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6" r:id="rId3"/>
    <p:sldId id="287" r:id="rId4"/>
    <p:sldId id="299" r:id="rId5"/>
    <p:sldId id="300" r:id="rId6"/>
    <p:sldId id="301" r:id="rId7"/>
    <p:sldId id="288" r:id="rId8"/>
    <p:sldId id="302" r:id="rId9"/>
    <p:sldId id="314" r:id="rId10"/>
    <p:sldId id="303" r:id="rId11"/>
    <p:sldId id="307" r:id="rId12"/>
    <p:sldId id="304" r:id="rId13"/>
    <p:sldId id="306" r:id="rId14"/>
    <p:sldId id="308" r:id="rId15"/>
    <p:sldId id="305" r:id="rId16"/>
    <p:sldId id="310" r:id="rId17"/>
    <p:sldId id="309" r:id="rId18"/>
    <p:sldId id="313" r:id="rId19"/>
    <p:sldId id="312" r:id="rId20"/>
    <p:sldId id="311"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9" autoAdjust="0"/>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06.05.2020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06.05.2020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06.05.2020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06.05.2020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06.05.2020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06.05.2020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06.05.2020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06.05.2020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06.05.2020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06.05.2020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06.05.2020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06.05.2020</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6962" y="766894"/>
            <a:ext cx="11108602" cy="4227968"/>
          </a:xfrm>
        </p:spPr>
        <p:txBody>
          <a:bodyPr>
            <a:normAutofit/>
          </a:bodyPr>
          <a:lstStyle/>
          <a:p>
            <a:r>
              <a:rPr lang="uk-UA" dirty="0" smtClean="0"/>
              <a:t>Бездротові мережі</a:t>
            </a:r>
            <a:br>
              <a:rPr lang="uk-UA" dirty="0" smtClean="0"/>
            </a:br>
            <a:r>
              <a:rPr lang="uk-UA" dirty="0"/>
              <a:t/>
            </a:r>
            <a:br>
              <a:rPr lang="uk-UA" dirty="0"/>
            </a:br>
            <a:r>
              <a:rPr lang="uk-UA" dirty="0" smtClean="0"/>
              <a:t/>
            </a:r>
            <a:br>
              <a:rPr lang="uk-UA" dirty="0" smtClean="0"/>
            </a:br>
            <a:r>
              <a:rPr lang="uk-UA" dirty="0" smtClean="0"/>
              <a:t>Лекція </a:t>
            </a:r>
            <a:r>
              <a:rPr lang="en-US" dirty="0" smtClean="0"/>
              <a:t>3</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9550" y="285750"/>
            <a:ext cx="11668125" cy="1609725"/>
          </a:xfrm>
        </p:spPr>
        <p:txBody>
          <a:bodyPr/>
          <a:lstStyle/>
          <a:p>
            <a:pPr marL="0" indent="0">
              <a:buNone/>
            </a:pPr>
            <a:r>
              <a:rPr lang="uk-UA" dirty="0"/>
              <a:t>Віртуальний контролер бездротової мережі. Програмне забезпечення, яке встановлюється на </a:t>
            </a:r>
            <a:r>
              <a:rPr lang="uk-UA" dirty="0" smtClean="0"/>
              <a:t>систему </a:t>
            </a:r>
            <a:r>
              <a:rPr lang="uk-UA" dirty="0" err="1"/>
              <a:t>vmware</a:t>
            </a:r>
            <a:r>
              <a:rPr lang="uk-UA" dirty="0"/>
              <a:t>. Цей варіант зручний провайдерам, компаніям, що мають вільні серверні ресурси з досить високим рівнем </a:t>
            </a:r>
            <a:r>
              <a:rPr lang="uk-UA" dirty="0" err="1"/>
              <a:t>відмовостійкості</a:t>
            </a:r>
            <a:r>
              <a:rPr lang="uk-UA" dirty="0"/>
              <a:t> та надійності. Функціонал програмного забезпечення абсолютно ідентичний апаратної версії контролера.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2192426"/>
            <a:ext cx="8420100" cy="4513174"/>
          </a:xfrm>
          <a:prstGeom prst="rect">
            <a:avLst/>
          </a:prstGeom>
        </p:spPr>
      </p:pic>
    </p:spTree>
    <p:extLst>
      <p:ext uri="{BB962C8B-B14F-4D97-AF65-F5344CB8AC3E}">
        <p14:creationId xmlns:p14="http://schemas.microsoft.com/office/powerpoint/2010/main" val="357398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69" y="181539"/>
            <a:ext cx="11373455" cy="1828236"/>
          </a:xfrm>
        </p:spPr>
        <p:txBody>
          <a:bodyPr/>
          <a:lstStyle/>
          <a:p>
            <a:pPr marL="0" indent="0">
              <a:buNone/>
            </a:pPr>
            <a:r>
              <a:rPr lang="uk-UA" b="1" dirty="0"/>
              <a:t>Контролер для маршрутизаторів </a:t>
            </a:r>
            <a:r>
              <a:rPr lang="uk-UA" b="1" dirty="0" err="1"/>
              <a:t>Cisco</a:t>
            </a:r>
            <a:r>
              <a:rPr lang="uk-UA" b="1" dirty="0"/>
              <a:t> ISR G2</a:t>
            </a:r>
            <a:r>
              <a:rPr lang="uk-UA" dirty="0"/>
              <a:t>. Дані модулі підтримують від 5 до 50 точок і до 500 клієнтів. Дане рішення </a:t>
            </a:r>
            <a:r>
              <a:rPr lang="uk-UA" dirty="0" err="1"/>
              <a:t>підійде</a:t>
            </a:r>
            <a:r>
              <a:rPr lang="uk-UA" dirty="0"/>
              <a:t> для компаній, у яких граничним пристроєм мережі є маршрутизатор </a:t>
            </a:r>
            <a:r>
              <a:rPr lang="uk-UA" dirty="0" err="1"/>
              <a:t>Cisco</a:t>
            </a:r>
            <a:r>
              <a:rPr lang="uk-UA" dirty="0"/>
              <a:t> серій </a:t>
            </a:r>
            <a:r>
              <a:rPr lang="uk-UA" dirty="0" smtClean="0"/>
              <a:t>1900</a:t>
            </a:r>
            <a:r>
              <a:rPr lang="en-US" dirty="0"/>
              <a:t>,</a:t>
            </a:r>
            <a:r>
              <a:rPr lang="uk-UA" dirty="0" smtClean="0"/>
              <a:t> </a:t>
            </a:r>
            <a:r>
              <a:rPr lang="uk-UA" dirty="0"/>
              <a:t>2900 або 3900. Модуль займає один </a:t>
            </a:r>
            <a:r>
              <a:rPr lang="uk-UA" dirty="0" err="1"/>
              <a:t>слот</a:t>
            </a:r>
            <a:r>
              <a:rPr lang="uk-UA" dirty="0"/>
              <a:t> розширення і забезпечує </a:t>
            </a:r>
            <a:r>
              <a:rPr lang="uk-UA" dirty="0" smtClean="0"/>
              <a:t>весь </a:t>
            </a:r>
            <a:r>
              <a:rPr lang="uk-UA" dirty="0"/>
              <a:t>функціонал контролера </a:t>
            </a:r>
            <a:r>
              <a:rPr lang="uk-UA" dirty="0" smtClean="0"/>
              <a:t>WI-FI</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2009775"/>
            <a:ext cx="8477250" cy="4306443"/>
          </a:xfrm>
          <a:prstGeom prst="rect">
            <a:avLst/>
          </a:prstGeom>
        </p:spPr>
      </p:pic>
    </p:spTree>
    <p:extLst>
      <p:ext uri="{BB962C8B-B14F-4D97-AF65-F5344CB8AC3E}">
        <p14:creationId xmlns:p14="http://schemas.microsoft.com/office/powerpoint/2010/main" val="295552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895" y="219638"/>
            <a:ext cx="6306155" cy="5533461"/>
          </a:xfrm>
        </p:spPr>
        <p:txBody>
          <a:bodyPr>
            <a:normAutofit lnSpcReduction="10000"/>
          </a:bodyPr>
          <a:lstStyle/>
          <a:p>
            <a:pPr marL="0" indent="0">
              <a:buNone/>
            </a:pPr>
            <a:r>
              <a:rPr lang="uk-UA" b="1" dirty="0"/>
              <a:t>Бездротовий контролер </a:t>
            </a:r>
            <a:r>
              <a:rPr lang="uk-UA" b="1" dirty="0" err="1"/>
              <a:t>Cisco</a:t>
            </a:r>
            <a:r>
              <a:rPr lang="uk-UA" b="1" dirty="0"/>
              <a:t> </a:t>
            </a:r>
            <a:r>
              <a:rPr lang="uk-UA" dirty="0"/>
              <a:t>настільного виконання для сегментів малого та середнього бізнесу серії </a:t>
            </a:r>
            <a:r>
              <a:rPr lang="uk-UA" b="1" dirty="0" err="1"/>
              <a:t>Cisco</a:t>
            </a:r>
            <a:r>
              <a:rPr lang="uk-UA" b="1" dirty="0"/>
              <a:t> </a:t>
            </a:r>
            <a:r>
              <a:rPr lang="uk-UA" b="1" dirty="0" err="1"/>
              <a:t>Aironet</a:t>
            </a:r>
            <a:r>
              <a:rPr lang="uk-UA" b="1" dirty="0"/>
              <a:t> 2500</a:t>
            </a:r>
            <a:r>
              <a:rPr lang="uk-UA" dirty="0"/>
              <a:t>. Пристрої даної серії мають невисоку вартість, компактні розміри, підтримують всі типи точок доступу, що випускаються </a:t>
            </a:r>
            <a:r>
              <a:rPr lang="uk-UA" dirty="0" err="1"/>
              <a:t>Cisco</a:t>
            </a:r>
            <a:r>
              <a:rPr lang="uk-UA" dirty="0"/>
              <a:t> для використання з контролерами. WIFI контролер </a:t>
            </a:r>
            <a:r>
              <a:rPr lang="uk-UA" dirty="0" err="1"/>
              <a:t>Cisco</a:t>
            </a:r>
            <a:r>
              <a:rPr lang="uk-UA" dirty="0"/>
              <a:t> має максимальну ємність 75 точок доступу. При цьому кількість клієнтських пристроїв може бути до 1000. Мінімальна ліцензія для даної серії - від 5 точок доступу. Спочатку можна придбати контролер вже з потрібною кількістю підтримуваних точок або ж розширити цю підтримку в майбутньому. Має </a:t>
            </a:r>
            <a:r>
              <a:rPr lang="uk-UA" dirty="0" err="1"/>
              <a:t>гігабітний</a:t>
            </a:r>
            <a:r>
              <a:rPr lang="uk-UA" dirty="0"/>
              <a:t> інтерфейс і вбудований комутатор на 4 порти. Дозволяє безпосередньо підключати точки доступу і живити дві з них по </a:t>
            </a:r>
            <a:r>
              <a:rPr lang="uk-UA" dirty="0" err="1"/>
              <a:t>PoE</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459" y="790575"/>
            <a:ext cx="5495691" cy="4033837"/>
          </a:xfrm>
          <a:prstGeom prst="rect">
            <a:avLst/>
          </a:prstGeom>
        </p:spPr>
      </p:pic>
    </p:spTree>
    <p:extLst>
      <p:ext uri="{BB962C8B-B14F-4D97-AF65-F5344CB8AC3E}">
        <p14:creationId xmlns:p14="http://schemas.microsoft.com/office/powerpoint/2010/main" val="128710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269" y="152964"/>
            <a:ext cx="11887805" cy="2304486"/>
          </a:xfrm>
        </p:spPr>
        <p:txBody>
          <a:bodyPr>
            <a:normAutofit/>
          </a:bodyPr>
          <a:lstStyle/>
          <a:p>
            <a:pPr marL="0" indent="0">
              <a:buNone/>
            </a:pPr>
            <a:r>
              <a:rPr lang="uk-UA" dirty="0"/>
              <a:t>WIFI контролер </a:t>
            </a:r>
            <a:r>
              <a:rPr lang="uk-UA" dirty="0" err="1"/>
              <a:t>Cisco</a:t>
            </a:r>
            <a:r>
              <a:rPr lang="uk-UA" dirty="0"/>
              <a:t> стійкового виконання для великих мереж серії </a:t>
            </a:r>
            <a:r>
              <a:rPr lang="uk-UA" dirty="0" err="1"/>
              <a:t>Cisco</a:t>
            </a:r>
            <a:r>
              <a:rPr lang="uk-UA" dirty="0"/>
              <a:t> </a:t>
            </a:r>
            <a:r>
              <a:rPr lang="uk-UA" dirty="0" err="1"/>
              <a:t>Aironet</a:t>
            </a:r>
            <a:r>
              <a:rPr lang="uk-UA" dirty="0"/>
              <a:t> 5500. Стартова кількість обслуговуваних точок доступу - 12шт. Максимальна ємність контролера - 1500 точок доступу WIFI (модель </a:t>
            </a:r>
            <a:r>
              <a:rPr lang="uk-UA" dirty="0" err="1"/>
              <a:t>Cisco</a:t>
            </a:r>
            <a:r>
              <a:rPr lang="uk-UA" dirty="0"/>
              <a:t> 5520). Можлива установка додаткового джерела живлення для підвищення </a:t>
            </a:r>
            <a:r>
              <a:rPr lang="uk-UA" dirty="0" err="1"/>
              <a:t>відмовостійкості</a:t>
            </a:r>
            <a:r>
              <a:rPr lang="uk-UA" dirty="0"/>
              <a:t> роботи системи. Використання такого контролера бездротової мережі дозволяє будувати великі WIFI мережі. Апаратно платформа єдина для вирішення від 12 до 1500 точок доступу. Розширення ємності проводиться за рахунок придбання додаткових ліцензій.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49" y="2617470"/>
            <a:ext cx="6238875" cy="3992880"/>
          </a:xfrm>
          <a:prstGeom prst="rect">
            <a:avLst/>
          </a:prstGeom>
        </p:spPr>
      </p:pic>
    </p:spTree>
    <p:extLst>
      <p:ext uri="{BB962C8B-B14F-4D97-AF65-F5344CB8AC3E}">
        <p14:creationId xmlns:p14="http://schemas.microsoft.com/office/powerpoint/2010/main" val="172569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24389"/>
            <a:ext cx="11754455" cy="1304361"/>
          </a:xfrm>
        </p:spPr>
        <p:txBody>
          <a:bodyPr/>
          <a:lstStyle/>
          <a:p>
            <a:pPr marL="0" indent="0">
              <a:buNone/>
            </a:pPr>
            <a:r>
              <a:rPr lang="uk-UA" dirty="0"/>
              <a:t>Серія 5700. Призначений для використання в середніх і великих організаціях. Стійкове виконання, займає один </a:t>
            </a:r>
            <a:r>
              <a:rPr lang="uk-UA" dirty="0" err="1"/>
              <a:t>юніт</a:t>
            </a:r>
            <a:r>
              <a:rPr lang="uk-UA" dirty="0"/>
              <a:t> в шафі (</a:t>
            </a:r>
            <a:r>
              <a:rPr lang="uk-UA" dirty="0" smtClean="0"/>
              <a:t>1</a:t>
            </a:r>
            <a:r>
              <a:rPr lang="en-US" dirty="0"/>
              <a:t>R</a:t>
            </a:r>
            <a:r>
              <a:rPr lang="uk-UA" dirty="0" smtClean="0"/>
              <a:t>U</a:t>
            </a:r>
            <a:r>
              <a:rPr lang="uk-UA" dirty="0"/>
              <a:t>). Мінімально обслуговує 25 точок доступу. Максимально - 1000. Кількість клієнтів до 12000.</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14575"/>
            <a:ext cx="8269432" cy="3638550"/>
          </a:xfrm>
          <a:prstGeom prst="rect">
            <a:avLst/>
          </a:prstGeom>
        </p:spPr>
      </p:pic>
    </p:spTree>
    <p:extLst>
      <p:ext uri="{BB962C8B-B14F-4D97-AF65-F5344CB8AC3E}">
        <p14:creationId xmlns:p14="http://schemas.microsoft.com/office/powerpoint/2010/main" val="29600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695" y="105339"/>
            <a:ext cx="11706830" cy="1818711"/>
          </a:xfrm>
        </p:spPr>
        <p:txBody>
          <a:bodyPr/>
          <a:lstStyle/>
          <a:p>
            <a:pPr marL="0" indent="0">
              <a:buNone/>
            </a:pPr>
            <a:r>
              <a:rPr lang="uk-UA" dirty="0"/>
              <a:t>Комутатори серій </a:t>
            </a:r>
            <a:r>
              <a:rPr lang="uk-UA" dirty="0" err="1"/>
              <a:t>Cisco</a:t>
            </a:r>
            <a:r>
              <a:rPr lang="uk-UA" dirty="0"/>
              <a:t> 3850 і </a:t>
            </a:r>
            <a:r>
              <a:rPr lang="uk-UA" dirty="0" err="1"/>
              <a:t>Cisco</a:t>
            </a:r>
            <a:r>
              <a:rPr lang="uk-UA" dirty="0"/>
              <a:t> 3650, що володіють вбудованими функціями контролера точок доступу. Досить зручні при використанні в якості контролера WIFI, оскільки можуть відразу живити </a:t>
            </a:r>
            <a:r>
              <a:rPr lang="uk-UA" dirty="0" smtClean="0"/>
              <a:t>підключені </a:t>
            </a:r>
            <a:r>
              <a:rPr lang="uk-UA" dirty="0"/>
              <a:t>точки доступу за стандартом </a:t>
            </a:r>
            <a:r>
              <a:rPr lang="uk-UA" dirty="0" err="1"/>
              <a:t>PoE</a:t>
            </a:r>
            <a:r>
              <a:rPr lang="uk-UA" dirty="0"/>
              <a:t> і </a:t>
            </a:r>
            <a:r>
              <a:rPr lang="uk-UA" dirty="0" err="1"/>
              <a:t>PoE</a:t>
            </a:r>
            <a:r>
              <a:rPr lang="uk-UA" dirty="0"/>
              <a:t> +. Розраховані на підтримку від 1 до 50 точок доступу або 2000 бездротових клієнтів (на комутатор або на стек).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899514"/>
            <a:ext cx="7410450" cy="4386986"/>
          </a:xfrm>
          <a:prstGeom prst="rect">
            <a:avLst/>
          </a:prstGeom>
        </p:spPr>
      </p:pic>
    </p:spTree>
    <p:extLst>
      <p:ext uri="{BB962C8B-B14F-4D97-AF65-F5344CB8AC3E}">
        <p14:creationId xmlns:p14="http://schemas.microsoft.com/office/powerpoint/2010/main" val="8507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94" y="105339"/>
            <a:ext cx="11449655" cy="1580586"/>
          </a:xfrm>
        </p:spPr>
        <p:txBody>
          <a:bodyPr/>
          <a:lstStyle/>
          <a:p>
            <a:pPr marL="0" indent="0">
              <a:buNone/>
            </a:pPr>
            <a:r>
              <a:rPr lang="uk-UA" dirty="0"/>
              <a:t>Контролер WIFI на базі сервісного модуля WiSM2 для комутаторів ядра серії 6500. Дана карта розширення підтримує від 100 до 1000 точок доступу і до 15000 клієнтів. При цьому має пропускну здатність в </a:t>
            </a:r>
            <a:r>
              <a:rPr lang="uk-UA" dirty="0" smtClean="0"/>
              <a:t>20Гбіт/с</a:t>
            </a:r>
            <a:r>
              <a:rPr lang="uk-UA" dirty="0"/>
              <a:t>. Призначений для монтажу в шасі </a:t>
            </a:r>
            <a:r>
              <a:rPr lang="uk-UA" dirty="0" err="1"/>
              <a:t>блейд</a:t>
            </a:r>
            <a:r>
              <a:rPr lang="uk-UA" dirty="0"/>
              <a:t>-комутатора </a:t>
            </a:r>
            <a:r>
              <a:rPr lang="uk-UA" dirty="0" err="1"/>
              <a:t>Cisco</a:t>
            </a:r>
            <a:r>
              <a:rPr lang="uk-UA" dirty="0"/>
              <a:t> 6500. На даний шасі може бути змонтовано до 7 таких модулів.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1919097"/>
            <a:ext cx="7181850" cy="4524566"/>
          </a:xfrm>
          <a:prstGeom prst="rect">
            <a:avLst/>
          </a:prstGeom>
        </p:spPr>
      </p:pic>
    </p:spTree>
    <p:extLst>
      <p:ext uri="{BB962C8B-B14F-4D97-AF65-F5344CB8AC3E}">
        <p14:creationId xmlns:p14="http://schemas.microsoft.com/office/powerpoint/2010/main" val="231274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43439"/>
            <a:ext cx="11849705" cy="2094936"/>
          </a:xfrm>
        </p:spPr>
        <p:txBody>
          <a:bodyPr/>
          <a:lstStyle/>
          <a:p>
            <a:pPr marL="0" indent="0">
              <a:buNone/>
            </a:pPr>
            <a:r>
              <a:rPr lang="uk-UA" dirty="0"/>
              <a:t>Контролери </a:t>
            </a:r>
            <a:r>
              <a:rPr lang="uk-UA" dirty="0" err="1"/>
              <a:t>Cisco</a:t>
            </a:r>
            <a:r>
              <a:rPr lang="uk-UA" dirty="0"/>
              <a:t> 7500 - це контролери для великих мереж. Потужні і міцні. Мають розширеним функціоналом резервування. Дані пристрої дозволяють підключати від 300 до 6000 точок доступу і до 64000 клієнтів. Також можлива настройка 4096 віртуальних мереж при великомасштабному розгортанні. </a:t>
            </a:r>
            <a:r>
              <a:rPr lang="uk-UA" dirty="0" smtClean="0"/>
              <a:t>Містить інтерфейс </a:t>
            </a:r>
            <a:r>
              <a:rPr lang="uk-UA" dirty="0"/>
              <a:t>10Гбіт. </a:t>
            </a:r>
            <a:r>
              <a:rPr lang="uk-UA" dirty="0" smtClean="0"/>
              <a:t>Максимальна пропускна здатність </a:t>
            </a:r>
            <a:r>
              <a:rPr lang="uk-UA" dirty="0"/>
              <a:t>1 </a:t>
            </a:r>
            <a:r>
              <a:rPr lang="uk-UA" dirty="0" err="1" smtClean="0"/>
              <a:t>Гб</a:t>
            </a:r>
            <a:r>
              <a:rPr lang="uk-UA" dirty="0" smtClean="0"/>
              <a:t>/с</a:t>
            </a:r>
            <a:r>
              <a:rPr lang="uk-UA" dirty="0"/>
              <a:t>. Серія 7500 призначена для розгортання в </a:t>
            </a:r>
            <a:r>
              <a:rPr lang="uk-UA" dirty="0" smtClean="0"/>
              <a:t>приватній </a:t>
            </a:r>
            <a:r>
              <a:rPr lang="uk-UA" dirty="0"/>
              <a:t>хмарі і обслуговує розподілені філії.</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38375"/>
            <a:ext cx="7429500" cy="4457700"/>
          </a:xfrm>
          <a:prstGeom prst="rect">
            <a:avLst/>
          </a:prstGeom>
        </p:spPr>
      </p:pic>
    </p:spTree>
    <p:extLst>
      <p:ext uri="{BB962C8B-B14F-4D97-AF65-F5344CB8AC3E}">
        <p14:creationId xmlns:p14="http://schemas.microsoft.com/office/powerpoint/2010/main" val="33946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70" y="295839"/>
            <a:ext cx="11573480" cy="1066236"/>
          </a:xfrm>
        </p:spPr>
        <p:txBody>
          <a:bodyPr>
            <a:normAutofit/>
          </a:bodyPr>
          <a:lstStyle/>
          <a:p>
            <a:pPr marL="0" indent="0">
              <a:buNone/>
            </a:pPr>
            <a:r>
              <a:rPr lang="uk-UA" dirty="0"/>
              <a:t>Контролери </a:t>
            </a:r>
            <a:r>
              <a:rPr lang="uk-UA" dirty="0" err="1"/>
              <a:t>Cisco</a:t>
            </a:r>
            <a:r>
              <a:rPr lang="uk-UA" dirty="0"/>
              <a:t> 8500 - дана серія ідентична попередньої 7500 (від 300 до 6000 точок доступу і до 64000 клієнтів), проте має загальну пропускну здатність до 10ГБ \ с.</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78" y="1828800"/>
            <a:ext cx="8501063" cy="3400425"/>
          </a:xfrm>
          <a:prstGeom prst="rect">
            <a:avLst/>
          </a:prstGeom>
        </p:spPr>
      </p:pic>
    </p:spTree>
    <p:extLst>
      <p:ext uri="{BB962C8B-B14F-4D97-AF65-F5344CB8AC3E}">
        <p14:creationId xmlns:p14="http://schemas.microsoft.com/office/powerpoint/2010/main" val="20688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219639"/>
            <a:ext cx="11630630" cy="1923486"/>
          </a:xfrm>
        </p:spPr>
        <p:txBody>
          <a:bodyPr/>
          <a:lstStyle/>
          <a:p>
            <a:pPr marL="0" indent="0">
              <a:buNone/>
            </a:pPr>
            <a:r>
              <a:rPr lang="en-US" dirty="0" smtClean="0"/>
              <a:t>WLC </a:t>
            </a:r>
            <a:r>
              <a:rPr lang="uk-UA" dirty="0" smtClean="0"/>
              <a:t>на </a:t>
            </a:r>
            <a:r>
              <a:rPr lang="uk-UA" dirty="0"/>
              <a:t>базі точок доступу, що мають вбудований функціонал контролера - </a:t>
            </a:r>
            <a:r>
              <a:rPr lang="uk-UA" dirty="0" err="1"/>
              <a:t>Cisco</a:t>
            </a:r>
            <a:r>
              <a:rPr lang="uk-UA" dirty="0"/>
              <a:t> 1850. Дані точки доступу дозволяють управляти іншими точками доступу по засобом технології </a:t>
            </a:r>
            <a:r>
              <a:rPr lang="uk-UA" dirty="0" err="1"/>
              <a:t>Cisco</a:t>
            </a:r>
            <a:r>
              <a:rPr lang="uk-UA" dirty="0"/>
              <a:t> </a:t>
            </a:r>
            <a:r>
              <a:rPr lang="uk-UA" dirty="0" err="1"/>
              <a:t>Mobility</a:t>
            </a:r>
            <a:r>
              <a:rPr lang="uk-UA" dirty="0"/>
              <a:t> Express. Ця технологія підтримує до 25 точок доступу в локальних мережах або ж у віддалених офісах. Так само дана серія працює за стандартом 802.11ас другого покоління.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4" y="1959960"/>
            <a:ext cx="7343775" cy="4626578"/>
          </a:xfrm>
          <a:prstGeom prst="rect">
            <a:avLst/>
          </a:prstGeom>
        </p:spPr>
      </p:pic>
    </p:spTree>
    <p:extLst>
      <p:ext uri="{BB962C8B-B14F-4D97-AF65-F5344CB8AC3E}">
        <p14:creationId xmlns:p14="http://schemas.microsoft.com/office/powerpoint/2010/main" val="5261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3" y="1"/>
            <a:ext cx="11354665" cy="6858000"/>
          </a:xfrm>
          <a:prstGeom prst="rect">
            <a:avLst/>
          </a:prstGeom>
        </p:spPr>
      </p:pic>
    </p:spTree>
    <p:extLst>
      <p:ext uri="{BB962C8B-B14F-4D97-AF65-F5344CB8AC3E}">
        <p14:creationId xmlns:p14="http://schemas.microsoft.com/office/powerpoint/2010/main" val="362699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720" y="257739"/>
            <a:ext cx="5001230" cy="6209736"/>
          </a:xfrm>
        </p:spPr>
        <p:txBody>
          <a:bodyPr>
            <a:normAutofit/>
          </a:bodyPr>
          <a:lstStyle/>
          <a:p>
            <a:pPr marL="0" indent="0">
              <a:buNone/>
            </a:pPr>
            <a:r>
              <a:rPr lang="uk-UA" dirty="0"/>
              <a:t>Будь-WIFI контролер, в тому числі і контролер бездротової мережі </a:t>
            </a:r>
            <a:r>
              <a:rPr lang="uk-UA" dirty="0" err="1"/>
              <a:t>Cisco</a:t>
            </a:r>
            <a:r>
              <a:rPr lang="uk-UA" dirty="0"/>
              <a:t>, керується такими засобами:</a:t>
            </a:r>
            <a:br>
              <a:rPr lang="uk-UA" dirty="0"/>
            </a:br>
            <a:r>
              <a:rPr lang="uk-UA" dirty="0"/>
              <a:t/>
            </a:r>
            <a:br>
              <a:rPr lang="uk-UA" dirty="0"/>
            </a:br>
            <a:r>
              <a:rPr lang="uk-UA" dirty="0"/>
              <a:t>    </a:t>
            </a:r>
            <a:r>
              <a:rPr lang="en-US" dirty="0" smtClean="0"/>
              <a:t>-   </a:t>
            </a:r>
            <a:r>
              <a:rPr lang="uk-UA" dirty="0" smtClean="0"/>
              <a:t>За </a:t>
            </a:r>
            <a:r>
              <a:rPr lang="uk-UA" dirty="0"/>
              <a:t>допомогою WEB інтерфейсу по протоколах HTTP / </a:t>
            </a:r>
            <a:r>
              <a:rPr lang="uk-UA" dirty="0" smtClean="0"/>
              <a:t>HTTPS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Через інтерфейс командного рядка (CLI) за протоколами TELNET / SSH або прямим консольним </a:t>
            </a:r>
            <a:r>
              <a:rPr lang="uk-UA" dirty="0" smtClean="0"/>
              <a:t>підключенням</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За допомогою централізованого програмного забезпечення </a:t>
            </a:r>
            <a:r>
              <a:rPr lang="uk-UA" dirty="0" err="1"/>
              <a:t>Cisco</a:t>
            </a:r>
            <a:r>
              <a:rPr lang="uk-UA" dirty="0"/>
              <a:t> </a:t>
            </a:r>
            <a:r>
              <a:rPr lang="uk-UA" dirty="0" smtClean="0"/>
              <a:t>WCS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По протоколу SNMP.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971" y="1109944"/>
            <a:ext cx="6436179" cy="4505325"/>
          </a:xfrm>
          <a:prstGeom prst="rect">
            <a:avLst/>
          </a:prstGeom>
        </p:spPr>
      </p:pic>
    </p:spTree>
    <p:extLst>
      <p:ext uri="{BB962C8B-B14F-4D97-AF65-F5344CB8AC3E}">
        <p14:creationId xmlns:p14="http://schemas.microsoft.com/office/powerpoint/2010/main" val="281683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1"/>
            <a:ext cx="10972800" cy="6858000"/>
          </a:xfrm>
          <a:prstGeom prst="rect">
            <a:avLst/>
          </a:prstGeom>
        </p:spPr>
      </p:pic>
    </p:spTree>
    <p:extLst>
      <p:ext uri="{BB962C8B-B14F-4D97-AF65-F5344CB8AC3E}">
        <p14:creationId xmlns:p14="http://schemas.microsoft.com/office/powerpoint/2010/main" val="122865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42876"/>
            <a:ext cx="10353761" cy="971550"/>
          </a:xfrm>
        </p:spPr>
        <p:txBody>
          <a:bodyPr>
            <a:normAutofit/>
          </a:bodyPr>
          <a:lstStyle/>
          <a:p>
            <a:r>
              <a:rPr lang="uk-UA" dirty="0" smtClean="0"/>
              <a:t>Що таке </a:t>
            </a:r>
            <a:r>
              <a:rPr lang="en-US" dirty="0" smtClean="0"/>
              <a:t>WLAN </a:t>
            </a:r>
            <a:r>
              <a:rPr lang="en-US" dirty="0"/>
              <a:t>Controller</a:t>
            </a:r>
            <a:r>
              <a:rPr lang="en-US"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37" y="1005745"/>
            <a:ext cx="9210675" cy="5188680"/>
          </a:xfrm>
          <a:prstGeom prst="rect">
            <a:avLst/>
          </a:prstGeom>
        </p:spPr>
      </p:pic>
    </p:spTree>
    <p:extLst>
      <p:ext uri="{BB962C8B-B14F-4D97-AF65-F5344CB8AC3E}">
        <p14:creationId xmlns:p14="http://schemas.microsoft.com/office/powerpoint/2010/main" val="297873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68" y="1372163"/>
            <a:ext cx="11373455" cy="4352361"/>
          </a:xfrm>
        </p:spPr>
        <p:txBody>
          <a:bodyPr/>
          <a:lstStyle/>
          <a:p>
            <a:pPr marL="0" indent="0">
              <a:buNone/>
            </a:pPr>
            <a:r>
              <a:rPr lang="uk-UA" sz="2400" b="1" dirty="0"/>
              <a:t>Контролер бездротової локальної мережі</a:t>
            </a:r>
            <a:r>
              <a:rPr lang="uk-UA" sz="2400" dirty="0"/>
              <a:t> (</a:t>
            </a:r>
            <a:r>
              <a:rPr lang="uk-UA" sz="2400" dirty="0" smtClean="0"/>
              <a:t>WL</a:t>
            </a:r>
            <a:r>
              <a:rPr lang="en-US" sz="2400" dirty="0" smtClean="0"/>
              <a:t>C</a:t>
            </a:r>
            <a:r>
              <a:rPr lang="uk-UA" sz="2400" dirty="0" smtClean="0"/>
              <a:t>) </a:t>
            </a:r>
            <a:r>
              <a:rPr lang="uk-UA" sz="2400" dirty="0"/>
              <a:t>використовується в поєднанні з протоколом </a:t>
            </a:r>
            <a:r>
              <a:rPr lang="uk-UA" sz="2400" dirty="0" smtClean="0"/>
              <a:t>«легких точок» </a:t>
            </a:r>
            <a:r>
              <a:rPr lang="uk-UA" sz="2400" dirty="0"/>
              <a:t>доступу </a:t>
            </a:r>
            <a:r>
              <a:rPr lang="uk-UA" sz="2400" dirty="0" smtClean="0"/>
              <a:t>(</a:t>
            </a:r>
            <a:r>
              <a:rPr lang="en-US" sz="2400" dirty="0"/>
              <a:t>Lightweight Access Point Protocol </a:t>
            </a:r>
            <a:r>
              <a:rPr lang="uk-UA" sz="2400" dirty="0" smtClean="0"/>
              <a:t>- LWAPP</a:t>
            </a:r>
            <a:r>
              <a:rPr lang="uk-UA" sz="2400" dirty="0"/>
              <a:t>) для управління </a:t>
            </a:r>
            <a:r>
              <a:rPr lang="uk-UA" sz="2400" dirty="0" smtClean="0"/>
              <a:t>спеціальними «легкими» </a:t>
            </a:r>
            <a:r>
              <a:rPr lang="uk-UA" sz="2400" dirty="0"/>
              <a:t>точками доступу у великих кількостях адміністратором мережі або мережевим операційним центром. </a:t>
            </a:r>
            <a:endParaRPr lang="en-US" sz="2400" dirty="0" smtClean="0"/>
          </a:p>
          <a:p>
            <a:pPr marL="0" indent="0">
              <a:buNone/>
            </a:pPr>
            <a:r>
              <a:rPr lang="uk-UA" sz="2400" dirty="0" smtClean="0"/>
              <a:t>Контролер </a:t>
            </a:r>
            <a:r>
              <a:rPr lang="uk-UA" sz="2400" dirty="0"/>
              <a:t>бездротової локальної мережі є частиною </a:t>
            </a:r>
            <a:r>
              <a:rPr lang="uk-UA" sz="2400" dirty="0" smtClean="0"/>
              <a:t>рівня </a:t>
            </a:r>
            <a:r>
              <a:rPr lang="uk-UA" sz="2400" dirty="0"/>
              <a:t>передачі </a:t>
            </a:r>
            <a:r>
              <a:rPr lang="uk-UA" sz="2400" dirty="0" smtClean="0"/>
              <a:t>даних (</a:t>
            </a:r>
            <a:r>
              <a:rPr lang="en-US" sz="2400" dirty="0"/>
              <a:t>Data </a:t>
            </a:r>
            <a:r>
              <a:rPr lang="en-US" sz="2400" dirty="0" smtClean="0"/>
              <a:t>Plane</a:t>
            </a:r>
            <a:r>
              <a:rPr lang="uk-UA" sz="2400" dirty="0" smtClean="0"/>
              <a:t>) </a:t>
            </a:r>
            <a:r>
              <a:rPr lang="uk-UA" sz="2400" dirty="0"/>
              <a:t>в рамках бездротової моделі </a:t>
            </a:r>
            <a:r>
              <a:rPr lang="uk-UA" sz="2400" dirty="0" err="1" smtClean="0"/>
              <a:t>Cisco</a:t>
            </a:r>
            <a:r>
              <a:rPr lang="uk-UA" sz="2400" dirty="0" smtClean="0"/>
              <a:t> (</a:t>
            </a:r>
            <a:r>
              <a:rPr lang="en-US" sz="2400" dirty="0"/>
              <a:t>Cisco Wireless </a:t>
            </a:r>
            <a:r>
              <a:rPr lang="en-US" sz="2400" dirty="0" smtClean="0"/>
              <a:t>Model</a:t>
            </a:r>
            <a:r>
              <a:rPr lang="uk-UA" sz="2400" dirty="0" smtClean="0"/>
              <a:t>). </a:t>
            </a:r>
            <a:endParaRPr lang="en-US" sz="2400" dirty="0" smtClean="0"/>
          </a:p>
          <a:p>
            <a:pPr marL="0" indent="0">
              <a:buNone/>
            </a:pPr>
            <a:r>
              <a:rPr lang="uk-UA" sz="2400" dirty="0" smtClean="0"/>
              <a:t>Контролер </a:t>
            </a:r>
            <a:r>
              <a:rPr lang="uk-UA" sz="2400" dirty="0"/>
              <a:t>WLAN автоматично обробляє конфігурацію бездротових точок доступу</a:t>
            </a:r>
            <a:r>
              <a:rPr lang="uk-UA" sz="2400" dirty="0" smtClean="0"/>
              <a:t>.</a:t>
            </a:r>
          </a:p>
          <a:p>
            <a:pPr marL="0" indent="0">
              <a:buNone/>
            </a:pPr>
            <a:endParaRPr lang="uk-UA" dirty="0"/>
          </a:p>
          <a:p>
            <a:pPr marL="0" indent="0">
              <a:buNone/>
            </a:pPr>
            <a:endParaRPr lang="ru-RU" dirty="0"/>
          </a:p>
        </p:txBody>
      </p:sp>
      <p:sp>
        <p:nvSpPr>
          <p:cNvPr id="4" name="Заголовок 1"/>
          <p:cNvSpPr>
            <a:spLocks noGrp="1"/>
          </p:cNvSpPr>
          <p:nvPr>
            <p:ph type="title"/>
          </p:nvPr>
        </p:nvSpPr>
        <p:spPr>
          <a:xfrm>
            <a:off x="4829390" y="171450"/>
            <a:ext cx="1247256" cy="945321"/>
          </a:xfrm>
        </p:spPr>
        <p:txBody>
          <a:bodyPr/>
          <a:lstStyle/>
          <a:p>
            <a:r>
              <a:rPr lang="en-US" dirty="0" smtClean="0"/>
              <a:t>WLC</a:t>
            </a:r>
            <a:endParaRPr lang="ru-RU" dirty="0"/>
          </a:p>
        </p:txBody>
      </p:sp>
    </p:spTree>
    <p:extLst>
      <p:ext uri="{BB962C8B-B14F-4D97-AF65-F5344CB8AC3E}">
        <p14:creationId xmlns:p14="http://schemas.microsoft.com/office/powerpoint/2010/main" val="423325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2349" y="38100"/>
            <a:ext cx="4448176" cy="809625"/>
          </a:xfrm>
        </p:spPr>
        <p:txBody>
          <a:bodyPr>
            <a:normAutofit/>
          </a:bodyPr>
          <a:lstStyle/>
          <a:p>
            <a:r>
              <a:rPr lang="uk-UA" dirty="0" smtClean="0"/>
              <a:t>Функції </a:t>
            </a:r>
            <a:r>
              <a:rPr lang="en-US" dirty="0" smtClean="0"/>
              <a:t>WLC</a:t>
            </a:r>
            <a:r>
              <a:rPr lang="uk-UA" dirty="0" smtClean="0"/>
              <a:t>:</a:t>
            </a:r>
            <a:endParaRPr lang="ru-RU" dirty="0"/>
          </a:p>
        </p:txBody>
      </p:sp>
      <p:sp>
        <p:nvSpPr>
          <p:cNvPr id="3" name="Объект 2"/>
          <p:cNvSpPr>
            <a:spLocks noGrp="1"/>
          </p:cNvSpPr>
          <p:nvPr>
            <p:ph idx="1"/>
          </p:nvPr>
        </p:nvSpPr>
        <p:spPr>
          <a:xfrm>
            <a:off x="228600" y="1019175"/>
            <a:ext cx="11877675" cy="5838825"/>
          </a:xfrm>
        </p:spPr>
        <p:txBody>
          <a:bodyPr>
            <a:normAutofit/>
          </a:bodyPr>
          <a:lstStyle/>
          <a:p>
            <a:pPr marL="0" indent="0">
              <a:buNone/>
            </a:pPr>
            <a:r>
              <a:rPr lang="uk-UA" dirty="0"/>
              <a:t>• </a:t>
            </a:r>
            <a:r>
              <a:rPr lang="uk-UA" b="1" dirty="0"/>
              <a:t>Виявлення </a:t>
            </a:r>
            <a:r>
              <a:rPr lang="uk-UA" b="1" dirty="0" smtClean="0"/>
              <a:t>та запобігання </a:t>
            </a:r>
            <a:r>
              <a:rPr lang="uk-UA" b="1" dirty="0"/>
              <a:t>перешкод</a:t>
            </a:r>
            <a:r>
              <a:rPr lang="uk-UA" dirty="0"/>
              <a:t>: </a:t>
            </a:r>
            <a:r>
              <a:rPr lang="uk-UA" dirty="0" smtClean="0"/>
              <a:t>регулювання потужністю </a:t>
            </a:r>
            <a:r>
              <a:rPr lang="uk-UA" dirty="0"/>
              <a:t>радіочастотного випромінювання та призначення </a:t>
            </a:r>
            <a:r>
              <a:rPr lang="uk-UA" dirty="0" smtClean="0"/>
              <a:t>каналів відповідно до плану</a:t>
            </a:r>
            <a:r>
              <a:rPr lang="uk-UA" dirty="0"/>
              <a:t/>
            </a:r>
            <a:br>
              <a:rPr lang="uk-UA" dirty="0"/>
            </a:br>
            <a:r>
              <a:rPr lang="uk-UA" dirty="0"/>
              <a:t/>
            </a:r>
            <a:br>
              <a:rPr lang="uk-UA" dirty="0"/>
            </a:br>
            <a:r>
              <a:rPr lang="uk-UA" dirty="0"/>
              <a:t>• </a:t>
            </a:r>
            <a:r>
              <a:rPr lang="uk-UA" b="1" dirty="0"/>
              <a:t>Балансування навантаження</a:t>
            </a:r>
            <a:r>
              <a:rPr lang="uk-UA" dirty="0"/>
              <a:t>: </a:t>
            </a:r>
            <a:r>
              <a:rPr lang="uk-UA" dirty="0" smtClean="0"/>
              <a:t>(вимкнено </a:t>
            </a:r>
            <a:r>
              <a:rPr lang="uk-UA" dirty="0"/>
              <a:t>за </a:t>
            </a:r>
            <a:r>
              <a:rPr lang="uk-UA" dirty="0" smtClean="0"/>
              <a:t>замовчуванням), високошвидкісне балансування </a:t>
            </a:r>
            <a:r>
              <a:rPr lang="uk-UA" dirty="0"/>
              <a:t>навантаження можна використовувати для підключення користувача до кількох точок доступу для кращого покриття та швидкості передачі даних</a:t>
            </a:r>
            <a:br>
              <a:rPr lang="uk-UA" dirty="0"/>
            </a:br>
            <a:r>
              <a:rPr lang="uk-UA" dirty="0"/>
              <a:t/>
            </a:r>
            <a:br>
              <a:rPr lang="uk-UA" dirty="0"/>
            </a:br>
            <a:r>
              <a:rPr lang="uk-UA" dirty="0"/>
              <a:t>• </a:t>
            </a:r>
            <a:r>
              <a:rPr lang="uk-UA" b="1" dirty="0"/>
              <a:t>Виявлення та виправлення </a:t>
            </a:r>
            <a:r>
              <a:rPr lang="uk-UA" b="1" dirty="0" smtClean="0"/>
              <a:t>проблем </a:t>
            </a:r>
            <a:r>
              <a:rPr lang="uk-UA" b="1" dirty="0"/>
              <a:t>покриття</a:t>
            </a:r>
            <a:r>
              <a:rPr lang="uk-UA" dirty="0"/>
              <a:t>: </a:t>
            </a:r>
            <a:r>
              <a:rPr lang="uk-UA" dirty="0" smtClean="0"/>
              <a:t>можливість </a:t>
            </a:r>
            <a:r>
              <a:rPr lang="uk-UA" dirty="0"/>
              <a:t>керувати рівнями потужності. Потужність може бути збільшена для покриття отворів або зменшена для захисту від перекриття </a:t>
            </a:r>
            <a:r>
              <a:rPr lang="uk-UA" dirty="0" smtClean="0"/>
              <a:t>ланок.</a:t>
            </a:r>
            <a:r>
              <a:rPr lang="uk-UA" dirty="0"/>
              <a:t/>
            </a:r>
            <a:br>
              <a:rPr lang="uk-UA" dirty="0"/>
            </a:br>
            <a:r>
              <a:rPr lang="uk-UA" dirty="0"/>
              <a:t/>
            </a:r>
            <a:br>
              <a:rPr lang="uk-UA" dirty="0"/>
            </a:br>
            <a:r>
              <a:rPr lang="uk-UA" dirty="0"/>
              <a:t>Контролер WLAN також </a:t>
            </a:r>
            <a:r>
              <a:rPr lang="uk-UA" dirty="0" smtClean="0"/>
              <a:t>використовує різні типи </a:t>
            </a:r>
            <a:r>
              <a:rPr lang="uk-UA" dirty="0" err="1"/>
              <a:t>аутентифікації</a:t>
            </a:r>
            <a:r>
              <a:rPr lang="uk-UA" dirty="0"/>
              <a:t>, </a:t>
            </a:r>
            <a:r>
              <a:rPr lang="uk-UA" dirty="0" smtClean="0"/>
              <a:t>такі </a:t>
            </a:r>
            <a:r>
              <a:rPr lang="uk-UA" dirty="0"/>
              <a:t>як: 802.1X (</a:t>
            </a:r>
            <a:r>
              <a:rPr lang="uk-UA" dirty="0" err="1"/>
              <a:t>Protected</a:t>
            </a:r>
            <a:r>
              <a:rPr lang="uk-UA" dirty="0"/>
              <a:t> </a:t>
            </a:r>
            <a:r>
              <a:rPr lang="uk-UA" dirty="0" err="1"/>
              <a:t>Extensible</a:t>
            </a:r>
            <a:r>
              <a:rPr lang="uk-UA" dirty="0"/>
              <a:t> </a:t>
            </a:r>
            <a:r>
              <a:rPr lang="uk-UA" dirty="0" err="1"/>
              <a:t>Authentication</a:t>
            </a:r>
            <a:r>
              <a:rPr lang="uk-UA" dirty="0"/>
              <a:t> </a:t>
            </a:r>
            <a:r>
              <a:rPr lang="uk-UA" dirty="0" err="1"/>
              <a:t>Protocol</a:t>
            </a:r>
            <a:r>
              <a:rPr lang="uk-UA" dirty="0"/>
              <a:t> (PEAP), LEAP, EAP-TLS, </a:t>
            </a:r>
            <a:r>
              <a:rPr lang="uk-UA" dirty="0" err="1"/>
              <a:t>Wi-Fi</a:t>
            </a:r>
            <a:r>
              <a:rPr lang="uk-UA" dirty="0"/>
              <a:t> </a:t>
            </a:r>
            <a:r>
              <a:rPr lang="uk-UA" dirty="0" err="1"/>
              <a:t>Protected</a:t>
            </a:r>
            <a:r>
              <a:rPr lang="uk-UA" dirty="0"/>
              <a:t> Access (WPA), 802.11i (WPA2) та протокол </a:t>
            </a:r>
            <a:r>
              <a:rPr lang="uk-UA" dirty="0" err="1"/>
              <a:t>тунелювання</a:t>
            </a:r>
            <a:r>
              <a:rPr lang="uk-UA" dirty="0"/>
              <a:t> рівня 2. (L2TP)</a:t>
            </a:r>
            <a:endParaRPr lang="ru-RU" dirty="0"/>
          </a:p>
        </p:txBody>
      </p:sp>
    </p:spTree>
    <p:extLst>
      <p:ext uri="{BB962C8B-B14F-4D97-AF65-F5344CB8AC3E}">
        <p14:creationId xmlns:p14="http://schemas.microsoft.com/office/powerpoint/2010/main" val="11370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740" y="0"/>
            <a:ext cx="8450260" cy="6858000"/>
          </a:xfrm>
          <a:prstGeom prst="rect">
            <a:avLst/>
          </a:prstGeom>
        </p:spPr>
      </p:pic>
      <p:sp>
        <p:nvSpPr>
          <p:cNvPr id="5" name="Прямоугольник 4"/>
          <p:cNvSpPr/>
          <p:nvPr/>
        </p:nvSpPr>
        <p:spPr>
          <a:xfrm>
            <a:off x="767133" y="186809"/>
            <a:ext cx="3204792" cy="830997"/>
          </a:xfrm>
          <a:prstGeom prst="rect">
            <a:avLst/>
          </a:prstGeom>
        </p:spPr>
        <p:txBody>
          <a:bodyPr wrap="square">
            <a:spAutoFit/>
          </a:bodyPr>
          <a:lstStyle/>
          <a:p>
            <a:r>
              <a:rPr lang="en-US" sz="2400" b="1" dirty="0"/>
              <a:t>Enterprise-Wide </a:t>
            </a:r>
            <a:endParaRPr lang="en-US" sz="2400" b="1" dirty="0" smtClean="0"/>
          </a:p>
          <a:p>
            <a:r>
              <a:rPr lang="en-US" sz="2400" b="1" dirty="0" smtClean="0"/>
              <a:t>RF </a:t>
            </a:r>
            <a:r>
              <a:rPr lang="en-US" sz="2400" b="1" dirty="0"/>
              <a:t>Intelligence</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3476624"/>
            <a:ext cx="3129663" cy="3084305"/>
          </a:xfrm>
          <a:prstGeom prst="rect">
            <a:avLst/>
          </a:prstGeom>
        </p:spPr>
      </p:pic>
      <p:sp>
        <p:nvSpPr>
          <p:cNvPr id="7" name="Прямоугольник 6"/>
          <p:cNvSpPr/>
          <p:nvPr/>
        </p:nvSpPr>
        <p:spPr>
          <a:xfrm>
            <a:off x="180975" y="2392918"/>
            <a:ext cx="3194464" cy="646331"/>
          </a:xfrm>
          <a:prstGeom prst="rect">
            <a:avLst/>
          </a:prstGeom>
        </p:spPr>
        <p:txBody>
          <a:bodyPr wrap="none">
            <a:spAutoFit/>
          </a:bodyPr>
          <a:lstStyle/>
          <a:p>
            <a:r>
              <a:rPr lang="en-US" b="1" dirty="0"/>
              <a:t>Integrated Air Monitoring </a:t>
            </a:r>
            <a:endParaRPr lang="en-US" b="1" dirty="0" smtClean="0"/>
          </a:p>
          <a:p>
            <a:r>
              <a:rPr lang="en-US" b="1" dirty="0" smtClean="0"/>
              <a:t>and </a:t>
            </a:r>
            <a:r>
              <a:rPr lang="en-US" b="1" dirty="0"/>
              <a:t>Data Services</a:t>
            </a:r>
          </a:p>
        </p:txBody>
      </p:sp>
    </p:spTree>
    <p:extLst>
      <p:ext uri="{BB962C8B-B14F-4D97-AF65-F5344CB8AC3E}">
        <p14:creationId xmlns:p14="http://schemas.microsoft.com/office/powerpoint/2010/main" val="17344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195826"/>
            <a:ext cx="6496655" cy="6324036"/>
          </a:xfrm>
        </p:spPr>
        <p:txBody>
          <a:bodyPr>
            <a:normAutofit/>
          </a:bodyPr>
          <a:lstStyle/>
          <a:p>
            <a:pPr marL="0" indent="0">
              <a:buNone/>
            </a:pPr>
            <a:r>
              <a:rPr lang="uk-UA" dirty="0"/>
              <a:t>Контролер бездротової мережі </a:t>
            </a:r>
            <a:r>
              <a:rPr lang="uk-UA" dirty="0" smtClean="0"/>
              <a:t>виконує автоматичний </a:t>
            </a:r>
            <a:r>
              <a:rPr lang="uk-UA" dirty="0"/>
              <a:t>пошук, централізоване налаштування </a:t>
            </a:r>
            <a:r>
              <a:rPr lang="uk-UA" dirty="0" smtClean="0"/>
              <a:t>WI-FI </a:t>
            </a:r>
            <a:r>
              <a:rPr lang="uk-UA" dirty="0"/>
              <a:t>точок доступу, оновлення програмного забезпечення підключених </a:t>
            </a:r>
            <a:r>
              <a:rPr lang="en-US" dirty="0" smtClean="0"/>
              <a:t>AP</a:t>
            </a:r>
            <a:r>
              <a:rPr lang="uk-UA" dirty="0" smtClean="0"/>
              <a:t>.</a:t>
            </a:r>
            <a:r>
              <a:rPr lang="uk-UA" dirty="0"/>
              <a:t/>
            </a:r>
            <a:br>
              <a:rPr lang="uk-UA" dirty="0"/>
            </a:br>
            <a:r>
              <a:rPr lang="uk-UA" dirty="0"/>
              <a:t/>
            </a:r>
            <a:br>
              <a:rPr lang="uk-UA" dirty="0"/>
            </a:br>
            <a:r>
              <a:rPr lang="en-US" dirty="0" smtClean="0"/>
              <a:t>WLC</a:t>
            </a:r>
            <a:r>
              <a:rPr lang="uk-UA" dirty="0" smtClean="0"/>
              <a:t>може </a:t>
            </a:r>
            <a:r>
              <a:rPr lang="uk-UA" dirty="0"/>
              <a:t>виступати в ролі DHCP сервера, для автоматичного розподілу IP-адрес. Контролер проводить аналіз радіочастотного діапазону, регулюючи потужність кожної точки доступу, канал, на якому вона працює, періодично оновлюючи дані про стан радіоефіру.</a:t>
            </a:r>
            <a:br>
              <a:rPr lang="uk-UA" dirty="0"/>
            </a:br>
            <a:r>
              <a:rPr lang="uk-UA" dirty="0"/>
              <a:t/>
            </a:r>
            <a:br>
              <a:rPr lang="uk-UA" dirty="0"/>
            </a:br>
            <a:r>
              <a:rPr lang="uk-UA" dirty="0"/>
              <a:t>Контролер централізовано авторизує користувачів при підключенні до бездротової мережі. Операційна система контролера управляє всіма бездротовими з'єднаннями, забезпечує управління ресурсами радіо-інтерфейсів мережі (точками доступу).</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88" y="1905000"/>
            <a:ext cx="5446712" cy="49020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89" y="78581"/>
            <a:ext cx="5442411" cy="3652837"/>
          </a:xfrm>
          <a:prstGeom prst="rect">
            <a:avLst/>
          </a:prstGeom>
        </p:spPr>
      </p:pic>
    </p:spTree>
    <p:extLst>
      <p:ext uri="{BB962C8B-B14F-4D97-AF65-F5344CB8AC3E}">
        <p14:creationId xmlns:p14="http://schemas.microsoft.com/office/powerpoint/2010/main" val="280221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19" y="391089"/>
            <a:ext cx="11116281" cy="1218636"/>
          </a:xfrm>
        </p:spPr>
        <p:txBody>
          <a:bodyPr/>
          <a:lstStyle/>
          <a:p>
            <a:pPr marL="0" indent="0">
              <a:buNone/>
            </a:pPr>
            <a:r>
              <a:rPr lang="uk-UA" dirty="0"/>
              <a:t>Щоб забезпечити абсолютно м'який для клієнтського пристрою роумінг, клієнтський пристрій має підтримувати </a:t>
            </a:r>
            <a:r>
              <a:rPr lang="en-US" dirty="0" smtClean="0"/>
              <a:t>U</a:t>
            </a:r>
            <a:r>
              <a:rPr lang="uk-UA" dirty="0" smtClean="0"/>
              <a:t>CCX</a:t>
            </a:r>
            <a:r>
              <a:rPr lang="en-US" dirty="0"/>
              <a:t>(Unified Contact Center </a:t>
            </a:r>
            <a:r>
              <a:rPr lang="en-US" dirty="0" smtClean="0"/>
              <a:t>Express)</a:t>
            </a:r>
            <a:r>
              <a:rPr lang="uk-UA" dirty="0" smtClean="0"/>
              <a:t>. </a:t>
            </a:r>
            <a:r>
              <a:rPr lang="uk-UA" dirty="0"/>
              <a:t>Це розширення </a:t>
            </a:r>
            <a:r>
              <a:rPr lang="uk-UA" dirty="0" err="1"/>
              <a:t>Cisco</a:t>
            </a:r>
            <a:r>
              <a:rPr lang="uk-UA" dirty="0"/>
              <a:t>, розроблені саме для поліпшення роботи клієнтських пристроїв з мережею.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9" y="2466975"/>
            <a:ext cx="6126673" cy="3614737"/>
          </a:xfrm>
          <a:prstGeom prst="rect">
            <a:avLst/>
          </a:prstGeom>
        </p:spPr>
      </p:pic>
    </p:spTree>
    <p:extLst>
      <p:ext uri="{BB962C8B-B14F-4D97-AF65-F5344CB8AC3E}">
        <p14:creationId xmlns:p14="http://schemas.microsoft.com/office/powerpoint/2010/main" val="173523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3073</TotalTime>
  <Words>776</Words>
  <PresentationFormat>Широкоэкранный</PresentationFormat>
  <Paragraphs>28</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Bookman Old Style</vt:lpstr>
      <vt:lpstr>Rockwell</vt:lpstr>
      <vt:lpstr>Damask</vt:lpstr>
      <vt:lpstr>Бездротові мережі   Лекція 3 </vt:lpstr>
      <vt:lpstr>Презентация PowerPoint</vt:lpstr>
      <vt:lpstr>Презентация PowerPoint</vt:lpstr>
      <vt:lpstr>Що таке WLAN Controller?</vt:lpstr>
      <vt:lpstr>WLC</vt:lpstr>
      <vt:lpstr>Функції WLC: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2017-11-21T17:19:25Z</dcterms:created>
  <dcterms:modified xsi:type="dcterms:W3CDTF">2020-05-06T09:40:41Z</dcterms:modified>
</cp:coreProperties>
</file>