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6"/>
  </p:notesMasterIdLst>
  <p:sldIdLst>
    <p:sldId id="261" r:id="rId2"/>
    <p:sldId id="302" r:id="rId3"/>
    <p:sldId id="275" r:id="rId4"/>
    <p:sldId id="277" r:id="rId5"/>
    <p:sldId id="262" r:id="rId6"/>
    <p:sldId id="258" r:id="rId7"/>
    <p:sldId id="263" r:id="rId8"/>
    <p:sldId id="272" r:id="rId9"/>
    <p:sldId id="264" r:id="rId10"/>
    <p:sldId id="265" r:id="rId11"/>
    <p:sldId id="266" r:id="rId12"/>
    <p:sldId id="267" r:id="rId13"/>
    <p:sldId id="268" r:id="rId14"/>
    <p:sldId id="269" r:id="rId1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445A27-AE5F-4D2A-AE7F-7CCBAD371477}" type="datetimeFigureOut">
              <a:rPr lang="ru-RU"/>
              <a:pPr>
                <a:defRPr/>
              </a:pPr>
              <a:t>23.01.2022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77662A1-15C1-4EA8-A42F-D709777BE803}" type="slidenum">
              <a:rPr lang="ru-RU"/>
              <a:pPr>
                <a:defRPr/>
              </a:pPr>
              <a:t>‹#›</a:t>
            </a:fld>
            <a:endParaRPr lang="ru-RU"/>
          </a:p>
        </p:txBody>
      </p:sp>
    </p:spTree>
    <p:extLst>
      <p:ext uri="{BB962C8B-B14F-4D97-AF65-F5344CB8AC3E}">
        <p14:creationId xmlns:p14="http://schemas.microsoft.com/office/powerpoint/2010/main" val="2568785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14"/>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085F055F-63C4-42E0-9676-5CEB041837D3}" type="datetimeFigureOut">
              <a:rPr lang="ru-RU"/>
              <a:pPr>
                <a:defRPr/>
              </a:pPr>
              <a:t>23.01.2022</a:t>
            </a:fld>
            <a:endParaRPr lang="ru-RU"/>
          </a:p>
        </p:txBody>
      </p:sp>
      <p:sp>
        <p:nvSpPr>
          <p:cNvPr id="6" name="Footer Placeholder 4"/>
          <p:cNvSpPr>
            <a:spLocks noGrp="1"/>
          </p:cNvSpPr>
          <p:nvPr>
            <p:ph type="ftr" sz="quarter" idx="11"/>
          </p:nvPr>
        </p:nvSpPr>
        <p:spPr>
          <a:xfrm>
            <a:off x="2416175" y="328613"/>
            <a:ext cx="4973638" cy="309562"/>
          </a:xfrm>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1438275" y="798513"/>
            <a:ext cx="809625" cy="504825"/>
          </a:xfrm>
        </p:spPr>
        <p:txBody>
          <a:bodyPr/>
          <a:lstStyle>
            <a:lvl1pPr>
              <a:defRPr/>
            </a:lvl1pPr>
          </a:lstStyle>
          <a:p>
            <a:pPr>
              <a:defRPr/>
            </a:pPr>
            <a:fld id="{7E8B1D7E-C126-4721-95BD-BF15BEA6C47C}"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25"/>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62EB65B-C2D5-4002-B66B-5BA39C9B3A91}"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853C535-4C46-4134-8435-439B9608533D}" type="slidenum">
              <a:rPr lang="ru-RU"/>
              <a:pPr>
                <a:defRPr/>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4"/>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1AC950F-E8A3-4E99-8801-FA0A422E7B70}"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548DA3F-BFEA-49C4-A41B-0C98ECC51BA8}"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32"/>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9E4E9544-B2A7-46DE-A36A-0E813949A3C7}"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A4FB7C1-67B1-469A-8683-13D2ECF5855D}" type="slidenum">
              <a:rPr lang="ru-RU"/>
              <a:pPr>
                <a:defRPr/>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4"/>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953F3E9-6328-406C-85C4-8B5174F87204}" type="datetimeFigureOut">
              <a:rPr lang="ru-RU"/>
              <a:pPr>
                <a:defRPr/>
              </a:pPr>
              <a:t>23.01.2022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93736BC-4DBC-4317-99F6-E606E8AE4A49}"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3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927682EF-7761-430C-8598-23F163C31936}" type="datetimeFigureOut">
              <a:rPr lang="ru-RU"/>
              <a:pPr>
                <a:defRPr/>
              </a:pPr>
              <a:t>23.01.2022</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5C52C583-96B7-4B25-862A-74DB4F765FCD}" type="slidenum">
              <a:rPr lang="ru-RU"/>
              <a:pPr>
                <a:defRPr/>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28"/>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1883E28C-465A-4B0B-8B8A-1E476D9A949F}" type="datetimeFigureOut">
              <a:rPr lang="ru-RU"/>
              <a:pPr>
                <a:defRPr/>
              </a:pPr>
              <a:t>23.01.2022</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F62FA4F3-8800-4E7E-87F0-EE8EA4438598}"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2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CDB71A03-6A84-4AEA-AFBB-E1BA494B2D97}" type="datetimeFigureOut">
              <a:rPr lang="ru-RU"/>
              <a:pPr>
                <a:defRPr/>
              </a:pPr>
              <a:t>23.01.2022</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01A35082-083F-4B22-BDDD-3DF4D77664AB}"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6699C9-15D4-4E5C-9B5A-2E79C35FF54B}" type="datetimeFigureOut">
              <a:rPr lang="ru-RU"/>
              <a:pPr>
                <a:defRPr/>
              </a:pPr>
              <a:t>23.01.2022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8213C29-0116-4DA0-BDBC-D778C321C0D0}"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6"/>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fld id="{F20F2EE7-7A87-4467-89E5-82403803A8F4}" type="datetimeFigureOut">
              <a:rPr lang="ru-RU"/>
              <a:pPr>
                <a:defRPr/>
              </a:pPr>
              <a:t>23.01.2022</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4F9BFF1C-8887-4088-BE88-D16CCD78152A}"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5" name="Group 7"/>
          <p:cNvGrpSpPr>
            <a:grpSpLocks/>
          </p:cNvGrpSpPr>
          <p:nvPr/>
        </p:nvGrpSpPr>
        <p:grpSpPr bwMode="auto">
          <a:xfrm>
            <a:off x="7477125" y="482600"/>
            <a:ext cx="4075113" cy="5148263"/>
            <a:chOff x="7477387" y="482170"/>
            <a:chExt cx="4074533" cy="5149101"/>
          </a:xfrm>
        </p:grpSpPr>
        <p:sp>
          <p:nvSpPr>
            <p:cNvPr id="6"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a:xfrm>
            <a:off x="1447800" y="5470525"/>
            <a:ext cx="5527675" cy="319088"/>
          </a:xfrm>
        </p:spPr>
        <p:txBody>
          <a:bodyPr/>
          <a:lstStyle>
            <a:lvl1pPr algn="l">
              <a:defRPr/>
            </a:lvl1pPr>
          </a:lstStyle>
          <a:p>
            <a:pPr>
              <a:defRPr/>
            </a:pPr>
            <a:fld id="{1C982AA7-7987-4C04-B426-6051509209C8}" type="datetimeFigureOut">
              <a:rPr lang="ru-RU"/>
              <a:pPr>
                <a:defRPr/>
              </a:pPr>
              <a:t>23.01.2022</a:t>
            </a:fld>
            <a:endParaRPr lang="ru-RU"/>
          </a:p>
        </p:txBody>
      </p:sp>
      <p:sp>
        <p:nvSpPr>
          <p:cNvPr id="10" name="Footer Placeholder 5"/>
          <p:cNvSpPr>
            <a:spLocks noGrp="1"/>
          </p:cNvSpPr>
          <p:nvPr>
            <p:ph type="ftr" sz="quarter" idx="11"/>
          </p:nvPr>
        </p:nvSpPr>
        <p:spPr>
          <a:xfrm>
            <a:off x="1447800" y="319088"/>
            <a:ext cx="5540375" cy="320675"/>
          </a:xfrm>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30C5EF78-9B68-427B-817B-0D80E33BD8EE}"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3"/>
          <a:srcRect t="1538" b="-1538"/>
          <a:stretch>
            <a:fillRect/>
          </a:stretch>
        </p:blipFill>
        <p:spPr bwMode="black">
          <a:xfrm>
            <a:off x="0" y="6126163"/>
            <a:ext cx="12192000" cy="742950"/>
          </a:xfrm>
          <a:prstGeom prst="rect">
            <a:avLst/>
          </a:prstGeom>
          <a:noFill/>
          <a:ln w="9525">
            <a:noFill/>
            <a:miter lim="800000"/>
            <a:headEnd/>
            <a:tailEnd/>
          </a:ln>
        </p:spPr>
      </p:pic>
      <p:sp>
        <p:nvSpPr>
          <p:cNvPr id="2" name="Title Placeholder 1"/>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1029" name="Text Placeholder 2"/>
          <p:cNvSpPr>
            <a:spLocks noGrp="1"/>
          </p:cNvSpPr>
          <p:nvPr>
            <p:ph type="body" idx="1"/>
          </p:nvPr>
        </p:nvSpPr>
        <p:spPr bwMode="auto">
          <a:xfrm>
            <a:off x="1450975" y="2016125"/>
            <a:ext cx="9604375" cy="344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D8577C4E-9F04-48D2-B994-9A230C5C804D}" type="datetimeFigureOut">
              <a:rPr lang="ru-RU"/>
              <a:pPr>
                <a:defRPr/>
              </a:pPr>
              <a:t>23.01.2022</a:t>
            </a:fld>
            <a:endParaRPr lang="ru-RU"/>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fontAlgn="auto">
              <a:spcBef>
                <a:spcPts val="0"/>
              </a:spcBef>
              <a:spcAft>
                <a:spcPts val="0"/>
              </a:spcAft>
              <a:defRPr sz="2800">
                <a:solidFill>
                  <a:schemeClr val="accent1"/>
                </a:solidFill>
                <a:latin typeface="+mn-lt"/>
                <a:cs typeface="+mn-cs"/>
              </a:defRPr>
            </a:lvl1pPr>
          </a:lstStyle>
          <a:p>
            <a:pPr>
              <a:defRPr/>
            </a:pPr>
            <a:fld id="{818F4D57-9314-4433-8C74-A46A9D7A4FA5}" type="slidenum">
              <a:rPr lang="ru-RU"/>
              <a:pPr>
                <a:defRPr/>
              </a:pPr>
              <a:t>‹#›</a:t>
            </a:fld>
            <a:endParaRPr lang="ru-RU"/>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18" r:id="rId7"/>
    <p:sldLayoutId id="2147483825" r:id="rId8"/>
    <p:sldLayoutId id="2147483826" r:id="rId9"/>
    <p:sldLayoutId id="2147483827" r:id="rId10"/>
    <p:sldLayoutId id="2147483828" r:id="rId11"/>
  </p:sldLayoutIdLst>
  <p:transition spd="slow">
    <p:fade/>
  </p:transition>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a:defRPr>
      </a:lvl2pPr>
      <a:lvl3pPr algn="l" rtl="0" eaLnBrk="0" fontAlgn="base" hangingPunct="0">
        <a:lnSpc>
          <a:spcPct val="90000"/>
        </a:lnSpc>
        <a:spcBef>
          <a:spcPct val="0"/>
        </a:spcBef>
        <a:spcAft>
          <a:spcPct val="0"/>
        </a:spcAft>
        <a:defRPr sz="3200">
          <a:solidFill>
            <a:schemeClr val="tx1"/>
          </a:solidFill>
          <a:latin typeface="Gill Sans MT"/>
        </a:defRPr>
      </a:lvl3pPr>
      <a:lvl4pPr algn="l" rtl="0" eaLnBrk="0" fontAlgn="base" hangingPunct="0">
        <a:lnSpc>
          <a:spcPct val="90000"/>
        </a:lnSpc>
        <a:spcBef>
          <a:spcPct val="0"/>
        </a:spcBef>
        <a:spcAft>
          <a:spcPct val="0"/>
        </a:spcAft>
        <a:defRPr sz="3200">
          <a:solidFill>
            <a:schemeClr val="tx1"/>
          </a:solidFill>
          <a:latin typeface="Gill Sans MT"/>
        </a:defRPr>
      </a:lvl4pPr>
      <a:lvl5pPr algn="l" rtl="0" eaLnBrk="0" fontAlgn="base" hangingPunct="0">
        <a:lnSpc>
          <a:spcPct val="90000"/>
        </a:lnSpc>
        <a:spcBef>
          <a:spcPct val="0"/>
        </a:spcBef>
        <a:spcAft>
          <a:spcPct val="0"/>
        </a:spcAft>
        <a:defRPr sz="3200">
          <a:solidFill>
            <a:schemeClr val="tx1"/>
          </a:solidFill>
          <a:latin typeface="Gill Sans MT"/>
        </a:defRPr>
      </a:lvl5pPr>
      <a:lvl6pPr marL="457200" algn="l" rtl="0" fontAlgn="base">
        <a:lnSpc>
          <a:spcPct val="90000"/>
        </a:lnSpc>
        <a:spcBef>
          <a:spcPct val="0"/>
        </a:spcBef>
        <a:spcAft>
          <a:spcPct val="0"/>
        </a:spcAft>
        <a:defRPr sz="3200">
          <a:solidFill>
            <a:schemeClr val="tx1"/>
          </a:solidFill>
          <a:latin typeface="Gill Sans MT"/>
        </a:defRPr>
      </a:lvl6pPr>
      <a:lvl7pPr marL="914400" algn="l" rtl="0" fontAlgn="base">
        <a:lnSpc>
          <a:spcPct val="90000"/>
        </a:lnSpc>
        <a:spcBef>
          <a:spcPct val="0"/>
        </a:spcBef>
        <a:spcAft>
          <a:spcPct val="0"/>
        </a:spcAft>
        <a:defRPr sz="3200">
          <a:solidFill>
            <a:schemeClr val="tx1"/>
          </a:solidFill>
          <a:latin typeface="Gill Sans MT"/>
        </a:defRPr>
      </a:lvl7pPr>
      <a:lvl8pPr marL="1371600" algn="l" rtl="0" fontAlgn="base">
        <a:lnSpc>
          <a:spcPct val="90000"/>
        </a:lnSpc>
        <a:spcBef>
          <a:spcPct val="0"/>
        </a:spcBef>
        <a:spcAft>
          <a:spcPct val="0"/>
        </a:spcAft>
        <a:defRPr sz="3200">
          <a:solidFill>
            <a:schemeClr val="tx1"/>
          </a:solidFill>
          <a:latin typeface="Gill Sans MT"/>
        </a:defRPr>
      </a:lvl8pPr>
      <a:lvl9pPr marL="1828800" algn="l" rtl="0" fontAlgn="base">
        <a:lnSpc>
          <a:spcPct val="90000"/>
        </a:lnSpc>
        <a:spcBef>
          <a:spcPct val="0"/>
        </a:spcBef>
        <a:spcAft>
          <a:spcPct val="0"/>
        </a:spcAft>
        <a:defRPr sz="3200">
          <a:solidFill>
            <a:schemeClr val="tx1"/>
          </a:solidFill>
          <a:latin typeface="Gill Sans MT"/>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0"/>
          <p:cNvPicPr>
            <a:picLocks noChangeAspect="1"/>
          </p:cNvPicPr>
          <p:nvPr/>
        </p:nvPicPr>
        <p:blipFill>
          <a:blip r:embed="rId2"/>
          <a:srcRect/>
          <a:stretch>
            <a:fillRect/>
          </a:stretch>
        </p:blipFill>
        <p:spPr bwMode="auto">
          <a:xfrm>
            <a:off x="0" y="-63500"/>
            <a:ext cx="12169775" cy="6921500"/>
          </a:xfrm>
          <a:prstGeom prst="rect">
            <a:avLst/>
          </a:prstGeom>
          <a:noFill/>
          <a:ln w="9525">
            <a:noFill/>
            <a:miter lim="800000"/>
            <a:headEnd/>
            <a:tailEnd/>
          </a:ln>
        </p:spPr>
      </p:pic>
      <p:pic>
        <p:nvPicPr>
          <p:cNvPr id="10" name="Рисунок 9">
            <a:extLst>
              <a:ext uri="{FF2B5EF4-FFF2-40B4-BE49-F238E27FC236}"/>
            </a:extLst>
          </p:cNvPr>
          <p:cNvPicPr>
            <a:picLocks noChangeAspect="1"/>
          </p:cNvPicPr>
          <p:nvPr/>
        </p:nvPicPr>
        <p:blipFill>
          <a:blip r:embed="rId3"/>
          <a:stretch>
            <a:fillRect/>
          </a:stretch>
        </p:blipFill>
        <p:spPr>
          <a:xfrm>
            <a:off x="7433741" y="2815983"/>
            <a:ext cx="4747436" cy="2652135"/>
          </a:xfrm>
          <a:prstGeom prst="rect">
            <a:avLst/>
          </a:prstGeom>
          <a:effectLst>
            <a:glow rad="228600">
              <a:schemeClr val="accent4">
                <a:satMod val="175000"/>
                <a:alpha val="40000"/>
              </a:schemeClr>
            </a:glow>
            <a:outerShdw blurRad="50800" dist="50800" dir="5400000" sx="96000" sy="96000" rotWithShape="0">
              <a:srgbClr val="000000">
                <a:alpha val="48000"/>
              </a:srgbClr>
            </a:outerShdw>
          </a:effectLst>
        </p:spPr>
        <p:style>
          <a:lnRef idx="0">
            <a:schemeClr val="dk1"/>
          </a:lnRef>
          <a:fillRef idx="3">
            <a:schemeClr val="dk1"/>
          </a:fillRef>
          <a:effectRef idx="3">
            <a:schemeClr val="dk1"/>
          </a:effectRef>
          <a:fontRef idx="minor">
            <a:schemeClr val="lt1"/>
          </a:fontRef>
        </p:style>
      </p:pic>
      <p:sp>
        <p:nvSpPr>
          <p:cNvPr id="16387" name="Прямоугольник 1"/>
          <p:cNvSpPr>
            <a:spLocks noChangeArrowheads="1"/>
          </p:cNvSpPr>
          <p:nvPr/>
        </p:nvSpPr>
        <p:spPr bwMode="auto">
          <a:xfrm>
            <a:off x="203200" y="1552575"/>
            <a:ext cx="4017963" cy="1939925"/>
          </a:xfrm>
          <a:prstGeom prst="rect">
            <a:avLst/>
          </a:prstGeom>
          <a:noFill/>
          <a:ln w="9525">
            <a:noFill/>
            <a:miter lim="800000"/>
            <a:headEnd/>
            <a:tailEnd/>
          </a:ln>
        </p:spPr>
        <p:txBody>
          <a:bodyPr>
            <a:spAutoFit/>
          </a:bodyPr>
          <a:lstStyle/>
          <a:p>
            <a:pPr algn="just"/>
            <a:r>
              <a:rPr lang="uk-UA" sz="2000">
                <a:solidFill>
                  <a:schemeClr val="bg1"/>
                </a:solidFill>
                <a:latin typeface="Times New Roman" pitchFamily="18" charset="0"/>
                <a:cs typeface="Times New Roman" pitchFamily="18" charset="0"/>
              </a:rPr>
              <a:t>Традиційна французька трапеза може починатися з закусок (hors d'oeuvre) (гарячих або холодних закусок, якщо мова йде про ланчі), за якими слід суп, потім основне блюдо, салат і сир.</a:t>
            </a:r>
            <a:endParaRPr lang="ru-RU" sz="2000">
              <a:solidFill>
                <a:schemeClr val="bg1"/>
              </a:solidFill>
              <a:latin typeface="Times New Roman" pitchFamily="18" charset="0"/>
              <a:cs typeface="Times New Roman" pitchFamily="18" charset="0"/>
            </a:endParaRPr>
          </a:p>
        </p:txBody>
      </p:sp>
      <p:sp>
        <p:nvSpPr>
          <p:cNvPr id="16388" name="Прямоугольник 2"/>
          <p:cNvSpPr>
            <a:spLocks noChangeArrowheads="1"/>
          </p:cNvSpPr>
          <p:nvPr/>
        </p:nvSpPr>
        <p:spPr bwMode="auto">
          <a:xfrm>
            <a:off x="2836863" y="4763"/>
            <a:ext cx="6496050" cy="585787"/>
          </a:xfrm>
          <a:prstGeom prst="rect">
            <a:avLst/>
          </a:prstGeom>
          <a:noFill/>
          <a:ln w="9525">
            <a:noFill/>
            <a:miter lim="800000"/>
            <a:headEnd/>
            <a:tailEnd/>
          </a:ln>
        </p:spPr>
        <p:txBody>
          <a:bodyPr>
            <a:spAutoFit/>
          </a:bodyPr>
          <a:lstStyle/>
          <a:p>
            <a:r>
              <a:rPr lang="uk-UA" sz="3200">
                <a:solidFill>
                  <a:schemeClr val="bg1"/>
                </a:solidFill>
                <a:latin typeface="Times New Roman" pitchFamily="18" charset="0"/>
                <a:cs typeface="Times New Roman" pitchFamily="18" charset="0"/>
              </a:rPr>
              <a:t>Традиційна французька трапеза</a:t>
            </a:r>
            <a:endParaRPr lang="ru-RU" sz="3200">
              <a:solidFill>
                <a:schemeClr val="bg1"/>
              </a:solidFill>
              <a:latin typeface="Times New Roman" pitchFamily="18" charset="0"/>
              <a:cs typeface="Times New Roman" pitchFamily="18" charset="0"/>
            </a:endParaRPr>
          </a:p>
        </p:txBody>
      </p:sp>
      <p:pic>
        <p:nvPicPr>
          <p:cNvPr id="8" name="Рисунок 7">
            <a:extLst>
              <a:ext uri="{FF2B5EF4-FFF2-40B4-BE49-F238E27FC236}"/>
            </a:extLst>
          </p:cNvPr>
          <p:cNvPicPr>
            <a:picLocks noChangeAspect="1"/>
          </p:cNvPicPr>
          <p:nvPr/>
        </p:nvPicPr>
        <p:blipFill>
          <a:blip r:embed="rId4"/>
          <a:stretch>
            <a:fillRect/>
          </a:stretch>
        </p:blipFill>
        <p:spPr>
          <a:xfrm>
            <a:off x="80498" y="3594174"/>
            <a:ext cx="4487464" cy="2774728"/>
          </a:xfrm>
          <a:prstGeom prst="rect">
            <a:avLst/>
          </a:prstGeom>
          <a:ln>
            <a:solidFill>
              <a:schemeClr val="accent1"/>
            </a:solidFill>
          </a:ln>
          <a:scene3d>
            <a:camera prst="orthographicFront"/>
            <a:lightRig rig="threePt" dir="t"/>
          </a:scene3d>
          <a:sp3d>
            <a:bevelT prst="angle"/>
          </a:sp3d>
        </p:spPr>
      </p:pic>
      <p:sp>
        <p:nvSpPr>
          <p:cNvPr id="16390" name="Прямоугольник 11"/>
          <p:cNvSpPr>
            <a:spLocks noChangeArrowheads="1"/>
          </p:cNvSpPr>
          <p:nvPr/>
        </p:nvSpPr>
        <p:spPr bwMode="auto">
          <a:xfrm>
            <a:off x="8070850" y="1392238"/>
            <a:ext cx="3819525" cy="1323975"/>
          </a:xfrm>
          <a:prstGeom prst="rect">
            <a:avLst/>
          </a:prstGeom>
          <a:noFill/>
          <a:ln w="9525">
            <a:noFill/>
            <a:miter lim="800000"/>
            <a:headEnd/>
            <a:tailEnd/>
          </a:ln>
        </p:spPr>
        <p:txBody>
          <a:bodyPr>
            <a:spAutoFit/>
          </a:bodyPr>
          <a:lstStyle/>
          <a:p>
            <a:pPr algn="just"/>
            <a:r>
              <a:rPr lang="uk-UA" sz="2000">
                <a:solidFill>
                  <a:schemeClr val="bg1"/>
                </a:solidFill>
                <a:latin typeface="Times New Roman" pitchFamily="18" charset="0"/>
                <a:cs typeface="Times New Roman" pitchFamily="18" charset="0"/>
              </a:rPr>
              <a:t>Завершенням трапези служить десерт або фрукти. Важливою частиною трапези є сир, якого більше 200 сортів</a:t>
            </a:r>
            <a:endParaRPr lang="ru-RU">
              <a:latin typeface="Gill Sans M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3048000" y="920750"/>
            <a:ext cx="6096000" cy="5016500"/>
          </a:xfrm>
          <a:prstGeom prst="rect">
            <a:avLst/>
          </a:prstGeom>
          <a:noFill/>
          <a:ln w="9525">
            <a:noFill/>
            <a:miter lim="800000"/>
            <a:headEnd/>
            <a:tailEnd/>
          </a:ln>
        </p:spPr>
        <p:txBody>
          <a:bodyPr>
            <a:spAutoFit/>
          </a:bodyPr>
          <a:lstStyle/>
          <a:p>
            <a:r>
              <a:rPr lang="ru-RU" sz="2000" i="1">
                <a:latin typeface="Times New Roman" pitchFamily="18" charset="0"/>
                <a:cs typeface="Times New Roman" pitchFamily="18" charset="0"/>
              </a:rPr>
              <a:t>Лук очистити, нарізати тоненькою соломкою і повільно спасерувати (приблизно 20 хвилин) на вершковому маслі. Готувати краще відразу в каструлі з товстим дном. Постійно помішувати і стежити, щоб не пригоріла - колір повинен бути карамельно-золотистим.</a:t>
            </a:r>
          </a:p>
          <a:p>
            <a:r>
              <a:rPr lang="ru-RU" sz="2000" i="1">
                <a:latin typeface="Times New Roman" pitchFamily="18" charset="0"/>
                <a:cs typeface="Times New Roman" pitchFamily="18" charset="0"/>
              </a:rPr>
              <a:t>Приготувати або підігріти 1 л бульйону, влити 1 стакан в каструлю з цибулею і почекати, поки вся рідина повністю випарується.</a:t>
            </a:r>
          </a:p>
          <a:p>
            <a:r>
              <a:rPr lang="ru-RU" sz="2000" i="1">
                <a:latin typeface="Times New Roman" pitchFamily="18" charset="0"/>
                <a:cs typeface="Times New Roman" pitchFamily="18" charset="0"/>
              </a:rPr>
              <a:t>Потім влити в каструлю бульйон і варити близько години на слабкому вогні. В результаті має вийти середньо-густий суп, виглядає так, ніби в нього додали трохи борошна. Посолити, поперчити.</a:t>
            </a:r>
          </a:p>
          <a:p>
            <a:r>
              <a:rPr lang="ru-RU" sz="2000" i="1">
                <a:latin typeface="Times New Roman" pitchFamily="18" charset="0"/>
                <a:cs typeface="Times New Roman" pitchFamily="18" charset="0"/>
              </a:rPr>
              <a:t>Розлити в порційні тарілки, покласти на бульйон шматок підсушеного багета / грінку, посипати тертим сиром. Запекти в духовці кілька хвилин.</a:t>
            </a:r>
          </a:p>
        </p:txBody>
      </p:sp>
      <p:sp>
        <p:nvSpPr>
          <p:cNvPr id="24578" name="TextBox 2"/>
          <p:cNvSpPr txBox="1">
            <a:spLocks noChangeArrowheads="1"/>
          </p:cNvSpPr>
          <p:nvPr/>
        </p:nvSpPr>
        <p:spPr bwMode="auto">
          <a:xfrm>
            <a:off x="2452688" y="49213"/>
            <a:ext cx="6846887" cy="584200"/>
          </a:xfrm>
          <a:prstGeom prst="rect">
            <a:avLst/>
          </a:prstGeom>
          <a:noFill/>
          <a:ln w="9525">
            <a:noFill/>
            <a:miter lim="800000"/>
            <a:headEnd/>
            <a:tailEnd/>
          </a:ln>
        </p:spPr>
        <p:txBody>
          <a:bodyPr>
            <a:spAutoFit/>
          </a:bodyPr>
          <a:lstStyle/>
          <a:p>
            <a:pPr algn="ctr"/>
            <a:r>
              <a:rPr lang="uk-UA" sz="3200" u="sng">
                <a:latin typeface="Times New Roman" pitchFamily="18" charset="0"/>
                <a:cs typeface="Times New Roman" pitchFamily="18" charset="0"/>
              </a:rPr>
              <a:t>Приготування супу з цибулі</a:t>
            </a:r>
            <a:endParaRPr lang="ru-RU" sz="3200" u="sng">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4814888" y="0"/>
            <a:ext cx="2562225" cy="5842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БУЙАБЕС</a:t>
            </a:r>
          </a:p>
        </p:txBody>
      </p:sp>
      <p:sp>
        <p:nvSpPr>
          <p:cNvPr id="25602" name="Прямоугольник 2"/>
          <p:cNvSpPr>
            <a:spLocks noChangeArrowheads="1"/>
          </p:cNvSpPr>
          <p:nvPr/>
        </p:nvSpPr>
        <p:spPr bwMode="auto">
          <a:xfrm>
            <a:off x="239713" y="4538663"/>
            <a:ext cx="7831137" cy="163195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Bouillabaisse, (в Росії може застосовуватися найменування «марсельська уха») - страва французької кухні, рибний суп, характерний для середземноморського узбережжя Франції. Є оригінальним провансальським рибним супом, найбільш поширений в Марселі.</a:t>
            </a:r>
          </a:p>
        </p:txBody>
      </p:sp>
      <p:pic>
        <p:nvPicPr>
          <p:cNvPr id="25603" name="Рисунок 4"/>
          <p:cNvPicPr>
            <a:picLocks noChangeAspect="1"/>
          </p:cNvPicPr>
          <p:nvPr/>
        </p:nvPicPr>
        <p:blipFill>
          <a:blip r:embed="rId2"/>
          <a:srcRect/>
          <a:stretch>
            <a:fillRect/>
          </a:stretch>
        </p:blipFill>
        <p:spPr bwMode="auto">
          <a:xfrm>
            <a:off x="239713" y="677863"/>
            <a:ext cx="7831137" cy="3805237"/>
          </a:xfrm>
          <a:prstGeom prst="rect">
            <a:avLst/>
          </a:prstGeom>
          <a:noFill/>
          <a:ln w="9525">
            <a:noFill/>
            <a:miter lim="800000"/>
            <a:headEnd/>
            <a:tailEnd/>
          </a:ln>
        </p:spPr>
      </p:pic>
      <p:sp>
        <p:nvSpPr>
          <p:cNvPr id="25604" name="Прямоугольник 5"/>
          <p:cNvSpPr>
            <a:spLocks noChangeArrowheads="1"/>
          </p:cNvSpPr>
          <p:nvPr/>
        </p:nvSpPr>
        <p:spPr bwMode="auto">
          <a:xfrm>
            <a:off x="8377238" y="584200"/>
            <a:ext cx="3457575" cy="3970338"/>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Від більшості інших рибних супів, в основному готуються шляхом варіння, відрізняється попередніми обсмажуванням і гасінням овочів. Являє собою бульйон, зварений з декількох видів морської риби з розрахунку понад кілограм живої ваги на одну порцію готового продукту, іноді з додаванням морепродуктів, приправлений овочами, апельсиновою цедрою, шафраном, прянощами та іншими компонентами.</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287338" y="1219200"/>
            <a:ext cx="7931150" cy="4400550"/>
          </a:xfrm>
          <a:prstGeom prst="rect">
            <a:avLst/>
          </a:prstGeom>
          <a:noFill/>
          <a:ln w="9525">
            <a:noFill/>
            <a:miter lim="800000"/>
            <a:headEnd/>
            <a:tailEnd/>
          </a:ln>
        </p:spPr>
        <p:txBody>
          <a:bodyPr>
            <a:spAutoFit/>
          </a:bodyPr>
          <a:lstStyle/>
          <a:p>
            <a:pPr algn="just"/>
            <a:r>
              <a:rPr lang="ru-RU" sz="2000" i="1">
                <a:latin typeface="Times New Roman" pitchFamily="18" charset="0"/>
                <a:cs typeface="Times New Roman" pitchFamily="18" charset="0"/>
              </a:rPr>
              <a:t>Селера, весь цибулю-порей, часточку часнику і частину цибулі дрібно нарізати і обсмажити на оливковій олії. Рибу промити і обробити на філе зі шкірою без кісток. Додати рибні відходи до овочів. Долити води, щоб вона була вище рівня рибних обрізків тушкувати 20 хвилин. Обдати окропом помідори, зняти шкірку і подрібнити м'якоть в пюре. Фенхель дрібно нарізати, ще 1 цибулину, зубчики часнику, обсмажити овочі на сковороді в невеликій кількості олії. Додати до овочів подрібнену м'якоть помідорів. Процідити остиглий рибний бульйон. Влити бульйон до обсмаженою овочам, змішати з протертими овочами з бульйону, посолити і додати приправи. Покласти в бульйон шматки обробленої риби і зварити її до м'якості. Подавати бульйон окремо - з підсушеним багетом і прованським часниковим соусом «Руй». Риба викладається в тарілку, і кожен додає її в бульйон самостійно.</a:t>
            </a:r>
          </a:p>
        </p:txBody>
      </p:sp>
      <p:sp>
        <p:nvSpPr>
          <p:cNvPr id="26626" name="Прямоугольник 2"/>
          <p:cNvSpPr>
            <a:spLocks noChangeArrowheads="1"/>
          </p:cNvSpPr>
          <p:nvPr/>
        </p:nvSpPr>
        <p:spPr bwMode="auto">
          <a:xfrm>
            <a:off x="9261475" y="3073400"/>
            <a:ext cx="3157538" cy="2554288"/>
          </a:xfrm>
          <a:prstGeom prst="rect">
            <a:avLst/>
          </a:prstGeom>
          <a:noFill/>
          <a:ln w="9525">
            <a:noFill/>
            <a:miter lim="800000"/>
            <a:headEnd/>
            <a:tailEnd/>
          </a:ln>
        </p:spPr>
        <p:txBody>
          <a:bodyPr>
            <a:spAutoFit/>
          </a:bodyPr>
          <a:lstStyle/>
          <a:p>
            <a:r>
              <a:rPr lang="ru-RU" sz="2000" i="1">
                <a:latin typeface="Times New Roman" pitchFamily="18" charset="0"/>
                <a:cs typeface="Times New Roman" pitchFamily="18" charset="0"/>
              </a:rPr>
              <a:t>Часник і шафран подрібнити з додаванням солі і кайенского перцю. Додати сирі яєчні жовтки. Збивати віночком і повільно, по десертній ложці, додавати оливкове масло.</a:t>
            </a:r>
          </a:p>
        </p:txBody>
      </p:sp>
      <p:sp>
        <p:nvSpPr>
          <p:cNvPr id="26627" name="TextBox 3"/>
          <p:cNvSpPr txBox="1">
            <a:spLocks noChangeArrowheads="1"/>
          </p:cNvSpPr>
          <p:nvPr/>
        </p:nvSpPr>
        <p:spPr bwMode="auto">
          <a:xfrm>
            <a:off x="2159000" y="330200"/>
            <a:ext cx="4475163" cy="584200"/>
          </a:xfrm>
          <a:prstGeom prst="rect">
            <a:avLst/>
          </a:prstGeom>
          <a:noFill/>
          <a:ln w="9525">
            <a:noFill/>
            <a:miter lim="800000"/>
            <a:headEnd/>
            <a:tailEnd/>
          </a:ln>
        </p:spPr>
        <p:txBody>
          <a:bodyPr>
            <a:spAutoFit/>
          </a:bodyPr>
          <a:lstStyle/>
          <a:p>
            <a:pPr algn="ctr"/>
            <a:r>
              <a:rPr lang="uk-UA" sz="3200" u="sng">
                <a:latin typeface="Times New Roman" pitchFamily="18" charset="0"/>
                <a:cs typeface="Times New Roman" pitchFamily="18" charset="0"/>
              </a:rPr>
              <a:t>Приготування</a:t>
            </a:r>
            <a:r>
              <a:rPr lang="uk-UA">
                <a:latin typeface="Gill Sans MT"/>
              </a:rPr>
              <a:t> </a:t>
            </a:r>
            <a:endParaRPr lang="ru-RU">
              <a:latin typeface="Gill Sans MT"/>
            </a:endParaRPr>
          </a:p>
        </p:txBody>
      </p:sp>
      <p:sp>
        <p:nvSpPr>
          <p:cNvPr id="26628" name="TextBox 4"/>
          <p:cNvSpPr txBox="1">
            <a:spLocks noChangeArrowheads="1"/>
          </p:cNvSpPr>
          <p:nvPr/>
        </p:nvSpPr>
        <p:spPr bwMode="auto">
          <a:xfrm>
            <a:off x="9686925" y="2398713"/>
            <a:ext cx="2217738" cy="523875"/>
          </a:xfrm>
          <a:prstGeom prst="rect">
            <a:avLst/>
          </a:prstGeom>
          <a:noFill/>
          <a:ln w="9525">
            <a:noFill/>
            <a:miter lim="800000"/>
            <a:headEnd/>
            <a:tailEnd/>
          </a:ln>
        </p:spPr>
        <p:txBody>
          <a:bodyPr>
            <a:spAutoFit/>
          </a:bodyPr>
          <a:lstStyle/>
          <a:p>
            <a:r>
              <a:rPr lang="uk-UA" sz="2800" u="sng">
                <a:latin typeface="Times New Roman" pitchFamily="18" charset="0"/>
                <a:cs typeface="Times New Roman" pitchFamily="18" charset="0"/>
              </a:rPr>
              <a:t>Соус «Руй»</a:t>
            </a:r>
            <a:endParaRPr lang="ru-RU" sz="2800" u="sng">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506413" y="100013"/>
            <a:ext cx="2620962" cy="5842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РАТАТУЙ</a:t>
            </a:r>
          </a:p>
        </p:txBody>
      </p:sp>
      <p:pic>
        <p:nvPicPr>
          <p:cNvPr id="27650" name="Рисунок 4"/>
          <p:cNvPicPr>
            <a:picLocks noChangeAspect="1"/>
          </p:cNvPicPr>
          <p:nvPr/>
        </p:nvPicPr>
        <p:blipFill>
          <a:blip r:embed="rId2"/>
          <a:srcRect/>
          <a:stretch>
            <a:fillRect/>
          </a:stretch>
        </p:blipFill>
        <p:spPr bwMode="auto">
          <a:xfrm>
            <a:off x="3946525" y="0"/>
            <a:ext cx="8245475" cy="6088063"/>
          </a:xfrm>
          <a:prstGeom prst="rect">
            <a:avLst/>
          </a:prstGeom>
          <a:noFill/>
          <a:ln w="9525">
            <a:noFill/>
            <a:miter lim="800000"/>
            <a:headEnd/>
            <a:tailEnd/>
          </a:ln>
        </p:spPr>
      </p:pic>
      <p:sp>
        <p:nvSpPr>
          <p:cNvPr id="27651" name="Прямоугольник 2"/>
          <p:cNvSpPr>
            <a:spLocks noChangeArrowheads="1"/>
          </p:cNvSpPr>
          <p:nvPr/>
        </p:nvSpPr>
        <p:spPr bwMode="auto">
          <a:xfrm>
            <a:off x="131763" y="973138"/>
            <a:ext cx="3730625" cy="13239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Літнє овочеве блюдо французької кухні, яке готується з баклажанів, кабачків (цукіні) і помідорів.</a:t>
            </a:r>
          </a:p>
        </p:txBody>
      </p:sp>
      <p:sp>
        <p:nvSpPr>
          <p:cNvPr id="27652" name="Прямоугольник 5"/>
          <p:cNvSpPr>
            <a:spLocks noChangeArrowheads="1"/>
          </p:cNvSpPr>
          <p:nvPr/>
        </p:nvSpPr>
        <p:spPr bwMode="auto">
          <a:xfrm>
            <a:off x="131763" y="2303463"/>
            <a:ext cx="3405187" cy="37846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Перший рецепт рататуя зустрічається в кулінарній книзі 1778 года. Що почався спочатку в районі сучасної Ніцци рататуй був стравою небагатих селян, які готували його влітку зі свіжих овочів. В оригінальний рецепт входили кабачки, помідори, перець, цибулю і часник. У сучасний варіант страви також додають баклажан.</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477838" y="1296988"/>
            <a:ext cx="2892425" cy="3786187"/>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Фуа́-гра́</a:t>
            </a:r>
            <a:r>
              <a:rPr lang="en-US" sz="2000">
                <a:latin typeface="Times New Roman" pitchFamily="18" charset="0"/>
                <a:cs typeface="Times New Roman" pitchFamily="18" charset="0"/>
              </a:rPr>
              <a:t> — </a:t>
            </a:r>
            <a:r>
              <a:rPr lang="ru-RU" sz="2000">
                <a:latin typeface="Times New Roman" pitchFamily="18" charset="0"/>
                <a:cs typeface="Times New Roman" pitchFamily="18" charset="0"/>
              </a:rPr>
              <a:t>гусяча або качина печінка, яку штучно збільшують шляхом відгодівлі. Також паштет з гусячої печінки і символ гастрономічного шику — вважається винаходом французьких кулінарів, традиційна різдвяна страва у Франції.</a:t>
            </a:r>
          </a:p>
        </p:txBody>
      </p:sp>
      <p:pic>
        <p:nvPicPr>
          <p:cNvPr id="28674" name="Рисунок 3"/>
          <p:cNvPicPr>
            <a:picLocks noChangeAspect="1"/>
          </p:cNvPicPr>
          <p:nvPr/>
        </p:nvPicPr>
        <p:blipFill>
          <a:blip r:embed="rId2"/>
          <a:srcRect/>
          <a:stretch>
            <a:fillRect/>
          </a:stretch>
        </p:blipFill>
        <p:spPr bwMode="auto">
          <a:xfrm>
            <a:off x="3829050" y="0"/>
            <a:ext cx="8362950" cy="6113463"/>
          </a:xfrm>
          <a:prstGeom prst="rect">
            <a:avLst/>
          </a:prstGeom>
          <a:noFill/>
          <a:ln w="9525">
            <a:noFill/>
            <a:miter lim="800000"/>
            <a:headEnd/>
            <a:tailEnd/>
          </a:ln>
        </p:spPr>
      </p:pic>
      <p:sp>
        <p:nvSpPr>
          <p:cNvPr id="28675" name="Прямоугольник 2"/>
          <p:cNvSpPr>
            <a:spLocks noChangeArrowheads="1"/>
          </p:cNvSpPr>
          <p:nvPr/>
        </p:nvSpPr>
        <p:spPr bwMode="auto">
          <a:xfrm>
            <a:off x="860425" y="330200"/>
            <a:ext cx="1884363" cy="584200"/>
          </a:xfrm>
          <a:prstGeom prst="rect">
            <a:avLst/>
          </a:prstGeom>
          <a:noFill/>
          <a:ln w="9525">
            <a:noFill/>
            <a:miter lim="800000"/>
            <a:headEnd/>
            <a:tailEnd/>
          </a:ln>
        </p:spPr>
        <p:txBody>
          <a:bodyPr wrap="none">
            <a:spAutoFit/>
          </a:bodyPr>
          <a:lstStyle/>
          <a:p>
            <a:pPr algn="ctr"/>
            <a:r>
              <a:rPr lang="ru-RU" sz="3200">
                <a:latin typeface="Times New Roman" pitchFamily="18" charset="0"/>
                <a:cs typeface="Times New Roman" pitchFamily="18" charset="0"/>
              </a:rPr>
              <a:t>ФУА́-ГРА</a:t>
            </a:r>
            <a:endParaRPr lang="ru-RU" sz="3200">
              <a:latin typeface="Gill Sans MT"/>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srcRect/>
          <a:stretch>
            <a:fillRect/>
          </a:stretch>
        </p:blipFill>
        <p:spPr bwMode="auto">
          <a:xfrm>
            <a:off x="2665413" y="182563"/>
            <a:ext cx="6802437" cy="5516562"/>
          </a:xfrm>
          <a:prstGeom prst="rect">
            <a:avLst/>
          </a:prstGeom>
          <a:noFill/>
          <a:ln w="9525">
            <a:noFill/>
            <a:miter lim="800000"/>
            <a:headEnd/>
            <a:tailEnd/>
          </a:ln>
          <a:effec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uk-UA" dirty="0" smtClean="0">
                <a:latin typeface="Times New Roman" panose="02020603050405020304" pitchFamily="18" charset="0"/>
                <a:cs typeface="Times New Roman" panose="02020603050405020304" pitchFamily="18" charset="0"/>
              </a:rPr>
              <a:t>Терміни</a:t>
            </a:r>
            <a:endParaRPr lang="ru-RU" dirty="0">
              <a:latin typeface="Times New Roman" panose="02020603050405020304" pitchFamily="18" charset="0"/>
              <a:cs typeface="Times New Roman" panose="02020603050405020304" pitchFamily="18" charset="0"/>
            </a:endParaRPr>
          </a:p>
        </p:txBody>
      </p:sp>
      <p:sp>
        <p:nvSpPr>
          <p:cNvPr id="17410" name="Прямоугольник 2"/>
          <p:cNvSpPr>
            <a:spLocks noChangeArrowheads="1"/>
          </p:cNvSpPr>
          <p:nvPr/>
        </p:nvSpPr>
        <p:spPr bwMode="auto">
          <a:xfrm>
            <a:off x="1450975" y="1549400"/>
            <a:ext cx="7693025" cy="2032000"/>
          </a:xfrm>
          <a:prstGeom prst="rect">
            <a:avLst/>
          </a:prstGeom>
          <a:noFill/>
          <a:ln w="9525">
            <a:noFill/>
            <a:miter lim="800000"/>
            <a:headEnd/>
            <a:tailEnd/>
          </a:ln>
        </p:spPr>
        <p:txBody>
          <a:bodyPr>
            <a:spAutoFit/>
          </a:bodyPr>
          <a:lstStyle/>
          <a:p>
            <a:r>
              <a:rPr lang="ru-RU" i="1">
                <a:solidFill>
                  <a:srgbClr val="707070"/>
                </a:solidFill>
                <a:latin typeface="Roboto"/>
              </a:rPr>
              <a:t/>
            </a:r>
            <a:br>
              <a:rPr lang="ru-RU" i="1">
                <a:solidFill>
                  <a:srgbClr val="707070"/>
                </a:solidFill>
                <a:latin typeface="Roboto"/>
              </a:rPr>
            </a:br>
            <a:r>
              <a:rPr lang="ru-RU" b="1" i="1">
                <a:latin typeface="Times New Roman" pitchFamily="18" charset="0"/>
                <a:cs typeface="Times New Roman" pitchFamily="18" charset="0"/>
              </a:rPr>
              <a:t>Антреме - це кулінарний термін, який був придуманий у Франції і в даний час використовують по всьому світу для позначення страв, які подають до столу між основним кулінарним виробом або десертом. Свою оригінальну назву страви, які стосуються антреме отримали завдяки французькому словосполученню «entre mets», що в дослівному перекладі звучить як «між стравами».</a:t>
            </a:r>
            <a:endParaRPr lang="ru-RU" b="1">
              <a:latin typeface="Times New Roman" pitchFamily="18" charset="0"/>
              <a:cs typeface="Times New Roman" pitchFamily="18" charset="0"/>
            </a:endParaRPr>
          </a:p>
        </p:txBody>
      </p:sp>
      <p:pic>
        <p:nvPicPr>
          <p:cNvPr id="17411" name="Рисунок 3"/>
          <p:cNvPicPr>
            <a:picLocks noChangeAspect="1"/>
          </p:cNvPicPr>
          <p:nvPr/>
        </p:nvPicPr>
        <p:blipFill>
          <a:blip r:embed="rId2"/>
          <a:srcRect/>
          <a:stretch>
            <a:fillRect/>
          </a:stretch>
        </p:blipFill>
        <p:spPr bwMode="auto">
          <a:xfrm>
            <a:off x="7053263" y="3338513"/>
            <a:ext cx="3571875" cy="2678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uk-UA" dirty="0" err="1" smtClean="0">
                <a:latin typeface="Times New Roman" panose="02020603050405020304" pitchFamily="18" charset="0"/>
                <a:cs typeface="Times New Roman" panose="02020603050405020304" pitchFamily="18" charset="0"/>
              </a:rPr>
              <a:t>Амісбуш</a:t>
            </a:r>
            <a:endParaRPr lang="ru-RU" dirty="0">
              <a:latin typeface="Times New Roman" panose="02020603050405020304" pitchFamily="18" charset="0"/>
              <a:cs typeface="Times New Roman" panose="02020603050405020304" pitchFamily="18" charset="0"/>
            </a:endParaRPr>
          </a:p>
        </p:txBody>
      </p:sp>
      <p:sp>
        <p:nvSpPr>
          <p:cNvPr id="18434" name="Объект 2"/>
          <p:cNvSpPr>
            <a:spLocks noGrp="1"/>
          </p:cNvSpPr>
          <p:nvPr>
            <p:ph idx="1"/>
          </p:nvPr>
        </p:nvSpPr>
        <p:spPr/>
        <p:txBody>
          <a:bodyPr/>
          <a:lstStyle/>
          <a:p>
            <a:pPr eaLnBrk="1" hangingPunct="1"/>
            <a:r>
              <a:rPr lang="ru-RU" smtClean="0">
                <a:latin typeface="Times New Roman" pitchFamily="18" charset="0"/>
                <a:cs typeface="Times New Roman" pitchFamily="18" charset="0"/>
              </a:rPr>
              <a:t>їжа, яка подається перед основними стравами. Закуска часто вживається разом зі спиртними напоями (аперитивом). Бувають холодні (ті що не потребують розігріву) й гарячі закуски.</a:t>
            </a:r>
          </a:p>
          <a:p>
            <a:pPr eaLnBrk="1" hangingPunct="1"/>
            <a:r>
              <a:rPr lang="ru-RU" smtClean="0">
                <a:latin typeface="Times New Roman" pitchFamily="18" charset="0"/>
                <a:cs typeface="Times New Roman" pitchFamily="18" charset="0"/>
              </a:rPr>
              <a:t>Закуски виготовляють із овочів, фруктів, грибів, м'яса, риби. В українській кухні як закуски популярні солоні або мариновані огірки, квашена капуста, чорна й червона ікра, овочева ікра, салати, шпроти й інші рибні консерви, оселедець, солона риба, солоні гриби. Закускою може також служити нарізка: м'ясна (ковбаса), рибна, сирна тощо.</a:t>
            </a:r>
          </a:p>
          <a:p>
            <a:pPr eaLnBrk="1" hangingPunct="1"/>
            <a:endParaRPr lang="ru-RU" smtClean="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extLst>
          </p:cNvPr>
          <p:cNvPicPr>
            <a:picLocks noChangeAspect="1"/>
          </p:cNvPicPr>
          <p:nvPr/>
        </p:nvPicPr>
        <p:blipFill>
          <a:blip r:embed="rId2"/>
          <a:stretch>
            <a:fillRect/>
          </a:stretch>
        </p:blipFill>
        <p:spPr>
          <a:xfrm>
            <a:off x="3502542" y="3150921"/>
            <a:ext cx="5186916" cy="2917641"/>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458" name="Прямоугольник 5"/>
          <p:cNvSpPr>
            <a:spLocks noChangeArrowheads="1"/>
          </p:cNvSpPr>
          <p:nvPr/>
        </p:nvSpPr>
        <p:spPr bwMode="auto">
          <a:xfrm>
            <a:off x="5060950" y="74613"/>
            <a:ext cx="3743325" cy="584200"/>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КАНАПЕ</a:t>
            </a:r>
          </a:p>
        </p:txBody>
      </p:sp>
      <p:sp>
        <p:nvSpPr>
          <p:cNvPr id="19459" name="Прямоугольник 6"/>
          <p:cNvSpPr>
            <a:spLocks noChangeArrowheads="1"/>
          </p:cNvSpPr>
          <p:nvPr/>
        </p:nvSpPr>
        <p:spPr bwMode="auto">
          <a:xfrm>
            <a:off x="325438" y="744538"/>
            <a:ext cx="3013075" cy="53244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Назва цієї неймовірно популярної фуршетной закуски в перекладі з французької означає «маленький бутерброд». Слово увійшло у вжиток на початку 18 століття, коли у Франції виникла мода на мініатюрні бутерброди з декількох інгредієнтів. Їх подавали разом з напоями-аперитивами. Як і зараз, канапе вживалися в якості закуски і були покликані вражати гостей своїм смаком і видом.</a:t>
            </a:r>
          </a:p>
        </p:txBody>
      </p:sp>
      <p:pic>
        <p:nvPicPr>
          <p:cNvPr id="8" name="Рисунок 7">
            <a:extLst>
              <a:ext uri="{FF2B5EF4-FFF2-40B4-BE49-F238E27FC236}"/>
            </a:extLst>
          </p:cNvPr>
          <p:cNvPicPr>
            <a:picLocks noChangeAspect="1"/>
          </p:cNvPicPr>
          <p:nvPr/>
        </p:nvPicPr>
        <p:blipFill>
          <a:blip r:embed="rId3"/>
          <a:stretch>
            <a:fillRect/>
          </a:stretch>
        </p:blipFill>
        <p:spPr>
          <a:xfrm>
            <a:off x="7761766" y="478213"/>
            <a:ext cx="4302643" cy="3226983"/>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1"/>
          <p:cNvSpPr>
            <a:spLocks noChangeArrowheads="1"/>
          </p:cNvSpPr>
          <p:nvPr/>
        </p:nvSpPr>
        <p:spPr bwMode="auto">
          <a:xfrm>
            <a:off x="5005388" y="182563"/>
            <a:ext cx="2649537" cy="584200"/>
          </a:xfrm>
          <a:prstGeom prst="rect">
            <a:avLst/>
          </a:prstGeom>
          <a:noFill/>
          <a:ln w="9525">
            <a:noFill/>
            <a:miter lim="800000"/>
            <a:headEnd/>
            <a:tailEnd/>
          </a:ln>
        </p:spPr>
        <p:txBody>
          <a:bodyPr wrap="none">
            <a:spAutoFit/>
          </a:bodyPr>
          <a:lstStyle/>
          <a:p>
            <a:r>
              <a:rPr lang="ru-RU" sz="3200">
                <a:latin typeface="Times New Roman" pitchFamily="18" charset="0"/>
                <a:cs typeface="Times New Roman" pitchFamily="18" charset="0"/>
              </a:rPr>
              <a:t>ПРОФІТРОЛІ</a:t>
            </a:r>
          </a:p>
        </p:txBody>
      </p:sp>
      <p:pic>
        <p:nvPicPr>
          <p:cNvPr id="20482" name="Рисунок 12"/>
          <p:cNvPicPr>
            <a:picLocks noChangeAspect="1"/>
          </p:cNvPicPr>
          <p:nvPr/>
        </p:nvPicPr>
        <p:blipFill>
          <a:blip r:embed="rId2"/>
          <a:srcRect/>
          <a:stretch>
            <a:fillRect/>
          </a:stretch>
        </p:blipFill>
        <p:spPr bwMode="auto">
          <a:xfrm>
            <a:off x="7854950" y="682625"/>
            <a:ext cx="4337050" cy="3251200"/>
          </a:xfrm>
          <a:prstGeom prst="rect">
            <a:avLst/>
          </a:prstGeom>
          <a:noFill/>
          <a:ln w="9525">
            <a:noFill/>
            <a:miter lim="800000"/>
            <a:headEnd/>
            <a:tailEnd/>
          </a:ln>
        </p:spPr>
      </p:pic>
      <p:sp>
        <p:nvSpPr>
          <p:cNvPr id="20483" name="Прямоугольник 15"/>
          <p:cNvSpPr>
            <a:spLocks noChangeArrowheads="1"/>
          </p:cNvSpPr>
          <p:nvPr/>
        </p:nvSpPr>
        <p:spPr bwMode="auto">
          <a:xfrm>
            <a:off x="0" y="955675"/>
            <a:ext cx="4745038" cy="1630363"/>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Слово profitrole перекладається як «невелика винагорода». Ймовірно, спочатку профітролі - маленькі тістечка з заварного тіста - виготовлялися порожніми і не мали начинки.</a:t>
            </a:r>
          </a:p>
        </p:txBody>
      </p:sp>
      <p:pic>
        <p:nvPicPr>
          <p:cNvPr id="20484" name="Рисунок 17"/>
          <p:cNvPicPr>
            <a:picLocks noChangeAspect="1"/>
          </p:cNvPicPr>
          <p:nvPr/>
        </p:nvPicPr>
        <p:blipFill>
          <a:blip r:embed="rId3"/>
          <a:srcRect/>
          <a:stretch>
            <a:fillRect/>
          </a:stretch>
        </p:blipFill>
        <p:spPr bwMode="auto">
          <a:xfrm>
            <a:off x="4203700" y="3019425"/>
            <a:ext cx="3651250" cy="3078163"/>
          </a:xfrm>
          <a:prstGeom prst="rect">
            <a:avLst/>
          </a:prstGeom>
          <a:noFill/>
          <a:ln w="9525">
            <a:noFill/>
            <a:miter lim="800000"/>
            <a:headEnd/>
            <a:tailEnd/>
          </a:ln>
        </p:spPr>
      </p:pic>
      <p:sp>
        <p:nvSpPr>
          <p:cNvPr id="20485" name="Прямоугольник 18"/>
          <p:cNvSpPr>
            <a:spLocks noChangeArrowheads="1"/>
          </p:cNvSpPr>
          <p:nvPr/>
        </p:nvSpPr>
        <p:spPr bwMode="auto">
          <a:xfrm>
            <a:off x="0" y="2732088"/>
            <a:ext cx="4203700" cy="2862262"/>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Незважаючи на те, що зараз профітролі є десертом, раніше їх робили з ситними начинками. Серед таких закусок ми можемо запропонувати профітролі з салатом з печінки тріски, салатом з язику та овочами, мусом з лосося і шинкою. Це дуже ситні і смачні закуски, які прикрасять будь-який фуршет.</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4278313" y="85725"/>
            <a:ext cx="3635375" cy="584200"/>
          </a:xfrm>
          <a:prstGeom prst="rect">
            <a:avLst/>
          </a:prstGeom>
          <a:noFill/>
          <a:ln w="9525">
            <a:noFill/>
            <a:miter lim="800000"/>
            <a:headEnd/>
            <a:tailEnd/>
          </a:ln>
        </p:spPr>
        <p:txBody>
          <a:bodyPr>
            <a:spAutoFit/>
          </a:bodyPr>
          <a:lstStyle/>
          <a:p>
            <a:pPr algn="ctr"/>
            <a:r>
              <a:rPr lang="ru-RU" sz="3200">
                <a:latin typeface="Times New Roman" pitchFamily="18" charset="0"/>
                <a:cs typeface="Times New Roman" pitchFamily="18" charset="0"/>
              </a:rPr>
              <a:t>СУП З ЦИБУЛІ</a:t>
            </a:r>
          </a:p>
        </p:txBody>
      </p:sp>
      <p:sp>
        <p:nvSpPr>
          <p:cNvPr id="21506" name="Прямоугольник 2"/>
          <p:cNvSpPr>
            <a:spLocks noChangeArrowheads="1"/>
          </p:cNvSpPr>
          <p:nvPr/>
        </p:nvSpPr>
        <p:spPr bwMode="auto">
          <a:xfrm>
            <a:off x="285750" y="750888"/>
            <a:ext cx="3452813" cy="440055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Soupe à l'oignon - цибуля в бульйоні з сиром і грінками. Один з самих, якщо не найпопулярніший суп не тільки у Франції, але і в світі взагалі. Цей суп був відомий і широко поширений в римську епоху правління. В силу доступності і легкості вирощування цибулю - основний продукт для приготування супу - був основною їжею для багатьох бідних сімей.</a:t>
            </a:r>
          </a:p>
        </p:txBody>
      </p:sp>
      <p:sp>
        <p:nvSpPr>
          <p:cNvPr id="21507" name="Прямоугольник 3"/>
          <p:cNvSpPr>
            <a:spLocks noChangeArrowheads="1"/>
          </p:cNvSpPr>
          <p:nvPr/>
        </p:nvSpPr>
        <p:spPr bwMode="auto">
          <a:xfrm>
            <a:off x="4416425" y="4683125"/>
            <a:ext cx="7894638" cy="1335088"/>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Сучасна версія приготування цибулевого супу прийшла з Франції в XVI столітті, тоді він готувався з кірки сухого хліба або грінки, бульйону, яловичини і злегка обсмаженого або цілої головки цибулі. Суп прикрашають грінками.</a:t>
            </a:r>
          </a:p>
        </p:txBody>
      </p:sp>
      <p:pic>
        <p:nvPicPr>
          <p:cNvPr id="21508" name="Рисунок 5"/>
          <p:cNvPicPr>
            <a:picLocks noChangeAspect="1"/>
          </p:cNvPicPr>
          <p:nvPr/>
        </p:nvPicPr>
        <p:blipFill>
          <a:blip r:embed="rId2"/>
          <a:srcRect/>
          <a:stretch>
            <a:fillRect/>
          </a:stretch>
        </p:blipFill>
        <p:spPr bwMode="auto">
          <a:xfrm>
            <a:off x="4530725" y="750888"/>
            <a:ext cx="6850063" cy="3857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4348163" y="85725"/>
            <a:ext cx="3062287" cy="585788"/>
          </a:xfrm>
          <a:prstGeom prst="rect">
            <a:avLst/>
          </a:prstGeom>
          <a:noFill/>
          <a:ln w="9525">
            <a:noFill/>
            <a:miter lim="800000"/>
            <a:headEnd/>
            <a:tailEnd/>
          </a:ln>
        </p:spPr>
        <p:txBody>
          <a:bodyPr wrap="none">
            <a:spAutoFit/>
          </a:bodyPr>
          <a:lstStyle/>
          <a:p>
            <a:pPr algn="ctr"/>
            <a:r>
              <a:rPr lang="ru-RU" sz="3200">
                <a:latin typeface="Times New Roman" pitchFamily="18" charset="0"/>
                <a:cs typeface="Times New Roman" pitchFamily="18" charset="0"/>
              </a:rPr>
              <a:t>ПОХОДЖЕННЯ</a:t>
            </a:r>
          </a:p>
        </p:txBody>
      </p:sp>
      <p:sp>
        <p:nvSpPr>
          <p:cNvPr id="22530" name="Прямоугольник 2"/>
          <p:cNvSpPr>
            <a:spLocks noChangeArrowheads="1"/>
          </p:cNvSpPr>
          <p:nvPr/>
        </p:nvSpPr>
        <p:spPr bwMode="auto">
          <a:xfrm>
            <a:off x="4348163" y="866775"/>
            <a:ext cx="6096000" cy="2862263"/>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Офіційна легенда свідчить, що руку до створення французького цибулевого супу доклав сам король Людовик XV. Він, як відомо, був великим любителем полювання. І ось одного разу, монарху довелося заночувати в невеликому мисливському замку. Людовик втомився і сильно зголоднів. На жаль, в льохах скромного житла не знайшлося нічого, крім цибулі, вершкового масла і пари пляшок шампанського.</a:t>
            </a:r>
          </a:p>
        </p:txBody>
      </p:sp>
      <p:pic>
        <p:nvPicPr>
          <p:cNvPr id="6" name="Рисунок 5">
            <a:extLst>
              <a:ext uri="{FF2B5EF4-FFF2-40B4-BE49-F238E27FC236}"/>
            </a:extLst>
          </p:cNvPr>
          <p:cNvPicPr>
            <a:picLocks noChangeAspect="1"/>
          </p:cNvPicPr>
          <p:nvPr/>
        </p:nvPicPr>
        <p:blipFill>
          <a:blip r:embed="rId2"/>
          <a:stretch>
            <a:fillRect/>
          </a:stretch>
        </p:blipFill>
        <p:spPr>
          <a:xfrm>
            <a:off x="473036" y="543162"/>
            <a:ext cx="3375951" cy="3542763"/>
          </a:xfrm>
          <a:prstGeom prst="rect">
            <a:avLst/>
          </a:prstGeom>
          <a:effectLst/>
          <a:scene3d>
            <a:camera prst="perspectiveRight"/>
            <a:lightRig rig="threePt" dir="t"/>
          </a:scene3d>
          <a:sp3d>
            <a:bevelT w="139700" h="139700" prst="divot"/>
          </a:sp3d>
        </p:spPr>
      </p:pic>
      <p:sp>
        <p:nvSpPr>
          <p:cNvPr id="22532" name="Прямоугольник 6"/>
          <p:cNvSpPr>
            <a:spLocks noChangeArrowheads="1"/>
          </p:cNvSpPr>
          <p:nvPr/>
        </p:nvSpPr>
        <p:spPr bwMode="auto">
          <a:xfrm>
            <a:off x="4943475" y="3744913"/>
            <a:ext cx="7354888" cy="2246312"/>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У пориві відчаю, король наказав приготувати йому хоч що-небудь, і місцевим кухареві не залишалося нічого іншого, як просто змішати і зварити всі наявні інгредієнти. На превеликий подив і самого кулінара, і всіх присутніх страва вийшла надзвичайно смачним і оригінальним. З тих пір його постійно подавали при королівському дворі, а пізніше воно ввійшло в меню всіх найзнаменитіших французьких ресторанів.</a:t>
            </a:r>
          </a:p>
        </p:txBody>
      </p:sp>
      <p:sp>
        <p:nvSpPr>
          <p:cNvPr id="22533" name="Прямоугольник 7"/>
          <p:cNvSpPr>
            <a:spLocks noChangeArrowheads="1"/>
          </p:cNvSpPr>
          <p:nvPr/>
        </p:nvSpPr>
        <p:spPr bwMode="auto">
          <a:xfrm>
            <a:off x="460375" y="4683125"/>
            <a:ext cx="3881438" cy="400050"/>
          </a:xfrm>
          <a:prstGeom prst="rect">
            <a:avLst/>
          </a:prstGeom>
          <a:noFill/>
          <a:ln w="9525">
            <a:noFill/>
            <a:miter lim="800000"/>
            <a:headEnd/>
            <a:tailEnd/>
          </a:ln>
        </p:spPr>
        <p:txBody>
          <a:bodyPr wrap="none">
            <a:spAutoFit/>
          </a:bodyPr>
          <a:lstStyle/>
          <a:p>
            <a:r>
              <a:rPr lang="ru-RU" sz="2000">
                <a:latin typeface="Times New Roman" pitchFamily="18" charset="0"/>
                <a:cs typeface="Times New Roman" pitchFamily="18" charset="0"/>
              </a:rPr>
              <a:t>15 лютого 1710 — 10 травня 1774</a:t>
            </a:r>
          </a:p>
        </p:txBody>
      </p:sp>
      <p:sp>
        <p:nvSpPr>
          <p:cNvPr id="22534" name="Прямоугольник 8"/>
          <p:cNvSpPr>
            <a:spLocks noChangeArrowheads="1"/>
          </p:cNvSpPr>
          <p:nvPr/>
        </p:nvSpPr>
        <p:spPr bwMode="auto">
          <a:xfrm>
            <a:off x="1435100" y="4200525"/>
            <a:ext cx="1676400" cy="400050"/>
          </a:xfrm>
          <a:prstGeom prst="rect">
            <a:avLst/>
          </a:prstGeom>
          <a:noFill/>
          <a:ln w="9525">
            <a:noFill/>
            <a:miter lim="800000"/>
            <a:headEnd/>
            <a:tailEnd/>
          </a:ln>
        </p:spPr>
        <p:txBody>
          <a:bodyPr wrap="none">
            <a:spAutoFit/>
          </a:bodyPr>
          <a:lstStyle/>
          <a:p>
            <a:r>
              <a:rPr lang="ru-RU" sz="2000" b="1">
                <a:latin typeface="Times New Roman" pitchFamily="18" charset="0"/>
                <a:cs typeface="Times New Roman" pitchFamily="18" charset="0"/>
              </a:rPr>
              <a:t>Людовик </a:t>
            </a:r>
            <a:r>
              <a:rPr lang="en-US" sz="2000" b="1">
                <a:latin typeface="Times New Roman" pitchFamily="18" charset="0"/>
                <a:cs typeface="Times New Roman" pitchFamily="18" charset="0"/>
              </a:rPr>
              <a:t>XV</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extLst>
          </p:cNvPr>
          <p:cNvGraphicFramePr>
            <a:graphicFrameLocks noGrp="1"/>
          </p:cNvGraphicFramePr>
          <p:nvPr/>
        </p:nvGraphicFramePr>
        <p:xfrm>
          <a:off x="1817688" y="1216025"/>
          <a:ext cx="8708069" cy="4887642"/>
        </p:xfrm>
        <a:graphic>
          <a:graphicData uri="http://schemas.openxmlformats.org/drawingml/2006/table">
            <a:tbl>
              <a:tblPr/>
              <a:tblGrid>
                <a:gridCol w="3750567">
                  <a:extLst>
                    <a:ext uri="{9D8B030D-6E8A-4147-A177-3AD203B41FA5}"/>
                  </a:extLst>
                </a:gridCol>
                <a:gridCol w="934399">
                  <a:extLst>
                    <a:ext uri="{9D8B030D-6E8A-4147-A177-3AD203B41FA5}"/>
                  </a:extLst>
                </a:gridCol>
                <a:gridCol w="934399">
                  <a:extLst>
                    <a:ext uri="{9D8B030D-6E8A-4147-A177-3AD203B41FA5}"/>
                  </a:extLst>
                </a:gridCol>
                <a:gridCol w="1544352">
                  <a:extLst>
                    <a:ext uri="{9D8B030D-6E8A-4147-A177-3AD203B41FA5}"/>
                  </a:extLst>
                </a:gridCol>
                <a:gridCol w="1544352">
                  <a:extLst>
                    <a:ext uri="{9D8B030D-6E8A-4147-A177-3AD203B41FA5}"/>
                  </a:extLst>
                </a:gridCol>
              </a:tblGrid>
              <a:tr h="893742">
                <a:tc rowSpan="2">
                  <a:txBody>
                    <a:bodyPr/>
                    <a:lstStyle/>
                    <a:p>
                      <a:pPr algn="ctr" fontAlgn="ctr"/>
                      <a:r>
                        <a:rPr lang="ru-RU" sz="1700" b="0" dirty="0" err="1">
                          <a:solidFill>
                            <a:srgbClr val="FFFFFF"/>
                          </a:solidFill>
                          <a:effectLst/>
                          <a:latin typeface="inherit"/>
                        </a:rPr>
                        <a:t>Найменування</a:t>
                      </a:r>
                      <a:r>
                        <a:rPr lang="ru-RU" sz="1700" b="0" dirty="0">
                          <a:solidFill>
                            <a:srgbClr val="FFFFFF"/>
                          </a:solidFill>
                          <a:effectLst/>
                          <a:latin typeface="inherit"/>
                        </a:rPr>
                        <a:t> </a:t>
                      </a:r>
                      <a:r>
                        <a:rPr lang="ru-RU" sz="1700" b="0" dirty="0" err="1">
                          <a:solidFill>
                            <a:srgbClr val="FFFFFF"/>
                          </a:solidFill>
                          <a:effectLst/>
                          <a:latin typeface="inherit"/>
                        </a:rPr>
                        <a:t>сировини</a:t>
                      </a:r>
                      <a:endParaRPr lang="ru-RU" sz="1700" b="0" dirty="0">
                        <a:solidFill>
                          <a:srgbClr val="FFFFFF"/>
                        </a:solidFill>
                        <a:effectLst/>
                        <a:latin typeface="inherit"/>
                      </a:endParaRP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73BE"/>
                    </a:solidFill>
                  </a:tcPr>
                </a:tc>
                <a:tc gridSpan="2">
                  <a:txBody>
                    <a:bodyPr/>
                    <a:lstStyle/>
                    <a:p>
                      <a:pPr algn="ctr" fontAlgn="ctr"/>
                      <a:r>
                        <a:rPr lang="ru-RU" sz="1700" b="0" dirty="0">
                          <a:solidFill>
                            <a:srgbClr val="FFFFFF"/>
                          </a:solidFill>
                          <a:effectLst/>
                          <a:latin typeface="inherit"/>
                        </a:rPr>
                        <a:t>На 1 </a:t>
                      </a:r>
                      <a:r>
                        <a:rPr lang="ru-RU" sz="1700" b="0" dirty="0" err="1">
                          <a:solidFill>
                            <a:srgbClr val="FFFFFF"/>
                          </a:solidFill>
                          <a:effectLst/>
                          <a:latin typeface="inherit"/>
                        </a:rPr>
                        <a:t>порцію</a:t>
                      </a:r>
                      <a:r>
                        <a:rPr lang="ru-RU" sz="1700" b="0" dirty="0">
                          <a:solidFill>
                            <a:srgbClr val="FFFFFF"/>
                          </a:solidFill>
                          <a:effectLst/>
                          <a:latin typeface="inherit"/>
                        </a:rPr>
                        <a:t>, г.</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73BE"/>
                    </a:solidFill>
                  </a:tcPr>
                </a:tc>
                <a:tc hMerge="1">
                  <a:txBody>
                    <a:bodyPr/>
                    <a:lstStyle/>
                    <a:p>
                      <a:endParaRPr lang="ru-RU"/>
                    </a:p>
                  </a:txBody>
                  <a:tcPr/>
                </a:tc>
                <a:tc gridSpan="2">
                  <a:txBody>
                    <a:bodyPr/>
                    <a:lstStyle/>
                    <a:p>
                      <a:pPr algn="ctr" fontAlgn="ctr"/>
                      <a:r>
                        <a:rPr lang="ru-RU" sz="1700" b="0" dirty="0">
                          <a:solidFill>
                            <a:srgbClr val="FFFFFF"/>
                          </a:solidFill>
                          <a:effectLst/>
                          <a:latin typeface="inherit"/>
                        </a:rPr>
                        <a:t>На 10 </a:t>
                      </a:r>
                      <a:r>
                        <a:rPr lang="ru-RU" sz="1700" b="0" dirty="0" err="1">
                          <a:solidFill>
                            <a:srgbClr val="FFFFFF"/>
                          </a:solidFill>
                          <a:effectLst/>
                          <a:latin typeface="inherit"/>
                        </a:rPr>
                        <a:t>порцій</a:t>
                      </a:r>
                      <a:r>
                        <a:rPr lang="ru-RU" sz="1700" b="0" dirty="0">
                          <a:solidFill>
                            <a:srgbClr val="FFFFFF"/>
                          </a:solidFill>
                          <a:effectLst/>
                          <a:latin typeface="inherit"/>
                        </a:rPr>
                        <a:t>, г.</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73BE"/>
                    </a:solidFill>
                  </a:tcPr>
                </a:tc>
                <a:tc hMerge="1">
                  <a:txBody>
                    <a:bodyPr/>
                    <a:lstStyle/>
                    <a:p>
                      <a:endParaRPr lang="ru-RU"/>
                    </a:p>
                  </a:txBody>
                  <a:tcPr/>
                </a:tc>
                <a:extLst>
                  <a:ext uri="{0D108BD9-81ED-4DB2-BD59-A6C34878D82A}"/>
                </a:extLst>
              </a:tr>
              <a:tr h="893742">
                <a:tc vMerge="1">
                  <a:txBody>
                    <a:bodyPr/>
                    <a:lstStyle/>
                    <a:p>
                      <a:endParaRPr lang="ru-RU"/>
                    </a:p>
                  </a:txBody>
                  <a:tcPr/>
                </a:tc>
                <a:tc>
                  <a:txBody>
                    <a:bodyPr/>
                    <a:lstStyle/>
                    <a:p>
                      <a:pPr algn="ctr" fontAlgn="ctr"/>
                      <a:r>
                        <a:rPr lang="ru-RU" sz="1700" b="0">
                          <a:effectLst/>
                          <a:latin typeface="inherit"/>
                        </a:rPr>
                        <a:t>брутто</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a:effectLst/>
                          <a:latin typeface="inherit"/>
                        </a:rPr>
                        <a:t>нетто</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a:effectLst/>
                          <a:latin typeface="inherit"/>
                        </a:rPr>
                        <a:t>брутто</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a:effectLst/>
                          <a:latin typeface="inherit"/>
                        </a:rPr>
                        <a:t>Нетто</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extLst>
              </a:tr>
              <a:tr h="516693">
                <a:tc>
                  <a:txBody>
                    <a:bodyPr/>
                    <a:lstStyle/>
                    <a:p>
                      <a:pPr algn="ctr" fontAlgn="ctr"/>
                      <a:r>
                        <a:rPr lang="uk-UA" sz="1700" b="0" dirty="0">
                          <a:effectLst/>
                          <a:latin typeface="inherit"/>
                        </a:rPr>
                        <a:t>Ц</a:t>
                      </a:r>
                      <a:r>
                        <a:rPr lang="ru-RU" sz="1700" b="0" dirty="0" err="1">
                          <a:effectLst/>
                          <a:latin typeface="inherit"/>
                        </a:rPr>
                        <a:t>ибуля</a:t>
                      </a:r>
                      <a:r>
                        <a:rPr lang="ru-RU" sz="1700" b="0" dirty="0">
                          <a:effectLst/>
                          <a:latin typeface="inherit"/>
                        </a:rPr>
                        <a:t> </a:t>
                      </a:r>
                      <a:r>
                        <a:rPr lang="ru-RU" sz="1700" b="0" dirty="0" err="1">
                          <a:effectLst/>
                          <a:latin typeface="inherit"/>
                        </a:rPr>
                        <a:t>ріпчаста</a:t>
                      </a:r>
                      <a:endParaRPr lang="ru-RU" sz="1700" b="0" dirty="0">
                        <a:effectLst/>
                        <a:latin typeface="inherit"/>
                      </a:endParaRP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96</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81</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960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810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516693">
                <a:tc>
                  <a:txBody>
                    <a:bodyPr/>
                    <a:lstStyle/>
                    <a:p>
                      <a:pPr algn="ctr" fontAlgn="ctr"/>
                      <a:r>
                        <a:rPr lang="uk-UA" sz="1700" b="0" dirty="0">
                          <a:effectLst/>
                          <a:latin typeface="inherit"/>
                        </a:rPr>
                        <a:t>Масло вершкове</a:t>
                      </a:r>
                      <a:endParaRPr lang="ru-RU" sz="1700" b="0" dirty="0">
                        <a:effectLst/>
                        <a:latin typeface="inherit"/>
                      </a:endParaRP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10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10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100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100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extLst>
              </a:tr>
              <a:tr h="516693">
                <a:tc>
                  <a:txBody>
                    <a:bodyPr/>
                    <a:lstStyle/>
                    <a:p>
                      <a:pPr algn="ctr" fontAlgn="ctr"/>
                      <a:r>
                        <a:rPr lang="uk-UA" sz="1700" b="0" dirty="0">
                          <a:effectLst/>
                          <a:latin typeface="inherit"/>
                        </a:rPr>
                        <a:t>Курячий бульйон</a:t>
                      </a:r>
                      <a:endParaRPr lang="ru-RU" sz="1700" b="0" dirty="0">
                        <a:effectLst/>
                        <a:latin typeface="inherit"/>
                      </a:endParaRP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2000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2000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516693">
                <a:tc>
                  <a:txBody>
                    <a:bodyPr/>
                    <a:lstStyle/>
                    <a:p>
                      <a:pPr algn="ctr" fontAlgn="ctr"/>
                      <a:r>
                        <a:rPr lang="ru-RU" sz="1700" b="0" dirty="0" err="1">
                          <a:effectLst/>
                          <a:latin typeface="inherit"/>
                        </a:rPr>
                        <a:t>Хліб</a:t>
                      </a:r>
                      <a:r>
                        <a:rPr lang="ru-RU" sz="1700" b="0" dirty="0">
                          <a:effectLst/>
                          <a:latin typeface="inherit"/>
                        </a:rPr>
                        <a:t> </a:t>
                      </a:r>
                      <a:r>
                        <a:rPr lang="ru-RU" sz="1700" b="0" dirty="0" err="1">
                          <a:effectLst/>
                          <a:latin typeface="inherit"/>
                        </a:rPr>
                        <a:t>білий</a:t>
                      </a:r>
                      <a:endParaRPr lang="ru-RU" sz="1700" b="0" dirty="0">
                        <a:effectLst/>
                        <a:latin typeface="inherit"/>
                      </a:endParaRP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20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20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200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200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extLst>
              </a:tr>
              <a:tr h="516693">
                <a:tc>
                  <a:txBody>
                    <a:bodyPr/>
                    <a:lstStyle/>
                    <a:p>
                      <a:pPr algn="ctr" fontAlgn="ctr"/>
                      <a:r>
                        <a:rPr lang="ru-RU" sz="1700" b="0" dirty="0">
                          <a:effectLst/>
                          <a:latin typeface="inherit"/>
                        </a:rPr>
                        <a:t>Сир</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22</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220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700" b="0" dirty="0">
                          <a:effectLst/>
                          <a:latin typeface="inherit"/>
                        </a:rPr>
                        <a:t>200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extLst>
              </a:tr>
              <a:tr h="516693">
                <a:tc>
                  <a:txBody>
                    <a:bodyPr/>
                    <a:lstStyle/>
                    <a:p>
                      <a:pPr algn="ctr" fontAlgn="ctr"/>
                      <a:r>
                        <a:rPr lang="uk-UA" sz="1700" b="0" dirty="0">
                          <a:effectLst/>
                          <a:latin typeface="inherit"/>
                        </a:rPr>
                        <a:t>Вихід</a:t>
                      </a:r>
                      <a:endParaRPr lang="ru-RU" sz="1700" b="0" dirty="0">
                        <a:effectLst/>
                        <a:latin typeface="inherit"/>
                      </a:endParaRP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 </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a:effectLst/>
                          <a:latin typeface="inherit"/>
                        </a:rPr>
                        <a:t>300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a:effectLst/>
                          <a:latin typeface="inherit"/>
                        </a:rPr>
                        <a:t> </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tc>
                  <a:txBody>
                    <a:bodyPr/>
                    <a:lstStyle/>
                    <a:p>
                      <a:pPr algn="ctr" fontAlgn="ctr"/>
                      <a:r>
                        <a:rPr lang="ru-RU" sz="1700" b="0" dirty="0">
                          <a:effectLst/>
                          <a:latin typeface="inherit"/>
                        </a:rPr>
                        <a:t>3000</a:t>
                      </a:r>
                    </a:p>
                  </a:txBody>
                  <a:tcPr marL="49281" marR="49281" marT="49281" marB="4928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F9F9"/>
                    </a:solidFill>
                  </a:tcPr>
                </a:tc>
                <a:extLst>
                  <a:ext uri="{0D108BD9-81ED-4DB2-BD59-A6C34878D82A}"/>
                </a:extLst>
              </a:tr>
            </a:tbl>
          </a:graphicData>
        </a:graphic>
      </p:graphicFrame>
      <p:sp>
        <p:nvSpPr>
          <p:cNvPr id="23606" name="TextBox 3"/>
          <p:cNvSpPr txBox="1">
            <a:spLocks noChangeArrowheads="1"/>
          </p:cNvSpPr>
          <p:nvPr/>
        </p:nvSpPr>
        <p:spPr bwMode="auto">
          <a:xfrm>
            <a:off x="3189288" y="138113"/>
            <a:ext cx="5965825" cy="1077912"/>
          </a:xfrm>
          <a:prstGeom prst="rect">
            <a:avLst/>
          </a:prstGeom>
          <a:noFill/>
          <a:ln w="9525">
            <a:noFill/>
            <a:miter lim="800000"/>
            <a:headEnd/>
            <a:tailEnd/>
          </a:ln>
        </p:spPr>
        <p:txBody>
          <a:bodyPr>
            <a:spAutoFit/>
          </a:bodyPr>
          <a:lstStyle/>
          <a:p>
            <a:pPr algn="ctr"/>
            <a:r>
              <a:rPr lang="uk-UA" sz="3200">
                <a:latin typeface="Times New Roman" pitchFamily="18" charset="0"/>
                <a:cs typeface="Times New Roman" pitchFamily="18" charset="0"/>
              </a:rPr>
              <a:t>Технологічна карта для приготування супу з цибулі </a:t>
            </a:r>
            <a:endParaRPr lang="ru-RU" sz="320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405</TotalTime>
  <Words>1028</Words>
  <Application>Microsoft Office PowerPoint</Application>
  <PresentationFormat>Произвольный</PresentationFormat>
  <Paragraphs>76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Галерея</vt:lpstr>
      <vt:lpstr>Презентация PowerPoint</vt:lpstr>
      <vt:lpstr>Презентация PowerPoint</vt:lpstr>
      <vt:lpstr>Терміни</vt:lpstr>
      <vt:lpstr>Амісбуш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Французька кухня</dc:title>
  <dc:creator>Анна Блюдо</dc:creator>
  <cp:lastModifiedBy>USER</cp:lastModifiedBy>
  <cp:revision>66</cp:revision>
  <dcterms:created xsi:type="dcterms:W3CDTF">2020-11-24T12:36:52Z</dcterms:created>
  <dcterms:modified xsi:type="dcterms:W3CDTF">2022-01-23T17:39:04Z</dcterms:modified>
</cp:coreProperties>
</file>