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8"/>
  </p:notesMasterIdLst>
  <p:sldIdLst>
    <p:sldId id="310" r:id="rId2"/>
    <p:sldId id="916" r:id="rId3"/>
    <p:sldId id="917" r:id="rId4"/>
    <p:sldId id="923" r:id="rId5"/>
    <p:sldId id="918" r:id="rId6"/>
    <p:sldId id="914" r:id="rId7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 varScale="1">
        <p:scale>
          <a:sx n="69" d="100"/>
          <a:sy n="69" d="100"/>
        </p:scale>
        <p:origin x="1422" y="66"/>
      </p:cViewPr>
      <p:guideLst>
        <p:guide orient="horz" pos="193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1379340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970415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4400" i="0" dirty="0" smtClean="0">
                <a:latin typeface="Bookman Old Style" pitchFamily="18" charset="0"/>
              </a:rPr>
              <a:t>Порядок </a:t>
            </a:r>
            <a:r>
              <a:rPr lang="uk-UA" sz="4400" i="0" dirty="0" smtClean="0">
                <a:latin typeface="Bookman Old Style" pitchFamily="18" charset="0"/>
              </a:rPr>
              <a:t>написання наукової статті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385392"/>
            <a:ext cx="9117176" cy="5472608"/>
          </a:xfrm>
        </p:spPr>
        <p:txBody>
          <a:bodyPr/>
          <a:lstStyle/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16.1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Поняття та сучасні види наукових статей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16.2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Методика написання наукової статті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16.3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Окремі вимоги до написання наукової статті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16.4. Опублікування наукової статті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16.5. </a:t>
            </a: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Основні помилки при написанні наукової статті</a:t>
            </a: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3"/>
          <p:cNvSpPr/>
          <p:nvPr/>
        </p:nvSpPr>
        <p:spPr bwMode="auto">
          <a:xfrm>
            <a:off x="2267744" y="1268760"/>
            <a:ext cx="4608512" cy="64807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ВИДИ НАУКОВИХ СТАТЕЙ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445650" y="2239581"/>
            <a:ext cx="3550285" cy="5757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Метастатті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445649" y="3081016"/>
            <a:ext cx="3550285" cy="5757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«Битви матеріалів»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445649" y="4030239"/>
            <a:ext cx="3539728" cy="5757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«Хіт-паради»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456205" y="4963016"/>
            <a:ext cx="3529171" cy="71487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Інструкції, методики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та алгоритми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461779" y="5859842"/>
            <a:ext cx="3539730" cy="5757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Думки експертів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5089330" y="2323327"/>
            <a:ext cx="3659132" cy="5757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Інтерв’ю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5089329" y="3081016"/>
            <a:ext cx="3659133" cy="76727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Випадок з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життя (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case study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)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5089329" y="4030239"/>
            <a:ext cx="3659133" cy="75083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Кейс брифінг (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case briefing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5089329" y="4963016"/>
            <a:ext cx="3659133" cy="71487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Історія успіху (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success stories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5089329" y="5859842"/>
            <a:ext cx="3659133" cy="6480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Свій контент за аналогією</a:t>
            </a:r>
          </a:p>
        </p:txBody>
      </p:sp>
      <p:cxnSp>
        <p:nvCxnSpPr>
          <p:cNvPr id="16" name="Сполучна лінія уступом 15"/>
          <p:cNvCxnSpPr>
            <a:stCxn id="4" idx="1"/>
            <a:endCxn id="5" idx="1"/>
          </p:cNvCxnSpPr>
          <p:nvPr/>
        </p:nvCxnSpPr>
        <p:spPr bwMode="auto">
          <a:xfrm rot="10800000" flipV="1">
            <a:off x="445650" y="1592796"/>
            <a:ext cx="1822094" cy="934656"/>
          </a:xfrm>
          <a:prstGeom prst="bentConnector3">
            <a:avLst>
              <a:gd name="adj1" fmla="val 11254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1"/>
            <a:endCxn id="6" idx="1"/>
          </p:cNvCxnSpPr>
          <p:nvPr/>
        </p:nvCxnSpPr>
        <p:spPr bwMode="auto">
          <a:xfrm rot="10800000" flipV="1">
            <a:off x="445650" y="2527451"/>
            <a:ext cx="1" cy="841435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6" idx="1"/>
            <a:endCxn id="7" idx="1"/>
          </p:cNvCxnSpPr>
          <p:nvPr/>
        </p:nvCxnSpPr>
        <p:spPr bwMode="auto">
          <a:xfrm rot="10800000" flipV="1">
            <a:off x="445649" y="3368886"/>
            <a:ext cx="12700" cy="949223"/>
          </a:xfrm>
          <a:prstGeom prst="bentConnector3">
            <a:avLst>
              <a:gd name="adj1" fmla="val 19241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Сполучна лінія уступом 21"/>
          <p:cNvCxnSpPr>
            <a:stCxn id="7" idx="1"/>
            <a:endCxn id="8" idx="1"/>
          </p:cNvCxnSpPr>
          <p:nvPr/>
        </p:nvCxnSpPr>
        <p:spPr bwMode="auto">
          <a:xfrm rot="10800000" flipH="1" flipV="1">
            <a:off x="445649" y="4318110"/>
            <a:ext cx="10556" cy="1002346"/>
          </a:xfrm>
          <a:prstGeom prst="bentConnector3">
            <a:avLst>
              <a:gd name="adj1" fmla="val -216559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Сполучна лінія уступом 23"/>
          <p:cNvCxnSpPr>
            <a:stCxn id="8" idx="1"/>
            <a:endCxn id="9" idx="1"/>
          </p:cNvCxnSpPr>
          <p:nvPr/>
        </p:nvCxnSpPr>
        <p:spPr bwMode="auto">
          <a:xfrm rot="10800000" flipH="1" flipV="1">
            <a:off x="456205" y="5320455"/>
            <a:ext cx="5574" cy="827257"/>
          </a:xfrm>
          <a:prstGeom prst="bentConnector3">
            <a:avLst>
              <a:gd name="adj1" fmla="val -438401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Сполучна лінія уступом 27"/>
          <p:cNvCxnSpPr>
            <a:stCxn id="4" idx="3"/>
            <a:endCxn id="10" idx="3"/>
          </p:cNvCxnSpPr>
          <p:nvPr/>
        </p:nvCxnSpPr>
        <p:spPr bwMode="auto">
          <a:xfrm>
            <a:off x="6876256" y="1592796"/>
            <a:ext cx="1872206" cy="1018402"/>
          </a:xfrm>
          <a:prstGeom prst="bentConnector3">
            <a:avLst>
              <a:gd name="adj1" fmla="val 11221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stCxn id="10" idx="3"/>
            <a:endCxn id="11" idx="3"/>
          </p:cNvCxnSpPr>
          <p:nvPr/>
        </p:nvCxnSpPr>
        <p:spPr bwMode="auto">
          <a:xfrm>
            <a:off x="8748462" y="2611198"/>
            <a:ext cx="12700" cy="853456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Сполучна лінія уступом 31"/>
          <p:cNvCxnSpPr>
            <a:stCxn id="11" idx="3"/>
            <a:endCxn id="12" idx="3"/>
          </p:cNvCxnSpPr>
          <p:nvPr/>
        </p:nvCxnSpPr>
        <p:spPr bwMode="auto">
          <a:xfrm>
            <a:off x="8748462" y="3464654"/>
            <a:ext cx="12700" cy="941000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Сполучна лінія уступом 33"/>
          <p:cNvCxnSpPr>
            <a:stCxn id="12" idx="3"/>
            <a:endCxn id="13" idx="3"/>
          </p:cNvCxnSpPr>
          <p:nvPr/>
        </p:nvCxnSpPr>
        <p:spPr bwMode="auto">
          <a:xfrm>
            <a:off x="8748462" y="4405654"/>
            <a:ext cx="12700" cy="91480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Сполучна лінія уступом 35"/>
          <p:cNvCxnSpPr>
            <a:stCxn id="13" idx="3"/>
            <a:endCxn id="14" idx="3"/>
          </p:cNvCxnSpPr>
          <p:nvPr/>
        </p:nvCxnSpPr>
        <p:spPr bwMode="auto">
          <a:xfrm>
            <a:off x="8748462" y="5320456"/>
            <a:ext cx="12700" cy="86342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Прямокутник 36"/>
          <p:cNvSpPr/>
          <p:nvPr/>
        </p:nvSpPr>
        <p:spPr>
          <a:xfrm>
            <a:off x="31570" y="-46204"/>
            <a:ext cx="91124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Bookman Old Style" panose="02050604050505020204" pitchFamily="18" charset="0"/>
              </a:rPr>
              <a:t>Види наукових статей</a:t>
            </a:r>
          </a:p>
        </p:txBody>
      </p:sp>
    </p:spTree>
    <p:extLst>
      <p:ext uri="{BB962C8B-B14F-4D97-AF65-F5344CB8AC3E}">
        <p14:creationId xmlns:p14="http://schemas.microsoft.com/office/powerpoint/2010/main" val="887156877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latin typeface="Bookman Old Style" panose="02050604050505020204" pitchFamily="18" charset="0"/>
              </a:rPr>
              <a:t>Елементи</a:t>
            </a:r>
            <a:r>
              <a:rPr lang="ru-RU" sz="3200" dirty="0" smtClean="0">
                <a:latin typeface="Bookman Old Style" panose="02050604050505020204" pitchFamily="18" charset="0"/>
              </a:rPr>
              <a:t>, </a:t>
            </a:r>
            <a:r>
              <a:rPr lang="ru-RU" sz="3200" dirty="0" err="1" smtClean="0">
                <a:latin typeface="Bookman Old Style" panose="02050604050505020204" pitchFamily="18" charset="0"/>
              </a:rPr>
              <a:t>що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 smtClean="0">
                <a:latin typeface="Bookman Old Style" panose="02050604050505020204" pitchFamily="18" charset="0"/>
              </a:rPr>
              <a:t>впливають</a:t>
            </a:r>
            <a:r>
              <a:rPr lang="ru-RU" sz="3200" dirty="0" smtClean="0">
                <a:latin typeface="Bookman Old Style" panose="02050604050505020204" pitchFamily="18" charset="0"/>
              </a:rPr>
              <a:t> на </a:t>
            </a:r>
            <a:r>
              <a:rPr lang="ru-RU" sz="3200" dirty="0" err="1" smtClean="0">
                <a:latin typeface="Bookman Old Style" panose="02050604050505020204" pitchFamily="18" charset="0"/>
              </a:rPr>
              <a:t>формування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 smtClean="0">
                <a:latin typeface="Bookman Old Style" panose="02050604050505020204" pitchFamily="18" charset="0"/>
              </a:rPr>
              <a:t>задуму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 smtClean="0">
                <a:latin typeface="Bookman Old Style" panose="02050604050505020204" pitchFamily="18" charset="0"/>
              </a:rPr>
              <a:t>наукової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 smtClean="0">
                <a:latin typeface="Bookman Old Style" panose="02050604050505020204" pitchFamily="18" charset="0"/>
              </a:rPr>
              <a:t>статті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1837970" y="1478693"/>
            <a:ext cx="7074236" cy="44545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мета наукової статті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865026" y="4843774"/>
            <a:ext cx="7044906" cy="670497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яке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теоретичне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чи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практичне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спрямування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статті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850361" y="2109355"/>
            <a:ext cx="7053997" cy="63037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на яке коло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читачів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розрахована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наукова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стаття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865026" y="3667539"/>
            <a:ext cx="7044906" cy="103390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яка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повнота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і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ґрунтовність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викладу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матеріалу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передбачається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у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науковій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статті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1850361" y="2882058"/>
            <a:ext cx="7039332" cy="635889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які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матеріали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подавати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в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науковій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статті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1865026" y="5661249"/>
            <a:ext cx="7062358" cy="6997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які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ілюстративні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матеріали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необхідні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для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розкриття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змісту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статті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8" name="Сполучна лінія уступом 17"/>
          <p:cNvCxnSpPr>
            <a:stCxn id="3" idx="2"/>
          </p:cNvCxnSpPr>
          <p:nvPr/>
        </p:nvCxnSpPr>
        <p:spPr bwMode="auto">
          <a:xfrm rot="5400000" flipH="1" flipV="1">
            <a:off x="1027656" y="5685877"/>
            <a:ext cx="511834" cy="1128003"/>
          </a:xfrm>
          <a:prstGeom prst="bentConnector4">
            <a:avLst>
              <a:gd name="adj1" fmla="val 93946"/>
              <a:gd name="adj2" fmla="val 2362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получна лінія уступом 21"/>
          <p:cNvCxnSpPr>
            <a:stCxn id="3" idx="2"/>
            <a:endCxn id="7" idx="1"/>
          </p:cNvCxnSpPr>
          <p:nvPr/>
        </p:nvCxnSpPr>
        <p:spPr bwMode="auto">
          <a:xfrm rot="5400000" flipH="1" flipV="1">
            <a:off x="131646" y="4772417"/>
            <a:ext cx="2321305" cy="1145454"/>
          </a:xfrm>
          <a:prstGeom prst="bentConnector4">
            <a:avLst>
              <a:gd name="adj1" fmla="val 96781"/>
              <a:gd name="adj2" fmla="val 30907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получна лінія уступом 23"/>
          <p:cNvCxnSpPr>
            <a:stCxn id="3" idx="2"/>
            <a:endCxn id="5" idx="1"/>
          </p:cNvCxnSpPr>
          <p:nvPr/>
        </p:nvCxnSpPr>
        <p:spPr bwMode="auto">
          <a:xfrm rot="5400000" flipH="1" flipV="1">
            <a:off x="628912" y="5269683"/>
            <a:ext cx="1326773" cy="1145454"/>
          </a:xfrm>
          <a:prstGeom prst="bentConnector4">
            <a:avLst>
              <a:gd name="adj1" fmla="val 99220"/>
              <a:gd name="adj2" fmla="val 14391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получна лінія уступом 25"/>
          <p:cNvCxnSpPr>
            <a:stCxn id="3" idx="0"/>
            <a:endCxn id="4" idx="1"/>
          </p:cNvCxnSpPr>
          <p:nvPr/>
        </p:nvCxnSpPr>
        <p:spPr bwMode="auto">
          <a:xfrm rot="16200000" flipH="1">
            <a:off x="1166271" y="1049980"/>
            <a:ext cx="222725" cy="1116124"/>
          </a:xfrm>
          <a:prstGeom prst="bentConnector4">
            <a:avLst>
              <a:gd name="adj1" fmla="val 109716"/>
              <a:gd name="adj2" fmla="val 103857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Сполучна лінія уступом 27"/>
          <p:cNvCxnSpPr>
            <a:stCxn id="3" idx="0"/>
            <a:endCxn id="6" idx="1"/>
          </p:cNvCxnSpPr>
          <p:nvPr/>
        </p:nvCxnSpPr>
        <p:spPr bwMode="auto">
          <a:xfrm rot="16200000" flipH="1">
            <a:off x="743079" y="1317260"/>
            <a:ext cx="1083773" cy="1130789"/>
          </a:xfrm>
          <a:prstGeom prst="bentConnector4">
            <a:avLst>
              <a:gd name="adj1" fmla="val 98191"/>
              <a:gd name="adj2" fmla="val 556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endCxn id="8" idx="1"/>
          </p:cNvCxnSpPr>
          <p:nvPr/>
        </p:nvCxnSpPr>
        <p:spPr bwMode="auto">
          <a:xfrm rot="16200000" flipH="1">
            <a:off x="502606" y="1857711"/>
            <a:ext cx="1564720" cy="1130790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кутник 2"/>
          <p:cNvSpPr/>
          <p:nvPr/>
        </p:nvSpPr>
        <p:spPr bwMode="auto">
          <a:xfrm>
            <a:off x="179512" y="1340768"/>
            <a:ext cx="1080120" cy="51650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Елементи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задуму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роботи</a:t>
            </a:r>
            <a:endParaRPr lang="ru-RU" sz="20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algn="ctr" eaLnBrk="1" hangingPunct="1"/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(І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етап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дослідження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32587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Bookman Old Style" panose="02050604050505020204" pitchFamily="18" charset="0"/>
              </a:rPr>
              <a:t>Хронологія</a:t>
            </a:r>
            <a:r>
              <a:rPr lang="ru-RU" sz="2400" dirty="0">
                <a:latin typeface="Bookman Old Style" panose="02050604050505020204" pitchFamily="18" charset="0"/>
              </a:rPr>
              <a:t> використання </a:t>
            </a:r>
            <a:r>
              <a:rPr lang="ru-RU" sz="2400" dirty="0" err="1">
                <a:latin typeface="Bookman Old Style" panose="02050604050505020204" pitchFamily="18" charset="0"/>
              </a:rPr>
              <a:t>подвійного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запису</a:t>
            </a:r>
            <a:r>
              <a:rPr lang="ru-RU" sz="2400" dirty="0">
                <a:latin typeface="Bookman Old Style" panose="02050604050505020204" pitchFamily="18" charset="0"/>
              </a:rPr>
              <a:t> та </a:t>
            </a:r>
            <a:r>
              <a:rPr lang="ru-RU" sz="2400" dirty="0" err="1">
                <a:latin typeface="Bookman Old Style" panose="02050604050505020204" pitchFamily="18" charset="0"/>
              </a:rPr>
              <a:t>подвійної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бухгалтерії</a:t>
            </a:r>
            <a:r>
              <a:rPr lang="ru-RU" sz="2400" dirty="0">
                <a:latin typeface="Bookman Old Style" panose="02050604050505020204" pitchFamily="18" charset="0"/>
              </a:rPr>
              <a:t> у </a:t>
            </a:r>
            <a:r>
              <a:rPr lang="ru-RU" sz="2400" dirty="0" err="1">
                <a:latin typeface="Bookman Old Style" panose="02050604050505020204" pitchFamily="18" charset="0"/>
              </a:rPr>
              <a:t>різних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країнах</a:t>
            </a:r>
            <a:r>
              <a:rPr lang="ru-RU" sz="2400" dirty="0">
                <a:latin typeface="Bookman Old Style" panose="02050604050505020204" pitchFamily="18" charset="0"/>
              </a:rPr>
              <a:t> світу у </a:t>
            </a:r>
            <a:r>
              <a:rPr lang="ru-RU" sz="2400" dirty="0" err="1">
                <a:latin typeface="Bookman Old Style" panose="02050604050505020204" pitchFamily="18" charset="0"/>
              </a:rPr>
              <a:t>різні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часи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594268"/>
              </p:ext>
            </p:extLst>
          </p:nvPr>
        </p:nvGraphicFramePr>
        <p:xfrm>
          <a:off x="107504" y="1124744"/>
          <a:ext cx="8928992" cy="560832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08168">
                  <a:extLst>
                    <a:ext uri="{9D8B030D-6E8A-4147-A177-3AD203B41FA5}">
                      <a16:colId xmlns="" xmlns:a16="http://schemas.microsoft.com/office/drawing/2014/main" val="2365025525"/>
                    </a:ext>
                  </a:extLst>
                </a:gridCol>
                <a:gridCol w="7820824">
                  <a:extLst>
                    <a:ext uri="{9D8B030D-6E8A-4147-A177-3AD203B41FA5}">
                      <a16:colId xmlns="" xmlns:a16="http://schemas.microsoft.com/office/drawing/2014/main" val="1072106720"/>
                    </a:ext>
                  </a:extLst>
                </a:gridCol>
              </a:tblGrid>
              <a:tr h="1667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Період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Характеристика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124481554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 тис. н.е.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Найдавніші згадки про використання системи подвійного запису в Центральних Андах (Перу, Болівія) як способу ведення обліку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5714505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І–ІІ ст. до н.е.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Давня Греція – батьківщина подвійного запису (дослідження Г. </a:t>
                      </a:r>
                      <a:r>
                        <a:rPr lang="uk-UA" sz="1600" dirty="0" err="1">
                          <a:effectLst/>
                        </a:rPr>
                        <a:t>Нерра</a:t>
                      </a:r>
                      <a:r>
                        <a:rPr lang="uk-UA" sz="1600" dirty="0">
                          <a:effectLst/>
                        </a:rPr>
                        <a:t>, </a:t>
                      </a:r>
                      <a:r>
                        <a:rPr lang="uk-UA" sz="1600" dirty="0" err="1" smtClean="0">
                          <a:effectLst/>
                        </a:rPr>
                        <a:t>К.Гільярда</a:t>
                      </a:r>
                      <a:r>
                        <a:rPr lang="uk-UA" sz="1600" dirty="0">
                          <a:effectLst/>
                        </a:rPr>
                        <a:t>)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79840093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 ст.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Давній Рим – місце виникнення подвійного запису (дослідження Г. Нібура, К.Ю. Циганкова)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17435966"/>
                  </a:ext>
                </a:extLst>
              </a:tr>
              <a:tr h="16676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ІХ–ХІІ ст.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Застосування подвійного запису в бухгалтерському обліку в ісламських країнах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72815381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ХІІІ ст.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Подвійний запис – винахід італійських купців, які здійснювали торгівлю у трикутнику Генуя – Венеція – Флоренція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42535599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ХІІІ ст.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Збережені документи, які відповідають формі подвійного запису, що належали флорентійському купцеві Аматіно Мануці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622723160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XIV ст.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Подвійний запис використовувався у бухгалтерських журналах торговельного дому флорентійських торгівців – братів Фіні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09007566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XIV ст.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Франческо де Марко Датіні використовував діаграфічний спосіб (подвійний запис) складання балансу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40049048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XIV ст.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Джованні де Біччі з сімейства Медічі представив подвійний запис у родинному банку Медічі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7749725"/>
                  </a:ext>
                </a:extLst>
              </a:tr>
              <a:tr h="3335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XV ст.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Манускрипт “La Riegola de Libro (1439 р.)” містить основи подвійного запису з прикладами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57270006"/>
                  </a:ext>
                </a:extLst>
              </a:tr>
              <a:tr h="50028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XV ст.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Купці та підприємці Венеції уже широко використовували систему подвійного запису. Лука </a:t>
                      </a:r>
                      <a:r>
                        <a:rPr lang="uk-UA" sz="1600" dirty="0" err="1">
                          <a:effectLst/>
                        </a:rPr>
                        <a:t>Пачолі</a:t>
                      </a:r>
                      <a:r>
                        <a:rPr lang="uk-UA" sz="1600" dirty="0">
                          <a:effectLst/>
                        </a:rPr>
                        <a:t>, чернець і співробітник Леонардо да Вінчі, першим кодифікував систему подвійного запису у підручнику з математики (1494 р.)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7898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886136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12710</TotalTime>
  <Words>342</Words>
  <Application>Microsoft Office PowerPoint</Application>
  <PresentationFormat>Экран (4:3)</PresentationFormat>
  <Paragraphs>64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Порядок написання наукової статті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1096</cp:revision>
  <dcterms:modified xsi:type="dcterms:W3CDTF">2021-04-12T15:46:22Z</dcterms:modified>
</cp:coreProperties>
</file>