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4"/>
  </p:notesMasterIdLst>
  <p:handoutMasterIdLst>
    <p:handoutMasterId r:id="rId25"/>
  </p:handoutMasterIdLst>
  <p:sldIdLst>
    <p:sldId id="265"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4" r:id="rId19"/>
    <p:sldId id="285" r:id="rId20"/>
    <p:sldId id="286" r:id="rId21"/>
    <p:sldId id="287" r:id="rId22"/>
    <p:sldId id="283" r:id="rId23"/>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3" d="100"/>
          <a:sy n="83" d="100"/>
        </p:scale>
        <p:origin x="614"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DA4BE6-BB57-4BC7-B7B3-56EF5B88B0E5}" type="datetime1">
              <a:rPr lang="uk-UA" smtClean="0"/>
              <a:t>05.11.2024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uk-UA" smtClean="0"/>
              <a:t>‹№›</a:t>
            </a:fld>
            <a:endParaRPr lang="uk-UA"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D6AC-9790-4134-B8ED-B29CD8293E2A}" type="datetime1">
              <a:rPr lang="uk-UA" smtClean="0"/>
              <a:pPr/>
              <a:t>05.11.2024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uk-UA" noProof="0" smtClean="0"/>
              <a:t>‹№›</a:t>
            </a:fld>
            <a:endParaRPr lang="uk-UA"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a:t>
            </a:fld>
            <a:endParaRPr lang="uk-UA" dirty="0"/>
          </a:p>
        </p:txBody>
      </p:sp>
    </p:spTree>
    <p:extLst>
      <p:ext uri="{BB962C8B-B14F-4D97-AF65-F5344CB8AC3E}">
        <p14:creationId xmlns:p14="http://schemas.microsoft.com/office/powerpoint/2010/main" val="392020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rtlCol="0" anchor="b"/>
          <a:lstStyle>
            <a:lvl1pPr algn="ctr">
              <a:defRPr sz="6000"/>
            </a:lvl1pPr>
          </a:lstStyle>
          <a:p>
            <a:pPr rtl="0"/>
            <a:r>
              <a:rPr lang="uk-UA" noProof="0"/>
              <a:t>Клацніть, щоб редагувати стиль зразка заголовка</a:t>
            </a:r>
            <a:endParaRPr lang="uk-UA" noProof="0" dirty="0"/>
          </a:p>
        </p:txBody>
      </p:sp>
      <p:sp>
        <p:nvSpPr>
          <p:cNvPr id="3" name="Підзаголовок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редагувати стиль зразка підзаголовка</a:t>
            </a:r>
            <a:endParaRPr lang="uk-UA" noProof="0" dirty="0"/>
          </a:p>
        </p:txBody>
      </p:sp>
      <p:sp>
        <p:nvSpPr>
          <p:cNvPr id="4" name="Місце для дати 3"/>
          <p:cNvSpPr>
            <a:spLocks noGrp="1"/>
          </p:cNvSpPr>
          <p:nvPr>
            <p:ph type="dt" sz="half" idx="10"/>
          </p:nvPr>
        </p:nvSpPr>
        <p:spPr/>
        <p:txBody>
          <a:bodyPr rtlCol="0"/>
          <a:lstStyle/>
          <a:p>
            <a:pPr rtl="0"/>
            <a:fld id="{76D84C44-8B67-46CD-84B3-E9172F3EC809}"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1825625"/>
            <a:ext cx="9791700" cy="43513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80283929-F95A-4827-AF81-1B529DE91613}"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365125"/>
            <a:ext cx="7010400" cy="58118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2056A98A-BC83-4803-AE33-DDA901C4533D}"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50C3D21B-1A9D-4244-8386-7F7A046EEE5D}"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p:txBody>
          <a:bodyPr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551C9351-A8EF-443E-8949-FEA6826B65FA}"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58" y="1709738"/>
            <a:ext cx="10105791" cy="2862262"/>
          </a:xfrm>
        </p:spPr>
        <p:txBody>
          <a:bodyPr rtlCol="0" anchor="b"/>
          <a:lstStyle>
            <a:lvl1pPr>
              <a:defRPr sz="6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uk-UA" noProof="0"/>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7941E268-EA3A-46DC-9577-902CA88CAFB6}" type="datetime1">
              <a:rPr lang="uk-UA" noProof="0" smtClean="0"/>
              <a:t>05.11.2024</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вмісту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дати 4"/>
          <p:cNvSpPr>
            <a:spLocks noGrp="1"/>
          </p:cNvSpPr>
          <p:nvPr>
            <p:ph type="dt" sz="half" idx="10"/>
          </p:nvPr>
        </p:nvSpPr>
        <p:spPr/>
        <p:txBody>
          <a:bodyPr rtlCol="0"/>
          <a:lstStyle/>
          <a:p>
            <a:pPr rtl="0"/>
            <a:fld id="{DB6819DA-0229-48A6-A9A4-FCC30C913952}"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74638"/>
            <a:ext cx="9023350" cy="1143000"/>
          </a:xfrm>
        </p:spPr>
        <p:txBody>
          <a:bodyPr rtlCol="0"/>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4" name="Місце для вмісту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тексту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6" name="Місце для вмісту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7" name="Місце для дати 6"/>
          <p:cNvSpPr>
            <a:spLocks noGrp="1"/>
          </p:cNvSpPr>
          <p:nvPr>
            <p:ph type="dt" sz="half" idx="10"/>
          </p:nvPr>
        </p:nvSpPr>
        <p:spPr/>
        <p:txBody>
          <a:bodyPr rtlCol="0"/>
          <a:lstStyle/>
          <a:p>
            <a:pPr rtl="0"/>
            <a:fld id="{86BC87AB-F179-40D7-A1E3-8196A7CCBFC6}" type="datetime1">
              <a:rPr lang="uk-UA" noProof="0" smtClean="0"/>
              <a:t>05.11.2024</a:t>
            </a:fld>
            <a:endParaRPr lang="uk-UA" noProof="0" dirty="0"/>
          </a:p>
        </p:txBody>
      </p:sp>
      <p:sp>
        <p:nvSpPr>
          <p:cNvPr id="8" name="Місце для нижнього колонтитула 7"/>
          <p:cNvSpPr>
            <a:spLocks noGrp="1"/>
          </p:cNvSpPr>
          <p:nvPr>
            <p:ph type="ftr" sz="quarter" idx="11"/>
          </p:nvPr>
        </p:nvSpPr>
        <p:spPr/>
        <p:txBody>
          <a:bodyPr rtlCol="0"/>
          <a:lstStyle/>
          <a:p>
            <a:pPr rtl="0"/>
            <a:r>
              <a:rPr lang="uk-UA" noProof="0" dirty="0"/>
              <a:t>Додайте нижній колонтитул</a:t>
            </a:r>
          </a:p>
        </p:txBody>
      </p:sp>
      <p:sp>
        <p:nvSpPr>
          <p:cNvPr id="9" name="Місце для номера слайда 8"/>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дати 2"/>
          <p:cNvSpPr>
            <a:spLocks noGrp="1"/>
          </p:cNvSpPr>
          <p:nvPr>
            <p:ph type="dt" sz="half" idx="10"/>
          </p:nvPr>
        </p:nvSpPr>
        <p:spPr/>
        <p:txBody>
          <a:bodyPr rtlCol="0"/>
          <a:lstStyle/>
          <a:p>
            <a:pPr rtl="0"/>
            <a:fld id="{E455C0F4-C6B9-42DD-B7D5-C8A6AECBFD5F}" type="datetime1">
              <a:rPr lang="uk-UA" noProof="0" smtClean="0"/>
              <a:t>05.11.2024</a:t>
            </a:fld>
            <a:endParaRPr lang="uk-UA" noProof="0" dirty="0"/>
          </a:p>
        </p:txBody>
      </p:sp>
      <p:sp>
        <p:nvSpPr>
          <p:cNvPr id="4" name="Місце для нижнього колонтитула 3"/>
          <p:cNvSpPr>
            <a:spLocks noGrp="1"/>
          </p:cNvSpPr>
          <p:nvPr>
            <p:ph type="ftr" sz="quarter" idx="11"/>
          </p:nvPr>
        </p:nvSpPr>
        <p:spPr/>
        <p:txBody>
          <a:bodyPr rtlCol="0"/>
          <a:lstStyle/>
          <a:p>
            <a:pPr rtl="0"/>
            <a:r>
              <a:rPr lang="uk-UA" noProof="0" dirty="0"/>
              <a:t>Додайте нижній колонтитул</a:t>
            </a:r>
          </a:p>
        </p:txBody>
      </p:sp>
      <p:sp>
        <p:nvSpPr>
          <p:cNvPr id="5" name="Місце для номера слайда 4"/>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433868EE-6545-4BED-92FF-D25866E1503D}" type="datetime1">
              <a:rPr lang="uk-UA" noProof="0" smtClean="0"/>
              <a:t>05.11.2024</a:t>
            </a:fld>
            <a:endParaRPr lang="uk-UA" noProof="0" dirty="0"/>
          </a:p>
        </p:txBody>
      </p:sp>
      <p:sp>
        <p:nvSpPr>
          <p:cNvPr id="3" name="Місце для нижнього колонтитула 2"/>
          <p:cNvSpPr>
            <a:spLocks noGrp="1"/>
          </p:cNvSpPr>
          <p:nvPr>
            <p:ph type="ftr" sz="quarter" idx="11"/>
          </p:nvPr>
        </p:nvSpPr>
        <p:spPr/>
        <p:txBody>
          <a:bodyPr rtlCol="0"/>
          <a:lstStyle/>
          <a:p>
            <a:pPr rtl="0"/>
            <a:r>
              <a:rPr lang="uk-UA" noProof="0" dirty="0"/>
              <a:t>Додайте нижній колонтитул</a:t>
            </a:r>
          </a:p>
        </p:txBody>
      </p:sp>
      <p:sp>
        <p:nvSpPr>
          <p:cNvPr id="4" name="Місце для номера слайда 3"/>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8FEE78-E9D5-4EE5-AB61-B470989471AB}"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3BEE4B9-59C6-4268-BB57-F9ADB0242D20}" type="datetime1">
              <a:rPr lang="uk-UA" noProof="0" smtClean="0"/>
              <a:t>05.11.2024</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uk-UA" noProof="0" dirty="0"/>
              <a:t>Зразок заголовка</a:t>
            </a:r>
          </a:p>
        </p:txBody>
      </p:sp>
      <p:sp>
        <p:nvSpPr>
          <p:cNvPr id="3" name="Місце для тексту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3321145E-25B7-44E8-B8D6-42103549CEC6}" type="datetime1">
              <a:rPr lang="uk-UA" noProof="0" smtClean="0"/>
              <a:t>05.11.2024</a:t>
            </a:fld>
            <a:endParaRPr lang="uk-UA" noProof="0" dirty="0"/>
          </a:p>
        </p:txBody>
      </p:sp>
      <p:sp>
        <p:nvSpPr>
          <p:cNvPr id="5" name="Місце для нижнього колонтитула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uk-UA" noProof="0" dirty="0"/>
              <a:t>Додайте нижній колонтитул</a:t>
            </a:r>
          </a:p>
        </p:txBody>
      </p:sp>
      <p:sp>
        <p:nvSpPr>
          <p:cNvPr id="6" name="Місце для номера слайда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uk-UA" noProof="0" smtClean="0"/>
              <a:pPr/>
              <a:t>‹№›</a:t>
            </a:fld>
            <a:endParaRPr lang="uk-UA"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boutmarketing.info/biznes/biznes-stratehiya-shcho-tse-take-yak-yiyi-rozrobyty-ta-realizuva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ebcase.com.ua/uk/sozdanie-sayta-aukcion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a:bodyPr>
          <a:lstStyle/>
          <a:p>
            <a:r>
              <a:rPr lang="uk-UA" sz="4400" dirty="0">
                <a:latin typeface="Times New Roman" panose="02020603050405020304" pitchFamily="18" charset="0"/>
                <a:cs typeface="Times New Roman" panose="02020603050405020304" pitchFamily="18" charset="0"/>
              </a:rPr>
              <a:t>ОНЛАЙН-ЗАСОБИ РЕАЛІЗАЦІЇ МОДЕЛЕЙ ВЗАЄМОДІЇ БІЗНЕСУ</a:t>
            </a:r>
          </a:p>
        </p:txBody>
      </p:sp>
      <p:sp>
        <p:nvSpPr>
          <p:cNvPr id="3" name="Підзаголовок 2"/>
          <p:cNvSpPr>
            <a:spLocks noGrp="1"/>
          </p:cNvSpPr>
          <p:nvPr>
            <p:ph type="subTitle" idx="1"/>
          </p:nvPr>
        </p:nvSpPr>
        <p:spPr/>
        <p:txBody>
          <a:bodyPr rtlCol="0"/>
          <a:lstStyle/>
          <a:p>
            <a:pPr rtl="0"/>
            <a:r>
              <a:rPr lang="uk-UA" dirty="0"/>
              <a:t>Лекція 7</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F9C4A5D-9262-441E-BD11-10D40A5CF65C}"/>
              </a:ext>
            </a:extLst>
          </p:cNvPr>
          <p:cNvSpPr>
            <a:spLocks noGrp="1"/>
          </p:cNvSpPr>
          <p:nvPr>
            <p:ph idx="1"/>
          </p:nvPr>
        </p:nvSpPr>
        <p:spPr>
          <a:xfrm>
            <a:off x="600363" y="267855"/>
            <a:ext cx="11425381" cy="6520872"/>
          </a:xfrm>
        </p:spPr>
        <p:txBody>
          <a:bodyPr>
            <a:normAutofit/>
          </a:bodyPr>
          <a:lstStyle/>
          <a:p>
            <a:pPr marL="0" indent="0">
              <a:buNone/>
            </a:pPr>
            <a:r>
              <a:rPr lang="uk-UA" sz="1600" dirty="0">
                <a:latin typeface="Times New Roman" panose="02020603050405020304" pitchFamily="18" charset="0"/>
                <a:cs typeface="Times New Roman" panose="02020603050405020304" pitchFamily="18" charset="0"/>
              </a:rPr>
              <a:t>В моделях </a:t>
            </a:r>
            <a:r>
              <a:rPr lang="en-US" sz="1600" b="1" dirty="0">
                <a:latin typeface="Times New Roman" panose="02020603050405020304" pitchFamily="18" charset="0"/>
                <a:cs typeface="Times New Roman" panose="02020603050405020304" pitchFamily="18" charset="0"/>
              </a:rPr>
              <a:t>B2G</a:t>
            </a:r>
            <a:r>
              <a:rPr lang="en-US" sz="1600"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або </a:t>
            </a:r>
            <a:r>
              <a:rPr lang="en-US" sz="1600" b="1" dirty="0">
                <a:latin typeface="Times New Roman" panose="02020603050405020304" pitchFamily="18" charset="0"/>
                <a:cs typeface="Times New Roman" panose="02020603050405020304" pitchFamily="18" charset="0"/>
              </a:rPr>
              <a:t>B2A</a:t>
            </a:r>
            <a:r>
              <a:rPr lang="en-US" sz="1600" dirty="0">
                <a:latin typeface="Times New Roman" panose="02020603050405020304" pitchFamily="18" charset="0"/>
                <a:cs typeface="Times New Roman" panose="02020603050405020304" pitchFamily="18" charset="0"/>
              </a:rPr>
              <a:t> (business to government, business to administration) </a:t>
            </a:r>
            <a:r>
              <a:rPr lang="uk-UA" sz="1600" dirty="0">
                <a:latin typeface="Times New Roman" panose="02020603050405020304" pitchFamily="18" charset="0"/>
                <a:cs typeface="Times New Roman" panose="02020603050405020304" pitchFamily="18" charset="0"/>
              </a:rPr>
              <a:t>завдяки можливостям інтернет реалізовано співпрацю держави з представниками бізнесу з різних секторів економіки: сільського господарства, енергетичної галузі, видобувної та переробної промисловості тощо. Прикладом є сайт державних </a:t>
            </a:r>
            <a:r>
              <a:rPr lang="uk-UA" sz="1600" dirty="0" err="1">
                <a:latin typeface="Times New Roman" panose="02020603050405020304" pitchFamily="18" charset="0"/>
                <a:cs typeface="Times New Roman" panose="02020603050405020304" pitchFamily="18" charset="0"/>
              </a:rPr>
              <a:t>закупівель</a:t>
            </a:r>
            <a:r>
              <a:rPr lang="uk-UA" sz="1600" dirty="0">
                <a:latin typeface="Times New Roman" panose="02020603050405020304" pitchFamily="18" charset="0"/>
                <a:cs typeface="Times New Roman" panose="02020603050405020304" pitchFamily="18" charset="0"/>
              </a:rPr>
              <a:t>, на якому в </a:t>
            </a:r>
            <a:r>
              <a:rPr lang="en-US" sz="1600" dirty="0" err="1">
                <a:latin typeface="Times New Roman" panose="02020603050405020304" pitchFamily="18" charset="0"/>
                <a:cs typeface="Times New Roman" panose="02020603050405020304" pitchFamily="18" charset="0"/>
              </a:rPr>
              <a:t>Prozorro</a:t>
            </a:r>
            <a:r>
              <a:rPr lang="en-US" sz="1600" dirty="0">
                <a:latin typeface="Times New Roman" panose="02020603050405020304" pitchFamily="18" charset="0"/>
                <a:cs typeface="Times New Roman" panose="02020603050405020304" pitchFamily="18" charset="0"/>
              </a:rPr>
              <a:t> Market </a:t>
            </a:r>
            <a:r>
              <a:rPr lang="uk-UA" sz="1600" dirty="0">
                <a:latin typeface="Times New Roman" panose="02020603050405020304" pitchFamily="18" charset="0"/>
                <a:cs typeface="Times New Roman" panose="02020603050405020304" pitchFamily="18" charset="0"/>
              </a:rPr>
              <a:t>можна обрати потрібну категорію та переглянути подані заявки. Сайт надає інформацію про товар, ідентифікатор, характеристики, кількість поданих пропозицій. Кожна окрема пропозиція містить вичерпну інформацію про заявників, місце їх розташування та пропоновані ціни. На сторінці </a:t>
            </a:r>
            <a:r>
              <a:rPr lang="uk-UA" sz="1600" dirty="0" err="1">
                <a:latin typeface="Times New Roman" panose="02020603050405020304" pitchFamily="18" charset="0"/>
                <a:cs typeface="Times New Roman" panose="02020603050405020304" pitchFamily="18" charset="0"/>
              </a:rPr>
              <a:t>Держзакупівлі.Онлайн</a:t>
            </a:r>
            <a:r>
              <a:rPr lang="uk-UA" sz="1600" dirty="0">
                <a:latin typeface="Times New Roman" panose="02020603050405020304" pitchFamily="18" charset="0"/>
                <a:cs typeface="Times New Roman" panose="02020603050405020304" pitchFamily="18" charset="0"/>
              </a:rPr>
              <a:t> представлено запропоновану різними продавцями продукцію за власними цінами </a:t>
            </a:r>
          </a:p>
        </p:txBody>
      </p:sp>
      <p:pic>
        <p:nvPicPr>
          <p:cNvPr id="5" name="Рисунок 4">
            <a:extLst>
              <a:ext uri="{FF2B5EF4-FFF2-40B4-BE49-F238E27FC236}">
                <a16:creationId xmlns:a16="http://schemas.microsoft.com/office/drawing/2014/main" id="{14FF91E3-0C99-4D05-937A-38E3E61C2BD7}"/>
              </a:ext>
            </a:extLst>
          </p:cNvPr>
          <p:cNvPicPr>
            <a:picLocks noChangeAspect="1"/>
          </p:cNvPicPr>
          <p:nvPr/>
        </p:nvPicPr>
        <p:blipFill>
          <a:blip r:embed="rId2"/>
          <a:stretch>
            <a:fillRect/>
          </a:stretch>
        </p:blipFill>
        <p:spPr>
          <a:xfrm>
            <a:off x="1828800" y="1762496"/>
            <a:ext cx="7601527" cy="5183249"/>
          </a:xfrm>
          <a:prstGeom prst="rect">
            <a:avLst/>
          </a:prstGeom>
        </p:spPr>
      </p:pic>
    </p:spTree>
    <p:extLst>
      <p:ext uri="{BB962C8B-B14F-4D97-AF65-F5344CB8AC3E}">
        <p14:creationId xmlns:p14="http://schemas.microsoft.com/office/powerpoint/2010/main" val="196861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C653A4-5150-42CD-BBBF-8BC2FE6E7866}"/>
              </a:ext>
            </a:extLst>
          </p:cNvPr>
          <p:cNvSpPr>
            <a:spLocks noGrp="1"/>
          </p:cNvSpPr>
          <p:nvPr>
            <p:ph type="title"/>
          </p:nvPr>
        </p:nvSpPr>
        <p:spPr>
          <a:xfrm>
            <a:off x="1080655" y="365126"/>
            <a:ext cx="10273145" cy="484620"/>
          </a:xfrm>
        </p:spPr>
        <p:txBody>
          <a:bodyPr>
            <a:normAutofit fontScale="90000"/>
          </a:bodyPr>
          <a:lstStyle/>
          <a:p>
            <a:br>
              <a:rPr lang="uk-UA" i="1" dirty="0"/>
            </a:br>
            <a:r>
              <a:rPr lang="uk-UA" i="1" dirty="0"/>
              <a:t>Стратегічні підходи в бізнес-діяльності</a:t>
            </a:r>
            <a:br>
              <a:rPr lang="uk-UA" dirty="0"/>
            </a:br>
            <a:endParaRPr lang="uk-UA" dirty="0"/>
          </a:p>
        </p:txBody>
      </p:sp>
      <p:sp>
        <p:nvSpPr>
          <p:cNvPr id="3" name="Місце для вмісту 2">
            <a:extLst>
              <a:ext uri="{FF2B5EF4-FFF2-40B4-BE49-F238E27FC236}">
                <a16:creationId xmlns:a16="http://schemas.microsoft.com/office/drawing/2014/main" id="{52CF7E26-6492-43B0-8468-F2AD4C3764F7}"/>
              </a:ext>
            </a:extLst>
          </p:cNvPr>
          <p:cNvSpPr>
            <a:spLocks noGrp="1"/>
          </p:cNvSpPr>
          <p:nvPr>
            <p:ph idx="1"/>
          </p:nvPr>
        </p:nvSpPr>
        <p:spPr>
          <a:xfrm>
            <a:off x="461817" y="1117600"/>
            <a:ext cx="11388437" cy="5560291"/>
          </a:xfrm>
        </p:spPr>
        <p:txBody>
          <a:bodyPr>
            <a:normAutofit fontScale="92500" lnSpcReduction="10000"/>
          </a:bodyPr>
          <a:lstStyle/>
          <a:p>
            <a:pPr marL="0" indent="457200">
              <a:lnSpc>
                <a:spcPct val="110000"/>
              </a:lnSpc>
              <a:buNone/>
            </a:pPr>
            <a:r>
              <a:rPr lang="uk-UA" sz="2200" dirty="0">
                <a:latin typeface="Times New Roman" panose="02020603050405020304" pitchFamily="18" charset="0"/>
                <a:cs typeface="Times New Roman" panose="02020603050405020304" pitchFamily="18" charset="0"/>
              </a:rPr>
              <a:t>Ведення бізнесу має на меті досягнення певної цілі, наприклад, отримання прибутків та підвищення ефективності діяльності. Для досягнення цілі має бути розробленим комплекс заходів, які дозволять її досягти. Таку систему заходів, що включає аналіз сильних та слабких сторін діяльності, можливостей і загроз з відповідним плануванням використання ресурсів (матеріальних та трудових), називають </a:t>
            </a:r>
            <a:r>
              <a:rPr lang="uk-UA" sz="2200" b="1" i="1" dirty="0">
                <a:latin typeface="Times New Roman" panose="02020603050405020304" pitchFamily="18" charset="0"/>
                <a:cs typeface="Times New Roman" panose="02020603050405020304" pitchFamily="18" charset="0"/>
              </a:rPr>
              <a:t>стратегією або стратегічним підходом</a:t>
            </a:r>
            <a:r>
              <a:rPr lang="uk-UA" sz="2200" dirty="0">
                <a:latin typeface="Times New Roman" panose="02020603050405020304" pitchFamily="18" charset="0"/>
                <a:cs typeface="Times New Roman" panose="02020603050405020304" pitchFamily="18" charset="0"/>
              </a:rPr>
              <a:t>. Тип стратегії залежить від ступеня ризиків, які завжди існують у підприємницькій діяльності.</a:t>
            </a:r>
          </a:p>
          <a:p>
            <a:pPr marL="0" indent="457200">
              <a:lnSpc>
                <a:spcPct val="110000"/>
              </a:lnSpc>
              <a:buNone/>
            </a:pPr>
            <a:r>
              <a:rPr lang="uk-UA" sz="2200" dirty="0">
                <a:latin typeface="Times New Roman" panose="02020603050405020304" pitchFamily="18" charset="0"/>
                <a:cs typeface="Times New Roman" panose="02020603050405020304" pitchFamily="18" charset="0"/>
              </a:rPr>
              <a:t>Фірма, яка вперше планує випускати нові продукти або послуги, які ніколи не були представленими на ринку, має впроваджувати </a:t>
            </a:r>
            <a:r>
              <a:rPr lang="uk-UA" sz="2200" b="1" i="1" dirty="0">
                <a:latin typeface="Times New Roman" panose="02020603050405020304" pitchFamily="18" charset="0"/>
                <a:cs typeface="Times New Roman" panose="02020603050405020304" pitchFamily="18" charset="0"/>
              </a:rPr>
              <a:t>наступальну</a:t>
            </a:r>
            <a:r>
              <a:rPr lang="uk-UA" sz="2200" dirty="0">
                <a:latin typeface="Times New Roman" panose="02020603050405020304" pitchFamily="18" charset="0"/>
                <a:cs typeface="Times New Roman" panose="02020603050405020304" pitchFamily="18" charset="0"/>
              </a:rPr>
              <a:t> стратегію. Така стратегія пов’язана з високим рівнем ризику опинитися в критичному становищі та одночасно з високою імовірністю виграшу у конкурентів. Вона спрямована на освоєння нових ринків новими продуктами і послугами та має бути ретельно продуманою і вміло адаптованою до критичних ситуацій з метою уникнення великих грошових втрат. Наприклад, перші пропозиції компаній з інформаційних технологій та виробництва цифрових гаджетів несли в собі ризики, які були пов’язані з нерозумінням особливостей подібних продуктів населенням, їх високою ціною, вузьким ареалом охоплення споживачів. Проте, незнайомий продукт почав опановувати більшу нішу і сьогодні перетворився </a:t>
            </a:r>
            <a:r>
              <a:rPr lang="uk-UA" sz="2200" dirty="0" err="1">
                <a:latin typeface="Times New Roman" panose="02020603050405020304" pitchFamily="18" charset="0"/>
                <a:cs typeface="Times New Roman" panose="02020603050405020304" pitchFamily="18" charset="0"/>
              </a:rPr>
              <a:t>наокрему</a:t>
            </a:r>
            <a:r>
              <a:rPr lang="uk-UA" sz="2200" dirty="0">
                <a:latin typeface="Times New Roman" panose="02020603050405020304" pitchFamily="18" charset="0"/>
                <a:cs typeface="Times New Roman" panose="02020603050405020304" pitchFamily="18" charset="0"/>
              </a:rPr>
              <a:t> економічну галузь, яка платить податки, отримує стабільні прибутки, обслуговує представників інших галузей, бізнес та звичайне населення.</a:t>
            </a:r>
          </a:p>
          <a:p>
            <a:pPr marL="0" indent="0">
              <a:buNone/>
            </a:pP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6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43054C5-1FE3-4DA1-A84B-1B6BDC937C7E}"/>
              </a:ext>
            </a:extLst>
          </p:cNvPr>
          <p:cNvSpPr>
            <a:spLocks noGrp="1"/>
          </p:cNvSpPr>
          <p:nvPr>
            <p:ph sz="half" idx="1"/>
          </p:nvPr>
        </p:nvSpPr>
        <p:spPr>
          <a:xfrm>
            <a:off x="1237191" y="775855"/>
            <a:ext cx="4754880" cy="5401108"/>
          </a:xfrm>
        </p:spPr>
        <p:txBody>
          <a:bodyPr>
            <a:normAutofit fontScale="77500" lnSpcReduction="20000"/>
          </a:bodyPr>
          <a:lstStyle/>
          <a:p>
            <a:pPr marL="0" indent="457200">
              <a:lnSpc>
                <a:spcPct val="120000"/>
              </a:lnSpc>
              <a:buNone/>
            </a:pPr>
            <a:r>
              <a:rPr lang="uk-UA" dirty="0">
                <a:latin typeface="Times New Roman" panose="02020603050405020304" pitchFamily="18" charset="0"/>
                <a:cs typeface="Times New Roman" panose="02020603050405020304" pitchFamily="18" charset="0"/>
              </a:rPr>
              <a:t>Фірми, які намагаються закріпитися на вже «зайнятих» позиціях в конкурентному середовищі, дотримуються </a:t>
            </a:r>
            <a:r>
              <a:rPr lang="uk-UA" b="1" i="1" dirty="0">
                <a:latin typeface="Times New Roman" panose="02020603050405020304" pitchFamily="18" charset="0"/>
                <a:cs typeface="Times New Roman" panose="02020603050405020304" pitchFamily="18" charset="0"/>
              </a:rPr>
              <a:t>захисної</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стратегії, яка пов’язана з невисокими ризиками, однак, дозволяє отримувати постійні прибутки. </a:t>
            </a:r>
          </a:p>
          <a:p>
            <a:pPr marL="0" indent="457200">
              <a:lnSpc>
                <a:spcPct val="120000"/>
              </a:lnSpc>
              <a:buNone/>
            </a:pPr>
            <a:r>
              <a:rPr lang="uk-UA" dirty="0">
                <a:latin typeface="Times New Roman" panose="02020603050405020304" pitchFamily="18" charset="0"/>
                <a:cs typeface="Times New Roman" panose="02020603050405020304" pitchFamily="18" charset="0"/>
              </a:rPr>
              <a:t>Для цього вони можуть вживати заходи для покращення вже існуючого продукту, його якості, застосування відповідних маркетингових ходів, планування та виконання довгострокових проектів з майбутнього розвитку</a:t>
            </a:r>
            <a:r>
              <a:rPr lang="uk-UA" dirty="0"/>
              <a:t>.</a:t>
            </a:r>
          </a:p>
          <a:p>
            <a:endParaRPr lang="uk-UA" dirty="0"/>
          </a:p>
        </p:txBody>
      </p:sp>
      <p:sp>
        <p:nvSpPr>
          <p:cNvPr id="5" name="Місце для вмісту 4">
            <a:extLst>
              <a:ext uri="{FF2B5EF4-FFF2-40B4-BE49-F238E27FC236}">
                <a16:creationId xmlns:a16="http://schemas.microsoft.com/office/drawing/2014/main" id="{9A7A29BC-B8E9-4A72-B4BC-7D1F9EFE07DE}"/>
              </a:ext>
            </a:extLst>
          </p:cNvPr>
          <p:cNvSpPr>
            <a:spLocks noGrp="1"/>
          </p:cNvSpPr>
          <p:nvPr>
            <p:ph sz="half" idx="2"/>
          </p:nvPr>
        </p:nvSpPr>
        <p:spPr>
          <a:xfrm>
            <a:off x="6605325" y="775855"/>
            <a:ext cx="4754880" cy="5401108"/>
          </a:xfrm>
        </p:spPr>
        <p:txBody>
          <a:bodyPr>
            <a:normAutofit fontScale="77500" lnSpcReduction="20000"/>
          </a:bodyPr>
          <a:lstStyle/>
          <a:p>
            <a:pPr marL="0" indent="457200">
              <a:lnSpc>
                <a:spcPct val="120000"/>
              </a:lnSpc>
              <a:buNone/>
            </a:pPr>
            <a:r>
              <a:rPr lang="uk-UA" dirty="0">
                <a:latin typeface="Times New Roman" panose="02020603050405020304" pitchFamily="18" charset="0"/>
                <a:cs typeface="Times New Roman" panose="02020603050405020304" pitchFamily="18" charset="0"/>
              </a:rPr>
              <a:t>При безуспішній спробі застосування стратегії </a:t>
            </a:r>
            <a:r>
              <a:rPr lang="uk-UA" b="1" i="1" dirty="0">
                <a:latin typeface="Times New Roman" panose="02020603050405020304" pitchFamily="18" charset="0"/>
                <a:cs typeface="Times New Roman" panose="02020603050405020304" pitchFamily="18" charset="0"/>
              </a:rPr>
              <a:t>виживання</a:t>
            </a:r>
            <a:r>
              <a:rPr lang="uk-UA" dirty="0">
                <a:latin typeface="Times New Roman" panose="02020603050405020304" pitchFamily="18" charset="0"/>
                <a:cs typeface="Times New Roman" panose="02020603050405020304" pitchFamily="18" charset="0"/>
              </a:rPr>
              <a:t>, що полягає у зниженні витрат, відмові від високо вартісних проектів, втраті на ринку конкурентної позиції, фірма може бути поглиненою більш міцною компанією, яка не відмовиться від мети придбати фірму, що терпить збитки, однак, має певний економічний потенціал. </a:t>
            </a:r>
          </a:p>
          <a:p>
            <a:pPr marL="0" indent="457200">
              <a:lnSpc>
                <a:spcPct val="120000"/>
              </a:lnSpc>
              <a:buNone/>
            </a:pPr>
            <a:r>
              <a:rPr lang="uk-UA" dirty="0">
                <a:latin typeface="Times New Roman" panose="02020603050405020304" pitchFamily="18" charset="0"/>
                <a:cs typeface="Times New Roman" panose="02020603050405020304" pitchFamily="18" charset="0"/>
              </a:rPr>
              <a:t>З одного боку тут відбуватиметься втрата самостійності прийняття рішень, а з іншого – є шанс стати частиною іншої компанії і продовжити свою діяльність.</a:t>
            </a:r>
          </a:p>
          <a:p>
            <a:endParaRPr lang="uk-UA" dirty="0"/>
          </a:p>
        </p:txBody>
      </p:sp>
    </p:spTree>
    <p:extLst>
      <p:ext uri="{BB962C8B-B14F-4D97-AF65-F5344CB8AC3E}">
        <p14:creationId xmlns:p14="http://schemas.microsoft.com/office/powerpoint/2010/main" val="115267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94E938E-F0D7-4805-983B-8049D310847B}"/>
              </a:ext>
            </a:extLst>
          </p:cNvPr>
          <p:cNvSpPr>
            <a:spLocks noGrp="1"/>
          </p:cNvSpPr>
          <p:nvPr>
            <p:ph sz="half" idx="1"/>
          </p:nvPr>
        </p:nvSpPr>
        <p:spPr>
          <a:xfrm>
            <a:off x="120595" y="1797915"/>
            <a:ext cx="4754880" cy="5230957"/>
          </a:xfrm>
        </p:spPr>
        <p:txBody>
          <a:bodyPr>
            <a:normAutofit fontScale="62500" lnSpcReduction="20000"/>
          </a:bodyPr>
          <a:lstStyle/>
          <a:p>
            <a:pPr indent="457200">
              <a:lnSpc>
                <a:spcPct val="120000"/>
              </a:lnSpc>
              <a:buNone/>
            </a:pPr>
            <a:r>
              <a:rPr lang="uk-UA" dirty="0">
                <a:latin typeface="Times New Roman" panose="02020603050405020304" pitchFamily="18" charset="0"/>
                <a:cs typeface="Times New Roman" panose="02020603050405020304" pitchFamily="18" charset="0"/>
              </a:rPr>
              <a:t>На уникненні прямої конфронтації базується </a:t>
            </a:r>
            <a:r>
              <a:rPr lang="uk-UA" b="1" i="1" dirty="0">
                <a:latin typeface="Times New Roman" panose="02020603050405020304" pitchFamily="18" charset="0"/>
                <a:cs typeface="Times New Roman" panose="02020603050405020304" pitchFamily="18" charset="0"/>
              </a:rPr>
              <a:t>проміжний</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або </a:t>
            </a:r>
            <a:r>
              <a:rPr lang="uk-UA" b="1" i="1" dirty="0">
                <a:latin typeface="Times New Roman" panose="02020603050405020304" pitchFamily="18" charset="0"/>
                <a:cs typeface="Times New Roman" panose="02020603050405020304" pitchFamily="18" charset="0"/>
              </a:rPr>
              <a:t>помірний </a:t>
            </a:r>
            <a:r>
              <a:rPr lang="uk-UA" dirty="0">
                <a:latin typeface="Times New Roman" panose="02020603050405020304" pitchFamily="18" charset="0"/>
                <a:cs typeface="Times New Roman" panose="02020603050405020304" pitchFamily="18" charset="0"/>
              </a:rPr>
              <a:t>стратегічний підхід. Він передбачає утримання контакту з одними і тими самим клієнтами, які цінують продукт або послуги саме даної фірми. </a:t>
            </a:r>
          </a:p>
          <a:p>
            <a:pPr indent="457200">
              <a:lnSpc>
                <a:spcPct val="120000"/>
              </a:lnSpc>
              <a:buNone/>
            </a:pPr>
            <a:r>
              <a:rPr lang="uk-UA" dirty="0">
                <a:latin typeface="Times New Roman" panose="02020603050405020304" pitchFamily="18" charset="0"/>
                <a:cs typeface="Times New Roman" panose="02020603050405020304" pitchFamily="18" charset="0"/>
              </a:rPr>
              <a:t>Як правило, діяльність спрямована саме на ту цільову аудиторію, з якою фірмі вже доводилось мати справу. Така фірма намагається дотримуватися загальноприйнятих правил і спрямовує свою діяльність на споживачів, які мало цікавляться продукцією конкурентів, є певною мірою консерваторами у споживанні певного виду продукту і з пересторогою ставляться до новинок.</a:t>
            </a:r>
          </a:p>
        </p:txBody>
      </p:sp>
      <p:sp>
        <p:nvSpPr>
          <p:cNvPr id="4" name="Місце для вмісту 3">
            <a:extLst>
              <a:ext uri="{FF2B5EF4-FFF2-40B4-BE49-F238E27FC236}">
                <a16:creationId xmlns:a16="http://schemas.microsoft.com/office/drawing/2014/main" id="{CDE818FE-EA10-460D-9EFC-87AEE4A94618}"/>
              </a:ext>
            </a:extLst>
          </p:cNvPr>
          <p:cNvSpPr>
            <a:spLocks noGrp="1"/>
          </p:cNvSpPr>
          <p:nvPr>
            <p:ph sz="half" idx="2"/>
          </p:nvPr>
        </p:nvSpPr>
        <p:spPr>
          <a:xfrm>
            <a:off x="6605325" y="3664824"/>
            <a:ext cx="4754880" cy="2968047"/>
          </a:xfrm>
        </p:spPr>
        <p:txBody>
          <a:bodyPr>
            <a:normAutofit fontScale="62500" lnSpcReduction="20000"/>
          </a:bodyPr>
          <a:lstStyle/>
          <a:p>
            <a:pPr marL="0" indent="457200">
              <a:lnSpc>
                <a:spcPct val="120000"/>
              </a:lnSpc>
              <a:buNone/>
            </a:pPr>
            <a:r>
              <a:rPr lang="uk-UA" dirty="0">
                <a:latin typeface="Times New Roman" panose="02020603050405020304" pitchFamily="18" charset="0"/>
                <a:cs typeface="Times New Roman" panose="02020603050405020304" pitchFamily="18" charset="0"/>
              </a:rPr>
              <a:t>Стратегія </a:t>
            </a:r>
            <a:r>
              <a:rPr lang="uk-UA" b="1" i="1" dirty="0">
                <a:latin typeface="Times New Roman" panose="02020603050405020304" pitchFamily="18" charset="0"/>
                <a:cs typeface="Times New Roman" panose="02020603050405020304" pitchFamily="18" charset="0"/>
              </a:rPr>
              <a:t>відновлення </a:t>
            </a:r>
            <a:r>
              <a:rPr lang="uk-UA" dirty="0">
                <a:latin typeface="Times New Roman" panose="02020603050405020304" pitchFamily="18" charset="0"/>
                <a:cs typeface="Times New Roman" panose="02020603050405020304" pitchFamily="18" charset="0"/>
              </a:rPr>
              <a:t>або </a:t>
            </a:r>
            <a:r>
              <a:rPr lang="uk-UA" b="1" i="1" dirty="0">
                <a:latin typeface="Times New Roman" panose="02020603050405020304" pitchFamily="18" charset="0"/>
                <a:cs typeface="Times New Roman" panose="02020603050405020304" pitchFamily="18" charset="0"/>
              </a:rPr>
              <a:t>відродження </a:t>
            </a:r>
            <a:r>
              <a:rPr lang="uk-UA" dirty="0">
                <a:latin typeface="Times New Roman" panose="02020603050405020304" pitchFamily="18" charset="0"/>
                <a:cs typeface="Times New Roman" panose="02020603050405020304" pitchFamily="18" charset="0"/>
              </a:rPr>
              <a:t>характерна для фірми, яка бажає використовувати нові технології. Така стратегія згодом може перейти у фазу наступальну. </a:t>
            </a:r>
          </a:p>
          <a:p>
            <a:pPr marL="0" indent="457200">
              <a:lnSpc>
                <a:spcPct val="120000"/>
              </a:lnSpc>
              <a:buNone/>
            </a:pPr>
            <a:r>
              <a:rPr lang="uk-UA" dirty="0">
                <a:latin typeface="Times New Roman" panose="02020603050405020304" pitchFamily="18" charset="0"/>
                <a:cs typeface="Times New Roman" panose="02020603050405020304" pitchFamily="18" charset="0"/>
              </a:rPr>
              <a:t>Для розробки таких стратегічних планів фірма може користуватися власним досвідом зі створення та просування нових товарів та послуг на ринку. </a:t>
            </a:r>
          </a:p>
          <a:p>
            <a:pPr marL="0" indent="0">
              <a:buNone/>
            </a:pPr>
            <a:endParaRPr lang="uk-UA" dirty="0"/>
          </a:p>
        </p:txBody>
      </p:sp>
      <p:pic>
        <p:nvPicPr>
          <p:cNvPr id="5" name="Рисунок 4">
            <a:extLst>
              <a:ext uri="{FF2B5EF4-FFF2-40B4-BE49-F238E27FC236}">
                <a16:creationId xmlns:a16="http://schemas.microsoft.com/office/drawing/2014/main" id="{3380F239-077E-40DB-A878-388E24B3036E}"/>
              </a:ext>
            </a:extLst>
          </p:cNvPr>
          <p:cNvPicPr>
            <a:picLocks noChangeAspect="1"/>
          </p:cNvPicPr>
          <p:nvPr/>
        </p:nvPicPr>
        <p:blipFill>
          <a:blip r:embed="rId2"/>
          <a:stretch>
            <a:fillRect/>
          </a:stretch>
        </p:blipFill>
        <p:spPr>
          <a:xfrm>
            <a:off x="4285673" y="114292"/>
            <a:ext cx="7631880" cy="2610435"/>
          </a:xfrm>
          <a:prstGeom prst="rect">
            <a:avLst/>
          </a:prstGeom>
        </p:spPr>
      </p:pic>
    </p:spTree>
    <p:extLst>
      <p:ext uri="{BB962C8B-B14F-4D97-AF65-F5344CB8AC3E}">
        <p14:creationId xmlns:p14="http://schemas.microsoft.com/office/powerpoint/2010/main" val="280150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7A459732-FCEA-4618-84BE-28B06D80279A}"/>
              </a:ext>
            </a:extLst>
          </p:cNvPr>
          <p:cNvSpPr>
            <a:spLocks noGrp="1"/>
          </p:cNvSpPr>
          <p:nvPr>
            <p:ph idx="1"/>
          </p:nvPr>
        </p:nvSpPr>
        <p:spPr>
          <a:xfrm>
            <a:off x="406400" y="397164"/>
            <a:ext cx="10947400" cy="5779799"/>
          </a:xfrm>
        </p:spPr>
        <p:txBody>
          <a:bodyPr>
            <a:normAutofit fontScale="70000" lnSpcReduction="20000"/>
          </a:bodyPr>
          <a:lstStyle/>
          <a:p>
            <a:pPr marL="0" indent="457200">
              <a:lnSpc>
                <a:spcPct val="120000"/>
              </a:lnSpc>
              <a:buNone/>
            </a:pPr>
            <a:r>
              <a:rPr lang="uk-UA" dirty="0">
                <a:latin typeface="Times New Roman" panose="02020603050405020304" pitchFamily="18" charset="0"/>
                <a:cs typeface="Times New Roman" panose="02020603050405020304" pitchFamily="18" charset="0"/>
              </a:rPr>
              <a:t>Постійна конкуренція компаній </a:t>
            </a:r>
            <a:r>
              <a:rPr lang="uk-UA" b="1" dirty="0">
                <a:latin typeface="Times New Roman" panose="02020603050405020304" pitchFamily="18" charset="0"/>
                <a:cs typeface="Times New Roman" panose="02020603050405020304" pitchFamily="18" charset="0"/>
              </a:rPr>
              <a:t>Microsoft</a:t>
            </a:r>
            <a:r>
              <a:rPr lang="uk-UA"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Linux</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та </a:t>
            </a:r>
            <a:r>
              <a:rPr lang="uk-UA" b="1" dirty="0" err="1">
                <a:latin typeface="Times New Roman" panose="02020603050405020304" pitchFamily="18" charset="0"/>
                <a:cs typeface="Times New Roman" panose="02020603050405020304" pitchFamily="18" charset="0"/>
              </a:rPr>
              <a:t>Google</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вимагає від них застосування різних стратегій. </a:t>
            </a:r>
          </a:p>
          <a:p>
            <a:pPr marL="0" indent="457200">
              <a:lnSpc>
                <a:spcPct val="120000"/>
              </a:lnSpc>
              <a:buNone/>
            </a:pPr>
            <a:r>
              <a:rPr lang="uk-UA" dirty="0">
                <a:latin typeface="Times New Roman" panose="02020603050405020304" pitchFamily="18" charset="0"/>
                <a:cs typeface="Times New Roman" panose="02020603050405020304" pitchFamily="18" charset="0"/>
              </a:rPr>
              <a:t>Кожна з ІТ-компаній пропонує свої офісні продукти, які відрізняються між собою ціною, способом реалізації рішень щодо збору, збереження та використання даних, сервісом в програмних додатках і застосунках, можливістю бути адаптованими та застосованими на різних гаджетах (комп’ютерах,	планшетах, телефонах).	</a:t>
            </a:r>
          </a:p>
          <a:p>
            <a:pPr marL="0" indent="457200">
              <a:lnSpc>
                <a:spcPct val="120000"/>
              </a:lnSpc>
              <a:buNone/>
            </a:pPr>
            <a:r>
              <a:rPr lang="uk-UA" dirty="0">
                <a:latin typeface="Times New Roman" panose="02020603050405020304" pitchFamily="18" charset="0"/>
                <a:cs typeface="Times New Roman" panose="02020603050405020304" pitchFamily="18" charset="0"/>
              </a:rPr>
              <a:t>Водночас, їх додатки (наприклад, текстові редактори, табличні процесори, мультимедійні засоби, браузери та ін.) є спорідненими у принципах використання та в формуванні документів, що дозволяє споживачам </a:t>
            </a:r>
            <a:r>
              <a:rPr lang="uk-UA" dirty="0" err="1">
                <a:latin typeface="Times New Roman" panose="02020603050405020304" pitchFamily="18" charset="0"/>
                <a:cs typeface="Times New Roman" panose="02020603050405020304" pitchFamily="18" charset="0"/>
              </a:rPr>
              <a:t>безпроблемно</a:t>
            </a:r>
            <a:r>
              <a:rPr lang="uk-UA" dirty="0">
                <a:latin typeface="Times New Roman" panose="02020603050405020304" pitchFamily="18" charset="0"/>
                <a:cs typeface="Times New Roman" panose="02020603050405020304" pitchFamily="18" charset="0"/>
              </a:rPr>
              <a:t> працювати зі своїми файлами в цих середовищах.	Однак, додатки відрізняються сервісом і доповненнями. </a:t>
            </a:r>
          </a:p>
          <a:p>
            <a:pPr marL="0" indent="457200">
              <a:lnSpc>
                <a:spcPct val="120000"/>
              </a:lnSpc>
              <a:buNone/>
            </a:pPr>
            <a:r>
              <a:rPr lang="uk-UA" dirty="0">
                <a:latin typeface="Times New Roman" panose="02020603050405020304" pitchFamily="18" charset="0"/>
                <a:cs typeface="Times New Roman" panose="02020603050405020304" pitchFamily="18" charset="0"/>
              </a:rPr>
              <a:t>Наприклад, </a:t>
            </a:r>
            <a:r>
              <a:rPr lang="uk-UA" b="1"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 надає представникам бізнесу широкий набір хмарних технологій та застосунків, крім цього пропонуючи багато можливостей для онлайн обробки та аналізу даних, створення реклами, сайтів тощо. </a:t>
            </a:r>
            <a:r>
              <a:rPr lang="uk-UA" b="1" dirty="0">
                <a:latin typeface="Times New Roman" panose="02020603050405020304" pitchFamily="18" charset="0"/>
                <a:cs typeface="Times New Roman" panose="02020603050405020304" pitchFamily="18" charset="0"/>
              </a:rPr>
              <a:t>Microsoft</a:t>
            </a:r>
            <a:r>
              <a:rPr lang="uk-UA" dirty="0">
                <a:latin typeface="Times New Roman" panose="02020603050405020304" pitchFamily="18" charset="0"/>
                <a:cs typeface="Times New Roman" panose="02020603050405020304" pitchFamily="18" charset="0"/>
              </a:rPr>
              <a:t>, відомий раніше розробками для встановлення безпосередньо на комп’ютерах, або роботою з серверами та технологіями баз даних, зараз широко застосовує онлайн технології при роботі з документами.</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Linux</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є середовищем, в якому можна не лише	користуватися	готовими офісними додатками, а	й з використанням відкритих кодів виконувати налагодження роботи сервісів.</a:t>
            </a:r>
          </a:p>
          <a:p>
            <a:endParaRPr lang="uk-UA" dirty="0"/>
          </a:p>
        </p:txBody>
      </p:sp>
    </p:spTree>
    <p:extLst>
      <p:ext uri="{BB962C8B-B14F-4D97-AF65-F5344CB8AC3E}">
        <p14:creationId xmlns:p14="http://schemas.microsoft.com/office/powerpoint/2010/main" val="202812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7BB3C-45D2-4970-A50F-3CC13839E004}"/>
              </a:ext>
            </a:extLst>
          </p:cNvPr>
          <p:cNvSpPr>
            <a:spLocks noGrp="1"/>
          </p:cNvSpPr>
          <p:nvPr>
            <p:ph type="title"/>
          </p:nvPr>
        </p:nvSpPr>
        <p:spPr>
          <a:xfrm>
            <a:off x="849745" y="170874"/>
            <a:ext cx="10504055" cy="457200"/>
          </a:xfrm>
        </p:spPr>
        <p:txBody>
          <a:bodyPr>
            <a:noAutofit/>
          </a:bodyPr>
          <a:lstStyle/>
          <a:p>
            <a:r>
              <a:rPr lang="uk-UA" sz="2800" dirty="0"/>
              <a:t>Як розробити бізнес-стратегію: 10 кроків </a:t>
            </a:r>
          </a:p>
        </p:txBody>
      </p:sp>
      <p:sp>
        <p:nvSpPr>
          <p:cNvPr id="3" name="Місце для вмісту 2">
            <a:extLst>
              <a:ext uri="{FF2B5EF4-FFF2-40B4-BE49-F238E27FC236}">
                <a16:creationId xmlns:a16="http://schemas.microsoft.com/office/drawing/2014/main" id="{66F56560-E269-4247-998E-5CEB84629416}"/>
              </a:ext>
            </a:extLst>
          </p:cNvPr>
          <p:cNvSpPr>
            <a:spLocks noGrp="1"/>
          </p:cNvSpPr>
          <p:nvPr>
            <p:ph idx="1"/>
          </p:nvPr>
        </p:nvSpPr>
        <p:spPr>
          <a:xfrm>
            <a:off x="193965" y="711200"/>
            <a:ext cx="11877962" cy="5975927"/>
          </a:xfrm>
        </p:spPr>
        <p:txBody>
          <a:bodyPr>
            <a:normAutofit fontScale="40000" lnSpcReduction="20000"/>
          </a:bodyPr>
          <a:lstStyle/>
          <a:p>
            <a:pPr marL="0" indent="0">
              <a:buNone/>
            </a:pPr>
            <a:r>
              <a:rPr lang="uk-UA" sz="3500" dirty="0">
                <a:latin typeface="Times New Roman" panose="02020603050405020304" pitchFamily="18" charset="0"/>
                <a:cs typeface="Times New Roman" panose="02020603050405020304" pitchFamily="18" charset="0"/>
              </a:rPr>
              <a:t>Розробка бізнес-стратегії є критичною для успіху будь-якого бізнесу. Вона допомагає компанії зосередити зусилля, ефективно розподіляти ресурси та створювати план росту. Однак створення бізнес-стратегії може бути важким і </a:t>
            </a:r>
            <a:r>
              <a:rPr lang="uk-UA" sz="3500" dirty="0" err="1">
                <a:latin typeface="Times New Roman" panose="02020603050405020304" pitchFamily="18" charset="0"/>
                <a:cs typeface="Times New Roman" panose="02020603050405020304" pitchFamily="18" charset="0"/>
              </a:rPr>
              <a:t>часомістким</a:t>
            </a:r>
            <a:r>
              <a:rPr lang="uk-UA" sz="3500" dirty="0">
                <a:latin typeface="Times New Roman" panose="02020603050405020304" pitchFamily="18" charset="0"/>
                <a:cs typeface="Times New Roman" panose="02020603050405020304" pitchFamily="18" charset="0"/>
              </a:rPr>
              <a:t>, і може бути складно знати, з чого почати. Тому ми накреслили десять кроків, які допоможуть вам у процесі.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Розробіть справжнє бачення</a:t>
            </a:r>
            <a:r>
              <a:rPr lang="uk-UA" sz="3800" dirty="0">
                <a:latin typeface="Times New Roman" panose="02020603050405020304" pitchFamily="18" charset="0"/>
                <a:cs typeface="Times New Roman" panose="02020603050405020304" pitchFamily="18" charset="0"/>
              </a:rPr>
              <a:t>: Ваше бачення має чітко артикулювати, що означає успіх, включаючи прагнення до того, яким типом компанії ви хочете бути.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Визначте конкурентну перевагу</a:t>
            </a:r>
            <a:r>
              <a:rPr lang="uk-UA" sz="3800" dirty="0">
                <a:latin typeface="Times New Roman" panose="02020603050405020304" pitchFamily="18" charset="0"/>
                <a:cs typeface="Times New Roman" panose="02020603050405020304" pitchFamily="18" charset="0"/>
              </a:rPr>
              <a:t>: Визначте, як ваша компанія може надавати унікальну цінність своїм клієнтам та створювати відстороненість від конкурентів.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Визначте свої цілі: </a:t>
            </a:r>
            <a:r>
              <a:rPr lang="uk-UA" sz="3800" dirty="0">
                <a:latin typeface="Times New Roman" panose="02020603050405020304" pitchFamily="18" charset="0"/>
                <a:cs typeface="Times New Roman" panose="02020603050405020304" pitchFamily="18" charset="0"/>
              </a:rPr>
              <a:t>Визначте ніші та спеціалізації для зосередження ресурсів та забезпечення інтегрованого підходу до продажів та маркетингу.</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 Фокус на систематичному зростанні</a:t>
            </a:r>
            <a:r>
              <a:rPr lang="uk-UA" sz="3800" dirty="0">
                <a:latin typeface="Times New Roman" panose="02020603050405020304" pitchFamily="18" charset="0"/>
                <a:cs typeface="Times New Roman" panose="02020603050405020304" pitchFamily="18" charset="0"/>
              </a:rPr>
              <a:t>: Визначте сегменти, у яких ваша компанія буде рости, та у якій пропорції, щоб суміш продуктів забезпечувала конкретний </a:t>
            </a:r>
            <a:r>
              <a:rPr lang="uk-UA" sz="3800" dirty="0" err="1">
                <a:latin typeface="Times New Roman" panose="02020603050405020304" pitchFamily="18" charset="0"/>
                <a:cs typeface="Times New Roman" panose="02020603050405020304" pitchFamily="18" charset="0"/>
              </a:rPr>
              <a:t>нетто</a:t>
            </a:r>
            <a:r>
              <a:rPr lang="uk-UA" sz="3800" dirty="0">
                <a:latin typeface="Times New Roman" panose="02020603050405020304" pitchFamily="18" charset="0"/>
                <a:cs typeface="Times New Roman" panose="02020603050405020304" pitchFamily="18" charset="0"/>
              </a:rPr>
              <a:t>-маржинальний результат.</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 Приймайте рішення на основі фактів</a:t>
            </a:r>
            <a:r>
              <a:rPr lang="uk-UA" sz="3800" dirty="0">
                <a:latin typeface="Times New Roman" panose="02020603050405020304" pitchFamily="18" charset="0"/>
                <a:cs typeface="Times New Roman" panose="02020603050405020304" pitchFamily="18" charset="0"/>
              </a:rPr>
              <a:t>: Доступ до корисної інформації допоможе сформувати вашу бізнес-стратегію.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Стратегічний довгостроковий бізнес-план</a:t>
            </a:r>
            <a:r>
              <a:rPr lang="uk-UA" sz="3800" dirty="0">
                <a:latin typeface="Times New Roman" panose="02020603050405020304" pitchFamily="18" charset="0"/>
                <a:cs typeface="Times New Roman" panose="02020603050405020304" pitchFamily="18" charset="0"/>
              </a:rPr>
              <a:t>: Створіть процеси, призначені для розгляду стратегії як щорічного циклу, а не одноразової, статичної події.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Гнучка розробка стратегії: </a:t>
            </a:r>
            <a:r>
              <a:rPr lang="uk-UA" sz="3800" dirty="0">
                <a:latin typeface="Times New Roman" panose="02020603050405020304" pitchFamily="18" charset="0"/>
                <a:cs typeface="Times New Roman" panose="02020603050405020304" pitchFamily="18" charset="0"/>
              </a:rPr>
              <a:t>Оцінюйте довгострокові зовнішні сили та адаптуйтеся на основі нової інформації.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Будьте стратегічно </a:t>
            </a:r>
            <a:r>
              <a:rPr lang="uk-UA" sz="3800" b="1" i="1" dirty="0" err="1">
                <a:latin typeface="Times New Roman" panose="02020603050405020304" pitchFamily="18" charset="0"/>
                <a:cs typeface="Times New Roman" panose="02020603050405020304" pitchFamily="18" charset="0"/>
              </a:rPr>
              <a:t>включаючими</a:t>
            </a:r>
            <a:r>
              <a:rPr lang="uk-UA" sz="3800" dirty="0">
                <a:latin typeface="Times New Roman" panose="02020603050405020304" pitchFamily="18" charset="0"/>
                <a:cs typeface="Times New Roman" panose="02020603050405020304" pitchFamily="18" charset="0"/>
              </a:rPr>
              <a:t>: Залучайте людей, яким ви довіряєте, і які можуть мислити стратегічно у процесі формування стратегії.</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 Інвестуйте час у попередню роботу</a:t>
            </a:r>
            <a:r>
              <a:rPr lang="uk-UA" sz="3800" dirty="0">
                <a:latin typeface="Times New Roman" panose="02020603050405020304" pitchFamily="18" charset="0"/>
                <a:cs typeface="Times New Roman" panose="02020603050405020304" pitchFamily="18" charset="0"/>
              </a:rPr>
              <a:t>: Змушуйте своїх менеджерів проводити дослідження та підготовляти відповідну інформацію перед вашими стратегічними зустрічами. </a:t>
            </a:r>
          </a:p>
          <a:p>
            <a:pPr marL="514350" indent="-514350">
              <a:lnSpc>
                <a:spcPct val="120000"/>
              </a:lnSpc>
              <a:buFont typeface="+mj-lt"/>
              <a:buAutoNum type="arabicPeriod"/>
            </a:pPr>
            <a:r>
              <a:rPr lang="uk-UA" sz="3800" b="1" i="1" dirty="0">
                <a:latin typeface="Times New Roman" panose="02020603050405020304" pitchFamily="18" charset="0"/>
                <a:cs typeface="Times New Roman" panose="02020603050405020304" pitchFamily="18" charset="0"/>
              </a:rPr>
              <a:t>Вимірюйте свої результати та виконуйте відмінно</a:t>
            </a:r>
            <a:r>
              <a:rPr lang="uk-UA" sz="3800" dirty="0">
                <a:latin typeface="Times New Roman" panose="02020603050405020304" pitchFamily="18" charset="0"/>
                <a:cs typeface="Times New Roman" panose="02020603050405020304" pitchFamily="18" charset="0"/>
              </a:rPr>
              <a:t>: Майте стратегічний план дій, який часто відстежується, сприяє спільному володінню планом, використовуйте ключові показники ефективності та встановлюйте цикл управління продуктивністю, який підтримує каскадні цілі та завдання для кожного співробітника.</a:t>
            </a:r>
            <a:br>
              <a:rPr lang="uk-UA" sz="3800" dirty="0">
                <a:latin typeface="Times New Roman" panose="02020603050405020304" pitchFamily="18" charset="0"/>
                <a:cs typeface="Times New Roman" panose="02020603050405020304" pitchFamily="18" charset="0"/>
              </a:rPr>
            </a:br>
            <a:endParaRPr lang="uk-UA" sz="3800" dirty="0"/>
          </a:p>
        </p:txBody>
      </p:sp>
    </p:spTree>
    <p:extLst>
      <p:ext uri="{BB962C8B-B14F-4D97-AF65-F5344CB8AC3E}">
        <p14:creationId xmlns:p14="http://schemas.microsoft.com/office/powerpoint/2010/main" val="221254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ABDA77-E3B3-4C3E-84F9-F84D10969CAC}"/>
              </a:ext>
            </a:extLst>
          </p:cNvPr>
          <p:cNvSpPr>
            <a:spLocks noGrp="1"/>
          </p:cNvSpPr>
          <p:nvPr>
            <p:ph type="title"/>
          </p:nvPr>
        </p:nvSpPr>
        <p:spPr>
          <a:xfrm>
            <a:off x="508000" y="365126"/>
            <a:ext cx="10845800" cy="669348"/>
          </a:xfrm>
        </p:spPr>
        <p:txBody>
          <a:bodyPr>
            <a:normAutofit/>
          </a:bodyPr>
          <a:lstStyle/>
          <a:p>
            <a:pPr algn="ctr"/>
            <a:r>
              <a:rPr lang="uk-UA" sz="3600" dirty="0">
                <a:latin typeface="Times New Roman" panose="02020603050405020304" pitchFamily="18" charset="0"/>
                <a:cs typeface="Times New Roman" panose="02020603050405020304" pitchFamily="18" charset="0"/>
              </a:rPr>
              <a:t>Найкращі прикладів побудови бізнесу</a:t>
            </a:r>
          </a:p>
        </p:txBody>
      </p:sp>
      <p:pic>
        <p:nvPicPr>
          <p:cNvPr id="4" name="Місце для вмісту 3">
            <a:extLst>
              <a:ext uri="{FF2B5EF4-FFF2-40B4-BE49-F238E27FC236}">
                <a16:creationId xmlns:a16="http://schemas.microsoft.com/office/drawing/2014/main" id="{F2DDCC20-BE37-4059-B426-001970C449F7}"/>
              </a:ext>
            </a:extLst>
          </p:cNvPr>
          <p:cNvPicPr>
            <a:picLocks noGrp="1" noChangeAspect="1"/>
          </p:cNvPicPr>
          <p:nvPr>
            <p:ph idx="1"/>
          </p:nvPr>
        </p:nvPicPr>
        <p:blipFill>
          <a:blip r:embed="rId2"/>
          <a:stretch>
            <a:fillRect/>
          </a:stretch>
        </p:blipFill>
        <p:spPr>
          <a:xfrm>
            <a:off x="840509" y="2174639"/>
            <a:ext cx="9966035" cy="4318235"/>
          </a:xfrm>
          <a:prstGeom prst="rect">
            <a:avLst/>
          </a:prstGeom>
        </p:spPr>
      </p:pic>
      <p:sp>
        <p:nvSpPr>
          <p:cNvPr id="5" name="Прямокутник 4">
            <a:extLst>
              <a:ext uri="{FF2B5EF4-FFF2-40B4-BE49-F238E27FC236}">
                <a16:creationId xmlns:a16="http://schemas.microsoft.com/office/drawing/2014/main" id="{170466ED-FAEE-4C9B-B804-75261EF20D70}"/>
              </a:ext>
            </a:extLst>
          </p:cNvPr>
          <p:cNvSpPr/>
          <p:nvPr/>
        </p:nvSpPr>
        <p:spPr>
          <a:xfrm>
            <a:off x="193963" y="1034474"/>
            <a:ext cx="10845800" cy="646331"/>
          </a:xfrm>
          <a:prstGeom prst="rect">
            <a:avLst/>
          </a:prstGeom>
        </p:spPr>
        <p:txBody>
          <a:bodyPr wrap="square">
            <a:spAutoFit/>
          </a:bodyPr>
          <a:lstStyle/>
          <a:p>
            <a:r>
              <a:rPr lang="en-US" dirty="0"/>
              <a:t>Alibaba, </a:t>
            </a:r>
            <a:r>
              <a:rPr lang="uk-UA" dirty="0"/>
              <a:t>одна з найбільших у світі електронних торговельних компаній, досягла успіху завдяки своїм інноваційним та прогресивним бізнес-стратегіям.</a:t>
            </a:r>
          </a:p>
        </p:txBody>
      </p:sp>
    </p:spTree>
    <p:extLst>
      <p:ext uri="{BB962C8B-B14F-4D97-AF65-F5344CB8AC3E}">
        <p14:creationId xmlns:p14="http://schemas.microsoft.com/office/powerpoint/2010/main" val="182786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7E202B1-DF2F-4734-BED4-467B78BD3B01}"/>
              </a:ext>
            </a:extLst>
          </p:cNvPr>
          <p:cNvSpPr>
            <a:spLocks noGrp="1"/>
          </p:cNvSpPr>
          <p:nvPr>
            <p:ph idx="1"/>
          </p:nvPr>
        </p:nvSpPr>
        <p:spPr>
          <a:xfrm>
            <a:off x="461818" y="250103"/>
            <a:ext cx="11363036" cy="6357793"/>
          </a:xfrm>
        </p:spPr>
        <p:txBody>
          <a:bodyPr/>
          <a:lstStyle/>
          <a:p>
            <a:pPr marL="0" indent="0">
              <a:buNone/>
            </a:pPr>
            <a:r>
              <a:rPr lang="en-US" sz="1800" dirty="0">
                <a:latin typeface="Times New Roman" panose="02020603050405020304" pitchFamily="18" charset="0"/>
                <a:cs typeface="Times New Roman" panose="02020603050405020304" pitchFamily="18" charset="0"/>
              </a:rPr>
              <a:t>Booking.com </a:t>
            </a:r>
            <a:r>
              <a:rPr lang="uk-UA" sz="1800" dirty="0">
                <a:latin typeface="Times New Roman" panose="02020603050405020304" pitchFamily="18" charset="0"/>
                <a:cs typeface="Times New Roman" panose="02020603050405020304" pitchFamily="18" charset="0"/>
              </a:rPr>
              <a:t>є провідним гравцем у сфері подорожей та туризму, відомим своїми інноваційними маркетинговими стратегіями. Їхня маркетингова стратегія базується на трьох ключових стовпах: сегментації, </a:t>
            </a:r>
            <a:r>
              <a:rPr lang="uk-UA" sz="1800" dirty="0" err="1">
                <a:latin typeface="Times New Roman" panose="02020603050405020304" pitchFamily="18" charset="0"/>
                <a:cs typeface="Times New Roman" panose="02020603050405020304" pitchFamily="18" charset="0"/>
              </a:rPr>
              <a:t>таргетингу</a:t>
            </a:r>
            <a:r>
              <a:rPr lang="uk-UA" sz="1800" dirty="0">
                <a:latin typeface="Times New Roman" panose="02020603050405020304" pitchFamily="18" charset="0"/>
                <a:cs typeface="Times New Roman" panose="02020603050405020304" pitchFamily="18" charset="0"/>
              </a:rPr>
              <a:t> і позиціонуванні. Розуміючи різноманітні потреби, очікування та звички покупців своїх клієнтів, вони позиціонували себе як провідну туристичну платформу для кожного, хто має намір подорожувати.</a:t>
            </a:r>
            <a:br>
              <a:rPr lang="uk-UA" dirty="0"/>
            </a:br>
            <a:endParaRPr lang="uk-UA" dirty="0"/>
          </a:p>
        </p:txBody>
      </p:sp>
      <p:pic>
        <p:nvPicPr>
          <p:cNvPr id="4" name="Рисунок 3">
            <a:extLst>
              <a:ext uri="{FF2B5EF4-FFF2-40B4-BE49-F238E27FC236}">
                <a16:creationId xmlns:a16="http://schemas.microsoft.com/office/drawing/2014/main" id="{E25F19F1-11C5-46C2-91E4-F5DF96AAD5C4}"/>
              </a:ext>
            </a:extLst>
          </p:cNvPr>
          <p:cNvPicPr>
            <a:picLocks noChangeAspect="1"/>
          </p:cNvPicPr>
          <p:nvPr/>
        </p:nvPicPr>
        <p:blipFill>
          <a:blip r:embed="rId2"/>
          <a:stretch>
            <a:fillRect/>
          </a:stretch>
        </p:blipFill>
        <p:spPr>
          <a:xfrm>
            <a:off x="1219201" y="1676248"/>
            <a:ext cx="10039926" cy="4779970"/>
          </a:xfrm>
          <a:prstGeom prst="rect">
            <a:avLst/>
          </a:prstGeom>
        </p:spPr>
      </p:pic>
    </p:spTree>
    <p:extLst>
      <p:ext uri="{BB962C8B-B14F-4D97-AF65-F5344CB8AC3E}">
        <p14:creationId xmlns:p14="http://schemas.microsoft.com/office/powerpoint/2010/main" val="23036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572B30-7222-4A3F-B9AB-0BAE50C1CFC0}"/>
              </a:ext>
            </a:extLst>
          </p:cNvPr>
          <p:cNvSpPr>
            <a:spLocks noGrp="1"/>
          </p:cNvSpPr>
          <p:nvPr>
            <p:ph idx="1"/>
          </p:nvPr>
        </p:nvSpPr>
        <p:spPr>
          <a:xfrm>
            <a:off x="406400" y="278327"/>
            <a:ext cx="10919691" cy="5870928"/>
          </a:xfrm>
        </p:spPr>
        <p:txBody>
          <a:bodyPr/>
          <a:lstStyle/>
          <a:p>
            <a:pPr marL="0" indent="0">
              <a:buNone/>
            </a:pPr>
            <a:r>
              <a:rPr lang="uk-UA" sz="2000" dirty="0">
                <a:latin typeface="Times New Roman" panose="02020603050405020304" pitchFamily="18" charset="0"/>
                <a:cs typeface="Times New Roman" panose="02020603050405020304" pitchFamily="18" charset="0"/>
              </a:rPr>
              <a:t>Бізнес-стратегія </a:t>
            </a:r>
            <a:r>
              <a:rPr lang="en-US" sz="2000" dirty="0">
                <a:latin typeface="Times New Roman" panose="02020603050405020304" pitchFamily="18" charset="0"/>
                <a:cs typeface="Times New Roman" panose="02020603050405020304" pitchFamily="18" charset="0"/>
              </a:rPr>
              <a:t>Apple </a:t>
            </a:r>
            <a:r>
              <a:rPr lang="uk-UA" sz="2000" dirty="0">
                <a:latin typeface="Times New Roman" panose="02020603050405020304" pitchFamily="18" charset="0"/>
                <a:cs typeface="Times New Roman" panose="02020603050405020304" pitchFamily="18" charset="0"/>
              </a:rPr>
              <a:t>зосереджена на наданні відмінного споживчого досвіду (</a:t>
            </a:r>
            <a:r>
              <a:rPr lang="en-US" sz="2000" dirty="0">
                <a:latin typeface="Times New Roman" panose="02020603050405020304" pitchFamily="18" charset="0"/>
                <a:cs typeface="Times New Roman" panose="02020603050405020304" pitchFamily="18" charset="0"/>
              </a:rPr>
              <a:t>CX). </a:t>
            </a:r>
            <a:r>
              <a:rPr lang="uk-UA" sz="2000" dirty="0">
                <a:latin typeface="Times New Roman" panose="02020603050405020304" pitchFamily="18" charset="0"/>
                <a:cs typeface="Times New Roman" panose="02020603050405020304" pitchFamily="18" charset="0"/>
              </a:rPr>
              <a:t>Конкурентна перевага компанії забезпечується її акцентом на дизайні та функціональності. </a:t>
            </a:r>
            <a:r>
              <a:rPr lang="en-US" sz="2000" dirty="0">
                <a:latin typeface="Times New Roman" panose="02020603050405020304" pitchFamily="18" charset="0"/>
                <a:cs typeface="Times New Roman" panose="02020603050405020304" pitchFamily="18" charset="0"/>
              </a:rPr>
              <a:t>Apple </a:t>
            </a:r>
            <a:r>
              <a:rPr lang="uk-UA" sz="2000" dirty="0">
                <a:latin typeface="Times New Roman" panose="02020603050405020304" pitchFamily="18" charset="0"/>
                <a:cs typeface="Times New Roman" panose="02020603050405020304" pitchFamily="18" charset="0"/>
              </a:rPr>
              <a:t>завжди могла відрізняти свої продукти та послуги на основі їх простого, але привабливого дизайну, що сприяє їх широкому впізнаванню.</a:t>
            </a:r>
          </a:p>
          <a:p>
            <a:endParaRPr lang="uk-UA" dirty="0"/>
          </a:p>
        </p:txBody>
      </p:sp>
      <p:pic>
        <p:nvPicPr>
          <p:cNvPr id="5" name="Рисунок 4">
            <a:extLst>
              <a:ext uri="{FF2B5EF4-FFF2-40B4-BE49-F238E27FC236}">
                <a16:creationId xmlns:a16="http://schemas.microsoft.com/office/drawing/2014/main" id="{C1196020-5C61-4088-BD7A-06837549D90D}"/>
              </a:ext>
            </a:extLst>
          </p:cNvPr>
          <p:cNvPicPr>
            <a:picLocks noChangeAspect="1"/>
          </p:cNvPicPr>
          <p:nvPr/>
        </p:nvPicPr>
        <p:blipFill>
          <a:blip r:embed="rId2"/>
          <a:stretch>
            <a:fillRect/>
          </a:stretch>
        </p:blipFill>
        <p:spPr>
          <a:xfrm>
            <a:off x="960582" y="1477818"/>
            <a:ext cx="9541163" cy="5190837"/>
          </a:xfrm>
          <a:prstGeom prst="rect">
            <a:avLst/>
          </a:prstGeom>
        </p:spPr>
      </p:pic>
    </p:spTree>
    <p:extLst>
      <p:ext uri="{BB962C8B-B14F-4D97-AF65-F5344CB8AC3E}">
        <p14:creationId xmlns:p14="http://schemas.microsoft.com/office/powerpoint/2010/main" val="382014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D8BB4F-E293-4702-B4CA-E9110DD0BEB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CFD58A1-0AFE-491A-ACCA-B426FDDE39E4}"/>
              </a:ext>
            </a:extLst>
          </p:cNvPr>
          <p:cNvSpPr>
            <a:spLocks noGrp="1"/>
          </p:cNvSpPr>
          <p:nvPr>
            <p:ph idx="1"/>
          </p:nvPr>
        </p:nvSpPr>
        <p:spPr/>
        <p:txBody>
          <a:bodyPr/>
          <a:lstStyle/>
          <a:p>
            <a:r>
              <a:rPr lang="ru-RU" b="1" dirty="0" err="1"/>
              <a:t>Бізнес-стратегія</a:t>
            </a:r>
            <a:r>
              <a:rPr lang="ru-RU" b="1" dirty="0"/>
              <a:t>: </a:t>
            </a:r>
            <a:r>
              <a:rPr lang="ru-RU" b="1" dirty="0" err="1"/>
              <a:t>що</a:t>
            </a:r>
            <a:r>
              <a:rPr lang="ru-RU" b="1" dirty="0"/>
              <a:t> </a:t>
            </a:r>
            <a:r>
              <a:rPr lang="ru-RU" b="1" dirty="0" err="1"/>
              <a:t>це</a:t>
            </a:r>
            <a:r>
              <a:rPr lang="ru-RU" b="1" dirty="0"/>
              <a:t> </a:t>
            </a:r>
            <a:r>
              <a:rPr lang="ru-RU" b="1" dirty="0" err="1"/>
              <a:t>таке</a:t>
            </a:r>
            <a:r>
              <a:rPr lang="ru-RU" b="1" dirty="0"/>
              <a:t>, як </a:t>
            </a:r>
            <a:r>
              <a:rPr lang="ru-RU" b="1" dirty="0" err="1"/>
              <a:t>її</a:t>
            </a:r>
            <a:r>
              <a:rPr lang="ru-RU" b="1" dirty="0"/>
              <a:t> </a:t>
            </a:r>
            <a:r>
              <a:rPr lang="ru-RU" b="1" dirty="0" err="1"/>
              <a:t>розробити</a:t>
            </a:r>
            <a:r>
              <a:rPr lang="ru-RU" b="1" dirty="0"/>
              <a:t> та </a:t>
            </a:r>
            <a:r>
              <a:rPr lang="ru-RU" b="1" dirty="0" err="1"/>
              <a:t>реалізувати</a:t>
            </a:r>
            <a:r>
              <a:rPr lang="ru-RU" b="1" dirty="0"/>
              <a:t> </a:t>
            </a:r>
            <a:r>
              <a:rPr lang="en-US" b="1" dirty="0">
                <a:hlinkClick r:id="rId2"/>
              </a:rPr>
              <a:t>https://aboutmarketing.info/biznes/biznes-stratehiya-shcho-tse-take-yak-yiyi-rozrobyty-ta-realizuvaty/</a:t>
            </a:r>
            <a:endParaRPr lang="uk-UA" b="1" dirty="0"/>
          </a:p>
          <a:p>
            <a:endParaRPr lang="ru-RU" b="1" dirty="0"/>
          </a:p>
          <a:p>
            <a:endParaRPr lang="uk-UA" dirty="0"/>
          </a:p>
        </p:txBody>
      </p:sp>
    </p:spTree>
    <p:extLst>
      <p:ext uri="{BB962C8B-B14F-4D97-AF65-F5344CB8AC3E}">
        <p14:creationId xmlns:p14="http://schemas.microsoft.com/office/powerpoint/2010/main" val="112989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51F043-31D8-42D9-BFE3-D4E1F76A2881}"/>
              </a:ext>
            </a:extLst>
          </p:cNvPr>
          <p:cNvSpPr>
            <a:spLocks noGrp="1"/>
          </p:cNvSpPr>
          <p:nvPr>
            <p:ph type="title"/>
          </p:nvPr>
        </p:nvSpPr>
        <p:spPr>
          <a:xfrm>
            <a:off x="471054" y="281998"/>
            <a:ext cx="11582401" cy="567748"/>
          </a:xfrm>
        </p:spPr>
        <p:txBody>
          <a:bodyPr>
            <a:normAutofit fontScale="90000"/>
          </a:bodyPr>
          <a:lstStyle/>
          <a:p>
            <a:pPr algn="ctr"/>
            <a:br>
              <a:rPr lang="uk-UA" sz="2200" i="1" dirty="0"/>
            </a:br>
            <a:br>
              <a:rPr lang="uk-UA" sz="2200" i="1" dirty="0"/>
            </a:br>
            <a:r>
              <a:rPr lang="uk-UA" sz="2200" i="1" dirty="0"/>
              <a:t>Види моделей взаємодії бізнесу з іншими суб’єктами економічного середовища.</a:t>
            </a:r>
            <a:br>
              <a:rPr lang="uk-UA" sz="2200" i="1" dirty="0"/>
            </a:br>
            <a:r>
              <a:rPr lang="uk-UA" sz="2200" i="1" dirty="0"/>
              <a:t> Онлайн-технології їх реалізації</a:t>
            </a:r>
            <a:br>
              <a:rPr lang="uk-UA" dirty="0"/>
            </a:br>
            <a:endParaRPr lang="uk-UA" dirty="0"/>
          </a:p>
        </p:txBody>
      </p:sp>
      <p:sp>
        <p:nvSpPr>
          <p:cNvPr id="3" name="Місце для вмісту 2">
            <a:extLst>
              <a:ext uri="{FF2B5EF4-FFF2-40B4-BE49-F238E27FC236}">
                <a16:creationId xmlns:a16="http://schemas.microsoft.com/office/drawing/2014/main" id="{8ABBCF2E-4B33-44F6-BA0C-04AA50EE35EF}"/>
              </a:ext>
            </a:extLst>
          </p:cNvPr>
          <p:cNvSpPr>
            <a:spLocks noGrp="1"/>
          </p:cNvSpPr>
          <p:nvPr>
            <p:ph idx="1"/>
          </p:nvPr>
        </p:nvSpPr>
        <p:spPr>
          <a:xfrm>
            <a:off x="101601" y="942109"/>
            <a:ext cx="12025744" cy="5818909"/>
          </a:xfrm>
        </p:spPr>
        <p:txBody>
          <a:bodyPr>
            <a:normAutofit lnSpcReduction="10000"/>
          </a:bodyPr>
          <a:lstStyle/>
          <a:p>
            <a:pPr marL="0" indent="0">
              <a:buNone/>
            </a:pPr>
            <a:r>
              <a:rPr lang="uk-UA" sz="1800" b="1" dirty="0">
                <a:latin typeface="Times New Roman" panose="02020603050405020304" pitchFamily="18" charset="0"/>
                <a:cs typeface="Times New Roman" panose="02020603050405020304" pitchFamily="18" charset="0"/>
              </a:rPr>
              <a:t>Модель бізнесу </a:t>
            </a:r>
            <a:r>
              <a:rPr lang="uk-UA" sz="1800" dirty="0">
                <a:latin typeface="Times New Roman" panose="02020603050405020304" pitchFamily="18" charset="0"/>
                <a:cs typeface="Times New Roman" panose="02020603050405020304" pitchFamily="18" charset="0"/>
              </a:rPr>
              <a:t>відображає спосіб взаємодії між суб’єктами економічного процесу для кінцевої мети – отримання прибутку. Іншими словами, спосіб заробітку коштів фірмою, приватним підприємством або великою </a:t>
            </a:r>
            <a:r>
              <a:rPr lang="uk-UA" sz="1800" dirty="0" err="1">
                <a:latin typeface="Times New Roman" panose="02020603050405020304" pitchFamily="18" charset="0"/>
                <a:cs typeface="Times New Roman" panose="02020603050405020304" pitchFamily="18" charset="0"/>
              </a:rPr>
              <a:t>компанієї</a:t>
            </a:r>
            <a:r>
              <a:rPr lang="uk-UA" sz="1800" dirty="0">
                <a:latin typeface="Times New Roman" panose="02020603050405020304" pitchFamily="18" charset="0"/>
                <a:cs typeface="Times New Roman" panose="02020603050405020304" pitchFamily="18" charset="0"/>
              </a:rPr>
              <a:t>, можна описати з допомогою моделі певного типу. </a:t>
            </a:r>
          </a:p>
          <a:p>
            <a:pPr marL="268288" lvl="2"/>
            <a:r>
              <a:rPr lang="uk-UA" b="1" dirty="0">
                <a:latin typeface="Times New Roman" panose="02020603050405020304" pitchFamily="18" charset="0"/>
                <a:cs typeface="Times New Roman" panose="02020603050405020304" pitchFamily="18" charset="0"/>
              </a:rPr>
              <a:t>В2С</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customer</a:t>
            </a:r>
            <a:r>
              <a:rPr lang="uk-UA" dirty="0">
                <a:latin typeface="Times New Roman" panose="02020603050405020304" pitchFamily="18" charset="0"/>
                <a:cs typeface="Times New Roman" panose="02020603050405020304" pitchFamily="18" charset="0"/>
              </a:rPr>
              <a:t>) – бізнес, орієнтований на кінцевого споживача або фізичних осіб;</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В2В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 бізнес між юридичними особами – організаціями, фірмами, компаніями, тобто представниками підприємницької діяльності;</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С2С</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customer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customer</a:t>
            </a:r>
            <a:r>
              <a:rPr lang="uk-UA" dirty="0">
                <a:latin typeface="Times New Roman" panose="02020603050405020304" pitchFamily="18" charset="0"/>
                <a:cs typeface="Times New Roman" panose="02020603050405020304" pitchFamily="18" charset="0"/>
              </a:rPr>
              <a:t>) – бізнес у вигляді економічних відносин між кінцевими споживачами – фізичними особами;</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С2В</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consumer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 представляє собою систему заявок споживача до бізнесу;</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В2А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administration</a:t>
            </a:r>
            <a:r>
              <a:rPr lang="uk-UA" dirty="0">
                <a:latin typeface="Times New Roman" panose="02020603050405020304" pitchFamily="18" charset="0"/>
                <a:cs typeface="Times New Roman" panose="02020603050405020304" pitchFamily="18" charset="0"/>
              </a:rPr>
              <a:t>) – економічні відносини між приватними компаніями та державним організаціями;</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С2А</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consumer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administration</a:t>
            </a:r>
            <a:r>
              <a:rPr lang="uk-UA" dirty="0">
                <a:latin typeface="Times New Roman" panose="02020603050405020304" pitchFamily="18" charset="0"/>
                <a:cs typeface="Times New Roman" panose="02020603050405020304" pitchFamily="18" charset="0"/>
              </a:rPr>
              <a:t>) – ділові взаємини між фізичними особами та державними службами;</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G2C</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government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consumer</a:t>
            </a:r>
            <a:r>
              <a:rPr lang="uk-UA" dirty="0">
                <a:latin typeface="Times New Roman" panose="02020603050405020304" pitchFamily="18" charset="0"/>
                <a:cs typeface="Times New Roman" panose="02020603050405020304" pitchFamily="18" charset="0"/>
              </a:rPr>
              <a:t>) – економічна діяльність державних установ з наданням послуг споживачам;</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C2G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consumer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government</a:t>
            </a:r>
            <a:r>
              <a:rPr lang="uk-UA" dirty="0">
                <a:latin typeface="Times New Roman" panose="02020603050405020304" pitchFamily="18" charset="0"/>
                <a:cs typeface="Times New Roman" panose="02020603050405020304" pitchFamily="18" charset="0"/>
              </a:rPr>
              <a:t>) – економічна активність громадян, спрямована на надання послуг державі;</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G2G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government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government</a:t>
            </a:r>
            <a:r>
              <a:rPr lang="uk-UA" dirty="0">
                <a:latin typeface="Times New Roman" panose="02020603050405020304" pitchFamily="18" charset="0"/>
                <a:cs typeface="Times New Roman" panose="02020603050405020304" pitchFamily="18" charset="0"/>
              </a:rPr>
              <a:t>) – взаємодія між державними установами;</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B2G</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government</a:t>
            </a:r>
            <a:r>
              <a:rPr lang="uk-UA" dirty="0">
                <a:latin typeface="Times New Roman" panose="02020603050405020304" pitchFamily="18" charset="0"/>
                <a:cs typeface="Times New Roman" panose="02020603050405020304" pitchFamily="18" charset="0"/>
              </a:rPr>
              <a:t>) – надання бізнесом послуг урядовим установам;</a:t>
            </a:r>
            <a:endParaRPr lang="uk-UA" sz="1600" dirty="0">
              <a:latin typeface="Times New Roman" panose="02020603050405020304" pitchFamily="18" charset="0"/>
              <a:cs typeface="Times New Roman" panose="02020603050405020304" pitchFamily="18" charset="0"/>
            </a:endParaRPr>
          </a:p>
          <a:p>
            <a:pPr marL="268288" lvl="2"/>
            <a:r>
              <a:rPr lang="uk-UA" b="1" dirty="0">
                <a:latin typeface="Times New Roman" panose="02020603050405020304" pitchFamily="18" charset="0"/>
                <a:cs typeface="Times New Roman" panose="02020603050405020304" pitchFamily="18" charset="0"/>
              </a:rPr>
              <a:t>G2B</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government</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to</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business</a:t>
            </a:r>
            <a:r>
              <a:rPr lang="uk-UA" dirty="0">
                <a:latin typeface="Times New Roman" panose="02020603050405020304" pitchFamily="18" charset="0"/>
                <a:cs typeface="Times New Roman" panose="02020603050405020304" pitchFamily="18" charset="0"/>
              </a:rPr>
              <a:t>) – економічна діяльність державних установ з наданням послуг юридичним особам – представникам бізнесу.</a:t>
            </a:r>
            <a:endParaRPr lang="uk-UA" sz="1600" dirty="0">
              <a:latin typeface="Times New Roman" panose="02020603050405020304" pitchFamily="18" charset="0"/>
              <a:cs typeface="Times New Roman" panose="02020603050405020304" pitchFamily="18" charset="0"/>
            </a:endParaRPr>
          </a:p>
          <a:p>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1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вмісту 8">
            <a:extLst>
              <a:ext uri="{FF2B5EF4-FFF2-40B4-BE49-F238E27FC236}">
                <a16:creationId xmlns:a16="http://schemas.microsoft.com/office/drawing/2014/main" id="{ECC5717D-EBE8-4944-AD8C-768F628BE728}"/>
              </a:ext>
            </a:extLst>
          </p:cNvPr>
          <p:cNvPicPr>
            <a:picLocks noGrp="1" noChangeAspect="1"/>
          </p:cNvPicPr>
          <p:nvPr>
            <p:ph sz="half" idx="1"/>
          </p:nvPr>
        </p:nvPicPr>
        <p:blipFill>
          <a:blip r:embed="rId2"/>
          <a:stretch>
            <a:fillRect/>
          </a:stretch>
        </p:blipFill>
        <p:spPr>
          <a:xfrm>
            <a:off x="0" y="1729488"/>
            <a:ext cx="4754562" cy="3399024"/>
          </a:xfrm>
          <a:prstGeom prst="rect">
            <a:avLst/>
          </a:prstGeom>
        </p:spPr>
      </p:pic>
      <p:sp>
        <p:nvSpPr>
          <p:cNvPr id="8" name="Заголовок 3">
            <a:extLst>
              <a:ext uri="{FF2B5EF4-FFF2-40B4-BE49-F238E27FC236}">
                <a16:creationId xmlns:a16="http://schemas.microsoft.com/office/drawing/2014/main" id="{15439394-4AAD-46B3-9732-C348EDEB2234}"/>
              </a:ext>
            </a:extLst>
          </p:cNvPr>
          <p:cNvSpPr>
            <a:spLocks noGrp="1"/>
          </p:cNvSpPr>
          <p:nvPr>
            <p:ph sz="half" idx="2"/>
          </p:nvPr>
        </p:nvSpPr>
        <p:spPr>
          <a:xfrm>
            <a:off x="4606636" y="203200"/>
            <a:ext cx="7492999" cy="5973763"/>
          </a:xfrm>
        </p:spPr>
        <p:txBody>
          <a:bodyPr>
            <a:normAutofit/>
          </a:bodyPr>
          <a:lstStyle/>
          <a:p>
            <a:pPr marL="0" indent="0">
              <a:buNone/>
            </a:pPr>
            <a:r>
              <a:rPr lang="uk-UA" sz="1900" b="1" dirty="0">
                <a:latin typeface="Times New Roman" panose="02020603050405020304" pitchFamily="18" charset="0"/>
                <a:cs typeface="Times New Roman" panose="02020603050405020304" pitchFamily="18" charset="0"/>
              </a:rPr>
              <a:t>В2С</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business</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to</a:t>
            </a:r>
            <a:r>
              <a:rPr lang="uk-UA" sz="1900" dirty="0">
                <a:latin typeface="Times New Roman" panose="02020603050405020304" pitchFamily="18" charset="0"/>
                <a:cs typeface="Times New Roman" panose="02020603050405020304" pitchFamily="18" charset="0"/>
              </a:rPr>
              <a:t> </a:t>
            </a:r>
            <a:r>
              <a:rPr lang="uk-UA" sz="1900" dirty="0" err="1">
                <a:latin typeface="Times New Roman" panose="02020603050405020304" pitchFamily="18" charset="0"/>
                <a:cs typeface="Times New Roman" panose="02020603050405020304" pitchFamily="18" charset="0"/>
              </a:rPr>
              <a:t>customer</a:t>
            </a:r>
            <a:r>
              <a:rPr lang="uk-UA" sz="1900" dirty="0">
                <a:latin typeface="Times New Roman" panose="02020603050405020304" pitchFamily="18" charset="0"/>
                <a:cs typeface="Times New Roman" panose="02020603050405020304" pitchFamily="18" charset="0"/>
              </a:rPr>
              <a:t>). Прикладом електронного бізнесу, орієнтованого на кінцевого споживача або фізичних осіб є онлайн бронювання готельних номерів та місць проживання в курортних та санаторних місцях; бронювання та продаж квитків залізничного та повітряного сполучення; онлайн продаж квитків на концертні заходи; інтернет-продажі товарів від виробників або посередників через спеціально організовані сайти; надання послуг для обробки інформації онлайн (наприклад, каталоги товарів, антивірусні програми, програми перевірки творів на плагіат, інформаційно-навчальні та консультативні послуги).</a:t>
            </a:r>
          </a:p>
          <a:p>
            <a:pPr marL="0" indent="0">
              <a:buNone/>
            </a:pPr>
            <a:r>
              <a:rPr lang="uk-UA" sz="1900" dirty="0">
                <a:latin typeface="Times New Roman" panose="02020603050405020304" pitchFamily="18" charset="0"/>
                <a:cs typeface="Times New Roman" panose="02020603050405020304" pitchFamily="18" charset="0"/>
              </a:rPr>
              <a:t>	Посередником між бізнесом та споживачем-клієнтом виступає сайт з переліком пропозицій, товарів або послуг та їх характеристиками. На рис. представлено каталог товарів магазину «</a:t>
            </a:r>
            <a:r>
              <a:rPr lang="uk-UA" sz="1900" b="1" dirty="0">
                <a:latin typeface="Times New Roman" panose="02020603050405020304" pitchFamily="18" charset="0"/>
                <a:cs typeface="Times New Roman" panose="02020603050405020304" pitchFamily="18" charset="0"/>
              </a:rPr>
              <a:t>Епіцентр</a:t>
            </a:r>
            <a:r>
              <a:rPr lang="uk-UA" sz="1900" dirty="0">
                <a:latin typeface="Times New Roman" panose="02020603050405020304" pitchFamily="18" charset="0"/>
                <a:cs typeface="Times New Roman" panose="02020603050405020304" pitchFamily="18" charset="0"/>
              </a:rPr>
              <a:t>». Типовими на сторінці електронного сайту-каталогу є назва магазину та його логотип; можливість вибору географічної локації та категорії товару; назви товарів та їх зображення, опис, ціна, а також відгуки покупців, які вже скористались сайтом і придбали товар; фільтри і опції, які клієнт може налаштувати для зручності вибору потрібного товару; інформація про знижки та акції; кошик, в якому міститься набір замовлень. Як правило, подібні сайти мають можливість онлайн </a:t>
            </a:r>
            <a:r>
              <a:rPr lang="uk-UA" sz="1900" dirty="0" err="1">
                <a:latin typeface="Times New Roman" panose="02020603050405020304" pitchFamily="18" charset="0"/>
                <a:cs typeface="Times New Roman" panose="02020603050405020304" pitchFamily="18" charset="0"/>
              </a:rPr>
              <a:t>проплати</a:t>
            </a:r>
            <a:r>
              <a:rPr lang="uk-UA" sz="1900" dirty="0">
                <a:latin typeface="Times New Roman" panose="02020603050405020304" pitchFamily="18" charset="0"/>
                <a:cs typeface="Times New Roman" panose="02020603050405020304" pitchFamily="18" charset="0"/>
              </a:rPr>
              <a:t> за вибраний товар чи послугу, тобто підключення до електронного банкінгу</a:t>
            </a:r>
          </a:p>
          <a:p>
            <a:endParaRPr lang="uk-UA" dirty="0"/>
          </a:p>
        </p:txBody>
      </p:sp>
    </p:spTree>
    <p:extLst>
      <p:ext uri="{BB962C8B-B14F-4D97-AF65-F5344CB8AC3E}">
        <p14:creationId xmlns:p14="http://schemas.microsoft.com/office/powerpoint/2010/main" val="230675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A12E19D0-AA6C-4DB0-8B34-0D53A1B2901F}"/>
              </a:ext>
            </a:extLst>
          </p:cNvPr>
          <p:cNvSpPr>
            <a:spLocks noGrp="1"/>
          </p:cNvSpPr>
          <p:nvPr>
            <p:ph sz="half" idx="2"/>
          </p:nvPr>
        </p:nvSpPr>
        <p:spPr>
          <a:xfrm>
            <a:off x="193965" y="711200"/>
            <a:ext cx="11656290" cy="6068291"/>
          </a:xfrm>
        </p:spPr>
        <p:txBody>
          <a:bodyPr>
            <a:normAutofit fontScale="77500" lnSpcReduction="20000"/>
          </a:bodyPr>
          <a:lstStyle/>
          <a:p>
            <a:endParaRPr lang="uk-UA" dirty="0"/>
          </a:p>
          <a:p>
            <a:endParaRPr lang="uk-UA" dirty="0"/>
          </a:p>
          <a:p>
            <a:endParaRPr lang="uk-UA" dirty="0"/>
          </a:p>
          <a:p>
            <a:endParaRPr lang="uk-UA" dirty="0"/>
          </a:p>
          <a:p>
            <a:endParaRPr lang="uk-UA" dirty="0"/>
          </a:p>
          <a:p>
            <a:pPr marL="0" indent="457200">
              <a:lnSpc>
                <a:spcPct val="120000"/>
              </a:lnSpc>
              <a:spcBef>
                <a:spcPts val="0"/>
              </a:spcBef>
              <a:buNone/>
            </a:pPr>
            <a:endParaRPr lang="uk-UA" sz="2300" dirty="0">
              <a:latin typeface="Times New Roman" panose="02020603050405020304" pitchFamily="18" charset="0"/>
              <a:cs typeface="Times New Roman" panose="02020603050405020304" pitchFamily="18" charset="0"/>
            </a:endParaRPr>
          </a:p>
          <a:p>
            <a:pPr marL="0" indent="457200">
              <a:lnSpc>
                <a:spcPct val="120000"/>
              </a:lnSpc>
              <a:spcBef>
                <a:spcPts val="0"/>
              </a:spcBef>
              <a:buNone/>
            </a:pPr>
            <a:endParaRPr lang="uk-UA" sz="2300" b="1" dirty="0">
              <a:latin typeface="Times New Roman" panose="02020603050405020304" pitchFamily="18" charset="0"/>
              <a:cs typeface="Times New Roman" panose="02020603050405020304" pitchFamily="18" charset="0"/>
            </a:endParaRPr>
          </a:p>
          <a:p>
            <a:pPr marL="0" indent="457200">
              <a:lnSpc>
                <a:spcPct val="120000"/>
              </a:lnSpc>
              <a:spcBef>
                <a:spcPts val="0"/>
              </a:spcBef>
              <a:buNone/>
            </a:pPr>
            <a:endParaRPr lang="uk-UA" sz="2300" b="1" dirty="0">
              <a:latin typeface="Times New Roman" panose="02020603050405020304" pitchFamily="18" charset="0"/>
              <a:cs typeface="Times New Roman" panose="02020603050405020304" pitchFamily="18" charset="0"/>
            </a:endParaRPr>
          </a:p>
          <a:p>
            <a:pPr marL="0" indent="457200">
              <a:lnSpc>
                <a:spcPct val="120000"/>
              </a:lnSpc>
              <a:spcBef>
                <a:spcPts val="0"/>
              </a:spcBef>
              <a:buNone/>
            </a:pPr>
            <a:endParaRPr lang="uk-UA" sz="2300" b="1" dirty="0">
              <a:latin typeface="Times New Roman" panose="02020603050405020304" pitchFamily="18" charset="0"/>
              <a:cs typeface="Times New Roman" panose="02020603050405020304" pitchFamily="18" charset="0"/>
            </a:endParaRPr>
          </a:p>
          <a:p>
            <a:pPr marL="0" indent="457200">
              <a:lnSpc>
                <a:spcPct val="120000"/>
              </a:lnSpc>
              <a:spcBef>
                <a:spcPts val="0"/>
              </a:spcBef>
              <a:buNone/>
            </a:pPr>
            <a:r>
              <a:rPr lang="uk-UA" sz="2300" b="1" dirty="0">
                <a:latin typeface="Times New Roman" panose="02020603050405020304" pitchFamily="18" charset="0"/>
                <a:cs typeface="Times New Roman" panose="02020603050405020304" pitchFamily="18" charset="0"/>
              </a:rPr>
              <a:t>В2В</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business</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to</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business</a:t>
            </a:r>
            <a:r>
              <a:rPr lang="uk-UA" sz="2300" dirty="0">
                <a:latin typeface="Times New Roman" panose="02020603050405020304" pitchFamily="18" charset="0"/>
                <a:cs typeface="Times New Roman" panose="02020603050405020304" pitchFamily="18" charset="0"/>
              </a:rPr>
              <a:t>) модель взаємодії бізнесу (між юридичними особами) в діловому економічному середовищі дозволяє налагоджувати зв’язки, обмінюватись необхідною інформацією, сплачувати онлайн рахунки за надані послуги та придбані товари. Прикладом подібної моделі бізнесу можна назвати онлайн послуги із торгівлі-продажу енергетичних ресурсів, сировини та матеріалів від виробників для фірм, що відбувається через інтернет-біржі. Зареєстровані учасники торгів (фірми, організації) можуть обрати торговельний майданчик та укласти вигідну угоду. Наприклад, </a:t>
            </a:r>
            <a:r>
              <a:rPr lang="uk-UA" sz="2300" b="1" dirty="0">
                <a:latin typeface="Times New Roman" panose="02020603050405020304" pitchFamily="18" charset="0"/>
                <a:cs typeface="Times New Roman" panose="02020603050405020304" pitchFamily="18" charset="0"/>
              </a:rPr>
              <a:t>Українська Енергетична Біржа </a:t>
            </a:r>
            <a:r>
              <a:rPr lang="uk-UA" sz="2300" dirty="0">
                <a:latin typeface="Times New Roman" panose="02020603050405020304" pitchFamily="18" charset="0"/>
                <a:cs typeface="Times New Roman" panose="02020603050405020304" pitchFamily="18" charset="0"/>
              </a:rPr>
              <a:t>засобами інтернет-</a:t>
            </a:r>
            <a:r>
              <a:rPr lang="uk-UA" sz="2300" dirty="0" err="1">
                <a:latin typeface="Times New Roman" panose="02020603050405020304" pitchFamily="18" charset="0"/>
                <a:cs typeface="Times New Roman" panose="02020603050405020304" pitchFamily="18" charset="0"/>
              </a:rPr>
              <a:t>трейдингу</a:t>
            </a:r>
            <a:r>
              <a:rPr lang="uk-UA" sz="2300" dirty="0">
                <a:latin typeface="Times New Roman" panose="02020603050405020304" pitchFamily="18" charset="0"/>
                <a:cs typeface="Times New Roman" panose="02020603050405020304" pitchFamily="18" charset="0"/>
              </a:rPr>
              <a:t> організувала аукціони, що охоплюють як енергетичні ресурси, так і інші види об’єктів купівлі-продажу. Сторінка сайту містить логотип, контактні дані, зв’язок з іншими комунікаційними</a:t>
            </a:r>
          </a:p>
          <a:p>
            <a:pPr marL="0" indent="457200">
              <a:lnSpc>
                <a:spcPct val="120000"/>
              </a:lnSpc>
              <a:spcBef>
                <a:spcPts val="0"/>
              </a:spcBef>
              <a:buNone/>
            </a:pPr>
            <a:r>
              <a:rPr lang="uk-UA" sz="2300" dirty="0">
                <a:latin typeface="Times New Roman" panose="02020603050405020304" pitchFamily="18" charset="0"/>
                <a:cs typeface="Times New Roman" panose="02020603050405020304" pitchFamily="18" charset="0"/>
              </a:rPr>
              <a:t>мережами, перелік надаваних послуг, кнопку реєстрації учасника аукціону, інструмент для отримання консультації чи </a:t>
            </a:r>
            <a:r>
              <a:rPr lang="uk-UA" sz="2300" dirty="0" err="1">
                <a:latin typeface="Times New Roman" panose="02020603050405020304" pitchFamily="18" charset="0"/>
                <a:cs typeface="Times New Roman" panose="02020603050405020304" pitchFamily="18" charset="0"/>
              </a:rPr>
              <a:t>зворотнього</a:t>
            </a:r>
            <a:r>
              <a:rPr lang="uk-UA" sz="2300" dirty="0">
                <a:latin typeface="Times New Roman" panose="02020603050405020304" pitchFamily="18" charset="0"/>
                <a:cs typeface="Times New Roman" panose="02020603050405020304" pitchFamily="18" charset="0"/>
              </a:rPr>
              <a:t> дзвінка, можливість завантаження сторінки іноземною мовою.</a:t>
            </a:r>
          </a:p>
          <a:p>
            <a:endParaRPr lang="uk-UA" dirty="0"/>
          </a:p>
          <a:p>
            <a:endParaRPr lang="uk-UA" dirty="0"/>
          </a:p>
        </p:txBody>
      </p:sp>
      <p:pic>
        <p:nvPicPr>
          <p:cNvPr id="5" name="Місце для вмісту 4">
            <a:extLst>
              <a:ext uri="{FF2B5EF4-FFF2-40B4-BE49-F238E27FC236}">
                <a16:creationId xmlns:a16="http://schemas.microsoft.com/office/drawing/2014/main" id="{1F2A0194-E313-403A-82CE-A799477A2E69}"/>
              </a:ext>
            </a:extLst>
          </p:cNvPr>
          <p:cNvPicPr>
            <a:picLocks noGrp="1" noChangeAspect="1"/>
          </p:cNvPicPr>
          <p:nvPr>
            <p:ph sz="half" idx="1"/>
          </p:nvPr>
        </p:nvPicPr>
        <p:blipFill>
          <a:blip r:embed="rId2"/>
          <a:stretch>
            <a:fillRect/>
          </a:stretch>
        </p:blipFill>
        <p:spPr>
          <a:xfrm>
            <a:off x="-1" y="-119802"/>
            <a:ext cx="8174183" cy="3592507"/>
          </a:xfrm>
          <a:prstGeom prst="rect">
            <a:avLst/>
          </a:prstGeom>
        </p:spPr>
      </p:pic>
    </p:spTree>
    <p:extLst>
      <p:ext uri="{BB962C8B-B14F-4D97-AF65-F5344CB8AC3E}">
        <p14:creationId xmlns:p14="http://schemas.microsoft.com/office/powerpoint/2010/main" val="191869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54C34F4D-BC97-4F78-AA0C-3A074A5FCC63}"/>
              </a:ext>
            </a:extLst>
          </p:cNvPr>
          <p:cNvSpPr>
            <a:spLocks noGrp="1"/>
          </p:cNvSpPr>
          <p:nvPr>
            <p:ph idx="1"/>
          </p:nvPr>
        </p:nvSpPr>
        <p:spPr>
          <a:xfrm>
            <a:off x="115454" y="120072"/>
            <a:ext cx="11961091" cy="6659419"/>
          </a:xfrm>
        </p:spPr>
        <p:txBody>
          <a:bodyPr>
            <a:normAutofit fontScale="62500" lnSpcReduction="20000"/>
          </a:bodyPr>
          <a:lstStyle/>
          <a:p>
            <a:pPr marL="0" indent="0">
              <a:lnSpc>
                <a:spcPct val="120000"/>
              </a:lnSpc>
              <a:buNone/>
            </a:pPr>
            <a:r>
              <a:rPr lang="uk-UA" sz="2900" dirty="0">
                <a:latin typeface="Times New Roman" panose="02020603050405020304" pitchFamily="18" charset="0"/>
                <a:cs typeface="Times New Roman" panose="02020603050405020304" pitchFamily="18" charset="0"/>
              </a:rPr>
              <a:t>Модель електронного бізнесу В2В в економічному середовищі, залежно від способів ведення торгівлі, розміщення інформації про товари або укладання торговельних угод, функціонує у кількох формах. Серед них форми:</a:t>
            </a:r>
          </a:p>
          <a:p>
            <a:pPr lvl="0">
              <a:lnSpc>
                <a:spcPct val="120000"/>
              </a:lnSpc>
            </a:pPr>
            <a:r>
              <a:rPr lang="uk-UA" sz="2900" b="1" dirty="0">
                <a:latin typeface="Times New Roman" panose="02020603050405020304" pitchFamily="18" charset="0"/>
                <a:cs typeface="Times New Roman" panose="02020603050405020304" pitchFamily="18" charset="0"/>
              </a:rPr>
              <a:t>моделі агрегації </a:t>
            </a:r>
            <a:r>
              <a:rPr lang="uk-UA" sz="2900" dirty="0">
                <a:latin typeface="Times New Roman" panose="02020603050405020304" pitchFamily="18" charset="0"/>
                <a:cs typeface="Times New Roman" panose="02020603050405020304" pitchFamily="18" charset="0"/>
              </a:rPr>
              <a:t>або електронного торговельного майданчика для торгівлі об’єктами матеріально-технічного забезпечення, представлених у каталогах товарів та </a:t>
            </a:r>
            <a:r>
              <a:rPr lang="uk-UA" sz="2900" dirty="0" err="1">
                <a:latin typeface="Times New Roman" panose="02020603050405020304" pitchFamily="18" charset="0"/>
                <a:cs typeface="Times New Roman" panose="02020603050405020304" pitchFamily="18" charset="0"/>
              </a:rPr>
              <a:t>оновлюваних</a:t>
            </a:r>
            <a:r>
              <a:rPr lang="uk-UA" sz="2900" dirty="0">
                <a:latin typeface="Times New Roman" panose="02020603050405020304" pitchFamily="18" charset="0"/>
                <a:cs typeface="Times New Roman" panose="02020603050405020304" pitchFamily="18" charset="0"/>
              </a:rPr>
              <a:t> в режимі реального часу;</a:t>
            </a:r>
          </a:p>
          <a:p>
            <a:pPr lvl="0">
              <a:lnSpc>
                <a:spcPct val="120000"/>
              </a:lnSpc>
            </a:pPr>
            <a:r>
              <a:rPr lang="uk-UA" sz="2900" b="1" dirty="0">
                <a:latin typeface="Times New Roman" panose="02020603050405020304" pitchFamily="18" charset="0"/>
                <a:cs typeface="Times New Roman" panose="02020603050405020304" pitchFamily="18" charset="0"/>
              </a:rPr>
              <a:t>моделі торгового концентратора </a:t>
            </a:r>
            <a:r>
              <a:rPr lang="uk-UA" sz="2900" dirty="0">
                <a:latin typeface="Times New Roman" panose="02020603050405020304" pitchFamily="18" charset="0"/>
                <a:cs typeface="Times New Roman" panose="02020603050405020304" pitchFamily="18" charset="0"/>
              </a:rPr>
              <a:t>продавців і покупців за принципом </a:t>
            </a:r>
            <a:r>
              <a:rPr lang="uk-UA" sz="2900" dirty="0" err="1">
                <a:latin typeface="Times New Roman" panose="02020603050405020304" pitchFamily="18" charset="0"/>
                <a:cs typeface="Times New Roman" panose="02020603050405020304" pitchFamily="18" charset="0"/>
              </a:rPr>
              <a:t>аукціона</a:t>
            </a:r>
            <a:r>
              <a:rPr lang="uk-UA" sz="2900" dirty="0">
                <a:latin typeface="Times New Roman" panose="02020603050405020304" pitchFamily="18" charset="0"/>
                <a:cs typeface="Times New Roman" panose="02020603050405020304" pitchFamily="18" charset="0"/>
              </a:rPr>
              <a:t>, де представлено рекламу рідкісної продукції з описом усієї необхідної специфікації;</a:t>
            </a:r>
          </a:p>
          <a:p>
            <a:pPr lvl="0">
              <a:lnSpc>
                <a:spcPct val="120000"/>
              </a:lnSpc>
            </a:pPr>
            <a:r>
              <a:rPr lang="uk-UA" sz="2900" b="1" dirty="0">
                <a:latin typeface="Times New Roman" panose="02020603050405020304" pitchFamily="18" charset="0"/>
                <a:cs typeface="Times New Roman" panose="02020603050405020304" pitchFamily="18" charset="0"/>
              </a:rPr>
              <a:t>дошки оголошень </a:t>
            </a:r>
            <a:r>
              <a:rPr lang="uk-UA" sz="2900" dirty="0">
                <a:latin typeface="Times New Roman" panose="02020603050405020304" pitchFamily="18" charset="0"/>
                <a:cs typeface="Times New Roman" panose="02020603050405020304" pitchFamily="18" charset="0"/>
              </a:rPr>
              <a:t>з інформацією від учасників процесу (продавців та покупців);</a:t>
            </a:r>
          </a:p>
          <a:p>
            <a:pPr lvl="0">
              <a:lnSpc>
                <a:spcPct val="120000"/>
              </a:lnSpc>
            </a:pPr>
            <a:r>
              <a:rPr lang="uk-UA" sz="2900" b="1" dirty="0">
                <a:latin typeface="Times New Roman" panose="02020603050405020304" pitchFamily="18" charset="0"/>
                <a:cs typeface="Times New Roman" panose="02020603050405020304" pitchFamily="18" charset="0"/>
              </a:rPr>
              <a:t>моделі аукціону</a:t>
            </a:r>
            <a:r>
              <a:rPr lang="uk-UA" sz="2900" dirty="0">
                <a:latin typeface="Times New Roman" panose="02020603050405020304" pitchFamily="18" charset="0"/>
                <a:cs typeface="Times New Roman" panose="02020603050405020304" pitchFamily="18" charset="0"/>
              </a:rPr>
              <a:t>, на якому від учасників аукціону конкурують подані заявки на укладання угод на товари та послуги за вигідною ціною;</a:t>
            </a:r>
          </a:p>
          <a:p>
            <a:pPr lvl="0">
              <a:lnSpc>
                <a:spcPct val="120000"/>
              </a:lnSpc>
            </a:pPr>
            <a:r>
              <a:rPr lang="uk-UA" sz="2900" b="1" dirty="0">
                <a:latin typeface="Times New Roman" panose="02020603050405020304" pitchFamily="18" charset="0"/>
                <a:cs typeface="Times New Roman" panose="02020603050405020304" pitchFamily="18" charset="0"/>
              </a:rPr>
              <a:t>моделі брокерського сайту</a:t>
            </a:r>
            <a:r>
              <a:rPr lang="uk-UA" sz="2900" dirty="0">
                <a:latin typeface="Times New Roman" panose="02020603050405020304" pitchFamily="18" charset="0"/>
                <a:cs typeface="Times New Roman" panose="02020603050405020304" pitchFamily="18" charset="0"/>
              </a:rPr>
              <a:t>, який за принципом посередника між двома сторонами отримує заявку або замовлення від одного суб’єкта господарювання та розміщує її на сайті іншого суб’єкта, який має можливості, потужності та зацікавленість це замовлення виконати;</a:t>
            </a:r>
          </a:p>
          <a:p>
            <a:pPr lvl="0">
              <a:lnSpc>
                <a:spcPct val="120000"/>
              </a:lnSpc>
            </a:pPr>
            <a:r>
              <a:rPr lang="uk-UA" sz="2900" b="1" dirty="0">
                <a:latin typeface="Times New Roman" panose="02020603050405020304" pitchFamily="18" charset="0"/>
                <a:cs typeface="Times New Roman" panose="02020603050405020304" pitchFamily="18" charset="0"/>
              </a:rPr>
              <a:t>моделі корпоративного сайту</a:t>
            </a:r>
            <a:r>
              <a:rPr lang="uk-UA" sz="2900" dirty="0">
                <a:latin typeface="Times New Roman" panose="02020603050405020304" pitchFamily="18" charset="0"/>
                <a:cs typeface="Times New Roman" panose="02020603050405020304" pitchFamily="18" charset="0"/>
              </a:rPr>
              <a:t>, який розміщує всю необхідну прозору інформацію про діяльність відповідної організації (фірми, компанії) та її продукцію з метою надання даних своїм бізнес-партнерам та інвесторам;</a:t>
            </a:r>
          </a:p>
          <a:p>
            <a:pPr lvl="0">
              <a:lnSpc>
                <a:spcPct val="120000"/>
              </a:lnSpc>
            </a:pPr>
            <a:r>
              <a:rPr lang="uk-UA" sz="2900" b="1" dirty="0">
                <a:latin typeface="Times New Roman" panose="02020603050405020304" pitchFamily="18" charset="0"/>
                <a:cs typeface="Times New Roman" panose="02020603050405020304" pitchFamily="18" charset="0"/>
              </a:rPr>
              <a:t>моделі онлайн-магазину</a:t>
            </a:r>
            <a:r>
              <a:rPr lang="uk-UA" sz="2900" dirty="0">
                <a:latin typeface="Times New Roman" panose="02020603050405020304" pitchFamily="18" charset="0"/>
                <a:cs typeface="Times New Roman" panose="02020603050405020304" pitchFamily="18" charset="0"/>
              </a:rPr>
              <a:t>, яка може існувати як </a:t>
            </a:r>
            <a:r>
              <a:rPr lang="uk-UA" sz="2900" dirty="0" err="1">
                <a:latin typeface="Times New Roman" panose="02020603050405020304" pitchFamily="18" charset="0"/>
                <a:cs typeface="Times New Roman" panose="02020603050405020304" pitchFamily="18" charset="0"/>
              </a:rPr>
              <a:t>автономно</a:t>
            </a:r>
            <a:r>
              <a:rPr lang="uk-UA" sz="2900" dirty="0">
                <a:latin typeface="Times New Roman" panose="02020603050405020304" pitchFamily="18" charset="0"/>
                <a:cs typeface="Times New Roman" panose="02020603050405020304" pitchFamily="18" charset="0"/>
              </a:rPr>
              <a:t>, так і як частина іншого інтернет-сайту, наприклад, сайту компанії;</a:t>
            </a:r>
          </a:p>
          <a:p>
            <a:pPr lvl="0">
              <a:lnSpc>
                <a:spcPct val="120000"/>
              </a:lnSpc>
            </a:pPr>
            <a:r>
              <a:rPr lang="uk-UA" sz="2900" b="1" dirty="0">
                <a:latin typeface="Times New Roman" panose="02020603050405020304" pitchFamily="18" charset="0"/>
                <a:cs typeface="Times New Roman" panose="02020603050405020304" pitchFamily="18" charset="0"/>
              </a:rPr>
              <a:t>сайту </a:t>
            </a:r>
            <a:r>
              <a:rPr lang="uk-UA" sz="2900" b="1" dirty="0" err="1">
                <a:latin typeface="Times New Roman" panose="02020603050405020304" pitchFamily="18" charset="0"/>
                <a:cs typeface="Times New Roman" panose="02020603050405020304" pitchFamily="18" charset="0"/>
              </a:rPr>
              <a:t>закупівель</a:t>
            </a:r>
            <a:r>
              <a:rPr lang="uk-UA" sz="2900" dirty="0">
                <a:latin typeface="Times New Roman" panose="02020603050405020304" pitchFamily="18" charset="0"/>
                <a:cs typeface="Times New Roman" panose="02020603050405020304" pitchFamily="18" charset="0"/>
              </a:rPr>
              <a:t>, яскравим прикладом якого є система </a:t>
            </a:r>
            <a:r>
              <a:rPr lang="uk-UA" sz="2900" b="1" dirty="0" err="1">
                <a:latin typeface="Times New Roman" panose="02020603050405020304" pitchFamily="18" charset="0"/>
                <a:cs typeface="Times New Roman" panose="02020603050405020304" pitchFamily="18" charset="0"/>
              </a:rPr>
              <a:t>Prozorro</a:t>
            </a:r>
            <a:r>
              <a:rPr lang="uk-UA" sz="2900" dirty="0">
                <a:latin typeface="Times New Roman" panose="02020603050405020304" pitchFamily="18" charset="0"/>
                <a:cs typeface="Times New Roman" panose="02020603050405020304" pitchFamily="18" charset="0"/>
              </a:rPr>
              <a:t>, де в режимі реального часу можна побачити кількість поданих заявок (оголошених тендерів), кількість постачальників та скористатися інструментами сайту для того, щоб оформити покупку або взяти участь як постачальнику.</a:t>
            </a:r>
          </a:p>
          <a:p>
            <a:endParaRPr lang="uk-UA" dirty="0"/>
          </a:p>
        </p:txBody>
      </p:sp>
    </p:spTree>
    <p:extLst>
      <p:ext uri="{BB962C8B-B14F-4D97-AF65-F5344CB8AC3E}">
        <p14:creationId xmlns:p14="http://schemas.microsoft.com/office/powerpoint/2010/main" val="15535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6AD920BC-6FFE-4125-8180-E86911BCB1EE}"/>
              </a:ext>
            </a:extLst>
          </p:cNvPr>
          <p:cNvPicPr>
            <a:picLocks noGrp="1" noChangeAspect="1"/>
          </p:cNvPicPr>
          <p:nvPr>
            <p:ph idx="1"/>
          </p:nvPr>
        </p:nvPicPr>
        <p:blipFill>
          <a:blip r:embed="rId2"/>
          <a:stretch>
            <a:fillRect/>
          </a:stretch>
        </p:blipFill>
        <p:spPr>
          <a:xfrm>
            <a:off x="1330035" y="360218"/>
            <a:ext cx="9670473" cy="6371356"/>
          </a:xfrm>
          <a:prstGeom prst="rect">
            <a:avLst/>
          </a:prstGeom>
        </p:spPr>
      </p:pic>
    </p:spTree>
    <p:extLst>
      <p:ext uri="{BB962C8B-B14F-4D97-AF65-F5344CB8AC3E}">
        <p14:creationId xmlns:p14="http://schemas.microsoft.com/office/powerpoint/2010/main" val="2634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C399D37-BC3F-42DE-BE46-EC3C94F104CD}"/>
              </a:ext>
            </a:extLst>
          </p:cNvPr>
          <p:cNvSpPr>
            <a:spLocks noGrp="1"/>
          </p:cNvSpPr>
          <p:nvPr>
            <p:ph idx="1"/>
          </p:nvPr>
        </p:nvSpPr>
        <p:spPr>
          <a:xfrm>
            <a:off x="581891" y="314036"/>
            <a:ext cx="10771909" cy="5862927"/>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С2С</a:t>
            </a:r>
            <a:r>
              <a:rPr lang="uk-UA"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customer to customer) – </a:t>
            </a:r>
            <a:r>
              <a:rPr lang="uk-UA" sz="2000" dirty="0">
                <a:latin typeface="Times New Roman" panose="02020603050405020304" pitchFamily="18" charset="0"/>
                <a:cs typeface="Times New Roman" panose="02020603050405020304" pitchFamily="18" charset="0"/>
              </a:rPr>
              <a:t>модель бізнесу для фізичних осіб-споживачів. Наприклад, в Україні купівля-продаж товарів між такими учасниками реалізована у вигляді спеціального сервісу – електронної дошки онлайн оголошень </a:t>
            </a:r>
            <a:r>
              <a:rPr lang="en-US" sz="2000" dirty="0">
                <a:latin typeface="Times New Roman" panose="02020603050405020304" pitchFamily="18" charset="0"/>
                <a:cs typeface="Times New Roman" panose="02020603050405020304" pitchFamily="18" charset="0"/>
              </a:rPr>
              <a:t>OLX, </a:t>
            </a:r>
            <a:r>
              <a:rPr lang="uk-UA" sz="2000" dirty="0">
                <a:latin typeface="Times New Roman" panose="02020603050405020304" pitchFamily="18" charset="0"/>
                <a:cs typeface="Times New Roman" panose="02020603050405020304" pitchFamily="18" charset="0"/>
              </a:rPr>
              <a:t>де продавець виставляє свій товар (в тому числі і такий, що вже перебував якийсь час у користуванні) та за власною ціною або безкоштовно пропонує покупцям його придбати. Дошка оголошень містить фільтри для визначення географічної локації та вибору категорії товару, включає звичайні та топ-оголошення. Передбачено можливість доставки товару новою поштою та онлайн оплату за обраний товар.</a:t>
            </a:r>
          </a:p>
        </p:txBody>
      </p:sp>
      <p:pic>
        <p:nvPicPr>
          <p:cNvPr id="9" name="Рисунок 8">
            <a:extLst>
              <a:ext uri="{FF2B5EF4-FFF2-40B4-BE49-F238E27FC236}">
                <a16:creationId xmlns:a16="http://schemas.microsoft.com/office/drawing/2014/main" id="{FBEA97AC-5231-4D46-9FE0-4AF86E360079}"/>
              </a:ext>
            </a:extLst>
          </p:cNvPr>
          <p:cNvPicPr>
            <a:picLocks noChangeAspect="1"/>
          </p:cNvPicPr>
          <p:nvPr/>
        </p:nvPicPr>
        <p:blipFill>
          <a:blip r:embed="rId2"/>
          <a:stretch>
            <a:fillRect/>
          </a:stretch>
        </p:blipFill>
        <p:spPr>
          <a:xfrm>
            <a:off x="932873" y="2309280"/>
            <a:ext cx="9642763" cy="4447120"/>
          </a:xfrm>
          <a:prstGeom prst="rect">
            <a:avLst/>
          </a:prstGeom>
        </p:spPr>
      </p:pic>
    </p:spTree>
    <p:extLst>
      <p:ext uri="{BB962C8B-B14F-4D97-AF65-F5344CB8AC3E}">
        <p14:creationId xmlns:p14="http://schemas.microsoft.com/office/powerpoint/2010/main" val="196793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0428D01-BB7D-4E39-BBFE-D53D03177EC6}"/>
              </a:ext>
            </a:extLst>
          </p:cNvPr>
          <p:cNvSpPr>
            <a:spLocks noGrp="1"/>
          </p:cNvSpPr>
          <p:nvPr>
            <p:ph idx="1"/>
          </p:nvPr>
        </p:nvSpPr>
        <p:spPr>
          <a:xfrm>
            <a:off x="0" y="314036"/>
            <a:ext cx="11353800" cy="6543964"/>
          </a:xfrm>
        </p:spPr>
        <p:txBody>
          <a:bodyPr>
            <a:normAutofit fontScale="70000" lnSpcReduction="20000"/>
          </a:bodyPr>
          <a:lstStyle/>
          <a:p>
            <a:pPr marL="0" indent="0">
              <a:buNone/>
              <a:tabLst>
                <a:tab pos="176213" algn="l"/>
              </a:tabLst>
            </a:pPr>
            <a:r>
              <a:rPr lang="uk-UA" dirty="0">
                <a:latin typeface="Times New Roman" panose="02020603050405020304" pitchFamily="18" charset="0"/>
                <a:cs typeface="Times New Roman" panose="02020603050405020304" pitchFamily="18" charset="0"/>
              </a:rPr>
              <a:t>Модель </a:t>
            </a:r>
            <a:r>
              <a:rPr lang="uk-UA" b="1" dirty="0">
                <a:latin typeface="Times New Roman" panose="02020603050405020304" pitchFamily="18" charset="0"/>
                <a:cs typeface="Times New Roman" panose="02020603050405020304" pitchFamily="18" charset="0"/>
              </a:rPr>
              <a:t>С2С</a:t>
            </a:r>
            <a:r>
              <a:rPr lang="uk-UA" dirty="0">
                <a:latin typeface="Times New Roman" panose="02020603050405020304" pitchFamily="18" charset="0"/>
                <a:cs typeface="Times New Roman" panose="02020603050405020304" pitchFamily="18" charset="0"/>
              </a:rPr>
              <a:t> може бути організована у форматі інтернет-аукціонів, серед яких відомі аукціони:</a:t>
            </a:r>
          </a:p>
          <a:p>
            <a:pPr marL="0" indent="0">
              <a:buNone/>
              <a:tabLst>
                <a:tab pos="176213" algn="l"/>
              </a:tabLst>
            </a:pPr>
            <a:endParaRPr lang="uk-UA" dirty="0">
              <a:latin typeface="Times New Roman" panose="02020603050405020304" pitchFamily="18" charset="0"/>
              <a:cs typeface="Times New Roman" panose="02020603050405020304" pitchFamily="18" charset="0"/>
            </a:endParaRP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стандартний</a:t>
            </a:r>
            <a:r>
              <a:rPr lang="uk-UA" dirty="0">
                <a:latin typeface="Times New Roman" panose="02020603050405020304" pitchFamily="18" charset="0"/>
                <a:cs typeface="Times New Roman" panose="02020603050405020304" pitchFamily="18" charset="0"/>
              </a:rPr>
              <a:t> (англійський) – з відкритим форматом пропозиції товару за стартовою ціною; остаточна ціна, запропонована покупцем, може бути вище стартової;</a:t>
            </a: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голандський</a:t>
            </a:r>
            <a:r>
              <a:rPr lang="uk-UA" dirty="0">
                <a:latin typeface="Times New Roman" panose="02020603050405020304" pitchFamily="18" charset="0"/>
                <a:cs typeface="Times New Roman" panose="02020603050405020304" pitchFamily="18" charset="0"/>
              </a:rPr>
              <a:t> – з відкритим форматом пропозиції товару за наперед завищеною ціною на початку торгів; і які завершуються в момент, коли покупець готовий придбати товар за пропонованою вартістю;</a:t>
            </a: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одночасної пропозиції </a:t>
            </a:r>
            <a:r>
              <a:rPr lang="uk-UA" dirty="0">
                <a:latin typeface="Times New Roman" panose="02020603050405020304" pitchFamily="18" charset="0"/>
                <a:cs typeface="Times New Roman" panose="02020603050405020304" pitchFamily="18" charset="0"/>
              </a:rPr>
              <a:t>– всі покупці одночасно пропонують ціни на конкретний товар, але перемагає той, хто запропонує найвищу;</a:t>
            </a: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подвійний</a:t>
            </a:r>
            <a:r>
              <a:rPr lang="uk-UA" dirty="0">
                <a:latin typeface="Times New Roman" panose="02020603050405020304" pitchFamily="18" charset="0"/>
                <a:cs typeface="Times New Roman" panose="02020603050405020304" pitchFamily="18" charset="0"/>
              </a:rPr>
              <a:t> – електронна біржа, де пропозиція надходить водночас і від продавця, і від покупця, внаслідок чого узгоджується ціна, вигідна і для покупця, і для продавця;</a:t>
            </a: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закритих пропозицій </a:t>
            </a:r>
            <a:r>
              <a:rPr lang="uk-UA" dirty="0">
                <a:latin typeface="Times New Roman" panose="02020603050405020304" pitchFamily="18" charset="0"/>
                <a:cs typeface="Times New Roman" panose="02020603050405020304" pitchFamily="18" charset="0"/>
              </a:rPr>
              <a:t>– на </a:t>
            </a:r>
            <a:r>
              <a:rPr lang="uk-UA" dirty="0" err="1">
                <a:latin typeface="Times New Roman" panose="02020603050405020304" pitchFamily="18" charset="0"/>
                <a:cs typeface="Times New Roman" panose="02020603050405020304" pitchFamily="18" charset="0"/>
              </a:rPr>
              <a:t>аукционі</a:t>
            </a:r>
            <a:r>
              <a:rPr lang="uk-UA" dirty="0">
                <a:latin typeface="Times New Roman" panose="02020603050405020304" pitchFamily="18" charset="0"/>
                <a:cs typeface="Times New Roman" panose="02020603050405020304" pitchFamily="18" charset="0"/>
              </a:rPr>
              <a:t> покупець і продавець висувають таємні пропозиції протягом обмеженого періоду; як наслідок, покупець може придбати товар за ціною, дещо нижчою за максимальну;</a:t>
            </a: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онлайн аукціон </a:t>
            </a:r>
            <a:r>
              <a:rPr lang="uk-UA" dirty="0">
                <a:latin typeface="Times New Roman" panose="02020603050405020304" pitchFamily="18" charset="0"/>
                <a:cs typeface="Times New Roman" panose="02020603050405020304" pitchFamily="18" charset="0"/>
              </a:rPr>
              <a:t>включає інформаційну базу, в якій міститься опис товару, допущеного до торгів; таким аукціонам властива система обов’язкових рейтингових оцінок учасників торгів;</a:t>
            </a:r>
          </a:p>
          <a:p>
            <a:pPr marL="1081088" indent="-812800" defTabSz="241300">
              <a:tabLst>
                <a:tab pos="360363" algn="l"/>
                <a:tab pos="442913" algn="l"/>
                <a:tab pos="895350" algn="l"/>
                <a:tab pos="989013" algn="l"/>
                <a:tab pos="1081088"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інтернет-біржа</a:t>
            </a:r>
            <a:r>
              <a:rPr lang="uk-UA" dirty="0">
                <a:latin typeface="Times New Roman" panose="02020603050405020304" pitchFamily="18" charset="0"/>
                <a:cs typeface="Times New Roman" panose="02020603050405020304" pitchFamily="18" charset="0"/>
              </a:rPr>
              <a:t> призначена для проведення операцій з фінансовими активами у формі торговельного майданчика з анонімною торгівлею, де ціну стандартного товару визначають попит і пропозиція;</a:t>
            </a:r>
          </a:p>
          <a:p>
            <a:pPr marL="1081088" indent="-812800" defTabSz="241300">
              <a:tabLst>
                <a:tab pos="360363" algn="l"/>
                <a:tab pos="442913" algn="l"/>
              </a:tabLst>
            </a:pPr>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інші види </a:t>
            </a:r>
            <a:r>
              <a:rPr lang="uk-UA" b="1" dirty="0" err="1">
                <a:latin typeface="Times New Roman" panose="02020603050405020304" pitchFamily="18" charset="0"/>
                <a:cs typeface="Times New Roman" panose="02020603050405020304" pitchFamily="18" charset="0"/>
              </a:rPr>
              <a:t>аукционів</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(скандинавський, китайський, </a:t>
            </a:r>
            <a:r>
              <a:rPr lang="en-US" dirty="0">
                <a:latin typeface="Times New Roman" panose="02020603050405020304" pitchFamily="18" charset="0"/>
                <a:cs typeface="Times New Roman" panose="02020603050405020304" pitchFamily="18" charset="0"/>
              </a:rPr>
              <a:t>all-pay).</a:t>
            </a:r>
            <a:endParaRPr lang="uk-UA" dirty="0">
              <a:latin typeface="Times New Roman" panose="02020603050405020304" pitchFamily="18" charset="0"/>
              <a:cs typeface="Times New Roman" panose="02020603050405020304" pitchFamily="18" charset="0"/>
            </a:endParaRPr>
          </a:p>
          <a:p>
            <a:pPr marL="268288" indent="0" defTabSz="241300">
              <a:buNone/>
              <a:tabLst>
                <a:tab pos="360363" algn="l"/>
                <a:tab pos="442913" algn="l"/>
              </a:tabLst>
            </a:pPr>
            <a:r>
              <a:rPr lang="uk-UA" dirty="0">
                <a:latin typeface="Times New Roman" panose="02020603050405020304" pitchFamily="18" charset="0"/>
                <a:cs typeface="Times New Roman" panose="02020603050405020304" pitchFamily="18" charset="0"/>
              </a:rPr>
              <a:t>Для розробки онлайн аукціону існують спеціальні ресурси. Наприклад, сервіс </a:t>
            </a:r>
            <a:r>
              <a:rPr lang="uk-UA" b="1" dirty="0" err="1">
                <a:latin typeface="Times New Roman" panose="02020603050405020304" pitchFamily="18" charset="0"/>
                <a:cs typeface="Times New Roman" panose="02020603050405020304" pitchFamily="18" charset="0"/>
              </a:rPr>
              <a:t>Web-Case</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uk-UA" u="sng" dirty="0">
                <a:latin typeface="Times New Roman" panose="02020603050405020304" pitchFamily="18" charset="0"/>
                <a:cs typeface="Times New Roman" panose="02020603050405020304" pitchFamily="18" charset="0"/>
                <a:hlinkClick r:id="rId2"/>
              </a:rPr>
              <a:t>https://webcase.com.ua/uk/sozdanie-sayta-aukciona/</a:t>
            </a:r>
            <a:r>
              <a:rPr lang="uk-UA" dirty="0">
                <a:latin typeface="Times New Roman" panose="02020603050405020304" pitchFamily="18" charset="0"/>
                <a:cs typeface="Times New Roman" panose="02020603050405020304" pitchFamily="18" charset="0"/>
              </a:rPr>
              <a:t>) дозволяє налаштувати параметри сайту-аукціону за типом англійського, інтернет- майданчика, скандинавського аукціону або аукціону з прихованою ціною.</a:t>
            </a:r>
          </a:p>
          <a:p>
            <a:pPr marL="1081088" indent="-812800" defTabSz="241300">
              <a:tabLst>
                <a:tab pos="360363" algn="l"/>
                <a:tab pos="442913" algn="l"/>
              </a:tabLst>
            </a:pPr>
            <a:endParaRPr lang="en-US"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45656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32FBB2-68E0-44F5-913D-2454DAB30B9E}"/>
              </a:ext>
            </a:extLst>
          </p:cNvPr>
          <p:cNvSpPr>
            <a:spLocks noGrp="1"/>
          </p:cNvSpPr>
          <p:nvPr>
            <p:ph idx="1"/>
          </p:nvPr>
        </p:nvSpPr>
        <p:spPr>
          <a:xfrm>
            <a:off x="914400" y="471055"/>
            <a:ext cx="10439400" cy="5705908"/>
          </a:xfrm>
        </p:spPr>
        <p:txBody>
          <a:bodyPr>
            <a:normAutofit/>
          </a:bodyPr>
          <a:lstStyle/>
          <a:p>
            <a:pPr marL="0" indent="0">
              <a:buNone/>
            </a:pPr>
            <a:r>
              <a:rPr lang="uk-UA" sz="2000" b="1" dirty="0">
                <a:latin typeface="Times New Roman" panose="02020603050405020304" pitchFamily="18" charset="0"/>
                <a:cs typeface="Times New Roman" panose="02020603050405020304" pitchFamily="18" charset="0"/>
              </a:rPr>
              <a:t>С2В</a:t>
            </a:r>
            <a:r>
              <a:rPr lang="uk-UA"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consumer to business) – </a:t>
            </a:r>
            <a:r>
              <a:rPr lang="uk-UA" sz="2000" dirty="0">
                <a:latin typeface="Times New Roman" panose="02020603050405020304" pitchFamily="18" charset="0"/>
                <a:cs typeface="Times New Roman" panose="02020603050405020304" pitchFamily="18" charset="0"/>
              </a:rPr>
              <a:t>інтернет-сайти, реалізовані і підтримувані власне компаніями чи організаціями, на яких споживачі через свої електронні кабінети мають можливість подати інформацію про себе, спожиті послуги, сплатити за них, керувати своїми електронними документами тощо. При цьому, відповідна організація має доступ до цих кабінетів і можливість отримувати вчасно інформацію про обсяги споживання та оплату послуги. Прикладом такої моделі-взаємодії є сайт «Нафтогаз України».</a:t>
            </a:r>
          </a:p>
        </p:txBody>
      </p:sp>
      <p:pic>
        <p:nvPicPr>
          <p:cNvPr id="4" name="Рисунок 3">
            <a:extLst>
              <a:ext uri="{FF2B5EF4-FFF2-40B4-BE49-F238E27FC236}">
                <a16:creationId xmlns:a16="http://schemas.microsoft.com/office/drawing/2014/main" id="{B11E7D14-7A22-4A1E-B176-976713D07396}"/>
              </a:ext>
            </a:extLst>
          </p:cNvPr>
          <p:cNvPicPr>
            <a:picLocks noChangeAspect="1"/>
          </p:cNvPicPr>
          <p:nvPr/>
        </p:nvPicPr>
        <p:blipFill rotWithShape="1">
          <a:blip r:embed="rId2"/>
          <a:srcRect l="10008" t="10533" r="2625" b="8093"/>
          <a:stretch/>
        </p:blipFill>
        <p:spPr>
          <a:xfrm>
            <a:off x="1025236" y="2207411"/>
            <a:ext cx="9079346" cy="4581316"/>
          </a:xfrm>
          <a:prstGeom prst="rect">
            <a:avLst/>
          </a:prstGeom>
        </p:spPr>
      </p:pic>
    </p:spTree>
    <p:extLst>
      <p:ext uri="{BB962C8B-B14F-4D97-AF65-F5344CB8AC3E}">
        <p14:creationId xmlns:p14="http://schemas.microsoft.com/office/powerpoint/2010/main" val="178099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аблон з оформленням хмарного шкіпер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7_TF03460508" id="{7C268A1D-865A-469C-B6B3-FA30F15611E1}" vid="{FA4F909C-786D-4D56-B34A-04F7CEE089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Слайди з оформленням хмарного шкіпера</Template>
  <TotalTime>84</TotalTime>
  <Words>2509</Words>
  <Application>Microsoft Office PowerPoint</Application>
  <PresentationFormat>Широкий екран</PresentationFormat>
  <Paragraphs>84</Paragraphs>
  <Slides>19</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19</vt:i4>
      </vt:variant>
    </vt:vector>
  </HeadingPairs>
  <TitlesOfParts>
    <vt:vector size="24" baseType="lpstr">
      <vt:lpstr>Arial</vt:lpstr>
      <vt:lpstr>Calibri</vt:lpstr>
      <vt:lpstr>Cambria</vt:lpstr>
      <vt:lpstr>Times New Roman</vt:lpstr>
      <vt:lpstr>Шаблон з оформленням хмарного шкіпера</vt:lpstr>
      <vt:lpstr>ОНЛАЙН-ЗАСОБИ РЕАЛІЗАЦІЇ МОДЕЛЕЙ ВЗАЄМОДІЇ БІЗНЕСУ</vt:lpstr>
      <vt:lpstr>  Види моделей взаємодії бізнесу з іншими суб’єктами економічного середовища.  Онлайн-технології їх реалізації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Стратегічні підходи в бізнес-діяльності </vt:lpstr>
      <vt:lpstr>Презентація PowerPoint</vt:lpstr>
      <vt:lpstr>Презентація PowerPoint</vt:lpstr>
      <vt:lpstr>Презентація PowerPoint</vt:lpstr>
      <vt:lpstr>Як розробити бізнес-стратегію: 10 кроків </vt:lpstr>
      <vt:lpstr>Найкращі прикладів побудови бізнесу</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ОНЛАЙН-ЗАСОБИ РЕАЛІЗАЦІЇ МОДЕЛЕЙ ВЗАЄМОДІЇ БІЗНЕСУ</dc:title>
  <dc:creator>Оксана</dc:creator>
  <cp:lastModifiedBy>Оксана</cp:lastModifiedBy>
  <cp:revision>8</cp:revision>
  <dcterms:created xsi:type="dcterms:W3CDTF">2024-11-05T20:05:41Z</dcterms:created>
  <dcterms:modified xsi:type="dcterms:W3CDTF">2024-11-05T21:30:37Z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