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58"/>
  </p:notesMasterIdLst>
  <p:sldIdLst>
    <p:sldId id="415" r:id="rId2"/>
    <p:sldId id="266" r:id="rId3"/>
    <p:sldId id="517" r:id="rId4"/>
    <p:sldId id="464" r:id="rId5"/>
    <p:sldId id="574" r:id="rId6"/>
    <p:sldId id="575" r:id="rId7"/>
    <p:sldId id="576" r:id="rId8"/>
    <p:sldId id="583" r:id="rId9"/>
    <p:sldId id="577" r:id="rId10"/>
    <p:sldId id="479" r:id="rId11"/>
    <p:sldId id="512" r:id="rId12"/>
    <p:sldId id="534" r:id="rId13"/>
    <p:sldId id="538" r:id="rId14"/>
    <p:sldId id="542" r:id="rId15"/>
    <p:sldId id="533" r:id="rId16"/>
    <p:sldId id="537" r:id="rId17"/>
    <p:sldId id="529" r:id="rId18"/>
    <p:sldId id="465" r:id="rId19"/>
    <p:sldId id="535" r:id="rId20"/>
    <p:sldId id="545" r:id="rId21"/>
    <p:sldId id="544" r:id="rId22"/>
    <p:sldId id="546" r:id="rId23"/>
    <p:sldId id="547" r:id="rId24"/>
    <p:sldId id="548" r:id="rId25"/>
    <p:sldId id="540" r:id="rId26"/>
    <p:sldId id="549" r:id="rId27"/>
    <p:sldId id="553" r:id="rId28"/>
    <p:sldId id="572" r:id="rId29"/>
    <p:sldId id="551" r:id="rId30"/>
    <p:sldId id="550" r:id="rId31"/>
    <p:sldId id="554" r:id="rId32"/>
    <p:sldId id="584" r:id="rId33"/>
    <p:sldId id="555" r:id="rId34"/>
    <p:sldId id="552" r:id="rId35"/>
    <p:sldId id="556" r:id="rId36"/>
    <p:sldId id="557" r:id="rId37"/>
    <p:sldId id="558" r:id="rId38"/>
    <p:sldId id="559" r:id="rId39"/>
    <p:sldId id="578" r:id="rId40"/>
    <p:sldId id="560" r:id="rId41"/>
    <p:sldId id="561" r:id="rId42"/>
    <p:sldId id="562" r:id="rId43"/>
    <p:sldId id="581" r:id="rId44"/>
    <p:sldId id="579" r:id="rId45"/>
    <p:sldId id="580" r:id="rId46"/>
    <p:sldId id="563" r:id="rId47"/>
    <p:sldId id="564" r:id="rId48"/>
    <p:sldId id="571" r:id="rId49"/>
    <p:sldId id="582" r:id="rId50"/>
    <p:sldId id="568" r:id="rId51"/>
    <p:sldId id="565" r:id="rId52"/>
    <p:sldId id="570" r:id="rId53"/>
    <p:sldId id="569" r:id="rId54"/>
    <p:sldId id="566" r:id="rId55"/>
    <p:sldId id="567" r:id="rId56"/>
    <p:sldId id="347" r:id="rId5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CBE"/>
    <a:srgbClr val="EDEEB8"/>
    <a:srgbClr val="AE2A88"/>
    <a:srgbClr val="AD972B"/>
    <a:srgbClr val="794CF6"/>
    <a:srgbClr val="FFFFCC"/>
    <a:srgbClr val="E7C2F8"/>
    <a:srgbClr val="3DC5F5"/>
    <a:srgbClr val="CC99FF"/>
    <a:srgbClr val="00C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91" autoAdjust="0"/>
    <p:restoredTop sz="94676" autoAdjust="0"/>
  </p:normalViewPr>
  <p:slideViewPr>
    <p:cSldViewPr>
      <p:cViewPr>
        <p:scale>
          <a:sx n="98" d="100"/>
          <a:sy n="98" d="100"/>
        </p:scale>
        <p:origin x="324"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0T08:36:47.674"/>
    </inkml:context>
    <inkml:brush xml:id="br0">
      <inkml:brushProperty name="width" value="0.2" units="cm"/>
      <inkml:brushProperty name="height" value="0.4" units="cm"/>
      <inkml:brushProperty name="color" value="#FF40FF"/>
      <inkml:brushProperty name="tip" value="rectangle"/>
      <inkml:brushProperty name="rasterOp" value="maskPen"/>
      <inkml:brushProperty name="ignorePressure" value="1"/>
    </inkml:brush>
  </inkml:definitions>
  <inkml:trace contextRef="#ctx0" brushRef="#br0">13867 575,'-574'-191,"-407"-80,785 231,-1 9,-1 9,-232 3,-25 28,-237 1,569-10,-1229 27,35-4,898-25,-10-1,-458 6,314 22,338-15,-210 4,250-15,-214 2,159 22,-1 1,-402-22,322-4,293 4,-59 10,16 0,-73 8,-97 7,14 1,88-7,118-16,-48 14,55-12,0-1,-1-2,-39 4,40-6,0 1,0 1,-41 13,-14 3,2 0,52-13,0 0,-35 4,-266 18,321-27,0-1,1 0,-1 1,1 0,0 0,0 0,-1 1,1 0,1-1,-1 1,0 0,1 1,0-1,-1 1,1-1,1 1,-4 5,-6 11,0 0,-10 26,18-36,-5 8,-20 44,-41 130,56-124,11-45,-2 0,-13 37,12-38,1 1,1-1,1 1,1-1,1 1,0 0,2 0,4 23,-4-38,1 1,-1-1,1 0,1-1,0 1,0 0,0-1,1 1,0-1,0 0,1 0,8 8,4 3,1-1,36 26,22 20,-50-39,0-1,2-2,0-1,1-1,1-1,1-2,1-1,59 20,18-4,153 23,-111-26,315 38,-322-57,1092-5,-628-7,2640 3,-2862-26,-2-32,-23 3,-51 22,77-10,162 5,-344 30,188-17,53-3,556-48,-196-23,-231 17,-331 47,-39 4,330-9,-436 39,110-16,-180 13,0-1,0-1,48-18,118-34,-133 43,-2-3,65-28,-123 45,0 0,0 0,1 0,-1 0,0 0,0 0,0-1,0 1,0 0,-1-1,1 0,0 1,-1-1,1 0,-1 0,0 0,1 0,-1 0,0 0,0 0,0-1,-1 1,2-3,-3 2,1 0,-1 0,0 1,0-1,0 0,0 1,0-1,0 1,-1-1,1 1,-1-1,0 1,0 0,1 0,-2 0,1 0,0 0,0 0,-4-1,-75-55,-33-26,107 77,-1 1,0 0,-1 1,1 0,-1 0,0 1,0 0,-1 0,1 1,-1 0,-15-2,6 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17:57:28.553"/>
    </inkml:context>
    <inkml:brush xml:id="br0">
      <inkml:brushProperty name="width" value="0.1" units="cm"/>
      <inkml:brushProperty name="height" value="0.1" units="cm"/>
      <inkml:brushProperty name="color" value="#FF0066"/>
    </inkml:brush>
  </inkml:definitions>
  <inkml:trace contextRef="#ctx0" brushRef="#br0">0 1 24575,'1078'0'0,"-731"20"0,24 2 0,-342-22 0,-1 2 0,0 1 0,54 14 0,-45-11 0,1-1 0,-1-1 0,53-3 0,64 6 0,194 24 0,-305-27 0,122 13 0,101 4 0,-165-23 0,111 4 0,-115 16 0,-72-11 0,1-2 0,34 3 0,496-4 0,-284-7 0,-203 2-92,-36-1-163,1 1 1,0 2-1,-1 2 1,63 12-1,-68-6-6571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17:58:01.853"/>
    </inkml:context>
    <inkml:brush xml:id="br0">
      <inkml:brushProperty name="width" value="0.1" units="cm"/>
      <inkml:brushProperty name="height" value="0.1" units="cm"/>
      <inkml:brushProperty name="color" value="#FF0066"/>
    </inkml:brush>
  </inkml:definitions>
  <inkml:trace contextRef="#ctx0" brushRef="#br0">2394 1 24575,'-8'0'0,"1"-1"0,-1 2 0,1-1 0,0 1 0,-1 0 0,1 0 0,0 1 0,0 0 0,0 1 0,0-1 0,0 1 0,0 1 0,1-1 0,-1 1 0,1 0 0,0 1 0,0-1 0,1 1 0,-1 0 0,1 1 0,0-1 0,-7 12 0,-44 48 0,45-55 0,0 1 0,1 1 0,0 0 0,1 0 0,0 1 0,1 0 0,0 0 0,1 1 0,-7 20 0,-88 316 0,93-320 0,-1-1 0,-2-1 0,0 0 0,-2-1 0,-32 47 0,11-27 0,-1-2 0,-50 46 0,41-43 0,2 3 0,-50 75 0,59-82 0,26-34 0,-1 0 0,2 1 0,-1 0 0,1 0 0,1 1 0,-5 12 0,-7 27 0,14-35 0,-1-1 0,-1 1 0,-1-1 0,0 0 0,-1 0 0,0-1 0,-20 25 0,-9 9 0,1 1 0,3 1 0,-29 59 0,41-72 0,-2 4 0,8-17 0,1 2 0,-14 33 0,16-29 0,-2-1 0,-1 0 0,-1-1 0,-1-1 0,-35 41 0,8-18 0,-85 75 0,80-86 0,29-23 0,0 0 0,-22 25 0,36-34 0,1-1 0,-1 1 0,2 0 0,-1 1 0,1-1 0,0 1 0,1 0 0,-1 0 0,2 0 0,-4 16 0,3-9 0,0 0 0,0 0 0,-2-1 0,0 0 0,0 0 0,-1 0 0,-1-1 0,0 1 0,-1-2 0,-1 1 0,-11 13 0,-14 10 0,-1-1 0,-46 34 0,-41 41 0,99-88 0,-37 28 0,39-34 0,0 1 0,-29 32 0,43-39 19,0 1 0,0 0 0,1 1 0,0 0 0,-5 16 0,-12 25-1498,8-27-5347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17:58:03.461"/>
    </inkml:context>
    <inkml:brush xml:id="br0">
      <inkml:brushProperty name="width" value="0.1" units="cm"/>
      <inkml:brushProperty name="height" value="0.1" units="cm"/>
      <inkml:brushProperty name="color" value="#FF0066"/>
    </inkml:brush>
  </inkml:definitions>
  <inkml:trace contextRef="#ctx0" brushRef="#br0">1 0 24575,'0'559'0,"0"-554"0,0-1 0,0 1 0,0 0 0,0-1 0,1 1 0,0 0 0,0-1 0,0 1 0,1-1 0,0 1 0,-1-1 0,5 7 0,-4-9 0,1 0 0,-1 0 0,1 0 0,-1 0 0,1 0 0,0 0 0,0-1 0,0 1 0,0-1 0,0 0 0,0 0 0,0 0 0,0 0 0,0-1 0,1 1 0,-1-1 0,0 0 0,0 0 0,6 0 0,16-1 0,1 0 0,0-2 0,-1-1 0,0-1 0,0-1 0,0-1 0,-1-1 0,44-21 0,-52 22-170,1 2-1,1 0 0,-1 1 1,1 0-1,0 2 0,-1 0 1,29 1-1,-12 1-6655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17:58:05.117"/>
    </inkml:context>
    <inkml:brush xml:id="br0">
      <inkml:brushProperty name="width" value="0.1" units="cm"/>
      <inkml:brushProperty name="height" value="0.1" units="cm"/>
      <inkml:brushProperty name="color" value="#FF0066"/>
    </inkml:brush>
  </inkml:definitions>
  <inkml:trace contextRef="#ctx0" brushRef="#br0">1 1 24575,'2'0'0,"0"1"0,0-1 0,0 1 0,0 0 0,0 0 0,0 0 0,0 0 0,0 0 0,0 1 0,0-1 0,-1 1 0,1-1 0,0 1 0,-1-1 0,0 1 0,1 0 0,1 3 0,24 38 0,-22-32 0,21 37 0,-2 1 0,25 75 0,21 113 0,-18-55 0,-34-128 0,-2 1 0,-3 1 0,-3 1 0,6 79 0,-15-55 0,-2-42 0,2 1 0,2 0 0,1-1 0,17 67 0,25 30 0,-24-76 0,-3 0 0,20 104 0,1 102 0,-35-244 0,1 0 0,1-1 0,1 0 0,1 0 0,20 35 0,8 18 0,-4-7 0,-22-48 0,-1 1 0,0 1 0,-2 0 0,9 35 0,1 32 0,-4 1 0,4 165 0,-19-231-151,2 1-1,1 0 0,0-1 0,2 0 1,0 1-1,2-1 0,1-1 1,10 24-1,-5-23-6674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17:58:06.788"/>
    </inkml:context>
    <inkml:brush xml:id="br0">
      <inkml:brushProperty name="width" value="0.1" units="cm"/>
      <inkml:brushProperty name="height" value="0.1" units="cm"/>
      <inkml:brushProperty name="color" value="#FF0066"/>
    </inkml:brush>
  </inkml:definitions>
  <inkml:trace contextRef="#ctx0" brushRef="#br0">0 238 24575,'7'-1'0,"-1"1"0,0 1 0,0-1 0,1 1 0,-1 0 0,0 1 0,0-1 0,0 1 0,0 1 0,0-1 0,0 1 0,-1 0 0,1 0 0,-1 0 0,0 1 0,0 0 0,7 6 0,-4 0 0,0 1 0,-1 0 0,0 0 0,-1 1 0,0-1 0,-1 1 0,6 16 0,-5-12 0,1 0 0,1-1 0,18 29 0,-22-38 0,0 0 0,1-1 0,0 1 0,0-1 0,0 0 0,0 0 0,1-1 0,0 0 0,0 0 0,0 0 0,0-1 0,7 4 0,-11-7 0,0 0 0,0 1 0,0-1 0,0 0 0,0 0 0,-1 0 0,1 0 0,0 0 0,0 0 0,0 0 0,0-1 0,0 1 0,0-1 0,-1 1 0,1-1 0,0 0 0,0 0 0,-1 1 0,1-1 0,-1-1 0,1 1 0,-1 0 0,1 0 0,-1 0 0,1-1 0,-1 1 0,0-1 0,0 1 0,0-1 0,0 0 0,0 1 0,1-4 0,4-7 0,-1-1 0,0 1 0,4-24 0,-3 16 0,2-1 0,1 0 0,1 1 0,1 0 0,0 1 0,2 0 0,15-17 0,15-26 0,-31 46 0,1 0 0,1 1 0,20-19 0,-17 18 0,0-1 0,16-22 0,-15 14-1365,0 0-5461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18:14:17.674"/>
    </inkml:context>
    <inkml:brush xml:id="br0">
      <inkml:brushProperty name="width" value="0.1" units="cm"/>
      <inkml:brushProperty name="height" value="0.1" units="cm"/>
      <inkml:brushProperty name="color" value="#FF0066"/>
    </inkml:brush>
  </inkml:definitions>
  <inkml:trace contextRef="#ctx0" brushRef="#br0">0 0 24575,'116'1'0,"172"22"0,-100-10 0,-79-8 0,-67 0 0,42 10 0,14 3 0,7-3 0,-35-4 0,103 3 0,-129-14 0,0 1 0,0 2 0,77 16 0,-24-4 0,-66-11 0,46 10 0,-37-6 0,0-1 0,0-3 0,1-1 0,60-4 0,51 4 0,-55 15 0,-72-12 0,0-1 0,28 2 0,101-5-1365,-119-2-5461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18:14:53.156"/>
    </inkml:context>
    <inkml:brush xml:id="br0">
      <inkml:brushProperty name="width" value="0.1" units="cm"/>
      <inkml:brushProperty name="height" value="0.1" units="cm"/>
      <inkml:brushProperty name="color" value="#FF0066"/>
    </inkml:brush>
  </inkml:definitions>
  <inkml:trace contextRef="#ctx0" brushRef="#br0">0 0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18:17:56.083"/>
    </inkml:context>
    <inkml:brush xml:id="br0">
      <inkml:brushProperty name="width" value="0.1" units="cm"/>
      <inkml:brushProperty name="height" value="0.1" units="cm"/>
      <inkml:brushProperty name="color" value="#FF0066"/>
    </inkml:brush>
  </inkml:definitions>
  <inkml:trace contextRef="#ctx0" brushRef="#br0">0 44 24575,'0'-2'0,"1"1"0,-1-1 0,1 1 0,-1 0 0,1-1 0,0 1 0,-1 0 0,1 0 0,0 0 0,0-1 0,0 1 0,0 0 0,0 0 0,0 0 0,0 0 0,0 0 0,0 1 0,0-1 0,1 0 0,-1 0 0,0 1 0,0-1 0,1 1 0,-1-1 0,1 1 0,2-1 0,42-7 0,-42 7 0,110-6 0,144 7 0,-93 4 0,651-4 0,-805 0 0,1 0 0,-1 1 0,0 1 0,0 0 0,1 1 0,-1 0 0,-1 0 0,1 1 0,-1 1 0,1 0 0,-1 0 0,12 9 0,9 3 0,2-1 0,-1-2 0,66 19 0,-1 0 0,-45-16 0,73 15 0,11 2 0,-95-24 0,0-2 0,1-2 0,0-1 0,82-2 0,19 1 0,-127-1 2,-1 0-1,1 0 0,-1 2 1,0 0-1,0 0 0,18 11 1,17 5-1377,-26-12-5451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18:17:57.676"/>
    </inkml:context>
    <inkml:brush xml:id="br0">
      <inkml:brushProperty name="width" value="0.1" units="cm"/>
      <inkml:brushProperty name="height" value="0.1" units="cm"/>
      <inkml:brushProperty name="color" value="#FF0066"/>
    </inkml:brush>
  </inkml:definitions>
  <inkml:trace contextRef="#ctx0" brushRef="#br0">0 3 24575,'118'-1'0,"3"-1"0,186 21 0,-108 0 0,342-11 0,-302-10 0,423 2 0,-628 1 0,0 3 0,48 10 0,-42-6 0,45 3 0,64 10 0,-102-13 0,75 5 0,393-14-1365,-481 1-5461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7T07:52:33.470"/>
    </inkml:context>
    <inkml:brush xml:id="br0">
      <inkml:brushProperty name="width" value="0.2" units="cm"/>
      <inkml:brushProperty name="height" value="0.4" units="cm"/>
      <inkml:brushProperty name="color" value="#FF40FF"/>
      <inkml:brushProperty name="tip" value="rectangle"/>
      <inkml:brushProperty name="rasterOp" value="maskPen"/>
      <inkml:brushProperty name="ignorePressure" value="1"/>
    </inkml:brush>
  </inkml:definitions>
  <inkml:trace contextRef="#ctx0" brushRef="#br0">3972 322,'-29'-1,"1"-2,-1-1,1-1,0-1,0-2,1 0,0-2,0-2,-32-18,32 18,0 1,0 1,-1 2,-30-6,27 7,1-1,0-2,-36-16,20 5,-1 1,0 3,-1 1,-82-14,53 19,-1 3,-101 3,-1103 8,961-3,233 4,1 5,-106 23,31-4,124-24,21-3,1 2,-29 7,39-9,1 1,0 0,0 1,0-1,1 1,-1 0,1 0,-1 0,1 1,0-1,0 1,-5 7,-31 42,-3-1,-90 81,119-121,1 0,0 2,0-1,2 1,-1 1,2 0,0 0,1 1,1 1,0-1,1 1,1 1,0-1,2 1,0 0,1 0,-2 22,5-40,3 186,-1-161,1 0,2-1,0 1,2-1,12 32,-13-43,2 9,1 1,1-2,1 0,1 0,1-1,1 0,0-1,25 24,23 15,-35-31,1-1,2-1,32 21,185 124,-215-147,-4-5,0-1,1-1,0-1,2-2,-1-1,37 9,197 32,-91-22,692 100,-609-113,276-16,-231-5,-149 5,168-6,-309 3,0-1,-1 0,1-1,-1 0,1-1,-1 0,0-1,15-9,6-7,34-28,-30 21,-14 12,-2 0,0-2,0 0,-2-1,0-1,-1-1,-2 0,0-1,-1 0,-1-1,-1 0,-1-1,-1-1,-1 1,-2-1,0-1,-2 1,3-46,-11-357,3 401,-1 1,-2 0,0 0,-2 0,-11-31,-56-123,47 119,-6-21,-16-37,37 97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8:57:55.752"/>
    </inkml:context>
    <inkml:brush xml:id="br0">
      <inkml:brushProperty name="width" value="0.1" units="cm"/>
      <inkml:brushProperty name="height" value="0.1" units="cm"/>
      <inkml:brushProperty name="color" value="#66CC00"/>
    </inkml:brush>
  </inkml:definitions>
  <inkml:trace contextRef="#ctx0" brushRef="#br0">1 1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7T07:52:39.691"/>
    </inkml:context>
    <inkml:brush xml:id="br0">
      <inkml:brushProperty name="width" value="0.2" units="cm"/>
      <inkml:brushProperty name="height" value="0.4" units="cm"/>
      <inkml:brushProperty name="color" value="#D9AEFF"/>
      <inkml:brushProperty name="tip" value="rectangle"/>
      <inkml:brushProperty name="rasterOp" value="maskPen"/>
      <inkml:brushProperty name="ignorePressure" value="1"/>
    </inkml:brush>
  </inkml:definitions>
  <inkml:trace contextRef="#ctx0" brushRef="#br0">3693 640,'-5'-4,"-1"0,1 0,-1 1,0 0,0 0,0 1,0-1,-1 1,1 1,-8-2,-28-9,-24-18,-83-53,84 45,-90-39,-203-57,306 118,-95-16,-23-5,113 19,-1 4,-1 1,0 4,-105-5,121 12,0-2,0-1,1-3,-55-17,50 14,-2 1,1 3,-66-2,-151 11,102 1,48-5,-124 5,219 0,-1 1,1 0,0 2,0 0,1 1,-1 1,2 1,-27 16,-12 13,-63 55,104-80,-16 13,1 2,2 1,0 1,2 2,1 0,-34 60,47-66,2 1,1 0,1 1,-9 50,10-24,-3 87,12 297,-2-428,1-1,0 1,0-1,1 1,1-1,-1 0,1 1,1-1,0 0,0 0,1-1,0 1,1-1,-1 1,2-2,-1 1,1 0,0-1,8 6,79 68,119 91,-191-160,2 0,-1-2,2 0,34 9,25 11,188 79,312 82,-568-187,30 10,1-3,0-2,81 6,558-13,-316-5,-245 5,138-6,-250 3,-1-1,0-1,0 0,-1-1,1 0,-1-1,0 0,0 0,12-9,11-10,36-34,-44 36,111-111,-124 118,0-1,-1 0,0 0,-1-1,-1 0,-1-1,0 0,6-25,0 5,-6 10,-1-1,-1 1,-2-1,0 0,-2 1,-2-1,0-1,-6-35,0 31,-1-1,-19-52,15 55,2 0,-10-66,17-84,0 6,0 162,-1 1,-1-1,0 1,-1-1,-1 1,0 1,0-1,-2 1,1 0,-18-19,10 13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6T07:43:20.200"/>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0 587,'32'0,"-1"1,0 2,46 9,-62-8,0 1,0 0,-1 1,1 0,-2 1,1 1,-1 0,0 1,12 11,-2 0,-1 2,-1 1,-1 1,-1 0,-1 2,-2 0,0 0,-2 2,21 55,-21-50,1-1,1-1,38 54,-12-7,-34-62,0 1,1-2,0 1,21 24,-29-38,0-1,0 0,0 0,0 0,0 0,0 0,0 0,0 0,1 0,-1 0,0-1,1 1,-1 0,0-1,1 1,-1-1,1 0,-1 1,1-1,-1 0,1 0,2 0,-3-1,0 1,1-1,-1 0,0 0,0 0,1 1,-1-1,0-1,0 1,0 0,0 0,-1 0,1 0,0-1,0 1,-1 0,1-1,0-1,2-8,0 1,0-1,-1 0,0-18,1-42,-3 45,0 0,2 1,1-1,1 1,1-1,2 1,14-37,-9 28,-1 1,-2-1,6-38,-3 18,-7 24,3-55,-7 58,1 0,12-50,0 20,-6 24,1 0,19-42,-23 64,1 0,0 0,1 0,0 1,1 0,0 1,0 0,1 0,0 1,13-9,-17 12,1 1,0-1,-1-1,0 1,0-1,0 0,-1 0,0 0,0 0,-1-1,0 0,0 0,0 0,-1 0,0 0,0 0,-1-1,0 1,0-11,1-14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6T07:43:21.935"/>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1 177,'1'4,"0"1,0-1,1 0,-1 1,1-1,0 0,1 0,-1 0,1 0,-1-1,1 1,5 4,16 25,-17-14,-1 1,0-1,3 22,-5-20,1-1,1 0,9 23,-4-23,1 0,0 0,2-1,25 27,3 6,-35-41,-1-1,0 1,-1 1,0-1,0 1,-2 0,5 21,-6-21,1 1,1-1,0 0,0-1,1 1,1-1,0 0,8 12,-7-15,1 1,0-1,0 0,0-1,1 0,1 0,-1-1,1-1,0 1,14 4,-20-8,0 0,1-1,0 0,-1 0,1 0,0 0,-1-1,1 0,0 0,-1 0,1 0,0-1,0 0,-1 0,1 0,-1-1,1 1,-1-1,0 0,1 0,-1-1,0 1,-1-1,1 0,0 0,-1 0,4-4,0-2,0-1,0 0,-1 0,0-1,-1 1,0-1,4-16,18-87,0 2,184-401,-206 504,1 0,0 1,0 0,1 0,0 0,11-9,-11 10,11-11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6T07:43:23.779"/>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0 200,'6'-1,"1"1,-1 0,0 0,0 1,0 0,0 0,0 1,0-1,0 1,0 0,0 1,-1 0,1-1,-1 2,0-1,0 1,0 0,0 0,-1 0,1 0,-1 1,0 0,-1 0,1 0,4 9,16 30,29 72,-15-29,8 29,-31-74,29 58,-32-76,-9-17,0 1,1-1,0 0,0-1,1 1,9 10,-13-17,-1 1,0-1,0 0,1 1,-1-1,1 0,-1 1,0-1,1 0,-1 0,1 1,-1-1,0 0,1 0,-1 0,1 1,-1-1,1 0,-1 0,1 0,-1 0,1 0,-1 0,1 0,-1 0,1 0,-1 0,1-1,-1 1,0 0,1 0,-1 0,1 0,-1-1,1 1,-1 0,0 0,1-1,-1 1,0 0,1-1,-1 1,0-1,1 1,-1 0,0-1,0 1,1-1,-1 1,0 0,0-1,0 1,0-1,1 0,4-28,-4 27,2-54,-5-73,2-41,1 162,0 0,1 0,0 0,0 0,1 1,0-1,0 1,1-1,8-12,2 1,34-35,-34 40,-1 0,-1-1,0 0,15-27,-17 24,1 1,1-1,1 2,0 0,1 0,0 2,1-1,1 2,0 0,23-13,-32 22,1 0,0 0,0 1,0 0,10-2,10-1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20:44:17.607"/>
    </inkml:context>
    <inkml:brush xml:id="br0">
      <inkml:brushProperty name="width" value="0.1" units="cm"/>
      <inkml:brushProperty name="height" value="0.1" units="cm"/>
      <inkml:brushProperty name="color" value="#F6630D"/>
    </inkml:brush>
  </inkml:definitions>
  <inkml:trace contextRef="#ctx0" brushRef="#br0">272 1 24575,'0'3'0,"1"0"0,0 0 0,0 0 0,0 0 0,0 0 0,0 0 0,1 0 0,3 4 0,6 17 0,-4 7 0,-2 0 0,-1 0 0,-1 1 0,-2 0 0,-3 32 0,2-23 0,-2-21 0,-1-1 0,-1 0 0,-1 1 0,0-2 0,-1 1 0,-2-1 0,1 0 0,-17 28 0,7-13 0,-103 187 133,19-38-1631,90-159-5328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20:44:19.446"/>
    </inkml:context>
    <inkml:brush xml:id="br0">
      <inkml:brushProperty name="width" value="0.1" units="cm"/>
      <inkml:brushProperty name="height" value="0.1" units="cm"/>
      <inkml:brushProperty name="color" value="#F6630D"/>
    </inkml:brush>
  </inkml:definitions>
  <inkml:trace contextRef="#ctx0" brushRef="#br0">0 0 24575,'1'2'0,"-1"-1"0,0 1 0,1-1 0,0 0 0,-1 1 0,1-1 0,0 0 0,0 1 0,0-1 0,0 0 0,0 0 0,0 0 0,0 1 0,0-1 0,0 0 0,0-1 0,1 1 0,-1 0 0,0 0 0,3 1 0,14 12 0,-9 0 0,-1 1 0,0 0 0,-1 0 0,-1 1 0,0 0 0,-1 0 0,3 21 0,16 46 0,-19-70 0,0-1 0,0 0 0,2 0 0,-1-1 0,16 21 0,-19-29 0,0 0 0,0 0 0,1 0 0,-1 0 0,1 0 0,0-1 0,0 0 0,0 1 0,0-2 0,0 1 0,0 0 0,1-1 0,-1 0 0,0 0 0,1 0 0,-1 0 0,1-1 0,-1 0 0,1 0 0,8-1 0,-4 0 0,-1 0 0,0-1 0,0 0 0,0 0 0,0-1 0,0 0 0,0 0 0,-1-1 0,1 0 0,-1 0 0,0-1 0,0 1 0,-1-2 0,0 1 0,0-1 0,10-12 0,-4 7 6,1 1 0,-1 1-1,1-1 1,1 2 0,0 0 0,0 1-1,1 0 1,-1 1 0,1 1-1,25-6 1,52-21-1434,-66 19-5398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20:44:26.757"/>
    </inkml:context>
    <inkml:brush xml:id="br0">
      <inkml:brushProperty name="width" value="0.1" units="cm"/>
      <inkml:brushProperty name="height" value="0.1" units="cm"/>
      <inkml:brushProperty name="color" value="#F6630D"/>
    </inkml:brush>
  </inkml:definitions>
  <inkml:trace contextRef="#ctx0" brushRef="#br0">240 1 24575,'1'3'0,"-1"0"0,1 0 0,0 0 0,0 0 0,0 0 0,1 0 0,-1 0 0,4 4 0,7 17 0,-4 15 0,-2 0 0,-1 0 0,-2 1 0,-2 0 0,-5 55 0,1-3 0,2-62 0,-2 1 0,-1-1 0,-1 1 0,-2-1 0,-1 0 0,-14 36 0,-88 163 0,43-97 0,65-128-151,0 1-1,-1-1 0,0 1 0,0-1 1,0 0-1,0 0 0,-1-1 1,-7 7-1,-9 4-6674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20:44:28.986"/>
    </inkml:context>
    <inkml:brush xml:id="br0">
      <inkml:brushProperty name="width" value="0.1" units="cm"/>
      <inkml:brushProperty name="height" value="0.1" units="cm"/>
      <inkml:brushProperty name="color" value="#F6630D"/>
    </inkml:brush>
  </inkml:definitions>
  <inkml:trace contextRef="#ctx0" brushRef="#br0">2 0 24575,'0'11'0,"-1"15"0,1-1 0,2 1 0,1 0 0,9 39 0,-5-30 0,-1-1 0,3 57 0,-4-32 0,-4-55 0,-1 0 0,1 0 0,0 0 0,1 0 0,-1 0 0,1 0 0,0-1 0,0 1 0,0 0 0,0-1 0,0 1 0,1-1 0,0 0 0,0 0 0,0 0 0,0 0 0,0-1 0,0 1 0,1-1 0,-1 0 0,1 0 0,0 0 0,-1 0 0,1 0 0,0-1 0,0 0 0,0 0 0,0 0 0,7 0 0,14 3 0,1-2 0,-1-1 0,47-5 0,-37 2 0,19-2 65,62-14-1,37-3-1558,-119 19-5332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20:44:30.926"/>
    </inkml:context>
    <inkml:brush xml:id="br0">
      <inkml:brushProperty name="width" value="0.1" units="cm"/>
      <inkml:brushProperty name="height" value="0.1" units="cm"/>
      <inkml:brushProperty name="color" value="#F6630D"/>
    </inkml:brush>
  </inkml:definitions>
  <inkml:trace contextRef="#ctx0" brushRef="#br0">112 1 24575,'0'1136'0,"0"-1122"20,0 0 0,-1 0 0,-1 0 0,0 0 0,-6 20 0,6-30-88,1 1 1,-1-1-1,0 0 1,0-1-1,0 1 1,0 0-1,-1-1 1,0 1-1,1-1 1,-1 0-1,0 1 1,-1-1-1,1-1 1,-1 1-1,1-1 1,-1 1-1,0-1 1,0 0-1,0 0 1,0-1-1,-5 3 1,-19 2-6759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20:44:32.646"/>
    </inkml:context>
    <inkml:brush xml:id="br0">
      <inkml:brushProperty name="width" value="0.1" units="cm"/>
      <inkml:brushProperty name="height" value="0.1" units="cm"/>
      <inkml:brushProperty name="color" value="#F6630D"/>
    </inkml:brush>
  </inkml:definitions>
  <inkml:trace contextRef="#ctx0" brushRef="#br0">1 11 24575,'4'0'0,"1"0"0,-1 0 0,1 1 0,-1-1 0,1 1 0,-1 0 0,0 1 0,0-1 0,1 1 0,-1 0 0,0 0 0,0 0 0,0 0 0,-1 1 0,1 0 0,-1 0 0,1 0 0,-1 0 0,0 0 0,0 1 0,0-1 0,-1 1 0,1 0 0,-1-1 0,3 7 0,2 8 0,0 1 0,-1 0 0,-2 0 0,5 32 0,-1-9 0,1 6 0,4 97 0,-13-159 0,2-1 0,0 1 0,0-1 0,1 1 0,1 0 0,1 1 0,0-1 0,0 1 0,1-1 0,1 2 0,1-1 0,-1 1 0,2 0 0,12-14 0,-4 7 0,2 0 0,0 0 0,0 2 0,2 1 0,0 0 0,1 1 0,44-21 0,-54 31-273,0-2 0,0 0 0,0 0 0,13-12 0,-8 3-6553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4T14:58:00.65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1 646,'0'-4,"0"0,1 0,0 0,0 0,0 1,1-1,-1 0,1 0,0 1,0-1,0 1,0 0,1-1,-1 1,4-3,7-6,0 0,17-11,-13 9,7-6,-1-1,-1-1,-1-1,-1-1,-1-1,-1-1,-1 0,19-43,-18 37,25-36,-25 42,28-54,-38 57,-6 18,0-1,0 1,0-1,1 1,4-6,-5 35,-4 4,0-13,1 0,1-1,1 1,0 0,0 0,7 26,0-14,-1 1,-2-1,-1 1,1 31,-5 118,-2-73,-15 89,14-172,3-19,0 0,0 1,-1-1,1 0,-1 1,1-1,-1 0,0 0,0 0,0 0,0 0,-1 0,1 0,-1 0,1 0,-1 0,1-1,-1 1,0-1,0 1,0-1,-3 2,-1-1,1 0,-1-1,0 1,0-1,0-1,1 1,-13-2,7 2,0 0,0 1,0 0,0 1,-16 5,13-3,1-1,-23 3,101-19,72-10,-125 21,0 0,1 1,17 2,-23-1,-1 1,0 0,0 0,0 0,-1 0,1 1,0 0,8 6,-11-6,9 4,-2 1,15 14,-17-13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4T14:58:05.47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41,'18'0,"0"0,-1-2,0 0,1 0,32-10,-27 5,2 2,-1 1,1 1,-1 1,1 1,0 1,29 4,-49-4,0 1,0 0,0 0,0 0,-1 1,1 0,0 0,-1 0,1 0,-1 1,0-1,0 1,0 0,6 6,-5-4,0 1,-1 0,0 0,0 1,0-1,-1 1,0 0,4 14,-2-3,-2 1,0-1,-1 1,0 0,-2 0,-3 34,2-50,1-1,-1 1,1-1,-1 0,0 0,0 1,1-1,-2 0,1 0,0 0,0 0,-1 0,1 0,-1 0,0-1,1 1,-1 0,0-1,0 0,0 1,0-1,-4 2,-4 1,0-1,1 0,-1-1,-14 2,-24 7,38-6,0 1,1 0,-1 0,1 1,1 1,-1-1,-9 12,-26 22,33-32,1 1,0 0,0 1,1 0,1 0,0 1,-12 22,7-7,1 1,-13 47,23-69,1 0,-1 1,1-1,0 0,1 0,0 12,0-16,0 0,0-1,1 1,-1-1,1 1,-1-1,1 1,0-1,-1 1,1-1,0 1,0-1,0 0,0 0,0 1,1-1,-1 0,0 0,0 0,1 0,-1 0,1-1,-1 1,0 0,1-1,0 1,-1-1,1 1,-1-1,4 1,22 1,0-1,50-3,-8-1,273 3,-326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4T14:58:11.264"/>
    </inkml:context>
    <inkml:brush xml:id="br0">
      <inkml:brushProperty name="width" value="0.05" units="cm"/>
      <inkml:brushProperty name="height" value="0.05" units="cm"/>
      <inkml:brushProperty name="color" value="#E71224"/>
      <inkml:brushProperty name="ignorePressure" value="1"/>
    </inkml:brush>
  </inkml:definitions>
  <inkml:trace contextRef="#ctx0" brushRef="#br0">86 0,'326'0,"-317"1,0 0,1 1,-1 0,0 0,0 1,0 0,0 1,0 0,-1 0,0 1,9 5,31 17,-46-27,-1 1,0-1,1 1,-1 0,1-1,-1 1,0 0,0 0,0 0,1 0,-1 0,0 0,0 0,0 0,0 0,0 0,-1 1,1-1,0 0,0 3,-1-2,0-1,-1 0,1 0,-1 0,1 0,-1 0,0 0,1 0,-1 0,0 0,0 0,1 0,-1 0,0-1,0 1,0 0,0 0,0-1,0 1,-1-1,1 1,0-1,0 0,0 1,-2-1,-49 16,42-14,0 0,1 1,-1 0,1 1,0 0,-1 1,2 0,-11 7,12-7,-1 0,0-1,0 1,-1-2,1 1,-1-1,-13 3,-3-1,-37 4,-19-7,121-2,-8-1,0 2,-1 1,1 2,45 10,-43-4,-16-6,0 2,-1 0,25 12,-38-16,-1-1,1 1,-1 1,1-1,-1 0,0 1,0 0,0-1,0 1,0 0,-1 1,0-1,1 0,-1 1,0-1,-1 1,1 0,-1 0,1-1,-1 1,0 0,0 0,-1 0,1 0,-1 0,0 1,-1 4,-2 245,3-250,0 0,0-1,-1 1,1 0,-1-1,0 1,0-1,0 1,0-1,-1 1,1-1,-1 0,0 0,0 0,0 0,0 0,-4 3,2-3,0 0,1 0,-1-1,0 1,-1-1,1 0,0-1,0 1,-1-1,1 0,-1 0,0 0,-6 0,-9 0,-3 1,-31 5,-72 11,104-14,0-1,0-1,0-1,0-1,-24-3,44 3,0 0,-1-1,1 1,0 0,0-1,-1 0,1 0,0 1,0-1,0 0,0-1,0 1,0 0,0 0,1-1,-1 0,0 1,1-1,-2-1,0-2,1 0,-1 0,1 0,1 0,-1 0,-1-7,2 6,-1 0,0-1,0 1,-1 0,-3-7,3 10,1 0,-1 0,0 0,1 1,-1-1,0 1,-1 0,-4-3,-18-15,18 10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4T15:01:46.422"/>
    </inkml:context>
    <inkml:brush xml:id="br0">
      <inkml:brushProperty name="width" value="0.2" units="cm"/>
      <inkml:brushProperty name="height" value="0.4" units="cm"/>
      <inkml:brushProperty name="color" value="#D9AEFF"/>
      <inkml:brushProperty name="tip" value="rectangle"/>
      <inkml:brushProperty name="rasterOp" value="maskPen"/>
      <inkml:brushProperty name="ignorePressure" value="1"/>
    </inkml:brush>
  </inkml:definitions>
  <inkml:trace contextRef="#ctx0" brushRef="#br0">7519 527,'-19'-11,"-26"-18,31 18,-1 2,1 0,-28-12,-113-30,-9-3,99 28,-245-103,135 53,136 61,-1 2,-1 1,0 3,-46-6,33 6,-29-3,-114-2,-88 14,110 2,38-3,11-2,-192 21,128 24,123-25,-70 9,-72-13,129-11,-114 18,105-6,-131 3,-93-17,125-3,-1172 3,1323-2,1-2,0-2,0-2,0-1,-39-15,29 9,0 2,-53-8,6 13,-152 8,105 2,-411-2,530 1,1 1,0 1,0 1,0 0,1 2,-1 0,1 1,-32 17,33-16,0-1,0 0,-31 6,47-13,0 1,-1 0,1-1,0 1,0 0,0 0,1 0,-1 1,0-1,0 0,1 1,-1-1,0 1,1 0,0-1,-1 1,1 0,0 0,0 0,0 0,0 0,0 0,0 0,1 0,-1 0,1 0,-1 5,0 5,0 1,1 0,3 23,-1-7,-1-2,-2-10,2 0,0-1,1 1,0-1,1 0,7 19,4 4,-2 1,-2 0,10 74,-15-83,8 32,4 23,-16-78,1 0,-1 0,1 0,1 0,-1 0,1 0,1 0,0-1,0 0,0 1,1-2,0 1,8 8,1 1,-2-2,0 0,23 18,-21-22,0-1,0-1,0 0,1-1,1 0,-1-2,28 8,9-3,56 5,-38-7,5-1,89-3,52 4,279 5,-316-15,-69 11,-4 0,952-8,-518-3,1167 2,-1481-9,2 0,-194 8,-1-1,55-12,62-24,-87 20,102-14,134 10,-257 21,82-15,-80 8,69-2,-70 10,66-4,-96 2,0 0,0 0,-1-2,1 1,-1-2,16-7,-10 3,0-2,0 0,-1 0,0-2,-1 0,-1-1,25-28,160-169,-183 194,-5 5,-2 0,1-1,-2 0,0-1,15-28,-22 35,0 0,0 0,0 0,-1 0,0-1,0 1,-1-10,0 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4T15:01:52.992"/>
    </inkml:context>
    <inkml:brush xml:id="br0">
      <inkml:brushProperty name="width" value="0.2" units="cm"/>
      <inkml:brushProperty name="height" value="0.4" units="cm"/>
      <inkml:brushProperty name="color" value="#A2D762"/>
      <inkml:brushProperty name="tip" value="rectangle"/>
      <inkml:brushProperty name="rasterOp" value="maskPen"/>
      <inkml:brushProperty name="ignorePressure" value="1"/>
    </inkml:brush>
  </inkml:definitions>
  <inkml:trace contextRef="#ctx0" brushRef="#br0">1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4T15:02:06.691"/>
    </inkml:context>
    <inkml:brush xml:id="br0">
      <inkml:brushProperty name="width" value="0.2" units="cm"/>
      <inkml:brushProperty name="height" value="0.4" units="cm"/>
      <inkml:brushProperty name="color" value="#A2D762"/>
      <inkml:brushProperty name="tip" value="rectangle"/>
      <inkml:brushProperty name="rasterOp" value="maskPen"/>
      <inkml:brushProperty name="ignorePressure" value="1"/>
    </inkml:brush>
  </inkml:definitions>
  <inkml:trace contextRef="#ctx0" brushRef="#br0">0 940,'0'-11,"1"1,0 0,1-1,0 1,0 0,1 0,0 0,1 0,9-16,2 2,1 0,23-26,-25 33,98-126,-98 123,-11 15,1 1,-1-1,1 1,0-1,6-5,8-3,-1 1,1 1,1 1,23-10,83-26,-19 9,-13-8,-34 15,-42 21,0-2,26-19,-29 19,1 1,0 0,27-13,59-16,115-30,-160 57,0 1,109-5,118 17,-120 1,-91-2,-1 2,85 15,113 52,-230-58,-12-6,-1-1,1 0,0-3,0 0,41-4,6 0,-19 3,105-2,-125-1,1-1,51-13,-27 3,1 2,0 3,0 3,75 1,-35 7,179-4,-119-16,-99 11,84-5,-108 12,308-9,-200 2,51-5,-97 5,126 6,-102 2,-25-2,-22-1,0 4,82 11,-125-6,44 16,-23-7,-42-12,11 3,1 0,1-2,-1 0,41 0,998-6,-1045 2,1 1,-1 0,0 1,0 1,32 12,88 44,-118-50,0 2,-1 0,-1 2,0 0,-1 1,17 19,-24-24,-5-4,-1 0,0 0,-1 1,1-1,-1 1,-1 0,1 1,-1-1,0 0,-1 1,0 0,0-1,1 15,0 10,-2 0,-3 36,1-15,1-40,0 10,-4 34,2-48,0 0,0-1,-1 1,0-1,0 0,-1 1,-5 8,1-4,3-4,1-1,-1-1,-1 1,0-1,0 0,-13 12,8-8,0 0,0 1,-11 16,-20 23,22-33,0-1,-1-1,-32 19,42-30,0-1,1 0,-2-1,1 0,0-1,-1 0,1 0,-1-2,-13 0,-33 4,12 1,-66-4,-19 2,126-2,-1 0,1 0,0 1,1-1,-1 1,0 0,0 0,1 1,-8 4,-35 32,36-28,0-1,-15 9,-68 42,90-58,-1 0,0-1,0 1,0-1,0-1,-1 1,1-1,0 0,-7 1,-49-2,46 0,-1-1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4T15:02:27.512"/>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978 1459,'-92'2,"-102"-4,181 1,0-1,0-1,1 0,-1 0,1-1,-1-1,-19-10,-12-4,37 17,0 0,1-1,-1 0,1 0,0-1,0 1,0-1,-9-9,-12-11,22 21,1-1,-1 0,1 0,0 0,0 0,0-1,0 1,1-1,0 0,0-1,0 1,-2-7,1 0,-1 1,0-1,-1 1,0 0,-1 0,0 0,-12-12,-7-6,-33-25,58 52,-21-16,-28-18,31 24,0-1,2-1,-18-18,8 10,24 20,0 0,-1-1,1 1,0-1,1 1,-1-1,0 0,1 0,0 0,-1 0,1 0,1-1,-1 1,0-1,1 1,-2-5,1-3,0 0,1 0,0 0,0-1,1 1,1 0,0 0,4-16,-3 20,0 0,0 0,1 0,1 0,-1 1,1-1,0 1,0 0,1 0,0 0,0 1,0 0,9-7,73-51,34-28,-99 72,1 1,0 1,35-18,-45 29,0-1,0 2,1-1,0 2,0 0,1 1,-1 0,22-1,-28 3,-1 0,1 0,-1-1,0 0,1 0,-1-1,0 0,0 0,8-6,28-11,16-3,77-25,172-43,-286 84,0 2,0 1,0 0,34 0,-31 3,1-2,35-7,-19-2,1 2,0 3,80-5,42 14,113-3,-243-3,62-15,-19 3,88-10,-140 22,1 1,40 1,-34 2,37-5,26-8,139-3,951 17,-647-1,-517 2,0 0,0 2,-1 0,22 8,36 7,32-6,18 3,-64-6,1-4,128-3,-116-4,29-9,-3 1,957 9,-1034-1,-1-2,1 0,35-11,-22 5,-6 5,0 0,0 2,55 5,-13-1,-38-2,38-1,141 18,-209-15,-1 0,0 0,1 1,10 6,-11-6,0 0,0 0,0 0,0-1,9 2,160 22,-126-19,-1-3,99-4,25 1,-156 1,0 1,29 10,-30-8,0-1,-1-1,24 3,-16-4,-1 2,1 1,-1 0,28 12,7 1,-30-9,0 2,28 15,-45-20,0 0,0 1,11 11,15 9,-18-15,0 1,-2 0,1 1,-2 1,0 0,15 20,-27-30,0 0,-1 0,1 1,-1-1,0 1,-1 0,1 0,-1-1,0 1,0 8,-1 10,-2 31,-1-12,3 6,1-3,-9 62,6-92,-1-1,0 0,-1 0,-1-1,-1 1,0-1,-1 0,-8 13,6-11,-14 32,18-36,0 0,-1 0,-1 0,0 0,-11 12,5-8,-69 73,71-78,1 0,-10 15,13-16,-1 0,0-1,0 0,-12 10,-12 7,26-20,0 0,0 0,-1-1,0 0,0 0,0-1,-1 0,0 0,1-1,-1 0,0 0,-1-1,-8 2,-43-1,-75-4,37-1,-348 2,444 0,0 0,-1 0,1 1,0-1,0-1,0 1,0 0,0 0,0-1,0 1,0-1,0 0,0 0,0 1,0-1,0-1,0 1,1 0,-1 0,0-1,1 1,-1 0,1-1,0 0,-2-2,-2-7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367D00-86D6-43A8-B25B-D64DBEEBB8A4}" type="datetimeFigureOut">
              <a:rPr lang="uk-UA" smtClean="0"/>
              <a:t>24.11.2024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B11E9A-B038-44FB-B4F4-B51C5E646FED}" type="slidenum">
              <a:rPr lang="uk-UA" smtClean="0"/>
              <a:t>‹№›</a:t>
            </a:fld>
            <a:endParaRPr lang="uk-UA"/>
          </a:p>
        </p:txBody>
      </p:sp>
    </p:spTree>
    <p:extLst>
      <p:ext uri="{BB962C8B-B14F-4D97-AF65-F5344CB8AC3E}">
        <p14:creationId xmlns:p14="http://schemas.microsoft.com/office/powerpoint/2010/main" val="3978002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24.11.2024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24.11.2024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24.11.2024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24.11.2024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24.11.2024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24.11.2024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24.11.2024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24.11.2024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24.11.2024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24.11.2024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24.11.2024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24.11.2024</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60.png"/><Relationship Id="rId4" Type="http://schemas.openxmlformats.org/officeDocument/2006/relationships/customXml" Target="../ink/ink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customXml" Target="../ink/ink7.xml"/><Relationship Id="rId17" Type="http://schemas.openxmlformats.org/officeDocument/2006/relationships/image" Target="../media/image30.png"/><Relationship Id="rId2" Type="http://schemas.openxmlformats.org/officeDocument/2006/relationships/image" Target="../media/image1.png"/><Relationship Id="rId16" Type="http://schemas.openxmlformats.org/officeDocument/2006/relationships/customXml" Target="../ink/ink9.xml"/><Relationship Id="rId1" Type="http://schemas.openxmlformats.org/officeDocument/2006/relationships/slideLayout" Target="../slideLayouts/slideLayout4.xml"/><Relationship Id="rId6" Type="http://schemas.openxmlformats.org/officeDocument/2006/relationships/customXml" Target="../ink/ink4.xml"/><Relationship Id="rId11" Type="http://schemas.openxmlformats.org/officeDocument/2006/relationships/image" Target="../media/image27.png"/><Relationship Id="rId5" Type="http://schemas.openxmlformats.org/officeDocument/2006/relationships/image" Target="../media/image24.png"/><Relationship Id="rId15" Type="http://schemas.openxmlformats.org/officeDocument/2006/relationships/image" Target="../media/image29.png"/><Relationship Id="rId10" Type="http://schemas.openxmlformats.org/officeDocument/2006/relationships/customXml" Target="../ink/ink6.xml"/><Relationship Id="rId4" Type="http://schemas.openxmlformats.org/officeDocument/2006/relationships/customXml" Target="../ink/ink3.xml"/><Relationship Id="rId9" Type="http://schemas.openxmlformats.org/officeDocument/2006/relationships/image" Target="../media/image26.png"/><Relationship Id="rId14" Type="http://schemas.openxmlformats.org/officeDocument/2006/relationships/customXml" Target="../ink/ink8.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customXml" Target="../ink/ink12.xml"/><Relationship Id="rId13" Type="http://schemas.openxmlformats.org/officeDocument/2006/relationships/image" Target="../media/image230.png"/><Relationship Id="rId3" Type="http://schemas.openxmlformats.org/officeDocument/2006/relationships/image" Target="../media/image34.png"/><Relationship Id="rId7" Type="http://schemas.openxmlformats.org/officeDocument/2006/relationships/image" Target="../media/image200.png"/><Relationship Id="rId12" Type="http://schemas.openxmlformats.org/officeDocument/2006/relationships/customXml" Target="../ink/ink14.xm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customXml" Target="../ink/ink11.xml"/><Relationship Id="rId11" Type="http://schemas.openxmlformats.org/officeDocument/2006/relationships/image" Target="../media/image220.png"/><Relationship Id="rId5" Type="http://schemas.openxmlformats.org/officeDocument/2006/relationships/image" Target="../media/image191.png"/><Relationship Id="rId10" Type="http://schemas.openxmlformats.org/officeDocument/2006/relationships/customXml" Target="../ink/ink13.xml"/><Relationship Id="rId4" Type="http://schemas.openxmlformats.org/officeDocument/2006/relationships/customXml" Target="../ink/ink10.xml"/><Relationship Id="rId9" Type="http://schemas.openxmlformats.org/officeDocument/2006/relationships/image" Target="../media/image210.png"/></Relationships>
</file>

<file path=ppt/slides/_rels/slide38.xml.rels><?xml version="1.0" encoding="UTF-8" standalone="yes"?>
<Relationships xmlns="http://schemas.openxmlformats.org/package/2006/relationships"><Relationship Id="rId8" Type="http://schemas.openxmlformats.org/officeDocument/2006/relationships/customXml" Target="../ink/ink15.xml"/><Relationship Id="rId13" Type="http://schemas.openxmlformats.org/officeDocument/2006/relationships/image" Target="../media/image41.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0.png"/><Relationship Id="rId17" Type="http://schemas.openxmlformats.org/officeDocument/2006/relationships/image" Target="../media/image340.png"/><Relationship Id="rId2" Type="http://schemas.openxmlformats.org/officeDocument/2006/relationships/image" Target="../media/image1.png"/><Relationship Id="rId16" Type="http://schemas.openxmlformats.org/officeDocument/2006/relationships/customXml" Target="../ink/ink18.xml"/><Relationship Id="rId1" Type="http://schemas.openxmlformats.org/officeDocument/2006/relationships/slideLayout" Target="../slideLayouts/slideLayout4.xml"/><Relationship Id="rId6" Type="http://schemas.openxmlformats.org/officeDocument/2006/relationships/image" Target="../media/image38.png"/><Relationship Id="rId11" Type="http://schemas.openxmlformats.org/officeDocument/2006/relationships/image" Target="../media/image300.png"/><Relationship Id="rId5" Type="http://schemas.openxmlformats.org/officeDocument/2006/relationships/image" Target="../media/image37.png"/><Relationship Id="rId15" Type="http://schemas.openxmlformats.org/officeDocument/2006/relationships/image" Target="../media/image330.png"/><Relationship Id="rId10" Type="http://schemas.openxmlformats.org/officeDocument/2006/relationships/customXml" Target="../ink/ink16.xml"/><Relationship Id="rId4" Type="http://schemas.openxmlformats.org/officeDocument/2006/relationships/image" Target="../media/image36.png"/><Relationship Id="rId9" Type="http://schemas.openxmlformats.org/officeDocument/2006/relationships/image" Target="../media/image290.png"/><Relationship Id="rId14" Type="http://schemas.openxmlformats.org/officeDocument/2006/relationships/customXml" Target="../ink/ink17.xml"/></Relationships>
</file>

<file path=ppt/slides/_rels/slide39.xml.rels><?xml version="1.0" encoding="UTF-8" standalone="yes"?>
<Relationships xmlns="http://schemas.openxmlformats.org/package/2006/relationships"><Relationship Id="rId8" Type="http://schemas.openxmlformats.org/officeDocument/2006/relationships/customXml" Target="../ink/ink20.xml"/><Relationship Id="rId3" Type="http://schemas.openxmlformats.org/officeDocument/2006/relationships/image" Target="../media/image42.png"/><Relationship Id="rId7" Type="http://schemas.openxmlformats.org/officeDocument/2006/relationships/image" Target="../media/image371.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customXml" Target="../ink/ink19.xml"/><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381.png"/></Relationships>
</file>

<file path=ppt/slides/_rels/slide4.xml.rels><?xml version="1.0" encoding="UTF-8" standalone="yes"?>
<Relationships xmlns="http://schemas.openxmlformats.org/package/2006/relationships"><Relationship Id="rId3" Type="http://schemas.openxmlformats.org/officeDocument/2006/relationships/hyperlink" Target="https://techjury.net/blog/how-many-email-accounts-are-there/" TargetMode="Externa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8" Type="http://schemas.openxmlformats.org/officeDocument/2006/relationships/image" Target="../media/image420.png"/><Relationship Id="rId3" Type="http://schemas.openxmlformats.org/officeDocument/2006/relationships/image" Target="../media/image46.png"/><Relationship Id="rId7" Type="http://schemas.openxmlformats.org/officeDocument/2006/relationships/customXml" Target="../ink/ink22.xm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411.png"/><Relationship Id="rId5" Type="http://schemas.openxmlformats.org/officeDocument/2006/relationships/customXml" Target="../ink/ink21.xml"/><Relationship Id="rId10" Type="http://schemas.openxmlformats.org/officeDocument/2006/relationships/image" Target="../media/image430.png"/><Relationship Id="rId4" Type="http://schemas.openxmlformats.org/officeDocument/2006/relationships/image" Target="../media/image47.png"/><Relationship Id="rId9" Type="http://schemas.openxmlformats.org/officeDocument/2006/relationships/customXml" Target="../ink/ink23.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52.png"/><Relationship Id="rId4" Type="http://schemas.openxmlformats.org/officeDocument/2006/relationships/image" Target="../media/image51.png"/></Relationships>
</file>

<file path=ppt/slides/_rels/slide52.xml.rels><?xml version="1.0" encoding="UTF-8" standalone="yes"?>
<Relationships xmlns="http://schemas.openxmlformats.org/package/2006/relationships"><Relationship Id="rId8" Type="http://schemas.openxmlformats.org/officeDocument/2006/relationships/customXml" Target="../ink/ink26.xml"/><Relationship Id="rId13" Type="http://schemas.openxmlformats.org/officeDocument/2006/relationships/image" Target="../media/image400.png"/><Relationship Id="rId3" Type="http://schemas.openxmlformats.org/officeDocument/2006/relationships/image" Target="../media/image53.png"/><Relationship Id="rId7" Type="http://schemas.openxmlformats.org/officeDocument/2006/relationships/image" Target="../media/image370.png"/><Relationship Id="rId12" Type="http://schemas.openxmlformats.org/officeDocument/2006/relationships/customXml" Target="../ink/ink28.xm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customXml" Target="../ink/ink25.xml"/><Relationship Id="rId11" Type="http://schemas.openxmlformats.org/officeDocument/2006/relationships/image" Target="../media/image390.png"/><Relationship Id="rId5" Type="http://schemas.openxmlformats.org/officeDocument/2006/relationships/image" Target="../media/image360.png"/><Relationship Id="rId15" Type="http://schemas.openxmlformats.org/officeDocument/2006/relationships/image" Target="../media/image410.png"/><Relationship Id="rId10" Type="http://schemas.openxmlformats.org/officeDocument/2006/relationships/customXml" Target="../ink/ink27.xml"/><Relationship Id="rId4" Type="http://schemas.openxmlformats.org/officeDocument/2006/relationships/customXml" Target="../ink/ink24.xml"/><Relationship Id="rId9" Type="http://schemas.openxmlformats.org/officeDocument/2006/relationships/image" Target="../media/image380.png"/><Relationship Id="rId14" Type="http://schemas.openxmlformats.org/officeDocument/2006/relationships/customXml" Target="../ink/ink29.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57.png"/><Relationship Id="rId4" Type="http://schemas.openxmlformats.org/officeDocument/2006/relationships/image" Target="../media/image56.png"/></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customXml" Target="../ink/ink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1628800"/>
            <a:ext cx="7344816" cy="2952328"/>
          </a:xfrm>
        </p:spPr>
        <p:txBody>
          <a:bodyPr/>
          <a:lstStyle/>
          <a:p>
            <a:pPr marL="0" indent="0" algn="ctr">
              <a:buNone/>
            </a:pPr>
            <a:r>
              <a:rPr lang="uk-UA" sz="3600" dirty="0">
                <a:ln w="12700">
                  <a:solidFill>
                    <a:schemeClr val="tx1">
                      <a:lumMod val="85000"/>
                      <a:lumOff val="15000"/>
                    </a:schemeClr>
                  </a:solidFill>
                  <a:prstDash val="solid"/>
                </a:ln>
                <a:solidFill>
                  <a:schemeClr val="tx1"/>
                </a:solidFill>
                <a:effectLst/>
                <a:latin typeface="Times New Roman" pitchFamily="18" charset="0"/>
                <a:cs typeface="Times New Roman" pitchFamily="18" charset="0"/>
              </a:rPr>
              <a:t>Тема </a:t>
            </a:r>
            <a:r>
              <a:rPr lang="en-US" sz="3600" dirty="0">
                <a:ln w="12700">
                  <a:solidFill>
                    <a:schemeClr val="tx1">
                      <a:lumMod val="85000"/>
                      <a:lumOff val="15000"/>
                    </a:schemeClr>
                  </a:solidFill>
                  <a:prstDash val="solid"/>
                </a:ln>
                <a:solidFill>
                  <a:schemeClr val="tx1"/>
                </a:solidFill>
                <a:effectLst/>
                <a:latin typeface="Times New Roman" pitchFamily="18" charset="0"/>
                <a:cs typeface="Times New Roman" pitchFamily="18" charset="0"/>
              </a:rPr>
              <a:t>3</a:t>
            </a:r>
            <a:br>
              <a:rPr lang="uk-UA" sz="3600" dirty="0">
                <a:ln w="12700">
                  <a:solidFill>
                    <a:schemeClr val="tx1">
                      <a:lumMod val="85000"/>
                      <a:lumOff val="15000"/>
                    </a:schemeClr>
                  </a:solidFill>
                  <a:prstDash val="solid"/>
                </a:ln>
                <a:solidFill>
                  <a:schemeClr val="tx1"/>
                </a:solidFill>
                <a:effectLst/>
                <a:latin typeface="Times New Roman" pitchFamily="18" charset="0"/>
                <a:cs typeface="Times New Roman" pitchFamily="18" charset="0"/>
              </a:rPr>
            </a:br>
            <a:br>
              <a:rPr lang="en-US" sz="3600" dirty="0">
                <a:ln w="12700">
                  <a:solidFill>
                    <a:schemeClr val="tx1">
                      <a:lumMod val="85000"/>
                      <a:lumOff val="15000"/>
                    </a:schemeClr>
                  </a:solidFill>
                  <a:prstDash val="solid"/>
                </a:ln>
                <a:solidFill>
                  <a:schemeClr val="tx1"/>
                </a:solidFill>
                <a:effectLst/>
                <a:latin typeface="Times New Roman" pitchFamily="18" charset="0"/>
                <a:cs typeface="Times New Roman" pitchFamily="18" charset="0"/>
              </a:rPr>
            </a:br>
            <a:r>
              <a:rPr lang="en-US" sz="3600" dirty="0">
                <a:ln w="12700">
                  <a:solidFill>
                    <a:schemeClr val="tx1">
                      <a:lumMod val="85000"/>
                      <a:lumOff val="15000"/>
                    </a:schemeClr>
                  </a:solidFill>
                  <a:prstDash val="solid"/>
                </a:ln>
                <a:solidFill>
                  <a:schemeClr val="tx1"/>
                </a:solidFill>
                <a:effectLst/>
                <a:latin typeface="Times New Roman" pitchFamily="18" charset="0"/>
                <a:cs typeface="Times New Roman" pitchFamily="18" charset="0"/>
              </a:rPr>
              <a:t>Email-</a:t>
            </a:r>
            <a:r>
              <a:rPr lang="uk-UA" sz="3600" dirty="0">
                <a:ln w="12700">
                  <a:solidFill>
                    <a:schemeClr val="tx1">
                      <a:lumMod val="85000"/>
                      <a:lumOff val="15000"/>
                    </a:schemeClr>
                  </a:solidFill>
                  <a:prstDash val="solid"/>
                </a:ln>
                <a:solidFill>
                  <a:schemeClr val="tx1"/>
                </a:solidFill>
                <a:effectLst/>
                <a:latin typeface="Times New Roman" pitchFamily="18" charset="0"/>
                <a:cs typeface="Times New Roman" pitchFamily="18" charset="0"/>
              </a:rPr>
              <a:t>маркетинг</a:t>
            </a:r>
            <a:br>
              <a:rPr lang="uk-UA" sz="3600" dirty="0">
                <a:ln w="12700">
                  <a:solidFill>
                    <a:schemeClr val="tx1">
                      <a:lumMod val="85000"/>
                      <a:lumOff val="15000"/>
                    </a:schemeClr>
                  </a:solidFill>
                  <a:prstDash val="solid"/>
                </a:ln>
                <a:solidFill>
                  <a:schemeClr val="tx1"/>
                </a:solidFill>
                <a:effectLst/>
                <a:latin typeface="Times New Roman" pitchFamily="18" charset="0"/>
                <a:cs typeface="Times New Roman" pitchFamily="18" charset="0"/>
              </a:rPr>
            </a:br>
            <a:r>
              <a:rPr lang="uk-UA" sz="3600" dirty="0">
                <a:ln w="12700">
                  <a:solidFill>
                    <a:schemeClr val="tx1">
                      <a:lumMod val="85000"/>
                      <a:lumOff val="15000"/>
                    </a:schemeClr>
                  </a:solidFill>
                  <a:prstDash val="solid"/>
                </a:ln>
                <a:solidFill>
                  <a:schemeClr val="tx1"/>
                </a:solidFill>
                <a:effectLst/>
                <a:latin typeface="Times New Roman" pitchFamily="18" charset="0"/>
                <a:cs typeface="Times New Roman" pitchFamily="18" charset="0"/>
              </a:rPr>
              <a:t>як інструмент цифрового маркетингу</a:t>
            </a:r>
            <a:endParaRPr lang="uk-UA" sz="3600" dirty="0">
              <a:ln w="12700">
                <a:solidFill>
                  <a:schemeClr val="tx1">
                    <a:lumMod val="85000"/>
                    <a:lumOff val="15000"/>
                  </a:schemeClr>
                </a:solidFill>
                <a:prstDash val="solid"/>
              </a:ln>
              <a:solidFill>
                <a:schemeClr val="accent5">
                  <a:lumMod val="75000"/>
                </a:schemeClr>
              </a:solidFill>
              <a:effectLst/>
              <a:latin typeface="Times New Roman" pitchFamily="18" charset="0"/>
              <a:cs typeface="Times New Roman" pitchFamily="18" charset="0"/>
            </a:endParaRPr>
          </a:p>
        </p:txBody>
      </p:sp>
      <p:pic>
        <p:nvPicPr>
          <p:cNvPr id="5"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989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8B7E1E-5995-306D-A4F3-0FC23543C294}"/>
              </a:ext>
            </a:extLst>
          </p:cNvPr>
          <p:cNvSpPr txBox="1"/>
          <p:nvPr/>
        </p:nvSpPr>
        <p:spPr>
          <a:xfrm>
            <a:off x="1068362" y="6021288"/>
            <a:ext cx="4968552" cy="276999"/>
          </a:xfrm>
          <a:prstGeom prst="rect">
            <a:avLst/>
          </a:prstGeom>
          <a:noFill/>
        </p:spPr>
        <p:txBody>
          <a:bodyPr wrap="square">
            <a:spAutoFit/>
          </a:bodyPr>
          <a:lstStyle/>
          <a:p>
            <a:pPr algn="just"/>
            <a:r>
              <a:rPr lang="uk-UA" sz="1200" dirty="0">
                <a:latin typeface="Times New Roman" panose="02020603050405020304" pitchFamily="18" charset="0"/>
                <a:cs typeface="Times New Roman" panose="02020603050405020304" pitchFamily="18" charset="0"/>
              </a:rPr>
              <a:t>Джерело: </a:t>
            </a:r>
            <a:r>
              <a:rPr lang="en-US" sz="1200" dirty="0">
                <a:latin typeface="Times New Roman" panose="02020603050405020304" pitchFamily="18" charset="0"/>
                <a:cs typeface="Times New Roman" panose="02020603050405020304" pitchFamily="18" charset="0"/>
              </a:rPr>
              <a:t>https://earthweb.com/how-many-people-use-gmail/</a:t>
            </a:r>
            <a:endParaRPr lang="uk-UA" sz="1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072CA95-A9B5-4332-71C1-A6B10CAFC7CE}"/>
              </a:ext>
            </a:extLst>
          </p:cNvPr>
          <p:cNvSpPr txBox="1"/>
          <p:nvPr/>
        </p:nvSpPr>
        <p:spPr>
          <a:xfrm>
            <a:off x="965188" y="4419109"/>
            <a:ext cx="7213624" cy="954107"/>
          </a:xfrm>
          <a:prstGeom prst="rect">
            <a:avLst/>
          </a:prstGeom>
          <a:noFill/>
        </p:spPr>
        <p:txBody>
          <a:bodyPr wrap="square">
            <a:spAutoFit/>
          </a:bodyPr>
          <a:lstStyle/>
          <a:p>
            <a:pPr algn="ctr"/>
            <a:r>
              <a:rPr lang="uk-UA" sz="2800" dirty="0">
                <a:solidFill>
                  <a:schemeClr val="accent2">
                    <a:lumMod val="75000"/>
                  </a:schemeClr>
                </a:solidFill>
                <a:latin typeface="Times New Roman" panose="02020603050405020304" pitchFamily="18" charset="0"/>
                <a:cs typeface="Times New Roman" panose="02020603050405020304" pitchFamily="18" charset="0"/>
              </a:rPr>
              <a:t>Лише 10% від загальної кількості – це листи, які мають сенс, а 70% – суто рекламні</a:t>
            </a:r>
          </a:p>
        </p:txBody>
      </p:sp>
      <p:sp>
        <p:nvSpPr>
          <p:cNvPr id="6" name="TextBox 5">
            <a:extLst>
              <a:ext uri="{FF2B5EF4-FFF2-40B4-BE49-F238E27FC236}">
                <a16:creationId xmlns:a16="http://schemas.microsoft.com/office/drawing/2014/main" id="{161B2F48-24F9-5A05-8575-A05A1824BAA7}"/>
              </a:ext>
            </a:extLst>
          </p:cNvPr>
          <p:cNvSpPr txBox="1"/>
          <p:nvPr/>
        </p:nvSpPr>
        <p:spPr>
          <a:xfrm>
            <a:off x="965188" y="2832661"/>
            <a:ext cx="7213624" cy="1384995"/>
          </a:xfrm>
          <a:prstGeom prst="rect">
            <a:avLst/>
          </a:prstGeom>
          <a:noFill/>
        </p:spPr>
        <p:txBody>
          <a:bodyPr wrap="square">
            <a:spAutoFit/>
          </a:bodyPr>
          <a:lstStyle/>
          <a:p>
            <a:pPr algn="ctr"/>
            <a:r>
              <a:rPr lang="uk-UA" sz="2800" dirty="0">
                <a:solidFill>
                  <a:schemeClr val="accent3">
                    <a:lumMod val="75000"/>
                  </a:schemeClr>
                </a:solidFill>
                <a:latin typeface="Times New Roman" panose="02020603050405020304" pitchFamily="18" charset="0"/>
                <a:cs typeface="Times New Roman" panose="02020603050405020304" pitchFamily="18" charset="0"/>
              </a:rPr>
              <a:t>Кожен середньостатистичний працівник отримує 121 електронний лист щодня, 24% з яких відкриваються протягом години</a:t>
            </a:r>
          </a:p>
        </p:txBody>
      </p:sp>
      <p:pic>
        <p:nvPicPr>
          <p:cNvPr id="8" name="Рисунок 11">
            <a:extLst>
              <a:ext uri="{FF2B5EF4-FFF2-40B4-BE49-F238E27FC236}">
                <a16:creationId xmlns:a16="http://schemas.microsoft.com/office/drawing/2014/main" id="{6FC6CCCE-32C7-0385-5595-728CDE43BE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AE88C09-79A5-1422-A084-ABAF907B886B}"/>
              </a:ext>
            </a:extLst>
          </p:cNvPr>
          <p:cNvSpPr txBox="1"/>
          <p:nvPr/>
        </p:nvSpPr>
        <p:spPr>
          <a:xfrm>
            <a:off x="965188" y="1447666"/>
            <a:ext cx="7213624" cy="1384995"/>
          </a:xfrm>
          <a:prstGeom prst="rect">
            <a:avLst/>
          </a:prstGeom>
          <a:noFill/>
        </p:spPr>
        <p:txBody>
          <a:bodyPr wrap="square">
            <a:spAutoFit/>
          </a:bodyPr>
          <a:lstStyle/>
          <a:p>
            <a:pPr algn="ctr"/>
            <a:r>
              <a:rPr lang="uk-UA" sz="2800" dirty="0">
                <a:solidFill>
                  <a:schemeClr val="accent5">
                    <a:lumMod val="75000"/>
                  </a:schemeClr>
                </a:solidFill>
                <a:latin typeface="Times New Roman" panose="02020603050405020304" pitchFamily="18" charset="0"/>
                <a:cs typeface="Times New Roman" panose="02020603050405020304" pitchFamily="18" charset="0"/>
              </a:rPr>
              <a:t>Середній показник надісланих і отриманих електронних листів </a:t>
            </a:r>
            <a:r>
              <a:rPr lang="uk-UA" sz="2800" b="1" dirty="0">
                <a:solidFill>
                  <a:schemeClr val="accent5">
                    <a:lumMod val="75000"/>
                  </a:schemeClr>
                </a:solidFill>
                <a:latin typeface="Times New Roman" panose="02020603050405020304" pitchFamily="18" charset="0"/>
                <a:cs typeface="Times New Roman" panose="02020603050405020304" pitchFamily="18" charset="0"/>
              </a:rPr>
              <a:t>за день </a:t>
            </a:r>
            <a:r>
              <a:rPr lang="uk-UA" sz="2800" dirty="0">
                <a:solidFill>
                  <a:schemeClr val="accent5">
                    <a:lumMod val="75000"/>
                  </a:schemeClr>
                </a:solidFill>
                <a:latin typeface="Times New Roman" panose="02020603050405020304" pitchFamily="18" charset="0"/>
                <a:cs typeface="Times New Roman" panose="02020603050405020304" pitchFamily="18" charset="0"/>
              </a:rPr>
              <a:t>у 2020 році становив 306,4 млрд, у 2021 році – 319,6 млрд</a:t>
            </a:r>
          </a:p>
        </p:txBody>
      </p:sp>
    </p:spTree>
    <p:extLst>
      <p:ext uri="{BB962C8B-B14F-4D97-AF65-F5344CB8AC3E}">
        <p14:creationId xmlns:p14="http://schemas.microsoft.com/office/powerpoint/2010/main" val="3327090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1">
            <a:extLst>
              <a:ext uri="{FF2B5EF4-FFF2-40B4-BE49-F238E27FC236}">
                <a16:creationId xmlns:a16="http://schemas.microsoft.com/office/drawing/2014/main" id="{DE647FEE-1418-5DC5-4ADD-E1F5A2FA12F3}"/>
              </a:ext>
            </a:extLst>
          </p:cNvPr>
          <p:cNvSpPr/>
          <p:nvPr/>
        </p:nvSpPr>
        <p:spPr>
          <a:xfrm>
            <a:off x="683568" y="1219872"/>
            <a:ext cx="7812154" cy="2185214"/>
          </a:xfrm>
          <a:prstGeom prst="rect">
            <a:avLst/>
          </a:prstGeom>
        </p:spPr>
        <p:txBody>
          <a:bodyPr wrap="square">
            <a:spAutoFit/>
          </a:bodyPr>
          <a:lstStyle/>
          <a:p>
            <a:pPr algn="ctr"/>
            <a:r>
              <a:rPr lang="en-US" sz="2600" b="1" dirty="0">
                <a:highlight>
                  <a:srgbClr val="E7C2F8"/>
                </a:highlight>
                <a:latin typeface="Times New Roman" panose="02020603050405020304" pitchFamily="18" charset="0"/>
                <a:cs typeface="Times New Roman" panose="02020603050405020304" pitchFamily="18" charset="0"/>
              </a:rPr>
              <a:t>Email-</a:t>
            </a:r>
            <a:r>
              <a:rPr lang="uk-UA" sz="2600" b="1" dirty="0">
                <a:highlight>
                  <a:srgbClr val="E7C2F8"/>
                </a:highlight>
                <a:latin typeface="Times New Roman" panose="02020603050405020304" pitchFamily="18" charset="0"/>
                <a:cs typeface="Times New Roman" panose="02020603050405020304" pitchFamily="18" charset="0"/>
              </a:rPr>
              <a:t>маркетинг</a:t>
            </a:r>
          </a:p>
          <a:p>
            <a:pPr algn="ctr"/>
            <a:r>
              <a:rPr lang="uk-UA" sz="2000" b="1" i="0" dirty="0">
                <a:effectLst/>
                <a:latin typeface="Times New Roman" panose="02020603050405020304" pitchFamily="18" charset="0"/>
                <a:cs typeface="Times New Roman" panose="02020603050405020304" pitchFamily="18" charset="0"/>
              </a:rPr>
              <a:t> </a:t>
            </a:r>
            <a:r>
              <a:rPr lang="uk-UA" sz="2200" b="0" i="0" dirty="0">
                <a:effectLst/>
                <a:latin typeface="Times New Roman" panose="02020603050405020304" pitchFamily="18" charset="0"/>
                <a:cs typeface="Times New Roman" panose="02020603050405020304" pitchFamily="18" charset="0"/>
              </a:rPr>
              <a:t>– це просування товарів та послуг компанії через розсилки електронних листів. Цей комунікаційний канал уможливлює розвиток </a:t>
            </a:r>
            <a:r>
              <a:rPr lang="uk-UA" sz="2200" dirty="0">
                <a:latin typeface="Times New Roman" panose="02020603050405020304" pitchFamily="18" charset="0"/>
                <a:cs typeface="Times New Roman" panose="02020603050405020304" pitchFamily="18" charset="0"/>
              </a:rPr>
              <a:t>взаємин з потенційними та існуючими клієнтами через донесення актуального корисного контенту та пропозицій, що мають бути цікавими для отримувачів</a:t>
            </a:r>
            <a:endParaRPr lang="uk-UA" altLang="uk-UA" sz="2200" dirty="0">
              <a:latin typeface="Times New Roman" panose="02020603050405020304" pitchFamily="18" charset="0"/>
              <a:cs typeface="Times New Roman" pitchFamily="18" charset="0"/>
            </a:endParaRPr>
          </a:p>
        </p:txBody>
      </p:sp>
      <p:pic>
        <p:nvPicPr>
          <p:cNvPr id="9" name="Рисунок 8">
            <a:extLst>
              <a:ext uri="{FF2B5EF4-FFF2-40B4-BE49-F238E27FC236}">
                <a16:creationId xmlns:a16="http://schemas.microsoft.com/office/drawing/2014/main" id="{E483BDD8-E697-F7DB-37D5-2EBBA1752D7E}"/>
              </a:ext>
            </a:extLst>
          </p:cNvPr>
          <p:cNvPicPr>
            <a:picLocks noChangeAspect="1"/>
          </p:cNvPicPr>
          <p:nvPr/>
        </p:nvPicPr>
        <p:blipFill>
          <a:blip r:embed="rId3"/>
          <a:stretch>
            <a:fillRect/>
          </a:stretch>
        </p:blipFill>
        <p:spPr>
          <a:xfrm>
            <a:off x="971601" y="3491970"/>
            <a:ext cx="4392488" cy="2637330"/>
          </a:xfrm>
          <a:prstGeom prst="rect">
            <a:avLst/>
          </a:prstGeom>
        </p:spPr>
      </p:pic>
      <p:sp>
        <p:nvSpPr>
          <p:cNvPr id="13" name="Прямоугольник 1">
            <a:extLst>
              <a:ext uri="{FF2B5EF4-FFF2-40B4-BE49-F238E27FC236}">
                <a16:creationId xmlns:a16="http://schemas.microsoft.com/office/drawing/2014/main" id="{703E8745-3908-FD06-4009-A0D635ECC2E3}"/>
              </a:ext>
            </a:extLst>
          </p:cNvPr>
          <p:cNvSpPr/>
          <p:nvPr/>
        </p:nvSpPr>
        <p:spPr>
          <a:xfrm>
            <a:off x="5436096" y="3748806"/>
            <a:ext cx="3131633" cy="2123658"/>
          </a:xfrm>
          <a:prstGeom prst="rect">
            <a:avLst/>
          </a:prstGeom>
        </p:spPr>
        <p:txBody>
          <a:bodyPr wrap="square">
            <a:spAutoFit/>
          </a:bodyPr>
          <a:lstStyle/>
          <a:p>
            <a:pPr algn="ctr"/>
            <a:r>
              <a:rPr lang="en-US" sz="2200" b="1" dirty="0">
                <a:solidFill>
                  <a:schemeClr val="bg1">
                    <a:lumMod val="50000"/>
                  </a:schemeClr>
                </a:solidFill>
                <a:latin typeface="Times New Roman" panose="02020603050405020304" pitchFamily="18" charset="0"/>
                <a:cs typeface="Times New Roman" panose="02020603050405020304" pitchFamily="18" charset="0"/>
              </a:rPr>
              <a:t>Email-</a:t>
            </a:r>
            <a:r>
              <a:rPr lang="uk-UA" sz="2200" b="1" dirty="0">
                <a:solidFill>
                  <a:schemeClr val="bg1">
                    <a:lumMod val="50000"/>
                  </a:schemeClr>
                </a:solidFill>
                <a:latin typeface="Times New Roman" panose="02020603050405020304" pitchFamily="18" charset="0"/>
                <a:cs typeface="Times New Roman" panose="02020603050405020304" pitchFamily="18" charset="0"/>
              </a:rPr>
              <a:t>маркетолог</a:t>
            </a:r>
          </a:p>
          <a:p>
            <a:pPr algn="ctr"/>
            <a:r>
              <a:rPr lang="uk-UA" sz="2200" b="0" i="0" dirty="0">
                <a:solidFill>
                  <a:schemeClr val="bg1">
                    <a:lumMod val="50000"/>
                  </a:schemeClr>
                </a:solidFill>
                <a:effectLst/>
                <a:latin typeface="Times New Roman" panose="02020603050405020304" pitchFamily="18" charset="0"/>
                <a:cs typeface="Times New Roman" panose="02020603050405020304" pitchFamily="18" charset="0"/>
              </a:rPr>
              <a:t>збирає базу підписників, готує та відправляє розсилки, стежить за їхньою ефективністю та оптимізує</a:t>
            </a:r>
            <a:endParaRPr lang="uk-UA" altLang="uk-UA" sz="2200" dirty="0">
              <a:solidFill>
                <a:schemeClr val="bg1">
                  <a:lumMod val="50000"/>
                </a:schemeClr>
              </a:solidFill>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554293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The 17 Essential Rules for Email Marketing">
            <a:extLst>
              <a:ext uri="{FF2B5EF4-FFF2-40B4-BE49-F238E27FC236}">
                <a16:creationId xmlns:a16="http://schemas.microsoft.com/office/drawing/2014/main" id="{AEE29B54-76AD-FA74-770E-E86999EFE2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95" y="1292411"/>
            <a:ext cx="8549168" cy="480890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47424" y="1612395"/>
            <a:ext cx="4662823" cy="492443"/>
          </a:xfrm>
          <a:prstGeom prst="rect">
            <a:avLst/>
          </a:prstGeom>
        </p:spPr>
        <p:txBody>
          <a:bodyPr wrap="square">
            <a:spAutoFit/>
          </a:bodyPr>
          <a:lstStyle/>
          <a:p>
            <a:pPr algn="ctr"/>
            <a:r>
              <a:rPr lang="uk-UA" sz="2600" b="1" dirty="0">
                <a:solidFill>
                  <a:srgbClr val="FFFFCC"/>
                </a:solidFill>
                <a:latin typeface="Times New Roman" pitchFamily="18" charset="0"/>
                <a:cs typeface="Times New Roman" pitchFamily="18" charset="0"/>
              </a:rPr>
              <a:t>ЦІЛІ </a:t>
            </a:r>
            <a:r>
              <a:rPr lang="en-US" sz="2600" b="1" dirty="0">
                <a:solidFill>
                  <a:srgbClr val="FFFFCC"/>
                </a:solidFill>
                <a:latin typeface="Times New Roman" pitchFamily="18" charset="0"/>
                <a:cs typeface="Times New Roman" pitchFamily="18" charset="0"/>
              </a:rPr>
              <a:t>EMAIL-</a:t>
            </a:r>
            <a:r>
              <a:rPr lang="uk-UA" sz="2600" b="1" dirty="0">
                <a:solidFill>
                  <a:srgbClr val="FFFFCC"/>
                </a:solidFill>
                <a:latin typeface="Times New Roman" pitchFamily="18" charset="0"/>
                <a:cs typeface="Times New Roman" pitchFamily="18" charset="0"/>
              </a:rPr>
              <a:t>МАРКЕТИНГУ</a:t>
            </a:r>
          </a:p>
        </p:txBody>
      </p:sp>
      <p:sp>
        <p:nvSpPr>
          <p:cNvPr id="9" name="Прямоугольник 1">
            <a:extLst>
              <a:ext uri="{FF2B5EF4-FFF2-40B4-BE49-F238E27FC236}">
                <a16:creationId xmlns:a16="http://schemas.microsoft.com/office/drawing/2014/main" id="{5A8B4259-B996-93EB-D431-B6298A4B64BC}"/>
              </a:ext>
            </a:extLst>
          </p:cNvPr>
          <p:cNvSpPr/>
          <p:nvPr/>
        </p:nvSpPr>
        <p:spPr>
          <a:xfrm>
            <a:off x="468678" y="2065614"/>
            <a:ext cx="3951471" cy="3816429"/>
          </a:xfrm>
          <a:prstGeom prst="rect">
            <a:avLst/>
          </a:prstGeom>
        </p:spPr>
        <p:txBody>
          <a:bodyPr wrap="square">
            <a:spAutoFit/>
          </a:bodyPr>
          <a:lstStyle/>
          <a:p>
            <a:r>
              <a:rPr lang="uk-UA" sz="2200" dirty="0">
                <a:solidFill>
                  <a:srgbClr val="FFFFCC"/>
                </a:solidFill>
                <a:latin typeface="Times New Roman" pitchFamily="18" charset="0"/>
                <a:cs typeface="Times New Roman" pitchFamily="18" charset="0"/>
              </a:rPr>
              <a:t>1. Підвищення впізнаваності бренду</a:t>
            </a:r>
          </a:p>
          <a:p>
            <a:r>
              <a:rPr lang="uk-UA" altLang="uk-UA" sz="2200" dirty="0">
                <a:solidFill>
                  <a:srgbClr val="FFFFCC"/>
                </a:solidFill>
                <a:latin typeface="Times New Roman" pitchFamily="18" charset="0"/>
                <a:cs typeface="Times New Roman" pitchFamily="18" charset="0"/>
              </a:rPr>
              <a:t>2. Збільшення кількості продажів</a:t>
            </a:r>
          </a:p>
          <a:p>
            <a:r>
              <a:rPr lang="uk-UA" altLang="uk-UA" sz="2200" dirty="0">
                <a:solidFill>
                  <a:srgbClr val="FFFFCC"/>
                </a:solidFill>
                <a:latin typeface="Times New Roman" pitchFamily="18" charset="0"/>
                <a:cs typeface="Times New Roman" pitchFamily="18" charset="0"/>
              </a:rPr>
              <a:t>3. Формування цільової аудиторії</a:t>
            </a:r>
          </a:p>
          <a:p>
            <a:r>
              <a:rPr lang="uk-UA" altLang="uk-UA" sz="2200" dirty="0">
                <a:solidFill>
                  <a:srgbClr val="FFFFCC"/>
                </a:solidFill>
                <a:latin typeface="Times New Roman" pitchFamily="18" charset="0"/>
                <a:cs typeface="Times New Roman" pitchFamily="18" charset="0"/>
              </a:rPr>
              <a:t>4. Реклама і просування послуг</a:t>
            </a:r>
          </a:p>
          <a:p>
            <a:r>
              <a:rPr lang="uk-UA" altLang="uk-UA" sz="2200" dirty="0">
                <a:solidFill>
                  <a:srgbClr val="FFFFCC"/>
                </a:solidFill>
                <a:latin typeface="Times New Roman" pitchFamily="18" charset="0"/>
                <a:cs typeface="Times New Roman" pitchFamily="18" charset="0"/>
              </a:rPr>
              <a:t>5. Вибудова взаємин з клієнтами</a:t>
            </a:r>
          </a:p>
          <a:p>
            <a:r>
              <a:rPr lang="uk-UA" altLang="uk-UA" sz="2200" dirty="0">
                <a:solidFill>
                  <a:srgbClr val="FFFFCC"/>
                </a:solidFill>
                <a:latin typeface="Times New Roman" pitchFamily="18" charset="0"/>
                <a:cs typeface="Times New Roman" pitchFamily="18" charset="0"/>
              </a:rPr>
              <a:t>6. Інформування про новини та акції</a:t>
            </a:r>
          </a:p>
        </p:txBody>
      </p:sp>
    </p:spTree>
    <p:extLst>
      <p:ext uri="{BB962C8B-B14F-4D97-AF65-F5344CB8AC3E}">
        <p14:creationId xmlns:p14="http://schemas.microsoft.com/office/powerpoint/2010/main" val="1491314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1501550" y="996646"/>
            <a:ext cx="6362131" cy="892552"/>
          </a:xfrm>
          <a:prstGeom prst="rect">
            <a:avLst/>
          </a:prstGeom>
        </p:spPr>
        <p:txBody>
          <a:bodyPr wrap="square">
            <a:spAutoFit/>
          </a:bodyPr>
          <a:lstStyle/>
          <a:p>
            <a:pPr algn="ctr"/>
            <a:r>
              <a:rPr lang="uk-UA" sz="2600" b="1" dirty="0">
                <a:solidFill>
                  <a:schemeClr val="bg1">
                    <a:lumMod val="50000"/>
                  </a:schemeClr>
                </a:solidFill>
                <a:latin typeface="Times New Roman" pitchFamily="18" charset="0"/>
                <a:cs typeface="Times New Roman" pitchFamily="18" charset="0"/>
              </a:rPr>
              <a:t>ЦІЛІ </a:t>
            </a:r>
            <a:r>
              <a:rPr lang="en-US" sz="2600" b="1" dirty="0">
                <a:solidFill>
                  <a:schemeClr val="bg1">
                    <a:lumMod val="50000"/>
                  </a:schemeClr>
                </a:solidFill>
                <a:latin typeface="Times New Roman" pitchFamily="18" charset="0"/>
                <a:cs typeface="Times New Roman" pitchFamily="18" charset="0"/>
              </a:rPr>
              <a:t>EMAIL-</a:t>
            </a:r>
            <a:r>
              <a:rPr lang="uk-UA" sz="2600" b="1" dirty="0">
                <a:solidFill>
                  <a:schemeClr val="bg1">
                    <a:lumMod val="50000"/>
                  </a:schemeClr>
                </a:solidFill>
                <a:latin typeface="Times New Roman" pitchFamily="18" charset="0"/>
                <a:cs typeface="Times New Roman" pitchFamily="18" charset="0"/>
              </a:rPr>
              <a:t>МАРКЕТИНГУ</a:t>
            </a:r>
          </a:p>
          <a:p>
            <a:pPr algn="ctr"/>
            <a:r>
              <a:rPr lang="uk-UA" sz="2600" b="1" dirty="0">
                <a:latin typeface="Times New Roman" pitchFamily="18" charset="0"/>
                <a:cs typeface="Times New Roman" pitchFamily="18" charset="0"/>
              </a:rPr>
              <a:t>1. Підвищення впізнаваності бренду</a:t>
            </a:r>
            <a:endParaRPr lang="uk-UA" altLang="uk-UA" sz="2600"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6DD2EB06-187F-5A98-97E0-3AB0A64A3CEC}"/>
              </a:ext>
            </a:extLst>
          </p:cNvPr>
          <p:cNvSpPr txBox="1"/>
          <p:nvPr/>
        </p:nvSpPr>
        <p:spPr>
          <a:xfrm>
            <a:off x="502936" y="2274924"/>
            <a:ext cx="4917529" cy="3031599"/>
          </a:xfrm>
          <a:prstGeom prst="rect">
            <a:avLst/>
          </a:prstGeom>
          <a:noFill/>
        </p:spPr>
        <p:txBody>
          <a:bodyPr wrap="square">
            <a:spAutoFit/>
          </a:bodyPr>
          <a:lstStyle/>
          <a:p>
            <a:pPr algn="ctr"/>
            <a:r>
              <a:rPr lang="uk-UA" sz="3000" b="1" i="0" dirty="0">
                <a:effectLst/>
                <a:latin typeface="Times New Roman" panose="02020603050405020304" pitchFamily="18" charset="0"/>
                <a:cs typeface="Times New Roman" panose="02020603050405020304" pitchFamily="18" charset="0"/>
              </a:rPr>
              <a:t>Бренд – це більше ніж просто назва чи логотип </a:t>
            </a:r>
          </a:p>
          <a:p>
            <a:pPr algn="ctr"/>
            <a:r>
              <a:rPr lang="uk-UA" sz="2500" b="0" i="0" dirty="0">
                <a:effectLst/>
                <a:latin typeface="Times New Roman" panose="02020603050405020304" pitchFamily="18" charset="0"/>
                <a:cs typeface="Times New Roman" panose="02020603050405020304" pitchFamily="18" charset="0"/>
              </a:rPr>
              <a:t>Це впізнавана емоція, яку викликає компанія, продукт або певна відома особа</a:t>
            </a:r>
            <a:endParaRPr lang="en-US" sz="2500" b="0" i="0" dirty="0">
              <a:effectLst/>
              <a:latin typeface="Times New Roman" panose="02020603050405020304" pitchFamily="18" charset="0"/>
              <a:cs typeface="Times New Roman" panose="02020603050405020304" pitchFamily="18" charset="0"/>
            </a:endParaRPr>
          </a:p>
          <a:p>
            <a:pPr algn="ctr"/>
            <a:r>
              <a:rPr lang="uk-UA" sz="2800" b="1" i="0" dirty="0">
                <a:effectLst/>
                <a:latin typeface="Times New Roman" panose="02020603050405020304" pitchFamily="18" charset="0"/>
                <a:cs typeface="Times New Roman" panose="02020603050405020304" pitchFamily="18" charset="0"/>
              </a:rPr>
              <a:t>Бренд – це </a:t>
            </a:r>
            <a:r>
              <a:rPr lang="uk-UA" sz="2800" b="1" dirty="0">
                <a:latin typeface="Times New Roman" panose="02020603050405020304" pitchFamily="18" charset="0"/>
                <a:cs typeface="Times New Roman" panose="02020603050405020304" pitchFamily="18" charset="0"/>
              </a:rPr>
              <a:t>фінансове поняття</a:t>
            </a:r>
            <a:endParaRPr lang="uk-UA" sz="25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B6DA63C-5D72-9018-3219-CA825DFB05A1}"/>
              </a:ext>
            </a:extLst>
          </p:cNvPr>
          <p:cNvSpPr txBox="1"/>
          <p:nvPr/>
        </p:nvSpPr>
        <p:spPr>
          <a:xfrm>
            <a:off x="527657" y="5243850"/>
            <a:ext cx="4248472" cy="646331"/>
          </a:xfrm>
          <a:prstGeom prst="rect">
            <a:avLst/>
          </a:prstGeom>
          <a:noFill/>
        </p:spPr>
        <p:txBody>
          <a:bodyPr wrap="square">
            <a:spAutoFit/>
          </a:bodyPr>
          <a:lstStyle/>
          <a:p>
            <a:pPr algn="ctr"/>
            <a:r>
              <a:rPr lang="uk-UA" sz="2200" dirty="0">
                <a:latin typeface="Times New Roman" panose="02020603050405020304" pitchFamily="18" charset="0"/>
                <a:cs typeface="Times New Roman" panose="02020603050405020304" pitchFamily="18" charset="0"/>
              </a:rPr>
              <a:t>Бренд </a:t>
            </a:r>
            <a:r>
              <a:rPr lang="en-US" sz="2200" dirty="0">
                <a:latin typeface="Times New Roman" panose="02020603050405020304" pitchFamily="18" charset="0"/>
                <a:cs typeface="Times New Roman" panose="02020603050405020304" pitchFamily="18" charset="0"/>
              </a:rPr>
              <a:t>Google </a:t>
            </a:r>
            <a:r>
              <a:rPr lang="uk-UA"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$263 </a:t>
            </a:r>
            <a:r>
              <a:rPr lang="uk-UA" sz="2200" b="0" i="0" dirty="0">
                <a:effectLst/>
                <a:latin typeface="Times New Roman" panose="02020603050405020304" pitchFamily="18" charset="0"/>
                <a:cs typeface="Times New Roman" panose="02020603050405020304" pitchFamily="18" charset="0"/>
              </a:rPr>
              <a:t>млрд</a:t>
            </a:r>
          </a:p>
          <a:p>
            <a:pPr algn="ctr"/>
            <a:r>
              <a:rPr lang="en-US" sz="1400" i="0" dirty="0">
                <a:effectLst/>
                <a:latin typeface="Times New Roman" panose="02020603050405020304" pitchFamily="18" charset="0"/>
                <a:cs typeface="Times New Roman" panose="02020603050405020304" pitchFamily="18" charset="0"/>
              </a:rPr>
              <a:t>* </a:t>
            </a:r>
            <a:r>
              <a:rPr lang="uk-UA" sz="1400" i="0" dirty="0">
                <a:effectLst/>
                <a:latin typeface="Times New Roman" panose="02020603050405020304" pitchFamily="18" charset="0"/>
                <a:cs typeface="Times New Roman" panose="02020603050405020304" pitchFamily="18" charset="0"/>
              </a:rPr>
              <a:t>з</a:t>
            </a:r>
            <a:r>
              <a:rPr lang="uk-UA" sz="1400" dirty="0">
                <a:latin typeface="Times New Roman" panose="02020603050405020304" pitchFamily="18" charset="0"/>
                <a:cs typeface="Times New Roman" panose="02020603050405020304" pitchFamily="18" charset="0"/>
              </a:rPr>
              <a:t>а оцінками «</a:t>
            </a:r>
            <a:r>
              <a:rPr lang="en-US" sz="1400" i="0" dirty="0">
                <a:effectLst/>
                <a:latin typeface="Times New Roman" panose="02020603050405020304" pitchFamily="18" charset="0"/>
                <a:cs typeface="Times New Roman" panose="02020603050405020304" pitchFamily="18" charset="0"/>
              </a:rPr>
              <a:t>Brand Finance</a:t>
            </a:r>
            <a:r>
              <a:rPr lang="uk-UA" sz="1400" i="0" dirty="0">
                <a:effectLst/>
                <a:latin typeface="Times New Roman" panose="02020603050405020304" pitchFamily="18" charset="0"/>
                <a:cs typeface="Times New Roman" panose="02020603050405020304" pitchFamily="18" charset="0"/>
              </a:rPr>
              <a:t>»</a:t>
            </a:r>
            <a:r>
              <a:rPr lang="en-US" sz="1400" i="0" dirty="0">
                <a:effectLst/>
                <a:latin typeface="Times New Roman" panose="02020603050405020304" pitchFamily="18" charset="0"/>
                <a:cs typeface="Times New Roman" panose="02020603050405020304" pitchFamily="18" charset="0"/>
              </a:rPr>
              <a:t> </a:t>
            </a:r>
            <a:r>
              <a:rPr lang="uk-UA" sz="1400" dirty="0">
                <a:latin typeface="Times New Roman" panose="02020603050405020304" pitchFamily="18" charset="0"/>
                <a:cs typeface="Times New Roman" panose="02020603050405020304" pitchFamily="18" charset="0"/>
              </a:rPr>
              <a:t>на січень 2022 року</a:t>
            </a:r>
            <a:endParaRPr lang="uk-UA" sz="1400" i="0" dirty="0">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DCD8F9A-11EE-8DC0-09C3-4E7364911DA2}"/>
              </a:ext>
            </a:extLst>
          </p:cNvPr>
          <p:cNvSpPr txBox="1"/>
          <p:nvPr/>
        </p:nvSpPr>
        <p:spPr>
          <a:xfrm>
            <a:off x="5670428" y="2297485"/>
            <a:ext cx="2970636" cy="3093154"/>
          </a:xfrm>
          <a:prstGeom prst="rect">
            <a:avLst/>
          </a:prstGeom>
          <a:noFill/>
        </p:spPr>
        <p:txBody>
          <a:bodyPr wrap="square">
            <a:spAutoFit/>
          </a:bodyPr>
          <a:lstStyle/>
          <a:p>
            <a:r>
              <a:rPr lang="uk-UA" sz="1500" dirty="0">
                <a:solidFill>
                  <a:schemeClr val="bg1">
                    <a:lumMod val="50000"/>
                  </a:schemeClr>
                </a:solidFill>
                <a:latin typeface="Times New Roman" panose="02020603050405020304" pitchFamily="18" charset="0"/>
                <a:cs typeface="Times New Roman" panose="02020603050405020304" pitchFamily="18" charset="0"/>
              </a:rPr>
              <a:t>Історично бренд був </a:t>
            </a:r>
            <a:r>
              <a:rPr lang="uk-UA" sz="1500" dirty="0">
                <a:solidFill>
                  <a:schemeClr val="accent4">
                    <a:lumMod val="50000"/>
                  </a:schemeClr>
                </a:solidFill>
                <a:highlight>
                  <a:srgbClr val="C0C0C0"/>
                </a:highlight>
                <a:latin typeface="Times New Roman" panose="02020603050405020304" pitchFamily="18" charset="0"/>
                <a:cs typeface="Times New Roman" panose="02020603050405020304" pitchFamily="18" charset="0"/>
              </a:rPr>
              <a:t>«розпізнавальним знаком, який випалювали на худобі»</a:t>
            </a:r>
            <a:r>
              <a:rPr lang="en-US" sz="1500" dirty="0">
                <a:solidFill>
                  <a:schemeClr val="accent4">
                    <a:lumMod val="50000"/>
                  </a:schemeClr>
                </a:solidFill>
                <a:highlight>
                  <a:srgbClr val="C0C0C0"/>
                </a:highlight>
                <a:latin typeface="Times New Roman" panose="02020603050405020304" pitchFamily="18" charset="0"/>
                <a:cs typeface="Times New Roman" panose="02020603050405020304" pitchFamily="18" charset="0"/>
              </a:rPr>
              <a:t>. </a:t>
            </a:r>
            <a:r>
              <a:rPr lang="uk-UA" sz="1500" dirty="0">
                <a:solidFill>
                  <a:schemeClr val="bg1">
                    <a:lumMod val="50000"/>
                  </a:schemeClr>
                </a:solidFill>
                <a:latin typeface="Times New Roman" panose="02020603050405020304" pitchFamily="18" charset="0"/>
                <a:cs typeface="Times New Roman" panose="02020603050405020304" pitchFamily="18" charset="0"/>
              </a:rPr>
              <a:t>Пізніше цей термін використовувався для опису «назви бренду» </a:t>
            </a:r>
            <a:r>
              <a:rPr lang="uk-UA" sz="1500" dirty="0">
                <a:solidFill>
                  <a:schemeClr val="bg1">
                    <a:lumMod val="50000"/>
                  </a:schemeClr>
                </a:solidFill>
                <a:highlight>
                  <a:srgbClr val="C0C0C0"/>
                </a:highlight>
                <a:latin typeface="Times New Roman" panose="02020603050405020304" pitchFamily="18" charset="0"/>
                <a:cs typeface="Times New Roman" panose="02020603050405020304" pitchFamily="18" charset="0"/>
              </a:rPr>
              <a:t>– </a:t>
            </a:r>
            <a:r>
              <a:rPr lang="uk-UA" sz="1500" dirty="0">
                <a:solidFill>
                  <a:schemeClr val="accent4">
                    <a:lumMod val="50000"/>
                  </a:schemeClr>
                </a:solidFill>
                <a:highlight>
                  <a:srgbClr val="C0C0C0"/>
                </a:highlight>
                <a:latin typeface="Times New Roman" panose="02020603050405020304" pitchFamily="18" charset="0"/>
                <a:cs typeface="Times New Roman" panose="02020603050405020304" pitchFamily="18" charset="0"/>
              </a:rPr>
              <a:t>назви, логотипу або зображення</a:t>
            </a:r>
            <a:r>
              <a:rPr lang="uk-UA" sz="1500" dirty="0">
                <a:solidFill>
                  <a:schemeClr val="bg1">
                    <a:lumMod val="50000"/>
                  </a:schemeClr>
                </a:solidFill>
                <a:highlight>
                  <a:srgbClr val="C0C0C0"/>
                </a:highlight>
                <a:latin typeface="Times New Roman" panose="02020603050405020304" pitchFamily="18" charset="0"/>
                <a:cs typeface="Times New Roman" panose="02020603050405020304" pitchFamily="18" charset="0"/>
              </a:rPr>
              <a:t>, </a:t>
            </a:r>
            <a:r>
              <a:rPr lang="uk-UA" sz="1500" dirty="0">
                <a:solidFill>
                  <a:schemeClr val="bg1">
                    <a:lumMod val="50000"/>
                  </a:schemeClr>
                </a:solidFill>
                <a:latin typeface="Times New Roman" panose="02020603050405020304" pitchFamily="18" charset="0"/>
                <a:cs typeface="Times New Roman" panose="02020603050405020304" pitchFamily="18" charset="0"/>
              </a:rPr>
              <a:t>наданого продукту, що ідентифікує його як вироблений певною компанією. Тепер це поняття розширено для охоплення </a:t>
            </a:r>
            <a:r>
              <a:rPr lang="uk-UA" sz="1500" dirty="0">
                <a:solidFill>
                  <a:schemeClr val="accent4">
                    <a:lumMod val="50000"/>
                  </a:schemeClr>
                </a:solidFill>
                <a:highlight>
                  <a:srgbClr val="C0C0C0"/>
                </a:highlight>
                <a:latin typeface="Times New Roman" panose="02020603050405020304" pitchFamily="18" charset="0"/>
                <a:cs typeface="Times New Roman" panose="02020603050405020304" pitchFamily="18" charset="0"/>
              </a:rPr>
              <a:t>всіх ідентифікаційних рис компанії від способів роботи до спільних цінностей</a:t>
            </a:r>
          </a:p>
        </p:txBody>
      </p:sp>
      <p:pic>
        <p:nvPicPr>
          <p:cNvPr id="14" name="Рисунок 13">
            <a:extLst>
              <a:ext uri="{FF2B5EF4-FFF2-40B4-BE49-F238E27FC236}">
                <a16:creationId xmlns:a16="http://schemas.microsoft.com/office/drawing/2014/main" id="{C756FD8E-076D-D8A2-3E7B-177E3D322803}"/>
              </a:ext>
            </a:extLst>
          </p:cNvPr>
          <p:cNvPicPr>
            <a:picLocks noChangeAspect="1"/>
          </p:cNvPicPr>
          <p:nvPr/>
        </p:nvPicPr>
        <p:blipFill>
          <a:blip r:embed="rId3"/>
          <a:stretch>
            <a:fillRect/>
          </a:stretch>
        </p:blipFill>
        <p:spPr>
          <a:xfrm>
            <a:off x="1835696" y="5342245"/>
            <a:ext cx="864096" cy="308817"/>
          </a:xfrm>
          <a:prstGeom prst="rect">
            <a:avLst/>
          </a:prstGeom>
        </p:spPr>
      </p:pic>
    </p:spTree>
    <p:extLst>
      <p:ext uri="{BB962C8B-B14F-4D97-AF65-F5344CB8AC3E}">
        <p14:creationId xmlns:p14="http://schemas.microsoft.com/office/powerpoint/2010/main" val="1523397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a:extLst>
              <a:ext uri="{FF2B5EF4-FFF2-40B4-BE49-F238E27FC236}">
                <a16:creationId xmlns:a16="http://schemas.microsoft.com/office/drawing/2014/main" id="{BA8B2AE2-8122-39B2-EF65-7DCC79E0894F}"/>
              </a:ext>
            </a:extLst>
          </p:cNvPr>
          <p:cNvPicPr>
            <a:picLocks noChangeAspect="1"/>
          </p:cNvPicPr>
          <p:nvPr/>
        </p:nvPicPr>
        <p:blipFill>
          <a:blip r:embed="rId3"/>
          <a:stretch>
            <a:fillRect/>
          </a:stretch>
        </p:blipFill>
        <p:spPr>
          <a:xfrm>
            <a:off x="727478" y="1196752"/>
            <a:ext cx="4780625" cy="4897464"/>
          </a:xfrm>
          <a:prstGeom prst="rect">
            <a:avLst/>
          </a:prstGeom>
        </p:spPr>
      </p:pic>
      <p:sp>
        <p:nvSpPr>
          <p:cNvPr id="7" name="TextBox 6">
            <a:extLst>
              <a:ext uri="{FF2B5EF4-FFF2-40B4-BE49-F238E27FC236}">
                <a16:creationId xmlns:a16="http://schemas.microsoft.com/office/drawing/2014/main" id="{E4D0FB96-08D2-E7EB-8D8D-9735E91BB27D}"/>
              </a:ext>
            </a:extLst>
          </p:cNvPr>
          <p:cNvSpPr txBox="1"/>
          <p:nvPr/>
        </p:nvSpPr>
        <p:spPr>
          <a:xfrm>
            <a:off x="5508103" y="1961568"/>
            <a:ext cx="2699586" cy="3139321"/>
          </a:xfrm>
          <a:prstGeom prst="rect">
            <a:avLst/>
          </a:prstGeom>
          <a:solidFill>
            <a:schemeClr val="accent3">
              <a:lumMod val="40000"/>
              <a:lumOff val="60000"/>
            </a:schemeClr>
          </a:solidFill>
        </p:spPr>
        <p:txBody>
          <a:bodyPr wrap="square">
            <a:spAutoFit/>
          </a:bodyPr>
          <a:lstStyle/>
          <a:p>
            <a:r>
              <a:rPr lang="uk-UA" sz="2200" b="1" i="0" dirty="0">
                <a:solidFill>
                  <a:schemeClr val="accent4">
                    <a:lumMod val="75000"/>
                  </a:schemeClr>
                </a:solidFill>
                <a:effectLst/>
                <a:latin typeface="Times New Roman" panose="02020603050405020304" pitchFamily="18" charset="0"/>
                <a:cs typeface="Times New Roman" panose="02020603050405020304" pitchFamily="18" charset="0"/>
              </a:rPr>
              <a:t>Впізнаваність бренду </a:t>
            </a:r>
            <a:r>
              <a:rPr lang="uk-UA" sz="2200" dirty="0">
                <a:solidFill>
                  <a:schemeClr val="accent4">
                    <a:lumMod val="75000"/>
                  </a:schemeClr>
                </a:solidFill>
                <a:latin typeface="Times New Roman" pitchFamily="18" charset="0"/>
                <a:cs typeface="Times New Roman" pitchFamily="18" charset="0"/>
              </a:rPr>
              <a:t>– </a:t>
            </a:r>
            <a:r>
              <a:rPr lang="uk-UA" sz="2200" i="0" dirty="0">
                <a:solidFill>
                  <a:schemeClr val="accent4">
                    <a:lumMod val="75000"/>
                  </a:schemeClr>
                </a:solidFill>
                <a:effectLst/>
                <a:latin typeface="Times New Roman" panose="02020603050405020304" pitchFamily="18" charset="0"/>
                <a:cs typeface="Times New Roman" panose="02020603050405020304" pitchFamily="18" charset="0"/>
              </a:rPr>
              <a:t>здатність споживача визначати і впізнати продукт серед різноманіття інших торговельних марок, за характерними атрибутами бренду</a:t>
            </a:r>
            <a:endParaRPr lang="uk-UA" sz="2200" dirty="0">
              <a:solidFill>
                <a:schemeClr val="accent4">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255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EE42EC08-7764-279C-A5E7-6E70799F1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63" y="1309782"/>
            <a:ext cx="6978976" cy="45666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FB98AC4-81BC-8FA7-61E1-A327905B406A}"/>
              </a:ext>
            </a:extLst>
          </p:cNvPr>
          <p:cNvSpPr txBox="1"/>
          <p:nvPr/>
        </p:nvSpPr>
        <p:spPr>
          <a:xfrm>
            <a:off x="625063" y="5955973"/>
            <a:ext cx="7043281" cy="276999"/>
          </a:xfrm>
          <a:prstGeom prst="rect">
            <a:avLst/>
          </a:prstGeom>
          <a:noFill/>
        </p:spPr>
        <p:txBody>
          <a:bodyPr wrap="square">
            <a:spAutoFit/>
          </a:bodyPr>
          <a:lstStyle/>
          <a:p>
            <a:r>
              <a:rPr lang="uk-UA" sz="1200" dirty="0">
                <a:solidFill>
                  <a:schemeClr val="bg1">
                    <a:lumMod val="65000"/>
                  </a:schemeClr>
                </a:solidFill>
                <a:latin typeface="Times New Roman" panose="02020603050405020304" pitchFamily="18" charset="0"/>
                <a:cs typeface="Times New Roman" panose="02020603050405020304" pitchFamily="18" charset="0"/>
              </a:rPr>
              <a:t>Джерело: https://www.volynnews.com/news/economics/reytynh-naybahatshykh-brendiv-ukrayiny-infohrafika/</a:t>
            </a:r>
          </a:p>
        </p:txBody>
      </p:sp>
      <mc:AlternateContent xmlns:mc="http://schemas.openxmlformats.org/markup-compatibility/2006" xmlns:p14="http://schemas.microsoft.com/office/powerpoint/2010/main">
        <mc:Choice Requires="p14">
          <p:contentPart p14:bwMode="auto" r:id="rId4">
            <p14:nvContentPartPr>
              <p14:cNvPr id="12" name="Рукописні дані 11">
                <a:extLst>
                  <a:ext uri="{FF2B5EF4-FFF2-40B4-BE49-F238E27FC236}">
                    <a16:creationId xmlns:a16="http://schemas.microsoft.com/office/drawing/2014/main" id="{49CE96C4-37FC-02DA-74AA-D8C627982DDF}"/>
                  </a:ext>
                </a:extLst>
              </p14:cNvPr>
              <p14:cNvContentPartPr/>
              <p14:nvPr/>
            </p14:nvContentPartPr>
            <p14:xfrm>
              <a:off x="8815185" y="3657510"/>
              <a:ext cx="360" cy="360"/>
            </p14:xfrm>
          </p:contentPart>
        </mc:Choice>
        <mc:Fallback xmlns="">
          <p:pic>
            <p:nvPicPr>
              <p:cNvPr id="12" name="Рукописні дані 11">
                <a:extLst>
                  <a:ext uri="{FF2B5EF4-FFF2-40B4-BE49-F238E27FC236}">
                    <a16:creationId xmlns:a16="http://schemas.microsoft.com/office/drawing/2014/main" id="{49CE96C4-37FC-02DA-74AA-D8C627982DDF}"/>
                  </a:ext>
                </a:extLst>
              </p:cNvPr>
              <p:cNvPicPr/>
              <p:nvPr/>
            </p:nvPicPr>
            <p:blipFill>
              <a:blip r:embed="rId5"/>
              <a:stretch>
                <a:fillRect/>
              </a:stretch>
            </p:blipFill>
            <p:spPr>
              <a:xfrm>
                <a:off x="8797545" y="3639870"/>
                <a:ext cx="36000" cy="36000"/>
              </a:xfrm>
              <a:prstGeom prst="rect">
                <a:avLst/>
              </a:prstGeom>
            </p:spPr>
          </p:pic>
        </mc:Fallback>
      </mc:AlternateContent>
      <p:pic>
        <p:nvPicPr>
          <p:cNvPr id="14" name="Рисунок 13">
            <a:extLst>
              <a:ext uri="{FF2B5EF4-FFF2-40B4-BE49-F238E27FC236}">
                <a16:creationId xmlns:a16="http://schemas.microsoft.com/office/drawing/2014/main" id="{3C2D826A-7321-3298-3840-F1C095E8A152}"/>
              </a:ext>
            </a:extLst>
          </p:cNvPr>
          <p:cNvPicPr>
            <a:picLocks noChangeAspect="1"/>
          </p:cNvPicPr>
          <p:nvPr/>
        </p:nvPicPr>
        <p:blipFill>
          <a:blip r:embed="rId6"/>
          <a:stretch>
            <a:fillRect/>
          </a:stretch>
        </p:blipFill>
        <p:spPr>
          <a:xfrm>
            <a:off x="7272236" y="3375637"/>
            <a:ext cx="1514475" cy="2667000"/>
          </a:xfrm>
          <a:prstGeom prst="rect">
            <a:avLst/>
          </a:prstGeom>
        </p:spPr>
      </p:pic>
    </p:spTree>
    <p:extLst>
      <p:ext uri="{BB962C8B-B14F-4D97-AF65-F5344CB8AC3E}">
        <p14:creationId xmlns:p14="http://schemas.microsoft.com/office/powerpoint/2010/main" val="3716429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a:extLst>
              <a:ext uri="{FF2B5EF4-FFF2-40B4-BE49-F238E27FC236}">
                <a16:creationId xmlns:a16="http://schemas.microsoft.com/office/drawing/2014/main" id="{36534B48-2024-18CC-CEAE-6FA7ADAE50A0}"/>
              </a:ext>
            </a:extLst>
          </p:cNvPr>
          <p:cNvPicPr>
            <a:picLocks noChangeAspect="1"/>
          </p:cNvPicPr>
          <p:nvPr/>
        </p:nvPicPr>
        <p:blipFill>
          <a:blip r:embed="rId3"/>
          <a:stretch>
            <a:fillRect/>
          </a:stretch>
        </p:blipFill>
        <p:spPr>
          <a:xfrm>
            <a:off x="551510" y="1463025"/>
            <a:ext cx="5183179" cy="4302330"/>
          </a:xfrm>
          <a:prstGeom prst="rect">
            <a:avLst/>
          </a:prstGeom>
        </p:spPr>
      </p:pic>
      <p:sp>
        <p:nvSpPr>
          <p:cNvPr id="5" name="Прямоугольник 1">
            <a:extLst>
              <a:ext uri="{FF2B5EF4-FFF2-40B4-BE49-F238E27FC236}">
                <a16:creationId xmlns:a16="http://schemas.microsoft.com/office/drawing/2014/main" id="{63818F3A-70B7-4A34-9CB4-1A3A248B1322}"/>
              </a:ext>
            </a:extLst>
          </p:cNvPr>
          <p:cNvSpPr/>
          <p:nvPr/>
        </p:nvSpPr>
        <p:spPr>
          <a:xfrm>
            <a:off x="5689574" y="1463025"/>
            <a:ext cx="2902915" cy="4278094"/>
          </a:xfrm>
          <a:prstGeom prst="rect">
            <a:avLst/>
          </a:prstGeom>
        </p:spPr>
        <p:txBody>
          <a:bodyPr wrap="square">
            <a:spAutoFit/>
          </a:bodyPr>
          <a:lstStyle/>
          <a:p>
            <a:pPr algn="ctr"/>
            <a:r>
              <a:rPr lang="uk-UA" sz="1700" b="0" i="0" dirty="0">
                <a:solidFill>
                  <a:srgbClr val="747B7C"/>
                </a:solidFill>
                <a:effectLst/>
                <a:latin typeface="Times New Roman" panose="02020603050405020304" pitchFamily="18" charset="0"/>
                <a:cs typeface="Times New Roman" panose="02020603050405020304" pitchFamily="18" charset="0"/>
              </a:rPr>
              <a:t>Регулярне </a:t>
            </a:r>
            <a:r>
              <a:rPr lang="uk-UA" sz="1700" b="0" i="0" dirty="0">
                <a:effectLst/>
                <a:latin typeface="Times New Roman" panose="02020603050405020304" pitchFamily="18" charset="0"/>
                <a:cs typeface="Times New Roman" panose="02020603050405020304" pitchFamily="18" charset="0"/>
              </a:rPr>
              <a:t>нагадування про себе та продукти </a:t>
            </a:r>
            <a:r>
              <a:rPr lang="uk-UA" sz="1700" b="0" i="0" dirty="0">
                <a:solidFill>
                  <a:srgbClr val="747B7C"/>
                </a:solidFill>
                <a:effectLst/>
                <a:latin typeface="Times New Roman" panose="02020603050405020304" pitchFamily="18" charset="0"/>
                <a:cs typeface="Times New Roman" panose="02020603050405020304" pitchFamily="18" charset="0"/>
              </a:rPr>
              <a:t>призводить до того, що бренд першим спадає на думку підписників, коли ті готові здійснити покупку. Чим частіше люди бачать розсилки компанії, тим вище шанс, що при пошуку товару, вони оберуть саме її. Найкраща стратегія для формування правильного образу у свідомості споживачів – </a:t>
            </a:r>
            <a:r>
              <a:rPr lang="uk-UA" sz="1700" b="0" i="0" dirty="0">
                <a:effectLst/>
                <a:latin typeface="Times New Roman" panose="02020603050405020304" pitchFamily="18" charset="0"/>
                <a:cs typeface="Times New Roman" panose="02020603050405020304" pitchFamily="18" charset="0"/>
              </a:rPr>
              <a:t>комбінація  освітнього, корисного та рекламного контенту </a:t>
            </a:r>
            <a:r>
              <a:rPr lang="uk-UA" sz="1700" b="0" i="0" dirty="0">
                <a:solidFill>
                  <a:srgbClr val="747B7C"/>
                </a:solidFill>
                <a:effectLst/>
                <a:latin typeface="Times New Roman" panose="02020603050405020304" pitchFamily="18" charset="0"/>
                <a:cs typeface="Times New Roman" panose="02020603050405020304" pitchFamily="18" charset="0"/>
              </a:rPr>
              <a:t>у листах</a:t>
            </a:r>
          </a:p>
        </p:txBody>
      </p:sp>
    </p:spTree>
    <p:extLst>
      <p:ext uri="{BB962C8B-B14F-4D97-AF65-F5344CB8AC3E}">
        <p14:creationId xmlns:p14="http://schemas.microsoft.com/office/powerpoint/2010/main" val="3707629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3F4F671-D7CD-1131-5E94-2933A01900F5}"/>
              </a:ext>
            </a:extLst>
          </p:cNvPr>
          <p:cNvSpPr txBox="1"/>
          <p:nvPr/>
        </p:nvSpPr>
        <p:spPr>
          <a:xfrm>
            <a:off x="1115616" y="2420888"/>
            <a:ext cx="3456384" cy="2677656"/>
          </a:xfrm>
          <a:prstGeom prst="rect">
            <a:avLst/>
          </a:prstGeom>
          <a:noFill/>
        </p:spPr>
        <p:txBody>
          <a:bodyPr wrap="square">
            <a:spAutoFit/>
          </a:bodyPr>
          <a:lstStyle/>
          <a:p>
            <a:pPr algn="ctr"/>
            <a:r>
              <a:rPr lang="uk-UA" sz="2400" b="1" dirty="0">
                <a:solidFill>
                  <a:schemeClr val="accent6">
                    <a:lumMod val="60000"/>
                    <a:lumOff val="40000"/>
                  </a:schemeClr>
                </a:solidFill>
                <a:latin typeface="Times New Roman" panose="02020603050405020304" pitchFamily="18" charset="0"/>
                <a:cs typeface="Times New Roman" panose="02020603050405020304" pitchFamily="18" charset="0"/>
              </a:rPr>
              <a:t>Цільовий ринок</a:t>
            </a:r>
          </a:p>
          <a:p>
            <a:pPr algn="ctr"/>
            <a:r>
              <a:rPr lang="uk-UA" dirty="0">
                <a:solidFill>
                  <a:schemeClr val="bg1">
                    <a:lumMod val="65000"/>
                  </a:schemeClr>
                </a:solidFill>
                <a:latin typeface="Times New Roman" panose="02020603050405020304" pitchFamily="18" charset="0"/>
                <a:cs typeface="Times New Roman" panose="02020603050405020304" pitchFamily="18" charset="0"/>
              </a:rPr>
              <a:t>(з англ. </a:t>
            </a:r>
            <a:r>
              <a:rPr lang="en-US" i="1" dirty="0">
                <a:solidFill>
                  <a:schemeClr val="bg1">
                    <a:lumMod val="65000"/>
                  </a:schemeClr>
                </a:solidFill>
                <a:latin typeface="Times New Roman" panose="02020603050405020304" pitchFamily="18" charset="0"/>
                <a:cs typeface="Times New Roman" panose="02020603050405020304" pitchFamily="18" charset="0"/>
              </a:rPr>
              <a:t>target market</a:t>
            </a:r>
            <a:r>
              <a:rPr lang="en-US" dirty="0">
                <a:solidFill>
                  <a:schemeClr val="bg1">
                    <a:lumMod val="65000"/>
                  </a:schemeClr>
                </a:solidFill>
                <a:latin typeface="Times New Roman" panose="02020603050405020304" pitchFamily="18" charset="0"/>
                <a:cs typeface="Times New Roman" panose="02020603050405020304" pitchFamily="18" charset="0"/>
              </a:rPr>
              <a:t>)</a:t>
            </a:r>
            <a:endParaRPr lang="uk-UA" dirty="0">
              <a:solidFill>
                <a:schemeClr val="bg1">
                  <a:lumMod val="65000"/>
                </a:schemeClr>
              </a:solidFill>
              <a:latin typeface="Times New Roman" panose="02020603050405020304" pitchFamily="18" charset="0"/>
              <a:cs typeface="Times New Roman" panose="02020603050405020304" pitchFamily="18" charset="0"/>
            </a:endParaRPr>
          </a:p>
          <a:p>
            <a:pPr algn="ctr"/>
            <a:r>
              <a:rPr lang="uk-UA" sz="2400" dirty="0">
                <a:latin typeface="Times New Roman" panose="02020603050405020304" pitchFamily="18" charset="0"/>
                <a:cs typeface="Times New Roman" panose="02020603050405020304" pitchFamily="18" charset="0"/>
              </a:rPr>
              <a:t>– це група осіб, які є реальними або потенційними споживачами того чи іншого товару</a:t>
            </a:r>
          </a:p>
        </p:txBody>
      </p:sp>
      <p:sp>
        <p:nvSpPr>
          <p:cNvPr id="3" name="TextBox 2">
            <a:extLst>
              <a:ext uri="{FF2B5EF4-FFF2-40B4-BE49-F238E27FC236}">
                <a16:creationId xmlns:a16="http://schemas.microsoft.com/office/drawing/2014/main" id="{4EC5E99B-7B6E-4175-897B-63F7EC2F3851}"/>
              </a:ext>
            </a:extLst>
          </p:cNvPr>
          <p:cNvSpPr txBox="1"/>
          <p:nvPr/>
        </p:nvSpPr>
        <p:spPr>
          <a:xfrm>
            <a:off x="4691695" y="2420888"/>
            <a:ext cx="3456384" cy="3046988"/>
          </a:xfrm>
          <a:prstGeom prst="rect">
            <a:avLst/>
          </a:prstGeom>
          <a:noFill/>
        </p:spPr>
        <p:txBody>
          <a:bodyPr wrap="square">
            <a:spAutoFit/>
          </a:bodyPr>
          <a:lstStyle/>
          <a:p>
            <a:pPr algn="ctr"/>
            <a:r>
              <a:rPr lang="uk-UA" sz="2400" b="1" dirty="0">
                <a:solidFill>
                  <a:srgbClr val="92D050"/>
                </a:solidFill>
                <a:latin typeface="Times New Roman" panose="02020603050405020304" pitchFamily="18" charset="0"/>
                <a:cs typeface="Times New Roman" panose="02020603050405020304" pitchFamily="18" charset="0"/>
              </a:rPr>
              <a:t>Цільова аудиторія </a:t>
            </a:r>
          </a:p>
          <a:p>
            <a:pPr algn="ctr"/>
            <a:r>
              <a:rPr lang="uk-UA" dirty="0">
                <a:solidFill>
                  <a:schemeClr val="bg1">
                    <a:lumMod val="65000"/>
                  </a:schemeClr>
                </a:solidFill>
                <a:latin typeface="Times New Roman" panose="02020603050405020304" pitchFamily="18" charset="0"/>
                <a:cs typeface="Times New Roman" panose="02020603050405020304" pitchFamily="18" charset="0"/>
              </a:rPr>
              <a:t>(з англ. </a:t>
            </a:r>
            <a:r>
              <a:rPr lang="en-US" i="1" dirty="0">
                <a:solidFill>
                  <a:schemeClr val="bg1">
                    <a:lumMod val="65000"/>
                  </a:schemeClr>
                </a:solidFill>
                <a:latin typeface="Times New Roman" panose="02020603050405020304" pitchFamily="18" charset="0"/>
                <a:cs typeface="Times New Roman" panose="02020603050405020304" pitchFamily="18" charset="0"/>
              </a:rPr>
              <a:t>target audience</a:t>
            </a:r>
            <a:r>
              <a:rPr lang="en-US" dirty="0">
                <a:solidFill>
                  <a:schemeClr val="bg1">
                    <a:lumMod val="65000"/>
                  </a:schemeClr>
                </a:solidFill>
                <a:latin typeface="Times New Roman" panose="02020603050405020304" pitchFamily="18" charset="0"/>
                <a:cs typeface="Times New Roman" panose="02020603050405020304" pitchFamily="18" charset="0"/>
              </a:rPr>
              <a:t>)</a:t>
            </a:r>
            <a:endParaRPr lang="uk-UA" dirty="0">
              <a:solidFill>
                <a:schemeClr val="bg1">
                  <a:lumMod val="65000"/>
                </a:schemeClr>
              </a:solidFill>
              <a:latin typeface="Times New Roman" panose="02020603050405020304" pitchFamily="18" charset="0"/>
              <a:cs typeface="Times New Roman" panose="02020603050405020304" pitchFamily="18" charset="0"/>
            </a:endParaRPr>
          </a:p>
          <a:p>
            <a:pPr algn="ctr"/>
            <a:r>
              <a:rPr lang="uk-UA" sz="2400" dirty="0">
                <a:latin typeface="Times New Roman" panose="02020603050405020304" pitchFamily="18" charset="0"/>
                <a:cs typeface="Times New Roman" panose="02020603050405020304" pitchFamily="18" charset="0"/>
              </a:rPr>
              <a:t>– це більш конкретна група, яку ви хочете охопити за допомогою рекламної кампанії чи іншої рекламної стратегії</a:t>
            </a:r>
          </a:p>
        </p:txBody>
      </p:sp>
      <p:sp>
        <p:nvSpPr>
          <p:cNvPr id="5" name="Прямоугольник 1">
            <a:extLst>
              <a:ext uri="{FF2B5EF4-FFF2-40B4-BE49-F238E27FC236}">
                <a16:creationId xmlns:a16="http://schemas.microsoft.com/office/drawing/2014/main" id="{9E44F937-C907-BE80-11F2-35E2196BD60B}"/>
              </a:ext>
            </a:extLst>
          </p:cNvPr>
          <p:cNvSpPr/>
          <p:nvPr/>
        </p:nvSpPr>
        <p:spPr>
          <a:xfrm>
            <a:off x="1501550" y="996646"/>
            <a:ext cx="6362131" cy="892552"/>
          </a:xfrm>
          <a:prstGeom prst="rect">
            <a:avLst/>
          </a:prstGeom>
        </p:spPr>
        <p:txBody>
          <a:bodyPr wrap="square">
            <a:spAutoFit/>
          </a:bodyPr>
          <a:lstStyle/>
          <a:p>
            <a:pPr algn="ctr"/>
            <a:r>
              <a:rPr lang="uk-UA" sz="2600" b="1" dirty="0">
                <a:solidFill>
                  <a:schemeClr val="bg1">
                    <a:lumMod val="50000"/>
                  </a:schemeClr>
                </a:solidFill>
                <a:latin typeface="Times New Roman" pitchFamily="18" charset="0"/>
                <a:cs typeface="Times New Roman" pitchFamily="18" charset="0"/>
              </a:rPr>
              <a:t>ЦІЛІ </a:t>
            </a:r>
            <a:r>
              <a:rPr lang="en-US" sz="2600" b="1" dirty="0">
                <a:solidFill>
                  <a:schemeClr val="bg1">
                    <a:lumMod val="50000"/>
                  </a:schemeClr>
                </a:solidFill>
                <a:latin typeface="Times New Roman" pitchFamily="18" charset="0"/>
                <a:cs typeface="Times New Roman" pitchFamily="18" charset="0"/>
              </a:rPr>
              <a:t>EMAIL-</a:t>
            </a:r>
            <a:r>
              <a:rPr lang="uk-UA" sz="2600" b="1" dirty="0">
                <a:solidFill>
                  <a:schemeClr val="bg1">
                    <a:lumMod val="50000"/>
                  </a:schemeClr>
                </a:solidFill>
                <a:latin typeface="Times New Roman" pitchFamily="18" charset="0"/>
                <a:cs typeface="Times New Roman" pitchFamily="18" charset="0"/>
              </a:rPr>
              <a:t>МАРКЕТИНГУ</a:t>
            </a:r>
          </a:p>
          <a:p>
            <a:pPr algn="ctr"/>
            <a:r>
              <a:rPr lang="uk-UA" sz="2600" b="1" dirty="0">
                <a:latin typeface="Times New Roman" pitchFamily="18" charset="0"/>
                <a:cs typeface="Times New Roman" pitchFamily="18" charset="0"/>
              </a:rPr>
              <a:t>3. Формування цільової аудиторії</a:t>
            </a:r>
          </a:p>
        </p:txBody>
      </p:sp>
    </p:spTree>
    <p:extLst>
      <p:ext uri="{BB962C8B-B14F-4D97-AF65-F5344CB8AC3E}">
        <p14:creationId xmlns:p14="http://schemas.microsoft.com/office/powerpoint/2010/main" val="1607409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24BF7AE-8D34-C43C-F776-BFB82BB5CCAB}"/>
              </a:ext>
            </a:extLst>
          </p:cNvPr>
          <p:cNvSpPr txBox="1"/>
          <p:nvPr/>
        </p:nvSpPr>
        <p:spPr>
          <a:xfrm>
            <a:off x="1232313" y="1076590"/>
            <a:ext cx="6885724" cy="523220"/>
          </a:xfrm>
          <a:prstGeom prst="rect">
            <a:avLst/>
          </a:prstGeom>
          <a:noFill/>
        </p:spPr>
        <p:txBody>
          <a:bodyPr wrap="square">
            <a:spAutoFit/>
          </a:bodyPr>
          <a:lstStyle/>
          <a:p>
            <a:pPr algn="ctr"/>
            <a:r>
              <a:rPr lang="uk-UA" sz="2800" b="1" dirty="0">
                <a:latin typeface="Times New Roman" panose="02020603050405020304" pitchFamily="18" charset="0"/>
                <a:cs typeface="Times New Roman" panose="02020603050405020304" pitchFamily="18" charset="0"/>
              </a:rPr>
              <a:t>Цільова аудиторія </a:t>
            </a:r>
            <a:r>
              <a:rPr lang="en-US" sz="2800" b="1" dirty="0">
                <a:solidFill>
                  <a:srgbClr val="B66DFF"/>
                </a:solidFill>
                <a:latin typeface="Times New Roman" panose="02020603050405020304" pitchFamily="18" charset="0"/>
                <a:cs typeface="Times New Roman" panose="02020603050405020304" pitchFamily="18" charset="0"/>
              </a:rPr>
              <a:t>B2B</a:t>
            </a:r>
            <a:r>
              <a:rPr lang="en-US" sz="2800" b="1" dirty="0">
                <a:latin typeface="Times New Roman" panose="02020603050405020304" pitchFamily="18" charset="0"/>
                <a:cs typeface="Times New Roman" panose="02020603050405020304" pitchFamily="18" charset="0"/>
              </a:rPr>
              <a:t> vs</a:t>
            </a:r>
            <a:r>
              <a:rPr lang="uk-UA" sz="2800" b="1" dirty="0">
                <a:latin typeface="Times New Roman" panose="02020603050405020304" pitchFamily="18" charset="0"/>
                <a:cs typeface="Times New Roman" panose="02020603050405020304" pitchFamily="18" charset="0"/>
              </a:rPr>
              <a:t> </a:t>
            </a:r>
            <a:r>
              <a:rPr lang="en-US" sz="2800" b="1" dirty="0">
                <a:solidFill>
                  <a:schemeClr val="accent3">
                    <a:lumMod val="75000"/>
                  </a:schemeClr>
                </a:solidFill>
                <a:latin typeface="Times New Roman" panose="02020603050405020304" pitchFamily="18" charset="0"/>
                <a:cs typeface="Times New Roman" panose="02020603050405020304" pitchFamily="18" charset="0"/>
              </a:rPr>
              <a:t>B2C </a:t>
            </a:r>
          </a:p>
        </p:txBody>
      </p:sp>
      <p:pic>
        <p:nvPicPr>
          <p:cNvPr id="5" name="Рисунок 4">
            <a:extLst>
              <a:ext uri="{FF2B5EF4-FFF2-40B4-BE49-F238E27FC236}">
                <a16:creationId xmlns:a16="http://schemas.microsoft.com/office/drawing/2014/main" id="{CB65D7F6-2F08-4A32-6C42-383C97E8D382}"/>
              </a:ext>
            </a:extLst>
          </p:cNvPr>
          <p:cNvPicPr>
            <a:picLocks noChangeAspect="1"/>
          </p:cNvPicPr>
          <p:nvPr/>
        </p:nvPicPr>
        <p:blipFill>
          <a:blip r:embed="rId3"/>
          <a:stretch>
            <a:fillRect/>
          </a:stretch>
        </p:blipFill>
        <p:spPr>
          <a:xfrm>
            <a:off x="5537206" y="1556792"/>
            <a:ext cx="2664296" cy="1286212"/>
          </a:xfrm>
          <a:prstGeom prst="rect">
            <a:avLst/>
          </a:prstGeom>
        </p:spPr>
      </p:pic>
      <p:pic>
        <p:nvPicPr>
          <p:cNvPr id="8" name="Рисунок 7">
            <a:extLst>
              <a:ext uri="{FF2B5EF4-FFF2-40B4-BE49-F238E27FC236}">
                <a16:creationId xmlns:a16="http://schemas.microsoft.com/office/drawing/2014/main" id="{7AD947E3-94F4-854A-C0DB-652C9D3F9237}"/>
              </a:ext>
            </a:extLst>
          </p:cNvPr>
          <p:cNvPicPr>
            <a:picLocks noChangeAspect="1"/>
          </p:cNvPicPr>
          <p:nvPr/>
        </p:nvPicPr>
        <p:blipFill>
          <a:blip r:embed="rId4"/>
          <a:stretch>
            <a:fillRect/>
          </a:stretch>
        </p:blipFill>
        <p:spPr>
          <a:xfrm>
            <a:off x="1323653" y="1573236"/>
            <a:ext cx="2762250" cy="1285875"/>
          </a:xfrm>
          <a:prstGeom prst="rect">
            <a:avLst/>
          </a:prstGeom>
        </p:spPr>
      </p:pic>
      <p:sp>
        <p:nvSpPr>
          <p:cNvPr id="9" name="Объект 2">
            <a:extLst>
              <a:ext uri="{FF2B5EF4-FFF2-40B4-BE49-F238E27FC236}">
                <a16:creationId xmlns:a16="http://schemas.microsoft.com/office/drawing/2014/main" id="{23BA6699-9AAA-34A5-86EB-BCB876A714D6}"/>
              </a:ext>
            </a:extLst>
          </p:cNvPr>
          <p:cNvSpPr txBox="1">
            <a:spLocks/>
          </p:cNvSpPr>
          <p:nvPr/>
        </p:nvSpPr>
        <p:spPr>
          <a:xfrm>
            <a:off x="487821" y="2859111"/>
            <a:ext cx="4228195" cy="3090169"/>
          </a:xfrm>
          <a:prstGeom prst="rect">
            <a:avLst/>
          </a:prstGeom>
          <a:solidFill>
            <a:srgbClr val="D5B3F7"/>
          </a:solidFill>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spcBef>
                <a:spcPts val="0"/>
              </a:spcBef>
              <a:spcAft>
                <a:spcPts val="0"/>
              </a:spcAft>
              <a:buNone/>
            </a:pPr>
            <a:r>
              <a:rPr lang="en-US" sz="1800" dirty="0">
                <a:solidFill>
                  <a:srgbClr val="040404"/>
                </a:solidFill>
                <a:latin typeface="Times New Roman" panose="02020603050405020304" pitchFamily="18" charset="0"/>
                <a:cs typeface="Times New Roman" panose="02020603050405020304" pitchFamily="18" charset="0"/>
              </a:rPr>
              <a:t>1.</a:t>
            </a:r>
            <a:r>
              <a:rPr lang="uk-UA" sz="1800" dirty="0">
                <a:solidFill>
                  <a:srgbClr val="040404"/>
                </a:solidFill>
                <a:latin typeface="Times New Roman" panose="02020603050405020304" pitchFamily="18" charset="0"/>
                <a:cs typeface="Times New Roman" panose="02020603050405020304" pitchFamily="18" charset="0"/>
              </a:rPr>
              <a:t> Вибудова взаємин із цільовою аудиторією</a:t>
            </a:r>
          </a:p>
          <a:p>
            <a:pPr marL="0" indent="0">
              <a:spcBef>
                <a:spcPts val="0"/>
              </a:spcBef>
              <a:spcAft>
                <a:spcPts val="0"/>
              </a:spcAft>
              <a:buNone/>
            </a:pPr>
            <a:r>
              <a:rPr lang="uk-UA" sz="1800" dirty="0">
                <a:solidFill>
                  <a:srgbClr val="040404"/>
                </a:solidFill>
                <a:latin typeface="Times New Roman" panose="02020603050405020304" pitchFamily="18" charset="0"/>
                <a:cs typeface="Times New Roman" panose="02020603050405020304" pitchFamily="18" charset="0"/>
              </a:rPr>
              <a:t>2. </a:t>
            </a:r>
            <a:r>
              <a:rPr lang="uk-UA" altLang="uk-UA" sz="1800" dirty="0">
                <a:solidFill>
                  <a:srgbClr val="040404"/>
                </a:solidFill>
                <a:latin typeface="Times New Roman" panose="02020603050405020304" pitchFamily="18" charset="0"/>
                <a:cs typeface="Times New Roman" panose="02020603050405020304" pitchFamily="18" charset="0"/>
              </a:rPr>
              <a:t>Обмін досвідом з ними</a:t>
            </a:r>
            <a:r>
              <a:rPr lang="en-US" altLang="uk-UA" sz="1800" dirty="0">
                <a:solidFill>
                  <a:srgbClr val="040404"/>
                </a:solidFill>
                <a:latin typeface="Times New Roman" panose="02020603050405020304" pitchFamily="18" charset="0"/>
                <a:cs typeface="Times New Roman" panose="02020603050405020304" pitchFamily="18" charset="0"/>
              </a:rPr>
              <a:t> (</a:t>
            </a:r>
            <a:r>
              <a:rPr lang="uk-UA" altLang="uk-UA" sz="1800" dirty="0">
                <a:solidFill>
                  <a:srgbClr val="040404"/>
                </a:solidFill>
                <a:latin typeface="Times New Roman" panose="02020603050405020304" pitchFamily="18" charset="0"/>
                <a:cs typeface="Times New Roman" panose="02020603050405020304" pitchFamily="18" charset="0"/>
              </a:rPr>
              <a:t>раціональні мотиви) </a:t>
            </a:r>
          </a:p>
          <a:p>
            <a:pPr marL="0" indent="0">
              <a:spcBef>
                <a:spcPts val="0"/>
              </a:spcBef>
              <a:spcAft>
                <a:spcPts val="0"/>
              </a:spcAft>
              <a:buNone/>
            </a:pPr>
            <a:r>
              <a:rPr lang="uk-UA" altLang="uk-UA" sz="1800" dirty="0">
                <a:solidFill>
                  <a:srgbClr val="040404"/>
                </a:solidFill>
                <a:latin typeface="Times New Roman" panose="02020603050405020304" pitchFamily="18" charset="0"/>
                <a:cs typeface="Times New Roman" panose="02020603050405020304" pitchFamily="18" charset="0"/>
              </a:rPr>
              <a:t>3. Орієнтація на ринкову нішу</a:t>
            </a:r>
          </a:p>
          <a:p>
            <a:pPr marL="0" indent="0">
              <a:spcBef>
                <a:spcPts val="0"/>
              </a:spcBef>
              <a:spcAft>
                <a:spcPts val="0"/>
              </a:spcAft>
              <a:buNone/>
            </a:pPr>
            <a:r>
              <a:rPr lang="uk-UA" altLang="uk-UA" sz="1800" dirty="0">
                <a:solidFill>
                  <a:srgbClr val="040404"/>
                </a:solidFill>
                <a:latin typeface="Times New Roman" panose="02020603050405020304" pitchFamily="18" charset="0"/>
                <a:cs typeface="Times New Roman" panose="02020603050405020304" pitchFamily="18" charset="0"/>
              </a:rPr>
              <a:t>4. Тривалий цикл продажу</a:t>
            </a:r>
          </a:p>
          <a:p>
            <a:pPr marL="0" indent="0">
              <a:spcBef>
                <a:spcPts val="0"/>
              </a:spcBef>
              <a:spcAft>
                <a:spcPts val="0"/>
              </a:spcAft>
              <a:buNone/>
            </a:pPr>
            <a:r>
              <a:rPr lang="uk-UA" altLang="uk-UA" sz="1800" dirty="0">
                <a:solidFill>
                  <a:srgbClr val="040404"/>
                </a:solidFill>
                <a:latin typeface="Times New Roman" panose="02020603050405020304" pitchFamily="18" charset="0"/>
                <a:cs typeface="Times New Roman" panose="02020603050405020304" pitchFamily="18" charset="0"/>
              </a:rPr>
              <a:t>5. Фокус на особах, які приймають рішення, і інфлюенсерах</a:t>
            </a:r>
          </a:p>
          <a:p>
            <a:pPr marL="0" indent="0">
              <a:spcBef>
                <a:spcPts val="0"/>
              </a:spcBef>
              <a:spcAft>
                <a:spcPts val="0"/>
              </a:spcAft>
              <a:buNone/>
            </a:pPr>
            <a:r>
              <a:rPr lang="uk-UA" altLang="uk-UA" sz="1800" dirty="0">
                <a:solidFill>
                  <a:srgbClr val="040404"/>
                </a:solidFill>
                <a:latin typeface="Times New Roman" panose="02020603050405020304" pitchFamily="18" charset="0"/>
                <a:cs typeface="Times New Roman" panose="02020603050405020304" pitchFamily="18" charset="0"/>
              </a:rPr>
              <a:t>6. </a:t>
            </a:r>
            <a:r>
              <a:rPr lang="uk-UA" altLang="uk-UA" sz="1800" b="1" dirty="0">
                <a:solidFill>
                  <a:srgbClr val="040404"/>
                </a:solidFill>
                <a:latin typeface="Times New Roman" panose="02020603050405020304" pitchFamily="18" charset="0"/>
                <a:cs typeface="Times New Roman" panose="02020603050405020304" pitchFamily="18" charset="0"/>
              </a:rPr>
              <a:t>Ваша головна мета </a:t>
            </a:r>
            <a:r>
              <a:rPr lang="uk-UA" altLang="uk-UA" sz="1800" dirty="0">
                <a:solidFill>
                  <a:srgbClr val="040404"/>
                </a:solidFill>
                <a:latin typeface="Times New Roman" panose="02020603050405020304" pitchFamily="18" charset="0"/>
                <a:cs typeface="Times New Roman" panose="02020603050405020304" pitchFamily="18" charset="0"/>
              </a:rPr>
              <a:t>– вибудувати довірчі відносини, тим самим забезпечуючи собі кредит довіри</a:t>
            </a:r>
            <a:endParaRPr lang="uk-UA" sz="1800" b="0" i="0" dirty="0">
              <a:solidFill>
                <a:srgbClr val="040404"/>
              </a:solidFill>
              <a:effectLst/>
              <a:latin typeface="Times New Roman" panose="02020603050405020304" pitchFamily="18" charset="0"/>
              <a:cs typeface="Times New Roman" panose="02020603050405020304" pitchFamily="18" charset="0"/>
            </a:endParaRPr>
          </a:p>
        </p:txBody>
      </p:sp>
      <p:sp>
        <p:nvSpPr>
          <p:cNvPr id="10" name="Объект 2">
            <a:extLst>
              <a:ext uri="{FF2B5EF4-FFF2-40B4-BE49-F238E27FC236}">
                <a16:creationId xmlns:a16="http://schemas.microsoft.com/office/drawing/2014/main" id="{A3225C98-886A-75CB-4516-6ED3EBC93E46}"/>
              </a:ext>
            </a:extLst>
          </p:cNvPr>
          <p:cNvSpPr txBox="1">
            <a:spLocks/>
          </p:cNvSpPr>
          <p:nvPr/>
        </p:nvSpPr>
        <p:spPr>
          <a:xfrm>
            <a:off x="4742309" y="2843004"/>
            <a:ext cx="4254091" cy="3106276"/>
          </a:xfrm>
          <a:prstGeom prst="rect">
            <a:avLst/>
          </a:prstGeom>
          <a:solidFill>
            <a:srgbClr val="BDF080"/>
          </a:solidFill>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spcBef>
                <a:spcPts val="0"/>
              </a:spcBef>
              <a:spcAft>
                <a:spcPts val="0"/>
              </a:spcAft>
              <a:buNone/>
            </a:pPr>
            <a:r>
              <a:rPr lang="en-US" sz="1800" b="0" i="0" dirty="0">
                <a:solidFill>
                  <a:srgbClr val="040404"/>
                </a:solidFill>
                <a:effectLst/>
                <a:latin typeface="Times New Roman" panose="02020603050405020304" pitchFamily="18" charset="0"/>
                <a:cs typeface="Times New Roman" panose="02020603050405020304" pitchFamily="18" charset="0"/>
              </a:rPr>
              <a:t>1. </a:t>
            </a:r>
            <a:r>
              <a:rPr lang="uk-UA" sz="1800" dirty="0">
                <a:solidFill>
                  <a:srgbClr val="040404"/>
                </a:solidFill>
                <a:latin typeface="Times New Roman" panose="02020603050405020304" pitchFamily="18" charset="0"/>
                <a:cs typeface="Times New Roman" panose="02020603050405020304" pitchFamily="18" charset="0"/>
              </a:rPr>
              <a:t>Підвищення впізнаваності бренду на  ринку</a:t>
            </a:r>
            <a:r>
              <a:rPr lang="en-US" sz="1800" b="0" i="0" dirty="0">
                <a:solidFill>
                  <a:srgbClr val="040404"/>
                </a:solidFill>
                <a:effectLst/>
                <a:latin typeface="Times New Roman" panose="02020603050405020304" pitchFamily="18" charset="0"/>
                <a:cs typeface="Times New Roman" panose="02020603050405020304" pitchFamily="18" charset="0"/>
              </a:rPr>
              <a:t> </a:t>
            </a:r>
            <a:endParaRPr lang="uk-UA" sz="1800" b="0" i="0" dirty="0">
              <a:solidFill>
                <a:srgbClr val="040404"/>
              </a:solidFill>
              <a:effectLst/>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uk-UA" altLang="uk-UA" sz="1800" dirty="0">
                <a:solidFill>
                  <a:srgbClr val="040404"/>
                </a:solidFill>
                <a:latin typeface="Times New Roman" panose="02020603050405020304" pitchFamily="18" charset="0"/>
                <a:cs typeface="Times New Roman" panose="02020603050405020304" pitchFamily="18" charset="0"/>
              </a:rPr>
              <a:t>2. Зосередження на емоціях і швидких емоційних рішеннях про покупку</a:t>
            </a:r>
          </a:p>
          <a:p>
            <a:pPr marL="0" indent="0">
              <a:spcBef>
                <a:spcPts val="0"/>
              </a:spcBef>
              <a:spcAft>
                <a:spcPts val="0"/>
              </a:spcAft>
              <a:buNone/>
            </a:pPr>
            <a:r>
              <a:rPr lang="uk-UA" sz="1800" dirty="0">
                <a:solidFill>
                  <a:srgbClr val="040404"/>
                </a:solidFill>
                <a:latin typeface="Times New Roman" panose="02020603050405020304" pitchFamily="18" charset="0"/>
                <a:cs typeface="Times New Roman" panose="02020603050405020304" pitchFamily="18" charset="0"/>
              </a:rPr>
              <a:t>3. </a:t>
            </a:r>
            <a:r>
              <a:rPr lang="uk-UA" altLang="uk-UA" sz="1800" dirty="0">
                <a:solidFill>
                  <a:srgbClr val="040404"/>
                </a:solidFill>
                <a:latin typeface="Times New Roman" panose="02020603050405020304" pitchFamily="18" charset="0"/>
                <a:cs typeface="Times New Roman" panose="02020603050405020304" pitchFamily="18" charset="0"/>
              </a:rPr>
              <a:t>Зосередження на великому ринку</a:t>
            </a:r>
          </a:p>
          <a:p>
            <a:pPr marL="0" indent="0">
              <a:spcBef>
                <a:spcPts val="0"/>
              </a:spcBef>
              <a:spcAft>
                <a:spcPts val="0"/>
              </a:spcAft>
              <a:buNone/>
            </a:pPr>
            <a:r>
              <a:rPr lang="uk-UA" sz="1800" dirty="0">
                <a:solidFill>
                  <a:srgbClr val="040404"/>
                </a:solidFill>
                <a:latin typeface="Times New Roman" panose="02020603050405020304" pitchFamily="18" charset="0"/>
                <a:cs typeface="Times New Roman" panose="02020603050405020304" pitchFamily="18" charset="0"/>
              </a:rPr>
              <a:t>4. </a:t>
            </a:r>
            <a:r>
              <a:rPr lang="uk-UA" altLang="uk-UA" sz="1800" dirty="0">
                <a:solidFill>
                  <a:srgbClr val="040404"/>
                </a:solidFill>
                <a:latin typeface="Times New Roman" panose="02020603050405020304" pitchFamily="18" charset="0"/>
                <a:cs typeface="Times New Roman" panose="02020603050405020304" pitchFamily="18" charset="0"/>
              </a:rPr>
              <a:t>Короткий цикл продажів</a:t>
            </a:r>
          </a:p>
          <a:p>
            <a:pPr marL="0" indent="0">
              <a:spcBef>
                <a:spcPts val="0"/>
              </a:spcBef>
              <a:spcAft>
                <a:spcPts val="0"/>
              </a:spcAft>
              <a:buNone/>
            </a:pPr>
            <a:r>
              <a:rPr lang="uk-UA" altLang="uk-UA" sz="1800" dirty="0">
                <a:solidFill>
                  <a:srgbClr val="040404"/>
                </a:solidFill>
                <a:latin typeface="Times New Roman" panose="02020603050405020304" pitchFamily="18" charset="0"/>
                <a:cs typeface="Times New Roman" panose="02020603050405020304" pitchFamily="18" charset="0"/>
              </a:rPr>
              <a:t>5. Залучайте окремих осіб або родини</a:t>
            </a:r>
          </a:p>
          <a:p>
            <a:pPr marL="0" marR="0" lvl="0" indent="0" fontAlgn="base">
              <a:lnSpc>
                <a:spcPct val="100000"/>
              </a:lnSpc>
              <a:spcBef>
                <a:spcPts val="0"/>
              </a:spcBef>
              <a:spcAft>
                <a:spcPts val="0"/>
              </a:spcAft>
              <a:buNone/>
              <a:tabLst/>
            </a:pPr>
            <a:r>
              <a:rPr lang="uk-UA" altLang="uk-UA" sz="1800" dirty="0">
                <a:solidFill>
                  <a:srgbClr val="040404"/>
                </a:solidFill>
                <a:latin typeface="Times New Roman" panose="02020603050405020304" pitchFamily="18" charset="0"/>
                <a:cs typeface="Times New Roman" panose="02020603050405020304" pitchFamily="18" charset="0"/>
              </a:rPr>
              <a:t>6. </a:t>
            </a:r>
            <a:r>
              <a:rPr lang="uk-UA" altLang="uk-UA" sz="1800" b="1" dirty="0">
                <a:solidFill>
                  <a:srgbClr val="040404"/>
                </a:solidFill>
                <a:latin typeface="Times New Roman" panose="02020603050405020304" pitchFamily="18" charset="0"/>
                <a:cs typeface="Times New Roman" panose="02020603050405020304" pitchFamily="18" charset="0"/>
              </a:rPr>
              <a:t>Ваша головна мета </a:t>
            </a:r>
            <a:r>
              <a:rPr lang="uk-UA" altLang="uk-UA" sz="1800" dirty="0">
                <a:solidFill>
                  <a:srgbClr val="040404"/>
                </a:solidFill>
                <a:latin typeface="Times New Roman" panose="02020603050405020304" pitchFamily="18" charset="0"/>
                <a:cs typeface="Times New Roman" panose="02020603050405020304" pitchFamily="18" charset="0"/>
              </a:rPr>
              <a:t>– створити імпульс і бажання купувати за допомогою брендингу та посилів, мессиджів</a:t>
            </a:r>
          </a:p>
        </p:txBody>
      </p:sp>
    </p:spTree>
    <p:extLst>
      <p:ext uri="{BB962C8B-B14F-4D97-AF65-F5344CB8AC3E}">
        <p14:creationId xmlns:p14="http://schemas.microsoft.com/office/powerpoint/2010/main" val="868460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1">
            <a:extLst>
              <a:ext uri="{FF2B5EF4-FFF2-40B4-BE49-F238E27FC236}">
                <a16:creationId xmlns:a16="http://schemas.microsoft.com/office/drawing/2014/main" id="{700BCC29-DDF9-54EA-C77F-C82776D9F28C}"/>
              </a:ext>
            </a:extLst>
          </p:cNvPr>
          <p:cNvSpPr/>
          <p:nvPr/>
        </p:nvSpPr>
        <p:spPr>
          <a:xfrm>
            <a:off x="971600" y="1105347"/>
            <a:ext cx="7560840" cy="4955203"/>
          </a:xfrm>
          <a:prstGeom prst="rect">
            <a:avLst/>
          </a:prstGeom>
        </p:spPr>
        <p:txBody>
          <a:bodyPr wrap="square">
            <a:spAutoFit/>
          </a:bodyPr>
          <a:lstStyle/>
          <a:p>
            <a:pPr algn="ctr"/>
            <a:r>
              <a:rPr lang="uk-UA" sz="2600" b="1" dirty="0">
                <a:solidFill>
                  <a:schemeClr val="bg1">
                    <a:lumMod val="50000"/>
                  </a:schemeClr>
                </a:solidFill>
                <a:latin typeface="Times New Roman" pitchFamily="18" charset="0"/>
                <a:cs typeface="Times New Roman" pitchFamily="18" charset="0"/>
              </a:rPr>
              <a:t>ЦІЛІ </a:t>
            </a:r>
            <a:r>
              <a:rPr lang="en-US" sz="2600" b="1" dirty="0">
                <a:solidFill>
                  <a:schemeClr val="bg1">
                    <a:lumMod val="50000"/>
                  </a:schemeClr>
                </a:solidFill>
                <a:latin typeface="Times New Roman" pitchFamily="18" charset="0"/>
                <a:cs typeface="Times New Roman" pitchFamily="18" charset="0"/>
              </a:rPr>
              <a:t>EMAIL-</a:t>
            </a:r>
            <a:r>
              <a:rPr lang="uk-UA" sz="2600" b="1" dirty="0">
                <a:solidFill>
                  <a:schemeClr val="bg1">
                    <a:lumMod val="50000"/>
                  </a:schemeClr>
                </a:solidFill>
                <a:latin typeface="Times New Roman" pitchFamily="18" charset="0"/>
                <a:cs typeface="Times New Roman" pitchFamily="18" charset="0"/>
              </a:rPr>
              <a:t>МАРКЕТИНГУ</a:t>
            </a:r>
          </a:p>
          <a:p>
            <a:pPr algn="ctr"/>
            <a:r>
              <a:rPr lang="en-US" sz="2600" b="1" dirty="0">
                <a:latin typeface="Times New Roman" pitchFamily="18" charset="0"/>
                <a:cs typeface="Times New Roman" pitchFamily="18" charset="0"/>
              </a:rPr>
              <a:t>5</a:t>
            </a:r>
            <a:r>
              <a:rPr lang="uk-UA" sz="2600" b="1" dirty="0">
                <a:latin typeface="Times New Roman" pitchFamily="18" charset="0"/>
                <a:cs typeface="Times New Roman" pitchFamily="18" charset="0"/>
              </a:rPr>
              <a:t>. Вибудова взаємин з клієнтами</a:t>
            </a:r>
          </a:p>
          <a:p>
            <a:pPr algn="ctr"/>
            <a:endParaRPr lang="uk-UA" sz="2200" b="1" dirty="0">
              <a:latin typeface="Times New Roman" pitchFamily="18" charset="0"/>
              <a:cs typeface="Times New Roman" pitchFamily="18" charset="0"/>
            </a:endParaRPr>
          </a:p>
          <a:p>
            <a:pPr algn="ctr"/>
            <a:r>
              <a:rPr lang="uk-UA" sz="2200" b="1" dirty="0">
                <a:latin typeface="Times New Roman" pitchFamily="18" charset="0"/>
                <a:cs typeface="Times New Roman" pitchFamily="18" charset="0"/>
              </a:rPr>
              <a:t>Формування та закріплення стосунків. </a:t>
            </a:r>
            <a:r>
              <a:rPr lang="uk-UA" sz="2200" dirty="0">
                <a:latin typeface="Times New Roman" panose="02020603050405020304" pitchFamily="18" charset="0"/>
                <a:cs typeface="Times New Roman" panose="02020603050405020304" pitchFamily="18" charset="0"/>
              </a:rPr>
              <a:t>Регулярні, корисні та </a:t>
            </a:r>
            <a:r>
              <a:rPr lang="uk-UA" sz="2200" dirty="0">
                <a:highlight>
                  <a:srgbClr val="FFFFCC"/>
                </a:highlight>
                <a:latin typeface="Times New Roman" panose="02020603050405020304" pitchFamily="18" charset="0"/>
                <a:cs typeface="Times New Roman" panose="02020603050405020304" pitchFamily="18" charset="0"/>
              </a:rPr>
              <a:t>персоніфіковані</a:t>
            </a:r>
            <a:r>
              <a:rPr lang="uk-UA" sz="2200" dirty="0">
                <a:latin typeface="Times New Roman" panose="02020603050405020304" pitchFamily="18" charset="0"/>
                <a:cs typeface="Times New Roman" panose="02020603050405020304" pitchFamily="18" charset="0"/>
              </a:rPr>
              <a:t> розсилки залучають людей, дозволяють сформувати у них лояльність до бренду. Чесні відгуки та огляди у листах допомагають підписникам отримати підтвердження, що бренду варто довіряти</a:t>
            </a:r>
          </a:p>
          <a:p>
            <a:pPr algn="ctr"/>
            <a:endParaRPr lang="uk-UA" sz="2200" dirty="0">
              <a:latin typeface="Times New Roman" panose="02020603050405020304" pitchFamily="18" charset="0"/>
              <a:cs typeface="Times New Roman" panose="02020603050405020304" pitchFamily="18" charset="0"/>
            </a:endParaRPr>
          </a:p>
          <a:p>
            <a:pPr algn="ctr"/>
            <a:r>
              <a:rPr lang="uk-UA" sz="2200" b="1" dirty="0">
                <a:latin typeface="Times New Roman" panose="02020603050405020304" pitchFamily="18" charset="0"/>
                <a:cs typeface="Times New Roman" panose="02020603050405020304" pitchFamily="18" charset="0"/>
              </a:rPr>
              <a:t>Допомога у прийнятті рішень. </a:t>
            </a:r>
            <a:r>
              <a:rPr lang="uk-UA" sz="2200" dirty="0">
                <a:latin typeface="Times New Roman" panose="02020603050405020304" pitchFamily="18" charset="0"/>
                <a:cs typeface="Times New Roman" panose="02020603050405020304" pitchFamily="18" charset="0"/>
              </a:rPr>
              <a:t>Якщо у компанії дорогий чи складний продукт, перед покупкою якого користувачам потрібно подумати, листи допомагають познайомити з брендом, а також дозволяють клієнту розібратися у деталях та з часом зробити вибір на користь компанії</a:t>
            </a:r>
          </a:p>
        </p:txBody>
      </p:sp>
    </p:spTree>
    <p:extLst>
      <p:ext uri="{BB962C8B-B14F-4D97-AF65-F5344CB8AC3E}">
        <p14:creationId xmlns:p14="http://schemas.microsoft.com/office/powerpoint/2010/main" val="3036570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059832" y="1916832"/>
            <a:ext cx="3600400" cy="753265"/>
          </a:xfrm>
        </p:spPr>
        <p:txBody>
          <a:bodyPr>
            <a:noAutofit/>
          </a:bodyPr>
          <a:lstStyle/>
          <a:p>
            <a:pPr marL="45720" indent="0" algn="ctr">
              <a:buNone/>
            </a:pPr>
            <a:r>
              <a:rPr lang="uk-UA" sz="3200" b="1" dirty="0">
                <a:solidFill>
                  <a:schemeClr val="accent6">
                    <a:lumMod val="50000"/>
                  </a:schemeClr>
                </a:solidFill>
                <a:latin typeface="Times New Roman" pitchFamily="18" charset="0"/>
                <a:cs typeface="Times New Roman" pitchFamily="18" charset="0"/>
              </a:rPr>
              <a:t>ПЛАН ЛЕКЦІЇ</a:t>
            </a:r>
            <a:endParaRPr lang="ru-RU" sz="3200" b="1" dirty="0">
              <a:solidFill>
                <a:schemeClr val="accent6">
                  <a:lumMod val="50000"/>
                </a:schemeClr>
              </a:solidFill>
              <a:latin typeface="Times New Roman" pitchFamily="18" charset="0"/>
              <a:cs typeface="Times New Roman" pitchFamily="18" charset="0"/>
            </a:endParaRPr>
          </a:p>
        </p:txBody>
      </p:sp>
      <p:sp>
        <p:nvSpPr>
          <p:cNvPr id="4" name="Объект 3"/>
          <p:cNvSpPr>
            <a:spLocks noGrp="1"/>
          </p:cNvSpPr>
          <p:nvPr>
            <p:ph sz="quarter" idx="14"/>
          </p:nvPr>
        </p:nvSpPr>
        <p:spPr>
          <a:xfrm>
            <a:off x="1419975" y="2924944"/>
            <a:ext cx="7112465" cy="2304256"/>
          </a:xfrm>
        </p:spPr>
        <p:txBody>
          <a:bodyPr>
            <a:noAutofit/>
          </a:bodyPr>
          <a:lstStyle/>
          <a:p>
            <a:pPr marL="0" indent="0">
              <a:lnSpc>
                <a:spcPct val="114000"/>
              </a:lnSpc>
              <a:spcBef>
                <a:spcPts val="0"/>
              </a:spcBef>
              <a:spcAft>
                <a:spcPts val="0"/>
              </a:spcAft>
              <a:buNone/>
            </a:pPr>
            <a:r>
              <a:rPr lang="uk-UA" sz="2800" dirty="0">
                <a:solidFill>
                  <a:schemeClr val="accent1">
                    <a:lumMod val="75000"/>
                  </a:schemeClr>
                </a:solidFill>
                <a:latin typeface="Times New Roman" pitchFamily="18" charset="0"/>
                <a:cs typeface="Times New Roman" pitchFamily="18" charset="0"/>
              </a:rPr>
              <a:t>1.</a:t>
            </a:r>
            <a:r>
              <a:rPr lang="en-US" sz="2800" dirty="0">
                <a:solidFill>
                  <a:schemeClr val="accent1">
                    <a:lumMod val="75000"/>
                  </a:schemeClr>
                </a:solidFill>
                <a:latin typeface="Times New Roman" pitchFamily="18" charset="0"/>
                <a:cs typeface="Times New Roman" pitchFamily="18" charset="0"/>
              </a:rPr>
              <a:t> </a:t>
            </a:r>
            <a:r>
              <a:rPr lang="uk-UA" sz="2800" dirty="0">
                <a:solidFill>
                  <a:schemeClr val="accent1">
                    <a:lumMod val="75000"/>
                  </a:schemeClr>
                </a:solidFill>
                <a:latin typeface="Times New Roman" pitchFamily="18" charset="0"/>
                <a:cs typeface="Times New Roman" pitchFamily="18" charset="0"/>
              </a:rPr>
              <a:t>Сутність і цілі </a:t>
            </a:r>
            <a:r>
              <a:rPr lang="en-US" sz="2800" dirty="0">
                <a:solidFill>
                  <a:schemeClr val="accent1">
                    <a:lumMod val="75000"/>
                  </a:schemeClr>
                </a:solidFill>
                <a:latin typeface="Times New Roman" pitchFamily="18" charset="0"/>
                <a:cs typeface="Times New Roman" pitchFamily="18" charset="0"/>
              </a:rPr>
              <a:t>email-</a:t>
            </a:r>
            <a:r>
              <a:rPr lang="uk-UA" sz="2800" dirty="0">
                <a:solidFill>
                  <a:schemeClr val="accent1">
                    <a:lumMod val="75000"/>
                  </a:schemeClr>
                </a:solidFill>
                <a:latin typeface="Times New Roman" pitchFamily="18" charset="0"/>
                <a:cs typeface="Times New Roman" pitchFamily="18" charset="0"/>
              </a:rPr>
              <a:t>маркетингу</a:t>
            </a:r>
          </a:p>
          <a:p>
            <a:pPr marL="0" indent="0">
              <a:lnSpc>
                <a:spcPct val="114000"/>
              </a:lnSpc>
              <a:spcBef>
                <a:spcPts val="0"/>
              </a:spcBef>
              <a:spcAft>
                <a:spcPts val="0"/>
              </a:spcAft>
              <a:buNone/>
            </a:pPr>
            <a:r>
              <a:rPr lang="uk-UA" sz="2800" dirty="0">
                <a:solidFill>
                  <a:schemeClr val="accent1">
                    <a:lumMod val="75000"/>
                  </a:schemeClr>
                </a:solidFill>
                <a:latin typeface="Times New Roman" pitchFamily="18" charset="0"/>
                <a:cs typeface="Times New Roman" pitchFamily="18" charset="0"/>
              </a:rPr>
              <a:t>2.</a:t>
            </a:r>
            <a:r>
              <a:rPr lang="en-US" sz="2800" dirty="0">
                <a:solidFill>
                  <a:schemeClr val="accent1">
                    <a:lumMod val="75000"/>
                  </a:schemeClr>
                </a:solidFill>
                <a:latin typeface="Times New Roman" pitchFamily="18" charset="0"/>
                <a:cs typeface="Times New Roman" pitchFamily="18" charset="0"/>
              </a:rPr>
              <a:t> </a:t>
            </a:r>
            <a:r>
              <a:rPr lang="uk-UA" sz="2800" dirty="0">
                <a:solidFill>
                  <a:schemeClr val="accent1">
                    <a:lumMod val="75000"/>
                  </a:schemeClr>
                </a:solidFill>
                <a:latin typeface="Times New Roman" pitchFamily="18" charset="0"/>
                <a:cs typeface="Times New Roman" pitchFamily="18" charset="0"/>
              </a:rPr>
              <a:t>Сутність і види </a:t>
            </a:r>
            <a:r>
              <a:rPr lang="en-US" sz="2800" dirty="0">
                <a:solidFill>
                  <a:schemeClr val="accent1">
                    <a:lumMod val="75000"/>
                  </a:schemeClr>
                </a:solidFill>
                <a:latin typeface="Times New Roman" pitchFamily="18" charset="0"/>
                <a:cs typeface="Times New Roman" pitchFamily="18" charset="0"/>
              </a:rPr>
              <a:t>email-</a:t>
            </a:r>
            <a:r>
              <a:rPr lang="uk-UA" sz="2800" dirty="0">
                <a:solidFill>
                  <a:schemeClr val="accent1">
                    <a:lumMod val="75000"/>
                  </a:schemeClr>
                </a:solidFill>
                <a:latin typeface="Times New Roman" pitchFamily="18" charset="0"/>
                <a:cs typeface="Times New Roman" pitchFamily="18" charset="0"/>
              </a:rPr>
              <a:t>розсилок</a:t>
            </a:r>
          </a:p>
          <a:p>
            <a:pPr marL="0" indent="0">
              <a:lnSpc>
                <a:spcPct val="114000"/>
              </a:lnSpc>
              <a:spcBef>
                <a:spcPts val="0"/>
              </a:spcBef>
              <a:spcAft>
                <a:spcPts val="0"/>
              </a:spcAft>
              <a:buNone/>
            </a:pPr>
            <a:r>
              <a:rPr lang="uk-UA" sz="2800" dirty="0">
                <a:solidFill>
                  <a:schemeClr val="accent1">
                    <a:lumMod val="75000"/>
                  </a:schemeClr>
                </a:solidFill>
                <a:latin typeface="Times New Roman" pitchFamily="18" charset="0"/>
                <a:cs typeface="Times New Roman" pitchFamily="18" charset="0"/>
              </a:rPr>
              <a:t>3.</a:t>
            </a:r>
            <a:r>
              <a:rPr lang="en-US" sz="2800" dirty="0">
                <a:solidFill>
                  <a:schemeClr val="accent1">
                    <a:lumMod val="75000"/>
                  </a:schemeClr>
                </a:solidFill>
                <a:latin typeface="Times New Roman" pitchFamily="18" charset="0"/>
                <a:cs typeface="Times New Roman" pitchFamily="18" charset="0"/>
              </a:rPr>
              <a:t> </a:t>
            </a:r>
            <a:r>
              <a:rPr lang="uk-UA" sz="2800" dirty="0">
                <a:solidFill>
                  <a:schemeClr val="accent1">
                    <a:lumMod val="75000"/>
                  </a:schemeClr>
                </a:solidFill>
                <a:latin typeface="Times New Roman" pitchFamily="18" charset="0"/>
                <a:cs typeface="Times New Roman" pitchFamily="18" charset="0"/>
              </a:rPr>
              <a:t>Етапи впровадження </a:t>
            </a:r>
            <a:r>
              <a:rPr lang="en-US" sz="2800" dirty="0">
                <a:solidFill>
                  <a:schemeClr val="accent1">
                    <a:lumMod val="75000"/>
                  </a:schemeClr>
                </a:solidFill>
                <a:latin typeface="Times New Roman" pitchFamily="18" charset="0"/>
                <a:cs typeface="Times New Roman" pitchFamily="18" charset="0"/>
              </a:rPr>
              <a:t>email-</a:t>
            </a:r>
            <a:r>
              <a:rPr lang="uk-UA" sz="2800" dirty="0">
                <a:solidFill>
                  <a:schemeClr val="accent1">
                    <a:lumMod val="75000"/>
                  </a:schemeClr>
                </a:solidFill>
                <a:latin typeface="Times New Roman" pitchFamily="18" charset="0"/>
                <a:cs typeface="Times New Roman" pitchFamily="18" charset="0"/>
              </a:rPr>
              <a:t>маркетингу</a:t>
            </a:r>
            <a:endParaRPr lang="en-US" sz="2800" dirty="0">
              <a:solidFill>
                <a:schemeClr val="accent1">
                  <a:lumMod val="75000"/>
                </a:schemeClr>
              </a:solidFill>
              <a:latin typeface="Times New Roman" pitchFamily="18" charset="0"/>
              <a:cs typeface="Times New Roman" pitchFamily="18" charset="0"/>
            </a:endParaRPr>
          </a:p>
          <a:p>
            <a:pPr marL="0" indent="0">
              <a:lnSpc>
                <a:spcPct val="114000"/>
              </a:lnSpc>
              <a:spcBef>
                <a:spcPts val="0"/>
              </a:spcBef>
              <a:spcAft>
                <a:spcPts val="0"/>
              </a:spcAft>
              <a:buNone/>
            </a:pPr>
            <a:r>
              <a:rPr lang="en-US" sz="2800" dirty="0">
                <a:solidFill>
                  <a:schemeClr val="accent1">
                    <a:lumMod val="75000"/>
                  </a:schemeClr>
                </a:solidFill>
                <a:latin typeface="Times New Roman" pitchFamily="18" charset="0"/>
                <a:cs typeface="Times New Roman" pitchFamily="18" charset="0"/>
              </a:rPr>
              <a:t>4. </a:t>
            </a:r>
            <a:r>
              <a:rPr lang="uk-UA" sz="2800" dirty="0">
                <a:solidFill>
                  <a:schemeClr val="accent1">
                    <a:lumMod val="75000"/>
                  </a:schemeClr>
                </a:solidFill>
                <a:latin typeface="Times New Roman" pitchFamily="18" charset="0"/>
                <a:cs typeface="Times New Roman" pitchFamily="18" charset="0"/>
              </a:rPr>
              <a:t>Структурні елементи електронного листа</a:t>
            </a:r>
            <a:endParaRPr lang="uk-UA" sz="2800" dirty="0">
              <a:solidFill>
                <a:srgbClr val="FF0000"/>
              </a:solidFill>
              <a:latin typeface="Times New Roman" pitchFamily="18" charset="0"/>
              <a:cs typeface="Times New Roman" pitchFamily="18" charset="0"/>
            </a:endParaRPr>
          </a:p>
        </p:txBody>
      </p:sp>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6830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1">
            <a:extLst>
              <a:ext uri="{FF2B5EF4-FFF2-40B4-BE49-F238E27FC236}">
                <a16:creationId xmlns:a16="http://schemas.microsoft.com/office/drawing/2014/main" id="{700BCC29-DDF9-54EA-C77F-C82776D9F28C}"/>
              </a:ext>
            </a:extLst>
          </p:cNvPr>
          <p:cNvSpPr/>
          <p:nvPr/>
        </p:nvSpPr>
        <p:spPr>
          <a:xfrm>
            <a:off x="1494109" y="2708920"/>
            <a:ext cx="6362131" cy="1323439"/>
          </a:xfrm>
          <a:prstGeom prst="rect">
            <a:avLst/>
          </a:prstGeom>
        </p:spPr>
        <p:txBody>
          <a:bodyPr wrap="square">
            <a:spAutoFit/>
          </a:bodyPr>
          <a:lstStyle/>
          <a:p>
            <a:pPr algn="ctr"/>
            <a:r>
              <a:rPr lang="uk-UA" sz="4000" b="1" dirty="0">
                <a:latin typeface="Times New Roman" pitchFamily="18" charset="0"/>
                <a:cs typeface="Times New Roman" pitchFamily="18" charset="0"/>
              </a:rPr>
              <a:t>Що таке персоніфіковані</a:t>
            </a:r>
          </a:p>
          <a:p>
            <a:pPr algn="ctr"/>
            <a:r>
              <a:rPr lang="en-US" sz="4000" b="1" dirty="0">
                <a:latin typeface="Times New Roman" pitchFamily="18" charset="0"/>
                <a:cs typeface="Times New Roman" pitchFamily="18" charset="0"/>
              </a:rPr>
              <a:t>email-</a:t>
            </a:r>
            <a:r>
              <a:rPr lang="uk-UA" sz="4000" b="1" dirty="0">
                <a:latin typeface="Times New Roman" pitchFamily="18" charset="0"/>
                <a:cs typeface="Times New Roman" pitchFamily="18" charset="0"/>
              </a:rPr>
              <a:t>розсилки?</a:t>
            </a:r>
            <a:endParaRPr lang="uk-UA"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8076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1">
            <a:extLst>
              <a:ext uri="{FF2B5EF4-FFF2-40B4-BE49-F238E27FC236}">
                <a16:creationId xmlns:a16="http://schemas.microsoft.com/office/drawing/2014/main" id="{700BCC29-DDF9-54EA-C77F-C82776D9F28C}"/>
              </a:ext>
            </a:extLst>
          </p:cNvPr>
          <p:cNvSpPr/>
          <p:nvPr/>
        </p:nvSpPr>
        <p:spPr>
          <a:xfrm>
            <a:off x="1079612" y="1609688"/>
            <a:ext cx="6984776" cy="4539704"/>
          </a:xfrm>
          <a:prstGeom prst="rect">
            <a:avLst/>
          </a:prstGeom>
        </p:spPr>
        <p:txBody>
          <a:bodyPr wrap="square">
            <a:spAutoFit/>
          </a:bodyPr>
          <a:lstStyle/>
          <a:p>
            <a:pPr algn="ctr"/>
            <a:r>
              <a:rPr lang="uk-UA" sz="2200" i="1" dirty="0">
                <a:latin typeface="Times New Roman" panose="02020603050405020304" pitchFamily="18" charset="0"/>
                <a:cs typeface="Times New Roman" panose="02020603050405020304" pitchFamily="18" charset="0"/>
              </a:rPr>
              <a:t>74%</a:t>
            </a:r>
            <a:r>
              <a:rPr lang="uk-UA" sz="2200" i="1" dirty="0">
                <a:solidFill>
                  <a:schemeClr val="bg1">
                    <a:lumMod val="50000"/>
                  </a:schemeClr>
                </a:solidFill>
                <a:latin typeface="Times New Roman" panose="02020603050405020304" pitchFamily="18" charset="0"/>
                <a:cs typeface="Times New Roman" panose="02020603050405020304" pitchFamily="18" charset="0"/>
              </a:rPr>
              <a:t> маркетологів стверджують, що цілеспрямована персоналізація підвищує залученість клієнтів, і вони бачать середнє збільшення продажів на </a:t>
            </a:r>
            <a:r>
              <a:rPr lang="uk-UA" sz="2200" i="1" dirty="0">
                <a:latin typeface="Times New Roman" panose="02020603050405020304" pitchFamily="18" charset="0"/>
                <a:cs typeface="Times New Roman" panose="02020603050405020304" pitchFamily="18" charset="0"/>
              </a:rPr>
              <a:t>20%</a:t>
            </a:r>
            <a:r>
              <a:rPr lang="uk-UA" sz="2200" i="1" dirty="0">
                <a:solidFill>
                  <a:schemeClr val="bg1">
                    <a:lumMod val="50000"/>
                  </a:schemeClr>
                </a:solidFill>
                <a:latin typeface="Times New Roman" panose="02020603050405020304" pitchFamily="18" charset="0"/>
                <a:cs typeface="Times New Roman" panose="02020603050405020304" pitchFamily="18" charset="0"/>
              </a:rPr>
              <a:t> за використання персоналізованого досвіду</a:t>
            </a:r>
          </a:p>
          <a:p>
            <a:pPr algn="ctr"/>
            <a:endParaRPr lang="uk-UA" sz="800" b="1" dirty="0">
              <a:latin typeface="Times New Roman" panose="02020603050405020304" pitchFamily="18" charset="0"/>
              <a:cs typeface="Times New Roman" panose="02020603050405020304" pitchFamily="18" charset="0"/>
            </a:endParaRPr>
          </a:p>
          <a:p>
            <a:pPr algn="ctr"/>
            <a:r>
              <a:rPr lang="uk-UA" sz="2500" b="1" dirty="0">
                <a:latin typeface="Times New Roman" panose="02020603050405020304" pitchFamily="18" charset="0"/>
                <a:cs typeface="Times New Roman" panose="02020603050405020304" pitchFamily="18" charset="0"/>
              </a:rPr>
              <a:t>Персоналізація у контексті </a:t>
            </a:r>
            <a:r>
              <a:rPr lang="en-US" sz="2500" b="1" dirty="0">
                <a:latin typeface="Times New Roman" panose="02020603050405020304" pitchFamily="18" charset="0"/>
                <a:cs typeface="Times New Roman" panose="02020603050405020304" pitchFamily="18" charset="0"/>
              </a:rPr>
              <a:t>email-</a:t>
            </a:r>
            <a:r>
              <a:rPr lang="uk-UA" sz="2500" b="1" dirty="0">
                <a:latin typeface="Times New Roman" panose="02020603050405020304" pitchFamily="18" charset="0"/>
                <a:cs typeface="Times New Roman" panose="02020603050405020304" pitchFamily="18" charset="0"/>
              </a:rPr>
              <a:t>маркетингу </a:t>
            </a:r>
          </a:p>
          <a:p>
            <a:pPr algn="ctr"/>
            <a:r>
              <a:rPr lang="uk-UA" sz="2400" b="1" i="0" dirty="0">
                <a:effectLst/>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це дія, спрямована на націлювання </a:t>
            </a:r>
            <a:r>
              <a:rPr lang="en-US" sz="2400" dirty="0">
                <a:latin typeface="Times New Roman" panose="02020603050405020304" pitchFamily="18" charset="0"/>
                <a:cs typeface="Times New Roman" panose="02020603050405020304" pitchFamily="18" charset="0"/>
              </a:rPr>
              <a:t>email-</a:t>
            </a:r>
            <a:r>
              <a:rPr lang="uk-UA" sz="2400" dirty="0">
                <a:latin typeface="Times New Roman" panose="02020603050405020304" pitchFamily="18" charset="0"/>
                <a:cs typeface="Times New Roman" panose="02020603050405020304" pitchFamily="18" charset="0"/>
              </a:rPr>
              <a:t>кампанії на конкретного передплатника через використання даних та інформації, які ви маєте про нього. Це може бути така інформація, як </a:t>
            </a:r>
            <a:r>
              <a:rPr lang="uk-UA" sz="2400" dirty="0">
                <a:highlight>
                  <a:srgbClr val="CC99FF"/>
                </a:highlight>
                <a:latin typeface="Times New Roman" panose="02020603050405020304" pitchFamily="18" charset="0"/>
                <a:cs typeface="Times New Roman" panose="02020603050405020304" pitchFamily="18" charset="0"/>
              </a:rPr>
              <a:t>ім’я,</a:t>
            </a:r>
            <a:r>
              <a:rPr lang="uk-UA" sz="2400" dirty="0">
                <a:latin typeface="Times New Roman" panose="02020603050405020304" pitchFamily="18" charset="0"/>
                <a:cs typeface="Times New Roman" panose="02020603050405020304" pitchFamily="18" charset="0"/>
              </a:rPr>
              <a:t> </a:t>
            </a:r>
            <a:r>
              <a:rPr lang="uk-UA" sz="2400" dirty="0">
                <a:highlight>
                  <a:srgbClr val="EDEEB8"/>
                </a:highlight>
                <a:latin typeface="Times New Roman" panose="02020603050405020304" pitchFamily="18" charset="0"/>
                <a:cs typeface="Times New Roman" panose="02020603050405020304" pitchFamily="18" charset="0"/>
              </a:rPr>
              <a:t>останній продукт, який вони купили</a:t>
            </a:r>
            <a:r>
              <a:rPr lang="uk-UA" sz="2400" dirty="0">
                <a:latin typeface="Times New Roman" panose="02020603050405020304" pitchFamily="18" charset="0"/>
                <a:cs typeface="Times New Roman" panose="02020603050405020304" pitchFamily="18" charset="0"/>
              </a:rPr>
              <a:t>, </a:t>
            </a:r>
            <a:r>
              <a:rPr lang="uk-UA" sz="2400" dirty="0">
                <a:highlight>
                  <a:srgbClr val="C0C0C0"/>
                </a:highlight>
                <a:latin typeface="Times New Roman" panose="02020603050405020304" pitchFamily="18" charset="0"/>
                <a:cs typeface="Times New Roman" panose="02020603050405020304" pitchFamily="18" charset="0"/>
              </a:rPr>
              <a:t>де вони живуть, </a:t>
            </a:r>
            <a:r>
              <a:rPr lang="uk-UA" sz="2400" dirty="0">
                <a:highlight>
                  <a:srgbClr val="00FFFF"/>
                </a:highlight>
                <a:latin typeface="Times New Roman" panose="02020603050405020304" pitchFamily="18" charset="0"/>
                <a:cs typeface="Times New Roman" panose="02020603050405020304" pitchFamily="18" charset="0"/>
              </a:rPr>
              <a:t>скільки разів вони входили у ваш додаток </a:t>
            </a:r>
            <a:r>
              <a:rPr lang="uk-UA" sz="2400" dirty="0">
                <a:latin typeface="Times New Roman" panose="02020603050405020304" pitchFamily="18" charset="0"/>
                <a:cs typeface="Times New Roman" panose="02020603050405020304" pitchFamily="18" charset="0"/>
              </a:rPr>
              <a:t>або ряд інших даних</a:t>
            </a:r>
          </a:p>
        </p:txBody>
      </p:sp>
    </p:spTree>
    <p:extLst>
      <p:ext uri="{BB962C8B-B14F-4D97-AF65-F5344CB8AC3E}">
        <p14:creationId xmlns:p14="http://schemas.microsoft.com/office/powerpoint/2010/main" val="4221041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1">
            <a:extLst>
              <a:ext uri="{FF2B5EF4-FFF2-40B4-BE49-F238E27FC236}">
                <a16:creationId xmlns:a16="http://schemas.microsoft.com/office/drawing/2014/main" id="{700BCC29-DDF9-54EA-C77F-C82776D9F28C}"/>
              </a:ext>
            </a:extLst>
          </p:cNvPr>
          <p:cNvSpPr/>
          <p:nvPr/>
        </p:nvSpPr>
        <p:spPr>
          <a:xfrm>
            <a:off x="611560" y="1196752"/>
            <a:ext cx="8208912" cy="4847481"/>
          </a:xfrm>
          <a:prstGeom prst="rect">
            <a:avLst/>
          </a:prstGeom>
        </p:spPr>
        <p:txBody>
          <a:bodyPr wrap="square">
            <a:spAutoFit/>
          </a:bodyPr>
          <a:lstStyle/>
          <a:p>
            <a:pPr algn="ctr"/>
            <a:r>
              <a:rPr lang="uk-UA" sz="3000" b="1" dirty="0">
                <a:latin typeface="Times New Roman" panose="02020603050405020304" pitchFamily="18" charset="0"/>
                <a:cs typeface="Times New Roman" panose="02020603050405020304" pitchFamily="18" charset="0"/>
              </a:rPr>
              <a:t>3 основні елементи</a:t>
            </a:r>
          </a:p>
          <a:p>
            <a:pPr algn="ctr"/>
            <a:r>
              <a:rPr lang="uk-UA" sz="3000" b="1" dirty="0">
                <a:solidFill>
                  <a:schemeClr val="accent3">
                    <a:lumMod val="50000"/>
                  </a:schemeClr>
                </a:solidFill>
                <a:latin typeface="Times New Roman" panose="02020603050405020304" pitchFamily="18" charset="0"/>
                <a:cs typeface="Times New Roman" panose="02020603050405020304" pitchFamily="18" charset="0"/>
              </a:rPr>
              <a:t>персоналізації у контексті </a:t>
            </a:r>
            <a:r>
              <a:rPr lang="en-US" sz="3000" b="1" dirty="0">
                <a:solidFill>
                  <a:schemeClr val="accent3">
                    <a:lumMod val="50000"/>
                  </a:schemeClr>
                </a:solidFill>
                <a:latin typeface="Times New Roman" panose="02020603050405020304" pitchFamily="18" charset="0"/>
                <a:cs typeface="Times New Roman" panose="02020603050405020304" pitchFamily="18" charset="0"/>
              </a:rPr>
              <a:t>email-</a:t>
            </a:r>
            <a:r>
              <a:rPr lang="uk-UA" sz="3000" b="1" dirty="0">
                <a:solidFill>
                  <a:schemeClr val="accent3">
                    <a:lumMod val="50000"/>
                  </a:schemeClr>
                </a:solidFill>
                <a:latin typeface="Times New Roman" panose="02020603050405020304" pitchFamily="18" charset="0"/>
                <a:cs typeface="Times New Roman" panose="02020603050405020304" pitchFamily="18" charset="0"/>
              </a:rPr>
              <a:t>маркетингу</a:t>
            </a:r>
            <a:endParaRPr lang="uk-UA" sz="3000" dirty="0">
              <a:solidFill>
                <a:schemeClr val="accent3">
                  <a:lumMod val="50000"/>
                </a:schemeClr>
              </a:solidFill>
              <a:latin typeface="Times New Roman" panose="02020603050405020304" pitchFamily="18" charset="0"/>
              <a:cs typeface="Times New Roman" panose="02020603050405020304" pitchFamily="18" charset="0"/>
            </a:endParaRPr>
          </a:p>
          <a:p>
            <a:pPr indent="450000"/>
            <a:r>
              <a:rPr lang="uk-UA" sz="1900" b="1" dirty="0">
                <a:latin typeface="Times New Roman" panose="02020603050405020304" pitchFamily="18" charset="0"/>
                <a:cs typeface="Times New Roman" panose="02020603050405020304" pitchFamily="18" charset="0"/>
              </a:rPr>
              <a:t>1. Релевантність</a:t>
            </a:r>
          </a:p>
          <a:p>
            <a:pPr indent="450000" algn="just"/>
            <a:r>
              <a:rPr lang="uk-UA" sz="1600" dirty="0">
                <a:latin typeface="Times New Roman" panose="02020603050405020304" pitchFamily="18" charset="0"/>
                <a:cs typeface="Times New Roman" panose="02020603050405020304" pitchFamily="18" charset="0"/>
              </a:rPr>
              <a:t>Поштові скриньки людей захаращені, середній користувач отримує щонайменше 121 електронний лист на день, і часто ці електронні листи адресуються одержувачу на ім’я. Щоб покращити персоналізацію електронної пошти та привернути увагу передплатника, пропонуйте релевантний контент. Якщо ваш контент не впливає безпосередньо на читача, ваша електронна пошта має високі шанси потрапити до кошика</a:t>
            </a:r>
          </a:p>
          <a:p>
            <a:pPr indent="450000"/>
            <a:r>
              <a:rPr lang="uk-UA" sz="1900" b="1" dirty="0">
                <a:latin typeface="Times New Roman" panose="02020603050405020304" pitchFamily="18" charset="0"/>
                <a:cs typeface="Times New Roman" panose="02020603050405020304" pitchFamily="18" charset="0"/>
              </a:rPr>
              <a:t>2. Своєчасність</a:t>
            </a:r>
          </a:p>
          <a:p>
            <a:pPr indent="450000" algn="just"/>
            <a:r>
              <a:rPr lang="uk-UA" sz="1600" dirty="0">
                <a:latin typeface="Times New Roman" panose="02020603050405020304" pitchFamily="18" charset="0"/>
                <a:cs typeface="Times New Roman" panose="02020603050405020304" pitchFamily="18" charset="0"/>
              </a:rPr>
              <a:t>Зібравши достатньо даних про свого підписника, ви можете знати, який контент йому потрібен на певному етапі шляху клієнта до вас. Наприклад, якщо вони шукають певну тему чи рішення на вашому вебсайті, ви отримуєте уявлення про те, що їм потрібно в цей момент часу, а потім можете створити та надіслати їм своєчасний електронний лист</a:t>
            </a:r>
          </a:p>
          <a:p>
            <a:pPr indent="450000"/>
            <a:r>
              <a:rPr lang="uk-UA" sz="1900" b="1" dirty="0">
                <a:latin typeface="Times New Roman" panose="02020603050405020304" pitchFamily="18" charset="0"/>
                <a:cs typeface="Times New Roman" panose="02020603050405020304" pitchFamily="18" charset="0"/>
              </a:rPr>
              <a:t>3. Відправляйте від людини, а не від компанії</a:t>
            </a:r>
          </a:p>
          <a:p>
            <a:pPr indent="450000" algn="just"/>
            <a:r>
              <a:rPr lang="uk-UA" sz="1600" dirty="0">
                <a:latin typeface="Times New Roman" panose="02020603050405020304" pitchFamily="18" charset="0"/>
                <a:cs typeface="Times New Roman" panose="02020603050405020304" pitchFamily="18" charset="0"/>
              </a:rPr>
              <a:t>Люди переважно будуть більше довіряти електронному листу, який надійшов від іншої особи, на відміну від того, що надійшов від компанії. Вам потрібно використовувати ім’я людини в полі «від» і використовувати обличчя замість логотипу</a:t>
            </a:r>
          </a:p>
        </p:txBody>
      </p:sp>
    </p:spTree>
    <p:extLst>
      <p:ext uri="{BB962C8B-B14F-4D97-AF65-F5344CB8AC3E}">
        <p14:creationId xmlns:p14="http://schemas.microsoft.com/office/powerpoint/2010/main" val="1134651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2240588" y="3199881"/>
            <a:ext cx="4923700" cy="492443"/>
          </a:xfrm>
          <a:prstGeom prst="rect">
            <a:avLst/>
          </a:prstGeom>
          <a:noFill/>
        </p:spPr>
        <p:txBody>
          <a:bodyPr wrap="square">
            <a:spAutoFit/>
          </a:bodyPr>
          <a:lstStyle/>
          <a:p>
            <a:pPr algn="ctr"/>
            <a:r>
              <a:rPr lang="uk-UA" sz="2600" b="1" dirty="0">
                <a:highlight>
                  <a:srgbClr val="EDEEB8"/>
                </a:highlight>
                <a:latin typeface="Times New Roman" pitchFamily="18" charset="0"/>
                <a:cs typeface="Times New Roman" pitchFamily="18" charset="0"/>
              </a:rPr>
              <a:t>Цілі </a:t>
            </a:r>
            <a:r>
              <a:rPr lang="en-US" sz="2600" b="1" dirty="0">
                <a:highlight>
                  <a:srgbClr val="EDEEB8"/>
                </a:highlight>
                <a:latin typeface="Times New Roman" pitchFamily="18" charset="0"/>
                <a:cs typeface="Times New Roman" pitchFamily="18" charset="0"/>
              </a:rPr>
              <a:t>email-</a:t>
            </a:r>
            <a:r>
              <a:rPr lang="uk-UA" sz="2600" b="1" dirty="0">
                <a:highlight>
                  <a:srgbClr val="EDEEB8"/>
                </a:highlight>
                <a:latin typeface="Times New Roman" pitchFamily="18" charset="0"/>
                <a:cs typeface="Times New Roman" pitchFamily="18" charset="0"/>
              </a:rPr>
              <a:t>маркетингу</a:t>
            </a:r>
          </a:p>
        </p:txBody>
      </p:sp>
      <p:sp>
        <p:nvSpPr>
          <p:cNvPr id="9" name="Прямоугольник 1">
            <a:extLst>
              <a:ext uri="{FF2B5EF4-FFF2-40B4-BE49-F238E27FC236}">
                <a16:creationId xmlns:a16="http://schemas.microsoft.com/office/drawing/2014/main" id="{5A8B4259-B996-93EB-D431-B6298A4B64BC}"/>
              </a:ext>
            </a:extLst>
          </p:cNvPr>
          <p:cNvSpPr/>
          <p:nvPr/>
        </p:nvSpPr>
        <p:spPr>
          <a:xfrm>
            <a:off x="2240588" y="3692324"/>
            <a:ext cx="4923700" cy="2123658"/>
          </a:xfrm>
          <a:prstGeom prst="rect">
            <a:avLst/>
          </a:prstGeom>
        </p:spPr>
        <p:txBody>
          <a:bodyPr wrap="square">
            <a:spAutoFit/>
          </a:bodyPr>
          <a:lstStyle/>
          <a:p>
            <a:r>
              <a:rPr lang="uk-UA" sz="2200" dirty="0">
                <a:latin typeface="Times New Roman" pitchFamily="18" charset="0"/>
                <a:cs typeface="Times New Roman" pitchFamily="18" charset="0"/>
              </a:rPr>
              <a:t>1. Підвищення впізнаваності бренду</a:t>
            </a:r>
          </a:p>
          <a:p>
            <a:r>
              <a:rPr lang="uk-UA" altLang="uk-UA" sz="2200" dirty="0">
                <a:latin typeface="Times New Roman" pitchFamily="18" charset="0"/>
                <a:cs typeface="Times New Roman" pitchFamily="18" charset="0"/>
              </a:rPr>
              <a:t>2. Збільшення кількості продажів</a:t>
            </a:r>
          </a:p>
          <a:p>
            <a:r>
              <a:rPr lang="uk-UA" altLang="uk-UA" sz="2200" dirty="0">
                <a:latin typeface="Times New Roman" pitchFamily="18" charset="0"/>
                <a:cs typeface="Times New Roman" pitchFamily="18" charset="0"/>
              </a:rPr>
              <a:t>3. Формування цільової аудиторії</a:t>
            </a:r>
          </a:p>
          <a:p>
            <a:r>
              <a:rPr lang="uk-UA" altLang="uk-UA" sz="2200" dirty="0">
                <a:latin typeface="Times New Roman" pitchFamily="18" charset="0"/>
                <a:cs typeface="Times New Roman" pitchFamily="18" charset="0"/>
              </a:rPr>
              <a:t>4. Реклама і просування послуг</a:t>
            </a:r>
          </a:p>
          <a:p>
            <a:r>
              <a:rPr lang="uk-UA" altLang="uk-UA" sz="2200" dirty="0">
                <a:latin typeface="Times New Roman" pitchFamily="18" charset="0"/>
                <a:cs typeface="Times New Roman" pitchFamily="18" charset="0"/>
              </a:rPr>
              <a:t>5. Вибудова взаємин з клієнтами</a:t>
            </a:r>
          </a:p>
          <a:p>
            <a:r>
              <a:rPr lang="uk-UA" altLang="uk-UA" sz="2200" dirty="0">
                <a:latin typeface="Times New Roman" pitchFamily="18" charset="0"/>
                <a:cs typeface="Times New Roman" pitchFamily="18" charset="0"/>
              </a:rPr>
              <a:t>6. Інформування про новини та акції</a:t>
            </a:r>
          </a:p>
        </p:txBody>
      </p:sp>
      <p:sp>
        <p:nvSpPr>
          <p:cNvPr id="4" name="Прямоугольник 1">
            <a:extLst>
              <a:ext uri="{FF2B5EF4-FFF2-40B4-BE49-F238E27FC236}">
                <a16:creationId xmlns:a16="http://schemas.microsoft.com/office/drawing/2014/main" id="{EC9DAF5D-B7C8-ED31-CE6F-CBCFC97693BB}"/>
              </a:ext>
            </a:extLst>
          </p:cNvPr>
          <p:cNvSpPr/>
          <p:nvPr/>
        </p:nvSpPr>
        <p:spPr>
          <a:xfrm>
            <a:off x="2219454" y="1236079"/>
            <a:ext cx="4923700" cy="492443"/>
          </a:xfrm>
          <a:prstGeom prst="rect">
            <a:avLst/>
          </a:prstGeom>
          <a:solidFill>
            <a:schemeClr val="accent1">
              <a:lumMod val="40000"/>
              <a:lumOff val="60000"/>
            </a:schemeClr>
          </a:solidFill>
        </p:spPr>
        <p:txBody>
          <a:bodyPr wrap="square">
            <a:spAutoFit/>
          </a:bodyPr>
          <a:lstStyle/>
          <a:p>
            <a:pPr algn="ctr"/>
            <a:r>
              <a:rPr lang="uk-UA" sz="2600" b="1" dirty="0">
                <a:latin typeface="Times New Roman" pitchFamily="18" charset="0"/>
                <a:cs typeface="Times New Roman" pitchFamily="18" charset="0"/>
              </a:rPr>
              <a:t>УЗАГАЛЬНЮЄМО</a:t>
            </a:r>
          </a:p>
        </p:txBody>
      </p:sp>
      <p:sp>
        <p:nvSpPr>
          <p:cNvPr id="5" name="Прямоугольник 1">
            <a:extLst>
              <a:ext uri="{FF2B5EF4-FFF2-40B4-BE49-F238E27FC236}">
                <a16:creationId xmlns:a16="http://schemas.microsoft.com/office/drawing/2014/main" id="{89C73C41-0A08-23EB-2AFA-F69E1D2DA69D}"/>
              </a:ext>
            </a:extLst>
          </p:cNvPr>
          <p:cNvSpPr/>
          <p:nvPr/>
        </p:nvSpPr>
        <p:spPr>
          <a:xfrm>
            <a:off x="1385726" y="1911865"/>
            <a:ext cx="6696744" cy="1169551"/>
          </a:xfrm>
          <a:prstGeom prst="rect">
            <a:avLst/>
          </a:prstGeom>
        </p:spPr>
        <p:txBody>
          <a:bodyPr wrap="square">
            <a:spAutoFit/>
          </a:bodyPr>
          <a:lstStyle/>
          <a:p>
            <a:pPr algn="ctr"/>
            <a:r>
              <a:rPr lang="en-US" sz="2600" b="1" dirty="0">
                <a:highlight>
                  <a:srgbClr val="FFFFCC"/>
                </a:highlight>
                <a:latin typeface="Times New Roman" panose="02020603050405020304" pitchFamily="18" charset="0"/>
                <a:cs typeface="Times New Roman" panose="02020603050405020304" pitchFamily="18" charset="0"/>
              </a:rPr>
              <a:t>Email-</a:t>
            </a:r>
            <a:r>
              <a:rPr lang="uk-UA" sz="2600" b="1" dirty="0">
                <a:highlight>
                  <a:srgbClr val="FFFFCC"/>
                </a:highlight>
                <a:latin typeface="Times New Roman" panose="02020603050405020304" pitchFamily="18" charset="0"/>
                <a:cs typeface="Times New Roman" panose="02020603050405020304" pitchFamily="18" charset="0"/>
              </a:rPr>
              <a:t>маркетинг</a:t>
            </a:r>
          </a:p>
          <a:p>
            <a:pPr algn="ctr"/>
            <a:r>
              <a:rPr lang="uk-UA" sz="2200" dirty="0">
                <a:latin typeface="Times New Roman" pitchFamily="18" charset="0"/>
                <a:cs typeface="Times New Roman" pitchFamily="18" charset="0"/>
              </a:rPr>
              <a:t> – це просування товарів та послуг компанії через розсилки електронних листів</a:t>
            </a:r>
            <a:endParaRPr lang="uk-UA" altLang="uk-UA" sz="2200" dirty="0">
              <a:latin typeface="Times New Roman" pitchFamily="18" charset="0"/>
              <a:cs typeface="Times New Roman" pitchFamily="18" charset="0"/>
            </a:endParaRPr>
          </a:p>
        </p:txBody>
      </p:sp>
    </p:spTree>
    <p:extLst>
      <p:ext uri="{BB962C8B-B14F-4D97-AF65-F5344CB8AC3E}">
        <p14:creationId xmlns:p14="http://schemas.microsoft.com/office/powerpoint/2010/main" val="3261663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Объект 3">
            <a:extLst>
              <a:ext uri="{FF2B5EF4-FFF2-40B4-BE49-F238E27FC236}">
                <a16:creationId xmlns:a16="http://schemas.microsoft.com/office/drawing/2014/main" id="{64E9376B-1182-22CE-ECF4-598018213521}"/>
              </a:ext>
            </a:extLst>
          </p:cNvPr>
          <p:cNvSpPr txBox="1">
            <a:spLocks/>
          </p:cNvSpPr>
          <p:nvPr/>
        </p:nvSpPr>
        <p:spPr>
          <a:xfrm>
            <a:off x="854628" y="2492896"/>
            <a:ext cx="7641094" cy="826715"/>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lnSpc>
                <a:spcPct val="114000"/>
              </a:lnSpc>
              <a:spcBef>
                <a:spcPts val="0"/>
              </a:spcBef>
              <a:spcAft>
                <a:spcPts val="0"/>
              </a:spcAft>
              <a:buNone/>
            </a:pPr>
            <a:r>
              <a:rPr lang="uk-UA" sz="3600" dirty="0">
                <a:solidFill>
                  <a:schemeClr val="accent1">
                    <a:lumMod val="75000"/>
                  </a:schemeClr>
                </a:solidFill>
                <a:latin typeface="Times New Roman" pitchFamily="18" charset="0"/>
                <a:cs typeface="Times New Roman" pitchFamily="18" charset="0"/>
              </a:rPr>
              <a:t>2.</a:t>
            </a:r>
            <a:r>
              <a:rPr lang="en-US" sz="3600" dirty="0">
                <a:solidFill>
                  <a:schemeClr val="accent1">
                    <a:lumMod val="75000"/>
                  </a:schemeClr>
                </a:solidFill>
                <a:latin typeface="Times New Roman" pitchFamily="18" charset="0"/>
                <a:cs typeface="Times New Roman" pitchFamily="18" charset="0"/>
              </a:rPr>
              <a:t> </a:t>
            </a:r>
            <a:r>
              <a:rPr lang="uk-UA" sz="3600" dirty="0">
                <a:solidFill>
                  <a:schemeClr val="accent1">
                    <a:lumMod val="75000"/>
                  </a:schemeClr>
                </a:solidFill>
                <a:latin typeface="Times New Roman" pitchFamily="18" charset="0"/>
                <a:cs typeface="Times New Roman" pitchFamily="18" charset="0"/>
              </a:rPr>
              <a:t>Сутність і види </a:t>
            </a:r>
            <a:r>
              <a:rPr lang="en-US" sz="3600" dirty="0">
                <a:solidFill>
                  <a:schemeClr val="accent1">
                    <a:lumMod val="75000"/>
                  </a:schemeClr>
                </a:solidFill>
                <a:latin typeface="Times New Roman" pitchFamily="18" charset="0"/>
                <a:cs typeface="Times New Roman" pitchFamily="18" charset="0"/>
              </a:rPr>
              <a:t>email-</a:t>
            </a:r>
            <a:r>
              <a:rPr lang="uk-UA" sz="3600" dirty="0">
                <a:solidFill>
                  <a:schemeClr val="accent1">
                    <a:lumMod val="75000"/>
                  </a:schemeClr>
                </a:solidFill>
                <a:latin typeface="Times New Roman" pitchFamily="18" charset="0"/>
                <a:cs typeface="Times New Roman" pitchFamily="18" charset="0"/>
              </a:rPr>
              <a:t>розсилок</a:t>
            </a:r>
          </a:p>
        </p:txBody>
      </p:sp>
    </p:spTree>
    <p:extLst>
      <p:ext uri="{BB962C8B-B14F-4D97-AF65-F5344CB8AC3E}">
        <p14:creationId xmlns:p14="http://schemas.microsoft.com/office/powerpoint/2010/main" val="3255271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1">
            <a:extLst>
              <a:ext uri="{FF2B5EF4-FFF2-40B4-BE49-F238E27FC236}">
                <a16:creationId xmlns:a16="http://schemas.microsoft.com/office/drawing/2014/main" id="{700BCC29-DDF9-54EA-C77F-C82776D9F28C}"/>
              </a:ext>
            </a:extLst>
          </p:cNvPr>
          <p:cNvSpPr/>
          <p:nvPr/>
        </p:nvSpPr>
        <p:spPr>
          <a:xfrm>
            <a:off x="1494109" y="1381463"/>
            <a:ext cx="6362131" cy="4585871"/>
          </a:xfrm>
          <a:prstGeom prst="rect">
            <a:avLst/>
          </a:prstGeom>
        </p:spPr>
        <p:txBody>
          <a:bodyPr wrap="square">
            <a:spAutoFit/>
          </a:bodyPr>
          <a:lstStyle/>
          <a:p>
            <a:pPr algn="ctr"/>
            <a:r>
              <a:rPr lang="en-US" sz="3200" b="1" dirty="0">
                <a:latin typeface="Times New Roman" panose="02020603050405020304" pitchFamily="18" charset="0"/>
                <a:cs typeface="Times New Roman" panose="02020603050405020304" pitchFamily="18" charset="0"/>
              </a:rPr>
              <a:t>Email-</a:t>
            </a:r>
            <a:r>
              <a:rPr lang="uk-UA" sz="3200" b="1" dirty="0">
                <a:latin typeface="Times New Roman" panose="02020603050405020304" pitchFamily="18" charset="0"/>
                <a:cs typeface="Times New Roman" panose="02020603050405020304" pitchFamily="18" charset="0"/>
              </a:rPr>
              <a:t>розсилка </a:t>
            </a:r>
          </a:p>
          <a:p>
            <a:pPr algn="ctr"/>
            <a:r>
              <a:rPr lang="uk-UA" sz="2800" b="0" i="0" dirty="0">
                <a:effectLst/>
                <a:latin typeface="Times New Roman" panose="02020603050405020304" pitchFamily="18" charset="0"/>
                <a:cs typeface="Times New Roman" panose="02020603050405020304" pitchFamily="18" charset="0"/>
              </a:rPr>
              <a:t>– це електронні листи, які </a:t>
            </a:r>
            <a:r>
              <a:rPr lang="uk-UA" sz="2800" dirty="0">
                <a:latin typeface="Times New Roman" panose="02020603050405020304" pitchFamily="18" charset="0"/>
                <a:cs typeface="Times New Roman" panose="02020603050405020304" pitchFamily="18" charset="0"/>
              </a:rPr>
              <a:t>регулярно надсилаються підписаним контактам і містять підібраний інформаційний контент від статей новин до ресурсів і порад</a:t>
            </a:r>
          </a:p>
          <a:p>
            <a:pPr algn="ctr"/>
            <a:endParaRPr lang="uk-UA" sz="2400" dirty="0">
              <a:solidFill>
                <a:srgbClr val="2E475D"/>
              </a:solidFill>
              <a:latin typeface="Times New Roman" panose="02020603050405020304" pitchFamily="18" charset="0"/>
              <a:cs typeface="Times New Roman" panose="02020603050405020304" pitchFamily="18" charset="0"/>
            </a:endParaRPr>
          </a:p>
          <a:p>
            <a:pPr algn="ctr"/>
            <a:r>
              <a:rPr lang="uk-UA" sz="2400" dirty="0">
                <a:solidFill>
                  <a:schemeClr val="bg1">
                    <a:lumMod val="50000"/>
                  </a:schemeClr>
                </a:solidFill>
                <a:latin typeface="Times New Roman" panose="02020603050405020304" pitchFamily="18" charset="0"/>
                <a:cs typeface="Times New Roman" panose="02020603050405020304" pitchFamily="18" charset="0"/>
              </a:rPr>
              <a:t>Мета таких розсилок полягає в тому, щоб забезпечити </a:t>
            </a:r>
            <a:r>
              <a:rPr lang="uk-UA" sz="2400" b="1" dirty="0">
                <a:solidFill>
                  <a:schemeClr val="bg1">
                    <a:lumMod val="50000"/>
                  </a:schemeClr>
                </a:solidFill>
                <a:latin typeface="Times New Roman" panose="02020603050405020304" pitchFamily="18" charset="0"/>
                <a:cs typeface="Times New Roman" panose="02020603050405020304" pitchFamily="18" charset="0"/>
              </a:rPr>
              <a:t>постійну цінність</a:t>
            </a:r>
            <a:r>
              <a:rPr lang="uk-UA" sz="2400" dirty="0">
                <a:solidFill>
                  <a:schemeClr val="bg1">
                    <a:lumMod val="50000"/>
                  </a:schemeClr>
                </a:solidFill>
                <a:latin typeface="Times New Roman" panose="02020603050405020304" pitchFamily="18" charset="0"/>
                <a:cs typeface="Times New Roman" panose="02020603050405020304" pitchFamily="18" charset="0"/>
              </a:rPr>
              <a:t>, одночасно висвітлюючи важливі теми, пов’язані з галуззю або нішою</a:t>
            </a:r>
            <a:endParaRPr lang="uk-UA" altLang="uk-UA" sz="2400" dirty="0">
              <a:solidFill>
                <a:schemeClr val="bg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419062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1">
            <a:extLst>
              <a:ext uri="{FF2B5EF4-FFF2-40B4-BE49-F238E27FC236}">
                <a16:creationId xmlns:a16="http://schemas.microsoft.com/office/drawing/2014/main" id="{700BCC29-DDF9-54EA-C77F-C82776D9F28C}"/>
              </a:ext>
            </a:extLst>
          </p:cNvPr>
          <p:cNvSpPr/>
          <p:nvPr/>
        </p:nvSpPr>
        <p:spPr>
          <a:xfrm>
            <a:off x="1619672" y="1724462"/>
            <a:ext cx="6362131" cy="2981265"/>
          </a:xfrm>
          <a:prstGeom prst="rect">
            <a:avLst/>
          </a:prstGeom>
        </p:spPr>
        <p:txBody>
          <a:bodyPr wrap="square">
            <a:spAutoFit/>
          </a:bodyPr>
          <a:lstStyle/>
          <a:p>
            <a:pPr algn="ctr">
              <a:lnSpc>
                <a:spcPct val="130000"/>
              </a:lnSpc>
            </a:pPr>
            <a:r>
              <a:rPr lang="uk-UA" sz="4000" b="1" dirty="0">
                <a:latin typeface="Times New Roman" panose="02020603050405020304" pitchFamily="18" charset="0"/>
                <a:cs typeface="Times New Roman" panose="02020603050405020304" pitchFamily="18" charset="0"/>
              </a:rPr>
              <a:t>Види </a:t>
            </a:r>
            <a:r>
              <a:rPr lang="en-US" sz="4000" b="1" dirty="0">
                <a:latin typeface="Times New Roman" panose="02020603050405020304" pitchFamily="18" charset="0"/>
                <a:cs typeface="Times New Roman" panose="02020603050405020304" pitchFamily="18" charset="0"/>
              </a:rPr>
              <a:t>email-</a:t>
            </a:r>
            <a:r>
              <a:rPr lang="uk-UA" sz="4000" b="1" dirty="0">
                <a:latin typeface="Times New Roman" panose="02020603050405020304" pitchFamily="18" charset="0"/>
                <a:cs typeface="Times New Roman" panose="02020603050405020304" pitchFamily="18" charset="0"/>
              </a:rPr>
              <a:t>розсилок </a:t>
            </a:r>
          </a:p>
          <a:p>
            <a:pPr indent="-457200">
              <a:lnSpc>
                <a:spcPct val="130000"/>
              </a:lnSpc>
              <a:buFont typeface="Wingdings" panose="05000000000000000000" pitchFamily="2" charset="2"/>
              <a:buChar char="ü"/>
            </a:pPr>
            <a:r>
              <a:rPr lang="uk-UA" sz="3600" b="0" i="0" dirty="0">
                <a:effectLst/>
                <a:latin typeface="Times New Roman" panose="02020603050405020304" pitchFamily="18" charset="0"/>
                <a:cs typeface="Times New Roman" panose="02020603050405020304" pitchFamily="18" charset="0"/>
              </a:rPr>
              <a:t>Інформаційні</a:t>
            </a:r>
          </a:p>
          <a:p>
            <a:pPr indent="-457200">
              <a:lnSpc>
                <a:spcPct val="130000"/>
              </a:lnSpc>
              <a:buFont typeface="Wingdings" panose="05000000000000000000" pitchFamily="2" charset="2"/>
              <a:buChar char="ü"/>
            </a:pPr>
            <a:r>
              <a:rPr lang="uk-UA" altLang="uk-UA" sz="3600" dirty="0">
                <a:latin typeface="Times New Roman" panose="02020603050405020304" pitchFamily="18" charset="0"/>
                <a:cs typeface="Times New Roman" panose="02020603050405020304" pitchFamily="18" charset="0"/>
              </a:rPr>
              <a:t>Комерційні</a:t>
            </a:r>
          </a:p>
          <a:p>
            <a:pPr indent="-457200">
              <a:lnSpc>
                <a:spcPct val="130000"/>
              </a:lnSpc>
              <a:buFont typeface="Wingdings" panose="05000000000000000000" pitchFamily="2" charset="2"/>
              <a:buChar char="ü"/>
            </a:pPr>
            <a:r>
              <a:rPr lang="uk-UA" altLang="uk-UA" sz="3600" dirty="0">
                <a:latin typeface="Times New Roman" panose="02020603050405020304" pitchFamily="18" charset="0"/>
                <a:cs typeface="Times New Roman" panose="02020603050405020304" pitchFamily="18" charset="0"/>
              </a:rPr>
              <a:t>Автоматичні</a:t>
            </a:r>
          </a:p>
        </p:txBody>
      </p:sp>
    </p:spTree>
    <p:extLst>
      <p:ext uri="{BB962C8B-B14F-4D97-AF65-F5344CB8AC3E}">
        <p14:creationId xmlns:p14="http://schemas.microsoft.com/office/powerpoint/2010/main" val="243575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1">
            <a:extLst>
              <a:ext uri="{FF2B5EF4-FFF2-40B4-BE49-F238E27FC236}">
                <a16:creationId xmlns:a16="http://schemas.microsoft.com/office/drawing/2014/main" id="{700BCC29-DDF9-54EA-C77F-C82776D9F28C}"/>
              </a:ext>
            </a:extLst>
          </p:cNvPr>
          <p:cNvSpPr/>
          <p:nvPr/>
        </p:nvSpPr>
        <p:spPr>
          <a:xfrm>
            <a:off x="971599" y="1242138"/>
            <a:ext cx="7344817" cy="1938992"/>
          </a:xfrm>
          <a:prstGeom prst="rect">
            <a:avLst/>
          </a:prstGeom>
        </p:spPr>
        <p:txBody>
          <a:bodyPr wrap="square">
            <a:spAutoFit/>
          </a:bodyPr>
          <a:lstStyle/>
          <a:p>
            <a:pPr algn="ctr"/>
            <a:r>
              <a:rPr lang="uk-UA" sz="3200" b="1" dirty="0">
                <a:latin typeface="Times New Roman" panose="02020603050405020304" pitchFamily="18" charset="0"/>
                <a:cs typeface="Times New Roman" panose="02020603050405020304" pitchFamily="18" charset="0"/>
              </a:rPr>
              <a:t>Інформаційні </a:t>
            </a:r>
            <a:r>
              <a:rPr lang="en-US" sz="3200" b="1" dirty="0">
                <a:latin typeface="Times New Roman" panose="02020603050405020304" pitchFamily="18" charset="0"/>
                <a:cs typeface="Times New Roman" panose="02020603050405020304" pitchFamily="18" charset="0"/>
              </a:rPr>
              <a:t>email-</a:t>
            </a:r>
            <a:r>
              <a:rPr lang="uk-UA" sz="3200" b="1" dirty="0">
                <a:latin typeface="Times New Roman" panose="02020603050405020304" pitchFamily="18" charset="0"/>
                <a:cs typeface="Times New Roman" panose="02020603050405020304" pitchFamily="18" charset="0"/>
              </a:rPr>
              <a:t>розсилки</a:t>
            </a:r>
          </a:p>
          <a:p>
            <a:pPr algn="ctr"/>
            <a:r>
              <a:rPr lang="uk-UA" sz="2200" b="0" i="0" dirty="0">
                <a:effectLst/>
                <a:latin typeface="Times New Roman" panose="02020603050405020304" pitchFamily="18" charset="0"/>
                <a:cs typeface="Times New Roman" panose="02020603050405020304" pitchFamily="18" charset="0"/>
              </a:rPr>
              <a:t>допомагають бренду підвищити впізнаваність і нагадати про себе. У таких розсилках інформують про новини компанії, діляться корисним і якісним контентом, розповідають, як користуватися сервісом</a:t>
            </a:r>
          </a:p>
        </p:txBody>
      </p:sp>
      <p:sp>
        <p:nvSpPr>
          <p:cNvPr id="4" name="TextBox 3">
            <a:extLst>
              <a:ext uri="{FF2B5EF4-FFF2-40B4-BE49-F238E27FC236}">
                <a16:creationId xmlns:a16="http://schemas.microsoft.com/office/drawing/2014/main" id="{73B08AD2-6974-2764-C89E-AA2834A7DBAB}"/>
              </a:ext>
            </a:extLst>
          </p:cNvPr>
          <p:cNvSpPr txBox="1"/>
          <p:nvPr/>
        </p:nvSpPr>
        <p:spPr>
          <a:xfrm>
            <a:off x="769875" y="3305065"/>
            <a:ext cx="3838128" cy="2939266"/>
          </a:xfrm>
          <a:prstGeom prst="rect">
            <a:avLst/>
          </a:prstGeom>
          <a:noFill/>
        </p:spPr>
        <p:txBody>
          <a:bodyPr wrap="square">
            <a:spAutoFit/>
          </a:bodyPr>
          <a:lstStyle/>
          <a:p>
            <a:pPr algn="ctr"/>
            <a:r>
              <a:rPr lang="uk-UA" sz="2500" b="1" dirty="0">
                <a:solidFill>
                  <a:srgbClr val="AE2A88"/>
                </a:solidFill>
                <a:latin typeface="Times New Roman" panose="02020603050405020304" pitchFamily="18" charset="0"/>
                <a:cs typeface="Times New Roman" panose="02020603050405020304" pitchFamily="18" charset="0"/>
              </a:rPr>
              <a:t>Дайджест</a:t>
            </a:r>
          </a:p>
          <a:p>
            <a:pPr algn="ctr"/>
            <a:r>
              <a:rPr lang="uk-UA" sz="2000" dirty="0">
                <a:solidFill>
                  <a:srgbClr val="AE2A88"/>
                </a:solidFill>
                <a:latin typeface="Times New Roman" panose="02020603050405020304" pitchFamily="18" charset="0"/>
                <a:cs typeface="Times New Roman" panose="02020603050405020304" pitchFamily="18" charset="0"/>
              </a:rPr>
              <a:t> </a:t>
            </a:r>
            <a:r>
              <a:rPr lang="uk-UA" sz="2000" b="0" i="0" dirty="0">
                <a:solidFill>
                  <a:srgbClr val="AE2A88"/>
                </a:solidFill>
                <a:effectLst/>
                <a:latin typeface="Times New Roman" panose="02020603050405020304" pitchFamily="18" charset="0"/>
                <a:cs typeface="Times New Roman" panose="02020603050405020304" pitchFamily="18" charset="0"/>
              </a:rPr>
              <a:t>– </a:t>
            </a:r>
            <a:r>
              <a:rPr lang="uk-UA" sz="2000" dirty="0">
                <a:solidFill>
                  <a:srgbClr val="AE2A88"/>
                </a:solidFill>
                <a:latin typeface="Times New Roman" panose="02020603050405020304" pitchFamily="18" charset="0"/>
                <a:cs typeface="Times New Roman" panose="02020603050405020304" pitchFamily="18" charset="0"/>
              </a:rPr>
              <a:t>це добірка цікавого, корисного і значущого контенту за певною тематикою або за іншим критерієм підбору. </a:t>
            </a:r>
            <a:r>
              <a:rPr lang="uk-UA" sz="2000" b="1" dirty="0">
                <a:solidFill>
                  <a:srgbClr val="AE2A88"/>
                </a:solidFill>
                <a:latin typeface="Times New Roman" panose="02020603050405020304" pitchFamily="18" charset="0"/>
                <a:cs typeface="Times New Roman" panose="02020603050405020304" pitchFamily="18" charset="0"/>
              </a:rPr>
              <a:t>Головне завдання дайджесту </a:t>
            </a:r>
            <a:r>
              <a:rPr lang="uk-UA" sz="2000" b="0" i="0" dirty="0">
                <a:solidFill>
                  <a:srgbClr val="AE2A88"/>
                </a:solidFill>
                <a:effectLst/>
                <a:latin typeface="Times New Roman" panose="02020603050405020304" pitchFamily="18" charset="0"/>
                <a:cs typeface="Times New Roman" panose="02020603050405020304" pitchFamily="18" charset="0"/>
              </a:rPr>
              <a:t>–</a:t>
            </a:r>
            <a:r>
              <a:rPr lang="uk-UA" sz="2000" dirty="0">
                <a:solidFill>
                  <a:srgbClr val="AE2A88"/>
                </a:solidFill>
                <a:latin typeface="Times New Roman" panose="02020603050405020304" pitchFamily="18" charset="0"/>
                <a:cs typeface="Times New Roman" panose="02020603050405020304" pitchFamily="18" charset="0"/>
              </a:rPr>
              <a:t> заощадити час читача і дати загальне уявлення, не вдаючись до деталей</a:t>
            </a:r>
          </a:p>
        </p:txBody>
      </p:sp>
      <p:pic>
        <p:nvPicPr>
          <p:cNvPr id="6" name="Рисунок 5">
            <a:extLst>
              <a:ext uri="{FF2B5EF4-FFF2-40B4-BE49-F238E27FC236}">
                <a16:creationId xmlns:a16="http://schemas.microsoft.com/office/drawing/2014/main" id="{18FE83C9-A3AF-218B-75B0-56034A4F0C1C}"/>
              </a:ext>
            </a:extLst>
          </p:cNvPr>
          <p:cNvPicPr>
            <a:picLocks noChangeAspect="1"/>
          </p:cNvPicPr>
          <p:nvPr/>
        </p:nvPicPr>
        <p:blipFill>
          <a:blip r:embed="rId3"/>
          <a:stretch>
            <a:fillRect/>
          </a:stretch>
        </p:blipFill>
        <p:spPr>
          <a:xfrm>
            <a:off x="4601375" y="3552935"/>
            <a:ext cx="4043656" cy="1938991"/>
          </a:xfrm>
          <a:prstGeom prst="rect">
            <a:avLst/>
          </a:prstGeom>
        </p:spPr>
      </p:pic>
    </p:spTree>
    <p:extLst>
      <p:ext uri="{BB962C8B-B14F-4D97-AF65-F5344CB8AC3E}">
        <p14:creationId xmlns:p14="http://schemas.microsoft.com/office/powerpoint/2010/main" val="413218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a:extLst>
              <a:ext uri="{FF2B5EF4-FFF2-40B4-BE49-F238E27FC236}">
                <a16:creationId xmlns:a16="http://schemas.microsoft.com/office/drawing/2014/main" id="{8E8F79C4-C9BB-7F1A-BC06-DFD30AB03DDF}"/>
              </a:ext>
            </a:extLst>
          </p:cNvPr>
          <p:cNvPicPr>
            <a:picLocks noChangeAspect="1"/>
          </p:cNvPicPr>
          <p:nvPr/>
        </p:nvPicPr>
        <p:blipFill>
          <a:blip r:embed="rId3"/>
          <a:stretch>
            <a:fillRect/>
          </a:stretch>
        </p:blipFill>
        <p:spPr>
          <a:xfrm>
            <a:off x="438150" y="1340768"/>
            <a:ext cx="8267700" cy="4924425"/>
          </a:xfrm>
          <a:prstGeom prst="rect">
            <a:avLst/>
          </a:prstGeom>
        </p:spPr>
      </p:pic>
      <p:sp>
        <p:nvSpPr>
          <p:cNvPr id="4" name="Прямоугольник 1">
            <a:extLst>
              <a:ext uri="{FF2B5EF4-FFF2-40B4-BE49-F238E27FC236}">
                <a16:creationId xmlns:a16="http://schemas.microsoft.com/office/drawing/2014/main" id="{5C964632-CF88-F90B-F782-6410039E6B39}"/>
              </a:ext>
            </a:extLst>
          </p:cNvPr>
          <p:cNvSpPr/>
          <p:nvPr/>
        </p:nvSpPr>
        <p:spPr>
          <a:xfrm>
            <a:off x="2444414" y="5702172"/>
            <a:ext cx="5184576" cy="584775"/>
          </a:xfrm>
          <a:prstGeom prst="rect">
            <a:avLst/>
          </a:prstGeom>
        </p:spPr>
        <p:txBody>
          <a:bodyPr wrap="square">
            <a:spAutoFit/>
          </a:bodyPr>
          <a:lstStyle/>
          <a:p>
            <a:pPr algn="ctr"/>
            <a:r>
              <a:rPr lang="uk-UA" sz="3200" b="1" dirty="0">
                <a:latin typeface="Times New Roman" panose="02020603050405020304" pitchFamily="18" charset="0"/>
                <a:cs typeface="Times New Roman" panose="02020603050405020304" pitchFamily="18" charset="0"/>
              </a:rPr>
              <a:t>Приклад дайджесту</a:t>
            </a:r>
            <a:endParaRPr lang="uk-UA" sz="22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8752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1">
            <a:extLst>
              <a:ext uri="{FF2B5EF4-FFF2-40B4-BE49-F238E27FC236}">
                <a16:creationId xmlns:a16="http://schemas.microsoft.com/office/drawing/2014/main" id="{700BCC29-DDF9-54EA-C77F-C82776D9F28C}"/>
              </a:ext>
            </a:extLst>
          </p:cNvPr>
          <p:cNvSpPr/>
          <p:nvPr/>
        </p:nvSpPr>
        <p:spPr>
          <a:xfrm>
            <a:off x="1494109" y="1381463"/>
            <a:ext cx="6362131" cy="1600438"/>
          </a:xfrm>
          <a:prstGeom prst="rect">
            <a:avLst/>
          </a:prstGeom>
        </p:spPr>
        <p:txBody>
          <a:bodyPr wrap="square">
            <a:spAutoFit/>
          </a:bodyPr>
          <a:lstStyle/>
          <a:p>
            <a:pPr algn="ctr"/>
            <a:r>
              <a:rPr lang="uk-UA" sz="3200" b="1" dirty="0">
                <a:latin typeface="Times New Roman" panose="02020603050405020304" pitchFamily="18" charset="0"/>
                <a:cs typeface="Times New Roman" panose="02020603050405020304" pitchFamily="18" charset="0"/>
              </a:rPr>
              <a:t>Комерційні </a:t>
            </a:r>
            <a:r>
              <a:rPr lang="en-US" sz="3200" b="1" dirty="0">
                <a:latin typeface="Times New Roman" panose="02020603050405020304" pitchFamily="18" charset="0"/>
                <a:cs typeface="Times New Roman" panose="02020603050405020304" pitchFamily="18" charset="0"/>
              </a:rPr>
              <a:t>email-</a:t>
            </a:r>
            <a:r>
              <a:rPr lang="uk-UA" sz="3200" b="1" dirty="0">
                <a:latin typeface="Times New Roman" panose="02020603050405020304" pitchFamily="18" charset="0"/>
                <a:cs typeface="Times New Roman" panose="02020603050405020304" pitchFamily="18" charset="0"/>
              </a:rPr>
              <a:t>розсилки</a:t>
            </a:r>
          </a:p>
          <a:p>
            <a:pPr algn="ctr"/>
            <a:r>
              <a:rPr lang="uk-UA" sz="2200" dirty="0">
                <a:latin typeface="Times New Roman" panose="02020603050405020304" pitchFamily="18" charset="0"/>
                <a:cs typeface="Times New Roman" panose="02020603050405020304" pitchFamily="18" charset="0"/>
              </a:rPr>
              <a:t>продають товари та послуги і просувають бренд. До них відносяться email-листи, що повідомляють про акції, розпродажі</a:t>
            </a:r>
            <a:endParaRPr lang="uk-UA" sz="32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B88B5A2-2AB2-5A44-1576-10793B6A724E}"/>
              </a:ext>
            </a:extLst>
          </p:cNvPr>
          <p:cNvSpPr txBox="1"/>
          <p:nvPr/>
        </p:nvSpPr>
        <p:spPr>
          <a:xfrm>
            <a:off x="611560" y="2953977"/>
            <a:ext cx="4086031" cy="2970044"/>
          </a:xfrm>
          <a:prstGeom prst="rect">
            <a:avLst/>
          </a:prstGeom>
          <a:noFill/>
        </p:spPr>
        <p:txBody>
          <a:bodyPr wrap="square">
            <a:spAutoFit/>
          </a:bodyPr>
          <a:lstStyle/>
          <a:p>
            <a:pPr algn="ctr"/>
            <a:r>
              <a:rPr lang="uk-UA" sz="2500" b="1" dirty="0">
                <a:solidFill>
                  <a:srgbClr val="AE2A88"/>
                </a:solidFill>
                <a:latin typeface="Times New Roman" panose="02020603050405020304" pitchFamily="18" charset="0"/>
                <a:cs typeface="Times New Roman" panose="02020603050405020304" pitchFamily="18" charset="0"/>
              </a:rPr>
              <a:t>Проморозсилка</a:t>
            </a:r>
            <a:r>
              <a:rPr lang="uk-UA" sz="1600" dirty="0">
                <a:solidFill>
                  <a:srgbClr val="AE2A88"/>
                </a:solidFill>
                <a:latin typeface="Times New Roman" panose="02020603050405020304" pitchFamily="18" charset="0"/>
                <a:cs typeface="Times New Roman" panose="02020603050405020304" pitchFamily="18" charset="0"/>
              </a:rPr>
              <a:t> </a:t>
            </a:r>
          </a:p>
          <a:p>
            <a:pPr algn="ctr"/>
            <a:r>
              <a:rPr lang="uk-UA" dirty="0">
                <a:solidFill>
                  <a:srgbClr val="AE2A88"/>
                </a:solidFill>
                <a:latin typeface="Times New Roman" panose="02020603050405020304" pitchFamily="18" charset="0"/>
                <a:cs typeface="Times New Roman" panose="02020603050405020304" pitchFamily="18" charset="0"/>
              </a:rPr>
              <a:t>– комерційна розсилка, що містить короткі заклики до дії (зареєструватися, підписатися, купити)</a:t>
            </a:r>
          </a:p>
          <a:p>
            <a:pPr algn="ctr"/>
            <a:endParaRPr lang="uk-UA" dirty="0">
              <a:solidFill>
                <a:srgbClr val="AE2A88"/>
              </a:solidFill>
              <a:latin typeface="Times New Roman" panose="02020603050405020304" pitchFamily="18" charset="0"/>
              <a:cs typeface="Times New Roman" panose="02020603050405020304" pitchFamily="18" charset="0"/>
            </a:endParaRPr>
          </a:p>
          <a:p>
            <a:pPr algn="ctr"/>
            <a:r>
              <a:rPr lang="uk-UA" dirty="0">
                <a:solidFill>
                  <a:srgbClr val="AE2A88"/>
                </a:solidFill>
                <a:latin typeface="Times New Roman" panose="02020603050405020304" pitchFamily="18" charset="0"/>
                <a:cs typeface="Times New Roman" panose="02020603050405020304" pitchFamily="18" charset="0"/>
              </a:rPr>
              <a:t>Мета таких розсилок – повідомити підписників про нові пропозиції (акції, розпродажі, знижки). І як наслідок – переконати клієнта купити товар після прочитання листа</a:t>
            </a:r>
          </a:p>
        </p:txBody>
      </p:sp>
      <p:pic>
        <p:nvPicPr>
          <p:cNvPr id="6" name="Рисунок 5">
            <a:extLst>
              <a:ext uri="{FF2B5EF4-FFF2-40B4-BE49-F238E27FC236}">
                <a16:creationId xmlns:a16="http://schemas.microsoft.com/office/drawing/2014/main" id="{D91167E2-9A05-C48C-17CA-B53A62BD1D99}"/>
              </a:ext>
            </a:extLst>
          </p:cNvPr>
          <p:cNvPicPr>
            <a:picLocks noChangeAspect="1"/>
          </p:cNvPicPr>
          <p:nvPr/>
        </p:nvPicPr>
        <p:blipFill>
          <a:blip r:embed="rId3"/>
          <a:stretch>
            <a:fillRect/>
          </a:stretch>
        </p:blipFill>
        <p:spPr>
          <a:xfrm>
            <a:off x="4718226" y="3317021"/>
            <a:ext cx="3961289" cy="1940223"/>
          </a:xfrm>
          <a:prstGeom prst="rect">
            <a:avLst/>
          </a:prstGeom>
        </p:spPr>
      </p:pic>
    </p:spTree>
    <p:extLst>
      <p:ext uri="{BB962C8B-B14F-4D97-AF65-F5344CB8AC3E}">
        <p14:creationId xmlns:p14="http://schemas.microsoft.com/office/powerpoint/2010/main" val="3661163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Объект 3">
            <a:extLst>
              <a:ext uri="{FF2B5EF4-FFF2-40B4-BE49-F238E27FC236}">
                <a16:creationId xmlns:a16="http://schemas.microsoft.com/office/drawing/2014/main" id="{64E9376B-1182-22CE-ECF4-598018213521}"/>
              </a:ext>
            </a:extLst>
          </p:cNvPr>
          <p:cNvSpPr txBox="1">
            <a:spLocks/>
          </p:cNvSpPr>
          <p:nvPr/>
        </p:nvSpPr>
        <p:spPr>
          <a:xfrm>
            <a:off x="854628" y="2492896"/>
            <a:ext cx="7641094" cy="1656184"/>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uk-UA" sz="3600" dirty="0">
                <a:solidFill>
                  <a:schemeClr val="accent1">
                    <a:lumMod val="75000"/>
                  </a:schemeClr>
                </a:solidFill>
                <a:latin typeface="Times New Roman" pitchFamily="18" charset="0"/>
                <a:cs typeface="Times New Roman" pitchFamily="18" charset="0"/>
              </a:rPr>
              <a:t>1. Сутність і цілі </a:t>
            </a:r>
            <a:r>
              <a:rPr lang="en-US" sz="3600" dirty="0">
                <a:solidFill>
                  <a:schemeClr val="accent1">
                    <a:lumMod val="75000"/>
                  </a:schemeClr>
                </a:solidFill>
                <a:latin typeface="Times New Roman" pitchFamily="18" charset="0"/>
                <a:cs typeface="Times New Roman" pitchFamily="18" charset="0"/>
              </a:rPr>
              <a:t>email-</a:t>
            </a:r>
            <a:r>
              <a:rPr lang="uk-UA" sz="3600" dirty="0">
                <a:solidFill>
                  <a:schemeClr val="accent1">
                    <a:lumMod val="75000"/>
                  </a:schemeClr>
                </a:solidFill>
                <a:latin typeface="Times New Roman" pitchFamily="18" charset="0"/>
                <a:cs typeface="Times New Roman" pitchFamily="18" charset="0"/>
              </a:rPr>
              <a:t>маркетингу</a:t>
            </a:r>
          </a:p>
        </p:txBody>
      </p:sp>
    </p:spTree>
    <p:extLst>
      <p:ext uri="{BB962C8B-B14F-4D97-AF65-F5344CB8AC3E}">
        <p14:creationId xmlns:p14="http://schemas.microsoft.com/office/powerpoint/2010/main" val="2978933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1">
            <a:extLst>
              <a:ext uri="{FF2B5EF4-FFF2-40B4-BE49-F238E27FC236}">
                <a16:creationId xmlns:a16="http://schemas.microsoft.com/office/drawing/2014/main" id="{700BCC29-DDF9-54EA-C77F-C82776D9F28C}"/>
              </a:ext>
            </a:extLst>
          </p:cNvPr>
          <p:cNvSpPr/>
          <p:nvPr/>
        </p:nvSpPr>
        <p:spPr>
          <a:xfrm>
            <a:off x="1619672" y="1537019"/>
            <a:ext cx="6362131" cy="584775"/>
          </a:xfrm>
          <a:prstGeom prst="rect">
            <a:avLst/>
          </a:prstGeom>
        </p:spPr>
        <p:txBody>
          <a:bodyPr wrap="square">
            <a:spAutoFit/>
          </a:bodyPr>
          <a:lstStyle/>
          <a:p>
            <a:pPr algn="ctr"/>
            <a:r>
              <a:rPr lang="uk-UA" sz="3200" b="1" dirty="0">
                <a:latin typeface="Times New Roman" panose="02020603050405020304" pitchFamily="18" charset="0"/>
                <a:cs typeface="Times New Roman" panose="02020603050405020304" pitchFamily="18" charset="0"/>
              </a:rPr>
              <a:t>Автоматичні </a:t>
            </a:r>
            <a:r>
              <a:rPr lang="en-US" sz="3200" b="1" dirty="0">
                <a:latin typeface="Times New Roman" panose="02020603050405020304" pitchFamily="18" charset="0"/>
                <a:cs typeface="Times New Roman" panose="02020603050405020304" pitchFamily="18" charset="0"/>
              </a:rPr>
              <a:t>email-</a:t>
            </a:r>
            <a:r>
              <a:rPr lang="uk-UA" sz="3200" b="1" dirty="0">
                <a:latin typeface="Times New Roman" panose="02020603050405020304" pitchFamily="18" charset="0"/>
                <a:cs typeface="Times New Roman" panose="02020603050405020304" pitchFamily="18" charset="0"/>
              </a:rPr>
              <a:t>розсилки</a:t>
            </a:r>
          </a:p>
        </p:txBody>
      </p:sp>
      <p:sp>
        <p:nvSpPr>
          <p:cNvPr id="4" name="Прямоугольник 1">
            <a:extLst>
              <a:ext uri="{FF2B5EF4-FFF2-40B4-BE49-F238E27FC236}">
                <a16:creationId xmlns:a16="http://schemas.microsoft.com/office/drawing/2014/main" id="{C1880F30-CA40-F16A-5EFC-8E06D830B8F6}"/>
              </a:ext>
            </a:extLst>
          </p:cNvPr>
          <p:cNvSpPr/>
          <p:nvPr/>
        </p:nvSpPr>
        <p:spPr>
          <a:xfrm>
            <a:off x="683568" y="2690624"/>
            <a:ext cx="4824536" cy="2754600"/>
          </a:xfrm>
          <a:prstGeom prst="rect">
            <a:avLst/>
          </a:prstGeom>
          <a:solidFill>
            <a:schemeClr val="accent1">
              <a:lumMod val="40000"/>
              <a:lumOff val="60000"/>
            </a:schemeClr>
          </a:solidFill>
        </p:spPr>
        <p:txBody>
          <a:bodyPr wrap="square">
            <a:spAutoFit/>
          </a:bodyPr>
          <a:lstStyle/>
          <a:p>
            <a:pPr algn="ctr"/>
            <a:r>
              <a:rPr lang="uk-UA" sz="3200" b="1" dirty="0">
                <a:solidFill>
                  <a:srgbClr val="2E475D"/>
                </a:solidFill>
                <a:latin typeface="Times New Roman" panose="02020603050405020304" pitchFamily="18" charset="0"/>
                <a:cs typeface="Times New Roman" panose="02020603050405020304" pitchFamily="18" charset="0"/>
              </a:rPr>
              <a:t>Тригерні листи</a:t>
            </a:r>
          </a:p>
          <a:p>
            <a:pPr algn="ctr"/>
            <a:r>
              <a:rPr lang="uk-UA" dirty="0">
                <a:latin typeface="Times New Roman" panose="02020603050405020304" pitchFamily="18" charset="0"/>
                <a:cs typeface="Times New Roman" panose="02020603050405020304" pitchFamily="18" charset="0"/>
              </a:rPr>
              <a:t>автоматично відправляються після того, як користувач виконає певну дію на сайті (після реєстрації на сайті, після додавання товару у кошик, на день народження)</a:t>
            </a:r>
          </a:p>
          <a:p>
            <a:pPr algn="l"/>
            <a:endParaRPr lang="uk-UA" sz="1500" dirty="0">
              <a:latin typeface="Times New Roman" panose="02020603050405020304" pitchFamily="18" charset="0"/>
              <a:cs typeface="Times New Roman" panose="02020603050405020304" pitchFamily="18" charset="0"/>
            </a:endParaRPr>
          </a:p>
          <a:p>
            <a:pPr algn="ctr"/>
            <a:r>
              <a:rPr lang="uk-UA" dirty="0">
                <a:latin typeface="Times New Roman" panose="02020603050405020304" pitchFamily="18" charset="0"/>
                <a:cs typeface="Times New Roman" panose="02020603050405020304" pitchFamily="18" charset="0"/>
              </a:rPr>
              <a:t>Їхнє головне завдання </a:t>
            </a:r>
            <a:r>
              <a:rPr lang="uk-UA" b="0" i="0" dirty="0">
                <a:effectLst/>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 утримувати потенційного клієнта у лійці (воронці) продажів, поки він не дійде до покупки</a:t>
            </a:r>
            <a:endParaRPr lang="uk-UA" sz="2200" dirty="0">
              <a:latin typeface="Times New Roman" panose="02020603050405020304" pitchFamily="18" charset="0"/>
              <a:cs typeface="Times New Roman" panose="02020603050405020304" pitchFamily="18" charset="0"/>
            </a:endParaRPr>
          </a:p>
        </p:txBody>
      </p:sp>
      <p:sp>
        <p:nvSpPr>
          <p:cNvPr id="5" name="Прямоугольник 1">
            <a:extLst>
              <a:ext uri="{FF2B5EF4-FFF2-40B4-BE49-F238E27FC236}">
                <a16:creationId xmlns:a16="http://schemas.microsoft.com/office/drawing/2014/main" id="{B11D2447-2A30-2151-6E51-A52EEFCE0C5A}"/>
              </a:ext>
            </a:extLst>
          </p:cNvPr>
          <p:cNvSpPr/>
          <p:nvPr/>
        </p:nvSpPr>
        <p:spPr>
          <a:xfrm>
            <a:off x="5670429" y="2676025"/>
            <a:ext cx="2645988" cy="2739211"/>
          </a:xfrm>
          <a:prstGeom prst="rect">
            <a:avLst/>
          </a:prstGeom>
          <a:solidFill>
            <a:schemeClr val="accent1">
              <a:lumMod val="40000"/>
              <a:lumOff val="60000"/>
            </a:schemeClr>
          </a:solidFill>
        </p:spPr>
        <p:txBody>
          <a:bodyPr wrap="square">
            <a:spAutoFit/>
          </a:bodyPr>
          <a:lstStyle/>
          <a:p>
            <a:pPr algn="ctr"/>
            <a:r>
              <a:rPr lang="uk-UA" sz="3200" b="1" dirty="0">
                <a:solidFill>
                  <a:srgbClr val="2E475D"/>
                </a:solidFill>
                <a:latin typeface="Times New Roman" panose="02020603050405020304" pitchFamily="18" charset="0"/>
                <a:cs typeface="Times New Roman" panose="02020603050405020304" pitchFamily="18" charset="0"/>
              </a:rPr>
              <a:t>Транзакційні листи</a:t>
            </a:r>
          </a:p>
          <a:p>
            <a:pPr algn="ctr"/>
            <a:r>
              <a:rPr lang="uk-UA" dirty="0">
                <a:latin typeface="Times New Roman" panose="02020603050405020304" pitchFamily="18" charset="0"/>
                <a:cs typeface="Times New Roman" panose="02020603050405020304" pitchFamily="18" charset="0"/>
              </a:rPr>
              <a:t>оповіщають про підтвердження замовлення, повідомлення про його статус, повідомлення про оплату</a:t>
            </a:r>
          </a:p>
        </p:txBody>
      </p:sp>
      <p:cxnSp>
        <p:nvCxnSpPr>
          <p:cNvPr id="9" name="Пряма зі стрілкою 8">
            <a:extLst>
              <a:ext uri="{FF2B5EF4-FFF2-40B4-BE49-F238E27FC236}">
                <a16:creationId xmlns:a16="http://schemas.microsoft.com/office/drawing/2014/main" id="{D9B9DBBD-69AC-212F-8ED9-58134B447784}"/>
              </a:ext>
            </a:extLst>
          </p:cNvPr>
          <p:cNvCxnSpPr>
            <a:cxnSpLocks/>
            <a:stCxn id="10" idx="2"/>
          </p:cNvCxnSpPr>
          <p:nvPr/>
        </p:nvCxnSpPr>
        <p:spPr>
          <a:xfrm flipH="1">
            <a:off x="2650986" y="2121794"/>
            <a:ext cx="2149752" cy="58477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 зі стрілкою 14">
            <a:extLst>
              <a:ext uri="{FF2B5EF4-FFF2-40B4-BE49-F238E27FC236}">
                <a16:creationId xmlns:a16="http://schemas.microsoft.com/office/drawing/2014/main" id="{F18D616F-A358-FF39-F2EF-E43676B0885E}"/>
              </a:ext>
            </a:extLst>
          </p:cNvPr>
          <p:cNvCxnSpPr>
            <a:cxnSpLocks/>
            <a:stCxn id="10" idx="2"/>
            <a:endCxn id="5" idx="0"/>
          </p:cNvCxnSpPr>
          <p:nvPr/>
        </p:nvCxnSpPr>
        <p:spPr>
          <a:xfrm>
            <a:off x="4800738" y="2121794"/>
            <a:ext cx="2192685" cy="55423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269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1">
            <a:extLst>
              <a:ext uri="{FF2B5EF4-FFF2-40B4-BE49-F238E27FC236}">
                <a16:creationId xmlns:a16="http://schemas.microsoft.com/office/drawing/2014/main" id="{700BCC29-DDF9-54EA-C77F-C82776D9F28C}"/>
              </a:ext>
            </a:extLst>
          </p:cNvPr>
          <p:cNvSpPr/>
          <p:nvPr/>
        </p:nvSpPr>
        <p:spPr>
          <a:xfrm>
            <a:off x="1494108" y="1388493"/>
            <a:ext cx="6362131" cy="584775"/>
          </a:xfrm>
          <a:prstGeom prst="rect">
            <a:avLst/>
          </a:prstGeom>
        </p:spPr>
        <p:txBody>
          <a:bodyPr wrap="square">
            <a:spAutoFit/>
          </a:bodyPr>
          <a:lstStyle/>
          <a:p>
            <a:pPr algn="ctr"/>
            <a:r>
              <a:rPr lang="uk-UA" sz="3200" b="1" dirty="0">
                <a:latin typeface="Times New Roman" panose="02020603050405020304" pitchFamily="18" charset="0"/>
                <a:cs typeface="Times New Roman" panose="02020603050405020304" pitchFamily="18" charset="0"/>
              </a:rPr>
              <a:t>Типи тригерних листів</a:t>
            </a:r>
          </a:p>
        </p:txBody>
      </p:sp>
      <p:sp>
        <p:nvSpPr>
          <p:cNvPr id="4" name="Прямоугольник 1">
            <a:extLst>
              <a:ext uri="{FF2B5EF4-FFF2-40B4-BE49-F238E27FC236}">
                <a16:creationId xmlns:a16="http://schemas.microsoft.com/office/drawing/2014/main" id="{C1880F30-CA40-F16A-5EFC-8E06D830B8F6}"/>
              </a:ext>
            </a:extLst>
          </p:cNvPr>
          <p:cNvSpPr/>
          <p:nvPr/>
        </p:nvSpPr>
        <p:spPr>
          <a:xfrm>
            <a:off x="4675174" y="2189172"/>
            <a:ext cx="4001281" cy="3323987"/>
          </a:xfrm>
          <a:prstGeom prst="rect">
            <a:avLst/>
          </a:prstGeom>
          <a:solidFill>
            <a:schemeClr val="accent1">
              <a:lumMod val="40000"/>
              <a:lumOff val="60000"/>
            </a:schemeClr>
          </a:solidFill>
        </p:spPr>
        <p:txBody>
          <a:bodyPr wrap="square">
            <a:spAutoFit/>
          </a:bodyPr>
          <a:lstStyle/>
          <a:p>
            <a:pPr>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Welcome-</a:t>
            </a:r>
            <a:r>
              <a:rPr lang="uk-UA" sz="2600" dirty="0">
                <a:latin typeface="Times New Roman" panose="02020603050405020304" pitchFamily="18" charset="0"/>
                <a:cs typeface="Times New Roman" panose="02020603050405020304" pitchFamily="18" charset="0"/>
              </a:rPr>
              <a:t>листи</a:t>
            </a:r>
          </a:p>
          <a:p>
            <a:pPr>
              <a:buFont typeface="Arial" panose="020B0604020202020204" pitchFamily="34" charset="0"/>
              <a:buChar char="•"/>
            </a:pPr>
            <a:r>
              <a:rPr lang="uk-UA" sz="2600" dirty="0">
                <a:latin typeface="Times New Roman" panose="02020603050405020304" pitchFamily="18" charset="0"/>
                <a:cs typeface="Times New Roman" panose="02020603050405020304" pitchFamily="18" charset="0"/>
              </a:rPr>
              <a:t>Нагадування</a:t>
            </a:r>
          </a:p>
          <a:p>
            <a:pPr>
              <a:buFont typeface="Arial" panose="020B0604020202020204" pitchFamily="34" charset="0"/>
              <a:buChar char="•"/>
            </a:pPr>
            <a:r>
              <a:rPr lang="uk-UA" sz="2600" dirty="0">
                <a:latin typeface="Times New Roman" panose="02020603050405020304" pitchFamily="18" charset="0"/>
                <a:cs typeface="Times New Roman" panose="02020603050405020304" pitchFamily="18" charset="0"/>
              </a:rPr>
              <a:t>Підігрівальні листи</a:t>
            </a:r>
          </a:p>
          <a:p>
            <a:r>
              <a:rPr lang="uk-UA" dirty="0">
                <a:latin typeface="Times New Roman" panose="02020603050405020304" pitchFamily="18" charset="0"/>
                <a:cs typeface="Times New Roman" panose="02020603050405020304" pitchFamily="18" charset="0"/>
              </a:rPr>
              <a:t>(огляд товару, інструкції, відеоуроки)</a:t>
            </a:r>
          </a:p>
          <a:p>
            <a:pPr>
              <a:buFont typeface="Arial" panose="020B0604020202020204" pitchFamily="34" charset="0"/>
              <a:buChar char="•"/>
            </a:pPr>
            <a:r>
              <a:rPr lang="uk-UA" sz="2600" dirty="0">
                <a:latin typeface="Times New Roman" panose="02020603050405020304" pitchFamily="18" charset="0"/>
                <a:cs typeface="Times New Roman" panose="02020603050405020304" pitchFamily="18" charset="0"/>
              </a:rPr>
              <a:t>Реактиваційні листи</a:t>
            </a:r>
          </a:p>
          <a:p>
            <a:pPr>
              <a:buFont typeface="Arial" panose="020B0604020202020204" pitchFamily="34" charset="0"/>
              <a:buChar char="•"/>
            </a:pPr>
            <a:r>
              <a:rPr lang="uk-UA" sz="2600" dirty="0">
                <a:latin typeface="Times New Roman" panose="02020603050405020304" pitchFamily="18" charset="0"/>
                <a:cs typeface="Times New Roman" panose="02020603050405020304" pitchFamily="18" charset="0"/>
              </a:rPr>
              <a:t>Рекомендації</a:t>
            </a:r>
          </a:p>
          <a:p>
            <a:r>
              <a:rPr lang="uk-UA" dirty="0">
                <a:latin typeface="Times New Roman" panose="02020603050405020304" pitchFamily="18" charset="0"/>
                <a:cs typeface="Times New Roman" panose="02020603050405020304" pitchFamily="18" charset="0"/>
              </a:rPr>
              <a:t>(враховуються потреби та уподобання користувачів)</a:t>
            </a:r>
          </a:p>
          <a:p>
            <a:pPr>
              <a:buFont typeface="Arial" panose="020B0604020202020204" pitchFamily="34" charset="0"/>
              <a:buChar char="•"/>
            </a:pPr>
            <a:r>
              <a:rPr lang="uk-UA" sz="2600" dirty="0">
                <a:latin typeface="Times New Roman" panose="02020603050405020304" pitchFamily="18" charset="0"/>
                <a:cs typeface="Times New Roman" panose="02020603050405020304" pitchFamily="18" charset="0"/>
              </a:rPr>
              <a:t>Привітання</a:t>
            </a:r>
          </a:p>
        </p:txBody>
      </p:sp>
      <p:pic>
        <p:nvPicPr>
          <p:cNvPr id="7" name="Рисунок 6">
            <a:extLst>
              <a:ext uri="{FF2B5EF4-FFF2-40B4-BE49-F238E27FC236}">
                <a16:creationId xmlns:a16="http://schemas.microsoft.com/office/drawing/2014/main" id="{4B3B1D32-93A1-EE7F-4D3E-CCF40230CA60}"/>
              </a:ext>
            </a:extLst>
          </p:cNvPr>
          <p:cNvPicPr>
            <a:picLocks noChangeAspect="1"/>
          </p:cNvPicPr>
          <p:nvPr/>
        </p:nvPicPr>
        <p:blipFill>
          <a:blip r:embed="rId3"/>
          <a:stretch>
            <a:fillRect/>
          </a:stretch>
        </p:blipFill>
        <p:spPr>
          <a:xfrm>
            <a:off x="659124" y="2340926"/>
            <a:ext cx="3826471" cy="2862322"/>
          </a:xfrm>
          <a:prstGeom prst="rect">
            <a:avLst/>
          </a:prstGeom>
        </p:spPr>
      </p:pic>
    </p:spTree>
    <p:extLst>
      <p:ext uri="{BB962C8B-B14F-4D97-AF65-F5344CB8AC3E}">
        <p14:creationId xmlns:p14="http://schemas.microsoft.com/office/powerpoint/2010/main" val="1609506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1">
            <a:extLst>
              <a:ext uri="{FF2B5EF4-FFF2-40B4-BE49-F238E27FC236}">
                <a16:creationId xmlns:a16="http://schemas.microsoft.com/office/drawing/2014/main" id="{700BCC29-DDF9-54EA-C77F-C82776D9F28C}"/>
              </a:ext>
            </a:extLst>
          </p:cNvPr>
          <p:cNvSpPr/>
          <p:nvPr/>
        </p:nvSpPr>
        <p:spPr>
          <a:xfrm>
            <a:off x="1494108" y="1388493"/>
            <a:ext cx="6362131" cy="584775"/>
          </a:xfrm>
          <a:prstGeom prst="rect">
            <a:avLst/>
          </a:prstGeom>
        </p:spPr>
        <p:txBody>
          <a:bodyPr wrap="square">
            <a:spAutoFit/>
          </a:bodyPr>
          <a:lstStyle/>
          <a:p>
            <a:pPr algn="ctr"/>
            <a:r>
              <a:rPr lang="uk-UA" sz="3200" b="1" dirty="0">
                <a:latin typeface="Times New Roman" panose="02020603050405020304" pitchFamily="18" charset="0"/>
                <a:cs typeface="Times New Roman" panose="02020603050405020304" pitchFamily="18" charset="0"/>
              </a:rPr>
              <a:t>Приклади транзакційних листів</a:t>
            </a:r>
          </a:p>
        </p:txBody>
      </p:sp>
      <p:pic>
        <p:nvPicPr>
          <p:cNvPr id="3" name="Рисунок 2">
            <a:extLst>
              <a:ext uri="{FF2B5EF4-FFF2-40B4-BE49-F238E27FC236}">
                <a16:creationId xmlns:a16="http://schemas.microsoft.com/office/drawing/2014/main" id="{070B2474-B062-468A-AEB3-7E7F209B4367}"/>
              </a:ext>
            </a:extLst>
          </p:cNvPr>
          <p:cNvPicPr>
            <a:picLocks noChangeAspect="1"/>
          </p:cNvPicPr>
          <p:nvPr/>
        </p:nvPicPr>
        <p:blipFill>
          <a:blip r:embed="rId3"/>
          <a:stretch>
            <a:fillRect/>
          </a:stretch>
        </p:blipFill>
        <p:spPr>
          <a:xfrm>
            <a:off x="107946" y="2204864"/>
            <a:ext cx="8928550" cy="961275"/>
          </a:xfrm>
          <a:prstGeom prst="rect">
            <a:avLst/>
          </a:prstGeom>
          <a:effectLst>
            <a:outerShdw blurRad="50800" dist="38100" dir="2700000" algn="tl" rotWithShape="0">
              <a:prstClr val="black">
                <a:alpha val="40000"/>
              </a:prstClr>
            </a:outerShdw>
          </a:effectLst>
        </p:spPr>
      </p:pic>
      <p:pic>
        <p:nvPicPr>
          <p:cNvPr id="6" name="Рисунок 5">
            <a:extLst>
              <a:ext uri="{FF2B5EF4-FFF2-40B4-BE49-F238E27FC236}">
                <a16:creationId xmlns:a16="http://schemas.microsoft.com/office/drawing/2014/main" id="{E2CDF2B4-597C-4881-AD71-DEC0B6D2B9C0}"/>
              </a:ext>
            </a:extLst>
          </p:cNvPr>
          <p:cNvPicPr>
            <a:picLocks noChangeAspect="1"/>
          </p:cNvPicPr>
          <p:nvPr/>
        </p:nvPicPr>
        <p:blipFill rotWithShape="1">
          <a:blip r:embed="rId3"/>
          <a:srcRect l="27132"/>
          <a:stretch/>
        </p:blipFill>
        <p:spPr>
          <a:xfrm>
            <a:off x="361300" y="3356992"/>
            <a:ext cx="8612526" cy="1272503"/>
          </a:xfrm>
          <a:prstGeom prst="rect">
            <a:avLst/>
          </a:prstGeom>
          <a:effectLst>
            <a:outerShdw blurRad="50800" dist="38100" dir="2700000" algn="tl" rotWithShape="0">
              <a:prstClr val="black">
                <a:alpha val="40000"/>
              </a:prstClr>
            </a:outerShdw>
          </a:effectLst>
        </p:spPr>
      </p:pic>
      <mc:AlternateContent xmlns:mc="http://schemas.openxmlformats.org/markup-compatibility/2006">
        <mc:Choice xmlns:p14="http://schemas.microsoft.com/office/powerpoint/2010/main" Requires="p14">
          <p:contentPart p14:bwMode="auto" r:id="rId4">
            <p14:nvContentPartPr>
              <p14:cNvPr id="8" name="Рукописні дані 7">
                <a:extLst>
                  <a:ext uri="{FF2B5EF4-FFF2-40B4-BE49-F238E27FC236}">
                    <a16:creationId xmlns:a16="http://schemas.microsoft.com/office/drawing/2014/main" id="{F0990D59-FD7A-4426-A4E4-D785A46D6A4D}"/>
                  </a:ext>
                </a:extLst>
              </p14:cNvPr>
              <p14:cNvContentPartPr/>
              <p14:nvPr/>
            </p14:nvContentPartPr>
            <p14:xfrm>
              <a:off x="142305" y="4255113"/>
              <a:ext cx="225360" cy="351000"/>
            </p14:xfrm>
          </p:contentPart>
        </mc:Choice>
        <mc:Fallback>
          <p:pic>
            <p:nvPicPr>
              <p:cNvPr id="8" name="Рукописні дані 7">
                <a:extLst>
                  <a:ext uri="{FF2B5EF4-FFF2-40B4-BE49-F238E27FC236}">
                    <a16:creationId xmlns:a16="http://schemas.microsoft.com/office/drawing/2014/main" id="{F0990D59-FD7A-4426-A4E4-D785A46D6A4D}"/>
                  </a:ext>
                </a:extLst>
              </p:cNvPr>
              <p:cNvPicPr/>
              <p:nvPr/>
            </p:nvPicPr>
            <p:blipFill>
              <a:blip r:embed="rId5"/>
              <a:stretch>
                <a:fillRect/>
              </a:stretch>
            </p:blipFill>
            <p:spPr>
              <a:xfrm>
                <a:off x="133665" y="4246473"/>
                <a:ext cx="243000" cy="368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Рукописні дані 8">
                <a:extLst>
                  <a:ext uri="{FF2B5EF4-FFF2-40B4-BE49-F238E27FC236}">
                    <a16:creationId xmlns:a16="http://schemas.microsoft.com/office/drawing/2014/main" id="{A3A110E4-4AE7-4091-9145-9F18864621E8}"/>
                  </a:ext>
                </a:extLst>
              </p14:cNvPr>
              <p14:cNvContentPartPr/>
              <p14:nvPr/>
            </p14:nvContentPartPr>
            <p14:xfrm>
              <a:off x="122865" y="3856953"/>
              <a:ext cx="239760" cy="282600"/>
            </p14:xfrm>
          </p:contentPart>
        </mc:Choice>
        <mc:Fallback>
          <p:pic>
            <p:nvPicPr>
              <p:cNvPr id="9" name="Рукописні дані 8">
                <a:extLst>
                  <a:ext uri="{FF2B5EF4-FFF2-40B4-BE49-F238E27FC236}">
                    <a16:creationId xmlns:a16="http://schemas.microsoft.com/office/drawing/2014/main" id="{A3A110E4-4AE7-4091-9145-9F18864621E8}"/>
                  </a:ext>
                </a:extLst>
              </p:cNvPr>
              <p:cNvPicPr/>
              <p:nvPr/>
            </p:nvPicPr>
            <p:blipFill>
              <a:blip r:embed="rId7"/>
              <a:stretch>
                <a:fillRect/>
              </a:stretch>
            </p:blipFill>
            <p:spPr>
              <a:xfrm>
                <a:off x="113865" y="3848313"/>
                <a:ext cx="25740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Рукописні дані 11">
                <a:extLst>
                  <a:ext uri="{FF2B5EF4-FFF2-40B4-BE49-F238E27FC236}">
                    <a16:creationId xmlns:a16="http://schemas.microsoft.com/office/drawing/2014/main" id="{64DC5894-225A-422E-BD65-BDA9559A7F18}"/>
                  </a:ext>
                </a:extLst>
              </p14:cNvPr>
              <p14:cNvContentPartPr/>
              <p14:nvPr/>
            </p14:nvContentPartPr>
            <p14:xfrm>
              <a:off x="98745" y="3384993"/>
              <a:ext cx="220680" cy="273960"/>
            </p14:xfrm>
          </p:contentPart>
        </mc:Choice>
        <mc:Fallback>
          <p:pic>
            <p:nvPicPr>
              <p:cNvPr id="12" name="Рукописні дані 11">
                <a:extLst>
                  <a:ext uri="{FF2B5EF4-FFF2-40B4-BE49-F238E27FC236}">
                    <a16:creationId xmlns:a16="http://schemas.microsoft.com/office/drawing/2014/main" id="{64DC5894-225A-422E-BD65-BDA9559A7F18}"/>
                  </a:ext>
                </a:extLst>
              </p:cNvPr>
              <p:cNvPicPr/>
              <p:nvPr/>
            </p:nvPicPr>
            <p:blipFill>
              <a:blip r:embed="rId9"/>
              <a:stretch>
                <a:fillRect/>
              </a:stretch>
            </p:blipFill>
            <p:spPr>
              <a:xfrm>
                <a:off x="90105" y="3375993"/>
                <a:ext cx="23832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6" name="Рукописні дані 35">
                <a:extLst>
                  <a:ext uri="{FF2B5EF4-FFF2-40B4-BE49-F238E27FC236}">
                    <a16:creationId xmlns:a16="http://schemas.microsoft.com/office/drawing/2014/main" id="{D8A7442A-8641-4B04-972B-539DBF17066C}"/>
                  </a:ext>
                </a:extLst>
              </p14:cNvPr>
              <p14:cNvContentPartPr/>
              <p14:nvPr/>
            </p14:nvContentPartPr>
            <p14:xfrm>
              <a:off x="107946" y="4207208"/>
              <a:ext cx="2733840" cy="437040"/>
            </p14:xfrm>
          </p:contentPart>
        </mc:Choice>
        <mc:Fallback>
          <p:pic>
            <p:nvPicPr>
              <p:cNvPr id="36" name="Рукописні дані 35">
                <a:extLst>
                  <a:ext uri="{FF2B5EF4-FFF2-40B4-BE49-F238E27FC236}">
                    <a16:creationId xmlns:a16="http://schemas.microsoft.com/office/drawing/2014/main" id="{D8A7442A-8641-4B04-972B-539DBF17066C}"/>
                  </a:ext>
                </a:extLst>
              </p:cNvPr>
              <p:cNvPicPr/>
              <p:nvPr/>
            </p:nvPicPr>
            <p:blipFill>
              <a:blip r:embed="rId11"/>
              <a:stretch>
                <a:fillRect/>
              </a:stretch>
            </p:blipFill>
            <p:spPr>
              <a:xfrm>
                <a:off x="71946" y="4135208"/>
                <a:ext cx="2805480" cy="580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7" name="Рукописні дані 36">
                <a:extLst>
                  <a:ext uri="{FF2B5EF4-FFF2-40B4-BE49-F238E27FC236}">
                    <a16:creationId xmlns:a16="http://schemas.microsoft.com/office/drawing/2014/main" id="{BF0C8742-F009-4369-8CB4-8DEDA547830B}"/>
                  </a:ext>
                </a:extLst>
              </p14:cNvPr>
              <p14:cNvContentPartPr/>
              <p14:nvPr/>
            </p14:nvContentPartPr>
            <p14:xfrm>
              <a:off x="2729826" y="3780608"/>
              <a:ext cx="360" cy="360"/>
            </p14:xfrm>
          </p:contentPart>
        </mc:Choice>
        <mc:Fallback>
          <p:pic>
            <p:nvPicPr>
              <p:cNvPr id="37" name="Рукописні дані 36">
                <a:extLst>
                  <a:ext uri="{FF2B5EF4-FFF2-40B4-BE49-F238E27FC236}">
                    <a16:creationId xmlns:a16="http://schemas.microsoft.com/office/drawing/2014/main" id="{BF0C8742-F009-4369-8CB4-8DEDA547830B}"/>
                  </a:ext>
                </a:extLst>
              </p:cNvPr>
              <p:cNvPicPr/>
              <p:nvPr/>
            </p:nvPicPr>
            <p:blipFill>
              <a:blip r:embed="rId13"/>
              <a:stretch>
                <a:fillRect/>
              </a:stretch>
            </p:blipFill>
            <p:spPr>
              <a:xfrm>
                <a:off x="2694186" y="3708608"/>
                <a:ext cx="720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0" name="Рукописні дані 39">
                <a:extLst>
                  <a:ext uri="{FF2B5EF4-FFF2-40B4-BE49-F238E27FC236}">
                    <a16:creationId xmlns:a16="http://schemas.microsoft.com/office/drawing/2014/main" id="{6F32EAB8-24E8-4C2D-9703-5513E4384F97}"/>
                  </a:ext>
                </a:extLst>
              </p14:cNvPr>
              <p14:cNvContentPartPr/>
              <p14:nvPr/>
            </p14:nvContentPartPr>
            <p14:xfrm>
              <a:off x="194346" y="3747128"/>
              <a:ext cx="2829240" cy="456120"/>
            </p14:xfrm>
          </p:contentPart>
        </mc:Choice>
        <mc:Fallback>
          <p:pic>
            <p:nvPicPr>
              <p:cNvPr id="40" name="Рукописні дані 39">
                <a:extLst>
                  <a:ext uri="{FF2B5EF4-FFF2-40B4-BE49-F238E27FC236}">
                    <a16:creationId xmlns:a16="http://schemas.microsoft.com/office/drawing/2014/main" id="{6F32EAB8-24E8-4C2D-9703-5513E4384F97}"/>
                  </a:ext>
                </a:extLst>
              </p:cNvPr>
              <p:cNvPicPr/>
              <p:nvPr/>
            </p:nvPicPr>
            <p:blipFill>
              <a:blip r:embed="rId15"/>
              <a:stretch>
                <a:fillRect/>
              </a:stretch>
            </p:blipFill>
            <p:spPr>
              <a:xfrm>
                <a:off x="158346" y="3675128"/>
                <a:ext cx="2900880" cy="599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2" name="Рукописні дані 41">
                <a:extLst>
                  <a:ext uri="{FF2B5EF4-FFF2-40B4-BE49-F238E27FC236}">
                    <a16:creationId xmlns:a16="http://schemas.microsoft.com/office/drawing/2014/main" id="{22639B96-6D0D-47F0-BEDA-C35555F1A465}"/>
                  </a:ext>
                </a:extLst>
              </p14:cNvPr>
              <p14:cNvContentPartPr/>
              <p14:nvPr/>
            </p14:nvContentPartPr>
            <p14:xfrm>
              <a:off x="192546" y="3274808"/>
              <a:ext cx="3272400" cy="526320"/>
            </p14:xfrm>
          </p:contentPart>
        </mc:Choice>
        <mc:Fallback>
          <p:pic>
            <p:nvPicPr>
              <p:cNvPr id="42" name="Рукописні дані 41">
                <a:extLst>
                  <a:ext uri="{FF2B5EF4-FFF2-40B4-BE49-F238E27FC236}">
                    <a16:creationId xmlns:a16="http://schemas.microsoft.com/office/drawing/2014/main" id="{22639B96-6D0D-47F0-BEDA-C35555F1A465}"/>
                  </a:ext>
                </a:extLst>
              </p:cNvPr>
              <p:cNvPicPr/>
              <p:nvPr/>
            </p:nvPicPr>
            <p:blipFill>
              <a:blip r:embed="rId17"/>
              <a:stretch>
                <a:fillRect/>
              </a:stretch>
            </p:blipFill>
            <p:spPr>
              <a:xfrm>
                <a:off x="156546" y="3202808"/>
                <a:ext cx="3344040" cy="669960"/>
              </a:xfrm>
              <a:prstGeom prst="rect">
                <a:avLst/>
              </a:prstGeom>
            </p:spPr>
          </p:pic>
        </mc:Fallback>
      </mc:AlternateContent>
    </p:spTree>
    <p:extLst>
      <p:ext uri="{BB962C8B-B14F-4D97-AF65-F5344CB8AC3E}">
        <p14:creationId xmlns:p14="http://schemas.microsoft.com/office/powerpoint/2010/main" val="390823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Объект 3">
            <a:extLst>
              <a:ext uri="{FF2B5EF4-FFF2-40B4-BE49-F238E27FC236}">
                <a16:creationId xmlns:a16="http://schemas.microsoft.com/office/drawing/2014/main" id="{64E9376B-1182-22CE-ECF4-598018213521}"/>
              </a:ext>
            </a:extLst>
          </p:cNvPr>
          <p:cNvSpPr txBox="1">
            <a:spLocks/>
          </p:cNvSpPr>
          <p:nvPr/>
        </p:nvSpPr>
        <p:spPr>
          <a:xfrm>
            <a:off x="854628" y="2492896"/>
            <a:ext cx="7641094" cy="1656184"/>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uk-UA" sz="3600" dirty="0">
                <a:solidFill>
                  <a:schemeClr val="accent1">
                    <a:lumMod val="75000"/>
                  </a:schemeClr>
                </a:solidFill>
                <a:latin typeface="Times New Roman" pitchFamily="18" charset="0"/>
                <a:cs typeface="Times New Roman" pitchFamily="18" charset="0"/>
              </a:rPr>
              <a:t>3.</a:t>
            </a:r>
            <a:r>
              <a:rPr lang="en-US" sz="3600" dirty="0">
                <a:solidFill>
                  <a:schemeClr val="accent1">
                    <a:lumMod val="75000"/>
                  </a:schemeClr>
                </a:solidFill>
                <a:latin typeface="Times New Roman" pitchFamily="18" charset="0"/>
                <a:cs typeface="Times New Roman" pitchFamily="18" charset="0"/>
              </a:rPr>
              <a:t> </a:t>
            </a:r>
            <a:r>
              <a:rPr lang="uk-UA" sz="3600" dirty="0">
                <a:solidFill>
                  <a:schemeClr val="accent1">
                    <a:lumMod val="75000"/>
                  </a:schemeClr>
                </a:solidFill>
                <a:latin typeface="Times New Roman" pitchFamily="18" charset="0"/>
                <a:cs typeface="Times New Roman" pitchFamily="18" charset="0"/>
              </a:rPr>
              <a:t>Етапи впровадження </a:t>
            </a:r>
            <a:r>
              <a:rPr lang="en-US" sz="3600" dirty="0">
                <a:solidFill>
                  <a:schemeClr val="accent1">
                    <a:lumMod val="75000"/>
                  </a:schemeClr>
                </a:solidFill>
                <a:latin typeface="Times New Roman" pitchFamily="18" charset="0"/>
                <a:cs typeface="Times New Roman" pitchFamily="18" charset="0"/>
              </a:rPr>
              <a:t>email-</a:t>
            </a:r>
            <a:r>
              <a:rPr lang="uk-UA" sz="3600" dirty="0">
                <a:solidFill>
                  <a:schemeClr val="accent1">
                    <a:lumMod val="75000"/>
                  </a:schemeClr>
                </a:solidFill>
                <a:latin typeface="Times New Roman" pitchFamily="18" charset="0"/>
                <a:cs typeface="Times New Roman" pitchFamily="18" charset="0"/>
              </a:rPr>
              <a:t>маркетингу</a:t>
            </a:r>
            <a:endParaRPr lang="en-US" sz="3600"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98413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1">
            <a:extLst>
              <a:ext uri="{FF2B5EF4-FFF2-40B4-BE49-F238E27FC236}">
                <a16:creationId xmlns:a16="http://schemas.microsoft.com/office/drawing/2014/main" id="{700BCC29-DDF9-54EA-C77F-C82776D9F28C}"/>
              </a:ext>
            </a:extLst>
          </p:cNvPr>
          <p:cNvSpPr/>
          <p:nvPr/>
        </p:nvSpPr>
        <p:spPr>
          <a:xfrm>
            <a:off x="1494109" y="1381463"/>
            <a:ext cx="6362131" cy="3477875"/>
          </a:xfrm>
          <a:prstGeom prst="rect">
            <a:avLst/>
          </a:prstGeom>
        </p:spPr>
        <p:txBody>
          <a:bodyPr wrap="square">
            <a:spAutoFit/>
          </a:bodyPr>
          <a:lstStyle/>
          <a:p>
            <a:pPr algn="ctr"/>
            <a:r>
              <a:rPr lang="uk-UA" sz="3200" b="1" dirty="0">
                <a:latin typeface="Times New Roman" pitchFamily="18" charset="0"/>
                <a:cs typeface="Times New Roman" pitchFamily="18" charset="0"/>
              </a:rPr>
              <a:t>Етапи впровадження</a:t>
            </a:r>
          </a:p>
          <a:p>
            <a:pPr algn="ctr"/>
            <a:r>
              <a:rPr lang="en-US" sz="3200" b="1" dirty="0">
                <a:latin typeface="Times New Roman" pitchFamily="18" charset="0"/>
                <a:cs typeface="Times New Roman" pitchFamily="18" charset="0"/>
              </a:rPr>
              <a:t>email-</a:t>
            </a:r>
            <a:r>
              <a:rPr lang="uk-UA" sz="3200" b="1" dirty="0">
                <a:latin typeface="Times New Roman" pitchFamily="18" charset="0"/>
                <a:cs typeface="Times New Roman" pitchFamily="18" charset="0"/>
              </a:rPr>
              <a:t>маркетингу </a:t>
            </a:r>
          </a:p>
          <a:p>
            <a:pPr algn="just"/>
            <a:r>
              <a:rPr lang="uk-UA" sz="2600" dirty="0">
                <a:latin typeface="Times New Roman" pitchFamily="18" charset="0"/>
                <a:cs typeface="Times New Roman" pitchFamily="18" charset="0"/>
              </a:rPr>
              <a:t>1)Аналіз поточних комунікаційних каналів</a:t>
            </a:r>
          </a:p>
          <a:p>
            <a:pPr algn="just"/>
            <a:r>
              <a:rPr lang="uk-UA" altLang="uk-UA" sz="2600" dirty="0">
                <a:latin typeface="Times New Roman" pitchFamily="18" charset="0"/>
                <a:cs typeface="Times New Roman" pitchFamily="18" charset="0"/>
              </a:rPr>
              <a:t>2)Збір бази і сегментація</a:t>
            </a:r>
          </a:p>
          <a:p>
            <a:pPr algn="just"/>
            <a:r>
              <a:rPr lang="uk-UA" altLang="uk-UA" sz="2600" dirty="0">
                <a:latin typeface="Times New Roman" pitchFamily="18" charset="0"/>
                <a:cs typeface="Times New Roman" pitchFamily="18" charset="0"/>
              </a:rPr>
              <a:t>3)Оформлення та наповнення листів (майстер-шаблон і контент-план)</a:t>
            </a:r>
          </a:p>
          <a:p>
            <a:pPr algn="just"/>
            <a:r>
              <a:rPr lang="uk-UA" altLang="uk-UA" sz="2600" dirty="0">
                <a:latin typeface="Times New Roman" pitchFamily="18" charset="0"/>
                <a:cs typeface="Times New Roman" pitchFamily="18" charset="0"/>
              </a:rPr>
              <a:t>4)Вибір стратегії</a:t>
            </a:r>
          </a:p>
          <a:p>
            <a:pPr algn="just"/>
            <a:r>
              <a:rPr lang="uk-UA" altLang="uk-UA" sz="2600" dirty="0">
                <a:latin typeface="Times New Roman" pitchFamily="18" charset="0"/>
                <a:cs typeface="Times New Roman" pitchFamily="18" charset="0"/>
              </a:rPr>
              <a:t>5)Рівень доставляння і спам</a:t>
            </a:r>
          </a:p>
        </p:txBody>
      </p:sp>
    </p:spTree>
    <p:extLst>
      <p:ext uri="{BB962C8B-B14F-4D97-AF65-F5344CB8AC3E}">
        <p14:creationId xmlns:p14="http://schemas.microsoft.com/office/powerpoint/2010/main" val="4195902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1">
            <a:extLst>
              <a:ext uri="{FF2B5EF4-FFF2-40B4-BE49-F238E27FC236}">
                <a16:creationId xmlns:a16="http://schemas.microsoft.com/office/drawing/2014/main" id="{700BCC29-DDF9-54EA-C77F-C82776D9F28C}"/>
              </a:ext>
            </a:extLst>
          </p:cNvPr>
          <p:cNvSpPr/>
          <p:nvPr/>
        </p:nvSpPr>
        <p:spPr>
          <a:xfrm>
            <a:off x="1043608" y="1381463"/>
            <a:ext cx="7272807" cy="1569660"/>
          </a:xfrm>
          <a:prstGeom prst="rect">
            <a:avLst/>
          </a:prstGeom>
        </p:spPr>
        <p:txBody>
          <a:bodyPr wrap="square">
            <a:spAutoFit/>
          </a:bodyPr>
          <a:lstStyle/>
          <a:p>
            <a:pPr algn="ctr"/>
            <a:r>
              <a:rPr lang="en-US" sz="3200" dirty="0">
                <a:solidFill>
                  <a:schemeClr val="accent1">
                    <a:lumMod val="75000"/>
                  </a:schemeClr>
                </a:solidFill>
                <a:latin typeface="Times New Roman" pitchFamily="18" charset="0"/>
                <a:cs typeface="Times New Roman" pitchFamily="18" charset="0"/>
              </a:rPr>
              <a:t>1 </a:t>
            </a:r>
            <a:r>
              <a:rPr lang="uk-UA" sz="3200" dirty="0">
                <a:solidFill>
                  <a:schemeClr val="accent1">
                    <a:lumMod val="75000"/>
                  </a:schemeClr>
                </a:solidFill>
                <a:latin typeface="Times New Roman" pitchFamily="18" charset="0"/>
                <a:cs typeface="Times New Roman" pitchFamily="18" charset="0"/>
              </a:rPr>
              <a:t>етап. Аналіз поточних комунікаційних каналів</a:t>
            </a:r>
          </a:p>
          <a:p>
            <a:pPr algn="ctr"/>
            <a:r>
              <a:rPr lang="uk-UA" sz="3200" b="1" dirty="0">
                <a:latin typeface="Times New Roman" pitchFamily="18" charset="0"/>
                <a:cs typeface="Times New Roman" pitchFamily="18" charset="0"/>
              </a:rPr>
              <a:t>Чи потрібен вам </a:t>
            </a:r>
            <a:r>
              <a:rPr lang="en-US" sz="3200" b="1" dirty="0">
                <a:latin typeface="Times New Roman" pitchFamily="18" charset="0"/>
                <a:cs typeface="Times New Roman" pitchFamily="18" charset="0"/>
              </a:rPr>
              <a:t>email-</a:t>
            </a:r>
            <a:r>
              <a:rPr lang="uk-UA" sz="3200" b="1" dirty="0">
                <a:latin typeface="Times New Roman" pitchFamily="18" charset="0"/>
                <a:cs typeface="Times New Roman" pitchFamily="18" charset="0"/>
              </a:rPr>
              <a:t>маркетинг?</a:t>
            </a:r>
            <a:endParaRPr lang="uk-UA" sz="2600" b="1" dirty="0">
              <a:latin typeface="Times New Roman" pitchFamily="18" charset="0"/>
              <a:cs typeface="Times New Roman" pitchFamily="18" charset="0"/>
            </a:endParaRPr>
          </a:p>
        </p:txBody>
      </p:sp>
      <p:pic>
        <p:nvPicPr>
          <p:cNvPr id="4" name="Рисунок 3">
            <a:extLst>
              <a:ext uri="{FF2B5EF4-FFF2-40B4-BE49-F238E27FC236}">
                <a16:creationId xmlns:a16="http://schemas.microsoft.com/office/drawing/2014/main" id="{36D62170-937A-C1C5-0AE2-371A8DBE1404}"/>
              </a:ext>
            </a:extLst>
          </p:cNvPr>
          <p:cNvPicPr>
            <a:picLocks noChangeAspect="1"/>
          </p:cNvPicPr>
          <p:nvPr/>
        </p:nvPicPr>
        <p:blipFill>
          <a:blip r:embed="rId3"/>
          <a:stretch>
            <a:fillRect/>
          </a:stretch>
        </p:blipFill>
        <p:spPr>
          <a:xfrm>
            <a:off x="1314450" y="3106699"/>
            <a:ext cx="3257550" cy="2867025"/>
          </a:xfrm>
          <a:prstGeom prst="rect">
            <a:avLst/>
          </a:prstGeom>
        </p:spPr>
      </p:pic>
      <p:pic>
        <p:nvPicPr>
          <p:cNvPr id="5" name="Рисунок 4">
            <a:extLst>
              <a:ext uri="{FF2B5EF4-FFF2-40B4-BE49-F238E27FC236}">
                <a16:creationId xmlns:a16="http://schemas.microsoft.com/office/drawing/2014/main" id="{90E8A1AA-B42E-1D16-28A4-7FE1A5278B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1306" y="3711571"/>
            <a:ext cx="3744416" cy="1206878"/>
          </a:xfrm>
          <a:prstGeom prst="rect">
            <a:avLst/>
          </a:prstGeom>
        </p:spPr>
      </p:pic>
    </p:spTree>
    <p:extLst>
      <p:ext uri="{BB962C8B-B14F-4D97-AF65-F5344CB8AC3E}">
        <p14:creationId xmlns:p14="http://schemas.microsoft.com/office/powerpoint/2010/main" val="2052766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a:extLst>
              <a:ext uri="{FF2B5EF4-FFF2-40B4-BE49-F238E27FC236}">
                <a16:creationId xmlns:a16="http://schemas.microsoft.com/office/drawing/2014/main" id="{B6A151A8-0AAD-4BBB-14B9-9A66DCFFDFB4}"/>
              </a:ext>
            </a:extLst>
          </p:cNvPr>
          <p:cNvPicPr>
            <a:picLocks noChangeAspect="1"/>
          </p:cNvPicPr>
          <p:nvPr/>
        </p:nvPicPr>
        <p:blipFill>
          <a:blip r:embed="rId3"/>
          <a:stretch>
            <a:fillRect/>
          </a:stretch>
        </p:blipFill>
        <p:spPr>
          <a:xfrm>
            <a:off x="1619672" y="1086445"/>
            <a:ext cx="6034942" cy="5264524"/>
          </a:xfrm>
          <a:prstGeom prst="rect">
            <a:avLst/>
          </a:prstGeom>
        </p:spPr>
      </p:pic>
      <p:sp>
        <p:nvSpPr>
          <p:cNvPr id="7" name="TextBox 6">
            <a:extLst>
              <a:ext uri="{FF2B5EF4-FFF2-40B4-BE49-F238E27FC236}">
                <a16:creationId xmlns:a16="http://schemas.microsoft.com/office/drawing/2014/main" id="{0D49E456-32CD-6786-69ED-9DC2741B44A8}"/>
              </a:ext>
            </a:extLst>
          </p:cNvPr>
          <p:cNvSpPr txBox="1"/>
          <p:nvPr/>
        </p:nvSpPr>
        <p:spPr>
          <a:xfrm>
            <a:off x="1763688" y="6238611"/>
            <a:ext cx="4572000" cy="369332"/>
          </a:xfrm>
          <a:prstGeom prst="rect">
            <a:avLst/>
          </a:prstGeom>
          <a:noFill/>
        </p:spPr>
        <p:txBody>
          <a:bodyPr wrap="square">
            <a:spAutoFit/>
          </a:bodyPr>
          <a:lstStyle/>
          <a:p>
            <a:r>
              <a:rPr lang="uk-UA" sz="1000" dirty="0">
                <a:solidFill>
                  <a:schemeClr val="bg1">
                    <a:lumMod val="50000"/>
                  </a:schemeClr>
                </a:solidFill>
                <a:latin typeface="Times New Roman" panose="02020603050405020304" pitchFamily="18" charset="0"/>
                <a:cs typeface="Times New Roman" panose="02020603050405020304" pitchFamily="18" charset="0"/>
              </a:rPr>
              <a:t>Джерело: https://www.litmus.com/blog/infographic-the-roi-of-email-marketing</a:t>
            </a:r>
            <a:r>
              <a:rPr lang="uk-UA" dirty="0">
                <a:solidFill>
                  <a:schemeClr val="bg1">
                    <a:lumMod val="50000"/>
                  </a:schemeClr>
                </a:solidFill>
              </a:rPr>
              <a:t>/</a:t>
            </a:r>
          </a:p>
        </p:txBody>
      </p:sp>
    </p:spTree>
    <p:extLst>
      <p:ext uri="{BB962C8B-B14F-4D97-AF65-F5344CB8AC3E}">
        <p14:creationId xmlns:p14="http://schemas.microsoft.com/office/powerpoint/2010/main" val="312106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1">
            <a:extLst>
              <a:ext uri="{FF2B5EF4-FFF2-40B4-BE49-F238E27FC236}">
                <a16:creationId xmlns:a16="http://schemas.microsoft.com/office/drawing/2014/main" id="{700BCC29-DDF9-54EA-C77F-C82776D9F28C}"/>
              </a:ext>
            </a:extLst>
          </p:cNvPr>
          <p:cNvSpPr/>
          <p:nvPr/>
        </p:nvSpPr>
        <p:spPr>
          <a:xfrm>
            <a:off x="1043608" y="1381463"/>
            <a:ext cx="7272807" cy="584775"/>
          </a:xfrm>
          <a:prstGeom prst="rect">
            <a:avLst/>
          </a:prstGeom>
        </p:spPr>
        <p:txBody>
          <a:bodyPr wrap="square">
            <a:spAutoFit/>
          </a:bodyPr>
          <a:lstStyle/>
          <a:p>
            <a:pPr algn="ctr"/>
            <a:r>
              <a:rPr lang="uk-UA" sz="3200" dirty="0">
                <a:solidFill>
                  <a:schemeClr val="accent1">
                    <a:lumMod val="75000"/>
                  </a:schemeClr>
                </a:solidFill>
                <a:latin typeface="Times New Roman" pitchFamily="18" charset="0"/>
                <a:cs typeface="Times New Roman" pitchFamily="18" charset="0"/>
              </a:rPr>
              <a:t>2</a:t>
            </a:r>
            <a:r>
              <a:rPr lang="en-US" sz="3200" dirty="0">
                <a:solidFill>
                  <a:schemeClr val="accent1">
                    <a:lumMod val="75000"/>
                  </a:schemeClr>
                </a:solidFill>
                <a:latin typeface="Times New Roman" pitchFamily="18" charset="0"/>
                <a:cs typeface="Times New Roman" pitchFamily="18" charset="0"/>
              </a:rPr>
              <a:t> </a:t>
            </a:r>
            <a:r>
              <a:rPr lang="uk-UA" sz="3200" dirty="0">
                <a:solidFill>
                  <a:schemeClr val="accent1">
                    <a:lumMod val="75000"/>
                  </a:schemeClr>
                </a:solidFill>
                <a:latin typeface="Times New Roman" pitchFamily="18" charset="0"/>
                <a:cs typeface="Times New Roman" pitchFamily="18" charset="0"/>
              </a:rPr>
              <a:t>етап. Збір бази і сегментація</a:t>
            </a:r>
            <a:endParaRPr lang="uk-UA" sz="2600" b="1" dirty="0">
              <a:latin typeface="Times New Roman" pitchFamily="18" charset="0"/>
              <a:cs typeface="Times New Roman" pitchFamily="18" charset="0"/>
            </a:endParaRPr>
          </a:p>
        </p:txBody>
      </p:sp>
      <p:sp>
        <p:nvSpPr>
          <p:cNvPr id="2" name="Прямоугольник 1">
            <a:extLst>
              <a:ext uri="{FF2B5EF4-FFF2-40B4-BE49-F238E27FC236}">
                <a16:creationId xmlns:a16="http://schemas.microsoft.com/office/drawing/2014/main" id="{1B2DA1BF-316D-A826-EB81-5C99B62B8228}"/>
              </a:ext>
            </a:extLst>
          </p:cNvPr>
          <p:cNvSpPr/>
          <p:nvPr/>
        </p:nvSpPr>
        <p:spPr>
          <a:xfrm>
            <a:off x="5381427" y="2596873"/>
            <a:ext cx="3114295" cy="1785104"/>
          </a:xfrm>
          <a:prstGeom prst="rect">
            <a:avLst/>
          </a:prstGeom>
        </p:spPr>
        <p:txBody>
          <a:bodyPr wrap="square">
            <a:spAutoFit/>
          </a:bodyPr>
          <a:lstStyle/>
          <a:p>
            <a:pPr algn="just"/>
            <a:r>
              <a:rPr lang="uk-UA" sz="2200" b="1" dirty="0">
                <a:latin typeface="Times New Roman" pitchFamily="18" charset="0"/>
                <a:cs typeface="Times New Roman" pitchFamily="18" charset="0"/>
              </a:rPr>
              <a:t>Лід-магніт</a:t>
            </a:r>
            <a:r>
              <a:rPr lang="uk-UA" sz="2200" dirty="0">
                <a:latin typeface="Times New Roman" pitchFamily="18" charset="0"/>
                <a:cs typeface="Times New Roman" pitchFamily="18" charset="0"/>
              </a:rPr>
              <a:t> – корисний чи цінний матеріал, який пропонується вам безоплатно взамін на вашу пошту</a:t>
            </a:r>
            <a:endParaRPr lang="uk-UA" sz="2200" b="1" dirty="0">
              <a:latin typeface="Times New Roman" pitchFamily="18" charset="0"/>
              <a:cs typeface="Times New Roman" pitchFamily="18" charset="0"/>
            </a:endParaRPr>
          </a:p>
        </p:txBody>
      </p:sp>
      <p:pic>
        <p:nvPicPr>
          <p:cNvPr id="7" name="Рисунок 6">
            <a:extLst>
              <a:ext uri="{FF2B5EF4-FFF2-40B4-BE49-F238E27FC236}">
                <a16:creationId xmlns:a16="http://schemas.microsoft.com/office/drawing/2014/main" id="{989A7889-7F8E-D3A5-F4ED-66BF935C28F6}"/>
              </a:ext>
            </a:extLst>
          </p:cNvPr>
          <p:cNvPicPr>
            <a:picLocks noChangeAspect="1"/>
          </p:cNvPicPr>
          <p:nvPr/>
        </p:nvPicPr>
        <p:blipFill>
          <a:blip r:embed="rId3"/>
          <a:stretch>
            <a:fillRect/>
          </a:stretch>
        </p:blipFill>
        <p:spPr>
          <a:xfrm>
            <a:off x="1185119" y="2241115"/>
            <a:ext cx="4181475" cy="3257550"/>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Рукописні дані 7">
                <a:extLst>
                  <a:ext uri="{FF2B5EF4-FFF2-40B4-BE49-F238E27FC236}">
                    <a16:creationId xmlns:a16="http://schemas.microsoft.com/office/drawing/2014/main" id="{8F859270-47EA-9569-0BF8-10C7BD846188}"/>
                  </a:ext>
                </a:extLst>
              </p14:cNvPr>
              <p14:cNvContentPartPr/>
              <p14:nvPr/>
            </p14:nvContentPartPr>
            <p14:xfrm>
              <a:off x="7086555" y="3300030"/>
              <a:ext cx="1734480" cy="80640"/>
            </p14:xfrm>
          </p:contentPart>
        </mc:Choice>
        <mc:Fallback xmlns="">
          <p:pic>
            <p:nvPicPr>
              <p:cNvPr id="8" name="Рукописні дані 7">
                <a:extLst>
                  <a:ext uri="{FF2B5EF4-FFF2-40B4-BE49-F238E27FC236}">
                    <a16:creationId xmlns:a16="http://schemas.microsoft.com/office/drawing/2014/main" id="{8F859270-47EA-9569-0BF8-10C7BD846188}"/>
                  </a:ext>
                </a:extLst>
              </p:cNvPr>
              <p:cNvPicPr/>
              <p:nvPr/>
            </p:nvPicPr>
            <p:blipFill>
              <a:blip r:embed="rId5"/>
              <a:stretch>
                <a:fillRect/>
              </a:stretch>
            </p:blipFill>
            <p:spPr>
              <a:xfrm>
                <a:off x="7068555" y="3282390"/>
                <a:ext cx="1770120" cy="116280"/>
              </a:xfrm>
              <a:prstGeom prst="rect">
                <a:avLst/>
              </a:prstGeom>
            </p:spPr>
          </p:pic>
        </mc:Fallback>
      </mc:AlternateContent>
      <p:grpSp>
        <p:nvGrpSpPr>
          <p:cNvPr id="28" name="Групувати 27">
            <a:extLst>
              <a:ext uri="{FF2B5EF4-FFF2-40B4-BE49-F238E27FC236}">
                <a16:creationId xmlns:a16="http://schemas.microsoft.com/office/drawing/2014/main" id="{2E2C3EFD-7A14-BFB9-8B3B-5F41F65913D9}"/>
              </a:ext>
            </a:extLst>
          </p:cNvPr>
          <p:cNvGrpSpPr/>
          <p:nvPr/>
        </p:nvGrpSpPr>
        <p:grpSpPr>
          <a:xfrm>
            <a:off x="7267635" y="3328470"/>
            <a:ext cx="1252080" cy="1234080"/>
            <a:chOff x="7267635" y="3328470"/>
            <a:chExt cx="1252080" cy="1234080"/>
          </a:xfrm>
        </p:grpSpPr>
        <mc:AlternateContent xmlns:mc="http://schemas.openxmlformats.org/markup-compatibility/2006" xmlns:p14="http://schemas.microsoft.com/office/powerpoint/2010/main">
          <mc:Choice Requires="p14">
            <p:contentPart p14:bwMode="auto" r:id="rId6">
              <p14:nvContentPartPr>
                <p14:cNvPr id="22" name="Рукописні дані 21">
                  <a:extLst>
                    <a:ext uri="{FF2B5EF4-FFF2-40B4-BE49-F238E27FC236}">
                      <a16:creationId xmlns:a16="http://schemas.microsoft.com/office/drawing/2014/main" id="{00737A87-2566-EA16-0F7E-2CF7085460D7}"/>
                    </a:ext>
                  </a:extLst>
                </p14:cNvPr>
                <p14:cNvContentPartPr/>
                <p14:nvPr/>
              </p14:nvContentPartPr>
              <p14:xfrm>
                <a:off x="7267635" y="3328470"/>
                <a:ext cx="861840" cy="1215360"/>
              </p14:xfrm>
            </p:contentPart>
          </mc:Choice>
          <mc:Fallback xmlns="">
            <p:pic>
              <p:nvPicPr>
                <p:cNvPr id="22" name="Рукописні дані 21">
                  <a:extLst>
                    <a:ext uri="{FF2B5EF4-FFF2-40B4-BE49-F238E27FC236}">
                      <a16:creationId xmlns:a16="http://schemas.microsoft.com/office/drawing/2014/main" id="{00737A87-2566-EA16-0F7E-2CF7085460D7}"/>
                    </a:ext>
                  </a:extLst>
                </p:cNvPr>
                <p:cNvPicPr/>
                <p:nvPr/>
              </p:nvPicPr>
              <p:blipFill>
                <a:blip r:embed="rId7"/>
                <a:stretch>
                  <a:fillRect/>
                </a:stretch>
              </p:blipFill>
              <p:spPr>
                <a:xfrm>
                  <a:off x="7249995" y="3310470"/>
                  <a:ext cx="897480" cy="1251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 name="Рукописні дані 22">
                  <a:extLst>
                    <a:ext uri="{FF2B5EF4-FFF2-40B4-BE49-F238E27FC236}">
                      <a16:creationId xmlns:a16="http://schemas.microsoft.com/office/drawing/2014/main" id="{7F8A66BF-8B4F-3B77-20DA-1AEEBB1D5551}"/>
                    </a:ext>
                  </a:extLst>
                </p14:cNvPr>
                <p14:cNvContentPartPr/>
                <p14:nvPr/>
              </p14:nvContentPartPr>
              <p14:xfrm>
                <a:off x="7271955" y="4328910"/>
                <a:ext cx="198000" cy="233640"/>
              </p14:xfrm>
            </p:contentPart>
          </mc:Choice>
          <mc:Fallback xmlns="">
            <p:pic>
              <p:nvPicPr>
                <p:cNvPr id="23" name="Рукописні дані 22">
                  <a:extLst>
                    <a:ext uri="{FF2B5EF4-FFF2-40B4-BE49-F238E27FC236}">
                      <a16:creationId xmlns:a16="http://schemas.microsoft.com/office/drawing/2014/main" id="{7F8A66BF-8B4F-3B77-20DA-1AEEBB1D5551}"/>
                    </a:ext>
                  </a:extLst>
                </p:cNvPr>
                <p:cNvPicPr/>
                <p:nvPr/>
              </p:nvPicPr>
              <p:blipFill>
                <a:blip r:embed="rId9"/>
                <a:stretch>
                  <a:fillRect/>
                </a:stretch>
              </p:blipFill>
              <p:spPr>
                <a:xfrm>
                  <a:off x="7254315" y="4310910"/>
                  <a:ext cx="23364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6" name="Рукописні дані 25">
                  <a:extLst>
                    <a:ext uri="{FF2B5EF4-FFF2-40B4-BE49-F238E27FC236}">
                      <a16:creationId xmlns:a16="http://schemas.microsoft.com/office/drawing/2014/main" id="{D66508AC-084B-C4D8-91F2-27D8ACA69F76}"/>
                    </a:ext>
                  </a:extLst>
                </p14:cNvPr>
                <p14:cNvContentPartPr/>
                <p14:nvPr/>
              </p14:nvContentPartPr>
              <p14:xfrm>
                <a:off x="8115075" y="3357270"/>
                <a:ext cx="306000" cy="1164960"/>
              </p14:xfrm>
            </p:contentPart>
          </mc:Choice>
          <mc:Fallback xmlns="">
            <p:pic>
              <p:nvPicPr>
                <p:cNvPr id="26" name="Рукописні дані 25">
                  <a:extLst>
                    <a:ext uri="{FF2B5EF4-FFF2-40B4-BE49-F238E27FC236}">
                      <a16:creationId xmlns:a16="http://schemas.microsoft.com/office/drawing/2014/main" id="{D66508AC-084B-C4D8-91F2-27D8ACA69F76}"/>
                    </a:ext>
                  </a:extLst>
                </p:cNvPr>
                <p:cNvPicPr/>
                <p:nvPr/>
              </p:nvPicPr>
              <p:blipFill>
                <a:blip r:embed="rId11"/>
                <a:stretch>
                  <a:fillRect/>
                </a:stretch>
              </p:blipFill>
              <p:spPr>
                <a:xfrm>
                  <a:off x="8097435" y="3339630"/>
                  <a:ext cx="341640" cy="1200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7" name="Рукописні дані 26">
                  <a:extLst>
                    <a:ext uri="{FF2B5EF4-FFF2-40B4-BE49-F238E27FC236}">
                      <a16:creationId xmlns:a16="http://schemas.microsoft.com/office/drawing/2014/main" id="{ECD66972-AD11-9390-4E6B-AECFD535D2F1}"/>
                    </a:ext>
                  </a:extLst>
                </p14:cNvPr>
                <p14:cNvContentPartPr/>
                <p14:nvPr/>
              </p14:nvContentPartPr>
              <p14:xfrm>
                <a:off x="8272395" y="4272030"/>
                <a:ext cx="247320" cy="195480"/>
              </p14:xfrm>
            </p:contentPart>
          </mc:Choice>
          <mc:Fallback xmlns="">
            <p:pic>
              <p:nvPicPr>
                <p:cNvPr id="27" name="Рукописні дані 26">
                  <a:extLst>
                    <a:ext uri="{FF2B5EF4-FFF2-40B4-BE49-F238E27FC236}">
                      <a16:creationId xmlns:a16="http://schemas.microsoft.com/office/drawing/2014/main" id="{ECD66972-AD11-9390-4E6B-AECFD535D2F1}"/>
                    </a:ext>
                  </a:extLst>
                </p:cNvPr>
                <p:cNvPicPr/>
                <p:nvPr/>
              </p:nvPicPr>
              <p:blipFill>
                <a:blip r:embed="rId13"/>
                <a:stretch>
                  <a:fillRect/>
                </a:stretch>
              </p:blipFill>
              <p:spPr>
                <a:xfrm>
                  <a:off x="8254395" y="4254030"/>
                  <a:ext cx="282960" cy="231120"/>
                </a:xfrm>
                <a:prstGeom prst="rect">
                  <a:avLst/>
                </a:prstGeom>
              </p:spPr>
            </p:pic>
          </mc:Fallback>
        </mc:AlternateContent>
      </p:grpSp>
      <p:sp>
        <p:nvSpPr>
          <p:cNvPr id="30" name="Прямоугольник 1">
            <a:extLst>
              <a:ext uri="{FF2B5EF4-FFF2-40B4-BE49-F238E27FC236}">
                <a16:creationId xmlns:a16="http://schemas.microsoft.com/office/drawing/2014/main" id="{E2B57CC4-0441-2506-24A5-DEC122236404}"/>
              </a:ext>
            </a:extLst>
          </p:cNvPr>
          <p:cNvSpPr/>
          <p:nvPr/>
        </p:nvSpPr>
        <p:spPr>
          <a:xfrm>
            <a:off x="6024001" y="4633839"/>
            <a:ext cx="1829146" cy="646331"/>
          </a:xfrm>
          <a:prstGeom prst="rect">
            <a:avLst/>
          </a:prstGeom>
        </p:spPr>
        <p:txBody>
          <a:bodyPr wrap="square">
            <a:spAutoFit/>
          </a:bodyPr>
          <a:lstStyle/>
          <a:p>
            <a:pPr algn="ctr"/>
            <a:r>
              <a:rPr lang="uk-UA" dirty="0">
                <a:solidFill>
                  <a:schemeClr val="accent6">
                    <a:lumMod val="75000"/>
                  </a:schemeClr>
                </a:solidFill>
                <a:latin typeface="Times New Roman" pitchFamily="18" charset="0"/>
                <a:cs typeface="Times New Roman" pitchFamily="18" charset="0"/>
              </a:rPr>
              <a:t>Контентна пропозиція</a:t>
            </a:r>
          </a:p>
        </p:txBody>
      </p:sp>
      <p:sp>
        <p:nvSpPr>
          <p:cNvPr id="31" name="Прямоугольник 1">
            <a:extLst>
              <a:ext uri="{FF2B5EF4-FFF2-40B4-BE49-F238E27FC236}">
                <a16:creationId xmlns:a16="http://schemas.microsoft.com/office/drawing/2014/main" id="{40595468-8312-EEDC-FA8C-41090FAF9905}"/>
              </a:ext>
            </a:extLst>
          </p:cNvPr>
          <p:cNvSpPr/>
          <p:nvPr/>
        </p:nvSpPr>
        <p:spPr>
          <a:xfrm>
            <a:off x="7506502" y="4652073"/>
            <a:ext cx="1829146" cy="646331"/>
          </a:xfrm>
          <a:prstGeom prst="rect">
            <a:avLst/>
          </a:prstGeom>
        </p:spPr>
        <p:txBody>
          <a:bodyPr wrap="square">
            <a:spAutoFit/>
          </a:bodyPr>
          <a:lstStyle/>
          <a:p>
            <a:pPr algn="ctr"/>
            <a:r>
              <a:rPr lang="uk-UA" dirty="0">
                <a:solidFill>
                  <a:schemeClr val="accent6">
                    <a:lumMod val="75000"/>
                  </a:schemeClr>
                </a:solidFill>
                <a:latin typeface="Times New Roman" pitchFamily="18" charset="0"/>
                <a:cs typeface="Times New Roman" pitchFamily="18" charset="0"/>
              </a:rPr>
              <a:t>Додана пропозиція</a:t>
            </a:r>
          </a:p>
        </p:txBody>
      </p:sp>
    </p:spTree>
    <p:extLst>
      <p:ext uri="{BB962C8B-B14F-4D97-AF65-F5344CB8AC3E}">
        <p14:creationId xmlns:p14="http://schemas.microsoft.com/office/powerpoint/2010/main" val="1211316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1">
            <a:extLst>
              <a:ext uri="{FF2B5EF4-FFF2-40B4-BE49-F238E27FC236}">
                <a16:creationId xmlns:a16="http://schemas.microsoft.com/office/drawing/2014/main" id="{700BCC29-DDF9-54EA-C77F-C82776D9F28C}"/>
              </a:ext>
            </a:extLst>
          </p:cNvPr>
          <p:cNvSpPr/>
          <p:nvPr/>
        </p:nvSpPr>
        <p:spPr>
          <a:xfrm>
            <a:off x="1043608" y="1381463"/>
            <a:ext cx="7272807" cy="584775"/>
          </a:xfrm>
          <a:prstGeom prst="rect">
            <a:avLst/>
          </a:prstGeom>
        </p:spPr>
        <p:txBody>
          <a:bodyPr wrap="square">
            <a:spAutoFit/>
          </a:bodyPr>
          <a:lstStyle/>
          <a:p>
            <a:pPr algn="ctr"/>
            <a:r>
              <a:rPr lang="uk-UA" sz="3200" dirty="0">
                <a:solidFill>
                  <a:schemeClr val="accent1">
                    <a:lumMod val="75000"/>
                  </a:schemeClr>
                </a:solidFill>
                <a:latin typeface="Times New Roman" pitchFamily="18" charset="0"/>
                <a:cs typeface="Times New Roman" pitchFamily="18" charset="0"/>
              </a:rPr>
              <a:t>Вибір сервісу </a:t>
            </a:r>
            <a:r>
              <a:rPr lang="en-US" sz="3200" dirty="0">
                <a:solidFill>
                  <a:schemeClr val="accent1">
                    <a:lumMod val="75000"/>
                  </a:schemeClr>
                </a:solidFill>
                <a:latin typeface="Times New Roman" pitchFamily="18" charset="0"/>
                <a:cs typeface="Times New Roman" pitchFamily="18" charset="0"/>
              </a:rPr>
              <a:t>email-</a:t>
            </a:r>
            <a:r>
              <a:rPr lang="uk-UA" sz="3200" dirty="0">
                <a:solidFill>
                  <a:schemeClr val="accent1">
                    <a:lumMod val="75000"/>
                  </a:schemeClr>
                </a:solidFill>
                <a:latin typeface="Times New Roman" pitchFamily="18" charset="0"/>
                <a:cs typeface="Times New Roman" pitchFamily="18" charset="0"/>
              </a:rPr>
              <a:t>розсилки</a:t>
            </a:r>
            <a:endParaRPr lang="uk-UA" sz="2600" b="1" dirty="0">
              <a:latin typeface="Times New Roman" pitchFamily="18" charset="0"/>
              <a:cs typeface="Times New Roman" pitchFamily="18" charset="0"/>
            </a:endParaRPr>
          </a:p>
        </p:txBody>
      </p:sp>
      <p:pic>
        <p:nvPicPr>
          <p:cNvPr id="4" name="Рисунок 3">
            <a:extLst>
              <a:ext uri="{FF2B5EF4-FFF2-40B4-BE49-F238E27FC236}">
                <a16:creationId xmlns:a16="http://schemas.microsoft.com/office/drawing/2014/main" id="{50266FF7-DDD4-5AFC-9D7B-1227FC4C9668}"/>
              </a:ext>
            </a:extLst>
          </p:cNvPr>
          <p:cNvPicPr>
            <a:picLocks noChangeAspect="1"/>
          </p:cNvPicPr>
          <p:nvPr/>
        </p:nvPicPr>
        <p:blipFill>
          <a:blip r:embed="rId3"/>
          <a:stretch>
            <a:fillRect/>
          </a:stretch>
        </p:blipFill>
        <p:spPr>
          <a:xfrm>
            <a:off x="1259632" y="2132856"/>
            <a:ext cx="1838325" cy="3562350"/>
          </a:xfrm>
          <a:prstGeom prst="rect">
            <a:avLst/>
          </a:prstGeom>
        </p:spPr>
      </p:pic>
      <p:sp>
        <p:nvSpPr>
          <p:cNvPr id="9" name="TextBox 8">
            <a:extLst>
              <a:ext uri="{FF2B5EF4-FFF2-40B4-BE49-F238E27FC236}">
                <a16:creationId xmlns:a16="http://schemas.microsoft.com/office/drawing/2014/main" id="{1E234181-A508-49D0-475F-2D4DE9CA28C9}"/>
              </a:ext>
            </a:extLst>
          </p:cNvPr>
          <p:cNvSpPr txBox="1"/>
          <p:nvPr/>
        </p:nvSpPr>
        <p:spPr>
          <a:xfrm>
            <a:off x="3097957" y="2590310"/>
            <a:ext cx="5397765" cy="2308324"/>
          </a:xfrm>
          <a:prstGeom prst="rect">
            <a:avLst/>
          </a:prstGeom>
          <a:noFill/>
        </p:spPr>
        <p:txBody>
          <a:bodyPr wrap="square">
            <a:spAutoFit/>
          </a:bodyPr>
          <a:lstStyle/>
          <a:p>
            <a:pPr algn="ctr"/>
            <a:r>
              <a:rPr lang="uk-UA" b="1" i="0" dirty="0">
                <a:solidFill>
                  <a:srgbClr val="32363B"/>
                </a:solidFill>
                <a:effectLst/>
                <a:latin typeface="Times New Roman" panose="02020603050405020304" pitchFamily="18" charset="0"/>
                <a:cs typeface="Times New Roman" panose="02020603050405020304" pitchFamily="18" charset="0"/>
              </a:rPr>
              <a:t>Сервіс </a:t>
            </a:r>
            <a:r>
              <a:rPr lang="en-US" b="1" i="0" dirty="0">
                <a:solidFill>
                  <a:srgbClr val="32363B"/>
                </a:solidFill>
                <a:effectLst/>
                <a:latin typeface="Times New Roman" panose="02020603050405020304" pitchFamily="18" charset="0"/>
                <a:cs typeface="Times New Roman" panose="02020603050405020304" pitchFamily="18" charset="0"/>
              </a:rPr>
              <a:t>email-</a:t>
            </a:r>
            <a:r>
              <a:rPr lang="uk-UA" b="1" i="0" dirty="0">
                <a:solidFill>
                  <a:srgbClr val="32363B"/>
                </a:solidFill>
                <a:effectLst/>
                <a:latin typeface="Times New Roman" panose="02020603050405020304" pitchFamily="18" charset="0"/>
                <a:cs typeface="Times New Roman" panose="02020603050405020304" pitchFamily="18" charset="0"/>
              </a:rPr>
              <a:t>розсилки</a:t>
            </a:r>
          </a:p>
          <a:p>
            <a:r>
              <a:rPr lang="uk-UA" sz="1800" b="0" i="0" dirty="0">
                <a:solidFill>
                  <a:srgbClr val="2E475D"/>
                </a:solidFill>
                <a:effectLst/>
                <a:latin typeface="Times New Roman" panose="02020603050405020304" pitchFamily="18" charset="0"/>
                <a:cs typeface="Times New Roman" panose="02020603050405020304" pitchFamily="18" charset="0"/>
              </a:rPr>
              <a:t>–</a:t>
            </a:r>
            <a:r>
              <a:rPr lang="uk-UA" b="0" i="0" dirty="0">
                <a:solidFill>
                  <a:srgbClr val="32363B"/>
                </a:solidFill>
                <a:effectLst/>
                <a:latin typeface="Times New Roman" panose="02020603050405020304" pitchFamily="18" charset="0"/>
                <a:cs typeface="Times New Roman" panose="02020603050405020304" pitchFamily="18" charset="0"/>
              </a:rPr>
              <a:t> це автоматизована відправка листів по електронній пошті певної групи адресатів. Він є одним з головних інструментів для комплексного досягнення цілей вашого бізнесу в сфері </a:t>
            </a:r>
            <a:r>
              <a:rPr lang="en-US" b="0" i="0" dirty="0">
                <a:solidFill>
                  <a:srgbClr val="32363B"/>
                </a:solidFill>
                <a:effectLst/>
                <a:latin typeface="Times New Roman" panose="02020603050405020304" pitchFamily="18" charset="0"/>
                <a:cs typeface="Times New Roman" panose="02020603050405020304" pitchFamily="18" charset="0"/>
              </a:rPr>
              <a:t>email- </a:t>
            </a:r>
            <a:r>
              <a:rPr lang="uk-UA" b="0" i="0" dirty="0">
                <a:solidFill>
                  <a:srgbClr val="32363B"/>
                </a:solidFill>
                <a:effectLst/>
                <a:latin typeface="Times New Roman" panose="02020603050405020304" pitchFamily="18" charset="0"/>
                <a:cs typeface="Times New Roman" panose="02020603050405020304" pitchFamily="18" charset="0"/>
              </a:rPr>
              <a:t>або </a:t>
            </a:r>
            <a:r>
              <a:rPr lang="en-US" b="0" i="0" dirty="0">
                <a:solidFill>
                  <a:srgbClr val="32363B"/>
                </a:solidFill>
                <a:effectLst/>
                <a:latin typeface="Times New Roman" panose="02020603050405020304" pitchFamily="18" charset="0"/>
                <a:cs typeface="Times New Roman" panose="02020603050405020304" pitchFamily="18" charset="0"/>
              </a:rPr>
              <a:t>direct- </a:t>
            </a:r>
            <a:r>
              <a:rPr lang="uk-UA" b="0" i="0" dirty="0">
                <a:solidFill>
                  <a:srgbClr val="32363B"/>
                </a:solidFill>
                <a:effectLst/>
                <a:latin typeface="Times New Roman" panose="02020603050405020304" pitchFamily="18" charset="0"/>
                <a:cs typeface="Times New Roman" panose="02020603050405020304" pitchFamily="18" charset="0"/>
              </a:rPr>
              <a:t>маркетингу. З його допомогою ви зможете ефективно управляти і контролювати процес спілкування з вашою аудиторією через електронну пошту</a:t>
            </a:r>
            <a:endParaRPr lang="uk-UA" dirty="0">
              <a:latin typeface="Times New Roman" panose="02020603050405020304" pitchFamily="18" charset="0"/>
              <a:cs typeface="Times New Roman" panose="02020603050405020304" pitchFamily="18" charset="0"/>
            </a:endParaRPr>
          </a:p>
        </p:txBody>
      </p:sp>
      <p:pic>
        <p:nvPicPr>
          <p:cNvPr id="13" name="Рисунок 12">
            <a:extLst>
              <a:ext uri="{FF2B5EF4-FFF2-40B4-BE49-F238E27FC236}">
                <a16:creationId xmlns:a16="http://schemas.microsoft.com/office/drawing/2014/main" id="{D111FDEB-0CEB-6BE8-82C7-FC7254D862D2}"/>
              </a:ext>
            </a:extLst>
          </p:cNvPr>
          <p:cNvPicPr>
            <a:picLocks noChangeAspect="1"/>
          </p:cNvPicPr>
          <p:nvPr/>
        </p:nvPicPr>
        <p:blipFill>
          <a:blip r:embed="rId4"/>
          <a:stretch>
            <a:fillRect/>
          </a:stretch>
        </p:blipFill>
        <p:spPr>
          <a:xfrm>
            <a:off x="3275856" y="4982441"/>
            <a:ext cx="1838325" cy="988191"/>
          </a:xfrm>
          <a:prstGeom prst="rect">
            <a:avLst/>
          </a:prstGeom>
        </p:spPr>
      </p:pic>
      <p:pic>
        <p:nvPicPr>
          <p:cNvPr id="15" name="Рисунок 14">
            <a:extLst>
              <a:ext uri="{FF2B5EF4-FFF2-40B4-BE49-F238E27FC236}">
                <a16:creationId xmlns:a16="http://schemas.microsoft.com/office/drawing/2014/main" id="{C0357152-DC8A-BD76-7D92-BD071ADA440D}"/>
              </a:ext>
            </a:extLst>
          </p:cNvPr>
          <p:cNvPicPr>
            <a:picLocks noChangeAspect="1"/>
          </p:cNvPicPr>
          <p:nvPr/>
        </p:nvPicPr>
        <p:blipFill>
          <a:blip r:embed="rId5"/>
          <a:stretch>
            <a:fillRect/>
          </a:stretch>
        </p:blipFill>
        <p:spPr>
          <a:xfrm>
            <a:off x="5292080" y="4987576"/>
            <a:ext cx="1512168" cy="1011902"/>
          </a:xfrm>
          <a:prstGeom prst="rect">
            <a:avLst/>
          </a:prstGeom>
        </p:spPr>
      </p:pic>
      <p:pic>
        <p:nvPicPr>
          <p:cNvPr id="17" name="Рисунок 16">
            <a:extLst>
              <a:ext uri="{FF2B5EF4-FFF2-40B4-BE49-F238E27FC236}">
                <a16:creationId xmlns:a16="http://schemas.microsoft.com/office/drawing/2014/main" id="{995C7C4C-9211-D171-B8B9-73DAEA00D2F2}"/>
              </a:ext>
            </a:extLst>
          </p:cNvPr>
          <p:cNvPicPr>
            <a:picLocks noChangeAspect="1"/>
          </p:cNvPicPr>
          <p:nvPr/>
        </p:nvPicPr>
        <p:blipFill>
          <a:blip r:embed="rId6"/>
          <a:stretch>
            <a:fillRect/>
          </a:stretch>
        </p:blipFill>
        <p:spPr>
          <a:xfrm>
            <a:off x="6982148" y="4982441"/>
            <a:ext cx="1638677" cy="1011902"/>
          </a:xfrm>
          <a:prstGeom prst="rect">
            <a:avLst/>
          </a:prstGeom>
        </p:spPr>
      </p:pic>
      <p:pic>
        <p:nvPicPr>
          <p:cNvPr id="19" name="Рисунок 18">
            <a:extLst>
              <a:ext uri="{FF2B5EF4-FFF2-40B4-BE49-F238E27FC236}">
                <a16:creationId xmlns:a16="http://schemas.microsoft.com/office/drawing/2014/main" id="{B58C5328-B85A-B3CF-DD2C-F416C6350D37}"/>
              </a:ext>
            </a:extLst>
          </p:cNvPr>
          <p:cNvPicPr>
            <a:picLocks noChangeAspect="1"/>
          </p:cNvPicPr>
          <p:nvPr/>
        </p:nvPicPr>
        <p:blipFill>
          <a:blip r:embed="rId7"/>
          <a:stretch>
            <a:fillRect/>
          </a:stretch>
        </p:blipFill>
        <p:spPr>
          <a:xfrm>
            <a:off x="3099643" y="1947372"/>
            <a:ext cx="1688381" cy="538845"/>
          </a:xfrm>
          <a:prstGeom prst="rect">
            <a:avLst/>
          </a:prstGeom>
        </p:spPr>
      </p:pic>
      <mc:AlternateContent xmlns:mc="http://schemas.openxmlformats.org/markup-compatibility/2006" xmlns:p14="http://schemas.microsoft.com/office/powerpoint/2010/main">
        <mc:Choice Requires="p14">
          <p:contentPart p14:bwMode="auto" r:id="rId8">
            <p14:nvContentPartPr>
              <p14:cNvPr id="20" name="Рукописні дані 19">
                <a:extLst>
                  <a:ext uri="{FF2B5EF4-FFF2-40B4-BE49-F238E27FC236}">
                    <a16:creationId xmlns:a16="http://schemas.microsoft.com/office/drawing/2014/main" id="{C6589021-578A-55B0-781D-EC47AD0CF3C7}"/>
                  </a:ext>
                </a:extLst>
              </p14:cNvPr>
              <p14:cNvContentPartPr/>
              <p14:nvPr/>
            </p14:nvContentPartPr>
            <p14:xfrm>
              <a:off x="1400355" y="3686310"/>
              <a:ext cx="912600" cy="86040"/>
            </p14:xfrm>
          </p:contentPart>
        </mc:Choice>
        <mc:Fallback xmlns="">
          <p:pic>
            <p:nvPicPr>
              <p:cNvPr id="20" name="Рукописні дані 19">
                <a:extLst>
                  <a:ext uri="{FF2B5EF4-FFF2-40B4-BE49-F238E27FC236}">
                    <a16:creationId xmlns:a16="http://schemas.microsoft.com/office/drawing/2014/main" id="{C6589021-578A-55B0-781D-EC47AD0CF3C7}"/>
                  </a:ext>
                </a:extLst>
              </p:cNvPr>
              <p:cNvPicPr/>
              <p:nvPr/>
            </p:nvPicPr>
            <p:blipFill>
              <a:blip r:embed="rId9"/>
              <a:stretch>
                <a:fillRect/>
              </a:stretch>
            </p:blipFill>
            <p:spPr>
              <a:xfrm>
                <a:off x="1382355" y="3668310"/>
                <a:ext cx="9482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 name="Рукописні дані 20">
                <a:extLst>
                  <a:ext uri="{FF2B5EF4-FFF2-40B4-BE49-F238E27FC236}">
                    <a16:creationId xmlns:a16="http://schemas.microsoft.com/office/drawing/2014/main" id="{8238404D-AC0C-3EC3-CF2E-1EB8A0682C30}"/>
                  </a:ext>
                </a:extLst>
              </p14:cNvPr>
              <p14:cNvContentPartPr/>
              <p14:nvPr/>
            </p14:nvContentPartPr>
            <p14:xfrm>
              <a:off x="6400755" y="2271510"/>
              <a:ext cx="360" cy="360"/>
            </p14:xfrm>
          </p:contentPart>
        </mc:Choice>
        <mc:Fallback xmlns="">
          <p:pic>
            <p:nvPicPr>
              <p:cNvPr id="21" name="Рукописні дані 20">
                <a:extLst>
                  <a:ext uri="{FF2B5EF4-FFF2-40B4-BE49-F238E27FC236}">
                    <a16:creationId xmlns:a16="http://schemas.microsoft.com/office/drawing/2014/main" id="{8238404D-AC0C-3EC3-CF2E-1EB8A0682C30}"/>
                  </a:ext>
                </a:extLst>
              </p:cNvPr>
              <p:cNvPicPr/>
              <p:nvPr/>
            </p:nvPicPr>
            <p:blipFill>
              <a:blip r:embed="rId11"/>
              <a:stretch>
                <a:fillRect/>
              </a:stretch>
            </p:blipFill>
            <p:spPr>
              <a:xfrm>
                <a:off x="6382755" y="2253510"/>
                <a:ext cx="36000" cy="36000"/>
              </a:xfrm>
              <a:prstGeom prst="rect">
                <a:avLst/>
              </a:prstGeom>
            </p:spPr>
          </p:pic>
        </mc:Fallback>
      </mc:AlternateContent>
      <p:pic>
        <p:nvPicPr>
          <p:cNvPr id="29" name="Рисунок 28">
            <a:extLst>
              <a:ext uri="{FF2B5EF4-FFF2-40B4-BE49-F238E27FC236}">
                <a16:creationId xmlns:a16="http://schemas.microsoft.com/office/drawing/2014/main" id="{49400695-AAAD-C231-4562-80D8A01237EA}"/>
              </a:ext>
            </a:extLst>
          </p:cNvPr>
          <p:cNvPicPr>
            <a:picLocks noChangeAspect="1"/>
          </p:cNvPicPr>
          <p:nvPr/>
        </p:nvPicPr>
        <p:blipFill>
          <a:blip r:embed="rId12"/>
          <a:stretch>
            <a:fillRect/>
          </a:stretch>
        </p:blipFill>
        <p:spPr>
          <a:xfrm>
            <a:off x="4894344" y="1951768"/>
            <a:ext cx="1600916" cy="550077"/>
          </a:xfrm>
          <a:prstGeom prst="rect">
            <a:avLst/>
          </a:prstGeom>
        </p:spPr>
      </p:pic>
      <p:pic>
        <p:nvPicPr>
          <p:cNvPr id="33" name="Рисунок 32">
            <a:extLst>
              <a:ext uri="{FF2B5EF4-FFF2-40B4-BE49-F238E27FC236}">
                <a16:creationId xmlns:a16="http://schemas.microsoft.com/office/drawing/2014/main" id="{46F2C4BD-C242-FD35-6696-51F965F94C0F}"/>
              </a:ext>
            </a:extLst>
          </p:cNvPr>
          <p:cNvPicPr>
            <a:picLocks noChangeAspect="1"/>
          </p:cNvPicPr>
          <p:nvPr/>
        </p:nvPicPr>
        <p:blipFill>
          <a:blip r:embed="rId13"/>
          <a:stretch>
            <a:fillRect/>
          </a:stretch>
        </p:blipFill>
        <p:spPr>
          <a:xfrm>
            <a:off x="6674566" y="1966239"/>
            <a:ext cx="1600916" cy="514056"/>
          </a:xfrm>
          <a:prstGeom prst="rect">
            <a:avLst/>
          </a:prstGeom>
        </p:spPr>
      </p:pic>
      <mc:AlternateContent xmlns:mc="http://schemas.openxmlformats.org/markup-compatibility/2006" xmlns:p14="http://schemas.microsoft.com/office/powerpoint/2010/main">
        <mc:Choice Requires="p14">
          <p:contentPart p14:bwMode="auto" r:id="rId14">
            <p14:nvContentPartPr>
              <p14:cNvPr id="35" name="Рукописні дані 34">
                <a:extLst>
                  <a:ext uri="{FF2B5EF4-FFF2-40B4-BE49-F238E27FC236}">
                    <a16:creationId xmlns:a16="http://schemas.microsoft.com/office/drawing/2014/main" id="{B041E96F-CE64-EBF6-7548-0140EA9A61F7}"/>
                  </a:ext>
                </a:extLst>
              </p14:cNvPr>
              <p14:cNvContentPartPr/>
              <p14:nvPr/>
            </p14:nvContentPartPr>
            <p14:xfrm>
              <a:off x="1357155" y="5470470"/>
              <a:ext cx="1015920" cy="127800"/>
            </p14:xfrm>
          </p:contentPart>
        </mc:Choice>
        <mc:Fallback xmlns="">
          <p:pic>
            <p:nvPicPr>
              <p:cNvPr id="35" name="Рукописні дані 34">
                <a:extLst>
                  <a:ext uri="{FF2B5EF4-FFF2-40B4-BE49-F238E27FC236}">
                    <a16:creationId xmlns:a16="http://schemas.microsoft.com/office/drawing/2014/main" id="{B041E96F-CE64-EBF6-7548-0140EA9A61F7}"/>
                  </a:ext>
                </a:extLst>
              </p:cNvPr>
              <p:cNvPicPr/>
              <p:nvPr/>
            </p:nvPicPr>
            <p:blipFill>
              <a:blip r:embed="rId15"/>
              <a:stretch>
                <a:fillRect/>
              </a:stretch>
            </p:blipFill>
            <p:spPr>
              <a:xfrm>
                <a:off x="1339155" y="5452830"/>
                <a:ext cx="10515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6" name="Рукописні дані 35">
                <a:extLst>
                  <a:ext uri="{FF2B5EF4-FFF2-40B4-BE49-F238E27FC236}">
                    <a16:creationId xmlns:a16="http://schemas.microsoft.com/office/drawing/2014/main" id="{121CC0C9-F8CF-EF80-1ED5-AC59AB5B93FE}"/>
                  </a:ext>
                </a:extLst>
              </p14:cNvPr>
              <p14:cNvContentPartPr/>
              <p14:nvPr/>
            </p14:nvContentPartPr>
            <p14:xfrm>
              <a:off x="1400355" y="5142150"/>
              <a:ext cx="1198800" cy="45000"/>
            </p14:xfrm>
          </p:contentPart>
        </mc:Choice>
        <mc:Fallback xmlns="">
          <p:pic>
            <p:nvPicPr>
              <p:cNvPr id="36" name="Рукописні дані 35">
                <a:extLst>
                  <a:ext uri="{FF2B5EF4-FFF2-40B4-BE49-F238E27FC236}">
                    <a16:creationId xmlns:a16="http://schemas.microsoft.com/office/drawing/2014/main" id="{121CC0C9-F8CF-EF80-1ED5-AC59AB5B93FE}"/>
                  </a:ext>
                </a:extLst>
              </p:cNvPr>
              <p:cNvPicPr/>
              <p:nvPr/>
            </p:nvPicPr>
            <p:blipFill>
              <a:blip r:embed="rId17"/>
              <a:stretch>
                <a:fillRect/>
              </a:stretch>
            </p:blipFill>
            <p:spPr>
              <a:xfrm>
                <a:off x="1382355" y="5124150"/>
                <a:ext cx="1234440" cy="80640"/>
              </a:xfrm>
              <a:prstGeom prst="rect">
                <a:avLst/>
              </a:prstGeom>
            </p:spPr>
          </p:pic>
        </mc:Fallback>
      </mc:AlternateContent>
    </p:spTree>
    <p:extLst>
      <p:ext uri="{BB962C8B-B14F-4D97-AF65-F5344CB8AC3E}">
        <p14:creationId xmlns:p14="http://schemas.microsoft.com/office/powerpoint/2010/main" val="21303540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8CA45-A9CC-566A-4165-EE88B2CCA8FE}"/>
            </a:ext>
          </a:extLst>
        </p:cNvPr>
        <p:cNvGrpSpPr/>
        <p:nvPr/>
      </p:nvGrpSpPr>
      <p:grpSpPr>
        <a:xfrm>
          <a:off x="0" y="0"/>
          <a:ext cx="0" cy="0"/>
          <a:chOff x="0" y="0"/>
          <a:chExt cx="0" cy="0"/>
        </a:xfrm>
      </p:grpSpPr>
      <p:pic>
        <p:nvPicPr>
          <p:cNvPr id="11" name="Рисунок 11">
            <a:extLst>
              <a:ext uri="{FF2B5EF4-FFF2-40B4-BE49-F238E27FC236}">
                <a16:creationId xmlns:a16="http://schemas.microsoft.com/office/drawing/2014/main" id="{B211CC3F-F3A7-FD8F-D76A-4700A88CC0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a:extLst>
              <a:ext uri="{FF2B5EF4-FFF2-40B4-BE49-F238E27FC236}">
                <a16:creationId xmlns:a16="http://schemas.microsoft.com/office/drawing/2014/main" id="{68AF13C8-95F2-AD69-0B8A-1D9D73EC1897}"/>
              </a:ext>
            </a:extLst>
          </p:cNvPr>
          <p:cNvPicPr>
            <a:picLocks noChangeAspect="1"/>
          </p:cNvPicPr>
          <p:nvPr/>
        </p:nvPicPr>
        <p:blipFill>
          <a:blip r:embed="rId3"/>
          <a:stretch>
            <a:fillRect/>
          </a:stretch>
        </p:blipFill>
        <p:spPr>
          <a:xfrm>
            <a:off x="1043608" y="1772816"/>
            <a:ext cx="6372225" cy="1114425"/>
          </a:xfrm>
          <a:prstGeom prst="rect">
            <a:avLst/>
          </a:prstGeom>
        </p:spPr>
      </p:pic>
      <p:pic>
        <p:nvPicPr>
          <p:cNvPr id="6" name="Рисунок 5">
            <a:extLst>
              <a:ext uri="{FF2B5EF4-FFF2-40B4-BE49-F238E27FC236}">
                <a16:creationId xmlns:a16="http://schemas.microsoft.com/office/drawing/2014/main" id="{DF6F810E-DB5D-7453-F027-5274ED16A899}"/>
              </a:ext>
            </a:extLst>
          </p:cNvPr>
          <p:cNvPicPr>
            <a:picLocks noChangeAspect="1"/>
          </p:cNvPicPr>
          <p:nvPr/>
        </p:nvPicPr>
        <p:blipFill>
          <a:blip r:embed="rId4"/>
          <a:stretch>
            <a:fillRect/>
          </a:stretch>
        </p:blipFill>
        <p:spPr>
          <a:xfrm>
            <a:off x="521804" y="3038873"/>
            <a:ext cx="8100392" cy="568448"/>
          </a:xfrm>
          <a:prstGeom prst="rect">
            <a:avLst/>
          </a:prstGeom>
        </p:spPr>
      </p:pic>
      <p:pic>
        <p:nvPicPr>
          <p:cNvPr id="8" name="Рисунок 7">
            <a:extLst>
              <a:ext uri="{FF2B5EF4-FFF2-40B4-BE49-F238E27FC236}">
                <a16:creationId xmlns:a16="http://schemas.microsoft.com/office/drawing/2014/main" id="{8A03B022-E09D-1283-F454-D78C4F96D2CC}"/>
              </a:ext>
            </a:extLst>
          </p:cNvPr>
          <p:cNvPicPr>
            <a:picLocks noChangeAspect="1"/>
          </p:cNvPicPr>
          <p:nvPr/>
        </p:nvPicPr>
        <p:blipFill>
          <a:blip r:embed="rId5"/>
          <a:stretch>
            <a:fillRect/>
          </a:stretch>
        </p:blipFill>
        <p:spPr>
          <a:xfrm>
            <a:off x="888516" y="3861048"/>
            <a:ext cx="7705725" cy="800100"/>
          </a:xfrm>
          <a:prstGeom prst="rect">
            <a:avLst/>
          </a:prstGeom>
        </p:spPr>
      </p:pic>
      <mc:AlternateContent xmlns:mc="http://schemas.openxmlformats.org/markup-compatibility/2006" xmlns:p14="http://schemas.microsoft.com/office/powerpoint/2010/main">
        <mc:Choice Requires="p14">
          <p:contentPart p14:bwMode="auto" r:id="rId6">
            <p14:nvContentPartPr>
              <p14:cNvPr id="12" name="Рукописні дані 11">
                <a:extLst>
                  <a:ext uri="{FF2B5EF4-FFF2-40B4-BE49-F238E27FC236}">
                    <a16:creationId xmlns:a16="http://schemas.microsoft.com/office/drawing/2014/main" id="{5DF029E8-0AD0-3CD0-2E14-85516EB13EA2}"/>
                  </a:ext>
                </a:extLst>
              </p14:cNvPr>
              <p14:cNvContentPartPr/>
              <p14:nvPr/>
            </p14:nvContentPartPr>
            <p14:xfrm>
              <a:off x="684315" y="1584270"/>
              <a:ext cx="1532160" cy="717480"/>
            </p14:xfrm>
          </p:contentPart>
        </mc:Choice>
        <mc:Fallback xmlns="">
          <p:pic>
            <p:nvPicPr>
              <p:cNvPr id="12" name="Рукописні дані 11">
                <a:extLst>
                  <a:ext uri="{FF2B5EF4-FFF2-40B4-BE49-F238E27FC236}">
                    <a16:creationId xmlns:a16="http://schemas.microsoft.com/office/drawing/2014/main" id="{5DF029E8-0AD0-3CD0-2E14-85516EB13EA2}"/>
                  </a:ext>
                </a:extLst>
              </p:cNvPr>
              <p:cNvPicPr/>
              <p:nvPr/>
            </p:nvPicPr>
            <p:blipFill>
              <a:blip r:embed="rId7"/>
              <a:stretch>
                <a:fillRect/>
              </a:stretch>
            </p:blipFill>
            <p:spPr>
              <a:xfrm>
                <a:off x="648315" y="1512630"/>
                <a:ext cx="1603800" cy="861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Рукописні дані 13">
                <a:extLst>
                  <a:ext uri="{FF2B5EF4-FFF2-40B4-BE49-F238E27FC236}">
                    <a16:creationId xmlns:a16="http://schemas.microsoft.com/office/drawing/2014/main" id="{A6716B94-D0E6-D4E7-083E-4F3C20C65A68}"/>
                  </a:ext>
                </a:extLst>
              </p14:cNvPr>
              <p14:cNvContentPartPr/>
              <p14:nvPr/>
            </p14:nvContentPartPr>
            <p14:xfrm>
              <a:off x="1942515" y="3570030"/>
              <a:ext cx="1332360" cy="789120"/>
            </p14:xfrm>
          </p:contentPart>
        </mc:Choice>
        <mc:Fallback xmlns="">
          <p:pic>
            <p:nvPicPr>
              <p:cNvPr id="14" name="Рукописні дані 13">
                <a:extLst>
                  <a:ext uri="{FF2B5EF4-FFF2-40B4-BE49-F238E27FC236}">
                    <a16:creationId xmlns:a16="http://schemas.microsoft.com/office/drawing/2014/main" id="{A6716B94-D0E6-D4E7-083E-4F3C20C65A68}"/>
                  </a:ext>
                </a:extLst>
              </p:cNvPr>
              <p:cNvPicPr/>
              <p:nvPr/>
            </p:nvPicPr>
            <p:blipFill>
              <a:blip r:embed="rId9"/>
              <a:stretch>
                <a:fillRect/>
              </a:stretch>
            </p:blipFill>
            <p:spPr>
              <a:xfrm>
                <a:off x="1906875" y="3498030"/>
                <a:ext cx="1404000" cy="932760"/>
              </a:xfrm>
              <a:prstGeom prst="rect">
                <a:avLst/>
              </a:prstGeom>
            </p:spPr>
          </p:pic>
        </mc:Fallback>
      </mc:AlternateContent>
    </p:spTree>
    <p:extLst>
      <p:ext uri="{BB962C8B-B14F-4D97-AF65-F5344CB8AC3E}">
        <p14:creationId xmlns:p14="http://schemas.microsoft.com/office/powerpoint/2010/main" val="2218489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11">
            <a:extLst>
              <a:ext uri="{FF2B5EF4-FFF2-40B4-BE49-F238E27FC236}">
                <a16:creationId xmlns:a16="http://schemas.microsoft.com/office/drawing/2014/main" id="{A09A60DD-0AFF-9F5C-4F13-8514C96849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74F6177-2EE0-8C09-4C17-4A90404F0C63}"/>
              </a:ext>
            </a:extLst>
          </p:cNvPr>
          <p:cNvSpPr txBox="1"/>
          <p:nvPr/>
        </p:nvSpPr>
        <p:spPr>
          <a:xfrm>
            <a:off x="755576" y="2564904"/>
            <a:ext cx="7920880" cy="1446550"/>
          </a:xfrm>
          <a:prstGeom prst="rect">
            <a:avLst/>
          </a:prstGeom>
          <a:noFill/>
        </p:spPr>
        <p:txBody>
          <a:bodyPr wrap="square">
            <a:spAutoFit/>
          </a:bodyPr>
          <a:lstStyle/>
          <a:p>
            <a:pPr algn="ctr"/>
            <a:r>
              <a:rPr lang="en-US" sz="4400" b="1" i="0" dirty="0">
                <a:solidFill>
                  <a:srgbClr val="1A0DAB"/>
                </a:solidFill>
                <a:effectLst/>
                <a:latin typeface="Times New Roman" panose="02020603050405020304" pitchFamily="18" charset="0"/>
                <a:cs typeface="Times New Roman" panose="02020603050405020304" pitchFamily="18" charset="0"/>
              </a:rPr>
              <a:t>How many email accounts are there globally?</a:t>
            </a:r>
            <a:endParaRPr lang="en-US" sz="4400" b="1" i="0" dirty="0">
              <a:solidFill>
                <a:srgbClr val="1A0DAB"/>
              </a:solidFill>
              <a:effectLst/>
              <a:latin typeface="Times New Roman" panose="02020603050405020304" pitchFamily="18" charset="0"/>
              <a:cs typeface="Times New Roman" panose="02020603050405020304" pitchFamily="18" charset="0"/>
              <a:hlinkClick r:id="rId3"/>
            </a:endParaRPr>
          </a:p>
        </p:txBody>
      </p:sp>
    </p:spTree>
    <p:extLst>
      <p:ext uri="{BB962C8B-B14F-4D97-AF65-F5344CB8AC3E}">
        <p14:creationId xmlns:p14="http://schemas.microsoft.com/office/powerpoint/2010/main" val="40310108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1">
            <a:extLst>
              <a:ext uri="{FF2B5EF4-FFF2-40B4-BE49-F238E27FC236}">
                <a16:creationId xmlns:a16="http://schemas.microsoft.com/office/drawing/2014/main" id="{700BCC29-DDF9-54EA-C77F-C82776D9F28C}"/>
              </a:ext>
            </a:extLst>
          </p:cNvPr>
          <p:cNvSpPr/>
          <p:nvPr/>
        </p:nvSpPr>
        <p:spPr>
          <a:xfrm>
            <a:off x="1043608" y="1381463"/>
            <a:ext cx="7272807" cy="1077218"/>
          </a:xfrm>
          <a:prstGeom prst="rect">
            <a:avLst/>
          </a:prstGeom>
        </p:spPr>
        <p:txBody>
          <a:bodyPr wrap="square">
            <a:spAutoFit/>
          </a:bodyPr>
          <a:lstStyle/>
          <a:p>
            <a:pPr algn="ctr"/>
            <a:r>
              <a:rPr lang="uk-UA" sz="3200" dirty="0">
                <a:solidFill>
                  <a:schemeClr val="accent1">
                    <a:lumMod val="75000"/>
                  </a:schemeClr>
                </a:solidFill>
                <a:latin typeface="Times New Roman" pitchFamily="18" charset="0"/>
                <a:cs typeface="Times New Roman" pitchFamily="18" charset="0"/>
              </a:rPr>
              <a:t>3</a:t>
            </a:r>
            <a:r>
              <a:rPr lang="en-US" sz="3200" dirty="0">
                <a:solidFill>
                  <a:schemeClr val="accent1">
                    <a:lumMod val="75000"/>
                  </a:schemeClr>
                </a:solidFill>
                <a:latin typeface="Times New Roman" pitchFamily="18" charset="0"/>
                <a:cs typeface="Times New Roman" pitchFamily="18" charset="0"/>
              </a:rPr>
              <a:t> </a:t>
            </a:r>
            <a:r>
              <a:rPr lang="uk-UA" sz="3200" dirty="0">
                <a:solidFill>
                  <a:schemeClr val="accent1">
                    <a:lumMod val="75000"/>
                  </a:schemeClr>
                </a:solidFill>
                <a:latin typeface="Times New Roman" pitchFamily="18" charset="0"/>
                <a:cs typeface="Times New Roman" pitchFamily="18" charset="0"/>
              </a:rPr>
              <a:t>етап. </a:t>
            </a:r>
            <a:r>
              <a:rPr lang="uk-UA" altLang="uk-UA" sz="3200" dirty="0">
                <a:solidFill>
                  <a:schemeClr val="accent1">
                    <a:lumMod val="75000"/>
                  </a:schemeClr>
                </a:solidFill>
                <a:latin typeface="Times New Roman" pitchFamily="18" charset="0"/>
                <a:cs typeface="Times New Roman" pitchFamily="18" charset="0"/>
              </a:rPr>
              <a:t>Оформлення та наповнення листів (майстер-шаблон і контент-план)</a:t>
            </a:r>
            <a:endParaRPr lang="uk-UA" sz="2600" b="1" dirty="0">
              <a:latin typeface="Times New Roman" pitchFamily="18" charset="0"/>
              <a:cs typeface="Times New Roman" pitchFamily="18" charset="0"/>
            </a:endParaRPr>
          </a:p>
        </p:txBody>
      </p:sp>
      <p:sp>
        <p:nvSpPr>
          <p:cNvPr id="2" name="Прямоугольник 1">
            <a:extLst>
              <a:ext uri="{FF2B5EF4-FFF2-40B4-BE49-F238E27FC236}">
                <a16:creationId xmlns:a16="http://schemas.microsoft.com/office/drawing/2014/main" id="{1B2DA1BF-316D-A826-EB81-5C99B62B8228}"/>
              </a:ext>
            </a:extLst>
          </p:cNvPr>
          <p:cNvSpPr/>
          <p:nvPr/>
        </p:nvSpPr>
        <p:spPr>
          <a:xfrm>
            <a:off x="757255" y="3532922"/>
            <a:ext cx="3814745" cy="2154436"/>
          </a:xfrm>
          <a:prstGeom prst="rect">
            <a:avLst/>
          </a:prstGeom>
        </p:spPr>
        <p:txBody>
          <a:bodyPr wrap="square">
            <a:spAutoFit/>
          </a:bodyPr>
          <a:lstStyle/>
          <a:p>
            <a:pPr algn="ctr"/>
            <a:r>
              <a:rPr lang="uk-UA" sz="2200" b="1" dirty="0">
                <a:solidFill>
                  <a:srgbClr val="AD972B"/>
                </a:solidFill>
                <a:latin typeface="Times New Roman" pitchFamily="18" charset="0"/>
                <a:cs typeface="Times New Roman" pitchFamily="18" charset="0"/>
              </a:rPr>
              <a:t>Майстер-шаблон</a:t>
            </a:r>
          </a:p>
          <a:p>
            <a:pPr algn="just"/>
            <a:r>
              <a:rPr lang="uk-UA" sz="2200" dirty="0">
                <a:solidFill>
                  <a:srgbClr val="AD972B"/>
                </a:solidFill>
                <a:latin typeface="Times New Roman" pitchFamily="18" charset="0"/>
                <a:cs typeface="Times New Roman" pitchFamily="18" charset="0"/>
              </a:rPr>
              <a:t>– </a:t>
            </a:r>
            <a:r>
              <a:rPr lang="uk-UA" altLang="uk-UA" sz="2200" dirty="0">
                <a:solidFill>
                  <a:srgbClr val="AD972B"/>
                </a:solidFill>
                <a:latin typeface="Times New Roman" pitchFamily="18" charset="0"/>
                <a:cs typeface="Times New Roman" pitchFamily="18" charset="0"/>
              </a:rPr>
              <a:t>це універсальний шаблон листа, в якому зібрані всі необхідні блоки із заздалегідь заданими налаштуваннями та розташуванням</a:t>
            </a:r>
            <a:endParaRPr lang="uk-UA" sz="2200" b="1" dirty="0">
              <a:solidFill>
                <a:srgbClr val="AD972B"/>
              </a:solidFill>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9A42EF65-614F-C263-C6F9-140376742572}"/>
              </a:ext>
            </a:extLst>
          </p:cNvPr>
          <p:cNvSpPr txBox="1"/>
          <p:nvPr/>
        </p:nvSpPr>
        <p:spPr>
          <a:xfrm>
            <a:off x="722925" y="2618775"/>
            <a:ext cx="7953531" cy="738664"/>
          </a:xfrm>
          <a:prstGeom prst="rect">
            <a:avLst/>
          </a:prstGeom>
          <a:noFill/>
        </p:spPr>
        <p:txBody>
          <a:bodyPr wrap="square">
            <a:spAutoFit/>
          </a:bodyPr>
          <a:lstStyle/>
          <a:p>
            <a:r>
              <a:rPr lang="uk-UA" sz="1400" b="0" i="0" dirty="0">
                <a:effectLst/>
                <a:latin typeface="Times New Roman" panose="02020603050405020304" pitchFamily="18" charset="0"/>
                <a:cs typeface="Times New Roman" panose="02020603050405020304" pitchFamily="18" charset="0"/>
              </a:rPr>
              <a:t>Щомісяця компанії надсилають десятки листів. Частину з них, наприклад тригерні та </a:t>
            </a:r>
            <a:r>
              <a:rPr lang="en-US" sz="1400" b="0" i="0" dirty="0">
                <a:effectLst/>
                <a:latin typeface="Times New Roman" panose="02020603050405020304" pitchFamily="18" charset="0"/>
                <a:cs typeface="Times New Roman" panose="02020603050405020304" pitchFamily="18" charset="0"/>
              </a:rPr>
              <a:t>welcome</a:t>
            </a:r>
            <a:r>
              <a:rPr lang="uk-UA" sz="1400" b="0" i="0" dirty="0">
                <a:effectLst/>
                <a:latin typeface="Times New Roman" panose="02020603050405020304" pitchFamily="18" charset="0"/>
                <a:cs typeface="Times New Roman" panose="02020603050405020304" pitchFamily="18" charset="0"/>
              </a:rPr>
              <a:t>-листи, можна </a:t>
            </a:r>
            <a:r>
              <a:rPr lang="uk-UA" sz="1400" b="0" i="0" u="none" strike="noStrike" dirty="0">
                <a:effectLst/>
                <a:latin typeface="Times New Roman" panose="02020603050405020304" pitchFamily="18" charset="0"/>
                <a:cs typeface="Times New Roman" panose="02020603050405020304" pitchFamily="18" charset="0"/>
              </a:rPr>
              <a:t>автоматизувати</a:t>
            </a:r>
            <a:r>
              <a:rPr lang="uk-UA" sz="1400" b="0" i="0" dirty="0">
                <a:effectLst/>
                <a:latin typeface="Times New Roman" panose="02020603050405020304" pitchFamily="18" charset="0"/>
                <a:cs typeface="Times New Roman" panose="02020603050405020304" pitchFamily="18" charset="0"/>
              </a:rPr>
              <a:t>. Але з тими, хто залишився, доведеться працювати вручну. Процес створення розсилки включає чотири основні етапи: копірайтинг, дизайн, верстка, налаштування</a:t>
            </a:r>
            <a:endParaRPr lang="uk-UA" sz="1400" dirty="0">
              <a:latin typeface="Times New Roman" panose="02020603050405020304" pitchFamily="18" charset="0"/>
              <a:cs typeface="Times New Roman" panose="02020603050405020304" pitchFamily="18" charset="0"/>
            </a:endParaRPr>
          </a:p>
        </p:txBody>
      </p:sp>
      <p:sp>
        <p:nvSpPr>
          <p:cNvPr id="5" name="Rectangle 1">
            <a:extLst>
              <a:ext uri="{FF2B5EF4-FFF2-40B4-BE49-F238E27FC236}">
                <a16:creationId xmlns:a16="http://schemas.microsoft.com/office/drawing/2014/main" id="{BB310A11-AD8E-B7BD-A845-23AE91F5D2BA}"/>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12" name="Прямоугольник 1">
            <a:extLst>
              <a:ext uri="{FF2B5EF4-FFF2-40B4-BE49-F238E27FC236}">
                <a16:creationId xmlns:a16="http://schemas.microsoft.com/office/drawing/2014/main" id="{343B9588-8BE8-CEE6-9503-1A251E5F0EEF}"/>
              </a:ext>
            </a:extLst>
          </p:cNvPr>
          <p:cNvSpPr/>
          <p:nvPr/>
        </p:nvSpPr>
        <p:spPr>
          <a:xfrm>
            <a:off x="4734515" y="3821134"/>
            <a:ext cx="3814745" cy="1446550"/>
          </a:xfrm>
          <a:prstGeom prst="rect">
            <a:avLst/>
          </a:prstGeom>
        </p:spPr>
        <p:txBody>
          <a:bodyPr wrap="square">
            <a:spAutoFit/>
          </a:bodyPr>
          <a:lstStyle/>
          <a:p>
            <a:pPr algn="ctr"/>
            <a:r>
              <a:rPr lang="uk-UA" sz="2200" b="1" dirty="0">
                <a:solidFill>
                  <a:schemeClr val="accent2">
                    <a:lumMod val="75000"/>
                  </a:schemeClr>
                </a:solidFill>
                <a:latin typeface="Times New Roman" pitchFamily="18" charset="0"/>
                <a:cs typeface="Times New Roman" pitchFamily="18" charset="0"/>
              </a:rPr>
              <a:t>Контент-план</a:t>
            </a:r>
          </a:p>
          <a:p>
            <a:pPr algn="just"/>
            <a:r>
              <a:rPr lang="uk-UA" sz="2200" dirty="0">
                <a:solidFill>
                  <a:schemeClr val="accent2">
                    <a:lumMod val="75000"/>
                  </a:schemeClr>
                </a:solidFill>
                <a:latin typeface="Times New Roman" pitchFamily="18" charset="0"/>
                <a:cs typeface="Times New Roman" pitchFamily="18" charset="0"/>
              </a:rPr>
              <a:t>– </a:t>
            </a:r>
            <a:r>
              <a:rPr lang="uk-UA" altLang="uk-UA" sz="2200" dirty="0">
                <a:solidFill>
                  <a:schemeClr val="accent2">
                    <a:lumMod val="75000"/>
                  </a:schemeClr>
                </a:solidFill>
                <a:latin typeface="Times New Roman" pitchFamily="18" charset="0"/>
                <a:cs typeface="Times New Roman" pitchFamily="18" charset="0"/>
              </a:rPr>
              <a:t>це</a:t>
            </a:r>
            <a:r>
              <a:rPr lang="en-US" altLang="uk-UA" sz="2200" dirty="0">
                <a:solidFill>
                  <a:schemeClr val="accent2">
                    <a:lumMod val="75000"/>
                  </a:schemeClr>
                </a:solidFill>
                <a:latin typeface="Times New Roman" pitchFamily="18" charset="0"/>
                <a:cs typeface="Times New Roman" pitchFamily="18" charset="0"/>
              </a:rPr>
              <a:t> </a:t>
            </a:r>
            <a:r>
              <a:rPr lang="uk-UA" altLang="uk-UA" sz="2200" dirty="0">
                <a:solidFill>
                  <a:schemeClr val="accent2">
                    <a:lumMod val="75000"/>
                  </a:schemeClr>
                </a:solidFill>
                <a:latin typeface="Times New Roman" pitchFamily="18" charset="0"/>
                <a:cs typeface="Times New Roman" pitchFamily="18" charset="0"/>
              </a:rPr>
              <a:t>список конкретних тем, видів листів, розставлених за графіком відправок </a:t>
            </a:r>
          </a:p>
        </p:txBody>
      </p:sp>
    </p:spTree>
    <p:extLst>
      <p:ext uri="{BB962C8B-B14F-4D97-AF65-F5344CB8AC3E}">
        <p14:creationId xmlns:p14="http://schemas.microsoft.com/office/powerpoint/2010/main" val="79579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1">
            <a:extLst>
              <a:ext uri="{FF2B5EF4-FFF2-40B4-BE49-F238E27FC236}">
                <a16:creationId xmlns:a16="http://schemas.microsoft.com/office/drawing/2014/main" id="{700BCC29-DDF9-54EA-C77F-C82776D9F28C}"/>
              </a:ext>
            </a:extLst>
          </p:cNvPr>
          <p:cNvSpPr/>
          <p:nvPr/>
        </p:nvSpPr>
        <p:spPr>
          <a:xfrm>
            <a:off x="1038771" y="1151541"/>
            <a:ext cx="7272807" cy="1077218"/>
          </a:xfrm>
          <a:prstGeom prst="rect">
            <a:avLst/>
          </a:prstGeom>
        </p:spPr>
        <p:txBody>
          <a:bodyPr wrap="square">
            <a:spAutoFit/>
          </a:bodyPr>
          <a:lstStyle/>
          <a:p>
            <a:pPr algn="ctr"/>
            <a:r>
              <a:rPr lang="uk-UA" sz="3200" dirty="0">
                <a:solidFill>
                  <a:schemeClr val="accent1">
                    <a:lumMod val="75000"/>
                  </a:schemeClr>
                </a:solidFill>
                <a:latin typeface="Times New Roman" pitchFamily="18" charset="0"/>
                <a:cs typeface="Times New Roman" pitchFamily="18" charset="0"/>
              </a:rPr>
              <a:t>Як майстер-шаблон листа допомагає фахівцям</a:t>
            </a:r>
            <a:endParaRPr lang="uk-UA" sz="2600" b="1" dirty="0">
              <a:latin typeface="Times New Roman" pitchFamily="18" charset="0"/>
              <a:cs typeface="Times New Roman" pitchFamily="18" charset="0"/>
            </a:endParaRPr>
          </a:p>
        </p:txBody>
      </p:sp>
      <p:sp>
        <p:nvSpPr>
          <p:cNvPr id="2" name="Прямоугольник 1">
            <a:extLst>
              <a:ext uri="{FF2B5EF4-FFF2-40B4-BE49-F238E27FC236}">
                <a16:creationId xmlns:a16="http://schemas.microsoft.com/office/drawing/2014/main" id="{1B2DA1BF-316D-A826-EB81-5C99B62B8228}"/>
              </a:ext>
            </a:extLst>
          </p:cNvPr>
          <p:cNvSpPr/>
          <p:nvPr/>
        </p:nvSpPr>
        <p:spPr>
          <a:xfrm>
            <a:off x="757256" y="2163829"/>
            <a:ext cx="3453025" cy="1323439"/>
          </a:xfrm>
          <a:prstGeom prst="rect">
            <a:avLst/>
          </a:prstGeom>
        </p:spPr>
        <p:txBody>
          <a:bodyPr wrap="square">
            <a:spAutoFit/>
          </a:bodyPr>
          <a:lstStyle/>
          <a:p>
            <a:pPr algn="l"/>
            <a:r>
              <a:rPr lang="uk-UA" sz="1600" b="1" i="0" dirty="0">
                <a:solidFill>
                  <a:srgbClr val="303030"/>
                </a:solidFill>
                <a:effectLst/>
                <a:latin typeface="Times New Roman" panose="02020603050405020304" pitchFamily="18" charset="0"/>
                <a:cs typeface="Times New Roman" panose="02020603050405020304" pitchFamily="18" charset="0"/>
              </a:rPr>
              <a:t>Дизайнеру </a:t>
            </a:r>
            <a:r>
              <a:rPr lang="uk-UA" sz="1600" b="0" i="0" dirty="0">
                <a:solidFill>
                  <a:srgbClr val="303030"/>
                </a:solidFill>
                <a:effectLst/>
                <a:latin typeface="Times New Roman" panose="02020603050405020304" pitchFamily="18" charset="0"/>
                <a:cs typeface="Times New Roman" panose="02020603050405020304" pitchFamily="18" charset="0"/>
              </a:rPr>
              <a:t>не потрібно для кожного листа створювати нове оформлення, витрачати час на опрацювання блоків. Максимум, що знадобиться, - банери і малюнки для продуктів</a:t>
            </a:r>
          </a:p>
        </p:txBody>
      </p:sp>
      <p:sp>
        <p:nvSpPr>
          <p:cNvPr id="5" name="Rectangle 1">
            <a:extLst>
              <a:ext uri="{FF2B5EF4-FFF2-40B4-BE49-F238E27FC236}">
                <a16:creationId xmlns:a16="http://schemas.microsoft.com/office/drawing/2014/main" id="{BB310A11-AD8E-B7BD-A845-23AE91F5D2BA}"/>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3" name="Прямоугольник 1">
            <a:extLst>
              <a:ext uri="{FF2B5EF4-FFF2-40B4-BE49-F238E27FC236}">
                <a16:creationId xmlns:a16="http://schemas.microsoft.com/office/drawing/2014/main" id="{97FAD123-A7F0-E160-2249-4F453315DDFD}"/>
              </a:ext>
            </a:extLst>
          </p:cNvPr>
          <p:cNvSpPr/>
          <p:nvPr/>
        </p:nvSpPr>
        <p:spPr>
          <a:xfrm>
            <a:off x="4858353" y="2132856"/>
            <a:ext cx="3814745" cy="2308324"/>
          </a:xfrm>
          <a:prstGeom prst="rect">
            <a:avLst/>
          </a:prstGeom>
        </p:spPr>
        <p:txBody>
          <a:bodyPr wrap="square">
            <a:spAutoFit/>
          </a:bodyPr>
          <a:lstStyle/>
          <a:p>
            <a:pPr algn="l"/>
            <a:r>
              <a:rPr lang="uk-UA" sz="1600" b="1" i="0" dirty="0">
                <a:solidFill>
                  <a:srgbClr val="303030"/>
                </a:solidFill>
                <a:effectLst/>
                <a:latin typeface="Times New Roman" panose="02020603050405020304" pitchFamily="18" charset="0"/>
                <a:cs typeface="Times New Roman" panose="02020603050405020304" pitchFamily="18" charset="0"/>
              </a:rPr>
              <a:t>Верстальник</a:t>
            </a:r>
            <a:r>
              <a:rPr lang="uk-UA" sz="1600" b="0" i="0" dirty="0">
                <a:solidFill>
                  <a:srgbClr val="303030"/>
                </a:solidFill>
                <a:effectLst/>
                <a:latin typeface="Times New Roman" panose="02020603050405020304" pitchFamily="18" charset="0"/>
                <a:cs typeface="Times New Roman" panose="02020603050405020304" pitchFamily="18" charset="0"/>
              </a:rPr>
              <a:t> працює з </a:t>
            </a:r>
            <a:r>
              <a:rPr lang="en-US" sz="1600" b="0" i="0" dirty="0">
                <a:solidFill>
                  <a:srgbClr val="303030"/>
                </a:solidFill>
                <a:effectLst/>
                <a:latin typeface="Times New Roman" panose="02020603050405020304" pitchFamily="18" charset="0"/>
                <a:cs typeface="Times New Roman" panose="02020603050405020304" pitchFamily="18" charset="0"/>
              </a:rPr>
              <a:t>html-</a:t>
            </a:r>
            <a:r>
              <a:rPr lang="uk-UA" sz="1600" b="0" i="0" dirty="0">
                <a:solidFill>
                  <a:srgbClr val="303030"/>
                </a:solidFill>
                <a:effectLst/>
                <a:latin typeface="Times New Roman" panose="02020603050405020304" pitchFamily="18" charset="0"/>
                <a:cs typeface="Times New Roman" panose="02020603050405020304" pitchFamily="18" charset="0"/>
              </a:rPr>
              <a:t>версією макету. Щоб підготувати лист, він використовує вже готові згорблені блоки, додає до них потрібні текст та картинки. Код майстер-шаблону містить коментарі до кожного блоку про те, який саме це блок у листі, коли його використовувати. Це дозволяє швидко знайти потрібний для листа елемент</a:t>
            </a:r>
          </a:p>
        </p:txBody>
      </p:sp>
      <p:sp>
        <p:nvSpPr>
          <p:cNvPr id="7" name="Прямоугольник 1">
            <a:extLst>
              <a:ext uri="{FF2B5EF4-FFF2-40B4-BE49-F238E27FC236}">
                <a16:creationId xmlns:a16="http://schemas.microsoft.com/office/drawing/2014/main" id="{01DCE670-42FE-A8DD-22E3-01C1E820951C}"/>
              </a:ext>
            </a:extLst>
          </p:cNvPr>
          <p:cNvSpPr/>
          <p:nvPr/>
        </p:nvSpPr>
        <p:spPr>
          <a:xfrm>
            <a:off x="1397700" y="3531011"/>
            <a:ext cx="3814745" cy="2554545"/>
          </a:xfrm>
          <a:prstGeom prst="rect">
            <a:avLst/>
          </a:prstGeom>
        </p:spPr>
        <p:txBody>
          <a:bodyPr wrap="square">
            <a:spAutoFit/>
          </a:bodyPr>
          <a:lstStyle/>
          <a:p>
            <a:r>
              <a:rPr lang="en-US" sz="1600" b="1" dirty="0">
                <a:solidFill>
                  <a:srgbClr val="303030"/>
                </a:solidFill>
                <a:latin typeface="Times New Roman" panose="02020603050405020304" pitchFamily="18" charset="0"/>
                <a:cs typeface="Times New Roman" panose="02020603050405020304" pitchFamily="18" charset="0"/>
              </a:rPr>
              <a:t>Email</a:t>
            </a:r>
            <a:r>
              <a:rPr lang="uk-UA" sz="1600" b="1" dirty="0">
                <a:solidFill>
                  <a:srgbClr val="303030"/>
                </a:solidFill>
                <a:latin typeface="Times New Roman" panose="02020603050405020304" pitchFamily="18" charset="0"/>
                <a:cs typeface="Times New Roman" panose="02020603050405020304" pitchFamily="18" charset="0"/>
              </a:rPr>
              <a:t>-менеджеру</a:t>
            </a:r>
          </a:p>
          <a:p>
            <a:r>
              <a:rPr lang="uk-UA" sz="1600" dirty="0">
                <a:solidFill>
                  <a:srgbClr val="303030"/>
                </a:solidFill>
                <a:latin typeface="Times New Roman" panose="02020603050405020304" pitchFamily="18" charset="0"/>
                <a:cs typeface="Times New Roman" panose="02020603050405020304" pitchFamily="18" charset="0"/>
              </a:rPr>
              <a:t>Якщо верстка всіх блоків із майстер-шаблону залита в платформу розсилок, для складання листа не потрібно залучати верстальника: менеджер зможе зробити все сам за допомогою функції візуального редактора. Йому потрібно лише вибрати необхідні елементи, прописати потрібні для листа тексти та картинки</a:t>
            </a:r>
            <a:endParaRPr lang="uk-UA" sz="1600" b="0" i="0" dirty="0">
              <a:solidFill>
                <a:srgbClr val="303030"/>
              </a:solidFill>
              <a:effectLst/>
              <a:latin typeface="Times New Roman" panose="02020603050405020304" pitchFamily="18" charset="0"/>
              <a:cs typeface="Times New Roman" panose="02020603050405020304" pitchFamily="18" charset="0"/>
            </a:endParaRPr>
          </a:p>
        </p:txBody>
      </p:sp>
      <p:sp>
        <p:nvSpPr>
          <p:cNvPr id="8" name="Прямоугольник 1">
            <a:extLst>
              <a:ext uri="{FF2B5EF4-FFF2-40B4-BE49-F238E27FC236}">
                <a16:creationId xmlns:a16="http://schemas.microsoft.com/office/drawing/2014/main" id="{B98AD57C-11BB-0B4C-4D36-EB8F78DE9631}"/>
              </a:ext>
            </a:extLst>
          </p:cNvPr>
          <p:cNvSpPr/>
          <p:nvPr/>
        </p:nvSpPr>
        <p:spPr>
          <a:xfrm>
            <a:off x="5212445" y="4623520"/>
            <a:ext cx="3814745" cy="1323439"/>
          </a:xfrm>
          <a:prstGeom prst="rect">
            <a:avLst/>
          </a:prstGeom>
        </p:spPr>
        <p:txBody>
          <a:bodyPr wrap="square">
            <a:spAutoFit/>
          </a:bodyPr>
          <a:lstStyle/>
          <a:p>
            <a:pPr algn="l"/>
            <a:r>
              <a:rPr lang="uk-UA" sz="1600" b="1" dirty="0">
                <a:solidFill>
                  <a:srgbClr val="303030"/>
                </a:solidFill>
                <a:latin typeface="Times New Roman" panose="02020603050405020304" pitchFamily="18" charset="0"/>
                <a:cs typeface="Times New Roman" panose="02020603050405020304" pitchFamily="18" charset="0"/>
              </a:rPr>
              <a:t>Менеджер проєкту, </a:t>
            </a:r>
            <a:r>
              <a:rPr lang="uk-UA" sz="1600" dirty="0">
                <a:solidFill>
                  <a:srgbClr val="303030"/>
                </a:solidFill>
                <a:latin typeface="Times New Roman" panose="02020603050405020304" pitchFamily="18" charset="0"/>
                <a:cs typeface="Times New Roman" panose="02020603050405020304" pitchFamily="18" charset="0"/>
              </a:rPr>
              <a:t>чи будь-яка особа, яка контролює відправку листа, зможе перевірити по майстер-шаблону, чи все виконано відповідно до нього: відступи, шрифти, кольори, іконки тощо</a:t>
            </a:r>
          </a:p>
        </p:txBody>
      </p:sp>
    </p:spTree>
    <p:extLst>
      <p:ext uri="{BB962C8B-B14F-4D97-AF65-F5344CB8AC3E}">
        <p14:creationId xmlns:p14="http://schemas.microsoft.com/office/powerpoint/2010/main" val="73157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1">
            <a:extLst>
              <a:ext uri="{FF2B5EF4-FFF2-40B4-BE49-F238E27FC236}">
                <a16:creationId xmlns:a16="http://schemas.microsoft.com/office/drawing/2014/main" id="{700BCC29-DDF9-54EA-C77F-C82776D9F28C}"/>
              </a:ext>
            </a:extLst>
          </p:cNvPr>
          <p:cNvSpPr/>
          <p:nvPr/>
        </p:nvSpPr>
        <p:spPr>
          <a:xfrm>
            <a:off x="1043608" y="1381463"/>
            <a:ext cx="7272807" cy="584775"/>
          </a:xfrm>
          <a:prstGeom prst="rect">
            <a:avLst/>
          </a:prstGeom>
        </p:spPr>
        <p:txBody>
          <a:bodyPr wrap="square">
            <a:spAutoFit/>
          </a:bodyPr>
          <a:lstStyle/>
          <a:p>
            <a:pPr algn="ctr"/>
            <a:r>
              <a:rPr lang="en-US" sz="3200" dirty="0">
                <a:solidFill>
                  <a:schemeClr val="accent1">
                    <a:lumMod val="75000"/>
                  </a:schemeClr>
                </a:solidFill>
                <a:latin typeface="Times New Roman" pitchFamily="18" charset="0"/>
                <a:cs typeface="Times New Roman" pitchFamily="18" charset="0"/>
              </a:rPr>
              <a:t>5 </a:t>
            </a:r>
            <a:r>
              <a:rPr lang="uk-UA" sz="3200" dirty="0">
                <a:solidFill>
                  <a:schemeClr val="accent1">
                    <a:lumMod val="75000"/>
                  </a:schemeClr>
                </a:solidFill>
                <a:latin typeface="Times New Roman" pitchFamily="18" charset="0"/>
                <a:cs typeface="Times New Roman" pitchFamily="18" charset="0"/>
              </a:rPr>
              <a:t>етап. </a:t>
            </a:r>
            <a:r>
              <a:rPr lang="uk-UA" altLang="uk-UA" sz="3200" dirty="0">
                <a:latin typeface="Times New Roman" pitchFamily="18" charset="0"/>
                <a:cs typeface="Times New Roman" pitchFamily="18" charset="0"/>
              </a:rPr>
              <a:t>Рівень доставляння і спам</a:t>
            </a:r>
          </a:p>
        </p:txBody>
      </p:sp>
      <p:sp>
        <p:nvSpPr>
          <p:cNvPr id="2" name="Прямоугольник 1">
            <a:extLst>
              <a:ext uri="{FF2B5EF4-FFF2-40B4-BE49-F238E27FC236}">
                <a16:creationId xmlns:a16="http://schemas.microsoft.com/office/drawing/2014/main" id="{1B2DA1BF-316D-A826-EB81-5C99B62B8228}"/>
              </a:ext>
            </a:extLst>
          </p:cNvPr>
          <p:cNvSpPr/>
          <p:nvPr/>
        </p:nvSpPr>
        <p:spPr>
          <a:xfrm>
            <a:off x="757255" y="2414544"/>
            <a:ext cx="3814745" cy="2431435"/>
          </a:xfrm>
          <a:prstGeom prst="rect">
            <a:avLst/>
          </a:prstGeom>
        </p:spPr>
        <p:txBody>
          <a:bodyPr wrap="square">
            <a:spAutoFit/>
          </a:bodyPr>
          <a:lstStyle/>
          <a:p>
            <a:pPr algn="ctr"/>
            <a:r>
              <a:rPr lang="uk-UA" sz="2800" b="1" dirty="0">
                <a:solidFill>
                  <a:srgbClr val="AE2A88"/>
                </a:solidFill>
                <a:latin typeface="Times New Roman" pitchFamily="18" charset="0"/>
                <a:cs typeface="Times New Roman" pitchFamily="18" charset="0"/>
              </a:rPr>
              <a:t>Доставляння листів</a:t>
            </a:r>
          </a:p>
          <a:p>
            <a:pPr algn="ctr"/>
            <a:r>
              <a:rPr lang="uk-UA" sz="1400" dirty="0">
                <a:solidFill>
                  <a:schemeClr val="bg1">
                    <a:lumMod val="50000"/>
                  </a:schemeClr>
                </a:solidFill>
                <a:latin typeface="Times New Roman" pitchFamily="18" charset="0"/>
                <a:cs typeface="Times New Roman" pitchFamily="18" charset="0"/>
              </a:rPr>
              <a:t>(англ. </a:t>
            </a:r>
            <a:r>
              <a:rPr lang="en-US" sz="1400" i="1" dirty="0">
                <a:solidFill>
                  <a:schemeClr val="bg1">
                    <a:lumMod val="50000"/>
                  </a:schemeClr>
                </a:solidFill>
                <a:latin typeface="Times New Roman" pitchFamily="18" charset="0"/>
                <a:cs typeface="Times New Roman" pitchFamily="18" charset="0"/>
              </a:rPr>
              <a:t>email deliverability</a:t>
            </a:r>
            <a:r>
              <a:rPr lang="en-US" sz="1400" dirty="0">
                <a:solidFill>
                  <a:schemeClr val="bg1">
                    <a:lumMod val="50000"/>
                  </a:schemeClr>
                </a:solidFill>
                <a:latin typeface="Times New Roman" pitchFamily="18" charset="0"/>
                <a:cs typeface="Times New Roman" pitchFamily="18" charset="0"/>
              </a:rPr>
              <a:t>) </a:t>
            </a:r>
          </a:p>
          <a:p>
            <a:pPr algn="ctr"/>
            <a:r>
              <a:rPr lang="uk-UA" sz="2200" dirty="0">
                <a:solidFill>
                  <a:srgbClr val="AE2A88"/>
                </a:solidFill>
                <a:latin typeface="Times New Roman" pitchFamily="18" charset="0"/>
                <a:cs typeface="Times New Roman" pitchFamily="18" charset="0"/>
              </a:rPr>
              <a:t>–</a:t>
            </a:r>
            <a:r>
              <a:rPr lang="en-US" sz="2200" dirty="0">
                <a:solidFill>
                  <a:srgbClr val="AE2A88"/>
                </a:solidFill>
                <a:latin typeface="Times New Roman" pitchFamily="18" charset="0"/>
                <a:cs typeface="Times New Roman" pitchFamily="18" charset="0"/>
              </a:rPr>
              <a:t> </a:t>
            </a:r>
            <a:r>
              <a:rPr lang="uk-UA" sz="2200" dirty="0">
                <a:solidFill>
                  <a:srgbClr val="AE2A88"/>
                </a:solidFill>
                <a:latin typeface="Times New Roman" pitchFamily="18" charset="0"/>
                <a:cs typeface="Times New Roman" pitchFamily="18" charset="0"/>
              </a:rPr>
              <a:t>це відношення кількості повідомлень успішно прийнятих </a:t>
            </a:r>
            <a:r>
              <a:rPr lang="en-US" sz="2200" dirty="0">
                <a:solidFill>
                  <a:srgbClr val="AE2A88"/>
                </a:solidFill>
                <a:latin typeface="Times New Roman" pitchFamily="18" charset="0"/>
                <a:cs typeface="Times New Roman" pitchFamily="18" charset="0"/>
              </a:rPr>
              <a:t>SMTP-</a:t>
            </a:r>
            <a:r>
              <a:rPr lang="uk-UA" sz="2200" dirty="0">
                <a:solidFill>
                  <a:srgbClr val="AE2A88"/>
                </a:solidFill>
                <a:latin typeface="Times New Roman" pitchFamily="18" charset="0"/>
                <a:cs typeface="Times New Roman" pitchFamily="18" charset="0"/>
              </a:rPr>
              <a:t>сервером одержувача до загального числа надісланих листів</a:t>
            </a:r>
          </a:p>
        </p:txBody>
      </p:sp>
      <p:sp>
        <p:nvSpPr>
          <p:cNvPr id="5" name="Rectangle 1">
            <a:extLst>
              <a:ext uri="{FF2B5EF4-FFF2-40B4-BE49-F238E27FC236}">
                <a16:creationId xmlns:a16="http://schemas.microsoft.com/office/drawing/2014/main" id="{BB310A11-AD8E-B7BD-A845-23AE91F5D2BA}"/>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12" name="Прямоугольник 1">
            <a:extLst>
              <a:ext uri="{FF2B5EF4-FFF2-40B4-BE49-F238E27FC236}">
                <a16:creationId xmlns:a16="http://schemas.microsoft.com/office/drawing/2014/main" id="{343B9588-8BE8-CEE6-9503-1A251E5F0EEF}"/>
              </a:ext>
            </a:extLst>
          </p:cNvPr>
          <p:cNvSpPr/>
          <p:nvPr/>
        </p:nvSpPr>
        <p:spPr>
          <a:xfrm>
            <a:off x="4563963" y="2308831"/>
            <a:ext cx="3814745" cy="3477875"/>
          </a:xfrm>
          <a:prstGeom prst="rect">
            <a:avLst/>
          </a:prstGeom>
        </p:spPr>
        <p:txBody>
          <a:bodyPr wrap="square">
            <a:spAutoFit/>
          </a:bodyPr>
          <a:lstStyle/>
          <a:p>
            <a:pPr algn="ctr"/>
            <a:r>
              <a:rPr lang="uk-UA" sz="2800" b="1" dirty="0">
                <a:solidFill>
                  <a:schemeClr val="accent5">
                    <a:lumMod val="60000"/>
                    <a:lumOff val="40000"/>
                  </a:schemeClr>
                </a:solidFill>
                <a:latin typeface="Times New Roman" pitchFamily="18" charset="0"/>
                <a:cs typeface="Times New Roman" pitchFamily="18" charset="0"/>
              </a:rPr>
              <a:t>Спам</a:t>
            </a:r>
          </a:p>
          <a:p>
            <a:pPr algn="ctr"/>
            <a:r>
              <a:rPr lang="uk-UA" sz="1400" dirty="0">
                <a:solidFill>
                  <a:schemeClr val="bg1">
                    <a:lumMod val="50000"/>
                  </a:schemeClr>
                </a:solidFill>
                <a:latin typeface="Times New Roman" pitchFamily="18" charset="0"/>
                <a:cs typeface="Times New Roman" pitchFamily="18" charset="0"/>
              </a:rPr>
              <a:t>(англ. </a:t>
            </a:r>
            <a:r>
              <a:rPr lang="en-US" sz="1400" i="1" dirty="0">
                <a:solidFill>
                  <a:schemeClr val="bg1">
                    <a:lumMod val="50000"/>
                  </a:schemeClr>
                </a:solidFill>
                <a:latin typeface="Times New Roman" pitchFamily="18" charset="0"/>
                <a:cs typeface="Times New Roman" pitchFamily="18" charset="0"/>
              </a:rPr>
              <a:t>spam</a:t>
            </a:r>
            <a:r>
              <a:rPr lang="en-US" sz="1400" dirty="0">
                <a:solidFill>
                  <a:schemeClr val="bg1">
                    <a:lumMod val="50000"/>
                  </a:schemeClr>
                </a:solidFill>
                <a:latin typeface="Times New Roman" pitchFamily="18" charset="0"/>
                <a:cs typeface="Times New Roman" pitchFamily="18" charset="0"/>
              </a:rPr>
              <a:t>)</a:t>
            </a:r>
            <a:endParaRPr lang="uk-UA" sz="1400" dirty="0">
              <a:solidFill>
                <a:schemeClr val="bg1">
                  <a:lumMod val="50000"/>
                </a:schemeClr>
              </a:solidFill>
              <a:latin typeface="Times New Roman" pitchFamily="18" charset="0"/>
              <a:cs typeface="Times New Roman" pitchFamily="18" charset="0"/>
            </a:endParaRPr>
          </a:p>
          <a:p>
            <a:pPr algn="ctr"/>
            <a:r>
              <a:rPr lang="uk-UA" sz="2200" dirty="0">
                <a:solidFill>
                  <a:schemeClr val="accent5">
                    <a:lumMod val="60000"/>
                    <a:lumOff val="40000"/>
                  </a:schemeClr>
                </a:solidFill>
                <a:latin typeface="Times New Roman" pitchFamily="18" charset="0"/>
                <a:cs typeface="Times New Roman" pitchFamily="18" charset="0"/>
              </a:rPr>
              <a:t>– </a:t>
            </a:r>
            <a:r>
              <a:rPr lang="uk-UA" altLang="uk-UA" sz="2200" dirty="0">
                <a:solidFill>
                  <a:schemeClr val="accent5">
                    <a:lumMod val="60000"/>
                    <a:lumOff val="40000"/>
                  </a:schemeClr>
                </a:solidFill>
                <a:latin typeface="Times New Roman" pitchFamily="18" charset="0"/>
                <a:cs typeface="Times New Roman" pitchFamily="18" charset="0"/>
              </a:rPr>
              <a:t>це</a:t>
            </a:r>
            <a:r>
              <a:rPr lang="en-US" altLang="uk-UA" sz="2200" dirty="0">
                <a:solidFill>
                  <a:schemeClr val="accent5">
                    <a:lumMod val="60000"/>
                    <a:lumOff val="40000"/>
                  </a:schemeClr>
                </a:solidFill>
                <a:latin typeface="Times New Roman" pitchFamily="18" charset="0"/>
                <a:cs typeface="Times New Roman" pitchFamily="18" charset="0"/>
              </a:rPr>
              <a:t> </a:t>
            </a:r>
            <a:r>
              <a:rPr lang="uk-UA" altLang="uk-UA" sz="2200" dirty="0">
                <a:solidFill>
                  <a:schemeClr val="accent5">
                    <a:lumMod val="60000"/>
                    <a:lumOff val="40000"/>
                  </a:schemeClr>
                </a:solidFill>
                <a:latin typeface="Times New Roman" pitchFamily="18" charset="0"/>
                <a:cs typeface="Times New Roman" pitchFamily="18" charset="0"/>
              </a:rPr>
              <a:t>масова розсилка повідомлень клієнтам поштових провайдерів (адресатам) за допомогою електронної пошти або інших програмних засобів, без отримання попередньої згоди на цей процес</a:t>
            </a:r>
          </a:p>
        </p:txBody>
      </p:sp>
      <p:sp>
        <p:nvSpPr>
          <p:cNvPr id="3" name="Rectangle 1">
            <a:extLst>
              <a:ext uri="{FF2B5EF4-FFF2-40B4-BE49-F238E27FC236}">
                <a16:creationId xmlns:a16="http://schemas.microsoft.com/office/drawing/2014/main" id="{9903C55C-668A-CCC7-085B-27E1BC03B4B7}"/>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94562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8CFA1-A088-25FB-D690-DF6F7B604369}"/>
            </a:ext>
          </a:extLst>
        </p:cNvPr>
        <p:cNvGrpSpPr/>
        <p:nvPr/>
      </p:nvGrpSpPr>
      <p:grpSpPr>
        <a:xfrm>
          <a:off x="0" y="0"/>
          <a:ext cx="0" cy="0"/>
          <a:chOff x="0" y="0"/>
          <a:chExt cx="0" cy="0"/>
        </a:xfrm>
      </p:grpSpPr>
      <p:pic>
        <p:nvPicPr>
          <p:cNvPr id="11" name="Рисунок 11">
            <a:extLst>
              <a:ext uri="{FF2B5EF4-FFF2-40B4-BE49-F238E27FC236}">
                <a16:creationId xmlns:a16="http://schemas.microsoft.com/office/drawing/2014/main" id="{7EAC3E66-3CFF-744E-49FF-CF12EE835C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a:extLst>
              <a:ext uri="{FF2B5EF4-FFF2-40B4-BE49-F238E27FC236}">
                <a16:creationId xmlns:a16="http://schemas.microsoft.com/office/drawing/2014/main" id="{DF55F60E-A856-59E2-9F3D-93F1A7091ED1}"/>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12" name="Прямоугольник 1">
            <a:extLst>
              <a:ext uri="{FF2B5EF4-FFF2-40B4-BE49-F238E27FC236}">
                <a16:creationId xmlns:a16="http://schemas.microsoft.com/office/drawing/2014/main" id="{B47C166D-F1C7-A4B6-FE27-1D2742698786}"/>
              </a:ext>
            </a:extLst>
          </p:cNvPr>
          <p:cNvSpPr/>
          <p:nvPr/>
        </p:nvSpPr>
        <p:spPr>
          <a:xfrm>
            <a:off x="4299067" y="1700808"/>
            <a:ext cx="4572000" cy="3631763"/>
          </a:xfrm>
          <a:prstGeom prst="rect">
            <a:avLst/>
          </a:prstGeom>
        </p:spPr>
        <p:txBody>
          <a:bodyPr wrap="square">
            <a:spAutoFit/>
          </a:bodyPr>
          <a:lstStyle/>
          <a:p>
            <a:pPr algn="ctr"/>
            <a:r>
              <a:rPr lang="en-US" sz="4600" b="1" dirty="0">
                <a:latin typeface="Times New Roman" pitchFamily="18" charset="0"/>
                <a:cs typeface="Times New Roman" pitchFamily="18" charset="0"/>
              </a:rPr>
              <a:t>The first principle of email-marketing </a:t>
            </a:r>
          </a:p>
          <a:p>
            <a:pPr algn="ctr"/>
            <a:r>
              <a:rPr lang="en-US" sz="4600" dirty="0">
                <a:latin typeface="Times New Roman" pitchFamily="18" charset="0"/>
                <a:cs typeface="Times New Roman" pitchFamily="18" charset="0"/>
              </a:rPr>
              <a:t>Every email is a wanted email </a:t>
            </a:r>
            <a:endParaRPr lang="uk-UA" altLang="uk-UA" sz="4600" dirty="0">
              <a:latin typeface="Times New Roman" pitchFamily="18" charset="0"/>
              <a:cs typeface="Times New Roman" pitchFamily="18" charset="0"/>
            </a:endParaRPr>
          </a:p>
        </p:txBody>
      </p:sp>
      <p:sp>
        <p:nvSpPr>
          <p:cNvPr id="3" name="Rectangle 1">
            <a:extLst>
              <a:ext uri="{FF2B5EF4-FFF2-40B4-BE49-F238E27FC236}">
                <a16:creationId xmlns:a16="http://schemas.microsoft.com/office/drawing/2014/main" id="{ECF14722-2DDE-3B5D-48CC-F631951687CE}"/>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pic>
        <p:nvPicPr>
          <p:cNvPr id="6" name="Рисунок 5">
            <a:extLst>
              <a:ext uri="{FF2B5EF4-FFF2-40B4-BE49-F238E27FC236}">
                <a16:creationId xmlns:a16="http://schemas.microsoft.com/office/drawing/2014/main" id="{54656139-C804-0863-AE9B-FB5136237451}"/>
              </a:ext>
            </a:extLst>
          </p:cNvPr>
          <p:cNvPicPr>
            <a:picLocks noChangeAspect="1"/>
          </p:cNvPicPr>
          <p:nvPr/>
        </p:nvPicPr>
        <p:blipFill>
          <a:blip r:embed="rId3"/>
          <a:stretch>
            <a:fillRect/>
          </a:stretch>
        </p:blipFill>
        <p:spPr>
          <a:xfrm>
            <a:off x="765292" y="1124744"/>
            <a:ext cx="3533775" cy="5086350"/>
          </a:xfrm>
          <a:prstGeom prst="rect">
            <a:avLst/>
          </a:prstGeom>
        </p:spPr>
      </p:pic>
    </p:spTree>
    <p:extLst>
      <p:ext uri="{BB962C8B-B14F-4D97-AF65-F5344CB8AC3E}">
        <p14:creationId xmlns:p14="http://schemas.microsoft.com/office/powerpoint/2010/main" val="2070245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00004-FFEB-8B0F-F4CE-B2093C5B66A7}"/>
            </a:ext>
          </a:extLst>
        </p:cNvPr>
        <p:cNvGrpSpPr/>
        <p:nvPr/>
      </p:nvGrpSpPr>
      <p:grpSpPr>
        <a:xfrm>
          <a:off x="0" y="0"/>
          <a:ext cx="0" cy="0"/>
          <a:chOff x="0" y="0"/>
          <a:chExt cx="0" cy="0"/>
        </a:xfrm>
      </p:grpSpPr>
      <p:pic>
        <p:nvPicPr>
          <p:cNvPr id="11" name="Рисунок 11">
            <a:extLst>
              <a:ext uri="{FF2B5EF4-FFF2-40B4-BE49-F238E27FC236}">
                <a16:creationId xmlns:a16="http://schemas.microsoft.com/office/drawing/2014/main" id="{23FEBA0E-D142-C44F-2D51-90AEDF34E8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1">
            <a:extLst>
              <a:ext uri="{FF2B5EF4-FFF2-40B4-BE49-F238E27FC236}">
                <a16:creationId xmlns:a16="http://schemas.microsoft.com/office/drawing/2014/main" id="{5EA4F0C6-613D-0698-1F05-5D3A67421831}"/>
              </a:ext>
            </a:extLst>
          </p:cNvPr>
          <p:cNvSpPr/>
          <p:nvPr/>
        </p:nvSpPr>
        <p:spPr>
          <a:xfrm>
            <a:off x="1043608" y="1381463"/>
            <a:ext cx="7272807" cy="584775"/>
          </a:xfrm>
          <a:prstGeom prst="rect">
            <a:avLst/>
          </a:prstGeom>
        </p:spPr>
        <p:txBody>
          <a:bodyPr wrap="square">
            <a:spAutoFit/>
          </a:bodyPr>
          <a:lstStyle/>
          <a:p>
            <a:pPr algn="ctr"/>
            <a:r>
              <a:rPr lang="en-US" sz="3200" dirty="0">
                <a:solidFill>
                  <a:schemeClr val="accent1">
                    <a:lumMod val="75000"/>
                  </a:schemeClr>
                </a:solidFill>
                <a:latin typeface="Times New Roman" pitchFamily="18" charset="0"/>
                <a:cs typeface="Times New Roman" pitchFamily="18" charset="0"/>
              </a:rPr>
              <a:t>5 </a:t>
            </a:r>
            <a:r>
              <a:rPr lang="uk-UA" sz="3200" dirty="0">
                <a:solidFill>
                  <a:schemeClr val="accent1">
                    <a:lumMod val="75000"/>
                  </a:schemeClr>
                </a:solidFill>
                <a:latin typeface="Times New Roman" pitchFamily="18" charset="0"/>
                <a:cs typeface="Times New Roman" pitchFamily="18" charset="0"/>
              </a:rPr>
              <a:t>етап. </a:t>
            </a:r>
            <a:r>
              <a:rPr lang="uk-UA" altLang="uk-UA" sz="3200" dirty="0">
                <a:latin typeface="Times New Roman" pitchFamily="18" charset="0"/>
                <a:cs typeface="Times New Roman" pitchFamily="18" charset="0"/>
              </a:rPr>
              <a:t>Рівень доставляння і спам</a:t>
            </a:r>
          </a:p>
        </p:txBody>
      </p:sp>
      <p:sp>
        <p:nvSpPr>
          <p:cNvPr id="5" name="Rectangle 1">
            <a:extLst>
              <a:ext uri="{FF2B5EF4-FFF2-40B4-BE49-F238E27FC236}">
                <a16:creationId xmlns:a16="http://schemas.microsoft.com/office/drawing/2014/main" id="{7D030D71-046A-2EF4-10E2-1E505DC42BCD}"/>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12" name="Прямоугольник 1">
            <a:extLst>
              <a:ext uri="{FF2B5EF4-FFF2-40B4-BE49-F238E27FC236}">
                <a16:creationId xmlns:a16="http://schemas.microsoft.com/office/drawing/2014/main" id="{3B0DDD1E-E6EB-AFEE-B473-55C2CC094786}"/>
              </a:ext>
            </a:extLst>
          </p:cNvPr>
          <p:cNvSpPr/>
          <p:nvPr/>
        </p:nvSpPr>
        <p:spPr>
          <a:xfrm>
            <a:off x="3779911" y="2204284"/>
            <a:ext cx="1664221" cy="646331"/>
          </a:xfrm>
          <a:prstGeom prst="rect">
            <a:avLst/>
          </a:prstGeom>
          <a:solidFill>
            <a:schemeClr val="accent6">
              <a:lumMod val="20000"/>
              <a:lumOff val="80000"/>
            </a:schemeClr>
          </a:solidFill>
        </p:spPr>
        <p:txBody>
          <a:bodyPr wrap="square">
            <a:spAutoFit/>
          </a:bodyPr>
          <a:lstStyle/>
          <a:p>
            <a:pPr algn="ctr"/>
            <a:r>
              <a:rPr lang="uk-UA" sz="3600" b="1" dirty="0">
                <a:solidFill>
                  <a:srgbClr val="FF0000"/>
                </a:solidFill>
                <a:latin typeface="Times New Roman" pitchFamily="18" charset="0"/>
                <a:cs typeface="Times New Roman" pitchFamily="18" charset="0"/>
              </a:rPr>
              <a:t>СПАМ</a:t>
            </a:r>
            <a:endParaRPr lang="uk-UA" altLang="uk-UA" sz="3600" dirty="0">
              <a:solidFill>
                <a:srgbClr val="FF0000"/>
              </a:solidFill>
              <a:latin typeface="Times New Roman" pitchFamily="18" charset="0"/>
              <a:cs typeface="Times New Roman" pitchFamily="18" charset="0"/>
            </a:endParaRPr>
          </a:p>
        </p:txBody>
      </p:sp>
      <p:sp>
        <p:nvSpPr>
          <p:cNvPr id="3" name="Rectangle 1">
            <a:extLst>
              <a:ext uri="{FF2B5EF4-FFF2-40B4-BE49-F238E27FC236}">
                <a16:creationId xmlns:a16="http://schemas.microsoft.com/office/drawing/2014/main" id="{D6A6E178-F24B-A3D0-D06E-71EE93131793}"/>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4" name="Прямоугольник 1">
            <a:extLst>
              <a:ext uri="{FF2B5EF4-FFF2-40B4-BE49-F238E27FC236}">
                <a16:creationId xmlns:a16="http://schemas.microsoft.com/office/drawing/2014/main" id="{81282D51-7C3D-7E1C-83AC-40946C85412F}"/>
              </a:ext>
            </a:extLst>
          </p:cNvPr>
          <p:cNvSpPr/>
          <p:nvPr/>
        </p:nvSpPr>
        <p:spPr>
          <a:xfrm>
            <a:off x="971600" y="1988840"/>
            <a:ext cx="2808311" cy="1077218"/>
          </a:xfrm>
          <a:prstGeom prst="rect">
            <a:avLst/>
          </a:prstGeom>
          <a:solidFill>
            <a:schemeClr val="accent3">
              <a:lumMod val="20000"/>
              <a:lumOff val="80000"/>
            </a:schemeClr>
          </a:solidFill>
        </p:spPr>
        <p:txBody>
          <a:bodyPr wrap="square">
            <a:spAutoFit/>
          </a:bodyPr>
          <a:lstStyle/>
          <a:p>
            <a:pPr algn="ctr"/>
            <a:r>
              <a:rPr lang="uk-UA" sz="3200" b="1" dirty="0">
                <a:latin typeface="Times New Roman" pitchFamily="18" charset="0"/>
                <a:cs typeface="Times New Roman" pitchFamily="18" charset="0"/>
              </a:rPr>
              <a:t>для користувачів</a:t>
            </a:r>
            <a:endParaRPr lang="uk-UA" altLang="uk-UA" sz="3200" dirty="0">
              <a:latin typeface="Times New Roman" pitchFamily="18" charset="0"/>
              <a:cs typeface="Times New Roman" pitchFamily="18" charset="0"/>
            </a:endParaRPr>
          </a:p>
        </p:txBody>
      </p:sp>
      <p:sp>
        <p:nvSpPr>
          <p:cNvPr id="6" name="Прямоугольник 1">
            <a:extLst>
              <a:ext uri="{FF2B5EF4-FFF2-40B4-BE49-F238E27FC236}">
                <a16:creationId xmlns:a16="http://schemas.microsoft.com/office/drawing/2014/main" id="{3F06036E-87D1-2992-099D-50EABDC1D677}"/>
              </a:ext>
            </a:extLst>
          </p:cNvPr>
          <p:cNvSpPr/>
          <p:nvPr/>
        </p:nvSpPr>
        <p:spPr>
          <a:xfrm>
            <a:off x="5444132" y="2014562"/>
            <a:ext cx="2808311" cy="1077218"/>
          </a:xfrm>
          <a:prstGeom prst="rect">
            <a:avLst/>
          </a:prstGeom>
          <a:solidFill>
            <a:schemeClr val="accent3">
              <a:lumMod val="20000"/>
              <a:lumOff val="80000"/>
            </a:schemeClr>
          </a:solidFill>
        </p:spPr>
        <p:txBody>
          <a:bodyPr wrap="square">
            <a:spAutoFit/>
          </a:bodyPr>
          <a:lstStyle/>
          <a:p>
            <a:pPr algn="ctr"/>
            <a:r>
              <a:rPr lang="uk-UA" sz="3200" b="1" dirty="0">
                <a:latin typeface="Times New Roman" pitchFamily="18" charset="0"/>
                <a:cs typeface="Times New Roman" pitchFamily="18" charset="0"/>
              </a:rPr>
              <a:t>для провайдерів</a:t>
            </a:r>
            <a:endParaRPr lang="uk-UA" altLang="uk-UA" sz="3200" dirty="0">
              <a:latin typeface="Times New Roman" pitchFamily="18" charset="0"/>
              <a:cs typeface="Times New Roman" pitchFamily="18" charset="0"/>
            </a:endParaRPr>
          </a:p>
        </p:txBody>
      </p:sp>
      <p:pic>
        <p:nvPicPr>
          <p:cNvPr id="8" name="Рисунок 7">
            <a:extLst>
              <a:ext uri="{FF2B5EF4-FFF2-40B4-BE49-F238E27FC236}">
                <a16:creationId xmlns:a16="http://schemas.microsoft.com/office/drawing/2014/main" id="{B4AA400F-0AC3-D8A8-09B4-C0F98D210FE5}"/>
              </a:ext>
            </a:extLst>
          </p:cNvPr>
          <p:cNvPicPr>
            <a:picLocks noChangeAspect="1"/>
          </p:cNvPicPr>
          <p:nvPr/>
        </p:nvPicPr>
        <p:blipFill>
          <a:blip r:embed="rId3"/>
          <a:stretch>
            <a:fillRect/>
          </a:stretch>
        </p:blipFill>
        <p:spPr>
          <a:xfrm>
            <a:off x="696278" y="3088660"/>
            <a:ext cx="1873325" cy="3429000"/>
          </a:xfrm>
          <a:prstGeom prst="rect">
            <a:avLst/>
          </a:prstGeom>
        </p:spPr>
      </p:pic>
      <p:pic>
        <p:nvPicPr>
          <p:cNvPr id="13" name="Рисунок 12">
            <a:extLst>
              <a:ext uri="{FF2B5EF4-FFF2-40B4-BE49-F238E27FC236}">
                <a16:creationId xmlns:a16="http://schemas.microsoft.com/office/drawing/2014/main" id="{4A5E0D78-8ED6-A6DA-E128-E5D557A589D6}"/>
              </a:ext>
            </a:extLst>
          </p:cNvPr>
          <p:cNvPicPr>
            <a:picLocks noChangeAspect="1"/>
          </p:cNvPicPr>
          <p:nvPr/>
        </p:nvPicPr>
        <p:blipFill>
          <a:blip r:embed="rId4"/>
          <a:stretch>
            <a:fillRect/>
          </a:stretch>
        </p:blipFill>
        <p:spPr>
          <a:xfrm>
            <a:off x="2558168" y="4562137"/>
            <a:ext cx="5514975" cy="1828800"/>
          </a:xfrm>
          <a:prstGeom prst="rect">
            <a:avLst/>
          </a:prstGeom>
        </p:spPr>
      </p:pic>
      <mc:AlternateContent xmlns:mc="http://schemas.openxmlformats.org/markup-compatibility/2006" xmlns:p14="http://schemas.microsoft.com/office/powerpoint/2010/main">
        <mc:Choice Requires="p14">
          <p:contentPart p14:bwMode="auto" r:id="rId5">
            <p14:nvContentPartPr>
              <p14:cNvPr id="16" name="Рукописні дані 15">
                <a:extLst>
                  <a:ext uri="{FF2B5EF4-FFF2-40B4-BE49-F238E27FC236}">
                    <a16:creationId xmlns:a16="http://schemas.microsoft.com/office/drawing/2014/main" id="{DE2ACC42-5674-611B-8E3B-DFB31FA96645}"/>
                  </a:ext>
                </a:extLst>
              </p14:cNvPr>
              <p14:cNvContentPartPr/>
              <p14:nvPr/>
            </p14:nvContentPartPr>
            <p14:xfrm>
              <a:off x="1300185" y="2046150"/>
              <a:ext cx="416520" cy="490680"/>
            </p14:xfrm>
          </p:contentPart>
        </mc:Choice>
        <mc:Fallback xmlns="">
          <p:pic>
            <p:nvPicPr>
              <p:cNvPr id="16" name="Рукописні дані 15">
                <a:extLst>
                  <a:ext uri="{FF2B5EF4-FFF2-40B4-BE49-F238E27FC236}">
                    <a16:creationId xmlns:a16="http://schemas.microsoft.com/office/drawing/2014/main" id="{DE2ACC42-5674-611B-8E3B-DFB31FA96645}"/>
                  </a:ext>
                </a:extLst>
              </p:cNvPr>
              <p:cNvPicPr/>
              <p:nvPr/>
            </p:nvPicPr>
            <p:blipFill>
              <a:blip r:embed="rId6"/>
              <a:stretch>
                <a:fillRect/>
              </a:stretch>
            </p:blipFill>
            <p:spPr>
              <a:xfrm>
                <a:off x="1246185" y="1938150"/>
                <a:ext cx="524160" cy="706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Рукописні дані 16">
                <a:extLst>
                  <a:ext uri="{FF2B5EF4-FFF2-40B4-BE49-F238E27FC236}">
                    <a16:creationId xmlns:a16="http://schemas.microsoft.com/office/drawing/2014/main" id="{52582BAC-1EF7-F161-8830-9E46418348B8}"/>
                  </a:ext>
                </a:extLst>
              </p14:cNvPr>
              <p14:cNvContentPartPr/>
              <p14:nvPr/>
            </p14:nvContentPartPr>
            <p14:xfrm>
              <a:off x="399825" y="5665590"/>
              <a:ext cx="349560" cy="348120"/>
            </p14:xfrm>
          </p:contentPart>
        </mc:Choice>
        <mc:Fallback xmlns="">
          <p:pic>
            <p:nvPicPr>
              <p:cNvPr id="17" name="Рукописні дані 16">
                <a:extLst>
                  <a:ext uri="{FF2B5EF4-FFF2-40B4-BE49-F238E27FC236}">
                    <a16:creationId xmlns:a16="http://schemas.microsoft.com/office/drawing/2014/main" id="{52582BAC-1EF7-F161-8830-9E46418348B8}"/>
                  </a:ext>
                </a:extLst>
              </p:cNvPr>
              <p:cNvPicPr/>
              <p:nvPr/>
            </p:nvPicPr>
            <p:blipFill>
              <a:blip r:embed="rId8"/>
              <a:stretch>
                <a:fillRect/>
              </a:stretch>
            </p:blipFill>
            <p:spPr>
              <a:xfrm>
                <a:off x="346185" y="5557590"/>
                <a:ext cx="457200" cy="563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Рукописні дані 17">
                <a:extLst>
                  <a:ext uri="{FF2B5EF4-FFF2-40B4-BE49-F238E27FC236}">
                    <a16:creationId xmlns:a16="http://schemas.microsoft.com/office/drawing/2014/main" id="{755C0114-F09E-EF39-5B6A-F9BB7DF1E3F3}"/>
                  </a:ext>
                </a:extLst>
              </p14:cNvPr>
              <p14:cNvContentPartPr/>
              <p14:nvPr/>
            </p14:nvContentPartPr>
            <p14:xfrm>
              <a:off x="2671785" y="5157270"/>
              <a:ext cx="313200" cy="313560"/>
            </p14:xfrm>
          </p:contentPart>
        </mc:Choice>
        <mc:Fallback xmlns="">
          <p:pic>
            <p:nvPicPr>
              <p:cNvPr id="18" name="Рукописні дані 17">
                <a:extLst>
                  <a:ext uri="{FF2B5EF4-FFF2-40B4-BE49-F238E27FC236}">
                    <a16:creationId xmlns:a16="http://schemas.microsoft.com/office/drawing/2014/main" id="{755C0114-F09E-EF39-5B6A-F9BB7DF1E3F3}"/>
                  </a:ext>
                </a:extLst>
              </p:cNvPr>
              <p:cNvPicPr/>
              <p:nvPr/>
            </p:nvPicPr>
            <p:blipFill>
              <a:blip r:embed="rId10"/>
              <a:stretch>
                <a:fillRect/>
              </a:stretch>
            </p:blipFill>
            <p:spPr>
              <a:xfrm>
                <a:off x="2617785" y="5049630"/>
                <a:ext cx="420840" cy="529200"/>
              </a:xfrm>
              <a:prstGeom prst="rect">
                <a:avLst/>
              </a:prstGeom>
            </p:spPr>
          </p:pic>
        </mc:Fallback>
      </mc:AlternateContent>
    </p:spTree>
    <p:extLst>
      <p:ext uri="{BB962C8B-B14F-4D97-AF65-F5344CB8AC3E}">
        <p14:creationId xmlns:p14="http://schemas.microsoft.com/office/powerpoint/2010/main" val="842464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00004-FFEB-8B0F-F4CE-B2093C5B66A7}"/>
            </a:ext>
          </a:extLst>
        </p:cNvPr>
        <p:cNvGrpSpPr/>
        <p:nvPr/>
      </p:nvGrpSpPr>
      <p:grpSpPr>
        <a:xfrm>
          <a:off x="0" y="0"/>
          <a:ext cx="0" cy="0"/>
          <a:chOff x="0" y="0"/>
          <a:chExt cx="0" cy="0"/>
        </a:xfrm>
      </p:grpSpPr>
      <p:pic>
        <p:nvPicPr>
          <p:cNvPr id="11" name="Рисунок 11">
            <a:extLst>
              <a:ext uri="{FF2B5EF4-FFF2-40B4-BE49-F238E27FC236}">
                <a16:creationId xmlns:a16="http://schemas.microsoft.com/office/drawing/2014/main" id="{23FEBA0E-D142-C44F-2D51-90AEDF34E8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a:extLst>
              <a:ext uri="{FF2B5EF4-FFF2-40B4-BE49-F238E27FC236}">
                <a16:creationId xmlns:a16="http://schemas.microsoft.com/office/drawing/2014/main" id="{7D030D71-046A-2EF4-10E2-1E505DC42BCD}"/>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D6A6E178-F24B-A3D0-D06E-71EE93131793}"/>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pic>
        <p:nvPicPr>
          <p:cNvPr id="7" name="Рисунок 6">
            <a:extLst>
              <a:ext uri="{FF2B5EF4-FFF2-40B4-BE49-F238E27FC236}">
                <a16:creationId xmlns:a16="http://schemas.microsoft.com/office/drawing/2014/main" id="{A8421FA8-5472-8C3F-C05A-49DA183FB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0067" y="63697"/>
            <a:ext cx="5328397" cy="6730606"/>
          </a:xfrm>
          <a:prstGeom prst="rect">
            <a:avLst/>
          </a:prstGeom>
        </p:spPr>
      </p:pic>
      <p:sp>
        <p:nvSpPr>
          <p:cNvPr id="9" name="Прямоугольник 1">
            <a:extLst>
              <a:ext uri="{FF2B5EF4-FFF2-40B4-BE49-F238E27FC236}">
                <a16:creationId xmlns:a16="http://schemas.microsoft.com/office/drawing/2014/main" id="{51A56D2B-1838-1DE6-CA8D-ECA0003BF41F}"/>
              </a:ext>
            </a:extLst>
          </p:cNvPr>
          <p:cNvSpPr/>
          <p:nvPr/>
        </p:nvSpPr>
        <p:spPr>
          <a:xfrm>
            <a:off x="827584" y="2644170"/>
            <a:ext cx="2700300" cy="1569660"/>
          </a:xfrm>
          <a:prstGeom prst="rect">
            <a:avLst/>
          </a:prstGeom>
        </p:spPr>
        <p:txBody>
          <a:bodyPr wrap="square">
            <a:spAutoFit/>
          </a:bodyPr>
          <a:lstStyle/>
          <a:p>
            <a:pPr algn="ctr"/>
            <a:r>
              <a:rPr lang="uk-UA" sz="3200" dirty="0">
                <a:solidFill>
                  <a:schemeClr val="accent1">
                    <a:lumMod val="75000"/>
                  </a:schemeClr>
                </a:solidFill>
                <a:latin typeface="Times New Roman" pitchFamily="18" charset="0"/>
                <a:cs typeface="Times New Roman" pitchFamily="18" charset="0"/>
              </a:rPr>
              <a:t>Походження слова</a:t>
            </a:r>
          </a:p>
          <a:p>
            <a:pPr algn="ctr"/>
            <a:r>
              <a:rPr lang="uk-UA" sz="3200" b="1" dirty="0">
                <a:solidFill>
                  <a:schemeClr val="accent1">
                    <a:lumMod val="75000"/>
                  </a:schemeClr>
                </a:solidFill>
                <a:latin typeface="Times New Roman" pitchFamily="18" charset="0"/>
                <a:cs typeface="Times New Roman" pitchFamily="18" charset="0"/>
              </a:rPr>
              <a:t>«спам»</a:t>
            </a:r>
            <a:endParaRPr lang="uk-UA" altLang="uk-UA"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5039361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1">
            <a:extLst>
              <a:ext uri="{FF2B5EF4-FFF2-40B4-BE49-F238E27FC236}">
                <a16:creationId xmlns:a16="http://schemas.microsoft.com/office/drawing/2014/main" id="{700BCC29-DDF9-54EA-C77F-C82776D9F28C}"/>
              </a:ext>
            </a:extLst>
          </p:cNvPr>
          <p:cNvSpPr/>
          <p:nvPr/>
        </p:nvSpPr>
        <p:spPr>
          <a:xfrm>
            <a:off x="1043608" y="1381463"/>
            <a:ext cx="7272807" cy="1015663"/>
          </a:xfrm>
          <a:prstGeom prst="rect">
            <a:avLst/>
          </a:prstGeom>
        </p:spPr>
        <p:txBody>
          <a:bodyPr wrap="square">
            <a:spAutoFit/>
          </a:bodyPr>
          <a:lstStyle/>
          <a:p>
            <a:pPr algn="ctr"/>
            <a:r>
              <a:rPr lang="uk-UA" sz="3200" dirty="0">
                <a:solidFill>
                  <a:schemeClr val="accent1">
                    <a:lumMod val="75000"/>
                  </a:schemeClr>
                </a:solidFill>
                <a:latin typeface="Times New Roman" pitchFamily="18" charset="0"/>
                <a:cs typeface="Times New Roman" pitchFamily="18" charset="0"/>
              </a:rPr>
              <a:t>На що дивиться провайдер?</a:t>
            </a:r>
            <a:endParaRPr lang="en-US" sz="3200" dirty="0">
              <a:solidFill>
                <a:schemeClr val="accent1">
                  <a:lumMod val="75000"/>
                </a:schemeClr>
              </a:solidFill>
              <a:latin typeface="Times New Roman" pitchFamily="18" charset="0"/>
              <a:cs typeface="Times New Roman" pitchFamily="18" charset="0"/>
            </a:endParaRPr>
          </a:p>
          <a:p>
            <a:pPr algn="ctr"/>
            <a:r>
              <a:rPr lang="uk-UA" altLang="uk-UA" sz="1400" dirty="0">
                <a:solidFill>
                  <a:schemeClr val="bg1">
                    <a:lumMod val="50000"/>
                  </a:schemeClr>
                </a:solidFill>
                <a:latin typeface="Times New Roman" panose="02020603050405020304" pitchFamily="18" charset="0"/>
                <a:cs typeface="Times New Roman" pitchFamily="18" charset="0"/>
              </a:rPr>
              <a:t>Провайдери електронної пошти (</a:t>
            </a:r>
            <a:r>
              <a:rPr lang="en-US" altLang="uk-UA" sz="1400" dirty="0">
                <a:solidFill>
                  <a:schemeClr val="bg1">
                    <a:lumMod val="50000"/>
                  </a:schemeClr>
                </a:solidFill>
                <a:latin typeface="Times New Roman" panose="02020603050405020304" pitchFamily="18" charset="0"/>
                <a:cs typeface="Times New Roman" pitchFamily="18" charset="0"/>
              </a:rPr>
              <a:t>Email Service Providers</a:t>
            </a:r>
            <a:r>
              <a:rPr lang="uk-UA" altLang="uk-UA" sz="1400" dirty="0">
                <a:solidFill>
                  <a:schemeClr val="bg1">
                    <a:lumMod val="50000"/>
                  </a:schemeClr>
                </a:solidFill>
                <a:latin typeface="Times New Roman" panose="02020603050405020304" pitchFamily="18" charset="0"/>
                <a:cs typeface="Times New Roman" pitchFamily="18" charset="0"/>
              </a:rPr>
              <a:t>) </a:t>
            </a:r>
            <a:r>
              <a:rPr lang="uk-UA" sz="1400" dirty="0">
                <a:solidFill>
                  <a:schemeClr val="bg1">
                    <a:lumMod val="50000"/>
                  </a:schemeClr>
                </a:solidFill>
                <a:latin typeface="Times New Roman" panose="02020603050405020304" pitchFamily="18" charset="0"/>
                <a:cs typeface="Times New Roman" pitchFamily="18" charset="0"/>
              </a:rPr>
              <a:t>–</a:t>
            </a:r>
            <a:r>
              <a:rPr lang="uk-UA" altLang="uk-UA" sz="1400" dirty="0">
                <a:solidFill>
                  <a:schemeClr val="bg1">
                    <a:lumMod val="50000"/>
                  </a:schemeClr>
                </a:solidFill>
                <a:latin typeface="Times New Roman" panose="02020603050405020304" pitchFamily="18" charset="0"/>
                <a:cs typeface="Times New Roman" pitchFamily="18" charset="0"/>
              </a:rPr>
              <a:t> компанії, які пропонують послуги електронної пошти (наприклад Gmail.com</a:t>
            </a:r>
            <a:r>
              <a:rPr lang="en-US" altLang="uk-UA" sz="1400" dirty="0">
                <a:solidFill>
                  <a:schemeClr val="bg1">
                    <a:lumMod val="50000"/>
                  </a:schemeClr>
                </a:solidFill>
                <a:latin typeface="Times New Roman" panose="02020603050405020304" pitchFamily="18" charset="0"/>
                <a:cs typeface="Times New Roman" pitchFamily="18" charset="0"/>
              </a:rPr>
              <a:t>)</a:t>
            </a:r>
            <a:endParaRPr lang="uk-UA" altLang="uk-UA" sz="1400" dirty="0">
              <a:solidFill>
                <a:schemeClr val="accent1">
                  <a:lumMod val="75000"/>
                </a:schemeClr>
              </a:solidFill>
              <a:latin typeface="Times New Roman" panose="02020603050405020304" pitchFamily="18" charset="0"/>
              <a:cs typeface="Times New Roman" pitchFamily="18" charset="0"/>
            </a:endParaRPr>
          </a:p>
        </p:txBody>
      </p:sp>
      <p:sp>
        <p:nvSpPr>
          <p:cNvPr id="2" name="Прямоугольник 1">
            <a:extLst>
              <a:ext uri="{FF2B5EF4-FFF2-40B4-BE49-F238E27FC236}">
                <a16:creationId xmlns:a16="http://schemas.microsoft.com/office/drawing/2014/main" id="{1B2DA1BF-316D-A826-EB81-5C99B62B8228}"/>
              </a:ext>
            </a:extLst>
          </p:cNvPr>
          <p:cNvSpPr/>
          <p:nvPr/>
        </p:nvSpPr>
        <p:spPr>
          <a:xfrm>
            <a:off x="694626" y="2454012"/>
            <a:ext cx="2365206" cy="3139321"/>
          </a:xfrm>
          <a:prstGeom prst="rect">
            <a:avLst/>
          </a:prstGeom>
        </p:spPr>
        <p:txBody>
          <a:bodyPr wrap="square">
            <a:spAutoFit/>
          </a:bodyPr>
          <a:lstStyle/>
          <a:p>
            <a:pPr algn="ctr"/>
            <a:r>
              <a:rPr lang="uk-UA" sz="2200" b="1" dirty="0">
                <a:solidFill>
                  <a:srgbClr val="AE2A88"/>
                </a:solidFill>
                <a:latin typeface="Times New Roman" pitchFamily="18" charset="0"/>
                <a:cs typeface="Times New Roman" pitchFamily="18" charset="0"/>
              </a:rPr>
              <a:t>Пастки</a:t>
            </a:r>
          </a:p>
          <a:p>
            <a:pPr algn="ctr"/>
            <a:r>
              <a:rPr lang="uk-UA" sz="1600" dirty="0">
                <a:solidFill>
                  <a:schemeClr val="bg1">
                    <a:lumMod val="50000"/>
                  </a:schemeClr>
                </a:solidFill>
                <a:latin typeface="Times New Roman" panose="02020603050405020304" pitchFamily="18" charset="0"/>
                <a:cs typeface="Times New Roman" panose="02020603050405020304" pitchFamily="18" charset="0"/>
              </a:rPr>
              <a:t>(англ. </a:t>
            </a:r>
            <a:r>
              <a:rPr lang="en-US" sz="1600" i="1" dirty="0">
                <a:solidFill>
                  <a:schemeClr val="bg1">
                    <a:lumMod val="50000"/>
                  </a:schemeClr>
                </a:solidFill>
                <a:latin typeface="Times New Roman" panose="02020603050405020304" pitchFamily="18" charset="0"/>
                <a:cs typeface="Times New Roman" panose="02020603050405020304" pitchFamily="18" charset="0"/>
              </a:rPr>
              <a:t>spam trap</a:t>
            </a:r>
            <a:r>
              <a:rPr lang="en-US" sz="1600" dirty="0">
                <a:solidFill>
                  <a:schemeClr val="bg1">
                    <a:lumMod val="50000"/>
                  </a:schemeClr>
                </a:solidFill>
                <a:latin typeface="Times New Roman" panose="02020603050405020304" pitchFamily="18" charset="0"/>
                <a:cs typeface="Times New Roman" panose="02020603050405020304" pitchFamily="18" charset="0"/>
              </a:rPr>
              <a:t>)</a:t>
            </a:r>
            <a:endParaRPr lang="uk-UA" sz="1600" dirty="0">
              <a:solidFill>
                <a:schemeClr val="bg1">
                  <a:lumMod val="50000"/>
                </a:schemeClr>
              </a:solidFill>
              <a:latin typeface="Times New Roman" panose="02020603050405020304" pitchFamily="18" charset="0"/>
              <a:cs typeface="Times New Roman" panose="02020603050405020304" pitchFamily="18" charset="0"/>
            </a:endParaRPr>
          </a:p>
          <a:p>
            <a:pPr algn="ctr"/>
            <a:r>
              <a:rPr lang="uk-UA"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uk-UA" sz="1600" dirty="0">
                <a:latin typeface="Times New Roman" panose="02020603050405020304" pitchFamily="18" charset="0"/>
                <a:cs typeface="Times New Roman" panose="02020603050405020304" pitchFamily="18" charset="0"/>
              </a:rPr>
              <a:t>це </a:t>
            </a:r>
            <a:r>
              <a:rPr lang="en-US" sz="1600" dirty="0">
                <a:latin typeface="Times New Roman" panose="02020603050405020304" pitchFamily="18" charset="0"/>
                <a:cs typeface="Times New Roman" panose="02020603050405020304" pitchFamily="18" charset="0"/>
              </a:rPr>
              <a:t>email </a:t>
            </a:r>
            <a:r>
              <a:rPr lang="uk-UA" sz="1600" dirty="0">
                <a:latin typeface="Times New Roman" panose="02020603050405020304" pitchFamily="18" charset="0"/>
                <a:cs typeface="Times New Roman" panose="02020603050405020304" pitchFamily="18" charset="0"/>
              </a:rPr>
              <a:t>адреси, які використовують інтернет-провайдери та антиспам-організації для виявлення шахраїв і боротьби зі спамом. Такий </a:t>
            </a:r>
            <a:r>
              <a:rPr lang="en-US" sz="1600" dirty="0">
                <a:latin typeface="Times New Roman" panose="02020603050405020304" pitchFamily="18" charset="0"/>
                <a:cs typeface="Times New Roman" panose="02020603050405020304" pitchFamily="18" charset="0"/>
              </a:rPr>
              <a:t>email </a:t>
            </a:r>
            <a:r>
              <a:rPr lang="uk-UA" sz="1600" dirty="0">
                <a:latin typeface="Times New Roman" panose="02020603050405020304" pitchFamily="18" charset="0"/>
                <a:cs typeface="Times New Roman" panose="02020603050405020304" pitchFamily="18" charset="0"/>
              </a:rPr>
              <a:t>або вже не належить користувачу, або був створений провайдером спеціально</a:t>
            </a:r>
          </a:p>
        </p:txBody>
      </p:sp>
      <p:sp>
        <p:nvSpPr>
          <p:cNvPr id="5" name="Rectangle 1">
            <a:extLst>
              <a:ext uri="{FF2B5EF4-FFF2-40B4-BE49-F238E27FC236}">
                <a16:creationId xmlns:a16="http://schemas.microsoft.com/office/drawing/2014/main" id="{BB310A11-AD8E-B7BD-A845-23AE91F5D2BA}"/>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9903C55C-668A-CCC7-085B-27E1BC03B4B7}"/>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7" name="Прямоугольник 1">
            <a:extLst>
              <a:ext uri="{FF2B5EF4-FFF2-40B4-BE49-F238E27FC236}">
                <a16:creationId xmlns:a16="http://schemas.microsoft.com/office/drawing/2014/main" id="{F4CEB7C4-91E6-4F5F-3DA7-DE042D9E687E}"/>
              </a:ext>
            </a:extLst>
          </p:cNvPr>
          <p:cNvSpPr/>
          <p:nvPr/>
        </p:nvSpPr>
        <p:spPr>
          <a:xfrm>
            <a:off x="2904758" y="2619031"/>
            <a:ext cx="2487433" cy="2893100"/>
          </a:xfrm>
          <a:prstGeom prst="rect">
            <a:avLst/>
          </a:prstGeom>
        </p:spPr>
        <p:txBody>
          <a:bodyPr wrap="square">
            <a:spAutoFit/>
          </a:bodyPr>
          <a:lstStyle/>
          <a:p>
            <a:pPr algn="ctr"/>
            <a:r>
              <a:rPr lang="uk-UA" sz="2200" b="1" dirty="0">
                <a:solidFill>
                  <a:srgbClr val="AE2A88"/>
                </a:solidFill>
                <a:latin typeface="Times New Roman" pitchFamily="18" charset="0"/>
                <a:cs typeface="Times New Roman" pitchFamily="18" charset="0"/>
              </a:rPr>
              <a:t>Репутація</a:t>
            </a:r>
          </a:p>
          <a:p>
            <a:pPr algn="ctr"/>
            <a:r>
              <a:rPr lang="uk-UA" sz="1600" dirty="0">
                <a:latin typeface="Times New Roman" panose="02020603050405020304" pitchFamily="18" charset="0"/>
                <a:cs typeface="Times New Roman" pitchFamily="18" charset="0"/>
              </a:rPr>
              <a:t>– </a:t>
            </a:r>
            <a:r>
              <a:rPr lang="uk-UA" altLang="uk-UA" sz="1600" dirty="0">
                <a:latin typeface="Times New Roman" panose="02020603050405020304" pitchFamily="18" charset="0"/>
                <a:cs typeface="Times New Roman" panose="02020603050405020304" pitchFamily="18" charset="0"/>
              </a:rPr>
              <a:t>показник, який характеризує якість ваших розсилок, домену, поведінку ваших передплатників (частота розсилок, відсоток прочитаних листів, відсоток доставлених листів, історія домен, історія IP-адреси)</a:t>
            </a:r>
            <a:endParaRPr lang="uk-UA" sz="2200" dirty="0">
              <a:latin typeface="Times New Roman" pitchFamily="18" charset="0"/>
              <a:cs typeface="Times New Roman" pitchFamily="18" charset="0"/>
            </a:endParaRPr>
          </a:p>
        </p:txBody>
      </p:sp>
      <p:sp>
        <p:nvSpPr>
          <p:cNvPr id="8" name="Прямоугольник 1">
            <a:extLst>
              <a:ext uri="{FF2B5EF4-FFF2-40B4-BE49-F238E27FC236}">
                <a16:creationId xmlns:a16="http://schemas.microsoft.com/office/drawing/2014/main" id="{83E29582-AF4D-01FD-CCDB-E8DF260C2F91}"/>
              </a:ext>
            </a:extLst>
          </p:cNvPr>
          <p:cNvSpPr/>
          <p:nvPr/>
        </p:nvSpPr>
        <p:spPr>
          <a:xfrm>
            <a:off x="5273209" y="2449754"/>
            <a:ext cx="1465255" cy="3231654"/>
          </a:xfrm>
          <a:prstGeom prst="rect">
            <a:avLst/>
          </a:prstGeom>
        </p:spPr>
        <p:txBody>
          <a:bodyPr wrap="square">
            <a:spAutoFit/>
          </a:bodyPr>
          <a:lstStyle/>
          <a:p>
            <a:pPr algn="ctr"/>
            <a:r>
              <a:rPr lang="uk-UA" sz="2200" b="1" dirty="0">
                <a:solidFill>
                  <a:srgbClr val="AE2A88"/>
                </a:solidFill>
                <a:latin typeface="Times New Roman" pitchFamily="18" charset="0"/>
                <a:cs typeface="Times New Roman" pitchFamily="18" charset="0"/>
              </a:rPr>
              <a:t>Аномалії</a:t>
            </a:r>
          </a:p>
          <a:p>
            <a:pPr algn="ctr"/>
            <a:r>
              <a:rPr lang="uk-UA" sz="1600" dirty="0">
                <a:latin typeface="Times New Roman" panose="02020603050405020304" pitchFamily="18" charset="0"/>
                <a:cs typeface="Times New Roman" pitchFamily="18" charset="0"/>
              </a:rPr>
              <a:t>– </a:t>
            </a:r>
            <a:r>
              <a:rPr lang="uk-UA" altLang="uk-UA" sz="1600" dirty="0">
                <a:latin typeface="Times New Roman" panose="02020603050405020304" pitchFamily="18" charset="0"/>
                <a:cs typeface="Times New Roman" panose="02020603050405020304" pitchFamily="18" charset="0"/>
              </a:rPr>
              <a:t>будь-яке нетипове для розсилок з даного домену (різке зростання бази, різка зміна частоти, зміна тематики)</a:t>
            </a:r>
          </a:p>
          <a:p>
            <a:pPr algn="ctr"/>
            <a:endParaRPr lang="uk-UA" sz="2200" dirty="0">
              <a:solidFill>
                <a:srgbClr val="AE2A88"/>
              </a:solidFill>
              <a:latin typeface="Times New Roman" pitchFamily="18" charset="0"/>
              <a:cs typeface="Times New Roman" pitchFamily="18" charset="0"/>
            </a:endParaRPr>
          </a:p>
        </p:txBody>
      </p:sp>
      <p:sp>
        <p:nvSpPr>
          <p:cNvPr id="9" name="Прямоугольник 1">
            <a:extLst>
              <a:ext uri="{FF2B5EF4-FFF2-40B4-BE49-F238E27FC236}">
                <a16:creationId xmlns:a16="http://schemas.microsoft.com/office/drawing/2014/main" id="{6A206E5A-674B-A7EB-11A3-2C984DA99802}"/>
              </a:ext>
            </a:extLst>
          </p:cNvPr>
          <p:cNvSpPr/>
          <p:nvPr/>
        </p:nvSpPr>
        <p:spPr>
          <a:xfrm>
            <a:off x="6696320" y="2732947"/>
            <a:ext cx="1753054" cy="2646878"/>
          </a:xfrm>
          <a:prstGeom prst="rect">
            <a:avLst/>
          </a:prstGeom>
        </p:spPr>
        <p:txBody>
          <a:bodyPr wrap="square">
            <a:spAutoFit/>
          </a:bodyPr>
          <a:lstStyle/>
          <a:p>
            <a:pPr algn="ctr"/>
            <a:r>
              <a:rPr lang="uk-UA" sz="2200" b="1" dirty="0">
                <a:solidFill>
                  <a:srgbClr val="AE2A88"/>
                </a:solidFill>
                <a:latin typeface="Times New Roman" pitchFamily="18" charset="0"/>
                <a:cs typeface="Times New Roman" pitchFamily="18" charset="0"/>
              </a:rPr>
              <a:t>Патерни</a:t>
            </a:r>
          </a:p>
          <a:p>
            <a:pPr algn="ctr"/>
            <a:r>
              <a:rPr lang="uk-UA" sz="1600" dirty="0">
                <a:latin typeface="Times New Roman" panose="02020603050405020304" pitchFamily="18" charset="0"/>
                <a:cs typeface="Times New Roman" panose="02020603050405020304" pitchFamily="18" charset="0"/>
              </a:rPr>
              <a:t>– </a:t>
            </a:r>
            <a:r>
              <a:rPr lang="uk-UA" altLang="uk-UA" sz="1600" dirty="0">
                <a:latin typeface="Times New Roman" panose="02020603050405020304" pitchFamily="18" charset="0"/>
                <a:cs typeface="Times New Roman" panose="02020603050405020304" pitchFamily="18" charset="0"/>
              </a:rPr>
              <a:t>певна послідовність дій того, хто розсилає, чи одержувачів (отримувачі всі листи відправляють у спам)</a:t>
            </a:r>
          </a:p>
        </p:txBody>
      </p:sp>
      <p:sp>
        <p:nvSpPr>
          <p:cNvPr id="13" name="Rectangle 2">
            <a:extLst>
              <a:ext uri="{FF2B5EF4-FFF2-40B4-BE49-F238E27FC236}">
                <a16:creationId xmlns:a16="http://schemas.microsoft.com/office/drawing/2014/main" id="{8320133C-E6D7-5DED-234F-60B75A04FE97}"/>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14" name="Rectangle 3">
            <a:extLst>
              <a:ext uri="{FF2B5EF4-FFF2-40B4-BE49-F238E27FC236}">
                <a16:creationId xmlns:a16="http://schemas.microsoft.com/office/drawing/2014/main" id="{DD25DD2B-A03C-E946-F64B-2DFDB30BB460}"/>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15" name="Rectangle 4">
            <a:extLst>
              <a:ext uri="{FF2B5EF4-FFF2-40B4-BE49-F238E27FC236}">
                <a16:creationId xmlns:a16="http://schemas.microsoft.com/office/drawing/2014/main" id="{3BF5F333-548E-C7EA-EB7B-E7DDCAF91BD2}"/>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368124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1">
            <a:extLst>
              <a:ext uri="{FF2B5EF4-FFF2-40B4-BE49-F238E27FC236}">
                <a16:creationId xmlns:a16="http://schemas.microsoft.com/office/drawing/2014/main" id="{700BCC29-DDF9-54EA-C77F-C82776D9F28C}"/>
              </a:ext>
            </a:extLst>
          </p:cNvPr>
          <p:cNvSpPr/>
          <p:nvPr/>
        </p:nvSpPr>
        <p:spPr>
          <a:xfrm>
            <a:off x="1038771" y="3006242"/>
            <a:ext cx="7272807" cy="584775"/>
          </a:xfrm>
          <a:prstGeom prst="rect">
            <a:avLst/>
          </a:prstGeom>
        </p:spPr>
        <p:txBody>
          <a:bodyPr wrap="square">
            <a:spAutoFit/>
          </a:bodyPr>
          <a:lstStyle/>
          <a:p>
            <a:pPr algn="ctr"/>
            <a:r>
              <a:rPr lang="uk-UA" sz="3200" dirty="0">
                <a:solidFill>
                  <a:srgbClr val="FF0000"/>
                </a:solidFill>
                <a:latin typeface="Times New Roman" pitchFamily="18" charset="0"/>
                <a:cs typeface="Times New Roman" pitchFamily="18" charset="0"/>
              </a:rPr>
              <a:t>Є заборонені теми для </a:t>
            </a:r>
            <a:r>
              <a:rPr lang="en-US" sz="3200" dirty="0">
                <a:solidFill>
                  <a:srgbClr val="FF0000"/>
                </a:solidFill>
                <a:latin typeface="Times New Roman" pitchFamily="18" charset="0"/>
                <a:cs typeface="Times New Roman" pitchFamily="18" charset="0"/>
              </a:rPr>
              <a:t>email-</a:t>
            </a:r>
            <a:r>
              <a:rPr lang="uk-UA" sz="3200" dirty="0">
                <a:solidFill>
                  <a:srgbClr val="FF0000"/>
                </a:solidFill>
                <a:latin typeface="Times New Roman" pitchFamily="18" charset="0"/>
                <a:cs typeface="Times New Roman" pitchFamily="18" charset="0"/>
              </a:rPr>
              <a:t>розсилок</a:t>
            </a:r>
            <a:r>
              <a:rPr lang="en-US" sz="3200" dirty="0">
                <a:solidFill>
                  <a:srgbClr val="FF0000"/>
                </a:solidFill>
                <a:latin typeface="Times New Roman" pitchFamily="18" charset="0"/>
                <a:cs typeface="Times New Roman" pitchFamily="18" charset="0"/>
              </a:rPr>
              <a:t>!!!</a:t>
            </a:r>
            <a:endParaRPr lang="uk-UA" altLang="uk-UA" sz="1400" dirty="0">
              <a:solidFill>
                <a:srgbClr val="FF0000"/>
              </a:solidFill>
              <a:latin typeface="Times New Roman" panose="02020603050405020304" pitchFamily="18" charset="0"/>
              <a:cs typeface="Times New Roman" pitchFamily="18" charset="0"/>
            </a:endParaRPr>
          </a:p>
        </p:txBody>
      </p:sp>
      <p:sp>
        <p:nvSpPr>
          <p:cNvPr id="5" name="Rectangle 1">
            <a:extLst>
              <a:ext uri="{FF2B5EF4-FFF2-40B4-BE49-F238E27FC236}">
                <a16:creationId xmlns:a16="http://schemas.microsoft.com/office/drawing/2014/main" id="{BB310A11-AD8E-B7BD-A845-23AE91F5D2BA}"/>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9903C55C-668A-CCC7-085B-27E1BC03B4B7}"/>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13" name="Rectangle 2">
            <a:extLst>
              <a:ext uri="{FF2B5EF4-FFF2-40B4-BE49-F238E27FC236}">
                <a16:creationId xmlns:a16="http://schemas.microsoft.com/office/drawing/2014/main" id="{8320133C-E6D7-5DED-234F-60B75A04FE97}"/>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14" name="Rectangle 3">
            <a:extLst>
              <a:ext uri="{FF2B5EF4-FFF2-40B4-BE49-F238E27FC236}">
                <a16:creationId xmlns:a16="http://schemas.microsoft.com/office/drawing/2014/main" id="{DD25DD2B-A03C-E946-F64B-2DFDB30BB460}"/>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15" name="Rectangle 4">
            <a:extLst>
              <a:ext uri="{FF2B5EF4-FFF2-40B4-BE49-F238E27FC236}">
                <a16:creationId xmlns:a16="http://schemas.microsoft.com/office/drawing/2014/main" id="{3BF5F333-548E-C7EA-EB7B-E7DDCAF91BD2}"/>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016375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1">
            <a:extLst>
              <a:ext uri="{FF2B5EF4-FFF2-40B4-BE49-F238E27FC236}">
                <a16:creationId xmlns:a16="http://schemas.microsoft.com/office/drawing/2014/main" id="{700BCC29-DDF9-54EA-C77F-C82776D9F28C}"/>
              </a:ext>
            </a:extLst>
          </p:cNvPr>
          <p:cNvSpPr/>
          <p:nvPr/>
        </p:nvSpPr>
        <p:spPr>
          <a:xfrm>
            <a:off x="1038771" y="1099238"/>
            <a:ext cx="7272807" cy="2277547"/>
          </a:xfrm>
          <a:prstGeom prst="rect">
            <a:avLst/>
          </a:prstGeom>
        </p:spPr>
        <p:txBody>
          <a:bodyPr wrap="square">
            <a:spAutoFit/>
          </a:bodyPr>
          <a:lstStyle/>
          <a:p>
            <a:pPr algn="ctr"/>
            <a:r>
              <a:rPr lang="en-US" altLang="uk-UA" sz="3200" b="1" dirty="0">
                <a:latin typeface="Times New Roman" pitchFamily="18" charset="0"/>
                <a:cs typeface="Times New Roman" pitchFamily="18" charset="0"/>
              </a:rPr>
              <a:t>Email blacklist</a:t>
            </a:r>
          </a:p>
          <a:p>
            <a:pPr algn="ctr"/>
            <a:r>
              <a:rPr lang="uk-UA" sz="2200" b="1" i="0" dirty="0">
                <a:solidFill>
                  <a:srgbClr val="000000"/>
                </a:solidFill>
                <a:effectLst/>
                <a:latin typeface="Times New Roman" panose="02020603050405020304" pitchFamily="18" charset="0"/>
                <a:cs typeface="Times New Roman" panose="02020603050405020304" pitchFamily="18" charset="0"/>
              </a:rPr>
              <a:t>Чорний список </a:t>
            </a:r>
            <a:r>
              <a:rPr lang="uk-UA" sz="2200" dirty="0">
                <a:latin typeface="Times New Roman" pitchFamily="18" charset="0"/>
                <a:cs typeface="Times New Roman" pitchFamily="18" charset="0"/>
              </a:rPr>
              <a:t>–</a:t>
            </a:r>
            <a:r>
              <a:rPr lang="uk-UA" sz="2200" b="0" i="0" dirty="0">
                <a:solidFill>
                  <a:srgbClr val="000000"/>
                </a:solidFill>
                <a:effectLst/>
                <a:latin typeface="Times New Roman" panose="02020603050405020304" pitchFamily="18" charset="0"/>
                <a:cs typeface="Times New Roman" panose="02020603050405020304" pitchFamily="18" charset="0"/>
              </a:rPr>
              <a:t> це база даних відправників, про яких отримувачі повідомили як про відправників спаму. Вважається, що адреси електронної пошти з цього списку розповсюджують спам, тому вони або блокуються, або позначаються як спам у папці одержувача</a:t>
            </a:r>
            <a:endParaRPr lang="uk-UA" altLang="uk-UA" sz="2200" dirty="0">
              <a:latin typeface="Times New Roman" panose="02020603050405020304" pitchFamily="18" charset="0"/>
              <a:cs typeface="Times New Roman" pitchFamily="18" charset="0"/>
            </a:endParaRPr>
          </a:p>
        </p:txBody>
      </p:sp>
      <p:sp>
        <p:nvSpPr>
          <p:cNvPr id="5" name="Rectangle 1">
            <a:extLst>
              <a:ext uri="{FF2B5EF4-FFF2-40B4-BE49-F238E27FC236}">
                <a16:creationId xmlns:a16="http://schemas.microsoft.com/office/drawing/2014/main" id="{BB310A11-AD8E-B7BD-A845-23AE91F5D2BA}"/>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9903C55C-668A-CCC7-085B-27E1BC03B4B7}"/>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13" name="Rectangle 2">
            <a:extLst>
              <a:ext uri="{FF2B5EF4-FFF2-40B4-BE49-F238E27FC236}">
                <a16:creationId xmlns:a16="http://schemas.microsoft.com/office/drawing/2014/main" id="{8320133C-E6D7-5DED-234F-60B75A04FE97}"/>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14" name="Rectangle 3">
            <a:extLst>
              <a:ext uri="{FF2B5EF4-FFF2-40B4-BE49-F238E27FC236}">
                <a16:creationId xmlns:a16="http://schemas.microsoft.com/office/drawing/2014/main" id="{DD25DD2B-A03C-E946-F64B-2DFDB30BB460}"/>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15" name="Rectangle 4">
            <a:extLst>
              <a:ext uri="{FF2B5EF4-FFF2-40B4-BE49-F238E27FC236}">
                <a16:creationId xmlns:a16="http://schemas.microsoft.com/office/drawing/2014/main" id="{3BF5F333-548E-C7EA-EB7B-E7DDCAF91BD2}"/>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pic>
        <p:nvPicPr>
          <p:cNvPr id="7" name="Рисунок 6">
            <a:extLst>
              <a:ext uri="{FF2B5EF4-FFF2-40B4-BE49-F238E27FC236}">
                <a16:creationId xmlns:a16="http://schemas.microsoft.com/office/drawing/2014/main" id="{4947E6A1-29EC-6FC3-260A-B3848209135C}"/>
              </a:ext>
            </a:extLst>
          </p:cNvPr>
          <p:cNvPicPr>
            <a:picLocks noChangeAspect="1"/>
          </p:cNvPicPr>
          <p:nvPr/>
        </p:nvPicPr>
        <p:blipFill>
          <a:blip r:embed="rId3"/>
          <a:stretch>
            <a:fillRect/>
          </a:stretch>
        </p:blipFill>
        <p:spPr>
          <a:xfrm>
            <a:off x="1018183" y="3745927"/>
            <a:ext cx="7349402" cy="2009006"/>
          </a:xfrm>
          <a:prstGeom prst="rect">
            <a:avLst/>
          </a:prstGeom>
        </p:spPr>
      </p:pic>
    </p:spTree>
    <p:extLst>
      <p:ext uri="{BB962C8B-B14F-4D97-AF65-F5344CB8AC3E}">
        <p14:creationId xmlns:p14="http://schemas.microsoft.com/office/powerpoint/2010/main" val="31748785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29916-9F12-FB8C-2002-2F92BAAF006D}"/>
            </a:ext>
          </a:extLst>
        </p:cNvPr>
        <p:cNvGrpSpPr/>
        <p:nvPr/>
      </p:nvGrpSpPr>
      <p:grpSpPr>
        <a:xfrm>
          <a:off x="0" y="0"/>
          <a:ext cx="0" cy="0"/>
          <a:chOff x="0" y="0"/>
          <a:chExt cx="0" cy="0"/>
        </a:xfrm>
      </p:grpSpPr>
      <p:pic>
        <p:nvPicPr>
          <p:cNvPr id="11" name="Рисунок 11">
            <a:extLst>
              <a:ext uri="{FF2B5EF4-FFF2-40B4-BE49-F238E27FC236}">
                <a16:creationId xmlns:a16="http://schemas.microsoft.com/office/drawing/2014/main" id="{A8725A2E-1E6B-67AB-6ED2-63C82C6868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a:extLst>
              <a:ext uri="{FF2B5EF4-FFF2-40B4-BE49-F238E27FC236}">
                <a16:creationId xmlns:a16="http://schemas.microsoft.com/office/drawing/2014/main" id="{2179E49A-3F16-2059-4FCF-560364DF98DF}"/>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12" name="Прямоугольник 1">
            <a:extLst>
              <a:ext uri="{FF2B5EF4-FFF2-40B4-BE49-F238E27FC236}">
                <a16:creationId xmlns:a16="http://schemas.microsoft.com/office/drawing/2014/main" id="{A5036020-1D0E-DFFF-F34D-55F0F4E1AB2B}"/>
              </a:ext>
            </a:extLst>
          </p:cNvPr>
          <p:cNvSpPr/>
          <p:nvPr/>
        </p:nvSpPr>
        <p:spPr>
          <a:xfrm>
            <a:off x="4299067" y="764704"/>
            <a:ext cx="4572000" cy="5586145"/>
          </a:xfrm>
          <a:prstGeom prst="rect">
            <a:avLst/>
          </a:prstGeom>
        </p:spPr>
        <p:txBody>
          <a:bodyPr wrap="square">
            <a:spAutoFit/>
          </a:bodyPr>
          <a:lstStyle/>
          <a:p>
            <a:pPr algn="ctr"/>
            <a:r>
              <a:rPr lang="uk-UA" altLang="uk-UA" sz="1700" dirty="0">
                <a:latin typeface="Times New Roman" pitchFamily="18" charset="0"/>
                <a:cs typeface="Times New Roman" pitchFamily="18" charset="0"/>
              </a:rPr>
              <a:t>У давні часи деякі маркетологи займалися сумнівною діяльністю збирання електронної пошти. Збір електронної пошти був методом створення списків електронної пошти шляхом розгортання сканерів або ботів, які сканують загальнодоступний або приватний вміст, щоб отримати адреси електронної пошти. Щоб боротися з цим, деякі постачальники поштових скриньок або постачальники послуг фільтрації розмістили </a:t>
            </a:r>
            <a:r>
              <a:rPr lang="uk-UA" altLang="uk-UA" sz="1700" b="1" dirty="0">
                <a:latin typeface="Times New Roman" pitchFamily="18" charset="0"/>
                <a:cs typeface="Times New Roman" pitchFamily="18" charset="0"/>
              </a:rPr>
              <a:t>адреси «приманки» </a:t>
            </a:r>
            <a:r>
              <a:rPr lang="uk-UA" altLang="uk-UA" sz="1700" dirty="0">
                <a:latin typeface="Times New Roman" pitchFamily="18" charset="0"/>
                <a:cs typeface="Times New Roman" pitchFamily="18" charset="0"/>
              </a:rPr>
              <a:t>як пастки та занесли </a:t>
            </a:r>
            <a:r>
              <a:rPr lang="uk-UA" altLang="uk-UA" sz="1700" b="1" dirty="0">
                <a:latin typeface="Times New Roman" pitchFamily="18" charset="0"/>
                <a:cs typeface="Times New Roman" pitchFamily="18" charset="0"/>
              </a:rPr>
              <a:t>в чорний список сервери/домени</a:t>
            </a:r>
            <a:r>
              <a:rPr lang="uk-UA" altLang="uk-UA" sz="1700" dirty="0">
                <a:latin typeface="Times New Roman" pitchFamily="18" charset="0"/>
                <a:cs typeface="Times New Roman" pitchFamily="18" charset="0"/>
              </a:rPr>
              <a:t>, які надсилали на ці адреси. Чорний список електронної пошти – це список </a:t>
            </a:r>
            <a:r>
              <a:rPr lang="en-AU" altLang="uk-UA" sz="1700" dirty="0">
                <a:latin typeface="Times New Roman" pitchFamily="18" charset="0"/>
                <a:cs typeface="Times New Roman" pitchFamily="18" charset="0"/>
              </a:rPr>
              <a:t>IP-</a:t>
            </a:r>
            <a:r>
              <a:rPr lang="uk-UA" altLang="uk-UA" sz="1700" dirty="0">
                <a:latin typeface="Times New Roman" pitchFamily="18" charset="0"/>
                <a:cs typeface="Times New Roman" pitchFamily="18" charset="0"/>
              </a:rPr>
              <a:t>адрес або доменів, які підозрюються в надсиланні спаму або надсиланні до зібраних (або отруєних) списків. Деякі чорні списки доступні для загального пошуку, а деякі залишаються приватними постачальниками поштових послуг. Тепер ви знаєте, яка небезпека полягає в покупці та використанні списку, який може містити ці адреси електронної пошти</a:t>
            </a:r>
          </a:p>
        </p:txBody>
      </p:sp>
      <p:sp>
        <p:nvSpPr>
          <p:cNvPr id="3" name="Rectangle 1">
            <a:extLst>
              <a:ext uri="{FF2B5EF4-FFF2-40B4-BE49-F238E27FC236}">
                <a16:creationId xmlns:a16="http://schemas.microsoft.com/office/drawing/2014/main" id="{AE231B72-5AA6-A460-5F07-420C915B6160}"/>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pic>
        <p:nvPicPr>
          <p:cNvPr id="6" name="Рисунок 5">
            <a:extLst>
              <a:ext uri="{FF2B5EF4-FFF2-40B4-BE49-F238E27FC236}">
                <a16:creationId xmlns:a16="http://schemas.microsoft.com/office/drawing/2014/main" id="{3A021A01-BBC7-DF9E-81FA-5D5DE89DC8D1}"/>
              </a:ext>
            </a:extLst>
          </p:cNvPr>
          <p:cNvPicPr>
            <a:picLocks noChangeAspect="1"/>
          </p:cNvPicPr>
          <p:nvPr/>
        </p:nvPicPr>
        <p:blipFill>
          <a:blip r:embed="rId3"/>
          <a:stretch>
            <a:fillRect/>
          </a:stretch>
        </p:blipFill>
        <p:spPr>
          <a:xfrm>
            <a:off x="765292" y="1124744"/>
            <a:ext cx="3533775" cy="5086350"/>
          </a:xfrm>
          <a:prstGeom prst="rect">
            <a:avLst/>
          </a:prstGeom>
        </p:spPr>
      </p:pic>
    </p:spTree>
    <p:extLst>
      <p:ext uri="{BB962C8B-B14F-4D97-AF65-F5344CB8AC3E}">
        <p14:creationId xmlns:p14="http://schemas.microsoft.com/office/powerpoint/2010/main" val="1410454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556AE-CC16-8235-06E5-7EE086132EA3}"/>
            </a:ext>
          </a:extLst>
        </p:cNvPr>
        <p:cNvGrpSpPr/>
        <p:nvPr/>
      </p:nvGrpSpPr>
      <p:grpSpPr>
        <a:xfrm>
          <a:off x="0" y="0"/>
          <a:ext cx="0" cy="0"/>
          <a:chOff x="0" y="0"/>
          <a:chExt cx="0" cy="0"/>
        </a:xfrm>
      </p:grpSpPr>
      <p:pic>
        <p:nvPicPr>
          <p:cNvPr id="5" name="Рисунок 11">
            <a:extLst>
              <a:ext uri="{FF2B5EF4-FFF2-40B4-BE49-F238E27FC236}">
                <a16:creationId xmlns:a16="http://schemas.microsoft.com/office/drawing/2014/main" id="{8E07108E-E3B0-E074-2CE4-F8571E6B49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a:extLst>
              <a:ext uri="{FF2B5EF4-FFF2-40B4-BE49-F238E27FC236}">
                <a16:creationId xmlns:a16="http://schemas.microsoft.com/office/drawing/2014/main" id="{4B8C5AAD-55D5-8397-1A88-47F86D3B198A}"/>
              </a:ext>
            </a:extLst>
          </p:cNvPr>
          <p:cNvPicPr>
            <a:picLocks noChangeAspect="1"/>
          </p:cNvPicPr>
          <p:nvPr/>
        </p:nvPicPr>
        <p:blipFill>
          <a:blip r:embed="rId3"/>
          <a:stretch>
            <a:fillRect/>
          </a:stretch>
        </p:blipFill>
        <p:spPr>
          <a:xfrm>
            <a:off x="539552" y="1196752"/>
            <a:ext cx="8312397" cy="5190711"/>
          </a:xfrm>
          <a:prstGeom prst="rect">
            <a:avLst/>
          </a:prstGeom>
        </p:spPr>
      </p:pic>
      <p:sp>
        <p:nvSpPr>
          <p:cNvPr id="7" name="TextBox 6">
            <a:extLst>
              <a:ext uri="{FF2B5EF4-FFF2-40B4-BE49-F238E27FC236}">
                <a16:creationId xmlns:a16="http://schemas.microsoft.com/office/drawing/2014/main" id="{B63FBC89-06F0-372C-3085-A80EED80BD22}"/>
              </a:ext>
            </a:extLst>
          </p:cNvPr>
          <p:cNvSpPr txBox="1"/>
          <p:nvPr/>
        </p:nvSpPr>
        <p:spPr>
          <a:xfrm>
            <a:off x="2627784" y="403552"/>
            <a:ext cx="6224165" cy="954107"/>
          </a:xfrm>
          <a:prstGeom prst="rect">
            <a:avLst/>
          </a:prstGeom>
          <a:noFill/>
        </p:spPr>
        <p:txBody>
          <a:bodyPr wrap="square">
            <a:spAutoFit/>
          </a:bodyPr>
          <a:lstStyle/>
          <a:p>
            <a:pPr algn="ctr" fontAlgn="base"/>
            <a:r>
              <a:rPr lang="en-US" sz="2800" b="1" i="0" dirty="0">
                <a:solidFill>
                  <a:srgbClr val="0F2741"/>
                </a:solidFill>
                <a:effectLst/>
                <a:latin typeface="Times New Roman" panose="02020603050405020304" pitchFamily="18" charset="0"/>
                <a:cs typeface="Times New Roman" panose="02020603050405020304" pitchFamily="18" charset="0"/>
              </a:rPr>
              <a:t>Number of e-mail users worldwide from 2017 to 2026</a:t>
            </a:r>
          </a:p>
        </p:txBody>
      </p:sp>
      <p:pic>
        <p:nvPicPr>
          <p:cNvPr id="9" name="Рисунок 8">
            <a:extLst>
              <a:ext uri="{FF2B5EF4-FFF2-40B4-BE49-F238E27FC236}">
                <a16:creationId xmlns:a16="http://schemas.microsoft.com/office/drawing/2014/main" id="{51191FA3-6808-1BBF-2AFA-7FCFAB8C91ED}"/>
              </a:ext>
            </a:extLst>
          </p:cNvPr>
          <p:cNvPicPr>
            <a:picLocks noChangeAspect="1"/>
          </p:cNvPicPr>
          <p:nvPr/>
        </p:nvPicPr>
        <p:blipFill>
          <a:blip r:embed="rId4"/>
          <a:stretch>
            <a:fillRect/>
          </a:stretch>
        </p:blipFill>
        <p:spPr>
          <a:xfrm>
            <a:off x="1611974" y="1322061"/>
            <a:ext cx="2983673" cy="828798"/>
          </a:xfrm>
          <a:prstGeom prst="rect">
            <a:avLst/>
          </a:prstGeom>
        </p:spPr>
      </p:pic>
    </p:spTree>
    <p:extLst>
      <p:ext uri="{BB962C8B-B14F-4D97-AF65-F5344CB8AC3E}">
        <p14:creationId xmlns:p14="http://schemas.microsoft.com/office/powerpoint/2010/main" val="10833814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Объект 3">
            <a:extLst>
              <a:ext uri="{FF2B5EF4-FFF2-40B4-BE49-F238E27FC236}">
                <a16:creationId xmlns:a16="http://schemas.microsoft.com/office/drawing/2014/main" id="{64E9376B-1182-22CE-ECF4-598018213521}"/>
              </a:ext>
            </a:extLst>
          </p:cNvPr>
          <p:cNvSpPr txBox="1">
            <a:spLocks/>
          </p:cNvSpPr>
          <p:nvPr/>
        </p:nvSpPr>
        <p:spPr>
          <a:xfrm>
            <a:off x="854628" y="2492896"/>
            <a:ext cx="7641094" cy="1656184"/>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3600" dirty="0">
                <a:solidFill>
                  <a:schemeClr val="accent1">
                    <a:lumMod val="75000"/>
                  </a:schemeClr>
                </a:solidFill>
                <a:latin typeface="Times New Roman" pitchFamily="18" charset="0"/>
                <a:cs typeface="Times New Roman" pitchFamily="18" charset="0"/>
              </a:rPr>
              <a:t>4</a:t>
            </a:r>
            <a:r>
              <a:rPr lang="uk-UA" sz="3600" dirty="0">
                <a:solidFill>
                  <a:schemeClr val="accent1">
                    <a:lumMod val="75000"/>
                  </a:schemeClr>
                </a:solidFill>
                <a:latin typeface="Times New Roman" pitchFamily="18" charset="0"/>
                <a:cs typeface="Times New Roman" pitchFamily="18" charset="0"/>
              </a:rPr>
              <a:t>. Структурні елементи електронного листа</a:t>
            </a:r>
            <a:endParaRPr lang="en-US" sz="3600"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6042343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1">
            <a:extLst>
              <a:ext uri="{FF2B5EF4-FFF2-40B4-BE49-F238E27FC236}">
                <a16:creationId xmlns:a16="http://schemas.microsoft.com/office/drawing/2014/main" id="{700BCC29-DDF9-54EA-C77F-C82776D9F28C}"/>
              </a:ext>
            </a:extLst>
          </p:cNvPr>
          <p:cNvSpPr/>
          <p:nvPr/>
        </p:nvSpPr>
        <p:spPr>
          <a:xfrm>
            <a:off x="751453" y="1446495"/>
            <a:ext cx="7641093" cy="1077218"/>
          </a:xfrm>
          <a:prstGeom prst="rect">
            <a:avLst/>
          </a:prstGeom>
        </p:spPr>
        <p:txBody>
          <a:bodyPr wrap="square">
            <a:spAutoFit/>
          </a:bodyPr>
          <a:lstStyle/>
          <a:p>
            <a:pPr algn="ctr"/>
            <a:r>
              <a:rPr lang="uk-UA" sz="3200" b="1" dirty="0">
                <a:highlight>
                  <a:srgbClr val="EDEEB8"/>
                </a:highlight>
                <a:latin typeface="Times New Roman" pitchFamily="18" charset="0"/>
                <a:cs typeface="Times New Roman" pitchFamily="18" charset="0"/>
              </a:rPr>
              <a:t>Структурні елементи</a:t>
            </a:r>
          </a:p>
          <a:p>
            <a:pPr algn="ctr"/>
            <a:r>
              <a:rPr lang="uk-UA" sz="3200" b="1" dirty="0">
                <a:highlight>
                  <a:srgbClr val="EDEEB8"/>
                </a:highlight>
                <a:latin typeface="Times New Roman" pitchFamily="18" charset="0"/>
                <a:cs typeface="Times New Roman" pitchFamily="18" charset="0"/>
              </a:rPr>
              <a:t>електронного листа</a:t>
            </a:r>
          </a:p>
        </p:txBody>
      </p:sp>
      <p:sp>
        <p:nvSpPr>
          <p:cNvPr id="5" name="Rectangle 1">
            <a:extLst>
              <a:ext uri="{FF2B5EF4-FFF2-40B4-BE49-F238E27FC236}">
                <a16:creationId xmlns:a16="http://schemas.microsoft.com/office/drawing/2014/main" id="{BB310A11-AD8E-B7BD-A845-23AE91F5D2BA}"/>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9903C55C-668A-CCC7-085B-27E1BC03B4B7}"/>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13" name="Rectangle 2">
            <a:extLst>
              <a:ext uri="{FF2B5EF4-FFF2-40B4-BE49-F238E27FC236}">
                <a16:creationId xmlns:a16="http://schemas.microsoft.com/office/drawing/2014/main" id="{8320133C-E6D7-5DED-234F-60B75A04FE97}"/>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14" name="Rectangle 3">
            <a:extLst>
              <a:ext uri="{FF2B5EF4-FFF2-40B4-BE49-F238E27FC236}">
                <a16:creationId xmlns:a16="http://schemas.microsoft.com/office/drawing/2014/main" id="{DD25DD2B-A03C-E946-F64B-2DFDB30BB460}"/>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15" name="Rectangle 4">
            <a:extLst>
              <a:ext uri="{FF2B5EF4-FFF2-40B4-BE49-F238E27FC236}">
                <a16:creationId xmlns:a16="http://schemas.microsoft.com/office/drawing/2014/main" id="{3BF5F333-548E-C7EA-EB7B-E7DDCAF91BD2}"/>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pic>
        <p:nvPicPr>
          <p:cNvPr id="4" name="Рисунок 3">
            <a:extLst>
              <a:ext uri="{FF2B5EF4-FFF2-40B4-BE49-F238E27FC236}">
                <a16:creationId xmlns:a16="http://schemas.microsoft.com/office/drawing/2014/main" id="{2751DCC7-BC8C-F879-5D71-85F2AF7464C8}"/>
              </a:ext>
            </a:extLst>
          </p:cNvPr>
          <p:cNvPicPr>
            <a:picLocks noChangeAspect="1"/>
          </p:cNvPicPr>
          <p:nvPr/>
        </p:nvPicPr>
        <p:blipFill>
          <a:blip r:embed="rId3"/>
          <a:stretch>
            <a:fillRect/>
          </a:stretch>
        </p:blipFill>
        <p:spPr>
          <a:xfrm>
            <a:off x="4571998" y="3970671"/>
            <a:ext cx="2438400" cy="571500"/>
          </a:xfrm>
          <a:prstGeom prst="rect">
            <a:avLst/>
          </a:prstGeom>
        </p:spPr>
      </p:pic>
      <p:pic>
        <p:nvPicPr>
          <p:cNvPr id="8" name="Рисунок 7">
            <a:extLst>
              <a:ext uri="{FF2B5EF4-FFF2-40B4-BE49-F238E27FC236}">
                <a16:creationId xmlns:a16="http://schemas.microsoft.com/office/drawing/2014/main" id="{B177E11A-7F75-2982-F21A-2805901580E3}"/>
              </a:ext>
            </a:extLst>
          </p:cNvPr>
          <p:cNvPicPr>
            <a:picLocks noChangeAspect="1"/>
          </p:cNvPicPr>
          <p:nvPr/>
        </p:nvPicPr>
        <p:blipFill>
          <a:blip r:embed="rId4"/>
          <a:stretch>
            <a:fillRect/>
          </a:stretch>
        </p:blipFill>
        <p:spPr>
          <a:xfrm>
            <a:off x="4469482" y="4433365"/>
            <a:ext cx="2190750" cy="542925"/>
          </a:xfrm>
          <a:prstGeom prst="rect">
            <a:avLst/>
          </a:prstGeom>
        </p:spPr>
      </p:pic>
      <p:pic>
        <p:nvPicPr>
          <p:cNvPr id="12" name="Рисунок 11">
            <a:extLst>
              <a:ext uri="{FF2B5EF4-FFF2-40B4-BE49-F238E27FC236}">
                <a16:creationId xmlns:a16="http://schemas.microsoft.com/office/drawing/2014/main" id="{A32CB647-C05D-1E2D-B2B3-D6E4A537B17D}"/>
              </a:ext>
            </a:extLst>
          </p:cNvPr>
          <p:cNvPicPr>
            <a:picLocks noChangeAspect="1"/>
          </p:cNvPicPr>
          <p:nvPr/>
        </p:nvPicPr>
        <p:blipFill>
          <a:blip r:embed="rId5"/>
          <a:stretch>
            <a:fillRect/>
          </a:stretch>
        </p:blipFill>
        <p:spPr>
          <a:xfrm>
            <a:off x="4586064" y="4896107"/>
            <a:ext cx="2362200" cy="647700"/>
          </a:xfrm>
          <a:prstGeom prst="rect">
            <a:avLst/>
          </a:prstGeom>
        </p:spPr>
      </p:pic>
      <p:sp>
        <p:nvSpPr>
          <p:cNvPr id="16" name="Прямоугольник 1">
            <a:extLst>
              <a:ext uri="{FF2B5EF4-FFF2-40B4-BE49-F238E27FC236}">
                <a16:creationId xmlns:a16="http://schemas.microsoft.com/office/drawing/2014/main" id="{C96B2079-4C53-22FE-971B-C00CAF42B46C}"/>
              </a:ext>
            </a:extLst>
          </p:cNvPr>
          <p:cNvSpPr/>
          <p:nvPr/>
        </p:nvSpPr>
        <p:spPr>
          <a:xfrm>
            <a:off x="2712216" y="2449889"/>
            <a:ext cx="3719565" cy="3262432"/>
          </a:xfrm>
          <a:prstGeom prst="rect">
            <a:avLst/>
          </a:prstGeom>
        </p:spPr>
        <p:txBody>
          <a:bodyPr wrap="square">
            <a:spAutoFit/>
          </a:bodyPr>
          <a:lstStyle/>
          <a:p>
            <a:r>
              <a:rPr lang="en-US" sz="3200" dirty="0">
                <a:latin typeface="Times New Roman" pitchFamily="18" charset="0"/>
                <a:cs typeface="Times New Roman" pitchFamily="18" charset="0"/>
              </a:rPr>
              <a:t>1. </a:t>
            </a:r>
            <a:r>
              <a:rPr lang="uk-UA" sz="3200" dirty="0">
                <a:latin typeface="Times New Roman" pitchFamily="18" charset="0"/>
                <a:cs typeface="Times New Roman" pitchFamily="18" charset="0"/>
              </a:rPr>
              <a:t>ім'я відправника</a:t>
            </a:r>
          </a:p>
          <a:p>
            <a:r>
              <a:rPr lang="en-US" sz="3200" dirty="0">
                <a:latin typeface="Times New Roman" pitchFamily="18" charset="0"/>
                <a:cs typeface="Times New Roman" pitchFamily="18" charset="0"/>
              </a:rPr>
              <a:t>2. </a:t>
            </a:r>
            <a:r>
              <a:rPr lang="uk-UA" sz="3200" dirty="0">
                <a:latin typeface="Times New Roman" pitchFamily="18" charset="0"/>
                <a:cs typeface="Times New Roman" pitchFamily="18" charset="0"/>
              </a:rPr>
              <a:t>тема листа</a:t>
            </a:r>
          </a:p>
          <a:p>
            <a:r>
              <a:rPr lang="en-US" sz="3200" dirty="0">
                <a:latin typeface="Times New Roman" pitchFamily="18" charset="0"/>
                <a:cs typeface="Times New Roman" pitchFamily="18" charset="0"/>
              </a:rPr>
              <a:t>3. </a:t>
            </a:r>
            <a:r>
              <a:rPr lang="uk-UA" sz="3200" dirty="0">
                <a:latin typeface="Times New Roman" pitchFamily="18" charset="0"/>
                <a:cs typeface="Times New Roman" pitchFamily="18" charset="0"/>
              </a:rPr>
              <a:t>прехедер</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4. </a:t>
            </a:r>
            <a:r>
              <a:rPr lang="uk-UA" sz="3200" dirty="0">
                <a:latin typeface="Times New Roman" pitchFamily="18" charset="0"/>
                <a:cs typeface="Times New Roman" pitchFamily="18" charset="0"/>
              </a:rPr>
              <a:t>хедер</a:t>
            </a:r>
          </a:p>
          <a:p>
            <a:r>
              <a:rPr lang="uk-UA" sz="3200" dirty="0">
                <a:latin typeface="Times New Roman" pitchFamily="18" charset="0"/>
                <a:cs typeface="Times New Roman" pitchFamily="18" charset="0"/>
              </a:rPr>
              <a:t>5. тіло</a:t>
            </a:r>
          </a:p>
          <a:p>
            <a:r>
              <a:rPr lang="uk-UA" sz="3200" dirty="0">
                <a:latin typeface="Times New Roman" pitchFamily="18" charset="0"/>
                <a:cs typeface="Times New Roman" pitchFamily="18" charset="0"/>
              </a:rPr>
              <a:t>6. футер</a:t>
            </a:r>
          </a:p>
          <a:p>
            <a:pPr algn="ctr"/>
            <a:endParaRPr lang="uk-UA" altLang="uk-UA" sz="1400" dirty="0">
              <a:solidFill>
                <a:srgbClr val="FF0000"/>
              </a:solidFill>
              <a:latin typeface="Times New Roman" panose="02020603050405020304" pitchFamily="18" charset="0"/>
              <a:cs typeface="Times New Roman" pitchFamily="18" charset="0"/>
            </a:endParaRPr>
          </a:p>
        </p:txBody>
      </p:sp>
      <p:cxnSp>
        <p:nvCxnSpPr>
          <p:cNvPr id="18" name="Пряма зі стрілкою 17">
            <a:extLst>
              <a:ext uri="{FF2B5EF4-FFF2-40B4-BE49-F238E27FC236}">
                <a16:creationId xmlns:a16="http://schemas.microsoft.com/office/drawing/2014/main" id="{6DD27FC7-CAC6-677B-59DD-70E67EB28B2B}"/>
              </a:ext>
            </a:extLst>
          </p:cNvPr>
          <p:cNvCxnSpPr/>
          <p:nvPr/>
        </p:nvCxnSpPr>
        <p:spPr>
          <a:xfrm>
            <a:off x="4211960" y="4256421"/>
            <a:ext cx="360038"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Пряма зі стрілкою 18">
            <a:extLst>
              <a:ext uri="{FF2B5EF4-FFF2-40B4-BE49-F238E27FC236}">
                <a16:creationId xmlns:a16="http://schemas.microsoft.com/office/drawing/2014/main" id="{8D9A0407-40DB-6578-AD24-DCB68C11ADB2}"/>
              </a:ext>
            </a:extLst>
          </p:cNvPr>
          <p:cNvCxnSpPr>
            <a:cxnSpLocks/>
          </p:cNvCxnSpPr>
          <p:nvPr/>
        </p:nvCxnSpPr>
        <p:spPr>
          <a:xfrm>
            <a:off x="3995936" y="4725144"/>
            <a:ext cx="576062"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Пряма зі стрілкою 19">
            <a:extLst>
              <a:ext uri="{FF2B5EF4-FFF2-40B4-BE49-F238E27FC236}">
                <a16:creationId xmlns:a16="http://schemas.microsoft.com/office/drawing/2014/main" id="{E1D0D8F0-ED59-B8FF-720A-CA98B943B917}"/>
              </a:ext>
            </a:extLst>
          </p:cNvPr>
          <p:cNvCxnSpPr/>
          <p:nvPr/>
        </p:nvCxnSpPr>
        <p:spPr>
          <a:xfrm>
            <a:off x="4280892" y="5219957"/>
            <a:ext cx="360038"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2206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1">
            <a:extLst>
              <a:ext uri="{FF2B5EF4-FFF2-40B4-BE49-F238E27FC236}">
                <a16:creationId xmlns:a16="http://schemas.microsoft.com/office/drawing/2014/main" id="{700BCC29-DDF9-54EA-C77F-C82776D9F28C}"/>
              </a:ext>
            </a:extLst>
          </p:cNvPr>
          <p:cNvSpPr/>
          <p:nvPr/>
        </p:nvSpPr>
        <p:spPr>
          <a:xfrm>
            <a:off x="527241" y="1556792"/>
            <a:ext cx="1917172" cy="861774"/>
          </a:xfrm>
          <a:prstGeom prst="rect">
            <a:avLst/>
          </a:prstGeom>
        </p:spPr>
        <p:txBody>
          <a:bodyPr wrap="square">
            <a:spAutoFit/>
          </a:bodyPr>
          <a:lstStyle/>
          <a:p>
            <a:pPr algn="ctr"/>
            <a:r>
              <a:rPr lang="uk-UA" sz="2500" dirty="0">
                <a:latin typeface="Times New Roman" pitchFamily="18" charset="0"/>
                <a:cs typeface="Times New Roman" pitchFamily="18" charset="0"/>
              </a:rPr>
              <a:t>ім'я відправника</a:t>
            </a:r>
          </a:p>
        </p:txBody>
      </p:sp>
      <p:sp>
        <p:nvSpPr>
          <p:cNvPr id="5" name="Rectangle 1">
            <a:extLst>
              <a:ext uri="{FF2B5EF4-FFF2-40B4-BE49-F238E27FC236}">
                <a16:creationId xmlns:a16="http://schemas.microsoft.com/office/drawing/2014/main" id="{BB310A11-AD8E-B7BD-A845-23AE91F5D2BA}"/>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9903C55C-668A-CCC7-085B-27E1BC03B4B7}"/>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13" name="Rectangle 2">
            <a:extLst>
              <a:ext uri="{FF2B5EF4-FFF2-40B4-BE49-F238E27FC236}">
                <a16:creationId xmlns:a16="http://schemas.microsoft.com/office/drawing/2014/main" id="{8320133C-E6D7-5DED-234F-60B75A04FE97}"/>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14" name="Rectangle 3">
            <a:extLst>
              <a:ext uri="{FF2B5EF4-FFF2-40B4-BE49-F238E27FC236}">
                <a16:creationId xmlns:a16="http://schemas.microsoft.com/office/drawing/2014/main" id="{DD25DD2B-A03C-E946-F64B-2DFDB30BB460}"/>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15" name="Rectangle 4">
            <a:extLst>
              <a:ext uri="{FF2B5EF4-FFF2-40B4-BE49-F238E27FC236}">
                <a16:creationId xmlns:a16="http://schemas.microsoft.com/office/drawing/2014/main" id="{3BF5F333-548E-C7EA-EB7B-E7DDCAF91BD2}"/>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pic>
        <p:nvPicPr>
          <p:cNvPr id="4" name="Рисунок 3">
            <a:extLst>
              <a:ext uri="{FF2B5EF4-FFF2-40B4-BE49-F238E27FC236}">
                <a16:creationId xmlns:a16="http://schemas.microsoft.com/office/drawing/2014/main" id="{E4894C6E-2AAB-9FE1-BE5F-94A0847D34FC}"/>
              </a:ext>
            </a:extLst>
          </p:cNvPr>
          <p:cNvPicPr>
            <a:picLocks noChangeAspect="1"/>
          </p:cNvPicPr>
          <p:nvPr/>
        </p:nvPicPr>
        <p:blipFill>
          <a:blip r:embed="rId3"/>
          <a:stretch>
            <a:fillRect/>
          </a:stretch>
        </p:blipFill>
        <p:spPr>
          <a:xfrm>
            <a:off x="271367" y="2860001"/>
            <a:ext cx="8807614" cy="1192698"/>
          </a:xfrm>
          <a:prstGeom prst="rect">
            <a:avLst/>
          </a:prstGeom>
        </p:spPr>
      </p:pic>
      <p:sp>
        <p:nvSpPr>
          <p:cNvPr id="8" name="Прямоугольник 1">
            <a:extLst>
              <a:ext uri="{FF2B5EF4-FFF2-40B4-BE49-F238E27FC236}">
                <a16:creationId xmlns:a16="http://schemas.microsoft.com/office/drawing/2014/main" id="{5C002C8F-DB61-1E8D-75A8-1314F2A46F1A}"/>
              </a:ext>
            </a:extLst>
          </p:cNvPr>
          <p:cNvSpPr/>
          <p:nvPr/>
        </p:nvSpPr>
        <p:spPr>
          <a:xfrm>
            <a:off x="2627784" y="1599753"/>
            <a:ext cx="1483508" cy="861774"/>
          </a:xfrm>
          <a:prstGeom prst="rect">
            <a:avLst/>
          </a:prstGeom>
        </p:spPr>
        <p:txBody>
          <a:bodyPr wrap="square">
            <a:spAutoFit/>
          </a:bodyPr>
          <a:lstStyle/>
          <a:p>
            <a:pPr algn="ctr"/>
            <a:r>
              <a:rPr lang="uk-UA" sz="2500" dirty="0">
                <a:latin typeface="Times New Roman" pitchFamily="18" charset="0"/>
                <a:cs typeface="Times New Roman" pitchFamily="18" charset="0"/>
              </a:rPr>
              <a:t>тема листа</a:t>
            </a:r>
          </a:p>
        </p:txBody>
      </p:sp>
      <p:sp>
        <p:nvSpPr>
          <p:cNvPr id="9" name="Прямоугольник 1">
            <a:extLst>
              <a:ext uri="{FF2B5EF4-FFF2-40B4-BE49-F238E27FC236}">
                <a16:creationId xmlns:a16="http://schemas.microsoft.com/office/drawing/2014/main" id="{06D5DDF2-0722-E924-2620-85284D4B3704}"/>
              </a:ext>
            </a:extLst>
          </p:cNvPr>
          <p:cNvSpPr/>
          <p:nvPr/>
        </p:nvSpPr>
        <p:spPr>
          <a:xfrm>
            <a:off x="4204618" y="1792113"/>
            <a:ext cx="1656184" cy="477054"/>
          </a:xfrm>
          <a:prstGeom prst="rect">
            <a:avLst/>
          </a:prstGeom>
        </p:spPr>
        <p:txBody>
          <a:bodyPr wrap="square">
            <a:spAutoFit/>
          </a:bodyPr>
          <a:lstStyle/>
          <a:p>
            <a:pPr algn="ctr"/>
            <a:r>
              <a:rPr lang="uk-UA" sz="2500" dirty="0">
                <a:latin typeface="Times New Roman" pitchFamily="18" charset="0"/>
                <a:cs typeface="Times New Roman" pitchFamily="18" charset="0"/>
              </a:rPr>
              <a:t>прехедер</a:t>
            </a:r>
          </a:p>
        </p:txBody>
      </p:sp>
      <p:sp>
        <p:nvSpPr>
          <p:cNvPr id="16" name="TextBox 15">
            <a:extLst>
              <a:ext uri="{FF2B5EF4-FFF2-40B4-BE49-F238E27FC236}">
                <a16:creationId xmlns:a16="http://schemas.microsoft.com/office/drawing/2014/main" id="{16D6FF19-6780-9F53-3081-50160A686674}"/>
              </a:ext>
            </a:extLst>
          </p:cNvPr>
          <p:cNvSpPr txBox="1"/>
          <p:nvPr/>
        </p:nvSpPr>
        <p:spPr>
          <a:xfrm>
            <a:off x="4111292" y="4113809"/>
            <a:ext cx="4572000" cy="1954381"/>
          </a:xfrm>
          <a:prstGeom prst="rect">
            <a:avLst/>
          </a:prstGeom>
          <a:noFill/>
        </p:spPr>
        <p:txBody>
          <a:bodyPr wrap="square">
            <a:spAutoFit/>
          </a:bodyPr>
          <a:lstStyle/>
          <a:p>
            <a:pPr algn="ctr"/>
            <a:r>
              <a:rPr lang="uk-UA" sz="2500" b="1" dirty="0">
                <a:latin typeface="Times New Roman" pitchFamily="18" charset="0"/>
                <a:cs typeface="Times New Roman" pitchFamily="18" charset="0"/>
              </a:rPr>
              <a:t>Прехедер</a:t>
            </a:r>
            <a:endParaRPr lang="en-US" sz="2500" b="1" dirty="0">
              <a:latin typeface="Times New Roman" pitchFamily="18" charset="0"/>
              <a:cs typeface="Times New Roman" pitchFamily="18" charset="0"/>
            </a:endParaRPr>
          </a:p>
          <a:p>
            <a:pPr algn="ctr"/>
            <a:r>
              <a:rPr lang="uk-UA" sz="1600" dirty="0">
                <a:solidFill>
                  <a:schemeClr val="bg1">
                    <a:lumMod val="50000"/>
                  </a:schemeClr>
                </a:solidFill>
                <a:latin typeface="Times New Roman" pitchFamily="18" charset="0"/>
                <a:cs typeface="Times New Roman" pitchFamily="18" charset="0"/>
              </a:rPr>
              <a:t>(англ. </a:t>
            </a:r>
            <a:r>
              <a:rPr lang="en-US" sz="1600" i="1" dirty="0">
                <a:solidFill>
                  <a:schemeClr val="bg1">
                    <a:lumMod val="50000"/>
                  </a:schemeClr>
                </a:solidFill>
                <a:latin typeface="Times New Roman" pitchFamily="18" charset="0"/>
                <a:cs typeface="Times New Roman" pitchFamily="18" charset="0"/>
              </a:rPr>
              <a:t>email preheader</a:t>
            </a:r>
            <a:r>
              <a:rPr lang="en-US" sz="1600" dirty="0">
                <a:solidFill>
                  <a:schemeClr val="bg1">
                    <a:lumMod val="50000"/>
                  </a:schemeClr>
                </a:solidFill>
                <a:latin typeface="Times New Roman" pitchFamily="18" charset="0"/>
                <a:cs typeface="Times New Roman" pitchFamily="18" charset="0"/>
              </a:rPr>
              <a:t>)</a:t>
            </a:r>
          </a:p>
          <a:p>
            <a:pPr algn="ctr"/>
            <a:r>
              <a:rPr lang="en-US" sz="1600" dirty="0">
                <a:latin typeface="Times New Roman" pitchFamily="18" charset="0"/>
                <a:cs typeface="Times New Roman" pitchFamily="18" charset="0"/>
              </a:rPr>
              <a:t> </a:t>
            </a:r>
            <a:r>
              <a:rPr lang="uk-UA" sz="1600" dirty="0">
                <a:latin typeface="Times New Roman" pitchFamily="18" charset="0"/>
                <a:cs typeface="Times New Roman" pitchFamily="18" charset="0"/>
              </a:rPr>
              <a:t>–</a:t>
            </a:r>
            <a:r>
              <a:rPr lang="en-US" sz="1600" dirty="0">
                <a:latin typeface="Times New Roman" pitchFamily="18" charset="0"/>
                <a:cs typeface="Times New Roman" pitchFamily="18" charset="0"/>
              </a:rPr>
              <a:t> </a:t>
            </a:r>
            <a:r>
              <a:rPr lang="uk-UA" sz="1600" dirty="0">
                <a:latin typeface="Times New Roman" pitchFamily="18" charset="0"/>
                <a:cs typeface="Times New Roman" pitchFamily="18" charset="0"/>
              </a:rPr>
              <a:t>це фрагмент тексту, який відображається в листах після імені відправника та теми</a:t>
            </a:r>
            <a:r>
              <a:rPr lang="en-US" sz="1600" dirty="0">
                <a:latin typeface="Times New Roman" pitchFamily="18" charset="0"/>
                <a:cs typeface="Times New Roman" pitchFamily="18" charset="0"/>
              </a:rPr>
              <a:t>.</a:t>
            </a:r>
          </a:p>
          <a:p>
            <a:pPr algn="ctr"/>
            <a:r>
              <a:rPr lang="uk-UA" sz="1600" dirty="0">
                <a:latin typeface="Times New Roman" pitchFamily="18" charset="0"/>
                <a:cs typeface="Times New Roman" pitchFamily="18" charset="0"/>
              </a:rPr>
              <a:t>Основна мета прехедера – розкрити ідею листа та мотивувати передплатника відкрити повідомлення</a:t>
            </a:r>
          </a:p>
        </p:txBody>
      </p:sp>
      <p:grpSp>
        <p:nvGrpSpPr>
          <p:cNvPr id="19" name="Групувати 18">
            <a:extLst>
              <a:ext uri="{FF2B5EF4-FFF2-40B4-BE49-F238E27FC236}">
                <a16:creationId xmlns:a16="http://schemas.microsoft.com/office/drawing/2014/main" id="{3DD8542A-84FA-E489-1D6C-2150F3513DF0}"/>
              </a:ext>
            </a:extLst>
          </p:cNvPr>
          <p:cNvGrpSpPr/>
          <p:nvPr/>
        </p:nvGrpSpPr>
        <p:grpSpPr>
          <a:xfrm>
            <a:off x="1357155" y="2430173"/>
            <a:ext cx="249840" cy="356760"/>
            <a:chOff x="1357155" y="2857230"/>
            <a:chExt cx="249840" cy="356760"/>
          </a:xfrm>
        </p:grpSpPr>
        <mc:AlternateContent xmlns:mc="http://schemas.openxmlformats.org/markup-compatibility/2006" xmlns:p14="http://schemas.microsoft.com/office/powerpoint/2010/main">
          <mc:Choice Requires="p14">
            <p:contentPart p14:bwMode="auto" r:id="rId4">
              <p14:nvContentPartPr>
                <p14:cNvPr id="17" name="Рукописні дані 16">
                  <a:extLst>
                    <a:ext uri="{FF2B5EF4-FFF2-40B4-BE49-F238E27FC236}">
                      <a16:creationId xmlns:a16="http://schemas.microsoft.com/office/drawing/2014/main" id="{33BFC448-090B-10DF-0822-B35C3AAE5320}"/>
                    </a:ext>
                  </a:extLst>
                </p14:cNvPr>
                <p14:cNvContentPartPr/>
                <p14:nvPr/>
              </p14:nvContentPartPr>
              <p14:xfrm>
                <a:off x="1416555" y="2857230"/>
                <a:ext cx="113760" cy="350280"/>
              </p14:xfrm>
            </p:contentPart>
          </mc:Choice>
          <mc:Fallback xmlns="">
            <p:pic>
              <p:nvPicPr>
                <p:cNvPr id="17" name="Рукописні дані 16">
                  <a:extLst>
                    <a:ext uri="{FF2B5EF4-FFF2-40B4-BE49-F238E27FC236}">
                      <a16:creationId xmlns:a16="http://schemas.microsoft.com/office/drawing/2014/main" id="{33BFC448-090B-10DF-0822-B35C3AAE5320}"/>
                    </a:ext>
                  </a:extLst>
                </p:cNvPr>
                <p:cNvPicPr/>
                <p:nvPr/>
              </p:nvPicPr>
              <p:blipFill>
                <a:blip r:embed="rId5"/>
                <a:stretch>
                  <a:fillRect/>
                </a:stretch>
              </p:blipFill>
              <p:spPr>
                <a:xfrm>
                  <a:off x="1398915" y="2839590"/>
                  <a:ext cx="149400" cy="385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 name="Рукописні дані 17">
                  <a:extLst>
                    <a:ext uri="{FF2B5EF4-FFF2-40B4-BE49-F238E27FC236}">
                      <a16:creationId xmlns:a16="http://schemas.microsoft.com/office/drawing/2014/main" id="{BC97360D-7E31-E574-2B5A-07BA5B603E35}"/>
                    </a:ext>
                  </a:extLst>
                </p14:cNvPr>
                <p14:cNvContentPartPr/>
                <p14:nvPr/>
              </p14:nvContentPartPr>
              <p14:xfrm>
                <a:off x="1357155" y="3071790"/>
                <a:ext cx="249840" cy="142200"/>
              </p14:xfrm>
            </p:contentPart>
          </mc:Choice>
          <mc:Fallback xmlns="">
            <p:pic>
              <p:nvPicPr>
                <p:cNvPr id="18" name="Рукописні дані 17">
                  <a:extLst>
                    <a:ext uri="{FF2B5EF4-FFF2-40B4-BE49-F238E27FC236}">
                      <a16:creationId xmlns:a16="http://schemas.microsoft.com/office/drawing/2014/main" id="{BC97360D-7E31-E574-2B5A-07BA5B603E35}"/>
                    </a:ext>
                  </a:extLst>
                </p:cNvPr>
                <p:cNvPicPr/>
                <p:nvPr/>
              </p:nvPicPr>
              <p:blipFill>
                <a:blip r:embed="rId7"/>
                <a:stretch>
                  <a:fillRect/>
                </a:stretch>
              </p:blipFill>
              <p:spPr>
                <a:xfrm>
                  <a:off x="1339155" y="3053790"/>
                  <a:ext cx="285480" cy="177840"/>
                </a:xfrm>
                <a:prstGeom prst="rect">
                  <a:avLst/>
                </a:prstGeom>
              </p:spPr>
            </p:pic>
          </mc:Fallback>
        </mc:AlternateContent>
      </p:grpSp>
      <p:grpSp>
        <p:nvGrpSpPr>
          <p:cNvPr id="23" name="Групувати 22">
            <a:extLst>
              <a:ext uri="{FF2B5EF4-FFF2-40B4-BE49-F238E27FC236}">
                <a16:creationId xmlns:a16="http://schemas.microsoft.com/office/drawing/2014/main" id="{35225C44-6276-95DD-6289-E7C95BFC69D9}"/>
              </a:ext>
            </a:extLst>
          </p:cNvPr>
          <p:cNvGrpSpPr/>
          <p:nvPr/>
        </p:nvGrpSpPr>
        <p:grpSpPr>
          <a:xfrm>
            <a:off x="3199635" y="2430173"/>
            <a:ext cx="242280" cy="404640"/>
            <a:chOff x="3199635" y="2857230"/>
            <a:chExt cx="242280" cy="404640"/>
          </a:xfrm>
        </p:grpSpPr>
        <mc:AlternateContent xmlns:mc="http://schemas.openxmlformats.org/markup-compatibility/2006" xmlns:p14="http://schemas.microsoft.com/office/powerpoint/2010/main">
          <mc:Choice Requires="p14">
            <p:contentPart p14:bwMode="auto" r:id="rId8">
              <p14:nvContentPartPr>
                <p14:cNvPr id="21" name="Рукописні дані 20">
                  <a:extLst>
                    <a:ext uri="{FF2B5EF4-FFF2-40B4-BE49-F238E27FC236}">
                      <a16:creationId xmlns:a16="http://schemas.microsoft.com/office/drawing/2014/main" id="{49FB5DE1-8BBD-3D0B-99DA-AD101F94E4CE}"/>
                    </a:ext>
                  </a:extLst>
                </p14:cNvPr>
                <p14:cNvContentPartPr/>
                <p14:nvPr/>
              </p14:nvContentPartPr>
              <p14:xfrm>
                <a:off x="3270915" y="2857230"/>
                <a:ext cx="104040" cy="398160"/>
              </p14:xfrm>
            </p:contentPart>
          </mc:Choice>
          <mc:Fallback xmlns="">
            <p:pic>
              <p:nvPicPr>
                <p:cNvPr id="21" name="Рукописні дані 20">
                  <a:extLst>
                    <a:ext uri="{FF2B5EF4-FFF2-40B4-BE49-F238E27FC236}">
                      <a16:creationId xmlns:a16="http://schemas.microsoft.com/office/drawing/2014/main" id="{49FB5DE1-8BBD-3D0B-99DA-AD101F94E4CE}"/>
                    </a:ext>
                  </a:extLst>
                </p:cNvPr>
                <p:cNvPicPr/>
                <p:nvPr/>
              </p:nvPicPr>
              <p:blipFill>
                <a:blip r:embed="rId9"/>
                <a:stretch>
                  <a:fillRect/>
                </a:stretch>
              </p:blipFill>
              <p:spPr>
                <a:xfrm>
                  <a:off x="3252915" y="2839590"/>
                  <a:ext cx="139680" cy="433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 name="Рукописні дані 21">
                  <a:extLst>
                    <a:ext uri="{FF2B5EF4-FFF2-40B4-BE49-F238E27FC236}">
                      <a16:creationId xmlns:a16="http://schemas.microsoft.com/office/drawing/2014/main" id="{D2C3D14A-4AF3-8ACC-D3B5-77D593D3CC34}"/>
                    </a:ext>
                  </a:extLst>
                </p14:cNvPr>
                <p14:cNvContentPartPr/>
                <p14:nvPr/>
              </p14:nvContentPartPr>
              <p14:xfrm>
                <a:off x="3199635" y="3085830"/>
                <a:ext cx="242280" cy="176040"/>
              </p14:xfrm>
            </p:contentPart>
          </mc:Choice>
          <mc:Fallback xmlns="">
            <p:pic>
              <p:nvPicPr>
                <p:cNvPr id="22" name="Рукописні дані 21">
                  <a:extLst>
                    <a:ext uri="{FF2B5EF4-FFF2-40B4-BE49-F238E27FC236}">
                      <a16:creationId xmlns:a16="http://schemas.microsoft.com/office/drawing/2014/main" id="{D2C3D14A-4AF3-8ACC-D3B5-77D593D3CC34}"/>
                    </a:ext>
                  </a:extLst>
                </p:cNvPr>
                <p:cNvPicPr/>
                <p:nvPr/>
              </p:nvPicPr>
              <p:blipFill>
                <a:blip r:embed="rId11"/>
                <a:stretch>
                  <a:fillRect/>
                </a:stretch>
              </p:blipFill>
              <p:spPr>
                <a:xfrm>
                  <a:off x="3181995" y="3067830"/>
                  <a:ext cx="277920" cy="211680"/>
                </a:xfrm>
                <a:prstGeom prst="rect">
                  <a:avLst/>
                </a:prstGeom>
              </p:spPr>
            </p:pic>
          </mc:Fallback>
        </mc:AlternateContent>
      </p:grpSp>
      <p:grpSp>
        <p:nvGrpSpPr>
          <p:cNvPr id="27" name="Групувати 26">
            <a:extLst>
              <a:ext uri="{FF2B5EF4-FFF2-40B4-BE49-F238E27FC236}">
                <a16:creationId xmlns:a16="http://schemas.microsoft.com/office/drawing/2014/main" id="{86F2820E-7034-8370-7001-E3568B2AC6DE}"/>
              </a:ext>
            </a:extLst>
          </p:cNvPr>
          <p:cNvGrpSpPr/>
          <p:nvPr/>
        </p:nvGrpSpPr>
        <p:grpSpPr>
          <a:xfrm>
            <a:off x="5128875" y="2287613"/>
            <a:ext cx="195120" cy="480960"/>
            <a:chOff x="5128875" y="2714670"/>
            <a:chExt cx="195120" cy="480960"/>
          </a:xfrm>
        </p:grpSpPr>
        <mc:AlternateContent xmlns:mc="http://schemas.openxmlformats.org/markup-compatibility/2006" xmlns:p14="http://schemas.microsoft.com/office/powerpoint/2010/main">
          <mc:Choice Requires="p14">
            <p:contentPart p14:bwMode="auto" r:id="rId12">
              <p14:nvContentPartPr>
                <p14:cNvPr id="24" name="Рукописні дані 23">
                  <a:extLst>
                    <a:ext uri="{FF2B5EF4-FFF2-40B4-BE49-F238E27FC236}">
                      <a16:creationId xmlns:a16="http://schemas.microsoft.com/office/drawing/2014/main" id="{1730D4F8-42CB-5A93-4954-C6A8C36A3B35}"/>
                    </a:ext>
                  </a:extLst>
                </p14:cNvPr>
                <p14:cNvContentPartPr/>
                <p14:nvPr/>
              </p14:nvContentPartPr>
              <p14:xfrm>
                <a:off x="5203395" y="2714670"/>
                <a:ext cx="40320" cy="473760"/>
              </p14:xfrm>
            </p:contentPart>
          </mc:Choice>
          <mc:Fallback xmlns="">
            <p:pic>
              <p:nvPicPr>
                <p:cNvPr id="24" name="Рукописні дані 23">
                  <a:extLst>
                    <a:ext uri="{FF2B5EF4-FFF2-40B4-BE49-F238E27FC236}">
                      <a16:creationId xmlns:a16="http://schemas.microsoft.com/office/drawing/2014/main" id="{1730D4F8-42CB-5A93-4954-C6A8C36A3B35}"/>
                    </a:ext>
                  </a:extLst>
                </p:cNvPr>
                <p:cNvPicPr/>
                <p:nvPr/>
              </p:nvPicPr>
              <p:blipFill>
                <a:blip r:embed="rId13"/>
                <a:stretch>
                  <a:fillRect/>
                </a:stretch>
              </p:blipFill>
              <p:spPr>
                <a:xfrm>
                  <a:off x="5185755" y="2697030"/>
                  <a:ext cx="75960" cy="509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6" name="Рукописні дані 25">
                  <a:extLst>
                    <a:ext uri="{FF2B5EF4-FFF2-40B4-BE49-F238E27FC236}">
                      <a16:creationId xmlns:a16="http://schemas.microsoft.com/office/drawing/2014/main" id="{B05E526C-6025-758F-76B1-1A11CEB5FF7C}"/>
                    </a:ext>
                  </a:extLst>
                </p14:cNvPr>
                <p14:cNvContentPartPr/>
                <p14:nvPr/>
              </p14:nvContentPartPr>
              <p14:xfrm>
                <a:off x="5128875" y="3039390"/>
                <a:ext cx="195120" cy="156240"/>
              </p14:xfrm>
            </p:contentPart>
          </mc:Choice>
          <mc:Fallback xmlns="">
            <p:pic>
              <p:nvPicPr>
                <p:cNvPr id="26" name="Рукописні дані 25">
                  <a:extLst>
                    <a:ext uri="{FF2B5EF4-FFF2-40B4-BE49-F238E27FC236}">
                      <a16:creationId xmlns:a16="http://schemas.microsoft.com/office/drawing/2014/main" id="{B05E526C-6025-758F-76B1-1A11CEB5FF7C}"/>
                    </a:ext>
                  </a:extLst>
                </p:cNvPr>
                <p:cNvPicPr/>
                <p:nvPr/>
              </p:nvPicPr>
              <p:blipFill>
                <a:blip r:embed="rId15"/>
                <a:stretch>
                  <a:fillRect/>
                </a:stretch>
              </p:blipFill>
              <p:spPr>
                <a:xfrm>
                  <a:off x="5111235" y="3021750"/>
                  <a:ext cx="230760" cy="191880"/>
                </a:xfrm>
                <a:prstGeom prst="rect">
                  <a:avLst/>
                </a:prstGeom>
              </p:spPr>
            </p:pic>
          </mc:Fallback>
        </mc:AlternateContent>
      </p:grpSp>
    </p:spTree>
    <p:extLst>
      <p:ext uri="{BB962C8B-B14F-4D97-AF65-F5344CB8AC3E}">
        <p14:creationId xmlns:p14="http://schemas.microsoft.com/office/powerpoint/2010/main" val="39781482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a:extLst>
              <a:ext uri="{FF2B5EF4-FFF2-40B4-BE49-F238E27FC236}">
                <a16:creationId xmlns:a16="http://schemas.microsoft.com/office/drawing/2014/main" id="{BB310A11-AD8E-B7BD-A845-23AE91F5D2BA}"/>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9903C55C-668A-CCC7-085B-27E1BC03B4B7}"/>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13" name="Rectangle 2">
            <a:extLst>
              <a:ext uri="{FF2B5EF4-FFF2-40B4-BE49-F238E27FC236}">
                <a16:creationId xmlns:a16="http://schemas.microsoft.com/office/drawing/2014/main" id="{8320133C-E6D7-5DED-234F-60B75A04FE97}"/>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14" name="Rectangle 3">
            <a:extLst>
              <a:ext uri="{FF2B5EF4-FFF2-40B4-BE49-F238E27FC236}">
                <a16:creationId xmlns:a16="http://schemas.microsoft.com/office/drawing/2014/main" id="{DD25DD2B-A03C-E946-F64B-2DFDB30BB460}"/>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15" name="Rectangle 4">
            <a:extLst>
              <a:ext uri="{FF2B5EF4-FFF2-40B4-BE49-F238E27FC236}">
                <a16:creationId xmlns:a16="http://schemas.microsoft.com/office/drawing/2014/main" id="{3BF5F333-548E-C7EA-EB7B-E7DDCAF91BD2}"/>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pic>
        <p:nvPicPr>
          <p:cNvPr id="4" name="Рисунок 3">
            <a:extLst>
              <a:ext uri="{FF2B5EF4-FFF2-40B4-BE49-F238E27FC236}">
                <a16:creationId xmlns:a16="http://schemas.microsoft.com/office/drawing/2014/main" id="{28E84610-5274-1577-75CF-BB55F5C8B2DF}"/>
              </a:ext>
            </a:extLst>
          </p:cNvPr>
          <p:cNvPicPr>
            <a:picLocks noChangeAspect="1"/>
          </p:cNvPicPr>
          <p:nvPr/>
        </p:nvPicPr>
        <p:blipFill rotWithShape="1">
          <a:blip r:embed="rId3"/>
          <a:srcRect r="1573"/>
          <a:stretch/>
        </p:blipFill>
        <p:spPr>
          <a:xfrm>
            <a:off x="1259632" y="1268760"/>
            <a:ext cx="3791270" cy="4644902"/>
          </a:xfrm>
          <a:prstGeom prst="rect">
            <a:avLst/>
          </a:prstGeom>
        </p:spPr>
      </p:pic>
      <p:sp>
        <p:nvSpPr>
          <p:cNvPr id="7" name="Прямоугольник 1">
            <a:extLst>
              <a:ext uri="{FF2B5EF4-FFF2-40B4-BE49-F238E27FC236}">
                <a16:creationId xmlns:a16="http://schemas.microsoft.com/office/drawing/2014/main" id="{8695F57B-BA4F-2AD2-F4D4-6DB376E2F40F}"/>
              </a:ext>
            </a:extLst>
          </p:cNvPr>
          <p:cNvSpPr/>
          <p:nvPr/>
        </p:nvSpPr>
        <p:spPr>
          <a:xfrm>
            <a:off x="4947141" y="1848698"/>
            <a:ext cx="1125887" cy="369332"/>
          </a:xfrm>
          <a:prstGeom prst="rect">
            <a:avLst/>
          </a:prstGeom>
        </p:spPr>
        <p:txBody>
          <a:bodyPr wrap="square">
            <a:spAutoFit/>
          </a:bodyPr>
          <a:lstStyle/>
          <a:p>
            <a:pPr algn="ctr"/>
            <a:r>
              <a:rPr lang="uk-UA" dirty="0">
                <a:latin typeface="Times New Roman" pitchFamily="18" charset="0"/>
                <a:cs typeface="Times New Roman" pitchFamily="18" charset="0"/>
              </a:rPr>
              <a:t>Логотип</a:t>
            </a:r>
            <a:endParaRPr lang="uk-UA" altLang="uk-UA" dirty="0">
              <a:latin typeface="Times New Roman" panose="02020603050405020304" pitchFamily="18" charset="0"/>
              <a:cs typeface="Times New Roman" pitchFamily="18" charset="0"/>
            </a:endParaRPr>
          </a:p>
        </p:txBody>
      </p:sp>
      <p:sp>
        <p:nvSpPr>
          <p:cNvPr id="8" name="Прямоугольник 1">
            <a:extLst>
              <a:ext uri="{FF2B5EF4-FFF2-40B4-BE49-F238E27FC236}">
                <a16:creationId xmlns:a16="http://schemas.microsoft.com/office/drawing/2014/main" id="{F34C5A4D-67D8-4FFA-C58C-BD6CE84BC132}"/>
              </a:ext>
            </a:extLst>
          </p:cNvPr>
          <p:cNvSpPr/>
          <p:nvPr/>
        </p:nvSpPr>
        <p:spPr>
          <a:xfrm>
            <a:off x="4974888" y="2821382"/>
            <a:ext cx="876929" cy="369332"/>
          </a:xfrm>
          <a:prstGeom prst="rect">
            <a:avLst/>
          </a:prstGeom>
        </p:spPr>
        <p:txBody>
          <a:bodyPr wrap="square">
            <a:spAutoFit/>
          </a:bodyPr>
          <a:lstStyle/>
          <a:p>
            <a:pPr algn="ctr"/>
            <a:r>
              <a:rPr lang="uk-UA" dirty="0">
                <a:latin typeface="Times New Roman" pitchFamily="18" charset="0"/>
                <a:cs typeface="Times New Roman" pitchFamily="18" charset="0"/>
              </a:rPr>
              <a:t>Банер</a:t>
            </a:r>
            <a:endParaRPr lang="uk-UA" altLang="uk-UA" dirty="0">
              <a:latin typeface="Times New Roman" panose="02020603050405020304" pitchFamily="18" charset="0"/>
              <a:cs typeface="Times New Roman" pitchFamily="18" charset="0"/>
            </a:endParaRPr>
          </a:p>
        </p:txBody>
      </p:sp>
      <p:sp>
        <p:nvSpPr>
          <p:cNvPr id="9" name="Прямоугольник 1">
            <a:extLst>
              <a:ext uri="{FF2B5EF4-FFF2-40B4-BE49-F238E27FC236}">
                <a16:creationId xmlns:a16="http://schemas.microsoft.com/office/drawing/2014/main" id="{22FA8FC4-75F6-B8F1-E0D4-9F6D0E6CAA40}"/>
              </a:ext>
            </a:extLst>
          </p:cNvPr>
          <p:cNvSpPr/>
          <p:nvPr/>
        </p:nvSpPr>
        <p:spPr>
          <a:xfrm>
            <a:off x="4947140" y="2276676"/>
            <a:ext cx="904677" cy="369332"/>
          </a:xfrm>
          <a:prstGeom prst="rect">
            <a:avLst/>
          </a:prstGeom>
        </p:spPr>
        <p:txBody>
          <a:bodyPr wrap="square">
            <a:spAutoFit/>
          </a:bodyPr>
          <a:lstStyle/>
          <a:p>
            <a:pPr algn="ctr"/>
            <a:r>
              <a:rPr lang="uk-UA" dirty="0">
                <a:latin typeface="Times New Roman" pitchFamily="18" charset="0"/>
                <a:cs typeface="Times New Roman" pitchFamily="18" charset="0"/>
              </a:rPr>
              <a:t>Меню</a:t>
            </a:r>
            <a:endParaRPr lang="uk-UA" altLang="uk-UA" dirty="0">
              <a:latin typeface="Times New Roman" panose="02020603050405020304" pitchFamily="18" charset="0"/>
              <a:cs typeface="Times New Roman" pitchFamily="18" charset="0"/>
            </a:endParaRPr>
          </a:p>
        </p:txBody>
      </p:sp>
      <p:sp>
        <p:nvSpPr>
          <p:cNvPr id="12" name="Прямоугольник 1">
            <a:extLst>
              <a:ext uri="{FF2B5EF4-FFF2-40B4-BE49-F238E27FC236}">
                <a16:creationId xmlns:a16="http://schemas.microsoft.com/office/drawing/2014/main" id="{51963D49-351F-3722-482D-CF45C0856B2F}"/>
              </a:ext>
            </a:extLst>
          </p:cNvPr>
          <p:cNvSpPr/>
          <p:nvPr/>
        </p:nvSpPr>
        <p:spPr>
          <a:xfrm>
            <a:off x="5020154" y="3876130"/>
            <a:ext cx="1695759" cy="369332"/>
          </a:xfrm>
          <a:prstGeom prst="rect">
            <a:avLst/>
          </a:prstGeom>
        </p:spPr>
        <p:txBody>
          <a:bodyPr wrap="square">
            <a:spAutoFit/>
          </a:bodyPr>
          <a:lstStyle/>
          <a:p>
            <a:pPr algn="ctr"/>
            <a:r>
              <a:rPr lang="uk-UA" dirty="0">
                <a:latin typeface="Times New Roman" pitchFamily="18" charset="0"/>
                <a:cs typeface="Times New Roman" pitchFamily="18" charset="0"/>
              </a:rPr>
              <a:t>Картки товарів</a:t>
            </a:r>
            <a:endParaRPr lang="uk-UA" altLang="uk-UA" dirty="0">
              <a:latin typeface="Times New Roman" panose="02020603050405020304" pitchFamily="18" charset="0"/>
              <a:cs typeface="Times New Roman" pitchFamily="18" charset="0"/>
            </a:endParaRPr>
          </a:p>
        </p:txBody>
      </p:sp>
      <p:sp>
        <p:nvSpPr>
          <p:cNvPr id="16" name="Прямоугольник 1">
            <a:extLst>
              <a:ext uri="{FF2B5EF4-FFF2-40B4-BE49-F238E27FC236}">
                <a16:creationId xmlns:a16="http://schemas.microsoft.com/office/drawing/2014/main" id="{F447225E-832E-0C81-2DD5-EE08475D821E}"/>
              </a:ext>
            </a:extLst>
          </p:cNvPr>
          <p:cNvSpPr/>
          <p:nvPr/>
        </p:nvSpPr>
        <p:spPr>
          <a:xfrm>
            <a:off x="5020154" y="4367522"/>
            <a:ext cx="831663" cy="369332"/>
          </a:xfrm>
          <a:prstGeom prst="rect">
            <a:avLst/>
          </a:prstGeom>
        </p:spPr>
        <p:txBody>
          <a:bodyPr wrap="square">
            <a:spAutoFit/>
          </a:bodyPr>
          <a:lstStyle/>
          <a:p>
            <a:pPr algn="ctr"/>
            <a:r>
              <a:rPr lang="uk-UA" dirty="0">
                <a:latin typeface="Times New Roman" pitchFamily="18" charset="0"/>
                <a:cs typeface="Times New Roman" pitchFamily="18" charset="0"/>
              </a:rPr>
              <a:t>Відео</a:t>
            </a:r>
            <a:endParaRPr lang="uk-UA" altLang="uk-UA" dirty="0">
              <a:latin typeface="Times New Roman" panose="02020603050405020304" pitchFamily="18" charset="0"/>
              <a:cs typeface="Times New Roman" pitchFamily="18" charset="0"/>
            </a:endParaRPr>
          </a:p>
        </p:txBody>
      </p:sp>
      <p:sp>
        <p:nvSpPr>
          <p:cNvPr id="17" name="Прямоугольник 1">
            <a:extLst>
              <a:ext uri="{FF2B5EF4-FFF2-40B4-BE49-F238E27FC236}">
                <a16:creationId xmlns:a16="http://schemas.microsoft.com/office/drawing/2014/main" id="{02A02B24-56B5-F387-2CC5-0A55FF6AA508}"/>
              </a:ext>
            </a:extLst>
          </p:cNvPr>
          <p:cNvSpPr/>
          <p:nvPr/>
        </p:nvSpPr>
        <p:spPr>
          <a:xfrm>
            <a:off x="5049402" y="4872232"/>
            <a:ext cx="1306471" cy="369332"/>
          </a:xfrm>
          <a:prstGeom prst="rect">
            <a:avLst/>
          </a:prstGeom>
        </p:spPr>
        <p:txBody>
          <a:bodyPr wrap="square">
            <a:spAutoFit/>
          </a:bodyPr>
          <a:lstStyle/>
          <a:p>
            <a:pPr algn="ctr"/>
            <a:r>
              <a:rPr lang="uk-UA" dirty="0">
                <a:latin typeface="Times New Roman" pitchFamily="18" charset="0"/>
                <a:cs typeface="Times New Roman" pitchFamily="18" charset="0"/>
              </a:rPr>
              <a:t>Соцмережі</a:t>
            </a:r>
            <a:endParaRPr lang="uk-UA" altLang="uk-UA" dirty="0">
              <a:latin typeface="Times New Roman" panose="02020603050405020304" pitchFamily="18" charset="0"/>
              <a:cs typeface="Times New Roman" pitchFamily="18" charset="0"/>
            </a:endParaRPr>
          </a:p>
        </p:txBody>
      </p:sp>
      <p:sp>
        <p:nvSpPr>
          <p:cNvPr id="18" name="Прямоугольник 1">
            <a:extLst>
              <a:ext uri="{FF2B5EF4-FFF2-40B4-BE49-F238E27FC236}">
                <a16:creationId xmlns:a16="http://schemas.microsoft.com/office/drawing/2014/main" id="{2F5C8BDD-D315-5D77-8418-F2FD7BE812BC}"/>
              </a:ext>
            </a:extLst>
          </p:cNvPr>
          <p:cNvSpPr/>
          <p:nvPr/>
        </p:nvSpPr>
        <p:spPr>
          <a:xfrm>
            <a:off x="5020154" y="3309423"/>
            <a:ext cx="904677" cy="369332"/>
          </a:xfrm>
          <a:prstGeom prst="rect">
            <a:avLst/>
          </a:prstGeom>
        </p:spPr>
        <p:txBody>
          <a:bodyPr wrap="square">
            <a:spAutoFit/>
          </a:bodyPr>
          <a:lstStyle/>
          <a:p>
            <a:pPr algn="ctr"/>
            <a:r>
              <a:rPr lang="uk-UA" dirty="0">
                <a:latin typeface="Times New Roman" pitchFamily="18" charset="0"/>
                <a:cs typeface="Times New Roman" pitchFamily="18" charset="0"/>
              </a:rPr>
              <a:t>Кнопка</a:t>
            </a:r>
            <a:endParaRPr lang="uk-UA" altLang="uk-UA" dirty="0">
              <a:latin typeface="Times New Roman" panose="02020603050405020304" pitchFamily="18" charset="0"/>
              <a:cs typeface="Times New Roman" pitchFamily="18" charset="0"/>
            </a:endParaRPr>
          </a:p>
        </p:txBody>
      </p:sp>
      <p:sp>
        <p:nvSpPr>
          <p:cNvPr id="19" name="Прямоугольник 1">
            <a:extLst>
              <a:ext uri="{FF2B5EF4-FFF2-40B4-BE49-F238E27FC236}">
                <a16:creationId xmlns:a16="http://schemas.microsoft.com/office/drawing/2014/main" id="{CE159D60-EFB6-9765-19CF-BBEC79EDB7EF}"/>
              </a:ext>
            </a:extLst>
          </p:cNvPr>
          <p:cNvSpPr/>
          <p:nvPr/>
        </p:nvSpPr>
        <p:spPr>
          <a:xfrm>
            <a:off x="6623514" y="1773449"/>
            <a:ext cx="1872208" cy="769441"/>
          </a:xfrm>
          <a:prstGeom prst="rect">
            <a:avLst/>
          </a:prstGeom>
        </p:spPr>
        <p:txBody>
          <a:bodyPr wrap="square">
            <a:spAutoFit/>
          </a:bodyPr>
          <a:lstStyle/>
          <a:p>
            <a:pPr algn="ctr"/>
            <a:r>
              <a:rPr lang="uk-UA" sz="2200" dirty="0">
                <a:latin typeface="Times New Roman" pitchFamily="18" charset="0"/>
                <a:cs typeface="Times New Roman" pitchFamily="18" charset="0"/>
              </a:rPr>
              <a:t>Шапка чи хедер (</a:t>
            </a:r>
            <a:r>
              <a:rPr lang="en-US" sz="2200" dirty="0">
                <a:latin typeface="Times New Roman" pitchFamily="18" charset="0"/>
                <a:cs typeface="Times New Roman" pitchFamily="18" charset="0"/>
              </a:rPr>
              <a:t>header)</a:t>
            </a:r>
            <a:endParaRPr lang="uk-UA" altLang="uk-UA" sz="2200" dirty="0">
              <a:latin typeface="Times New Roman" panose="02020603050405020304" pitchFamily="18" charset="0"/>
              <a:cs typeface="Times New Roman" pitchFamily="18" charset="0"/>
            </a:endParaRPr>
          </a:p>
        </p:txBody>
      </p:sp>
      <p:sp>
        <p:nvSpPr>
          <p:cNvPr id="22" name="Прямоугольник 1">
            <a:extLst>
              <a:ext uri="{FF2B5EF4-FFF2-40B4-BE49-F238E27FC236}">
                <a16:creationId xmlns:a16="http://schemas.microsoft.com/office/drawing/2014/main" id="{D375E2BE-90A3-FFC6-D806-2133A201FD60}"/>
              </a:ext>
            </a:extLst>
          </p:cNvPr>
          <p:cNvSpPr/>
          <p:nvPr/>
        </p:nvSpPr>
        <p:spPr>
          <a:xfrm>
            <a:off x="6838764" y="3229799"/>
            <a:ext cx="1441708" cy="769441"/>
          </a:xfrm>
          <a:prstGeom prst="rect">
            <a:avLst/>
          </a:prstGeom>
        </p:spPr>
        <p:txBody>
          <a:bodyPr wrap="square">
            <a:spAutoFit/>
          </a:bodyPr>
          <a:lstStyle/>
          <a:p>
            <a:pPr algn="ctr"/>
            <a:r>
              <a:rPr lang="uk-UA" altLang="uk-UA" sz="2200" dirty="0">
                <a:latin typeface="Times New Roman" pitchFamily="18" charset="0"/>
                <a:cs typeface="Times New Roman" pitchFamily="18" charset="0"/>
              </a:rPr>
              <a:t>Контент / тіло листа</a:t>
            </a:r>
          </a:p>
        </p:txBody>
      </p:sp>
      <p:sp>
        <p:nvSpPr>
          <p:cNvPr id="23" name="Прямоугольник 1">
            <a:extLst>
              <a:ext uri="{FF2B5EF4-FFF2-40B4-BE49-F238E27FC236}">
                <a16:creationId xmlns:a16="http://schemas.microsoft.com/office/drawing/2014/main" id="{EBF91345-4E5A-0DA2-FA01-5866B4817600}"/>
              </a:ext>
            </a:extLst>
          </p:cNvPr>
          <p:cNvSpPr/>
          <p:nvPr/>
        </p:nvSpPr>
        <p:spPr>
          <a:xfrm>
            <a:off x="6874160" y="4736854"/>
            <a:ext cx="1441708" cy="430887"/>
          </a:xfrm>
          <a:prstGeom prst="rect">
            <a:avLst/>
          </a:prstGeom>
        </p:spPr>
        <p:txBody>
          <a:bodyPr wrap="square">
            <a:spAutoFit/>
          </a:bodyPr>
          <a:lstStyle/>
          <a:p>
            <a:pPr algn="ctr"/>
            <a:r>
              <a:rPr lang="en-US" altLang="uk-UA" sz="2200" dirty="0">
                <a:latin typeface="Times New Roman" pitchFamily="18" charset="0"/>
                <a:cs typeface="Times New Roman" pitchFamily="18" charset="0"/>
              </a:rPr>
              <a:t>Footer</a:t>
            </a:r>
            <a:endParaRPr lang="uk-UA" altLang="uk-UA" sz="2200" dirty="0">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7169906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1">
            <a:extLst>
              <a:ext uri="{FF2B5EF4-FFF2-40B4-BE49-F238E27FC236}">
                <a16:creationId xmlns:a16="http://schemas.microsoft.com/office/drawing/2014/main" id="{700BCC29-DDF9-54EA-C77F-C82776D9F28C}"/>
              </a:ext>
            </a:extLst>
          </p:cNvPr>
          <p:cNvSpPr/>
          <p:nvPr/>
        </p:nvSpPr>
        <p:spPr>
          <a:xfrm>
            <a:off x="1038771" y="1099238"/>
            <a:ext cx="7272807" cy="584775"/>
          </a:xfrm>
          <a:prstGeom prst="rect">
            <a:avLst/>
          </a:prstGeom>
        </p:spPr>
        <p:txBody>
          <a:bodyPr wrap="square">
            <a:spAutoFit/>
          </a:bodyPr>
          <a:lstStyle/>
          <a:p>
            <a:pPr algn="ctr"/>
            <a:r>
              <a:rPr lang="uk-UA" altLang="uk-UA" sz="3200" dirty="0">
                <a:latin typeface="Times New Roman" pitchFamily="18" charset="0"/>
                <a:cs typeface="Times New Roman" pitchFamily="18" charset="0"/>
              </a:rPr>
              <a:t>Приклади шапок (хедерів)</a:t>
            </a:r>
            <a:endParaRPr lang="uk-UA" altLang="uk-UA" sz="1400" dirty="0">
              <a:latin typeface="Times New Roman" panose="02020603050405020304" pitchFamily="18" charset="0"/>
              <a:cs typeface="Times New Roman" pitchFamily="18" charset="0"/>
            </a:endParaRPr>
          </a:p>
        </p:txBody>
      </p:sp>
      <p:sp>
        <p:nvSpPr>
          <p:cNvPr id="5" name="Rectangle 1">
            <a:extLst>
              <a:ext uri="{FF2B5EF4-FFF2-40B4-BE49-F238E27FC236}">
                <a16:creationId xmlns:a16="http://schemas.microsoft.com/office/drawing/2014/main" id="{BB310A11-AD8E-B7BD-A845-23AE91F5D2BA}"/>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9903C55C-668A-CCC7-085B-27E1BC03B4B7}"/>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13" name="Rectangle 2">
            <a:extLst>
              <a:ext uri="{FF2B5EF4-FFF2-40B4-BE49-F238E27FC236}">
                <a16:creationId xmlns:a16="http://schemas.microsoft.com/office/drawing/2014/main" id="{8320133C-E6D7-5DED-234F-60B75A04FE97}"/>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14" name="Rectangle 3">
            <a:extLst>
              <a:ext uri="{FF2B5EF4-FFF2-40B4-BE49-F238E27FC236}">
                <a16:creationId xmlns:a16="http://schemas.microsoft.com/office/drawing/2014/main" id="{DD25DD2B-A03C-E946-F64B-2DFDB30BB460}"/>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15" name="Rectangle 4">
            <a:extLst>
              <a:ext uri="{FF2B5EF4-FFF2-40B4-BE49-F238E27FC236}">
                <a16:creationId xmlns:a16="http://schemas.microsoft.com/office/drawing/2014/main" id="{3BF5F333-548E-C7EA-EB7B-E7DDCAF91BD2}"/>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pic>
        <p:nvPicPr>
          <p:cNvPr id="20" name="Рисунок 19">
            <a:extLst>
              <a:ext uri="{FF2B5EF4-FFF2-40B4-BE49-F238E27FC236}">
                <a16:creationId xmlns:a16="http://schemas.microsoft.com/office/drawing/2014/main" id="{3F12DED3-8FAF-EB11-3599-E4A5EFC015C4}"/>
              </a:ext>
            </a:extLst>
          </p:cNvPr>
          <p:cNvPicPr>
            <a:picLocks noChangeAspect="1"/>
          </p:cNvPicPr>
          <p:nvPr/>
        </p:nvPicPr>
        <p:blipFill>
          <a:blip r:embed="rId3"/>
          <a:stretch>
            <a:fillRect/>
          </a:stretch>
        </p:blipFill>
        <p:spPr>
          <a:xfrm>
            <a:off x="854627" y="1564321"/>
            <a:ext cx="5805605" cy="1458346"/>
          </a:xfrm>
          <a:prstGeom prst="rect">
            <a:avLst/>
          </a:prstGeom>
        </p:spPr>
      </p:pic>
      <p:pic>
        <p:nvPicPr>
          <p:cNvPr id="24" name="Рисунок 23">
            <a:extLst>
              <a:ext uri="{FF2B5EF4-FFF2-40B4-BE49-F238E27FC236}">
                <a16:creationId xmlns:a16="http://schemas.microsoft.com/office/drawing/2014/main" id="{99F7F6C5-51BD-679E-0CA0-1F1BDB307C75}"/>
              </a:ext>
            </a:extLst>
          </p:cNvPr>
          <p:cNvPicPr>
            <a:picLocks noChangeAspect="1"/>
          </p:cNvPicPr>
          <p:nvPr/>
        </p:nvPicPr>
        <p:blipFill>
          <a:blip r:embed="rId4"/>
          <a:stretch>
            <a:fillRect/>
          </a:stretch>
        </p:blipFill>
        <p:spPr>
          <a:xfrm>
            <a:off x="2843809" y="2976231"/>
            <a:ext cx="5651914" cy="3418815"/>
          </a:xfrm>
          <a:prstGeom prst="rect">
            <a:avLst/>
          </a:prstGeom>
        </p:spPr>
      </p:pic>
      <p:pic>
        <p:nvPicPr>
          <p:cNvPr id="27" name="Рисунок 26">
            <a:extLst>
              <a:ext uri="{FF2B5EF4-FFF2-40B4-BE49-F238E27FC236}">
                <a16:creationId xmlns:a16="http://schemas.microsoft.com/office/drawing/2014/main" id="{262481E7-6D35-7B45-72DE-DCFF70C1AD41}"/>
              </a:ext>
            </a:extLst>
          </p:cNvPr>
          <p:cNvPicPr>
            <a:picLocks noChangeAspect="1"/>
          </p:cNvPicPr>
          <p:nvPr/>
        </p:nvPicPr>
        <p:blipFill>
          <a:blip r:embed="rId5"/>
          <a:stretch>
            <a:fillRect/>
          </a:stretch>
        </p:blipFill>
        <p:spPr>
          <a:xfrm>
            <a:off x="648278" y="3619423"/>
            <a:ext cx="3311404" cy="1419173"/>
          </a:xfrm>
          <a:prstGeom prst="rect">
            <a:avLst/>
          </a:prstGeom>
        </p:spPr>
      </p:pic>
    </p:spTree>
    <p:extLst>
      <p:ext uri="{BB962C8B-B14F-4D97-AF65-F5344CB8AC3E}">
        <p14:creationId xmlns:p14="http://schemas.microsoft.com/office/powerpoint/2010/main" val="41987920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1">
            <a:extLst>
              <a:ext uri="{FF2B5EF4-FFF2-40B4-BE49-F238E27FC236}">
                <a16:creationId xmlns:a16="http://schemas.microsoft.com/office/drawing/2014/main" id="{700BCC29-DDF9-54EA-C77F-C82776D9F28C}"/>
              </a:ext>
            </a:extLst>
          </p:cNvPr>
          <p:cNvSpPr/>
          <p:nvPr/>
        </p:nvSpPr>
        <p:spPr>
          <a:xfrm>
            <a:off x="1038771" y="1099238"/>
            <a:ext cx="7272807" cy="584775"/>
          </a:xfrm>
          <a:prstGeom prst="rect">
            <a:avLst/>
          </a:prstGeom>
        </p:spPr>
        <p:txBody>
          <a:bodyPr wrap="square">
            <a:spAutoFit/>
          </a:bodyPr>
          <a:lstStyle/>
          <a:p>
            <a:pPr algn="ctr"/>
            <a:r>
              <a:rPr lang="uk-UA" altLang="uk-UA" sz="3200" dirty="0">
                <a:latin typeface="Times New Roman" pitchFamily="18" charset="0"/>
                <a:cs typeface="Times New Roman" pitchFamily="18" charset="0"/>
              </a:rPr>
              <a:t>Приклади футерів</a:t>
            </a:r>
            <a:endParaRPr lang="uk-UA" altLang="uk-UA" sz="1400" dirty="0">
              <a:latin typeface="Times New Roman" panose="02020603050405020304" pitchFamily="18" charset="0"/>
              <a:cs typeface="Times New Roman" pitchFamily="18" charset="0"/>
            </a:endParaRPr>
          </a:p>
        </p:txBody>
      </p:sp>
      <p:sp>
        <p:nvSpPr>
          <p:cNvPr id="5" name="Rectangle 1">
            <a:extLst>
              <a:ext uri="{FF2B5EF4-FFF2-40B4-BE49-F238E27FC236}">
                <a16:creationId xmlns:a16="http://schemas.microsoft.com/office/drawing/2014/main" id="{BB310A11-AD8E-B7BD-A845-23AE91F5D2BA}"/>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9903C55C-668A-CCC7-085B-27E1BC03B4B7}"/>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13" name="Rectangle 2">
            <a:extLst>
              <a:ext uri="{FF2B5EF4-FFF2-40B4-BE49-F238E27FC236}">
                <a16:creationId xmlns:a16="http://schemas.microsoft.com/office/drawing/2014/main" id="{8320133C-E6D7-5DED-234F-60B75A04FE97}"/>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14" name="Rectangle 3">
            <a:extLst>
              <a:ext uri="{FF2B5EF4-FFF2-40B4-BE49-F238E27FC236}">
                <a16:creationId xmlns:a16="http://schemas.microsoft.com/office/drawing/2014/main" id="{DD25DD2B-A03C-E946-F64B-2DFDB30BB460}"/>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15" name="Rectangle 4">
            <a:extLst>
              <a:ext uri="{FF2B5EF4-FFF2-40B4-BE49-F238E27FC236}">
                <a16:creationId xmlns:a16="http://schemas.microsoft.com/office/drawing/2014/main" id="{3BF5F333-548E-C7EA-EB7B-E7DDCAF91BD2}"/>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pic>
        <p:nvPicPr>
          <p:cNvPr id="2" name="Рисунок 1">
            <a:extLst>
              <a:ext uri="{FF2B5EF4-FFF2-40B4-BE49-F238E27FC236}">
                <a16:creationId xmlns:a16="http://schemas.microsoft.com/office/drawing/2014/main" id="{F554A026-1E89-68C2-244D-4FB86767AFA5}"/>
              </a:ext>
            </a:extLst>
          </p:cNvPr>
          <p:cNvPicPr>
            <a:picLocks noChangeAspect="1"/>
          </p:cNvPicPr>
          <p:nvPr/>
        </p:nvPicPr>
        <p:blipFill>
          <a:blip r:embed="rId3"/>
          <a:stretch>
            <a:fillRect/>
          </a:stretch>
        </p:blipFill>
        <p:spPr>
          <a:xfrm>
            <a:off x="842027" y="1850094"/>
            <a:ext cx="7380237" cy="1134418"/>
          </a:xfrm>
          <a:prstGeom prst="rect">
            <a:avLst/>
          </a:prstGeom>
        </p:spPr>
      </p:pic>
      <p:pic>
        <p:nvPicPr>
          <p:cNvPr id="4098" name="Picture 2" descr="Stripo-Footer-Pets-of-AWeber-1">
            <a:extLst>
              <a:ext uri="{FF2B5EF4-FFF2-40B4-BE49-F238E27FC236}">
                <a16:creationId xmlns:a16="http://schemas.microsoft.com/office/drawing/2014/main" id="{D92FA4B8-3276-BF69-11E9-7C49D55187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628" y="3037344"/>
            <a:ext cx="4815800" cy="283691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tripo-Footer-Photo-of-the-Sender">
            <a:extLst>
              <a:ext uri="{FF2B5EF4-FFF2-40B4-BE49-F238E27FC236}">
                <a16:creationId xmlns:a16="http://schemas.microsoft.com/office/drawing/2014/main" id="{52D29FDC-17F0-ED55-4647-EF7EE0B44A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221269"/>
            <a:ext cx="4404171" cy="156797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tripo-Footer-Social-Media-Icons-Colorful">
            <a:extLst>
              <a:ext uri="{FF2B5EF4-FFF2-40B4-BE49-F238E27FC236}">
                <a16:creationId xmlns:a16="http://schemas.microsoft.com/office/drawing/2014/main" id="{C59438CB-0F13-63E4-F9D3-0133E13A29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3132" y="3067856"/>
            <a:ext cx="2945372" cy="99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2270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2389175" y="2875002"/>
            <a:ext cx="4572000" cy="553998"/>
          </a:xfrm>
          <a:prstGeom prst="rect">
            <a:avLst/>
          </a:prstGeom>
        </p:spPr>
        <p:txBody>
          <a:bodyPr>
            <a:spAutoFit/>
          </a:bodyPr>
          <a:lstStyle/>
          <a:p>
            <a:pPr algn="ctr"/>
            <a:r>
              <a:rPr lang="ru-RU" sz="3000" b="1" dirty="0">
                <a:latin typeface="Times New Roman" pitchFamily="18" charset="0"/>
                <a:cs typeface="Times New Roman" pitchFamily="18" charset="0"/>
              </a:rPr>
              <a:t>ДЯКУЮ ЗА УВАГУ!</a:t>
            </a:r>
          </a:p>
        </p:txBody>
      </p:sp>
    </p:spTree>
    <p:extLst>
      <p:ext uri="{BB962C8B-B14F-4D97-AF65-F5344CB8AC3E}">
        <p14:creationId xmlns:p14="http://schemas.microsoft.com/office/powerpoint/2010/main" val="764349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97E3-EFB1-3FB0-8EB3-47993719FB03}"/>
            </a:ext>
          </a:extLst>
        </p:cNvPr>
        <p:cNvGrpSpPr/>
        <p:nvPr/>
      </p:nvGrpSpPr>
      <p:grpSpPr>
        <a:xfrm>
          <a:off x="0" y="0"/>
          <a:ext cx="0" cy="0"/>
          <a:chOff x="0" y="0"/>
          <a:chExt cx="0" cy="0"/>
        </a:xfrm>
      </p:grpSpPr>
      <p:pic>
        <p:nvPicPr>
          <p:cNvPr id="5" name="Рисунок 11">
            <a:extLst>
              <a:ext uri="{FF2B5EF4-FFF2-40B4-BE49-F238E27FC236}">
                <a16:creationId xmlns:a16="http://schemas.microsoft.com/office/drawing/2014/main" id="{F3194C13-3F12-B8FA-0AF9-B5D4C2FA57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36C3590-0B2C-442B-6298-3AAD1F03728B}"/>
              </a:ext>
            </a:extLst>
          </p:cNvPr>
          <p:cNvSpPr txBox="1"/>
          <p:nvPr/>
        </p:nvSpPr>
        <p:spPr>
          <a:xfrm>
            <a:off x="611560" y="1196752"/>
            <a:ext cx="8136904" cy="4247317"/>
          </a:xfrm>
          <a:prstGeom prst="rect">
            <a:avLst/>
          </a:prstGeom>
          <a:noFill/>
        </p:spPr>
        <p:txBody>
          <a:bodyPr wrap="square">
            <a:spAutoFit/>
          </a:bodyPr>
          <a:lstStyle/>
          <a:p>
            <a:pPr algn="l">
              <a:buFont typeface="Arial" panose="020B0604020202020204" pitchFamily="34" charset="0"/>
              <a:buChar char="•"/>
            </a:pPr>
            <a:r>
              <a:rPr lang="en-US" sz="3000" b="1" i="0" dirty="0">
                <a:effectLst/>
                <a:latin typeface="Times New Roman" panose="02020603050405020304" pitchFamily="18" charset="0"/>
                <a:cs typeface="Times New Roman" panose="02020603050405020304" pitchFamily="18" charset="0"/>
              </a:rPr>
              <a:t>4.37 billion</a:t>
            </a:r>
            <a:r>
              <a:rPr lang="en-US" sz="3000" b="0" i="0" dirty="0">
                <a:effectLst/>
                <a:latin typeface="Times New Roman" panose="02020603050405020304" pitchFamily="18" charset="0"/>
                <a:cs typeface="Times New Roman" panose="02020603050405020304" pitchFamily="18" charset="0"/>
              </a:rPr>
              <a:t> users will be using e-mails in </a:t>
            </a:r>
            <a:r>
              <a:rPr lang="en-US" sz="3000" b="1" i="0" dirty="0">
                <a:effectLst/>
                <a:latin typeface="Times New Roman" panose="02020603050405020304" pitchFamily="18" charset="0"/>
                <a:cs typeface="Times New Roman" panose="02020603050405020304" pitchFamily="18" charset="0"/>
              </a:rPr>
              <a:t>2023</a:t>
            </a:r>
            <a:endParaRPr lang="en-US" sz="3000" b="0" i="0" dirty="0">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3000" b="0" i="0" dirty="0">
                <a:solidFill>
                  <a:schemeClr val="bg2">
                    <a:lumMod val="75000"/>
                  </a:schemeClr>
                </a:solidFill>
                <a:effectLst/>
                <a:latin typeface="Times New Roman" panose="02020603050405020304" pitchFamily="18" charset="0"/>
                <a:cs typeface="Times New Roman" panose="02020603050405020304" pitchFamily="18" charset="0"/>
              </a:rPr>
              <a:t>Each user has an</a:t>
            </a:r>
            <a:r>
              <a:rPr lang="en-US" sz="3000" b="1" i="0" dirty="0">
                <a:solidFill>
                  <a:schemeClr val="bg2">
                    <a:lumMod val="75000"/>
                  </a:schemeClr>
                </a:solidFill>
                <a:effectLst/>
                <a:latin typeface="Times New Roman" panose="02020603050405020304" pitchFamily="18" charset="0"/>
                <a:cs typeface="Times New Roman" panose="02020603050405020304" pitchFamily="18" charset="0"/>
              </a:rPr>
              <a:t> average of 1,75 email accounts</a:t>
            </a:r>
            <a:endParaRPr lang="en-US" sz="3000" b="0" i="0" dirty="0">
              <a:solidFill>
                <a:schemeClr val="bg2">
                  <a:lumMod val="75000"/>
                </a:schemeClr>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3000" b="0" i="0" dirty="0">
                <a:effectLst/>
                <a:latin typeface="Times New Roman" panose="02020603050405020304" pitchFamily="18" charset="0"/>
                <a:cs typeface="Times New Roman" panose="02020603050405020304" pitchFamily="18" charset="0"/>
              </a:rPr>
              <a:t>Email account users are expected to grow to </a:t>
            </a:r>
            <a:r>
              <a:rPr lang="en-US" sz="3000" b="1" i="0" dirty="0">
                <a:effectLst/>
                <a:latin typeface="Times New Roman" panose="02020603050405020304" pitchFamily="18" charset="0"/>
                <a:cs typeface="Times New Roman" panose="02020603050405020304" pitchFamily="18" charset="0"/>
              </a:rPr>
              <a:t>4,48 billion in 2024</a:t>
            </a:r>
            <a:r>
              <a:rPr lang="en-US" sz="3000" b="0" i="0" dirty="0">
                <a:effectLst/>
                <a:latin typeface="Times New Roman" panose="02020603050405020304" pitchFamily="18" charset="0"/>
                <a:cs typeface="Times New Roman" panose="02020603050405020304" pitchFamily="18" charset="0"/>
              </a:rPr>
              <a:t>, </a:t>
            </a:r>
            <a:r>
              <a:rPr lang="en-US" sz="3000" b="1" i="0" dirty="0">
                <a:effectLst/>
                <a:latin typeface="Times New Roman" panose="02020603050405020304" pitchFamily="18" charset="0"/>
                <a:cs typeface="Times New Roman" panose="02020603050405020304" pitchFamily="18" charset="0"/>
              </a:rPr>
              <a:t>4,59 billion in 2025, </a:t>
            </a:r>
            <a:r>
              <a:rPr lang="en-US" sz="3000" b="0" i="0" dirty="0">
                <a:effectLst/>
                <a:latin typeface="Times New Roman" panose="02020603050405020304" pitchFamily="18" charset="0"/>
                <a:cs typeface="Times New Roman" panose="02020603050405020304" pitchFamily="18" charset="0"/>
              </a:rPr>
              <a:t>and </a:t>
            </a:r>
            <a:r>
              <a:rPr lang="en-US" sz="3000" b="1" i="0" dirty="0">
                <a:effectLst/>
                <a:latin typeface="Times New Roman" panose="02020603050405020304" pitchFamily="18" charset="0"/>
                <a:cs typeface="Times New Roman" panose="02020603050405020304" pitchFamily="18" charset="0"/>
              </a:rPr>
              <a:t>4,73 billion in 2026</a:t>
            </a:r>
            <a:endParaRPr lang="en-US" sz="3000" b="0" i="0" dirty="0">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3000" b="0" i="0" dirty="0">
                <a:effectLst/>
                <a:latin typeface="Times New Roman" panose="02020603050405020304" pitchFamily="18" charset="0"/>
                <a:cs typeface="Times New Roman" panose="02020603050405020304" pitchFamily="18" charset="0"/>
              </a:rPr>
              <a:t>Gmail has </a:t>
            </a:r>
            <a:r>
              <a:rPr lang="en-US" sz="3000" b="1" i="0" dirty="0">
                <a:effectLst/>
                <a:latin typeface="Times New Roman" panose="02020603050405020304" pitchFamily="18" charset="0"/>
                <a:cs typeface="Times New Roman" panose="02020603050405020304" pitchFamily="18" charset="0"/>
              </a:rPr>
              <a:t>more than 1,8 billion users</a:t>
            </a:r>
            <a:endParaRPr lang="en-US" sz="3000" b="0" i="0" dirty="0">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3000" b="0" i="0" dirty="0">
                <a:effectLst/>
                <a:latin typeface="Times New Roman" panose="02020603050405020304" pitchFamily="18" charset="0"/>
                <a:cs typeface="Times New Roman" panose="02020603050405020304" pitchFamily="18" charset="0"/>
              </a:rPr>
              <a:t>Yahoo has more than </a:t>
            </a:r>
            <a:r>
              <a:rPr lang="en-US" sz="3000" b="1" i="0" dirty="0">
                <a:effectLst/>
                <a:latin typeface="Times New Roman" panose="02020603050405020304" pitchFamily="18" charset="0"/>
                <a:cs typeface="Times New Roman" panose="02020603050405020304" pitchFamily="18" charset="0"/>
              </a:rPr>
              <a:t>227,8 million active users</a:t>
            </a:r>
            <a:endParaRPr lang="en-US" sz="3000" b="0" i="0" dirty="0">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AU" sz="3000" dirty="0">
                <a:latin typeface="Times New Roman" panose="02020603050405020304" pitchFamily="18" charset="0"/>
                <a:cs typeface="Times New Roman" panose="02020603050405020304" pitchFamily="18" charset="0"/>
              </a:rPr>
              <a:t>Outlook.com (</a:t>
            </a:r>
            <a:r>
              <a:rPr lang="en-US" sz="3000" dirty="0">
                <a:latin typeface="Times New Roman" panose="02020603050405020304" pitchFamily="18" charset="0"/>
                <a:cs typeface="Times New Roman" panose="02020603050405020304" pitchFamily="18" charset="0"/>
              </a:rPr>
              <a:t>Hotmail) </a:t>
            </a:r>
            <a:r>
              <a:rPr lang="en-US" sz="3000" b="0" i="0" dirty="0">
                <a:effectLst/>
                <a:latin typeface="Times New Roman" panose="02020603050405020304" pitchFamily="18" charset="0"/>
                <a:cs typeface="Times New Roman" panose="02020603050405020304" pitchFamily="18" charset="0"/>
              </a:rPr>
              <a:t>has </a:t>
            </a:r>
            <a:r>
              <a:rPr lang="en-US" sz="3000" b="1" i="0" dirty="0">
                <a:effectLst/>
                <a:latin typeface="Times New Roman" panose="02020603050405020304" pitchFamily="18" charset="0"/>
                <a:cs typeface="Times New Roman" panose="02020603050405020304" pitchFamily="18" charset="0"/>
              </a:rPr>
              <a:t>400 million users</a:t>
            </a:r>
            <a:r>
              <a:rPr lang="en-US" sz="3000" b="0" i="0" dirty="0">
                <a:effectLst/>
                <a:latin typeface="Times New Roman" panose="02020603050405020304" pitchFamily="18" charset="0"/>
                <a:cs typeface="Times New Roman" panose="02020603050405020304" pitchFamily="18" charset="0"/>
              </a:rPr>
              <a:t> globally</a:t>
            </a:r>
          </a:p>
        </p:txBody>
      </p:sp>
      <p:pic>
        <p:nvPicPr>
          <p:cNvPr id="4" name="Рисунок 3">
            <a:extLst>
              <a:ext uri="{FF2B5EF4-FFF2-40B4-BE49-F238E27FC236}">
                <a16:creationId xmlns:a16="http://schemas.microsoft.com/office/drawing/2014/main" id="{33D711B0-A4F2-2BD6-4C0F-A07B562ECCA0}"/>
              </a:ext>
            </a:extLst>
          </p:cNvPr>
          <p:cNvPicPr>
            <a:picLocks noChangeAspect="1"/>
          </p:cNvPicPr>
          <p:nvPr/>
        </p:nvPicPr>
        <p:blipFill>
          <a:blip r:embed="rId3"/>
          <a:stretch>
            <a:fillRect/>
          </a:stretch>
        </p:blipFill>
        <p:spPr>
          <a:xfrm>
            <a:off x="1447676" y="5733193"/>
            <a:ext cx="1839554" cy="597169"/>
          </a:xfrm>
          <a:prstGeom prst="rect">
            <a:avLst/>
          </a:prstGeom>
        </p:spPr>
      </p:pic>
      <p:pic>
        <p:nvPicPr>
          <p:cNvPr id="7" name="Рисунок 6">
            <a:extLst>
              <a:ext uri="{FF2B5EF4-FFF2-40B4-BE49-F238E27FC236}">
                <a16:creationId xmlns:a16="http://schemas.microsoft.com/office/drawing/2014/main" id="{AF3698F4-26EC-3A2A-7AD5-4EDC2CF37546}"/>
              </a:ext>
            </a:extLst>
          </p:cNvPr>
          <p:cNvPicPr>
            <a:picLocks noChangeAspect="1"/>
          </p:cNvPicPr>
          <p:nvPr/>
        </p:nvPicPr>
        <p:blipFill>
          <a:blip r:embed="rId4"/>
          <a:stretch>
            <a:fillRect/>
          </a:stretch>
        </p:blipFill>
        <p:spPr>
          <a:xfrm>
            <a:off x="3671899" y="5736330"/>
            <a:ext cx="2026935" cy="594032"/>
          </a:xfrm>
          <a:prstGeom prst="rect">
            <a:avLst/>
          </a:prstGeom>
        </p:spPr>
      </p:pic>
      <p:pic>
        <p:nvPicPr>
          <p:cNvPr id="9" name="Рисунок 8">
            <a:extLst>
              <a:ext uri="{FF2B5EF4-FFF2-40B4-BE49-F238E27FC236}">
                <a16:creationId xmlns:a16="http://schemas.microsoft.com/office/drawing/2014/main" id="{E1BD4674-C219-0D85-9EEC-95D74301BB2B}"/>
              </a:ext>
            </a:extLst>
          </p:cNvPr>
          <p:cNvPicPr>
            <a:picLocks noChangeAspect="1"/>
          </p:cNvPicPr>
          <p:nvPr/>
        </p:nvPicPr>
        <p:blipFill>
          <a:blip r:embed="rId5"/>
          <a:stretch>
            <a:fillRect/>
          </a:stretch>
        </p:blipFill>
        <p:spPr>
          <a:xfrm>
            <a:off x="5908283" y="5793317"/>
            <a:ext cx="1839554" cy="549121"/>
          </a:xfrm>
          <a:prstGeom prst="rect">
            <a:avLst/>
          </a:prstGeom>
        </p:spPr>
      </p:pic>
    </p:spTree>
    <p:extLst>
      <p:ext uri="{BB962C8B-B14F-4D97-AF65-F5344CB8AC3E}">
        <p14:creationId xmlns:p14="http://schemas.microsoft.com/office/powerpoint/2010/main" val="3969500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88403-5618-350B-600F-9F45145776DC}"/>
            </a:ext>
          </a:extLst>
        </p:cNvPr>
        <p:cNvGrpSpPr/>
        <p:nvPr/>
      </p:nvGrpSpPr>
      <p:grpSpPr>
        <a:xfrm>
          <a:off x="0" y="0"/>
          <a:ext cx="0" cy="0"/>
          <a:chOff x="0" y="0"/>
          <a:chExt cx="0" cy="0"/>
        </a:xfrm>
      </p:grpSpPr>
      <p:pic>
        <p:nvPicPr>
          <p:cNvPr id="5" name="Рисунок 11">
            <a:extLst>
              <a:ext uri="{FF2B5EF4-FFF2-40B4-BE49-F238E27FC236}">
                <a16:creationId xmlns:a16="http://schemas.microsoft.com/office/drawing/2014/main" id="{454624FE-063A-4C3E-DE18-70AF327F58A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CFC153F-4DCF-05E9-078B-1F3058DABEEE}"/>
              </a:ext>
            </a:extLst>
          </p:cNvPr>
          <p:cNvSpPr txBox="1"/>
          <p:nvPr/>
        </p:nvSpPr>
        <p:spPr>
          <a:xfrm>
            <a:off x="899592" y="1628800"/>
            <a:ext cx="7344816" cy="3046988"/>
          </a:xfrm>
          <a:prstGeom prst="rect">
            <a:avLst/>
          </a:prstGeom>
          <a:noFill/>
        </p:spPr>
        <p:txBody>
          <a:bodyPr wrap="square">
            <a:spAutoFit/>
          </a:bodyPr>
          <a:lstStyle/>
          <a:p>
            <a:pPr algn="ctr"/>
            <a:r>
              <a:rPr lang="en-US" sz="3200" b="0" i="0" dirty="0">
                <a:effectLst/>
                <a:latin typeface="Times New Roman" panose="02020603050405020304" pitchFamily="18" charset="0"/>
                <a:cs typeface="Times New Roman" panose="02020603050405020304" pitchFamily="18" charset="0"/>
              </a:rPr>
              <a:t>Despite the growth and prominence of </a:t>
            </a:r>
            <a:r>
              <a:rPr lang="en-US" sz="3200" b="1" i="0" dirty="0">
                <a:effectLst/>
                <a:latin typeface="Times New Roman" panose="02020603050405020304" pitchFamily="18" charset="0"/>
                <a:cs typeface="Times New Roman" panose="02020603050405020304" pitchFamily="18" charset="0"/>
              </a:rPr>
              <a:t>mobile messengers </a:t>
            </a:r>
            <a:r>
              <a:rPr lang="en-US" sz="3200" b="0" i="0" dirty="0">
                <a:effectLst/>
                <a:latin typeface="Times New Roman" panose="02020603050405020304" pitchFamily="18" charset="0"/>
                <a:cs typeface="Times New Roman" panose="02020603050405020304" pitchFamily="18" charset="0"/>
              </a:rPr>
              <a:t>and </a:t>
            </a:r>
            <a:r>
              <a:rPr lang="en-US" sz="3200" b="1" i="0" dirty="0">
                <a:effectLst/>
                <a:latin typeface="Times New Roman" panose="02020603050405020304" pitchFamily="18" charset="0"/>
                <a:cs typeface="Times New Roman" panose="02020603050405020304" pitchFamily="18" charset="0"/>
              </a:rPr>
              <a:t>chat apps</a:t>
            </a:r>
            <a:r>
              <a:rPr lang="en-US" sz="3200" b="0" i="0" dirty="0">
                <a:effectLst/>
                <a:latin typeface="Times New Roman" panose="02020603050405020304" pitchFamily="18" charset="0"/>
                <a:cs typeface="Times New Roman" panose="02020603050405020304" pitchFamily="18" charset="0"/>
              </a:rPr>
              <a:t>, e-mail is an integral part of daily online life. In 2022, the number of global e-mail users amounted to 4,26 billion and is set to grow to 4,73 billion users in 2026</a:t>
            </a:r>
            <a:endParaRPr lang="en-US" sz="3000" b="0" i="0" dirty="0">
              <a:effectLst/>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02DF5ED0-E991-8F30-EB29-E8E09F655835}"/>
              </a:ext>
            </a:extLst>
          </p:cNvPr>
          <p:cNvPicPr>
            <a:picLocks noChangeAspect="1"/>
          </p:cNvPicPr>
          <p:nvPr/>
        </p:nvPicPr>
        <p:blipFill>
          <a:blip r:embed="rId3"/>
          <a:stretch>
            <a:fillRect/>
          </a:stretch>
        </p:blipFill>
        <p:spPr>
          <a:xfrm>
            <a:off x="1447676" y="5733193"/>
            <a:ext cx="1839554" cy="597169"/>
          </a:xfrm>
          <a:prstGeom prst="rect">
            <a:avLst/>
          </a:prstGeom>
        </p:spPr>
      </p:pic>
      <p:pic>
        <p:nvPicPr>
          <p:cNvPr id="7" name="Рисунок 6">
            <a:extLst>
              <a:ext uri="{FF2B5EF4-FFF2-40B4-BE49-F238E27FC236}">
                <a16:creationId xmlns:a16="http://schemas.microsoft.com/office/drawing/2014/main" id="{56BB89CE-B9FE-3D2E-B79B-4A5D70D29E7B}"/>
              </a:ext>
            </a:extLst>
          </p:cNvPr>
          <p:cNvPicPr>
            <a:picLocks noChangeAspect="1"/>
          </p:cNvPicPr>
          <p:nvPr/>
        </p:nvPicPr>
        <p:blipFill>
          <a:blip r:embed="rId4"/>
          <a:stretch>
            <a:fillRect/>
          </a:stretch>
        </p:blipFill>
        <p:spPr>
          <a:xfrm>
            <a:off x="3671899" y="5736330"/>
            <a:ext cx="2026935" cy="594032"/>
          </a:xfrm>
          <a:prstGeom prst="rect">
            <a:avLst/>
          </a:prstGeom>
        </p:spPr>
      </p:pic>
      <p:pic>
        <p:nvPicPr>
          <p:cNvPr id="9" name="Рисунок 8">
            <a:extLst>
              <a:ext uri="{FF2B5EF4-FFF2-40B4-BE49-F238E27FC236}">
                <a16:creationId xmlns:a16="http://schemas.microsoft.com/office/drawing/2014/main" id="{29752078-4507-F4DC-C0E5-F543BF8E8405}"/>
              </a:ext>
            </a:extLst>
          </p:cNvPr>
          <p:cNvPicPr>
            <a:picLocks noChangeAspect="1"/>
          </p:cNvPicPr>
          <p:nvPr/>
        </p:nvPicPr>
        <p:blipFill>
          <a:blip r:embed="rId5"/>
          <a:stretch>
            <a:fillRect/>
          </a:stretch>
        </p:blipFill>
        <p:spPr>
          <a:xfrm>
            <a:off x="5908283" y="5793317"/>
            <a:ext cx="1839554" cy="549121"/>
          </a:xfrm>
          <a:prstGeom prst="rect">
            <a:avLst/>
          </a:prstGeom>
        </p:spPr>
      </p:pic>
    </p:spTree>
    <p:extLst>
      <p:ext uri="{BB962C8B-B14F-4D97-AF65-F5344CB8AC3E}">
        <p14:creationId xmlns:p14="http://schemas.microsoft.com/office/powerpoint/2010/main" val="33624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7C1B8-9E8A-0811-35C7-0A32F140275E}"/>
            </a:ext>
          </a:extLst>
        </p:cNvPr>
        <p:cNvGrpSpPr/>
        <p:nvPr/>
      </p:nvGrpSpPr>
      <p:grpSpPr>
        <a:xfrm>
          <a:off x="0" y="0"/>
          <a:ext cx="0" cy="0"/>
          <a:chOff x="0" y="0"/>
          <a:chExt cx="0" cy="0"/>
        </a:xfrm>
      </p:grpSpPr>
      <p:pic>
        <p:nvPicPr>
          <p:cNvPr id="5" name="Рисунок 11">
            <a:extLst>
              <a:ext uri="{FF2B5EF4-FFF2-40B4-BE49-F238E27FC236}">
                <a16:creationId xmlns:a16="http://schemas.microsoft.com/office/drawing/2014/main" id="{9F51AFC6-523F-B7A0-C90C-AF6F3C08FE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a:extLst>
              <a:ext uri="{FF2B5EF4-FFF2-40B4-BE49-F238E27FC236}">
                <a16:creationId xmlns:a16="http://schemas.microsoft.com/office/drawing/2014/main" id="{CFE5D9A7-56B9-0947-AB19-EE936CD22B30}"/>
              </a:ext>
            </a:extLst>
          </p:cNvPr>
          <p:cNvPicPr>
            <a:picLocks noChangeAspect="1"/>
          </p:cNvPicPr>
          <p:nvPr/>
        </p:nvPicPr>
        <p:blipFill>
          <a:blip r:embed="rId3"/>
          <a:stretch>
            <a:fillRect/>
          </a:stretch>
        </p:blipFill>
        <p:spPr>
          <a:xfrm>
            <a:off x="0" y="1993999"/>
            <a:ext cx="9144000" cy="4315968"/>
          </a:xfrm>
          <a:prstGeom prst="rect">
            <a:avLst/>
          </a:prstGeom>
        </p:spPr>
      </p:pic>
      <p:sp>
        <p:nvSpPr>
          <p:cNvPr id="8" name="TextBox 7">
            <a:extLst>
              <a:ext uri="{FF2B5EF4-FFF2-40B4-BE49-F238E27FC236}">
                <a16:creationId xmlns:a16="http://schemas.microsoft.com/office/drawing/2014/main" id="{CCD729CC-E7C7-28DD-FD35-FC6159B02FD1}"/>
              </a:ext>
            </a:extLst>
          </p:cNvPr>
          <p:cNvSpPr txBox="1"/>
          <p:nvPr/>
        </p:nvSpPr>
        <p:spPr>
          <a:xfrm>
            <a:off x="899592" y="1052736"/>
            <a:ext cx="7344816" cy="1077218"/>
          </a:xfrm>
          <a:prstGeom prst="rect">
            <a:avLst/>
          </a:prstGeom>
          <a:noFill/>
        </p:spPr>
        <p:txBody>
          <a:bodyPr wrap="square">
            <a:spAutoFit/>
          </a:bodyPr>
          <a:lstStyle/>
          <a:p>
            <a:pPr algn="ctr"/>
            <a:r>
              <a:rPr lang="uk-UA" sz="3200" b="0" i="0" dirty="0">
                <a:effectLst/>
                <a:latin typeface="Times New Roman" panose="02020603050405020304" pitchFamily="18" charset="0"/>
                <a:cs typeface="Times New Roman" panose="02020603050405020304" pitchFamily="18" charset="0"/>
              </a:rPr>
              <a:t>Постачальники/провайдери послуг електронної пошти</a:t>
            </a:r>
            <a:endParaRPr lang="en-US" sz="30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165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E4642-7DD2-A653-F63A-E5D197636C58}"/>
            </a:ext>
          </a:extLst>
        </p:cNvPr>
        <p:cNvGrpSpPr/>
        <p:nvPr/>
      </p:nvGrpSpPr>
      <p:grpSpPr>
        <a:xfrm>
          <a:off x="0" y="0"/>
          <a:ext cx="0" cy="0"/>
          <a:chOff x="0" y="0"/>
          <a:chExt cx="0" cy="0"/>
        </a:xfrm>
      </p:grpSpPr>
      <p:pic>
        <p:nvPicPr>
          <p:cNvPr id="5" name="Рисунок 11">
            <a:extLst>
              <a:ext uri="{FF2B5EF4-FFF2-40B4-BE49-F238E27FC236}">
                <a16:creationId xmlns:a16="http://schemas.microsoft.com/office/drawing/2014/main" id="{CA30EE3D-3228-E5B2-572E-FCF9DA48F1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6021"/>
            <a:ext cx="2048878" cy="8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a:extLst>
              <a:ext uri="{FF2B5EF4-FFF2-40B4-BE49-F238E27FC236}">
                <a16:creationId xmlns:a16="http://schemas.microsoft.com/office/drawing/2014/main" id="{68DA27D9-FF17-E21D-3EA9-8C8B32F2956A}"/>
              </a:ext>
            </a:extLst>
          </p:cNvPr>
          <p:cNvPicPr>
            <a:picLocks noChangeAspect="1"/>
          </p:cNvPicPr>
          <p:nvPr/>
        </p:nvPicPr>
        <p:blipFill>
          <a:blip r:embed="rId3"/>
          <a:stretch>
            <a:fillRect/>
          </a:stretch>
        </p:blipFill>
        <p:spPr>
          <a:xfrm>
            <a:off x="3558531" y="4324993"/>
            <a:ext cx="2026935" cy="594032"/>
          </a:xfrm>
          <a:prstGeom prst="rect">
            <a:avLst/>
          </a:prstGeom>
        </p:spPr>
      </p:pic>
      <p:pic>
        <p:nvPicPr>
          <p:cNvPr id="6" name="Рисунок 5">
            <a:extLst>
              <a:ext uri="{FF2B5EF4-FFF2-40B4-BE49-F238E27FC236}">
                <a16:creationId xmlns:a16="http://schemas.microsoft.com/office/drawing/2014/main" id="{B3DE8E01-7C39-78C7-FF8E-9221BADFA4A8}"/>
              </a:ext>
            </a:extLst>
          </p:cNvPr>
          <p:cNvPicPr>
            <a:picLocks noChangeAspect="1"/>
          </p:cNvPicPr>
          <p:nvPr/>
        </p:nvPicPr>
        <p:blipFill>
          <a:blip r:embed="rId4"/>
          <a:stretch>
            <a:fillRect/>
          </a:stretch>
        </p:blipFill>
        <p:spPr>
          <a:xfrm>
            <a:off x="644118" y="1823719"/>
            <a:ext cx="7855764" cy="1474837"/>
          </a:xfrm>
          <a:prstGeom prst="rect">
            <a:avLst/>
          </a:prstGeom>
        </p:spPr>
      </p:pic>
      <p:sp>
        <p:nvSpPr>
          <p:cNvPr id="10" name="TextBox 9">
            <a:extLst>
              <a:ext uri="{FF2B5EF4-FFF2-40B4-BE49-F238E27FC236}">
                <a16:creationId xmlns:a16="http://schemas.microsoft.com/office/drawing/2014/main" id="{B879ACF4-019A-9C40-6DD9-AD86DCC33B45}"/>
              </a:ext>
            </a:extLst>
          </p:cNvPr>
          <p:cNvSpPr txBox="1"/>
          <p:nvPr/>
        </p:nvSpPr>
        <p:spPr>
          <a:xfrm>
            <a:off x="1239906" y="4919025"/>
            <a:ext cx="6664186" cy="1077218"/>
          </a:xfrm>
          <a:prstGeom prst="rect">
            <a:avLst/>
          </a:prstGeom>
          <a:noFill/>
        </p:spPr>
        <p:txBody>
          <a:bodyPr wrap="square">
            <a:spAutoFit/>
          </a:bodyPr>
          <a:lstStyle/>
          <a:p>
            <a:pPr algn="ctr"/>
            <a:r>
              <a:rPr lang="uk-UA" sz="3200" b="0" i="0" dirty="0">
                <a:effectLst/>
                <a:latin typeface="Times New Roman" panose="02020603050405020304" pitchFamily="18" charset="0"/>
                <a:cs typeface="Times New Roman" panose="02020603050405020304" pitchFamily="18" charset="0"/>
              </a:rPr>
              <a:t>Домен «yahoo.com» був зареєстрований 18 січня 1995 року</a:t>
            </a:r>
            <a:endParaRPr lang="uk-UA" sz="32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831C96E-4BD8-1813-BC89-4BE75E59C842}"/>
              </a:ext>
            </a:extLst>
          </p:cNvPr>
          <p:cNvSpPr txBox="1"/>
          <p:nvPr/>
        </p:nvSpPr>
        <p:spPr>
          <a:xfrm>
            <a:off x="642952" y="3323960"/>
            <a:ext cx="7855764" cy="954107"/>
          </a:xfrm>
          <a:prstGeom prst="rect">
            <a:avLst/>
          </a:prstGeom>
          <a:noFill/>
        </p:spPr>
        <p:txBody>
          <a:bodyPr wrap="square">
            <a:spAutoFit/>
          </a:bodyPr>
          <a:lstStyle/>
          <a:p>
            <a:pPr algn="ctr"/>
            <a:r>
              <a:rPr lang="uk-UA" sz="2800" b="0" i="0" dirty="0">
                <a:solidFill>
                  <a:schemeClr val="bg1">
                    <a:lumMod val="65000"/>
                  </a:schemeClr>
                </a:solidFill>
                <a:effectLst/>
                <a:latin typeface="Times New Roman" panose="02020603050405020304" pitchFamily="18" charset="0"/>
                <a:cs typeface="Times New Roman" panose="02020603050405020304" pitchFamily="18" charset="0"/>
              </a:rPr>
              <a:t>Ще один ієрархічно організований оракул (порадник, визнаний авторитет)</a:t>
            </a:r>
            <a:endParaRPr lang="uk-UA" sz="2800" dirty="0">
              <a:solidFill>
                <a:schemeClr val="bg1">
                  <a:lumMod val="65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5">
            <p14:nvContentPartPr>
              <p14:cNvPr id="2" name="Рукописні дані 1">
                <a:extLst>
                  <a:ext uri="{FF2B5EF4-FFF2-40B4-BE49-F238E27FC236}">
                    <a16:creationId xmlns:a16="http://schemas.microsoft.com/office/drawing/2014/main" id="{25A0665B-868D-9729-464E-B54A9A395740}"/>
                  </a:ext>
                </a:extLst>
              </p14:cNvPr>
              <p14:cNvContentPartPr/>
              <p14:nvPr/>
            </p14:nvContentPartPr>
            <p14:xfrm>
              <a:off x="3498754" y="2527354"/>
              <a:ext cx="5221800" cy="687240"/>
            </p14:xfrm>
          </p:contentPart>
        </mc:Choice>
        <mc:Fallback xmlns="">
          <p:pic>
            <p:nvPicPr>
              <p:cNvPr id="2" name="Рукописні дані 1">
                <a:extLst>
                  <a:ext uri="{FF2B5EF4-FFF2-40B4-BE49-F238E27FC236}">
                    <a16:creationId xmlns:a16="http://schemas.microsoft.com/office/drawing/2014/main" id="{25A0665B-868D-9729-464E-B54A9A395740}"/>
                  </a:ext>
                </a:extLst>
              </p:cNvPr>
              <p:cNvPicPr/>
              <p:nvPr/>
            </p:nvPicPr>
            <p:blipFill>
              <a:blip r:embed="rId6"/>
              <a:stretch>
                <a:fillRect/>
              </a:stretch>
            </p:blipFill>
            <p:spPr>
              <a:xfrm>
                <a:off x="3462754" y="2455714"/>
                <a:ext cx="5293440" cy="830880"/>
              </a:xfrm>
              <a:prstGeom prst="rect">
                <a:avLst/>
              </a:prstGeom>
            </p:spPr>
          </p:pic>
        </mc:Fallback>
      </mc:AlternateContent>
    </p:spTree>
    <p:extLst>
      <p:ext uri="{BB962C8B-B14F-4D97-AF65-F5344CB8AC3E}">
        <p14:creationId xmlns:p14="http://schemas.microsoft.com/office/powerpoint/2010/main" val="477572024"/>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16540</TotalTime>
  <Words>2376</Words>
  <Application>Microsoft Office PowerPoint</Application>
  <PresentationFormat>Екран (4:3)</PresentationFormat>
  <Paragraphs>222</Paragraphs>
  <Slides>56</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56</vt:i4>
      </vt:variant>
    </vt:vector>
  </HeadingPairs>
  <TitlesOfParts>
    <vt:vector size="63" baseType="lpstr">
      <vt:lpstr>Arial</vt:lpstr>
      <vt:lpstr>Calibri</vt:lpstr>
      <vt:lpstr>Georgia</vt:lpstr>
      <vt:lpstr>Times New Roman</vt:lpstr>
      <vt:lpstr>Trebuchet MS</vt:lpstr>
      <vt:lpstr>Wingdings</vt:lpstr>
      <vt:lpstr>Воздушный поток</vt:lpstr>
      <vt:lpstr>Тема 3  Email-маркетинг як інструмент цифрового маркетингу</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Цифровий маркетинг</dc:title>
  <dc:creator>admin</dc:creator>
  <cp:lastModifiedBy>User</cp:lastModifiedBy>
  <cp:revision>1313</cp:revision>
  <dcterms:created xsi:type="dcterms:W3CDTF">2021-03-05T12:47:04Z</dcterms:created>
  <dcterms:modified xsi:type="dcterms:W3CDTF">2024-11-24T15:03:06Z</dcterms:modified>
</cp:coreProperties>
</file>