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9" r:id="rId2"/>
    <p:sldId id="257" r:id="rId3"/>
    <p:sldId id="258" r:id="rId4"/>
    <p:sldId id="259" r:id="rId5"/>
    <p:sldId id="311" r:id="rId6"/>
    <p:sldId id="312" r:id="rId7"/>
    <p:sldId id="313" r:id="rId8"/>
    <p:sldId id="314" r:id="rId9"/>
    <p:sldId id="261" r:id="rId10"/>
    <p:sldId id="31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316" r:id="rId19"/>
    <p:sldId id="273" r:id="rId20"/>
    <p:sldId id="274" r:id="rId21"/>
    <p:sldId id="275" r:id="rId22"/>
    <p:sldId id="277" r:id="rId23"/>
    <p:sldId id="318" r:id="rId24"/>
    <p:sldId id="278" r:id="rId25"/>
    <p:sldId id="279" r:id="rId26"/>
    <p:sldId id="280" r:id="rId27"/>
    <p:sldId id="317" r:id="rId28"/>
    <p:sldId id="320" r:id="rId29"/>
    <p:sldId id="32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9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0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9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97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4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93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02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5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7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0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6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6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1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6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5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1C4B73-8BAE-4E7C-9031-7DC607362A2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4506A-EF2B-4DD3-B2C5-4A4F7F4D6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4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u.wikipedia.org/wiki/D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1;&#1080;&#1085;&#1077;&#1081;&#1085;&#1099;&#1081;_&#1082;&#1088;&#1080;&#1087;&#1090;&#1086;&#1072;&#1085;&#1072;&#1083;&#1080;&#1079;" TargetMode="External"/><Relationship Id="rId2" Type="http://schemas.openxmlformats.org/officeDocument/2006/relationships/hyperlink" Target="http://ru.wikipedia.org/wiki/&#1044;&#1080;&#1092;&#1092;&#1077;&#1088;&#1077;&#1085;&#1094;&#1080;&#1072;&#1083;&#1100;&#1085;&#1099;&#1081;_&#1082;&#1088;&#1080;&#1087;&#1090;&#1086;&#1072;&#1085;&#1072;&#1083;&#1080;&#1079;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Advanced_Encryption_Standar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248" y="2426142"/>
            <a:ext cx="8946541" cy="2164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 smtClean="0"/>
              <a:t>ЛЕКЦІЯ 8</a:t>
            </a:r>
          </a:p>
          <a:p>
            <a:pPr marL="0" indent="0" algn="ctr">
              <a:buNone/>
            </a:pPr>
            <a:r>
              <a:rPr lang="uk-UA" sz="4400" b="1" dirty="0" smtClean="0"/>
              <a:t>Блочні шифри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7099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4" y="212436"/>
            <a:ext cx="10353761" cy="1326321"/>
          </a:xfrm>
        </p:spPr>
        <p:txBody>
          <a:bodyPr/>
          <a:lstStyle/>
          <a:p>
            <a:r>
              <a:rPr lang="uk-UA" dirty="0" smtClean="0"/>
              <a:t>Алгоритм </a:t>
            </a:r>
            <a:r>
              <a:rPr lang="uk-UA" dirty="0" err="1" smtClean="0"/>
              <a:t>Діффі-Хеллмана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637" y="1382395"/>
            <a:ext cx="7710054" cy="53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9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592138"/>
          </a:xfrm>
        </p:spPr>
        <p:txBody>
          <a:bodyPr/>
          <a:lstStyle/>
          <a:p>
            <a:r>
              <a:rPr lang="ru-RU" altLang="ru-RU" sz="3600" dirty="0"/>
              <a:t>Алгоритм </a:t>
            </a:r>
            <a:r>
              <a:rPr lang="ru-RU" altLang="ru-RU" sz="3600" dirty="0" err="1" smtClean="0"/>
              <a:t>Діффі</a:t>
            </a:r>
            <a:r>
              <a:rPr lang="en-US" altLang="ru-RU" sz="3600" dirty="0" smtClean="0"/>
              <a:t> </a:t>
            </a:r>
            <a:r>
              <a:rPr lang="en-US" altLang="ru-RU" sz="3600" dirty="0"/>
              <a:t>– </a:t>
            </a:r>
            <a:r>
              <a:rPr lang="ru-RU" altLang="ru-RU" sz="3600" dirty="0" err="1"/>
              <a:t>Хеллмана</a:t>
            </a:r>
            <a:endParaRPr lang="ru-RU" altLang="ru-RU" sz="3600" dirty="0"/>
          </a:p>
        </p:txBody>
      </p:sp>
      <p:sp>
        <p:nvSpPr>
          <p:cNvPr id="106504" name="Rectangle 8"/>
          <p:cNvSpPr>
            <a:spLocks noGrp="1" noRot="1" noChangeArrowheads="1"/>
          </p:cNvSpPr>
          <p:nvPr>
            <p:ph sz="half" idx="1"/>
          </p:nvPr>
        </p:nvSpPr>
        <p:spPr>
          <a:xfrm>
            <a:off x="2208213" y="5805489"/>
            <a:ext cx="3986212" cy="795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b="1" dirty="0" err="1" smtClean="0"/>
              <a:t>Уітфілд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Діффи</a:t>
            </a:r>
            <a:r>
              <a:rPr lang="ru-RU" altLang="ru-RU" sz="2000" dirty="0" smtClean="0"/>
              <a:t> </a:t>
            </a:r>
            <a:endParaRPr lang="en-US" altLang="ru-RU" sz="2000" dirty="0"/>
          </a:p>
          <a:p>
            <a:pPr>
              <a:lnSpc>
                <a:spcPct val="90000"/>
              </a:lnSpc>
            </a:pPr>
            <a:r>
              <a:rPr lang="ru-RU" altLang="ru-RU" sz="2000" i="1" dirty="0" err="1"/>
              <a:t>Bailey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Whitfield</a:t>
            </a:r>
            <a:r>
              <a:rPr lang="ru-RU" altLang="ru-RU" sz="2000" i="1" dirty="0"/>
              <a:t> '</a:t>
            </a:r>
            <a:r>
              <a:rPr lang="ru-RU" altLang="ru-RU" sz="2000" i="1" dirty="0" err="1"/>
              <a:t>Whit</a:t>
            </a:r>
            <a:r>
              <a:rPr lang="ru-RU" altLang="ru-RU" sz="2000" i="1" dirty="0"/>
              <a:t>' </a:t>
            </a:r>
            <a:r>
              <a:rPr lang="ru-RU" altLang="ru-RU" sz="2000" i="1" dirty="0" err="1"/>
              <a:t>Diffie</a:t>
            </a:r>
            <a:r>
              <a:rPr lang="ru-RU" altLang="ru-RU" sz="2000" dirty="0"/>
              <a:t> </a:t>
            </a:r>
          </a:p>
        </p:txBody>
      </p:sp>
      <p:sp>
        <p:nvSpPr>
          <p:cNvPr id="106505" name="Rectangle 9"/>
          <p:cNvSpPr>
            <a:spLocks noGrp="1" noRot="1" noChangeArrowheads="1"/>
          </p:cNvSpPr>
          <p:nvPr>
            <p:ph sz="half" idx="2"/>
          </p:nvPr>
        </p:nvSpPr>
        <p:spPr>
          <a:xfrm>
            <a:off x="6288088" y="5805489"/>
            <a:ext cx="3986212" cy="795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b="1" dirty="0" err="1" smtClean="0"/>
              <a:t>Ма́ртін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/>
              <a:t>Хе́ллман</a:t>
            </a:r>
            <a:r>
              <a:rPr lang="ru-RU" altLang="ru-RU" sz="2000" dirty="0"/>
              <a:t> </a:t>
            </a:r>
            <a:endParaRPr lang="en-US" altLang="ru-RU" sz="2000" dirty="0"/>
          </a:p>
          <a:p>
            <a:pPr>
              <a:lnSpc>
                <a:spcPct val="90000"/>
              </a:lnSpc>
            </a:pPr>
            <a:r>
              <a:rPr lang="ru-RU" altLang="ru-RU" sz="2000" i="1" dirty="0" err="1"/>
              <a:t>Martin</a:t>
            </a:r>
            <a:r>
              <a:rPr lang="ru-RU" altLang="ru-RU" sz="2000" i="1" dirty="0"/>
              <a:t> E. </a:t>
            </a:r>
            <a:r>
              <a:rPr lang="ru-RU" altLang="ru-RU" sz="2000" i="1" dirty="0" err="1"/>
              <a:t>Hellman</a:t>
            </a:r>
            <a:r>
              <a:rPr lang="ru-RU" altLang="ru-RU" sz="2000" dirty="0"/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D526-F985-4FB1-98D4-4686F83F283F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106503" name="Picture 7" descr="Diffie and Hell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912814"/>
            <a:ext cx="7956550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/>
              <a:t>Алгоритм </a:t>
            </a:r>
            <a:r>
              <a:rPr lang="ru-RU" altLang="ru-RU" sz="3600" dirty="0" err="1" smtClean="0"/>
              <a:t>Діффі</a:t>
            </a:r>
            <a:r>
              <a:rPr lang="en-US" altLang="ru-RU" sz="3600" dirty="0" smtClean="0"/>
              <a:t> </a:t>
            </a:r>
            <a:r>
              <a:rPr lang="en-US" altLang="ru-RU" sz="3600" dirty="0"/>
              <a:t>– </a:t>
            </a:r>
            <a:r>
              <a:rPr lang="ru-RU" altLang="ru-RU" sz="3600" dirty="0" err="1"/>
              <a:t>Хеллмана</a:t>
            </a:r>
            <a:endParaRPr lang="ru-RU" altLang="ru-RU" sz="3600" dirty="0"/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79650" y="1557339"/>
            <a:ext cx="8007350" cy="47513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800" b="1" dirty="0"/>
              <a:t>Алгоритм </a:t>
            </a:r>
            <a:r>
              <a:rPr lang="ru-RU" altLang="ru-RU" sz="2800" b="1" dirty="0" err="1" smtClean="0"/>
              <a:t>обміну</a:t>
            </a:r>
            <a:r>
              <a:rPr lang="ru-RU" altLang="ru-RU" sz="2800" b="1" dirty="0" smtClean="0"/>
              <a:t> </a:t>
            </a:r>
            <a:r>
              <a:rPr lang="ru-RU" altLang="ru-RU" sz="2800" b="1" dirty="0"/>
              <a:t>ключами </a:t>
            </a:r>
          </a:p>
          <a:p>
            <a:pPr>
              <a:lnSpc>
                <a:spcPct val="90000"/>
              </a:lnSpc>
            </a:pPr>
            <a:endParaRPr lang="en-US" altLang="ru-RU" sz="2800" b="1" dirty="0"/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Одностороння </a:t>
            </a:r>
            <a:r>
              <a:rPr lang="ru-RU" altLang="ru-RU" sz="2800" dirty="0" err="1" smtClean="0"/>
              <a:t>функція</a:t>
            </a:r>
            <a:endParaRPr lang="ru-RU" altLang="ru-RU" sz="2800" dirty="0"/>
          </a:p>
          <a:p>
            <a:pPr>
              <a:lnSpc>
                <a:spcPct val="90000"/>
              </a:lnSpc>
            </a:pPr>
            <a:r>
              <a:rPr lang="en-US" altLang="ru-RU" sz="2800" b="1" dirty="0"/>
              <a:t>f(x)=Y</a:t>
            </a:r>
            <a:r>
              <a:rPr lang="ru-RU" altLang="ru-RU" sz="2800" b="1" baseline="30000" dirty="0"/>
              <a:t>x</a:t>
            </a:r>
            <a:r>
              <a:rPr lang="ru-RU" altLang="ru-RU" sz="2800" b="1" dirty="0"/>
              <a:t> (</a:t>
            </a:r>
            <a:r>
              <a:rPr lang="ru-RU" altLang="ru-RU" sz="2800" b="1" dirty="0" err="1"/>
              <a:t>mod</a:t>
            </a:r>
            <a:r>
              <a:rPr lang="ru-RU" altLang="ru-RU" sz="2800" b="1" dirty="0"/>
              <a:t> P)</a:t>
            </a:r>
            <a:r>
              <a:rPr lang="ru-RU" altLang="ru-RU" sz="2800" dirty="0"/>
              <a:t> </a:t>
            </a:r>
            <a:endParaRPr lang="en-US" altLang="ru-RU" sz="2800" dirty="0"/>
          </a:p>
          <a:p>
            <a:pPr>
              <a:lnSpc>
                <a:spcPct val="90000"/>
              </a:lnSpc>
            </a:pPr>
            <a:r>
              <a:rPr lang="ru-RU" altLang="ru-RU" sz="2800" dirty="0" smtClean="0"/>
              <a:t>Приклад:</a:t>
            </a:r>
            <a:endParaRPr lang="ru-RU" altLang="ru-RU" sz="2800" dirty="0"/>
          </a:p>
          <a:p>
            <a:pPr lvl="1">
              <a:lnSpc>
                <a:spcPct val="90000"/>
              </a:lnSpc>
            </a:pPr>
            <a:r>
              <a:rPr lang="ru-RU" altLang="ru-RU" sz="2400" dirty="0"/>
              <a:t>2</a:t>
            </a:r>
            <a:r>
              <a:rPr lang="en-US" altLang="ru-RU" sz="2400" baseline="30000" dirty="0"/>
              <a:t>2 </a:t>
            </a:r>
            <a:r>
              <a:rPr lang="en-US" altLang="ru-RU" sz="2400" dirty="0"/>
              <a:t>(mod 3)=1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/>
              <a:t>P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повинно бути простим числом</a:t>
            </a:r>
            <a:endParaRPr lang="en-US" altLang="ru-RU" sz="2800" dirty="0"/>
          </a:p>
          <a:p>
            <a:pPr>
              <a:lnSpc>
                <a:spcPct val="90000"/>
              </a:lnSpc>
            </a:pPr>
            <a:r>
              <a:rPr lang="ru-RU" altLang="ru-RU" sz="2800" b="1" dirty="0"/>
              <a:t>Y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повинно бути </a:t>
            </a:r>
            <a:r>
              <a:rPr lang="ru-RU" altLang="ru-RU" sz="2800" dirty="0" err="1" smtClean="0"/>
              <a:t>первісним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коренем</a:t>
            </a:r>
            <a:r>
              <a:rPr lang="ru-RU" altLang="ru-RU" sz="2800" dirty="0" smtClean="0"/>
              <a:t> </a:t>
            </a:r>
            <a:r>
              <a:rPr lang="ru-RU" altLang="ru-RU" sz="2800" dirty="0"/>
              <a:t>по модулю </a:t>
            </a:r>
            <a:r>
              <a:rPr lang="ru-RU" altLang="ru-RU" sz="2800" b="1" dirty="0"/>
              <a:t>P</a:t>
            </a:r>
            <a:endParaRPr lang="en-US" altLang="ru-RU" sz="2800" b="1" dirty="0"/>
          </a:p>
          <a:p>
            <a:pPr>
              <a:lnSpc>
                <a:spcPct val="90000"/>
              </a:lnSpc>
            </a:pPr>
            <a:r>
              <a:rPr lang="en-US" altLang="ru-RU" sz="2800" b="1" dirty="0"/>
              <a:t>P, Y </a:t>
            </a:r>
            <a:r>
              <a:rPr lang="en-US" altLang="ru-RU" sz="2800" dirty="0"/>
              <a:t>~ </a:t>
            </a:r>
            <a:r>
              <a:rPr lang="ru-RU" altLang="ru-RU" sz="2800" dirty="0"/>
              <a:t>10</a:t>
            </a:r>
            <a:r>
              <a:rPr lang="ru-RU" altLang="ru-RU" sz="2800" baseline="30000" dirty="0"/>
              <a:t>300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1281-AC04-416E-8FF5-B4C1AA934D8F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7248526" y="5300663"/>
            <a:ext cx="309562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ru-RU" altLang="ru-RU" sz="3200" b="1" baseline="30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(mod 7) = 2</a:t>
            </a:r>
            <a:endParaRPr lang="en-US" altLang="ru-RU" sz="32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alt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= ?</a:t>
            </a:r>
            <a:endParaRPr lang="ru-RU" altLang="ru-RU" sz="32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9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376238"/>
          </a:xfrm>
        </p:spPr>
        <p:txBody>
          <a:bodyPr>
            <a:normAutofit fontScale="90000"/>
          </a:bodyPr>
          <a:lstStyle/>
          <a:p>
            <a:r>
              <a:rPr lang="ru-RU" altLang="ru-RU" sz="3600" dirty="0"/>
              <a:t>Алгоритм </a:t>
            </a:r>
            <a:r>
              <a:rPr lang="ru-RU" altLang="ru-RU" sz="3600" dirty="0" err="1" smtClean="0"/>
              <a:t>Діффі</a:t>
            </a:r>
            <a:r>
              <a:rPr lang="en-US" altLang="ru-RU" sz="3600" dirty="0" smtClean="0"/>
              <a:t> </a:t>
            </a:r>
            <a:r>
              <a:rPr lang="en-US" altLang="ru-RU" sz="3600" dirty="0"/>
              <a:t>– </a:t>
            </a:r>
            <a:r>
              <a:rPr lang="ru-RU" altLang="ru-RU" sz="3600" dirty="0" err="1"/>
              <a:t>Хеллмана</a:t>
            </a:r>
            <a:endParaRPr lang="ru-RU" altLang="ru-RU" sz="3600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5A56-2815-40F6-9B0E-75AA200E12FC}" type="slidenum">
              <a:rPr lang="ru-RU" altLang="ru-RU"/>
              <a:pPr/>
              <a:t>13</a:t>
            </a:fld>
            <a:endParaRPr lang="ru-RU" altLang="ru-RU"/>
          </a:p>
        </p:txBody>
      </p:sp>
      <p:graphicFrame>
        <p:nvGraphicFramePr>
          <p:cNvPr id="10763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25645"/>
              </p:ext>
            </p:extLst>
          </p:nvPr>
        </p:nvGraphicFramePr>
        <p:xfrm>
          <a:off x="1847851" y="947738"/>
          <a:ext cx="8569325" cy="5388610"/>
        </p:xfrm>
        <a:graphic>
          <a:graphicData uri="http://schemas.openxmlformats.org/drawingml/2006/table">
            <a:tbl>
              <a:tblPr/>
              <a:tblGrid>
                <a:gridCol w="1511300"/>
                <a:gridCol w="3035300"/>
                <a:gridCol w="4022725"/>
              </a:tblGrid>
              <a:tr h="273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>
                          <a:latin typeface="+mj-lt"/>
                        </a:rPr>
                        <a:t>Обидва учасники домовляються про значення Y і P для загальної односторонньої функції. Ця інформація не є секретною. Припустимо були обрані значення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2400" dirty="0" smtClean="0">
                          <a:latin typeface="+mj-lt"/>
                        </a:rPr>
                        <a:t>Загальна функція буде виглядати наступним чином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11)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2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2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>
                          <a:latin typeface="+mj-lt"/>
                        </a:rPr>
                        <a:t>Аліса вибирає випадкове число, наприклад 3, зберігає його в секреті, позначимо його як число A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>
                          <a:latin typeface="+mj-lt"/>
                        </a:rPr>
                        <a:t>Боб вибирає випадкове число, наприклад 6, зберігає його в секреті, позначимо його як число B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4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376238"/>
          </a:xfrm>
        </p:spPr>
        <p:txBody>
          <a:bodyPr>
            <a:normAutofit fontScale="90000"/>
          </a:bodyPr>
          <a:lstStyle/>
          <a:p>
            <a:r>
              <a:rPr lang="ru-RU" altLang="ru-RU" sz="3600" dirty="0"/>
              <a:t>Алгоритм </a:t>
            </a:r>
            <a:r>
              <a:rPr lang="ru-RU" altLang="ru-RU" sz="3600" dirty="0" err="1" smtClean="0"/>
              <a:t>Діффі</a:t>
            </a:r>
            <a:r>
              <a:rPr lang="en-US" altLang="ru-RU" sz="3600" dirty="0" smtClean="0"/>
              <a:t> </a:t>
            </a:r>
            <a:r>
              <a:rPr lang="en-US" altLang="ru-RU" sz="3600" dirty="0"/>
              <a:t>– </a:t>
            </a:r>
            <a:r>
              <a:rPr lang="ru-RU" altLang="ru-RU" sz="3600" dirty="0" err="1"/>
              <a:t>Хеллмана</a:t>
            </a:r>
            <a:endParaRPr lang="ru-RU" altLang="ru-RU" sz="3600" dirty="0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161E-9FA9-47DB-A1F0-A0980E436327}" type="slidenum">
              <a:rPr lang="ru-RU" altLang="ru-RU"/>
              <a:pPr/>
              <a:t>14</a:t>
            </a:fld>
            <a:endParaRPr lang="ru-RU" altLang="ru-RU"/>
          </a:p>
        </p:txBody>
      </p:sp>
      <p:graphicFrame>
        <p:nvGraphicFramePr>
          <p:cNvPr id="10859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55173"/>
              </p:ext>
            </p:extLst>
          </p:nvPr>
        </p:nvGraphicFramePr>
        <p:xfrm>
          <a:off x="1774825" y="1196976"/>
          <a:ext cx="8675688" cy="5400675"/>
        </p:xfrm>
        <a:graphic>
          <a:graphicData uri="http://schemas.openxmlformats.org/drawingml/2006/table">
            <a:tbl>
              <a:tblPr/>
              <a:tblGrid>
                <a:gridCol w="1673225"/>
                <a:gridCol w="3295650"/>
                <a:gridCol w="3706813"/>
              </a:tblGrid>
              <a:tr h="399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/>
                        <a:t>Аліса підставляє число A в загальну функцію і обчислює результат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11)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343 (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11) =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400" dirty="0" smtClean="0"/>
                        <a:t>позначає результат цього обчислення як число a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/>
                        <a:t>Боб підставляє число B в загальну функцію і обчислює результат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11)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117649 (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11) =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400" dirty="0" smtClean="0"/>
                        <a:t>позначає результат цього обчислення як число b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/>
                        <a:t>Аліса передає число a Бобу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/>
                        <a:t>Боб передає число b Алісі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376238"/>
          </a:xfrm>
        </p:spPr>
        <p:txBody>
          <a:bodyPr>
            <a:normAutofit fontScale="90000"/>
          </a:bodyPr>
          <a:lstStyle/>
          <a:p>
            <a:r>
              <a:rPr lang="ru-RU" altLang="ru-RU" sz="3600"/>
              <a:t>Алгоритм Диффи</a:t>
            </a:r>
            <a:r>
              <a:rPr lang="en-US" altLang="ru-RU" sz="3600"/>
              <a:t> – </a:t>
            </a:r>
            <a:r>
              <a:rPr lang="ru-RU" altLang="ru-RU" sz="3600"/>
              <a:t>Хеллмана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C42-5C53-451A-A50C-8CC5E0E744F3}" type="slidenum">
              <a:rPr lang="ru-RU" altLang="ru-RU"/>
              <a:pPr/>
              <a:t>15</a:t>
            </a:fld>
            <a:endParaRPr lang="ru-RU" altLang="ru-RU"/>
          </a:p>
        </p:txBody>
      </p:sp>
      <p:graphicFrame>
        <p:nvGraphicFramePr>
          <p:cNvPr id="10961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43775"/>
              </p:ext>
            </p:extLst>
          </p:nvPr>
        </p:nvGraphicFramePr>
        <p:xfrm>
          <a:off x="1774825" y="1557338"/>
          <a:ext cx="8675688" cy="5040313"/>
        </p:xfrm>
        <a:graphic>
          <a:graphicData uri="http://schemas.openxmlformats.org/drawingml/2006/table">
            <a:tbl>
              <a:tblPr/>
              <a:tblGrid>
                <a:gridCol w="1296988"/>
                <a:gridCol w="3271837"/>
                <a:gridCol w="4106863"/>
              </a:tblGrid>
              <a:tr h="2520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5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>
                          <a:latin typeface="+mn-lt"/>
                        </a:rPr>
                        <a:t>Аліса отримує b від Боба, і обчислює значення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altLang="ru-RU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11)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 4</a:t>
                      </a:r>
                      <a:r>
                        <a:rPr kumimoji="0" lang="ru-RU" altLang="ru-RU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11) = 64 (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11) =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>
                          <a:latin typeface="+mn-lt"/>
                        </a:rPr>
                        <a:t>Боб отримує a від Аліси, і обчислює значення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ru-RU" altLang="ru-RU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11)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 2</a:t>
                      </a:r>
                      <a:r>
                        <a:rPr kumimoji="0" lang="ru-RU" altLang="ru-RU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11) = 64 (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11) =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Етап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6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400" dirty="0" smtClean="0">
                          <a:latin typeface="+mn-lt"/>
                        </a:rPr>
                        <a:t>Обидва учасники в результаті отримали число 9. Це і буде ключем.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3717" y="295729"/>
            <a:ext cx="8385175" cy="767687"/>
          </a:xfrm>
        </p:spPr>
        <p:txBody>
          <a:bodyPr>
            <a:normAutofit/>
          </a:bodyPr>
          <a:lstStyle/>
          <a:p>
            <a:r>
              <a:rPr lang="ru-RU" altLang="ru-RU" sz="3600" dirty="0"/>
              <a:t>Алгоритм </a:t>
            </a:r>
            <a:r>
              <a:rPr lang="ru-RU" altLang="ru-RU" sz="3600" dirty="0" err="1" smtClean="0"/>
              <a:t>Діффі</a:t>
            </a:r>
            <a:r>
              <a:rPr lang="en-US" altLang="ru-RU" sz="3600" dirty="0" smtClean="0"/>
              <a:t> </a:t>
            </a:r>
            <a:r>
              <a:rPr lang="en-US" altLang="ru-RU" sz="3600" dirty="0"/>
              <a:t>– </a:t>
            </a:r>
            <a:r>
              <a:rPr lang="ru-RU" altLang="ru-RU" sz="3600" dirty="0" err="1"/>
              <a:t>Хеллмана</a:t>
            </a:r>
            <a:endParaRPr lang="ru-RU" altLang="ru-RU" sz="3600" dirty="0"/>
          </a:p>
        </p:txBody>
      </p:sp>
      <p:sp>
        <p:nvSpPr>
          <p:cNvPr id="110609" name="Rectangle 17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dirty="0"/>
              <a:t>Щоб отримати ключ, необхідно </a:t>
            </a:r>
            <a:r>
              <a:rPr lang="uk-UA" dirty="0" smtClean="0"/>
              <a:t>знати</a:t>
            </a:r>
          </a:p>
          <a:p>
            <a:r>
              <a:rPr lang="uk-UA" dirty="0" smtClean="0"/>
              <a:t>Значення </a:t>
            </a:r>
            <a:r>
              <a:rPr lang="uk-UA" dirty="0"/>
              <a:t>a і P, і секретне число Боба </a:t>
            </a:r>
            <a:r>
              <a:rPr lang="uk-UA" dirty="0" smtClean="0"/>
              <a:t>B</a:t>
            </a:r>
          </a:p>
          <a:p>
            <a:r>
              <a:rPr lang="uk-UA" dirty="0" smtClean="0"/>
              <a:t>або </a:t>
            </a:r>
            <a:r>
              <a:rPr lang="uk-UA" dirty="0"/>
              <a:t>значення b і P, і секретне число Аліси A.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1022-0E59-4059-BABF-18AF48F1AD44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5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2955" y="244475"/>
            <a:ext cx="9953421" cy="808038"/>
          </a:xfrm>
        </p:spPr>
        <p:txBody>
          <a:bodyPr/>
          <a:lstStyle/>
          <a:p>
            <a:r>
              <a:rPr lang="ru-RU" altLang="ru-RU" dirty="0" err="1" smtClean="0"/>
              <a:t>Асиметричне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шифруван</a:t>
            </a:r>
            <a:r>
              <a:rPr lang="uk-UA" altLang="ru-RU" dirty="0" smtClean="0"/>
              <a:t>ня</a:t>
            </a:r>
            <a:endParaRPr lang="ru-RU" altLang="ru-RU" dirty="0"/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12955" y="1209368"/>
            <a:ext cx="11218606" cy="54667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Асиметричний шифр, </a:t>
            </a:r>
            <a:r>
              <a:rPr lang="uk-UA" sz="2800" dirty="0" smtClean="0"/>
              <a:t>шифр </a:t>
            </a:r>
            <a:r>
              <a:rPr lang="uk-UA" sz="2800" dirty="0"/>
              <a:t>з відкритим ключем - шифр, в якому використовуються два ключа, шифрує і </a:t>
            </a:r>
            <a:r>
              <a:rPr lang="uk-UA" sz="2800" dirty="0" smtClean="0"/>
              <a:t>розшифровує.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Відкритий </a:t>
            </a:r>
            <a:r>
              <a:rPr lang="uk-UA" sz="2800" dirty="0"/>
              <a:t>ключ - той з двох ключів асиметричною системи, який вільно розповсюджується. 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Шифрує </a:t>
            </a:r>
            <a:r>
              <a:rPr lang="uk-UA" sz="2800" dirty="0"/>
              <a:t>для секретного листування і розшифровують - для електронного </a:t>
            </a:r>
            <a:r>
              <a:rPr lang="uk-UA" sz="2800" dirty="0" smtClean="0"/>
              <a:t>підпису.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Секретний </a:t>
            </a:r>
            <a:r>
              <a:rPr lang="uk-UA" sz="2800" dirty="0"/>
              <a:t>ключ, закритий ключ - той з двох ключів асиметричною системи, який зберігається в секреті.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BB62-96E8-45A9-A3C2-4BAB2A78B917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5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418" y="129310"/>
            <a:ext cx="10196136" cy="849746"/>
          </a:xfrm>
        </p:spPr>
        <p:txBody>
          <a:bodyPr/>
          <a:lstStyle/>
          <a:p>
            <a:r>
              <a:rPr lang="uk-UA" dirty="0" smtClean="0"/>
              <a:t>Асиметричне шифрування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72" y="1095412"/>
            <a:ext cx="8926533" cy="514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Використання</a:t>
            </a:r>
            <a:r>
              <a:rPr lang="ru-RU" altLang="ru-RU" dirty="0" smtClean="0"/>
              <a:t> АШ</a:t>
            </a:r>
            <a:endParaRPr lang="ru-RU" altLang="ru-RU" dirty="0"/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Як самостійний засіб для захисту переданої та збереженої </a:t>
            </a:r>
            <a:r>
              <a:rPr lang="uk-UA" dirty="0" smtClean="0"/>
              <a:t>інформації.</a:t>
            </a:r>
          </a:p>
          <a:p>
            <a:r>
              <a:rPr lang="uk-UA" dirty="0" smtClean="0"/>
              <a:t>Як </a:t>
            </a:r>
            <a:r>
              <a:rPr lang="uk-UA" dirty="0"/>
              <a:t>засіб розподілу </a:t>
            </a:r>
            <a:r>
              <a:rPr lang="uk-UA" dirty="0" smtClean="0"/>
              <a:t>ключів.</a:t>
            </a:r>
          </a:p>
          <a:p>
            <a:r>
              <a:rPr lang="uk-UA" dirty="0" smtClean="0"/>
              <a:t>Як </a:t>
            </a:r>
            <a:r>
              <a:rPr lang="uk-UA" dirty="0"/>
              <a:t>засіб </a:t>
            </a:r>
            <a:r>
              <a:rPr lang="uk-UA" dirty="0" err="1"/>
              <a:t>аутентифікації</a:t>
            </a:r>
            <a:r>
              <a:rPr lang="uk-UA" dirty="0"/>
              <a:t> користувачів.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5E9E-9FC3-4936-AAB3-F12FFC00BAF1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4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hlinkClick r:id="rId2"/>
              </a:rPr>
              <a:t>Стандарт </a:t>
            </a:r>
            <a:r>
              <a:rPr lang="en-US" altLang="ru-RU" dirty="0">
                <a:solidFill>
                  <a:schemeClr val="tx1"/>
                </a:solidFill>
                <a:hlinkClick r:id="rId2"/>
              </a:rPr>
              <a:t>DES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0422" y="1433485"/>
            <a:ext cx="5056802" cy="4888657"/>
          </a:xfrm>
        </p:spPr>
        <p:txBody>
          <a:bodyPr/>
          <a:lstStyle/>
          <a:p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encryption</a:t>
            </a:r>
            <a:r>
              <a:rPr lang="uk-UA" dirty="0"/>
              <a:t> </a:t>
            </a:r>
            <a:r>
              <a:rPr lang="uk-UA" dirty="0" err="1" smtClean="0"/>
              <a:t>standard</a:t>
            </a:r>
            <a:endParaRPr lang="uk-UA" dirty="0" smtClean="0"/>
          </a:p>
          <a:p>
            <a:r>
              <a:rPr lang="uk-UA" dirty="0" smtClean="0"/>
              <a:t>блоковий</a:t>
            </a:r>
            <a:r>
              <a:rPr lang="uk-UA" dirty="0"/>
              <a:t>, 64 </a:t>
            </a:r>
            <a:r>
              <a:rPr lang="uk-UA" dirty="0" smtClean="0"/>
              <a:t>біт</a:t>
            </a:r>
          </a:p>
          <a:p>
            <a:r>
              <a:rPr lang="uk-UA" dirty="0" smtClean="0"/>
              <a:t>ключ </a:t>
            </a:r>
            <a:r>
              <a:rPr lang="uk-UA" dirty="0"/>
              <a:t>- 56 біт (64 біт </a:t>
            </a:r>
            <a:r>
              <a:rPr lang="uk-UA" dirty="0" smtClean="0"/>
              <a:t>включаючи </a:t>
            </a:r>
            <a:r>
              <a:rPr lang="uk-UA" dirty="0"/>
              <a:t>біти </a:t>
            </a:r>
            <a:r>
              <a:rPr lang="uk-UA" dirty="0" smtClean="0"/>
              <a:t>парності)</a:t>
            </a:r>
          </a:p>
          <a:p>
            <a:r>
              <a:rPr lang="uk-UA" dirty="0" smtClean="0"/>
              <a:t>шифр </a:t>
            </a:r>
            <a:r>
              <a:rPr lang="uk-UA" dirty="0" err="1" smtClean="0"/>
              <a:t>Фейстеля</a:t>
            </a:r>
            <a:endParaRPr lang="uk-UA" dirty="0" smtClean="0"/>
          </a:p>
          <a:p>
            <a:r>
              <a:rPr lang="uk-UA" dirty="0" smtClean="0"/>
              <a:t>16 ітерацій</a:t>
            </a:r>
          </a:p>
          <a:p>
            <a:r>
              <a:rPr lang="uk-UA" dirty="0" smtClean="0"/>
              <a:t>федеральний </a:t>
            </a:r>
            <a:r>
              <a:rPr lang="uk-UA" dirty="0"/>
              <a:t>стандарт США (був)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DFB5-2C57-485D-B14E-17B53CB4E441}" type="slidenum">
              <a:rPr lang="ru-RU" altLang="ru-RU"/>
              <a:pPr/>
              <a:t>2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30" y="0"/>
            <a:ext cx="6733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Переваги</a:t>
            </a:r>
            <a:r>
              <a:rPr lang="ru-RU" altLang="ru-RU" dirty="0" smtClean="0"/>
              <a:t> АШ</a:t>
            </a:r>
            <a:endParaRPr lang="ru-RU" altLang="ru-RU" dirty="0"/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60439" y="2052918"/>
            <a:ext cx="11198942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Не потрібно попередньо передавати особистий ключ по надійному </a:t>
            </a:r>
            <a:r>
              <a:rPr lang="uk-UA" sz="2800" dirty="0" smtClean="0"/>
              <a:t>каналу.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Тільки </a:t>
            </a:r>
            <a:r>
              <a:rPr lang="uk-UA" sz="2800" dirty="0"/>
              <a:t>одній стороні відомий ключ </a:t>
            </a:r>
            <a:r>
              <a:rPr lang="uk-UA" sz="2800" dirty="0" smtClean="0"/>
              <a:t>шифрування</a:t>
            </a:r>
            <a:r>
              <a:rPr lang="uk-UA" sz="2800" dirty="0"/>
              <a:t>, який потрібно тримати в </a:t>
            </a:r>
            <a:r>
              <a:rPr lang="uk-UA" sz="2800" dirty="0" smtClean="0"/>
              <a:t>секреті.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Пару </a:t>
            </a:r>
            <a:r>
              <a:rPr lang="uk-UA" sz="2800" dirty="0"/>
              <a:t>ключів можна не міняти значний </a:t>
            </a:r>
            <a:r>
              <a:rPr lang="uk-UA" sz="2800" dirty="0" smtClean="0"/>
              <a:t>час.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У </a:t>
            </a:r>
            <a:r>
              <a:rPr lang="uk-UA" sz="2800" dirty="0"/>
              <a:t>великих мережах число ключів в </a:t>
            </a:r>
            <a:r>
              <a:rPr lang="uk-UA" sz="2800" dirty="0" smtClean="0"/>
              <a:t>асиметричній криптосистемі </a:t>
            </a:r>
            <a:r>
              <a:rPr lang="uk-UA" sz="2800" dirty="0"/>
              <a:t>значно менше, ніж в </a:t>
            </a:r>
            <a:r>
              <a:rPr lang="uk-UA" sz="2800" dirty="0" smtClean="0"/>
              <a:t>симетричній.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04D-2752-46B0-96B0-E0330794BA5C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1" y="452718"/>
            <a:ext cx="9235308" cy="707488"/>
          </a:xfrm>
        </p:spPr>
        <p:txBody>
          <a:bodyPr/>
          <a:lstStyle/>
          <a:p>
            <a:r>
              <a:rPr lang="ru-RU" altLang="ru-RU" dirty="0" err="1" smtClean="0"/>
              <a:t>Недоліки</a:t>
            </a:r>
            <a:r>
              <a:rPr lang="ru-RU" altLang="ru-RU" dirty="0" smtClean="0"/>
              <a:t> АШ</a:t>
            </a:r>
            <a:endParaRPr lang="ru-RU" altLang="ru-RU" dirty="0"/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44434" y="2319338"/>
            <a:ext cx="11054276" cy="45386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800" dirty="0"/>
              <a:t>В алгоритм складніше </a:t>
            </a:r>
            <a:r>
              <a:rPr lang="uk-UA" sz="2800" dirty="0" err="1"/>
              <a:t>внести</a:t>
            </a:r>
            <a:r>
              <a:rPr lang="uk-UA" sz="2800" dirty="0"/>
              <a:t> </a:t>
            </a:r>
            <a:r>
              <a:rPr lang="uk-UA" sz="2800" dirty="0" smtClean="0"/>
              <a:t>зміни.</a:t>
            </a:r>
          </a:p>
          <a:p>
            <a:pPr>
              <a:lnSpc>
                <a:spcPct val="80000"/>
              </a:lnSpc>
            </a:pPr>
            <a:r>
              <a:rPr lang="uk-UA" sz="2800" dirty="0" smtClean="0"/>
              <a:t>Довші ключі.</a:t>
            </a:r>
          </a:p>
          <a:p>
            <a:pPr>
              <a:lnSpc>
                <a:spcPct val="80000"/>
              </a:lnSpc>
            </a:pPr>
            <a:r>
              <a:rPr lang="uk-UA" sz="2800" dirty="0" smtClean="0"/>
              <a:t>Шифрування-розшифрування </a:t>
            </a:r>
            <a:r>
              <a:rPr lang="uk-UA" sz="2800" dirty="0"/>
              <a:t>з використанням пари ключів проходить на два-три порядки повільніше, ніж шифрування-розшифрування того ж тексту симетричним </a:t>
            </a:r>
            <a:r>
              <a:rPr lang="uk-UA" sz="2800" dirty="0" smtClean="0"/>
              <a:t>алгоритмом.</a:t>
            </a:r>
          </a:p>
          <a:p>
            <a:pPr>
              <a:lnSpc>
                <a:spcPct val="80000"/>
              </a:lnSpc>
            </a:pPr>
            <a:r>
              <a:rPr lang="uk-UA" sz="2800" dirty="0" smtClean="0"/>
              <a:t>Потрібні </a:t>
            </a:r>
            <a:r>
              <a:rPr lang="uk-UA" sz="2800" dirty="0"/>
              <a:t>істотно більші обчислювальні ресурси, тому на практиці асиметричні криптосистеми використовуються в поєднанні з іншими алгоритмами.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FCB0-DE36-4FA7-B9CD-4D851F6A8933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5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Асиметричні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алгоритми</a:t>
            </a:r>
            <a:endParaRPr lang="ru-RU" altLang="ru-RU" dirty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46111" y="1853248"/>
            <a:ext cx="10941204" cy="41954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dirty="0"/>
              <a:t>RSA (</a:t>
            </a:r>
            <a:r>
              <a:rPr lang="uk-UA" sz="2400" dirty="0" err="1" smtClean="0"/>
              <a:t>Rivest-Shamir-Adleman</a:t>
            </a:r>
            <a:r>
              <a:rPr lang="uk-UA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 </a:t>
            </a:r>
            <a:r>
              <a:rPr lang="uk-UA" sz="2400" dirty="0" smtClean="0"/>
              <a:t>   використовується </a:t>
            </a:r>
            <a:r>
              <a:rPr lang="uk-UA" sz="2400" dirty="0"/>
              <a:t>в PGP, S / MIME, TLS / SSL, IPSEC / </a:t>
            </a:r>
            <a:r>
              <a:rPr lang="uk-UA" sz="2400" dirty="0" smtClean="0"/>
              <a:t>IKE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DSA </a:t>
            </a:r>
            <a:r>
              <a:rPr lang="uk-UA" sz="2400" dirty="0"/>
              <a:t>(</a:t>
            </a:r>
            <a:r>
              <a:rPr lang="uk-UA" sz="2400" dirty="0" err="1"/>
              <a:t>Digital</a:t>
            </a:r>
            <a:r>
              <a:rPr lang="uk-UA" sz="2400" dirty="0"/>
              <a:t> </a:t>
            </a:r>
            <a:r>
              <a:rPr lang="uk-UA" sz="2400" dirty="0" err="1"/>
              <a:t>Signature</a:t>
            </a:r>
            <a:r>
              <a:rPr lang="uk-UA" sz="2400" dirty="0"/>
              <a:t> </a:t>
            </a:r>
            <a:r>
              <a:rPr lang="uk-UA" sz="2400" dirty="0" err="1" smtClean="0"/>
              <a:t>Algorithm</a:t>
            </a:r>
            <a:r>
              <a:rPr lang="uk-UA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uk-UA" sz="2400" dirty="0" err="1" smtClean="0"/>
              <a:t>Elgamal</a:t>
            </a:r>
            <a:r>
              <a:rPr lang="uk-UA" sz="2400" dirty="0" smtClean="0"/>
              <a:t> </a:t>
            </a:r>
            <a:r>
              <a:rPr lang="uk-UA" sz="2400" dirty="0"/>
              <a:t>(</a:t>
            </a:r>
            <a:r>
              <a:rPr lang="uk-UA" sz="2400" dirty="0" err="1"/>
              <a:t>шифросистемамі</a:t>
            </a:r>
            <a:r>
              <a:rPr lang="uk-UA" sz="2400" dirty="0"/>
              <a:t> Ель-</a:t>
            </a:r>
            <a:r>
              <a:rPr lang="uk-UA" sz="2400" dirty="0" err="1"/>
              <a:t>Гамаля</a:t>
            </a:r>
            <a:r>
              <a:rPr lang="uk-UA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uk-UA" sz="2400" dirty="0" err="1" smtClean="0"/>
              <a:t>Diffie-Hellman</a:t>
            </a:r>
            <a:r>
              <a:rPr lang="uk-UA" sz="2400" dirty="0" smtClean="0"/>
              <a:t> </a:t>
            </a:r>
            <a:r>
              <a:rPr lang="uk-UA" sz="2400" dirty="0"/>
              <a:t>(Обмін ключами </a:t>
            </a:r>
            <a:r>
              <a:rPr lang="uk-UA" sz="2400" dirty="0" err="1"/>
              <a:t>Діффі</a:t>
            </a:r>
            <a:r>
              <a:rPr lang="uk-UA" sz="2400" dirty="0"/>
              <a:t> - </a:t>
            </a:r>
            <a:r>
              <a:rPr lang="uk-UA" sz="2400" dirty="0" err="1"/>
              <a:t>Хелмана</a:t>
            </a:r>
            <a:r>
              <a:rPr lang="uk-UA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ECDSA </a:t>
            </a:r>
            <a:r>
              <a:rPr lang="uk-UA" sz="2400" dirty="0"/>
              <a:t>(</a:t>
            </a:r>
            <a:r>
              <a:rPr lang="uk-UA" sz="2400" dirty="0" err="1"/>
              <a:t>Elliptic</a:t>
            </a:r>
            <a:r>
              <a:rPr lang="uk-UA" sz="2400" dirty="0"/>
              <a:t> </a:t>
            </a:r>
            <a:r>
              <a:rPr lang="uk-UA" sz="2400" dirty="0" err="1"/>
              <a:t>Curve</a:t>
            </a:r>
            <a:r>
              <a:rPr lang="uk-UA" sz="2400" dirty="0"/>
              <a:t> </a:t>
            </a:r>
            <a:r>
              <a:rPr lang="uk-UA" sz="2400" dirty="0" err="1"/>
              <a:t>Digital</a:t>
            </a:r>
            <a:r>
              <a:rPr lang="uk-UA" sz="2400" dirty="0"/>
              <a:t> </a:t>
            </a:r>
            <a:r>
              <a:rPr lang="uk-UA" sz="2400" dirty="0" err="1"/>
              <a:t>Signature</a:t>
            </a:r>
            <a:r>
              <a:rPr lang="uk-UA" sz="2400" dirty="0"/>
              <a:t> </a:t>
            </a:r>
            <a:r>
              <a:rPr lang="uk-UA" sz="2400" dirty="0" err="1"/>
              <a:t>Algorithm</a:t>
            </a:r>
            <a:r>
              <a:rPr lang="uk-UA" sz="2400" dirty="0"/>
              <a:t>) - алгоритм з відкритим ключем для створення цифрового підпису.</a:t>
            </a:r>
            <a:endParaRPr lang="ru-RU" alt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9CA6-F672-4700-94AE-1BBB2EB9E5BE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08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218" y="120075"/>
            <a:ext cx="1948065" cy="868218"/>
          </a:xfrm>
        </p:spPr>
        <p:txBody>
          <a:bodyPr/>
          <a:lstStyle/>
          <a:p>
            <a:r>
              <a:rPr lang="en-US" dirty="0" smtClean="0"/>
              <a:t>PGP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4" y="-249133"/>
            <a:ext cx="6640946" cy="69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83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Гібридні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криптосистеми</a:t>
            </a:r>
            <a:endParaRPr lang="ru-RU" alt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40C7-B463-42F6-9672-FC82150664D5}" type="slidenum">
              <a:rPr lang="ru-RU" altLang="ru-RU"/>
              <a:pPr/>
              <a:t>24</a:t>
            </a:fld>
            <a:endParaRPr lang="ru-RU" altLang="ru-RU"/>
          </a:p>
        </p:txBody>
      </p:sp>
      <p:pic>
        <p:nvPicPr>
          <p:cNvPr id="137224" name="Picture 8" descr="Hybrid algorithm 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11105"/>
          <a:stretch>
            <a:fillRect/>
          </a:stretch>
        </p:blipFill>
        <p:spPr bwMode="auto">
          <a:xfrm>
            <a:off x="1558926" y="2852738"/>
            <a:ext cx="9001125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5" name="Picture 9" descr="Hybrid algorithm 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63" b="47551"/>
          <a:stretch>
            <a:fillRect/>
          </a:stretch>
        </p:blipFill>
        <p:spPr bwMode="auto">
          <a:xfrm>
            <a:off x="1631951" y="4221163"/>
            <a:ext cx="1008063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6" name="Picture 10" descr="Hybrid algorithm 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9" b="44490"/>
          <a:stretch>
            <a:fillRect/>
          </a:stretch>
        </p:blipFill>
        <p:spPr bwMode="auto">
          <a:xfrm>
            <a:off x="9336089" y="4294188"/>
            <a:ext cx="1089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Методи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взламу</a:t>
            </a:r>
            <a:endParaRPr lang="ru-RU" altLang="ru-RU" dirty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 err="1" smtClean="0"/>
              <a:t>Криптоаналіз</a:t>
            </a:r>
            <a:endParaRPr lang="ru-RU" altLang="ru-RU" sz="2800" dirty="0"/>
          </a:p>
          <a:p>
            <a:pPr lvl="1">
              <a:lnSpc>
                <a:spcPct val="80000"/>
              </a:lnSpc>
            </a:pPr>
            <a:r>
              <a:rPr lang="ru-RU" altLang="ru-RU" sz="2400" dirty="0" err="1" smtClean="0">
                <a:hlinkClick r:id="rId2"/>
              </a:rPr>
              <a:t>дифференціний</a:t>
            </a:r>
            <a:endParaRPr lang="ru-RU" altLang="ru-RU" sz="2400" dirty="0"/>
          </a:p>
          <a:p>
            <a:pPr lvl="1">
              <a:lnSpc>
                <a:spcPct val="80000"/>
              </a:lnSpc>
            </a:pPr>
            <a:r>
              <a:rPr lang="ru-RU" altLang="ru-RU" sz="2400" dirty="0" err="1" smtClean="0">
                <a:hlinkClick r:id="rId3"/>
              </a:rPr>
              <a:t>лінійний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800" dirty="0" err="1" smtClean="0"/>
              <a:t>Повний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перебір</a:t>
            </a:r>
            <a:endParaRPr lang="ru-RU" altLang="ru-RU" sz="2800" dirty="0"/>
          </a:p>
          <a:p>
            <a:pPr lvl="1">
              <a:lnSpc>
                <a:spcPct val="80000"/>
              </a:lnSpc>
            </a:pPr>
            <a:r>
              <a:rPr lang="ru-RU" altLang="ru-RU" sz="2400" dirty="0"/>
              <a:t>метод </a:t>
            </a:r>
            <a:r>
              <a:rPr lang="ru-RU" altLang="ru-RU" sz="2400" dirty="0" err="1" smtClean="0"/>
              <a:t>гілок</a:t>
            </a:r>
            <a:r>
              <a:rPr lang="ru-RU" altLang="ru-RU" sz="2400" dirty="0" smtClean="0"/>
              <a:t> і </a:t>
            </a:r>
            <a:r>
              <a:rPr lang="ru-RU" altLang="ru-RU" sz="2400" dirty="0" err="1" smtClean="0"/>
              <a:t>границь</a:t>
            </a:r>
            <a:endParaRPr lang="ru-RU" altLang="ru-RU" sz="2400" dirty="0"/>
          </a:p>
          <a:p>
            <a:pPr lvl="1">
              <a:lnSpc>
                <a:spcPct val="80000"/>
              </a:lnSpc>
            </a:pPr>
            <a:r>
              <a:rPr lang="ru-RU" altLang="ru-RU" sz="2400" dirty="0" err="1" smtClean="0"/>
              <a:t>розподілені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обчислення</a:t>
            </a:r>
            <a:endParaRPr lang="ru-RU" altLang="ru-RU" sz="2400" dirty="0"/>
          </a:p>
          <a:p>
            <a:pPr lvl="1">
              <a:lnSpc>
                <a:spcPct val="80000"/>
              </a:lnSpc>
            </a:pPr>
            <a:r>
              <a:rPr lang="ru-RU" altLang="ru-RU" sz="2400" dirty="0" err="1" smtClean="0"/>
              <a:t>Райдужні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таблиці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800" dirty="0" err="1" smtClean="0"/>
              <a:t>Соціальна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інженерія</a:t>
            </a:r>
            <a:endParaRPr lang="ru-RU" altLang="ru-RU" sz="2800" dirty="0"/>
          </a:p>
          <a:p>
            <a:pPr lvl="1">
              <a:lnSpc>
                <a:spcPct val="80000"/>
              </a:lnSpc>
            </a:pPr>
            <a:r>
              <a:rPr lang="ru-RU" altLang="ru-RU" sz="2400" dirty="0" err="1" smtClean="0"/>
              <a:t>фішинг</a:t>
            </a:r>
            <a:endParaRPr lang="ru-RU" altLang="ru-RU" sz="2400" dirty="0"/>
          </a:p>
          <a:p>
            <a:pPr lvl="1">
              <a:lnSpc>
                <a:spcPct val="80000"/>
              </a:lnSpc>
            </a:pPr>
            <a:r>
              <a:rPr lang="uk-UA" sz="2400" dirty="0" err="1"/>
              <a:t>терморектальний</a:t>
            </a:r>
            <a:r>
              <a:rPr lang="uk-UA" sz="2400" dirty="0"/>
              <a:t> </a:t>
            </a:r>
            <a:r>
              <a:rPr lang="uk-UA" sz="2400" dirty="0" err="1" smtClean="0"/>
              <a:t>криптоаналіз</a:t>
            </a:r>
            <a:r>
              <a:rPr lang="uk-UA" sz="2400" dirty="0" smtClean="0"/>
              <a:t>)</a:t>
            </a:r>
            <a:endParaRPr lang="ru-RU" alt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CF43-2451-46BB-AA70-73BBB94A9703}" type="slidenum">
              <a:rPr lang="ru-RU" altLang="ru-RU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6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Методи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криптоаналізу</a:t>
            </a:r>
            <a:endParaRPr lang="ru-RU" altLang="ru-RU" dirty="0"/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35510" y="1905000"/>
            <a:ext cx="8934040" cy="4548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Атака на основі </a:t>
            </a:r>
            <a:r>
              <a:rPr lang="uk-UA" sz="2800" dirty="0" err="1" smtClean="0"/>
              <a:t>шифротексту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Атака на основі відкритих текстів і відповідних </a:t>
            </a:r>
            <a:r>
              <a:rPr lang="uk-UA" sz="2800" dirty="0" err="1" smtClean="0"/>
              <a:t>шифротексту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Атака </a:t>
            </a:r>
            <a:r>
              <a:rPr lang="uk-UA" sz="2800" dirty="0"/>
              <a:t>на основі підібраного відкритого тексту (можливість вибрати текст для </a:t>
            </a:r>
            <a:r>
              <a:rPr lang="uk-UA" sz="2800" dirty="0" smtClean="0"/>
              <a:t>шифрування)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Атака </a:t>
            </a:r>
            <a:r>
              <a:rPr lang="uk-UA" sz="2800" dirty="0"/>
              <a:t>на основі </a:t>
            </a:r>
            <a:r>
              <a:rPr lang="uk-UA" sz="2800" dirty="0" err="1"/>
              <a:t>адаптивно</a:t>
            </a:r>
            <a:r>
              <a:rPr lang="uk-UA" sz="2800" dirty="0"/>
              <a:t> підібраного відкритого </a:t>
            </a:r>
            <a:r>
              <a:rPr lang="uk-UA" sz="2800" dirty="0" smtClean="0"/>
              <a:t>тексту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Атака </a:t>
            </a:r>
            <a:r>
              <a:rPr lang="uk-UA" sz="2800" dirty="0"/>
              <a:t>на основі підібраного </a:t>
            </a:r>
            <a:r>
              <a:rPr lang="uk-UA" sz="2800" dirty="0" smtClean="0"/>
              <a:t>у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Атака </a:t>
            </a:r>
            <a:r>
              <a:rPr lang="uk-UA" sz="2800" dirty="0"/>
              <a:t>на основі підібраного ключа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D15D-4BCA-4C0E-928A-54908451EFAF}" type="slidenum">
              <a:rPr lang="ru-RU" altLang="ru-RU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5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31" y="36945"/>
            <a:ext cx="10353761" cy="1326321"/>
          </a:xfrm>
        </p:spPr>
        <p:txBody>
          <a:bodyPr/>
          <a:lstStyle/>
          <a:p>
            <a:r>
              <a:rPr lang="en-US" dirty="0" smtClean="0"/>
              <a:t>Man in the middle </a:t>
            </a:r>
            <a:r>
              <a:rPr lang="en-US" dirty="0" err="1" smtClean="0"/>
              <a:t>atack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5" y="1485051"/>
            <a:ext cx="10286891" cy="51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34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6" y="92363"/>
            <a:ext cx="10911045" cy="66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10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947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469077" y="2015614"/>
            <a:ext cx="3368962" cy="796413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Схема  </a:t>
            </a:r>
            <a:r>
              <a:rPr lang="en-US" altLang="ru-RU" b="1" dirty="0" smtClean="0">
                <a:solidFill>
                  <a:schemeClr val="bg1"/>
                </a:solidFill>
              </a:rPr>
              <a:t>DES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1D4C-DCA5-464C-BBFE-4B82284EDD14}" type="slidenum">
              <a:rPr lang="ru-RU" altLang="ru-RU"/>
              <a:pPr/>
              <a:t>3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" y="167149"/>
            <a:ext cx="8255585" cy="67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>
                <a:hlinkClick r:id="rId2"/>
              </a:rPr>
              <a:t>AES</a:t>
            </a:r>
            <a:endParaRPr lang="ru-RU" altLang="ru-RU"/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440499" y="2210234"/>
            <a:ext cx="6192224" cy="2941869"/>
          </a:xfrm>
        </p:spPr>
        <p:txBody>
          <a:bodyPr/>
          <a:lstStyle/>
          <a:p>
            <a:r>
              <a:rPr lang="uk-UA" dirty="0" err="1"/>
              <a:t>Advanced</a:t>
            </a:r>
            <a:r>
              <a:rPr lang="uk-UA" dirty="0"/>
              <a:t> </a:t>
            </a:r>
            <a:r>
              <a:rPr lang="uk-UA" dirty="0" err="1"/>
              <a:t>Encryption</a:t>
            </a:r>
            <a:r>
              <a:rPr lang="uk-UA" dirty="0"/>
              <a:t> </a:t>
            </a:r>
            <a:r>
              <a:rPr lang="uk-UA" dirty="0" smtClean="0"/>
              <a:t>Standard</a:t>
            </a:r>
          </a:p>
          <a:p>
            <a:r>
              <a:rPr lang="uk-UA" dirty="0" smtClean="0"/>
              <a:t>блоковий</a:t>
            </a:r>
            <a:r>
              <a:rPr lang="uk-UA" dirty="0"/>
              <a:t>, 128 </a:t>
            </a:r>
            <a:r>
              <a:rPr lang="uk-UA" dirty="0" smtClean="0"/>
              <a:t>біт</a:t>
            </a:r>
          </a:p>
          <a:p>
            <a:r>
              <a:rPr lang="uk-UA" dirty="0" smtClean="0"/>
              <a:t>ключ </a:t>
            </a:r>
            <a:r>
              <a:rPr lang="uk-UA" dirty="0"/>
              <a:t>- 128..256 </a:t>
            </a:r>
            <a:r>
              <a:rPr lang="uk-UA" dirty="0" smtClean="0"/>
              <a:t>біт</a:t>
            </a:r>
          </a:p>
          <a:p>
            <a:r>
              <a:rPr lang="uk-UA" dirty="0" smtClean="0"/>
              <a:t>SP-мережа</a:t>
            </a:r>
          </a:p>
          <a:p>
            <a:r>
              <a:rPr lang="uk-UA" dirty="0" smtClean="0"/>
              <a:t>10</a:t>
            </a:r>
            <a:r>
              <a:rPr lang="uk-UA" dirty="0"/>
              <a:t>..14 </a:t>
            </a:r>
            <a:r>
              <a:rPr lang="uk-UA" dirty="0" smtClean="0"/>
              <a:t>раундів</a:t>
            </a:r>
          </a:p>
          <a:p>
            <a:r>
              <a:rPr lang="uk-UA" dirty="0" smtClean="0"/>
              <a:t>сучасний </a:t>
            </a:r>
            <a:r>
              <a:rPr lang="uk-UA" dirty="0"/>
              <a:t>стандарт США (і не тільки)</a:t>
            </a:r>
            <a:endParaRPr lang="ru-RU" alt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DCDA-2C6D-4586-9384-8F3D78C0813A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06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6" y="129309"/>
            <a:ext cx="10559845" cy="985953"/>
          </a:xfrm>
        </p:spPr>
        <p:txBody>
          <a:bodyPr/>
          <a:lstStyle/>
          <a:p>
            <a:r>
              <a:rPr lang="en-US" sz="3600" dirty="0"/>
              <a:t>Advanced Encryption Standard (AES), </a:t>
            </a:r>
            <a:r>
              <a:rPr lang="en-US" sz="3600" dirty="0" err="1" smtClean="0"/>
              <a:t>Rijndael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38" y="1115262"/>
            <a:ext cx="7638473" cy="3962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301" y="5216670"/>
            <a:ext cx="6889616" cy="14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1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31" y="387929"/>
            <a:ext cx="11899178" cy="5279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78" y="988293"/>
            <a:ext cx="8509483" cy="3164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500" y="4487264"/>
            <a:ext cx="9853744" cy="19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3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0" y="138544"/>
            <a:ext cx="9505304" cy="5049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83" y="5378557"/>
            <a:ext cx="8766608" cy="12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07743"/>
            <a:ext cx="7361382" cy="5728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69" y="4718194"/>
            <a:ext cx="8371361" cy="16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Додатково</a:t>
            </a:r>
            <a:endParaRPr lang="ru-RU" altLang="ru-RU" dirty="0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автентичний </a:t>
            </a:r>
            <a:r>
              <a:rPr lang="uk-UA" sz="2800" dirty="0" smtClean="0"/>
              <a:t>канал</a:t>
            </a:r>
          </a:p>
          <a:p>
            <a:pPr>
              <a:lnSpc>
                <a:spcPct val="90000"/>
              </a:lnSpc>
            </a:pPr>
            <a:r>
              <a:rPr lang="uk-UA" sz="2800" dirty="0" err="1" smtClean="0"/>
              <a:t>сеансовий</a:t>
            </a:r>
            <a:r>
              <a:rPr lang="uk-UA" sz="2800" dirty="0" smtClean="0"/>
              <a:t> ключ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довготривалий ключ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цифровий конверт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цифровий підпис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код </a:t>
            </a:r>
            <a:r>
              <a:rPr lang="uk-UA" sz="2800" dirty="0" err="1"/>
              <a:t>аутентифікації</a:t>
            </a:r>
            <a:r>
              <a:rPr lang="uk-UA" sz="2800" dirty="0"/>
              <a:t> повідомлення (</a:t>
            </a:r>
            <a:r>
              <a:rPr lang="uk-UA" sz="2800" dirty="0" smtClean="0"/>
              <a:t>КАП, </a:t>
            </a:r>
            <a:r>
              <a:rPr lang="uk-UA" sz="2800" dirty="0" err="1"/>
              <a:t>message</a:t>
            </a:r>
            <a:r>
              <a:rPr lang="uk-UA" sz="2800" dirty="0"/>
              <a:t> </a:t>
            </a:r>
            <a:r>
              <a:rPr lang="uk-UA" sz="2800" dirty="0" err="1"/>
              <a:t>authentication</a:t>
            </a:r>
            <a:r>
              <a:rPr lang="uk-UA" sz="2800" dirty="0"/>
              <a:t> </a:t>
            </a:r>
            <a:r>
              <a:rPr lang="uk-UA" sz="2800" dirty="0" err="1"/>
              <a:t>code</a:t>
            </a:r>
            <a:r>
              <a:rPr lang="uk-UA" sz="2800" dirty="0"/>
              <a:t>, </a:t>
            </a:r>
            <a:r>
              <a:rPr lang="uk-UA" sz="2800" dirty="0" smtClean="0"/>
              <a:t>МАС)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код </a:t>
            </a:r>
            <a:r>
              <a:rPr lang="uk-UA" sz="2800" dirty="0"/>
              <a:t>цілісності повідомлень (</a:t>
            </a:r>
            <a:r>
              <a:rPr lang="uk-UA" sz="2800" dirty="0" smtClean="0"/>
              <a:t>КЦП) </a:t>
            </a:r>
            <a:r>
              <a:rPr lang="uk-UA" sz="2800" dirty="0"/>
              <a:t>(</a:t>
            </a:r>
            <a:r>
              <a:rPr lang="uk-UA" sz="2800" dirty="0" err="1"/>
              <a:t>message</a:t>
            </a:r>
            <a:r>
              <a:rPr lang="uk-UA" sz="2800" dirty="0"/>
              <a:t> </a:t>
            </a:r>
            <a:r>
              <a:rPr lang="uk-UA" sz="2800" dirty="0" err="1"/>
              <a:t>integrity</a:t>
            </a:r>
            <a:r>
              <a:rPr lang="uk-UA" sz="2800" dirty="0"/>
              <a:t> </a:t>
            </a:r>
            <a:r>
              <a:rPr lang="uk-UA" sz="2800" dirty="0" err="1"/>
              <a:t>check</a:t>
            </a:r>
            <a:r>
              <a:rPr lang="uk-UA" sz="2800" dirty="0"/>
              <a:t>, MIC) </a:t>
            </a:r>
            <a:endParaRPr lang="ru-RU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D79F-4605-4E14-9076-3C747D9C5579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2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204</TotalTime>
  <Words>791</Words>
  <Application>Microsoft Office PowerPoint</Application>
  <PresentationFormat>Широкоэкранный</PresentationFormat>
  <Paragraphs>134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Times New Roman</vt:lpstr>
      <vt:lpstr>Wingdings</vt:lpstr>
      <vt:lpstr>Wingdings 3</vt:lpstr>
      <vt:lpstr>Ион</vt:lpstr>
      <vt:lpstr>Презентация PowerPoint</vt:lpstr>
      <vt:lpstr>Стандарт DES</vt:lpstr>
      <vt:lpstr>Схема  DES</vt:lpstr>
      <vt:lpstr>AES</vt:lpstr>
      <vt:lpstr>Advanced Encryption Standard (AES), Rijndael</vt:lpstr>
      <vt:lpstr>Презентация PowerPoint</vt:lpstr>
      <vt:lpstr>Презентация PowerPoint</vt:lpstr>
      <vt:lpstr>Презентация PowerPoint</vt:lpstr>
      <vt:lpstr>Додатково</vt:lpstr>
      <vt:lpstr>Алгоритм Діффі-Хеллмана</vt:lpstr>
      <vt:lpstr>Алгоритм Діффі – Хеллмана</vt:lpstr>
      <vt:lpstr>Алгоритм Діффі – Хеллмана</vt:lpstr>
      <vt:lpstr>Алгоритм Діффі – Хеллмана</vt:lpstr>
      <vt:lpstr>Алгоритм Діффі – Хеллмана</vt:lpstr>
      <vt:lpstr>Алгоритм Диффи – Хеллмана</vt:lpstr>
      <vt:lpstr>Алгоритм Діффі – Хеллмана</vt:lpstr>
      <vt:lpstr>Асиметричне шифрування</vt:lpstr>
      <vt:lpstr>Асиметричне шифрування</vt:lpstr>
      <vt:lpstr>Використання АШ</vt:lpstr>
      <vt:lpstr>Переваги АШ</vt:lpstr>
      <vt:lpstr>Недоліки АШ</vt:lpstr>
      <vt:lpstr>Асиметричні алгоритми</vt:lpstr>
      <vt:lpstr>PGP</vt:lpstr>
      <vt:lpstr>Гібридні криптосистеми</vt:lpstr>
      <vt:lpstr>Методи взламу</vt:lpstr>
      <vt:lpstr>Методи криптоаналізу</vt:lpstr>
      <vt:lpstr>Man in the middle atack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DES</dc:title>
  <dc:creator>user</dc:creator>
  <cp:lastModifiedBy>user</cp:lastModifiedBy>
  <cp:revision>8</cp:revision>
  <dcterms:created xsi:type="dcterms:W3CDTF">2020-03-16T18:40:45Z</dcterms:created>
  <dcterms:modified xsi:type="dcterms:W3CDTF">2020-03-18T13:31:57Z</dcterms:modified>
</cp:coreProperties>
</file>