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B820-9F3E-4519-8AA5-9F025A18FA89}" type="datetimeFigureOut">
              <a:rPr lang="ru-UA" smtClean="0"/>
              <a:t>03.11.2021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644B-F9D8-46B6-906B-33B4D6907B60}" type="slidenum">
              <a:rPr lang="ru-UA" smtClean="0"/>
              <a:t>‹#›</a:t>
            </a:fld>
            <a:endParaRPr lang="ru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7429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B820-9F3E-4519-8AA5-9F025A18FA89}" type="datetimeFigureOut">
              <a:rPr lang="ru-UA" smtClean="0"/>
              <a:t>03.11.2021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644B-F9D8-46B6-906B-33B4D6907B60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15578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B820-9F3E-4519-8AA5-9F025A18FA89}" type="datetimeFigureOut">
              <a:rPr lang="ru-UA" smtClean="0"/>
              <a:t>03.11.2021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644B-F9D8-46B6-906B-33B4D6907B60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0058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B820-9F3E-4519-8AA5-9F025A18FA89}" type="datetimeFigureOut">
              <a:rPr lang="ru-UA" smtClean="0"/>
              <a:t>03.11.2021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644B-F9D8-46B6-906B-33B4D6907B60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4115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B820-9F3E-4519-8AA5-9F025A18FA89}" type="datetimeFigureOut">
              <a:rPr lang="ru-UA" smtClean="0"/>
              <a:t>03.11.2021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644B-F9D8-46B6-906B-33B4D6907B60}" type="slidenum">
              <a:rPr lang="ru-UA" smtClean="0"/>
              <a:t>‹#›</a:t>
            </a:fld>
            <a:endParaRPr lang="ru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1354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B820-9F3E-4519-8AA5-9F025A18FA89}" type="datetimeFigureOut">
              <a:rPr lang="ru-UA" smtClean="0"/>
              <a:t>03.11.2021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644B-F9D8-46B6-906B-33B4D6907B60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68221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B820-9F3E-4519-8AA5-9F025A18FA89}" type="datetimeFigureOut">
              <a:rPr lang="ru-UA" smtClean="0"/>
              <a:t>03.11.2021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644B-F9D8-46B6-906B-33B4D6907B60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37990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B820-9F3E-4519-8AA5-9F025A18FA89}" type="datetimeFigureOut">
              <a:rPr lang="ru-UA" smtClean="0"/>
              <a:t>03.11.2021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644B-F9D8-46B6-906B-33B4D6907B60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50665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B820-9F3E-4519-8AA5-9F025A18FA89}" type="datetimeFigureOut">
              <a:rPr lang="ru-UA" smtClean="0"/>
              <a:t>03.11.2021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644B-F9D8-46B6-906B-33B4D6907B60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99570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469B820-9F3E-4519-8AA5-9F025A18FA89}" type="datetimeFigureOut">
              <a:rPr lang="ru-UA" smtClean="0"/>
              <a:t>03.11.2021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E5644B-F9D8-46B6-906B-33B4D6907B60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895954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B820-9F3E-4519-8AA5-9F025A18FA89}" type="datetimeFigureOut">
              <a:rPr lang="ru-UA" smtClean="0"/>
              <a:t>03.11.2021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644B-F9D8-46B6-906B-33B4D6907B60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65984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469B820-9F3E-4519-8AA5-9F025A18FA89}" type="datetimeFigureOut">
              <a:rPr lang="ru-UA" smtClean="0"/>
              <a:t>03.11.2021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CE5644B-F9D8-46B6-906B-33B4D6907B60}" type="slidenum">
              <a:rPr lang="ru-UA" smtClean="0"/>
              <a:t>‹#›</a:t>
            </a:fld>
            <a:endParaRPr lang="ru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7714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E2E7D4-6462-4AFB-BFDB-5872F82037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4849" y="998806"/>
            <a:ext cx="9144000" cy="313709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err="1">
                <a:solidFill>
                  <a:schemeClr val="accent2">
                    <a:lumMod val="50000"/>
                  </a:schemeClr>
                </a:solidFill>
              </a:rPr>
              <a:t>Геометризація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2">
                    <a:lumMod val="50000"/>
                  </a:schemeClr>
                </a:solidFill>
              </a:rPr>
              <a:t>родовищ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2">
                    <a:lumMod val="50000"/>
                  </a:schemeClr>
                </a:solidFill>
              </a:rPr>
              <a:t>корисних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2">
                    <a:lumMod val="50000"/>
                  </a:schemeClr>
                </a:solidFill>
              </a:rPr>
              <a:t>копалин</a:t>
            </a:r>
            <a:endParaRPr lang="ru-UA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797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EA9D9C-10B3-4A3B-8085-5F8F9CA6F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264" y="414288"/>
            <a:ext cx="10058400" cy="951354"/>
          </a:xfrm>
        </p:spPr>
        <p:txBody>
          <a:bodyPr/>
          <a:lstStyle/>
          <a:p>
            <a:r>
              <a:rPr lang="uk-UA" b="1" dirty="0"/>
              <a:t>Функція  розміщення показників</a:t>
            </a:r>
            <a:endParaRPr lang="ru-UA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C5E5D1E4-0E7B-4EB1-8D6F-42A0C9D04E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23703" y="1855085"/>
            <a:ext cx="2327251" cy="603361"/>
          </a:xfrm>
          <a:prstGeom prst="rect">
            <a:avLst/>
          </a:prstGeom>
        </p:spPr>
      </p:pic>
      <p:sp>
        <p:nvSpPr>
          <p:cNvPr id="6" name="Rectangle 4">
            <a:extLst>
              <a:ext uri="{FF2B5EF4-FFF2-40B4-BE49-F238E27FC236}">
                <a16:creationId xmlns:a16="http://schemas.microsoft.com/office/drawing/2014/main" id="{3ADC4E59-F17D-4FF7-B5AE-9B206C3AE2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513" y="2537543"/>
            <a:ext cx="2202580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UA"/>
          </a:p>
        </p:txBody>
      </p:sp>
      <p:pic>
        <p:nvPicPr>
          <p:cNvPr id="2051" name="Picture 3" descr="6">
            <a:extLst>
              <a:ext uri="{FF2B5EF4-FFF2-40B4-BE49-F238E27FC236}">
                <a16:creationId xmlns:a16="http://schemas.microsoft.com/office/drawing/2014/main" id="{0D376CE8-6164-4D9C-A8FF-87CD4751BA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9" t="8348" r="10457" b="5444"/>
          <a:stretch>
            <a:fillRect/>
          </a:stretch>
        </p:blipFill>
        <p:spPr bwMode="auto">
          <a:xfrm>
            <a:off x="1001485" y="2634344"/>
            <a:ext cx="3338286" cy="3062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62EB066-AE64-4E9E-8557-DDC205195A72}"/>
              </a:ext>
            </a:extLst>
          </p:cNvPr>
          <p:cNvSpPr/>
          <p:nvPr/>
        </p:nvSpPr>
        <p:spPr>
          <a:xfrm>
            <a:off x="522513" y="5774677"/>
            <a:ext cx="47458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Графічне зображення функції однієї змінної</a:t>
            </a:r>
            <a:endParaRPr lang="ru-UA" b="1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36E8326-6FA4-4EB1-A063-02D952074042}"/>
              </a:ext>
            </a:extLst>
          </p:cNvPr>
          <p:cNvSpPr/>
          <p:nvPr/>
        </p:nvSpPr>
        <p:spPr>
          <a:xfrm>
            <a:off x="5027914" y="3074129"/>
            <a:ext cx="681574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окремих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випадках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функція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Р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може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набувати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вигляду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r>
              <a:rPr lang="ru-RU" sz="2400" dirty="0"/>
              <a:t>– </a:t>
            </a:r>
            <a:r>
              <a:rPr lang="ru-RU" sz="2400" dirty="0" err="1"/>
              <a:t>однієї</a:t>
            </a:r>
            <a:r>
              <a:rPr lang="ru-RU" sz="2400" dirty="0"/>
              <a:t> </a:t>
            </a:r>
            <a:r>
              <a:rPr lang="ru-RU" sz="2400" dirty="0" err="1"/>
              <a:t>незалежної</a:t>
            </a:r>
            <a:r>
              <a:rPr lang="ru-RU" sz="2400" dirty="0"/>
              <a:t> </a:t>
            </a:r>
            <a:r>
              <a:rPr lang="ru-RU" sz="2400" dirty="0" err="1"/>
              <a:t>змінної</a:t>
            </a:r>
            <a:r>
              <a:rPr lang="ru-RU" sz="2400" dirty="0"/>
              <a:t> у = </a:t>
            </a:r>
            <a:r>
              <a:rPr lang="en-US" sz="2400" dirty="0"/>
              <a:t>f (x);</a:t>
            </a:r>
          </a:p>
          <a:p>
            <a:r>
              <a:rPr lang="en-US" sz="2400" dirty="0"/>
              <a:t>– </a:t>
            </a:r>
            <a:r>
              <a:rPr lang="ru-RU" sz="2400" dirty="0" err="1"/>
              <a:t>двох</a:t>
            </a:r>
            <a:r>
              <a:rPr lang="ru-RU" sz="2400" dirty="0"/>
              <a:t> </a:t>
            </a:r>
            <a:r>
              <a:rPr lang="ru-RU" sz="2400" dirty="0" err="1"/>
              <a:t>незалежних</a:t>
            </a:r>
            <a:r>
              <a:rPr lang="ru-RU" sz="2400" dirty="0"/>
              <a:t> </a:t>
            </a:r>
            <a:r>
              <a:rPr lang="ru-RU" sz="2400" dirty="0" err="1"/>
              <a:t>змінних</a:t>
            </a:r>
            <a:r>
              <a:rPr lang="ru-RU" sz="2400" dirty="0"/>
              <a:t> </a:t>
            </a:r>
            <a:r>
              <a:rPr lang="en-US" sz="2400" dirty="0"/>
              <a:t>z = f(x, y);</a:t>
            </a:r>
          </a:p>
          <a:p>
            <a:r>
              <a:rPr lang="en-US" sz="2400" dirty="0"/>
              <a:t>– </a:t>
            </a:r>
            <a:r>
              <a:rPr lang="ru-RU" sz="2400" dirty="0" err="1"/>
              <a:t>трьох</a:t>
            </a:r>
            <a:r>
              <a:rPr lang="ru-RU" sz="2400" dirty="0"/>
              <a:t> </a:t>
            </a:r>
            <a:r>
              <a:rPr lang="ru-RU" sz="2400" dirty="0" err="1"/>
              <a:t>незалежних</a:t>
            </a:r>
            <a:r>
              <a:rPr lang="ru-RU" sz="2400" dirty="0"/>
              <a:t> </a:t>
            </a:r>
            <a:r>
              <a:rPr lang="ru-RU" sz="2400" dirty="0" err="1"/>
              <a:t>змінних</a:t>
            </a:r>
            <a:r>
              <a:rPr lang="ru-RU" sz="2400" dirty="0"/>
              <a:t> Р = </a:t>
            </a:r>
            <a:r>
              <a:rPr lang="en-US" sz="2400" dirty="0"/>
              <a:t>f (x, y, z).</a:t>
            </a:r>
          </a:p>
        </p:txBody>
      </p:sp>
    </p:spTree>
    <p:extLst>
      <p:ext uri="{BB962C8B-B14F-4D97-AF65-F5344CB8AC3E}">
        <p14:creationId xmlns:p14="http://schemas.microsoft.com/office/powerpoint/2010/main" val="2602621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DB93A1-6DDB-4E32-A407-9F0DC8E90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Графічне зображення функції двох змінних</a:t>
            </a:r>
            <a:endParaRPr lang="ru-UA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31DD4EE-8B3F-4A0D-9CB2-A2C6F7611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7280" y="18991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UA"/>
          </a:p>
        </p:txBody>
      </p:sp>
      <p:pic>
        <p:nvPicPr>
          <p:cNvPr id="3075" name="Picture 3" descr="6">
            <a:extLst>
              <a:ext uri="{FF2B5EF4-FFF2-40B4-BE49-F238E27FC236}">
                <a16:creationId xmlns:a16="http://schemas.microsoft.com/office/drawing/2014/main" id="{CFC0365E-6838-4232-922E-A87EF7E922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98" r="2287" b="5273"/>
          <a:stretch>
            <a:fillRect/>
          </a:stretch>
        </p:blipFill>
        <p:spPr bwMode="auto">
          <a:xfrm>
            <a:off x="534572" y="2060917"/>
            <a:ext cx="4998720" cy="3846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4372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244958-099E-4BAE-BEB3-7B7B539C0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Побудова гіпсометричного плану (</a:t>
            </a:r>
            <a:r>
              <a:rPr lang="uk-UA" i="1" dirty="0"/>
              <a:t>а</a:t>
            </a:r>
            <a:r>
              <a:rPr lang="uk-UA" dirty="0"/>
              <a:t>) за вертикальними розрізами (</a:t>
            </a:r>
            <a:r>
              <a:rPr lang="uk-UA" i="1" dirty="0"/>
              <a:t>б</a:t>
            </a:r>
            <a:r>
              <a:rPr lang="uk-UA" dirty="0"/>
              <a:t>)</a:t>
            </a:r>
            <a:br>
              <a:rPr lang="ru-UA" dirty="0"/>
            </a:br>
            <a:endParaRPr lang="ru-UA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B3957052-539E-4C99-A8F8-D5D7D46379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3372" y="1179503"/>
            <a:ext cx="7216726" cy="5091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7787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CE556D-45DB-48F6-95FA-03DC115D9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Схема побудови гіпсометричного плану </a:t>
            </a:r>
            <a:br>
              <a:rPr lang="ru-UA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недостатньо розвіданого пласта К:</a:t>
            </a:r>
            <a:br>
              <a:rPr lang="ru-UA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sz="2700" i="1" dirty="0"/>
              <a:t>а</a:t>
            </a:r>
            <a:r>
              <a:rPr lang="uk-UA" sz="2700" dirty="0"/>
              <a:t> – вертикальний розріз;</a:t>
            </a:r>
            <a:br>
              <a:rPr lang="ru-UA" sz="2700" dirty="0"/>
            </a:br>
            <a:r>
              <a:rPr lang="uk-UA" sz="2700" i="1" dirty="0"/>
              <a:t>б</a:t>
            </a:r>
            <a:r>
              <a:rPr lang="uk-UA" sz="2700" dirty="0"/>
              <a:t> – віднімання топографічних поверхонь</a:t>
            </a:r>
            <a:endParaRPr lang="ru-UA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1990754E-81C4-41A0-86F0-C1FBCD7C14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7280" y="1811774"/>
            <a:ext cx="10058400" cy="4423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416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C3C5FD-AA3D-4461-96EC-801597017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79827"/>
            <a:ext cx="10058400" cy="1420837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Побудова </a:t>
            </a:r>
            <a:r>
              <a:rPr lang="uk-UA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ізопотужностей</a:t>
            </a:r>
            <a:r>
              <a:rPr lang="uk-UA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покладу </a:t>
            </a:r>
            <a:br>
              <a:rPr lang="ru-UA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(за В. О. Букринським): </a:t>
            </a:r>
            <a:br>
              <a:rPr lang="ru-UA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sz="27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 – вертикальний розріз покладу; б – </a:t>
            </a:r>
            <a:r>
              <a:rPr lang="ru-RU" sz="27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“</a:t>
            </a:r>
            <a:r>
              <a:rPr lang="uk-UA" sz="27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осаджений</a:t>
            </a:r>
            <a:r>
              <a:rPr lang="ru-RU" sz="27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”</a:t>
            </a:r>
            <a:r>
              <a:rPr lang="uk-UA" sz="27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на горизонтальну площину вертикальний розріз покладу; в – план </a:t>
            </a:r>
            <a:r>
              <a:rPr lang="uk-UA" sz="27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ізопотужності</a:t>
            </a:r>
            <a:r>
              <a:rPr lang="uk-UA" sz="27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покладу</a:t>
            </a:r>
            <a:endParaRPr lang="ru-UA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108559A6-1840-4329-AE63-5B692D7B3C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72830" y="1904896"/>
            <a:ext cx="5211516" cy="4433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37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C153C9-A024-49D7-BCA9-BBFA27B1D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0"/>
            <a:ext cx="10058400" cy="190795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err="1"/>
              <a:t>Побудова</a:t>
            </a:r>
            <a:r>
              <a:rPr lang="ru-RU" b="1" i="1" dirty="0"/>
              <a:t> </a:t>
            </a:r>
            <a:r>
              <a:rPr lang="ru-RU" b="1" i="1" dirty="0" err="1"/>
              <a:t>ізоглибин</a:t>
            </a:r>
            <a:r>
              <a:rPr lang="ru-RU" b="1" i="1" dirty="0"/>
              <a:t> </a:t>
            </a:r>
            <a:r>
              <a:rPr lang="ru-RU" b="1" i="1" dirty="0" err="1"/>
              <a:t>залягання</a:t>
            </a:r>
            <a:r>
              <a:rPr lang="ru-RU" b="1" i="1" dirty="0"/>
              <a:t> пласта </a:t>
            </a:r>
            <a:br>
              <a:rPr lang="ru-RU" b="1" i="1" dirty="0"/>
            </a:br>
            <a:r>
              <a:rPr lang="ru-RU" b="1" i="1" dirty="0"/>
              <a:t>(за В. О. </a:t>
            </a:r>
            <a:r>
              <a:rPr lang="ru-RU" b="1" i="1" dirty="0" err="1"/>
              <a:t>Букринським</a:t>
            </a:r>
            <a:r>
              <a:rPr lang="ru-RU" b="1" i="1" dirty="0"/>
              <a:t>):</a:t>
            </a:r>
            <a:br>
              <a:rPr lang="ru-RU" dirty="0"/>
            </a:br>
            <a:r>
              <a:rPr lang="ru-RU" sz="3100" dirty="0"/>
              <a:t>а – </a:t>
            </a:r>
            <a:r>
              <a:rPr lang="ru-RU" sz="3100" dirty="0" err="1"/>
              <a:t>профіль</a:t>
            </a:r>
            <a:r>
              <a:rPr lang="ru-RU" sz="3100" dirty="0"/>
              <a:t> пласта і </a:t>
            </a:r>
            <a:r>
              <a:rPr lang="ru-RU" sz="3100" dirty="0" err="1"/>
              <a:t>профіль</a:t>
            </a:r>
            <a:r>
              <a:rPr lang="ru-RU" sz="3100" dirty="0"/>
              <a:t> </a:t>
            </a:r>
            <a:r>
              <a:rPr lang="ru-RU" sz="3100" dirty="0" err="1"/>
              <a:t>поверхні</a:t>
            </a:r>
            <a:r>
              <a:rPr lang="ru-RU" sz="3100" dirty="0"/>
              <a:t>;</a:t>
            </a:r>
            <a:br>
              <a:rPr lang="ru-RU" sz="3100" dirty="0"/>
            </a:br>
            <a:r>
              <a:rPr lang="ru-RU" sz="3100" dirty="0"/>
              <a:t>б – план </a:t>
            </a:r>
            <a:r>
              <a:rPr lang="ru-RU" sz="3100" dirty="0" err="1"/>
              <a:t>ізоглибин</a:t>
            </a:r>
            <a:r>
              <a:rPr lang="ru-RU" sz="3100" dirty="0"/>
              <a:t> </a:t>
            </a:r>
            <a:r>
              <a:rPr lang="ru-RU" sz="3100" dirty="0" err="1"/>
              <a:t>залягання</a:t>
            </a:r>
            <a:r>
              <a:rPr lang="ru-RU" sz="3100" dirty="0"/>
              <a:t> пласта</a:t>
            </a:r>
            <a:endParaRPr lang="ru-UA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1919A81E-733C-422D-864D-15A4A6D521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22870" y="1753704"/>
            <a:ext cx="4119272" cy="497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6289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1F2D38-BE24-4B71-BBDA-4B0EFA3E3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E5A7AB-9823-40D0-8DE6-ECC0E2FE8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07846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0E7D17C-E621-42F0-B646-78AFD6361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009" y="140677"/>
            <a:ext cx="11633982" cy="6316394"/>
          </a:xfrm>
        </p:spPr>
        <p:txBody>
          <a:bodyPr/>
          <a:lstStyle/>
          <a:p>
            <a:pPr algn="just"/>
            <a:endParaRPr lang="ru-RU" sz="2400" b="1" i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ru-RU" sz="24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Геометризація</a:t>
            </a:r>
            <a:r>
              <a:rPr lang="ru-RU" sz="2400" b="1" i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родовищ</a:t>
            </a:r>
            <a:r>
              <a:rPr lang="ru-RU" sz="2400" b="1" i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корисних</a:t>
            </a:r>
            <a:r>
              <a:rPr lang="ru-RU" sz="2400" b="1" i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копалин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–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це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сукупність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спостережень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вимірювань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обчислювальних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і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графічних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робіт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з метою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створення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геометричного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вираження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форми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властивостей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корисних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копалин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умов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їх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залягання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і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процесів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які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протікають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в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надрах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Геометризація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родовищ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корисних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копалин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є практичною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частиною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геометрії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надр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endParaRPr lang="uk-UA" dirty="0"/>
          </a:p>
          <a:p>
            <a:r>
              <a:rPr lang="uk-U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Родовища твердих корисних копалин характеризуються не одним, а багатьма різними показниками, знання яких уможливлює повніше визначати умови розробки і подальшої переробки мінеральної сировини. </a:t>
            </a:r>
          </a:p>
          <a:p>
            <a:endParaRPr lang="uk-UA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uk-U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Існує </a:t>
            </a:r>
            <a:r>
              <a:rPr lang="uk-UA" sz="24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геометризація</a:t>
            </a:r>
            <a:r>
              <a:rPr lang="uk-UA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форми</a:t>
            </a:r>
            <a:r>
              <a:rPr lang="uk-U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і </a:t>
            </a:r>
            <a:r>
              <a:rPr lang="uk-UA" sz="24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геометризація</a:t>
            </a:r>
            <a:r>
              <a:rPr lang="uk-UA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якісних властивостей родовища</a:t>
            </a:r>
            <a:r>
              <a:rPr lang="uk-U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endParaRPr lang="ru-UA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65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77A015C-7D0D-4FAE-B1FC-8841E2265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0"/>
            <a:ext cx="10058400" cy="5869094"/>
          </a:xfrm>
        </p:spPr>
        <p:txBody>
          <a:bodyPr/>
          <a:lstStyle/>
          <a:p>
            <a:pPr algn="just"/>
            <a:endParaRPr lang="uk-UA" sz="2800" i="1" dirty="0"/>
          </a:p>
          <a:p>
            <a:pPr algn="just"/>
            <a:r>
              <a:rPr lang="uk-UA" sz="2800" i="1" dirty="0" err="1"/>
              <a:t>Геометризація</a:t>
            </a:r>
            <a:r>
              <a:rPr lang="uk-UA" sz="2800" i="1" dirty="0"/>
              <a:t> форми</a:t>
            </a:r>
            <a:r>
              <a:rPr lang="uk-UA" sz="2800" dirty="0"/>
              <a:t> галузь науки, що вивчає структурно-морфологічні особливості родовищ, умови їх залягання і тектоніку. </a:t>
            </a:r>
          </a:p>
          <a:p>
            <a:endParaRPr lang="uk-UA" i="1" dirty="0"/>
          </a:p>
          <a:p>
            <a:pPr algn="just"/>
            <a:r>
              <a:rPr lang="uk-UA" sz="2800" i="1" dirty="0" err="1"/>
              <a:t>Геометризація</a:t>
            </a:r>
            <a:r>
              <a:rPr lang="uk-UA" sz="2800" i="1" dirty="0"/>
              <a:t> властивостей</a:t>
            </a:r>
            <a:r>
              <a:rPr lang="uk-UA" sz="2800" dirty="0"/>
              <a:t> – займається вивченням якісних властивостей корисних копалин (вміст корисних і шкідливих компонентів та </a:t>
            </a:r>
            <a:r>
              <a:rPr lang="uk-UA" sz="2800" dirty="0" err="1"/>
              <a:t>вміщуючих</a:t>
            </a:r>
            <a:r>
              <a:rPr lang="uk-UA" sz="2800" dirty="0"/>
              <a:t> порід), а також їх просторовим розподілом. Обидві </a:t>
            </a:r>
            <a:r>
              <a:rPr lang="uk-UA" sz="2800" dirty="0" err="1"/>
              <a:t>геометризації</a:t>
            </a:r>
            <a:r>
              <a:rPr lang="uk-UA" sz="2800" dirty="0"/>
              <a:t> пов’язані між собою і окремо одна від одної не виконуються.</a:t>
            </a:r>
            <a:endParaRPr lang="ru-UA" sz="2800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676550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BFB96C3-1A3A-430A-8E2D-080F49310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385" y="1012874"/>
            <a:ext cx="11254153" cy="4856220"/>
          </a:xfrm>
        </p:spPr>
        <p:txBody>
          <a:bodyPr/>
          <a:lstStyle/>
          <a:p>
            <a:pPr algn="just"/>
            <a:r>
              <a:rPr lang="ru-RU" sz="2400" dirty="0" err="1"/>
              <a:t>Створюючи</a:t>
            </a:r>
            <a:r>
              <a:rPr lang="ru-RU" sz="2400" dirty="0"/>
              <a:t> </a:t>
            </a:r>
            <a:r>
              <a:rPr lang="ru-RU" sz="2400" dirty="0" err="1"/>
              <a:t>таку</a:t>
            </a:r>
            <a:r>
              <a:rPr lang="ru-RU" sz="2400" dirty="0"/>
              <a:t> модель, </a:t>
            </a:r>
            <a:r>
              <a:rPr lang="ru-RU" sz="2400" dirty="0" err="1"/>
              <a:t>тобто</a:t>
            </a:r>
            <a:r>
              <a:rPr lang="ru-RU" sz="2400" dirty="0"/>
              <a:t> </a:t>
            </a:r>
            <a:r>
              <a:rPr lang="ru-RU" sz="2400" dirty="0" err="1"/>
              <a:t>здійснюючи</a:t>
            </a:r>
            <a:r>
              <a:rPr lang="ru-RU" sz="2400" dirty="0"/>
              <a:t> </a:t>
            </a:r>
            <a:r>
              <a:rPr lang="ru-RU" sz="2400" dirty="0" err="1"/>
              <a:t>геометризацію</a:t>
            </a:r>
            <a:r>
              <a:rPr lang="ru-RU" sz="2400" dirty="0"/>
              <a:t> </a:t>
            </a:r>
            <a:r>
              <a:rPr lang="ru-RU" sz="2400" dirty="0" err="1"/>
              <a:t>родовищ</a:t>
            </a:r>
            <a:r>
              <a:rPr lang="ru-RU" sz="2400" dirty="0"/>
              <a:t>, </a:t>
            </a:r>
            <a:r>
              <a:rPr lang="ru-RU" sz="2400" dirty="0" err="1"/>
              <a:t>використовують</a:t>
            </a:r>
            <a:r>
              <a:rPr lang="ru-RU" sz="2400" dirty="0"/>
              <a:t> </a:t>
            </a:r>
            <a:r>
              <a:rPr lang="ru-RU" sz="2400" dirty="0" err="1"/>
              <a:t>такі</a:t>
            </a:r>
            <a:r>
              <a:rPr lang="ru-RU" sz="2400" dirty="0"/>
              <a:t> </a:t>
            </a:r>
            <a:r>
              <a:rPr lang="ru-RU" sz="2400" dirty="0" err="1"/>
              <a:t>основні</a:t>
            </a:r>
            <a:r>
              <a:rPr lang="ru-RU" sz="2400" dirty="0"/>
              <a:t> </a:t>
            </a:r>
            <a:r>
              <a:rPr lang="ru-RU" sz="2400" dirty="0" err="1"/>
              <a:t>методи</a:t>
            </a:r>
            <a:r>
              <a:rPr lang="ru-RU" sz="2400" dirty="0"/>
              <a:t>:</a:t>
            </a:r>
          </a:p>
          <a:p>
            <a:r>
              <a:rPr lang="ru-RU" sz="2400" dirty="0"/>
              <a:t>– метод </a:t>
            </a:r>
            <a:r>
              <a:rPr lang="ru-RU" sz="2400" dirty="0" err="1"/>
              <a:t>геологічних</a:t>
            </a:r>
            <a:r>
              <a:rPr lang="ru-RU" sz="2400" dirty="0"/>
              <a:t> </a:t>
            </a:r>
            <a:r>
              <a:rPr lang="ru-RU" sz="2400" dirty="0" err="1"/>
              <a:t>розрізів</a:t>
            </a:r>
            <a:r>
              <a:rPr lang="ru-RU" sz="2400" dirty="0"/>
              <a:t> (</a:t>
            </a:r>
            <a:r>
              <a:rPr lang="ru-RU" sz="2400" dirty="0" err="1"/>
              <a:t>перерізів</a:t>
            </a:r>
            <a:r>
              <a:rPr lang="ru-RU" sz="2400" dirty="0"/>
              <a:t>) і </a:t>
            </a:r>
            <a:r>
              <a:rPr lang="ru-RU" sz="2400" dirty="0" err="1"/>
              <a:t>профілів</a:t>
            </a:r>
            <a:r>
              <a:rPr lang="ru-RU" sz="2400" dirty="0"/>
              <a:t>;</a:t>
            </a:r>
          </a:p>
          <a:p>
            <a:r>
              <a:rPr lang="ru-RU" sz="2400" dirty="0"/>
              <a:t>– метод </a:t>
            </a:r>
            <a:r>
              <a:rPr lang="ru-RU" sz="2400" dirty="0" err="1"/>
              <a:t>ізоліній</a:t>
            </a:r>
            <a:r>
              <a:rPr lang="ru-RU" sz="2400" dirty="0"/>
              <a:t>;</a:t>
            </a:r>
          </a:p>
          <a:p>
            <a:r>
              <a:rPr lang="ru-RU" sz="2400" dirty="0"/>
              <a:t>– метод </a:t>
            </a:r>
            <a:r>
              <a:rPr lang="ru-RU" sz="2400" dirty="0" err="1"/>
              <a:t>об’ємних</a:t>
            </a:r>
            <a:r>
              <a:rPr lang="ru-RU" sz="2400" dirty="0"/>
              <a:t> </a:t>
            </a:r>
            <a:r>
              <a:rPr lang="ru-RU" sz="2400" dirty="0" err="1"/>
              <a:t>наочних</a:t>
            </a:r>
            <a:r>
              <a:rPr lang="ru-RU" sz="2400" dirty="0"/>
              <a:t> </a:t>
            </a:r>
            <a:r>
              <a:rPr lang="ru-RU" sz="2400" dirty="0" err="1"/>
              <a:t>графіків</a:t>
            </a:r>
            <a:r>
              <a:rPr lang="ru-RU" sz="2400" dirty="0"/>
              <a:t>;</a:t>
            </a:r>
          </a:p>
          <a:p>
            <a:r>
              <a:rPr lang="ru-RU" sz="2400" dirty="0"/>
              <a:t>– метод </a:t>
            </a:r>
            <a:r>
              <a:rPr lang="ru-RU" sz="2400" dirty="0" err="1"/>
              <a:t>моделювання</a:t>
            </a:r>
            <a:r>
              <a:rPr lang="ru-RU" sz="2400" dirty="0"/>
              <a:t>, в тому </a:t>
            </a:r>
            <a:r>
              <a:rPr lang="ru-RU" sz="2400" dirty="0" err="1"/>
              <a:t>числі</a:t>
            </a:r>
            <a:r>
              <a:rPr lang="ru-RU" sz="2400" dirty="0"/>
              <a:t> з </a:t>
            </a:r>
            <a:r>
              <a:rPr lang="ru-RU" sz="2400" dirty="0" err="1"/>
              <a:t>використанням</a:t>
            </a:r>
            <a:r>
              <a:rPr lang="ru-RU" sz="2400" dirty="0"/>
              <a:t> </a:t>
            </a:r>
            <a:r>
              <a:rPr lang="ru-RU" sz="2400" dirty="0" err="1"/>
              <a:t>обчислювальних</a:t>
            </a:r>
            <a:r>
              <a:rPr lang="ru-RU" sz="2400" dirty="0"/>
              <a:t> машин;</a:t>
            </a:r>
          </a:p>
          <a:p>
            <a:r>
              <a:rPr lang="ru-RU" sz="2400" dirty="0"/>
              <a:t>– метод </a:t>
            </a:r>
            <a:r>
              <a:rPr lang="ru-RU" sz="2400" dirty="0" err="1"/>
              <a:t>циклографічних</a:t>
            </a:r>
            <a:r>
              <a:rPr lang="ru-RU" sz="2400" dirty="0"/>
              <a:t> </a:t>
            </a:r>
            <a:r>
              <a:rPr lang="ru-RU" sz="2400" dirty="0" err="1"/>
              <a:t>проекцій</a:t>
            </a:r>
            <a:r>
              <a:rPr lang="ru-RU" sz="2400" dirty="0"/>
              <a:t>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429607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D9B5498-8B47-4EFE-A396-43FA6EAA0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489" y="196948"/>
            <a:ext cx="11704320" cy="5672145"/>
          </a:xfrm>
        </p:spPr>
        <p:txBody>
          <a:bodyPr/>
          <a:lstStyle/>
          <a:p>
            <a:pPr algn="just"/>
            <a:r>
              <a:rPr lang="ru-RU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Залежно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від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того, яку сторону </a:t>
            </a:r>
            <a:r>
              <a:rPr lang="ru-RU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надр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переважно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вивчають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розрізняють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наступні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види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геометризації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надр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pPr algn="just"/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геометризацію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форми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покладів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корисних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копалин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і умов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їх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залягання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</a:p>
          <a:p>
            <a:pPr algn="just"/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геометризацію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розміщення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фізико-хімічних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і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технологічних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властивостей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покладів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і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вміщуючих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порід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</a:p>
          <a:p>
            <a:pPr algn="just"/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геометризацію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процесів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які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відбувалися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і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відбуваються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в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надрах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590325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708D93B-11F1-4290-BF76-E0E337E58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383" y="225085"/>
            <a:ext cx="10480431" cy="5176910"/>
          </a:xfrm>
        </p:spPr>
        <p:txBody>
          <a:bodyPr>
            <a:normAutofit fontScale="92500" lnSpcReduction="20000"/>
          </a:bodyPr>
          <a:lstStyle/>
          <a:p>
            <a:r>
              <a:rPr lang="ru-RU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Процес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геометризації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складається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з таких </a:t>
            </a:r>
            <a:r>
              <a:rPr lang="ru-RU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етапів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pPr algn="just"/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проведення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спостережень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збирання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інформації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під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час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розвідки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і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розробки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корисних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копалин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і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документування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цих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робіт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</a:p>
          <a:p>
            <a:pPr algn="just"/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систематизація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і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попереднє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опрацювання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спостережень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і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матері-алів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а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також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оцінка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точності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вихідної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інформації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</a:p>
          <a:p>
            <a:pPr algn="just"/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опрацювання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інформації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математичними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і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описовими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методами;</a:t>
            </a:r>
          </a:p>
          <a:p>
            <a:pPr algn="just"/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складання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побудова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геолого-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геометричної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або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математичної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моделі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родовища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і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оцінка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її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точності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</a:p>
          <a:p>
            <a:pPr algn="just"/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використання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одержаної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моделі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при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розв’язуванні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низки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гірничих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задач.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606993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64CBA0B-2957-4670-A226-C87282969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317" y="0"/>
            <a:ext cx="10058400" cy="3429000"/>
          </a:xfrm>
        </p:spPr>
        <p:txBody>
          <a:bodyPr>
            <a:normAutofit/>
          </a:bodyPr>
          <a:lstStyle/>
          <a:p>
            <a:pPr algn="just"/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Залежно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від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реальних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умов,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етапу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вивчення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родовища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характеру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вихідної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геолого-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маркшейдерської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інформації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і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конкретних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задач,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які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висуває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промисловість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геометризація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поділяється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на: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регіональну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детально-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розвідувальну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експлуатаційну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UA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64016EC-F8FD-4DC9-820D-5782AB0DD477}"/>
              </a:ext>
            </a:extLst>
          </p:cNvPr>
          <p:cNvSpPr/>
          <p:nvPr/>
        </p:nvSpPr>
        <p:spPr>
          <a:xfrm>
            <a:off x="881575" y="3682610"/>
            <a:ext cx="1085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Розрізняють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загальну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методику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геометризації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родовищ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корисних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копалин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і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частинні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–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конкретні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UA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364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9CAF020-9EBE-4DF3-AF8A-1168029FF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995" y="773723"/>
            <a:ext cx="10649242" cy="5095371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Об’єктами</a:t>
            </a:r>
            <a:r>
              <a:rPr lang="ru-RU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аналізу</a:t>
            </a:r>
            <a:r>
              <a:rPr lang="ru-RU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надр</a:t>
            </a:r>
            <a:r>
              <a:rPr lang="ru-RU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як науки за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висловлюванням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її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основоположника П. К.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Соболевського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є три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основні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моменти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життя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Землі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фор-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ма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властивості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і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процеси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Тобто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якщо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говорити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конкретніше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об’єктами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геометризації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є: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показники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форми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якості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і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процесів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пов’язаних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єдністю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свого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походження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і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які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характеризують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поклад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just"/>
            <a:r>
              <a:rPr lang="ru-RU" sz="28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Показником</a:t>
            </a:r>
            <a:r>
              <a:rPr lang="ru-RU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або</a:t>
            </a:r>
            <a:r>
              <a:rPr lang="ru-RU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ознакою</a:t>
            </a:r>
            <a:r>
              <a:rPr lang="ru-RU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об’єкта</a:t>
            </a:r>
            <a:r>
              <a:rPr lang="ru-RU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надр</a:t>
            </a:r>
            <a:r>
              <a:rPr lang="ru-RU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називають</a:t>
            </a:r>
            <a:r>
              <a:rPr lang="ru-RU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будь-яку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фізич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-ну,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хімічну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геологічну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геометричну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та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іншу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властивість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покладу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або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вміщуючої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породи, яку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можна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безпосередньо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або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непрямо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виміряти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визначити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і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виразити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числом.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Наприклад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потужність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об’ємна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маса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процентний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вміст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корисних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і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шкідливих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компонентів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елементи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залягання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глибина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вологість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пористість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тріщинуватість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тощо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554031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9EB924-5B2F-4CA8-9E64-F4DBB920B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535" y="159994"/>
            <a:ext cx="10058400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Спотворення дійсної форми рудного тіла внаслідок лінійного поширення показників</a:t>
            </a:r>
            <a:endParaRPr lang="ru-UA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A225C46-BD3D-4B8B-AE3F-74F7C806F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UA"/>
          </a:p>
        </p:txBody>
      </p:sp>
      <p:pic>
        <p:nvPicPr>
          <p:cNvPr id="1027" name="Picture 3" descr="Рис">
            <a:extLst>
              <a:ext uri="{FF2B5EF4-FFF2-40B4-BE49-F238E27FC236}">
                <a16:creationId xmlns:a16="http://schemas.microsoft.com/office/drawing/2014/main" id="{BA7D2A9A-FE59-4C56-8A17-16C1D03B1C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1169" y="1796253"/>
            <a:ext cx="6822832" cy="4289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8051804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</TotalTime>
  <Words>563</Words>
  <Application>Microsoft Office PowerPoint</Application>
  <PresentationFormat>Широкоэкранный</PresentationFormat>
  <Paragraphs>48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Calibri</vt:lpstr>
      <vt:lpstr>Calibri Light</vt:lpstr>
      <vt:lpstr>Times New Roman</vt:lpstr>
      <vt:lpstr>Wingdings</vt:lpstr>
      <vt:lpstr>Ретро</vt:lpstr>
      <vt:lpstr>Геометризація родовищ корисних копалин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Спотворення дійсної форми рудного тіла внаслідок лінійного поширення показників</vt:lpstr>
      <vt:lpstr>Функція  розміщення показників</vt:lpstr>
      <vt:lpstr>Графічне зображення функції двох змінних</vt:lpstr>
      <vt:lpstr>Побудова гіпсометричного плану (а) за вертикальними розрізами (б) </vt:lpstr>
      <vt:lpstr>Схема побудови гіпсометричного плану  недостатньо розвіданого пласта К: а – вертикальний розріз; б – віднімання топографічних поверхонь</vt:lpstr>
      <vt:lpstr>Побудова ізопотужностей покладу  (за В. О. Букринським):  а – вертикальний розріз покладу; б – “осаджений” на горизонтальну площину вертикальний розріз покладу; в – план ізопотужності покладу</vt:lpstr>
      <vt:lpstr>Побудова ізоглибин залягання пласта  (за В. О. Букринським): а – профіль пласта і профіль поверхні; б – план ізоглибин залягання пласта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Геометризація родовищ корисних копалин</dc:title>
  <dc:creator>US2UA</dc:creator>
  <cp:lastModifiedBy>US2UA</cp:lastModifiedBy>
  <cp:revision>10</cp:revision>
  <dcterms:created xsi:type="dcterms:W3CDTF">2021-11-02T23:45:53Z</dcterms:created>
  <dcterms:modified xsi:type="dcterms:W3CDTF">2021-11-03T00:13:52Z</dcterms:modified>
</cp:coreProperties>
</file>