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58" r:id="rId4"/>
    <p:sldId id="259" r:id="rId5"/>
    <p:sldId id="260" r:id="rId6"/>
    <p:sldId id="263" r:id="rId7"/>
    <p:sldId id="261" r:id="rId8"/>
    <p:sldId id="264" r:id="rId9"/>
    <p:sldId id="265" r:id="rId10"/>
    <p:sldId id="266" r:id="rId11"/>
    <p:sldId id="267" r:id="rId12"/>
    <p:sldId id="268" r:id="rId13"/>
    <p:sldId id="270" r:id="rId14"/>
    <p:sldId id="271" r:id="rId15"/>
    <p:sldId id="298" r:id="rId16"/>
    <p:sldId id="281" r:id="rId17"/>
    <p:sldId id="284" r:id="rId18"/>
    <p:sldId id="285" r:id="rId19"/>
    <p:sldId id="286" r:id="rId20"/>
    <p:sldId id="272" r:id="rId21"/>
    <p:sldId id="274" r:id="rId22"/>
    <p:sldId id="275" r:id="rId23"/>
    <p:sldId id="276" r:id="rId24"/>
    <p:sldId id="279" r:id="rId25"/>
    <p:sldId id="287" r:id="rId26"/>
    <p:sldId id="291" r:id="rId27"/>
    <p:sldId id="300" r:id="rId28"/>
    <p:sldId id="303" r:id="rId29"/>
    <p:sldId id="301" r:id="rId30"/>
    <p:sldId id="302" r:id="rId31"/>
    <p:sldId id="299" r:id="rId32"/>
    <p:sldId id="288" r:id="rId33"/>
    <p:sldId id="289" r:id="rId34"/>
    <p:sldId id="294" r:id="rId35"/>
    <p:sldId id="295" r:id="rId36"/>
    <p:sldId id="297" r:id="rId37"/>
    <p:sldId id="280"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snapToGrid="0">
      <p:cViewPr varScale="1">
        <p:scale>
          <a:sx n="84" d="100"/>
          <a:sy n="84" d="100"/>
        </p:scale>
        <p:origin x="595" y="58"/>
      </p:cViewPr>
      <p:guideLst/>
    </p:cSldViewPr>
  </p:slideViewPr>
  <p:outlineViewPr>
    <p:cViewPr>
      <p:scale>
        <a:sx n="33" d="100"/>
        <a:sy n="33" d="100"/>
      </p:scale>
      <p:origin x="0" y="-498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15.09.2025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15.09.2025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15.09.2025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15.09.2025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15.09.2025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15.09.2025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15.09.2025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15.09.2025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15.09.2025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15.09.2025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15.09.2025</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15.09.2025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15.09.2025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15.09.2025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15.09.2025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15.09.2025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15.09.2025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r>
              <a:rPr lang="ru-RU" sz="3300" b="1" dirty="0">
                <a:latin typeface="Times New Roman" panose="02020603050405020304" pitchFamily="18" charset="0"/>
                <a:cs typeface="Times New Roman" panose="02020603050405020304" pitchFamily="18" charset="0"/>
              </a:rPr>
              <a:t>Тема </a:t>
            </a:r>
            <a:r>
              <a:rPr lang="ru-RU" sz="3300" b="1" dirty="0" smtClean="0">
                <a:latin typeface="Times New Roman" panose="02020603050405020304" pitchFamily="18" charset="0"/>
                <a:cs typeface="Times New Roman" panose="02020603050405020304" pitchFamily="18" charset="0"/>
              </a:rPr>
              <a:t>2. </a:t>
            </a:r>
            <a:r>
              <a:rPr lang="ru-RU" sz="3300" b="1" dirty="0" err="1" smtClean="0">
                <a:latin typeface="Times New Roman" panose="02020603050405020304" pitchFamily="18" charset="0"/>
                <a:cs typeface="Times New Roman" panose="02020603050405020304" pitchFamily="18" charset="0"/>
              </a:rPr>
              <a:t>Грошовий</a:t>
            </a:r>
            <a:r>
              <a:rPr lang="ru-RU" sz="3300" b="1" dirty="0" smtClean="0">
                <a:latin typeface="Times New Roman" panose="02020603050405020304" pitchFamily="18" charset="0"/>
                <a:cs typeface="Times New Roman" panose="02020603050405020304" pitchFamily="18" charset="0"/>
              </a:rPr>
              <a:t> оборот та </a:t>
            </a:r>
            <a:r>
              <a:rPr lang="ru-RU" sz="3300" b="1" dirty="0" err="1" smtClean="0">
                <a:latin typeface="Times New Roman" panose="02020603050405020304" pitchFamily="18" charset="0"/>
                <a:cs typeface="Times New Roman" panose="02020603050405020304" pitchFamily="18" charset="0"/>
              </a:rPr>
              <a:t>грошова</a:t>
            </a:r>
            <a:r>
              <a:rPr lang="ru-RU" sz="3300" b="1" dirty="0" smtClean="0">
                <a:latin typeface="Times New Roman" panose="02020603050405020304" pitchFamily="18" charset="0"/>
                <a:cs typeface="Times New Roman" panose="02020603050405020304" pitchFamily="18" charset="0"/>
              </a:rPr>
              <a:t> </a:t>
            </a:r>
            <a:r>
              <a:rPr lang="ru-RU" sz="3300" b="1" dirty="0" err="1" smtClean="0">
                <a:latin typeface="Times New Roman" panose="02020603050405020304" pitchFamily="18" charset="0"/>
                <a:cs typeface="Times New Roman" panose="02020603050405020304" pitchFamily="18" charset="0"/>
              </a:rPr>
              <a:t>маса</a:t>
            </a:r>
            <a:r>
              <a:rPr lang="ru-RU" sz="3300" b="1" dirty="0" smtClean="0">
                <a:latin typeface="Times New Roman" panose="02020603050405020304" pitchFamily="18" charset="0"/>
                <a:cs typeface="Times New Roman" panose="02020603050405020304" pitchFamily="18" charset="0"/>
              </a:rPr>
              <a:t>, </a:t>
            </a:r>
            <a:r>
              <a:rPr lang="ru-RU" sz="3300" b="1" dirty="0" err="1" smtClean="0">
                <a:latin typeface="Times New Roman" panose="02020603050405020304" pitchFamily="18" charset="0"/>
                <a:cs typeface="Times New Roman" panose="02020603050405020304" pitchFamily="18" charset="0"/>
              </a:rPr>
              <a:t>що</a:t>
            </a:r>
            <a:r>
              <a:rPr lang="ru-RU" sz="3300" b="1" dirty="0" smtClean="0">
                <a:latin typeface="Times New Roman" panose="02020603050405020304" pitchFamily="18" charset="0"/>
                <a:cs typeface="Times New Roman" panose="02020603050405020304" pitchFamily="18" charset="0"/>
              </a:rPr>
              <a:t> </a:t>
            </a:r>
            <a:r>
              <a:rPr lang="ru-RU" sz="3300" b="1" dirty="0" err="1" smtClean="0">
                <a:latin typeface="Times New Roman" panose="02020603050405020304" pitchFamily="18" charset="0"/>
                <a:cs typeface="Times New Roman" panose="02020603050405020304" pitchFamily="18" charset="0"/>
              </a:rPr>
              <a:t>його</a:t>
            </a:r>
            <a:r>
              <a:rPr lang="ru-RU" sz="3300" b="1" dirty="0" smtClean="0">
                <a:latin typeface="Times New Roman" panose="02020603050405020304" pitchFamily="18" charset="0"/>
                <a:cs typeface="Times New Roman" panose="02020603050405020304" pitchFamily="18" charset="0"/>
              </a:rPr>
              <a:t> </a:t>
            </a:r>
            <a:r>
              <a:rPr lang="ru-RU" sz="3300" b="1" dirty="0" err="1" smtClean="0">
                <a:latin typeface="Times New Roman" panose="02020603050405020304" pitchFamily="18" charset="0"/>
                <a:cs typeface="Times New Roman" panose="02020603050405020304" pitchFamily="18" charset="0"/>
              </a:rPr>
              <a:t>обслуговує</a:t>
            </a:r>
            <a:endParaRPr lang="ru-RU" sz="3300" dirty="0" smtClean="0">
              <a:latin typeface="Times New Roman" panose="02020603050405020304" pitchFamily="18" charset="0"/>
              <a:cs typeface="Times New Roman" panose="02020603050405020304" pitchFamily="18" charset="0"/>
            </a:endParaRPr>
          </a:p>
          <a:p>
            <a:pPr algn="just">
              <a:spcBef>
                <a:spcPts val="0"/>
              </a:spcBef>
            </a:pPr>
            <a:r>
              <a:rPr lang="ru-RU" sz="3400" dirty="0">
                <a:solidFill>
                  <a:srgbClr val="000000"/>
                </a:solidFill>
                <a:latin typeface="Times New Roman" panose="02020603050405020304" pitchFamily="18" charset="0"/>
                <a:cs typeface="Times New Roman" panose="02020603050405020304" pitchFamily="18" charset="0"/>
              </a:rPr>
              <a:t>1.	Суть та </a:t>
            </a:r>
            <a:r>
              <a:rPr lang="ru-RU" sz="3400" dirty="0" err="1">
                <a:solidFill>
                  <a:srgbClr val="000000"/>
                </a:solidFill>
                <a:latin typeface="Times New Roman" panose="02020603050405020304" pitchFamily="18" charset="0"/>
                <a:cs typeface="Times New Roman" panose="02020603050405020304" pitchFamily="18" charset="0"/>
              </a:rPr>
              <a:t>економічна</a:t>
            </a:r>
            <a:r>
              <a:rPr lang="ru-RU" sz="3400" dirty="0">
                <a:solidFill>
                  <a:srgbClr val="000000"/>
                </a:solidFill>
                <a:latin typeface="Times New Roman" panose="02020603050405020304" pitchFamily="18" charset="0"/>
                <a:cs typeface="Times New Roman" panose="02020603050405020304" pitchFamily="18" charset="0"/>
              </a:rPr>
              <a:t> основа грошового обороту</a:t>
            </a:r>
          </a:p>
          <a:p>
            <a:pPr algn="just">
              <a:spcBef>
                <a:spcPts val="0"/>
              </a:spcBef>
            </a:pPr>
            <a:r>
              <a:rPr lang="ru-RU" sz="3400" dirty="0">
                <a:solidFill>
                  <a:srgbClr val="000000"/>
                </a:solidFill>
                <a:latin typeface="Times New Roman" panose="02020603050405020304" pitchFamily="18" charset="0"/>
                <a:cs typeface="Times New Roman" panose="02020603050405020304" pitchFamily="18" charset="0"/>
              </a:rPr>
              <a:t>2.	Модель грошового обороту. </a:t>
            </a:r>
            <a:r>
              <a:rPr lang="ru-RU" sz="3400" dirty="0" err="1">
                <a:solidFill>
                  <a:srgbClr val="000000"/>
                </a:solidFill>
                <a:latin typeface="Times New Roman" panose="02020603050405020304" pitchFamily="18" charset="0"/>
                <a:cs typeface="Times New Roman" panose="02020603050405020304" pitchFamily="18" charset="0"/>
              </a:rPr>
              <a:t>Грошові</a:t>
            </a:r>
            <a:r>
              <a:rPr lang="ru-RU" sz="3400" dirty="0">
                <a:solidFill>
                  <a:srgbClr val="000000"/>
                </a:solidFill>
                <a:latin typeface="Times New Roman" panose="02020603050405020304" pitchFamily="18" charset="0"/>
                <a:cs typeface="Times New Roman" panose="02020603050405020304" pitchFamily="18" charset="0"/>
              </a:rPr>
              <a:t> потоки та </a:t>
            </a:r>
            <a:r>
              <a:rPr lang="ru-RU" sz="3400" dirty="0" err="1">
                <a:solidFill>
                  <a:srgbClr val="000000"/>
                </a:solidFill>
                <a:latin typeface="Times New Roman" panose="02020603050405020304" pitchFamily="18" charset="0"/>
                <a:cs typeface="Times New Roman" panose="02020603050405020304" pitchFamily="18" charset="0"/>
              </a:rPr>
              <a:t>їх</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балансування</a:t>
            </a:r>
            <a:endParaRPr lang="ru-RU" sz="34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3400" dirty="0">
                <a:solidFill>
                  <a:srgbClr val="000000"/>
                </a:solidFill>
                <a:latin typeface="Times New Roman" panose="02020603050405020304" pitchFamily="18" charset="0"/>
                <a:cs typeface="Times New Roman" panose="02020603050405020304" pitchFamily="18" charset="0"/>
              </a:rPr>
              <a:t>3.	Структура грошового обороту за </a:t>
            </a:r>
            <a:r>
              <a:rPr lang="ru-RU" sz="3400" dirty="0" err="1">
                <a:solidFill>
                  <a:srgbClr val="000000"/>
                </a:solidFill>
                <a:latin typeface="Times New Roman" panose="02020603050405020304" pitchFamily="18" charset="0"/>
                <a:cs typeface="Times New Roman" panose="02020603050405020304" pitchFamily="18" charset="0"/>
              </a:rPr>
              <a:t>економічним</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змістом</a:t>
            </a:r>
            <a:r>
              <a:rPr lang="ru-RU" sz="3400" dirty="0">
                <a:solidFill>
                  <a:srgbClr val="000000"/>
                </a:solidFill>
                <a:latin typeface="Times New Roman" panose="02020603050405020304" pitchFamily="18" charset="0"/>
                <a:cs typeface="Times New Roman" panose="02020603050405020304" pitchFamily="18" charset="0"/>
              </a:rPr>
              <a:t> та формою </a:t>
            </a:r>
            <a:r>
              <a:rPr lang="ru-RU" sz="3400" dirty="0" err="1">
                <a:solidFill>
                  <a:srgbClr val="000000"/>
                </a:solidFill>
                <a:latin typeface="Times New Roman" panose="02020603050405020304" pitchFamily="18" charset="0"/>
                <a:cs typeface="Times New Roman" panose="02020603050405020304" pitchFamily="18" charset="0"/>
              </a:rPr>
              <a:t>платіжних</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засобів</a:t>
            </a:r>
            <a:endParaRPr lang="ru-RU" sz="34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3400" dirty="0">
                <a:solidFill>
                  <a:srgbClr val="000000"/>
                </a:solidFill>
                <a:latin typeface="Times New Roman" panose="02020603050405020304" pitchFamily="18" charset="0"/>
                <a:cs typeface="Times New Roman" panose="02020603050405020304" pitchFamily="18" charset="0"/>
              </a:rPr>
              <a:t>4.	</a:t>
            </a:r>
            <a:r>
              <a:rPr lang="ru-RU" sz="3400" dirty="0" err="1">
                <a:solidFill>
                  <a:srgbClr val="000000"/>
                </a:solidFill>
                <a:latin typeface="Times New Roman" panose="02020603050405020304" pitchFamily="18" charset="0"/>
                <a:cs typeface="Times New Roman" panose="02020603050405020304" pitchFamily="18" charset="0"/>
              </a:rPr>
              <a:t>Маса</a:t>
            </a:r>
            <a:r>
              <a:rPr lang="ru-RU" sz="3400" dirty="0">
                <a:solidFill>
                  <a:srgbClr val="000000"/>
                </a:solidFill>
                <a:latin typeface="Times New Roman" panose="02020603050405020304" pitchFamily="18" charset="0"/>
                <a:cs typeface="Times New Roman" panose="02020603050405020304" pitchFamily="18" charset="0"/>
              </a:rPr>
              <a:t> грошей в </a:t>
            </a:r>
            <a:r>
              <a:rPr lang="ru-RU" sz="3400" dirty="0" err="1">
                <a:solidFill>
                  <a:srgbClr val="000000"/>
                </a:solidFill>
                <a:latin typeface="Times New Roman" panose="02020603050405020304" pitchFamily="18" charset="0"/>
                <a:cs typeface="Times New Roman" panose="02020603050405020304" pitchFamily="18" charset="0"/>
              </a:rPr>
              <a:t>обороті</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Грошові</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агрегати</a:t>
            </a:r>
            <a:r>
              <a:rPr lang="ru-RU" sz="3400" dirty="0">
                <a:solidFill>
                  <a:srgbClr val="000000"/>
                </a:solidFill>
                <a:latin typeface="Times New Roman" panose="02020603050405020304" pitchFamily="18" charset="0"/>
                <a:cs typeface="Times New Roman" panose="02020603050405020304" pitchFamily="18" charset="0"/>
              </a:rPr>
              <a:t> та </a:t>
            </a:r>
            <a:r>
              <a:rPr lang="ru-RU" sz="3400" dirty="0" err="1">
                <a:solidFill>
                  <a:srgbClr val="000000"/>
                </a:solidFill>
                <a:latin typeface="Times New Roman" panose="02020603050405020304" pitchFamily="18" charset="0"/>
                <a:cs typeface="Times New Roman" panose="02020603050405020304" pitchFamily="18" charset="0"/>
              </a:rPr>
              <a:t>грошова</a:t>
            </a:r>
            <a:r>
              <a:rPr lang="ru-RU" sz="3400" dirty="0">
                <a:solidFill>
                  <a:srgbClr val="000000"/>
                </a:solidFill>
                <a:latin typeface="Times New Roman" panose="02020603050405020304" pitchFamily="18" charset="0"/>
                <a:cs typeface="Times New Roman" panose="02020603050405020304" pitchFamily="18" charset="0"/>
              </a:rPr>
              <a:t> база</a:t>
            </a:r>
          </a:p>
          <a:p>
            <a:pPr marL="514350" indent="-514350" algn="just">
              <a:spcBef>
                <a:spcPts val="0"/>
              </a:spcBef>
              <a:buAutoNum type="arabicPeriod" startAt="5"/>
            </a:pPr>
            <a:r>
              <a:rPr lang="ru-RU" sz="3400" dirty="0" err="1">
                <a:solidFill>
                  <a:srgbClr val="000000"/>
                </a:solidFill>
                <a:latin typeface="Times New Roman" panose="02020603050405020304" pitchFamily="18" charset="0"/>
                <a:cs typeface="Times New Roman" panose="02020603050405020304" pitchFamily="18" charset="0"/>
              </a:rPr>
              <a:t>Швидкість</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обігу</a:t>
            </a:r>
            <a:r>
              <a:rPr lang="ru-RU" sz="3400" dirty="0">
                <a:solidFill>
                  <a:srgbClr val="000000"/>
                </a:solidFill>
                <a:latin typeface="Times New Roman" panose="02020603050405020304" pitchFamily="18" charset="0"/>
                <a:cs typeface="Times New Roman" panose="02020603050405020304" pitchFamily="18" charset="0"/>
              </a:rPr>
              <a:t> грошей</a:t>
            </a:r>
          </a:p>
          <a:p>
            <a:pPr algn="just">
              <a:spcBef>
                <a:spcPts val="0"/>
              </a:spcBef>
            </a:pPr>
            <a:r>
              <a:rPr lang="uk-UA" sz="3400" dirty="0">
                <a:solidFill>
                  <a:srgbClr val="000000"/>
                </a:solidFill>
                <a:latin typeface="Times New Roman" panose="02020603050405020304" pitchFamily="18" charset="0"/>
                <a:cs typeface="Times New Roman" panose="02020603050405020304" pitchFamily="18" charset="0"/>
              </a:rPr>
              <a:t>6. Поняття монетизації економіки</a:t>
            </a:r>
            <a:endParaRPr lang="ru-RU" sz="3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Цей потік істотно відрізняється від попередніх — він не супроводжується зустрічним переміщенням реальних цінностей, тобто він належить до групи трансфертних. Не витрачена на споживання та сплату податків частина національного доходу становить заощадження сімейних господарств, які надходять на грошовий ринок і створюють </a:t>
            </a:r>
            <a:r>
              <a:rPr lang="uk-UA" sz="2200" i="1" dirty="0" smtClean="0">
                <a:solidFill>
                  <a:srgbClr val="000000"/>
                </a:solidFill>
                <a:latin typeface="Times New Roman" panose="02020603050405020304" pitchFamily="18" charset="0"/>
                <a:cs typeface="Times New Roman" panose="02020603050405020304" pitchFamily="18" charset="0"/>
              </a:rPr>
              <a:t>потік 5</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Заощадження населення в даній моделі є узагальненим джерелом надходження коштів на грошовий ринок, а отже й узагальненим джерелом інвестування розширення виробництва в секторі «фірми». Це зумовлено тим, що, згідно з припущенням 2, весь прибуток фірм надходить сімейним господарствам як їхнім власникам у вигляді дивідендів та процентів, тобто входить до складу національного доходу. Тому у фірм не залишається коштів для розширення свого капіталу і вони мобілізують їх на грошовому ринку.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 зв’язку з цим формується </a:t>
            </a:r>
            <a:r>
              <a:rPr lang="uk-UA" sz="2200" i="1" dirty="0">
                <a:solidFill>
                  <a:srgbClr val="000000"/>
                </a:solidFill>
                <a:latin typeface="Times New Roman" panose="02020603050405020304" pitchFamily="18" charset="0"/>
                <a:cs typeface="Times New Roman" panose="02020603050405020304" pitchFamily="18" charset="0"/>
              </a:rPr>
              <a:t>грошовий потік 6</a:t>
            </a:r>
            <a:r>
              <a:rPr lang="uk-UA" sz="2200" dirty="0">
                <a:solidFill>
                  <a:srgbClr val="000000"/>
                </a:solidFill>
                <a:latin typeface="Times New Roman" panose="02020603050405020304" pitchFamily="18" charset="0"/>
                <a:cs typeface="Times New Roman" panose="02020603050405020304" pitchFamily="18" charset="0"/>
              </a:rPr>
              <a:t>, в якому враховані кредити</a:t>
            </a:r>
            <a:r>
              <a:rPr lang="uk-UA" sz="2200" dirty="0" smtClean="0">
                <a:solidFill>
                  <a:srgbClr val="000000"/>
                </a:solidFill>
                <a:latin typeface="Times New Roman" panose="02020603050405020304" pitchFamily="18" charset="0"/>
                <a:cs typeface="Times New Roman" panose="02020603050405020304" pitchFamily="18" charset="0"/>
              </a:rPr>
              <a:t>, одержані </a:t>
            </a:r>
            <a:r>
              <a:rPr lang="uk-UA" sz="2200" dirty="0">
                <a:solidFill>
                  <a:srgbClr val="000000"/>
                </a:solidFill>
                <a:latin typeface="Times New Roman" panose="02020603050405020304" pitchFamily="18" charset="0"/>
                <a:cs typeface="Times New Roman" panose="02020603050405020304" pitchFamily="18" charset="0"/>
              </a:rPr>
              <a:t>фірмами у фінансових посередників, доходи від емісії цінних </a:t>
            </a:r>
            <a:r>
              <a:rPr lang="uk-UA" sz="2200" dirty="0" smtClean="0">
                <a:solidFill>
                  <a:srgbClr val="000000"/>
                </a:solidFill>
                <a:latin typeface="Times New Roman" panose="02020603050405020304" pitchFamily="18" charset="0"/>
                <a:cs typeface="Times New Roman" panose="02020603050405020304" pitchFamily="18" charset="0"/>
              </a:rPr>
              <a:t>паперів (</a:t>
            </a:r>
            <a:r>
              <a:rPr lang="uk-UA" sz="2200" dirty="0">
                <a:solidFill>
                  <a:srgbClr val="000000"/>
                </a:solidFill>
                <a:latin typeface="Times New Roman" panose="02020603050405020304" pitchFamily="18" charset="0"/>
                <a:cs typeface="Times New Roman" panose="02020603050405020304" pitchFamily="18" charset="0"/>
              </a:rPr>
              <a:t>акцій та облігацій</a:t>
            </a:r>
            <a:r>
              <a:rPr lang="uk-UA" sz="2200" dirty="0" smtClean="0">
                <a:solidFill>
                  <a:srgbClr val="000000"/>
                </a:solidFill>
                <a:latin typeface="Times New Roman" panose="02020603050405020304" pitchFamily="18" charset="0"/>
                <a:cs typeface="Times New Roman" panose="02020603050405020304" pitchFamily="18" charset="0"/>
              </a:rPr>
              <a:t>). 	Мобілізовані </a:t>
            </a:r>
            <a:r>
              <a:rPr lang="uk-UA" sz="2200" dirty="0">
                <a:solidFill>
                  <a:srgbClr val="000000"/>
                </a:solidFill>
                <a:latin typeface="Times New Roman" panose="02020603050405020304" pitchFamily="18" charset="0"/>
                <a:cs typeface="Times New Roman" panose="02020603050405020304" pitchFamily="18" charset="0"/>
              </a:rPr>
              <a:t>на грошовому ринку кошти фірми інвестують на </a:t>
            </a:r>
            <a:r>
              <a:rPr lang="uk-UA" sz="2200" dirty="0" smtClean="0">
                <a:solidFill>
                  <a:srgbClr val="000000"/>
                </a:solidFill>
                <a:latin typeface="Times New Roman" panose="02020603050405020304" pitchFamily="18" charset="0"/>
                <a:cs typeface="Times New Roman" panose="02020603050405020304" pitchFamily="18" charset="0"/>
              </a:rPr>
              <a:t>розширення виробництва</a:t>
            </a:r>
            <a:r>
              <a:rPr lang="uk-UA" sz="2200" dirty="0">
                <a:solidFill>
                  <a:srgbClr val="000000"/>
                </a:solidFill>
                <a:latin typeface="Times New Roman" panose="02020603050405020304" pitchFamily="18" charset="0"/>
                <a:cs typeface="Times New Roman" panose="02020603050405020304" pitchFamily="18" charset="0"/>
              </a:rPr>
              <a:t>, для чого витрачають їх </a:t>
            </a:r>
            <a:r>
              <a:rPr lang="uk-UA" sz="2200" dirty="0" smtClean="0">
                <a:solidFill>
                  <a:srgbClr val="000000"/>
                </a:solidFill>
                <a:latin typeface="Times New Roman" panose="02020603050405020304" pitchFamily="18" charset="0"/>
                <a:cs typeface="Times New Roman" panose="02020603050405020304" pitchFamily="18" charset="0"/>
              </a:rPr>
              <a:t>на закупівлю необхідних матеріальних цінностей</a:t>
            </a:r>
            <a:endParaRPr lang="uk-UA" sz="22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84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ринку продуктів. У зв’язку з їх оплатою формується новий </a:t>
            </a:r>
            <a:r>
              <a:rPr lang="uk-UA" sz="2200" i="1" dirty="0" smtClean="0">
                <a:solidFill>
                  <a:srgbClr val="000000"/>
                </a:solidFill>
                <a:latin typeface="Times New Roman" panose="02020603050405020304" pitchFamily="18" charset="0"/>
                <a:cs typeface="Times New Roman" panose="02020603050405020304" pitchFamily="18" charset="0"/>
              </a:rPr>
              <a:t>грошовий потік 7.</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послуг грошового ринку, крім фірм, звертається також уряд, коли йому недостатньо податкових надходжень для покриття своїх витрат </a:t>
            </a:r>
            <a:r>
              <a:rPr lang="uk-UA" sz="2200" i="1" dirty="0" smtClean="0">
                <a:solidFill>
                  <a:srgbClr val="000000"/>
                </a:solidFill>
                <a:latin typeface="Times New Roman" panose="02020603050405020304" pitchFamily="18" charset="0"/>
                <a:cs typeface="Times New Roman" panose="02020603050405020304" pitchFamily="18" charset="0"/>
              </a:rPr>
              <a:t>за потоком 4. </a:t>
            </a:r>
            <a:r>
              <a:rPr lang="uk-UA" sz="2200" dirty="0" smtClean="0">
                <a:solidFill>
                  <a:srgbClr val="000000"/>
                </a:solidFill>
                <a:latin typeface="Times New Roman" panose="02020603050405020304" pitchFamily="18" charset="0"/>
                <a:cs typeface="Times New Roman" panose="02020603050405020304" pitchFamily="18" charset="0"/>
              </a:rPr>
              <a:t>Розміщуючи на грошовому ринку свої зобов’язання (облігації, казначейські векселі тощо), уряд позичає гроші для оплати покупок на ринку продуктів. Мобілізація урядом коштів на грошовому ринку спричинює появу грошового </a:t>
            </a:r>
            <a:r>
              <a:rPr lang="uk-UA" sz="2200" i="1" dirty="0" smtClean="0">
                <a:solidFill>
                  <a:srgbClr val="000000"/>
                </a:solidFill>
                <a:latin typeface="Times New Roman" panose="02020603050405020304" pitchFamily="18" charset="0"/>
                <a:cs typeface="Times New Roman" panose="02020603050405020304" pitchFamily="18" charset="0"/>
              </a:rPr>
              <a:t>потоку 8</a:t>
            </a:r>
            <a:r>
              <a:rPr lang="uk-UA" sz="2200" dirty="0" smtClean="0">
                <a:solidFill>
                  <a:srgbClr val="000000"/>
                </a:solidFill>
                <a:latin typeface="Times New Roman" panose="02020603050405020304" pitchFamily="18" charset="0"/>
                <a:cs typeface="Times New Roman" panose="02020603050405020304" pitchFamily="18" charset="0"/>
              </a:rPr>
              <a:t>, а витрачання цих коштів для оплати державних </a:t>
            </a:r>
            <a:r>
              <a:rPr lang="uk-UA" sz="2200" dirty="0" err="1" smtClean="0">
                <a:solidFill>
                  <a:srgbClr val="000000"/>
                </a:solidFill>
                <a:latin typeface="Times New Roman" panose="02020603050405020304" pitchFamily="18" charset="0"/>
                <a:cs typeface="Times New Roman" panose="02020603050405020304" pitchFamily="18" charset="0"/>
              </a:rPr>
              <a:t>закупівель</a:t>
            </a:r>
            <a:r>
              <a:rPr lang="uk-UA" sz="2200" dirty="0" smtClean="0">
                <a:solidFill>
                  <a:srgbClr val="000000"/>
                </a:solidFill>
                <a:latin typeface="Times New Roman" panose="02020603050405020304" pitchFamily="18" charset="0"/>
                <a:cs typeface="Times New Roman" panose="02020603050405020304" pitchFamily="18" charset="0"/>
              </a:rPr>
              <a:t> зумовлює формування грошового </a:t>
            </a:r>
            <a:r>
              <a:rPr lang="uk-UA" sz="2200" i="1" dirty="0" smtClean="0">
                <a:solidFill>
                  <a:srgbClr val="000000"/>
                </a:solidFill>
                <a:latin typeface="Times New Roman" panose="02020603050405020304" pitchFamily="18" charset="0"/>
                <a:cs typeface="Times New Roman" panose="02020603050405020304" pitchFamily="18" charset="0"/>
              </a:rPr>
              <a:t>потоку 9</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Таким чином, грошові кошти, які одержали сімейні господарства за потоком національного доходу після розподілу і певних трансформацій надійшли на ринок продуктів за потоками 3, 7, 9, сформувавши там відповідний обсяг попиту. Якби сімейні господарства всі закупівлі, пов’язані з їх споживанням, здійснили на внутрішньому ринку продуктів, то грошових коштів, що надійдуть на цей ринок за вказаними трьома потоками, було б достатньо, щоб реалізувати весь обсяг національного продукту, запропонованого фірмами на цьому ринку. Одержана фірмами виручка сформувала б останній грошовий потік 12, який «замкнув» би </a:t>
            </a:r>
            <a:r>
              <a:rPr lang="uk-UA" sz="2200" dirty="0" err="1" smtClean="0">
                <a:solidFill>
                  <a:srgbClr val="000000"/>
                </a:solidFill>
                <a:latin typeface="Times New Roman" panose="02020603050405020304" pitchFamily="18" charset="0"/>
                <a:cs typeface="Times New Roman" panose="02020603050405020304" pitchFamily="18" charset="0"/>
              </a:rPr>
              <a:t>кругооборот</a:t>
            </a:r>
            <a:r>
              <a:rPr lang="uk-UA" sz="2200" dirty="0" smtClean="0">
                <a:solidFill>
                  <a:srgbClr val="000000"/>
                </a:solidFill>
                <a:latin typeface="Times New Roman" panose="02020603050405020304" pitchFamily="18" charset="0"/>
                <a:cs typeface="Times New Roman" panose="02020603050405020304" pitchFamily="18" charset="0"/>
              </a:rPr>
              <a:t> грошових коштів. Обсяг цього потоку визначається обсягом реалізованого валового національного продукту 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66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дорівнює обсягу національного доходу, відображеного </a:t>
            </a:r>
            <a:r>
              <a:rPr lang="uk-UA" sz="2200" i="1" dirty="0" smtClean="0">
                <a:solidFill>
                  <a:srgbClr val="000000"/>
                </a:solidFill>
                <a:latin typeface="Times New Roman" panose="02020603050405020304" pitchFamily="18" charset="0"/>
                <a:cs typeface="Times New Roman" panose="02020603050405020304" pitchFamily="18" charset="0"/>
              </a:rPr>
              <a:t>в потоці 2</a:t>
            </a:r>
            <a:r>
              <a:rPr lang="ru-RU" sz="2200" i="1" dirty="0" smtClean="0">
                <a:solidFill>
                  <a:srgbClr val="000000"/>
                </a:solidFill>
                <a:latin typeface="Times New Roman" panose="02020603050405020304" pitchFamily="18" charset="0"/>
                <a:cs typeface="Times New Roman" panose="02020603050405020304" pitchFamily="18" charset="0"/>
              </a:rPr>
              <a:t>.</a:t>
            </a: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Балансування вказаних потоків — доходів фірм від реалізації національного продукту (12) та національного доходу, одержаного сімейними господарствами (2), — має вирішальне значення для підтримання безперервності грошового обороту і нормального функціонування всієї економічної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Оскільки </a:t>
            </a:r>
            <a:r>
              <a:rPr lang="uk-UA" sz="2200" dirty="0">
                <a:solidFill>
                  <a:srgbClr val="000000"/>
                </a:solidFill>
                <a:latin typeface="Times New Roman" panose="02020603050405020304" pitchFamily="18" charset="0"/>
                <a:cs typeface="Times New Roman" panose="02020603050405020304" pitchFamily="18" charset="0"/>
              </a:rPr>
              <a:t>економіка України відкрита і її зв’язки зі світовим ринком </a:t>
            </a:r>
            <a:r>
              <a:rPr lang="uk-UA" sz="2200" dirty="0" err="1">
                <a:solidFill>
                  <a:srgbClr val="000000"/>
                </a:solidFill>
                <a:latin typeface="Times New Roman" panose="02020603050405020304" pitchFamily="18" charset="0"/>
                <a:cs typeface="Times New Roman" panose="02020603050405020304" pitchFamily="18" charset="0"/>
              </a:rPr>
              <a:t>інтенсивно</a:t>
            </a:r>
            <a:r>
              <a:rPr lang="uk-UA" sz="2200" dirty="0">
                <a:solidFill>
                  <a:srgbClr val="000000"/>
                </a:solidFill>
                <a:latin typeface="Times New Roman" panose="02020603050405020304" pitchFamily="18" charset="0"/>
                <a:cs typeface="Times New Roman" panose="02020603050405020304" pitchFamily="18" charset="0"/>
              </a:rPr>
              <a:t> розвиваються, у модель уведені грошові потоки, які зв’язують внутрішній оборот зі світовим ринком. Вище вже був названий один із таких потоків </a:t>
            </a:r>
            <a:r>
              <a:rPr lang="uk-UA" sz="2200" i="1" dirty="0">
                <a:solidFill>
                  <a:srgbClr val="000000"/>
                </a:solidFill>
                <a:latin typeface="Times New Roman" panose="02020603050405020304" pitchFamily="18" charset="0"/>
                <a:cs typeface="Times New Roman" panose="02020603050405020304" pitchFamily="18" charset="0"/>
              </a:rPr>
              <a:t>(10)</a:t>
            </a:r>
            <a:r>
              <a:rPr lang="uk-UA" sz="2200" dirty="0">
                <a:solidFill>
                  <a:srgbClr val="000000"/>
                </a:solidFill>
                <a:latin typeface="Times New Roman" panose="02020603050405020304" pitchFamily="18" charset="0"/>
                <a:cs typeface="Times New Roman" panose="02020603050405020304" pitchFamily="18" charset="0"/>
              </a:rPr>
              <a:t>, який обслуговує споживання сімейних господарств за рахунок імпорту. В обсязі цього потоку сімейні господарства зменшують попит на внутрішньому ринку продуктів і переключають його на зовнішній ринок. Частина грошей залишає сферу внутрішнього обороту і через це не надійде на внутрішній ринок продуктів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Зв’язок </a:t>
            </a:r>
            <a:r>
              <a:rPr lang="uk-UA" sz="2200" dirty="0">
                <a:solidFill>
                  <a:srgbClr val="000000"/>
                </a:solidFill>
                <a:latin typeface="Times New Roman" panose="02020603050405020304" pitchFamily="18" charset="0"/>
                <a:cs typeface="Times New Roman" panose="02020603050405020304" pitchFamily="18" charset="0"/>
              </a:rPr>
              <a:t>національної економіки зі світовим ринком не обмежується імпортом, а неминуче включає й експорт, завдяки якому частина виробленого національного продукту надходить на світовий ринок, минаючи внутрішній. Оплата іноземними покупцями експортних поставок фірм створює новий </a:t>
            </a:r>
            <a:r>
              <a:rPr lang="uk-UA" sz="2200" dirty="0" smtClean="0">
                <a:solidFill>
                  <a:srgbClr val="000000"/>
                </a:solidFill>
                <a:latin typeface="Times New Roman" panose="02020603050405020304" pitchFamily="18" charset="0"/>
                <a:cs typeface="Times New Roman" panose="02020603050405020304" pitchFamily="18" charset="0"/>
              </a:rPr>
              <a:t>грошовий </a:t>
            </a:r>
            <a:r>
              <a:rPr lang="uk-UA" sz="2200" i="1" dirty="0" smtClean="0">
                <a:solidFill>
                  <a:srgbClr val="000000"/>
                </a:solidFill>
                <a:latin typeface="Times New Roman" panose="02020603050405020304" pitchFamily="18" charset="0"/>
                <a:cs typeface="Times New Roman" panose="02020603050405020304" pitchFamily="18" charset="0"/>
              </a:rPr>
              <a:t>потік </a:t>
            </a:r>
            <a:r>
              <a:rPr lang="uk-UA" sz="2200" i="1" dirty="0">
                <a:solidFill>
                  <a:srgbClr val="000000"/>
                </a:solidFill>
                <a:latin typeface="Times New Roman" panose="02020603050405020304" pitchFamily="18" charset="0"/>
                <a:cs typeface="Times New Roman" panose="02020603050405020304" pitchFamily="18" charset="0"/>
              </a:rPr>
              <a:t>11,</a:t>
            </a:r>
            <a:r>
              <a:rPr lang="uk-UA" sz="2200" dirty="0">
                <a:solidFill>
                  <a:srgbClr val="000000"/>
                </a:solidFill>
                <a:latin typeface="Times New Roman" panose="02020603050405020304" pitchFamily="18" charset="0"/>
                <a:cs typeface="Times New Roman" panose="02020603050405020304" pitchFamily="18" charset="0"/>
              </a:rPr>
              <a:t> за яким у внутрішній</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58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769545" y="525101"/>
            <a:ext cx="10891318" cy="5803271"/>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оборот надходить додаткова маса грошей. Ці гроші можуть бути у формі національної валюти, якщо вона вільно конвертована і широко застосовується у міжнародних розрахунках, або ж у формі іноземної валюти. В останньому випадку фірми </a:t>
            </a:r>
            <a:r>
              <a:rPr lang="uk-UA" sz="2200" dirty="0" err="1" smtClean="0">
                <a:solidFill>
                  <a:srgbClr val="000000"/>
                </a:solidFill>
                <a:latin typeface="Times New Roman" panose="02020603050405020304" pitchFamily="18" charset="0"/>
                <a:cs typeface="Times New Roman" panose="02020603050405020304" pitchFamily="18" charset="0"/>
              </a:rPr>
              <a:t>продадуть</a:t>
            </a:r>
            <a:r>
              <a:rPr lang="uk-UA" sz="2200" dirty="0" smtClean="0">
                <a:solidFill>
                  <a:srgbClr val="000000"/>
                </a:solidFill>
                <a:latin typeface="Times New Roman" panose="02020603050405020304" pitchFamily="18" charset="0"/>
                <a:cs typeface="Times New Roman" panose="02020603050405020304" pitchFamily="18" charset="0"/>
              </a:rPr>
              <a:t> цю валюту на валютному ринку за національні гроші, внаслідок чого й збільшиться їх маса в обороті завдяки </a:t>
            </a:r>
            <a:r>
              <a:rPr lang="uk-UA" sz="2200" i="1" dirty="0" smtClean="0">
                <a:solidFill>
                  <a:srgbClr val="000000"/>
                </a:solidFill>
                <a:latin typeface="Times New Roman" panose="02020603050405020304" pitchFamily="18" charset="0"/>
                <a:cs typeface="Times New Roman" panose="02020603050405020304" pitchFamily="18" charset="0"/>
              </a:rPr>
              <a:t>потоку 11</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Якби обсяги імпорту й експорту в країні балансувалися, то балансувалися б грошові </a:t>
            </a:r>
            <a:r>
              <a:rPr lang="uk-UA" sz="2200" i="1" dirty="0" smtClean="0">
                <a:solidFill>
                  <a:srgbClr val="000000"/>
                </a:solidFill>
                <a:latin typeface="Times New Roman" panose="02020603050405020304" pitchFamily="18" charset="0"/>
                <a:cs typeface="Times New Roman" panose="02020603050405020304" pitchFamily="18" charset="0"/>
              </a:rPr>
              <a:t>потоки 10 і 11</a:t>
            </a:r>
            <a:r>
              <a:rPr lang="uk-UA" sz="2200" dirty="0" smtClean="0">
                <a:solidFill>
                  <a:srgbClr val="000000"/>
                </a:solidFill>
                <a:latin typeface="Times New Roman" panose="02020603050405020304" pitchFamily="18" charset="0"/>
                <a:cs typeface="Times New Roman" panose="02020603050405020304" pitchFamily="18" charset="0"/>
              </a:rPr>
              <a:t>, тобто у внутрішній оборот каналами експорту повернулося б грошей стільки, скільки їх вибуло по каналах імпорту. Проте така рівність можлива тільки випадково. Як правило, обсяги їх не балансуються, що створює певні труднощі в грошовому обороті та в реалізації національного продукту.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Якщо обсяг імпорту перевищує обсяг експорту, то в сумі чистого імпорту відплив грошей із внутрішнього ринку за </a:t>
            </a:r>
            <a:r>
              <a:rPr lang="uk-UA" sz="2200" i="1" dirty="0" smtClean="0">
                <a:solidFill>
                  <a:srgbClr val="000000"/>
                </a:solidFill>
                <a:latin typeface="Times New Roman" panose="02020603050405020304" pitchFamily="18" charset="0"/>
                <a:cs typeface="Times New Roman" panose="02020603050405020304" pitchFamily="18" charset="0"/>
              </a:rPr>
              <a:t>потоком 10</a:t>
            </a:r>
            <a:r>
              <a:rPr lang="uk-UA" sz="2200" dirty="0" smtClean="0">
                <a:solidFill>
                  <a:srgbClr val="000000"/>
                </a:solidFill>
                <a:latin typeface="Times New Roman" panose="02020603050405020304" pitchFamily="18" charset="0"/>
                <a:cs typeface="Times New Roman" panose="02020603050405020304" pitchFamily="18" charset="0"/>
              </a:rPr>
              <a:t> перевищить їх надходження зі світового ринку за </a:t>
            </a:r>
            <a:r>
              <a:rPr lang="uk-UA" sz="2200" i="1" dirty="0" smtClean="0">
                <a:solidFill>
                  <a:srgbClr val="000000"/>
                </a:solidFill>
                <a:latin typeface="Times New Roman" panose="02020603050405020304" pitchFamily="18" charset="0"/>
                <a:cs typeface="Times New Roman" panose="02020603050405020304" pitchFamily="18" charset="0"/>
              </a:rPr>
              <a:t>потоком 11</a:t>
            </a:r>
            <a:r>
              <a:rPr lang="uk-UA" sz="2200" dirty="0" smtClean="0">
                <a:solidFill>
                  <a:srgbClr val="000000"/>
                </a:solidFill>
                <a:latin typeface="Times New Roman" panose="02020603050405020304" pitchFamily="18" charset="0"/>
                <a:cs typeface="Times New Roman" panose="02020603050405020304" pitchFamily="18" charset="0"/>
              </a:rPr>
              <a:t>. У цьому обсязі бракуватиме грошового попиту на ринку продуктів, виникнуть ускладнення з реалізацією відповідної маси національного продукту, виготовленого в країні.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Ліквідувати вказаний дефіцит платоспроможного попиту на ринку продуктів можна двома способами: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0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додатковою кредитною емісією, завдяки якій фірми та уряд зможуть мобілізувати на грошовому ринку </a:t>
            </a:r>
            <a:r>
              <a:rPr lang="uk-UA" sz="2200" i="1" dirty="0">
                <a:solidFill>
                  <a:srgbClr val="000000"/>
                </a:solidFill>
                <a:latin typeface="Times New Roman" panose="02020603050405020304" pitchFamily="18" charset="0"/>
                <a:cs typeface="Times New Roman" panose="02020603050405020304" pitchFamily="18" charset="0"/>
              </a:rPr>
              <a:t>(потоки 6 та 8)</a:t>
            </a:r>
            <a:r>
              <a:rPr lang="uk-UA" sz="2200" dirty="0">
                <a:solidFill>
                  <a:srgbClr val="000000"/>
                </a:solidFill>
                <a:latin typeface="Times New Roman" panose="02020603050405020304" pitchFamily="18" charset="0"/>
                <a:cs typeface="Times New Roman" panose="02020603050405020304" pitchFamily="18" charset="0"/>
              </a:rPr>
              <a:t> більше грошей, ніж туди надійде за потоком заощаджень сімейних господарств </a:t>
            </a:r>
            <a:r>
              <a:rPr lang="uk-UA" sz="2200" i="1" dirty="0">
                <a:solidFill>
                  <a:srgbClr val="000000"/>
                </a:solidFill>
                <a:latin typeface="Times New Roman" panose="02020603050405020304" pitchFamily="18" charset="0"/>
                <a:cs typeface="Times New Roman" panose="02020603050405020304" pitchFamily="18" charset="0"/>
              </a:rPr>
              <a:t>(потік 5)</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залученням грошових коштів у внутрішній оборот зі світового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усіх </a:t>
            </a:r>
            <a:r>
              <a:rPr lang="uk-UA" sz="2200" dirty="0" smtClean="0">
                <a:solidFill>
                  <a:srgbClr val="000000"/>
                </a:solidFill>
                <a:latin typeface="Times New Roman" panose="02020603050405020304" pitchFamily="18" charset="0"/>
                <a:cs typeface="Times New Roman" panose="02020603050405020304" pitchFamily="18" charset="0"/>
              </a:rPr>
              <a:t>випадках формується </a:t>
            </a:r>
            <a:r>
              <a:rPr lang="uk-UA" sz="2200" dirty="0">
                <a:solidFill>
                  <a:srgbClr val="000000"/>
                </a:solidFill>
                <a:latin typeface="Times New Roman" panose="02020603050405020304" pitchFamily="18" charset="0"/>
                <a:cs typeface="Times New Roman" panose="02020603050405020304" pitchFamily="18" charset="0"/>
              </a:rPr>
              <a:t>новий </a:t>
            </a:r>
            <a:r>
              <a:rPr lang="uk-UA" sz="2200" i="1" dirty="0">
                <a:solidFill>
                  <a:srgbClr val="000000"/>
                </a:solidFill>
                <a:latin typeface="Times New Roman" panose="02020603050405020304" pitchFamily="18" charset="0"/>
                <a:cs typeface="Times New Roman" panose="02020603050405020304" pitchFamily="18" charset="0"/>
              </a:rPr>
              <a:t>грошовий потік 13</a:t>
            </a:r>
            <a:r>
              <a:rPr lang="uk-UA" sz="2200" dirty="0">
                <a:solidFill>
                  <a:srgbClr val="000000"/>
                </a:solidFill>
                <a:latin typeface="Times New Roman" panose="02020603050405020304" pitchFamily="18" charset="0"/>
                <a:cs typeface="Times New Roman" panose="02020603050405020304" pitchFamily="18" charset="0"/>
              </a:rPr>
              <a:t>, за яким зі світового ринку на </a:t>
            </a:r>
            <a:r>
              <a:rPr lang="uk-UA" sz="2200" dirty="0" smtClean="0">
                <a:solidFill>
                  <a:srgbClr val="000000"/>
                </a:solidFill>
                <a:latin typeface="Times New Roman" panose="02020603050405020304" pitchFamily="18" charset="0"/>
                <a:cs typeface="Times New Roman" panose="02020603050405020304" pitchFamily="18" charset="0"/>
              </a:rPr>
              <a:t>внутрішній </a:t>
            </a:r>
            <a:r>
              <a:rPr lang="uk-UA" sz="2200" dirty="0">
                <a:solidFill>
                  <a:srgbClr val="000000"/>
                </a:solidFill>
                <a:latin typeface="Times New Roman" panose="02020603050405020304" pitchFamily="18" charset="0"/>
                <a:cs typeface="Times New Roman" panose="02020603050405020304" pitchFamily="18" charset="0"/>
              </a:rPr>
              <a:t>грошовий ринок надходить додатковий капітал. На суму цих </a:t>
            </a:r>
            <a:r>
              <a:rPr lang="uk-UA" sz="2200" dirty="0" smtClean="0">
                <a:solidFill>
                  <a:srgbClr val="000000"/>
                </a:solidFill>
                <a:latin typeface="Times New Roman" panose="02020603050405020304" pitchFamily="18" charset="0"/>
                <a:cs typeface="Times New Roman" panose="02020603050405020304" pitchFamily="18" charset="0"/>
              </a:rPr>
              <a:t>надходжень </a:t>
            </a:r>
            <a:r>
              <a:rPr lang="uk-UA" sz="2200" dirty="0">
                <a:solidFill>
                  <a:srgbClr val="000000"/>
                </a:solidFill>
                <a:latin typeface="Times New Roman" panose="02020603050405020304" pitchFamily="18" charset="0"/>
                <a:cs typeface="Times New Roman" panose="02020603050405020304" pitchFamily="18" charset="0"/>
              </a:rPr>
              <a:t>фірми та уряд зможуть мобілізувати на грошовому ринку коштів </a:t>
            </a:r>
            <a:r>
              <a:rPr lang="uk-UA" sz="2200" dirty="0" smtClean="0">
                <a:solidFill>
                  <a:srgbClr val="000000"/>
                </a:solidFill>
                <a:latin typeface="Times New Roman" panose="02020603050405020304" pitchFamily="18" charset="0"/>
                <a:cs typeface="Times New Roman" panose="02020603050405020304" pitchFamily="18" charset="0"/>
              </a:rPr>
              <a:t>більше</a:t>
            </a:r>
            <a:r>
              <a:rPr lang="uk-UA" sz="2200" dirty="0">
                <a:solidFill>
                  <a:srgbClr val="000000"/>
                </a:solidFill>
                <a:latin typeface="Times New Roman" panose="02020603050405020304" pitchFamily="18" charset="0"/>
                <a:cs typeface="Times New Roman" panose="02020603050405020304" pitchFamily="18" charset="0"/>
              </a:rPr>
              <a:t>, ніж туди надійшло внутрішніх заощаджень, і збільшити свої </a:t>
            </a:r>
            <a:r>
              <a:rPr lang="uk-UA" sz="2200" dirty="0" smtClean="0">
                <a:solidFill>
                  <a:srgbClr val="000000"/>
                </a:solidFill>
                <a:latin typeface="Times New Roman" panose="02020603050405020304" pitchFamily="18" charset="0"/>
                <a:cs typeface="Times New Roman" panose="02020603050405020304" pitchFamily="18" charset="0"/>
              </a:rPr>
              <a:t>закупівлі на </a:t>
            </a:r>
            <a:r>
              <a:rPr lang="uk-UA" sz="2200" dirty="0">
                <a:solidFill>
                  <a:srgbClr val="000000"/>
                </a:solidFill>
                <a:latin typeface="Times New Roman" panose="02020603050405020304" pitchFamily="18" charset="0"/>
                <a:cs typeface="Times New Roman" panose="02020603050405020304" pitchFamily="18" charset="0"/>
              </a:rPr>
              <a:t>ринку продуктів до рівня пропозиції, що забезпечить реалізацію </a:t>
            </a:r>
            <a:r>
              <a:rPr lang="uk-UA" sz="2200" dirty="0" smtClean="0">
                <a:solidFill>
                  <a:srgbClr val="000000"/>
                </a:solidFill>
                <a:latin typeface="Times New Roman" panose="02020603050405020304" pitchFamily="18" charset="0"/>
                <a:cs typeface="Times New Roman" panose="02020603050405020304" pitchFamily="18" charset="0"/>
              </a:rPr>
              <a:t>всього національного </a:t>
            </a:r>
            <a:r>
              <a:rPr lang="uk-UA" sz="2200" dirty="0">
                <a:solidFill>
                  <a:srgbClr val="000000"/>
                </a:solidFill>
                <a:latin typeface="Times New Roman" panose="02020603050405020304" pitchFamily="18" charset="0"/>
                <a:cs typeface="Times New Roman" panose="02020603050405020304" pitchFamily="18" charset="0"/>
              </a:rPr>
              <a:t>продукту</a:t>
            </a:r>
            <a:r>
              <a:rPr lang="uk-UA"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Якщо </a:t>
            </a:r>
            <a:r>
              <a:rPr lang="uk-UA" sz="2200" dirty="0">
                <a:solidFill>
                  <a:srgbClr val="000000"/>
                </a:solidFill>
                <a:latin typeface="Times New Roman" panose="02020603050405020304" pitchFamily="18" charset="0"/>
                <a:cs typeface="Times New Roman" panose="02020603050405020304" pitchFamily="18" charset="0"/>
              </a:rPr>
              <a:t>обсяг експорту перевищує обсяг імпорту, тобто виникає чистий </a:t>
            </a:r>
            <a:r>
              <a:rPr lang="uk-UA" sz="2200" dirty="0" smtClean="0">
                <a:solidFill>
                  <a:srgbClr val="000000"/>
                </a:solidFill>
                <a:latin typeface="Times New Roman" panose="02020603050405020304" pitchFamily="18" charset="0"/>
                <a:cs typeface="Times New Roman" panose="02020603050405020304" pitchFamily="18" charset="0"/>
              </a:rPr>
              <a:t>експорт</a:t>
            </a:r>
            <a:r>
              <a:rPr lang="uk-UA" sz="2200" dirty="0">
                <a:solidFill>
                  <a:srgbClr val="000000"/>
                </a:solidFill>
                <a:latin typeface="Times New Roman" panose="02020603050405020304" pitchFamily="18" charset="0"/>
                <a:cs typeface="Times New Roman" panose="02020603050405020304" pitchFamily="18" charset="0"/>
              </a:rPr>
              <a:t>, то у величині останнього на внутрішній грошовий ринок за </a:t>
            </a:r>
            <a:r>
              <a:rPr lang="uk-UA" sz="2200" i="1" dirty="0">
                <a:solidFill>
                  <a:srgbClr val="000000"/>
                </a:solidFill>
                <a:latin typeface="Times New Roman" panose="02020603050405020304" pitchFamily="18" charset="0"/>
                <a:cs typeface="Times New Roman" panose="02020603050405020304" pitchFamily="18" charset="0"/>
              </a:rPr>
              <a:t>потоком </a:t>
            </a:r>
            <a:r>
              <a:rPr lang="uk-UA" sz="2200" i="1" dirty="0" smtClean="0">
                <a:solidFill>
                  <a:srgbClr val="000000"/>
                </a:solidFill>
                <a:latin typeface="Times New Roman" panose="02020603050405020304" pitchFamily="18" charset="0"/>
                <a:cs typeface="Times New Roman" panose="02020603050405020304" pitchFamily="18" charset="0"/>
              </a:rPr>
              <a:t>11</a:t>
            </a:r>
            <a:r>
              <a:rPr lang="en-US" sz="2200"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надійде </a:t>
            </a:r>
            <a:r>
              <a:rPr lang="uk-UA" sz="2200" dirty="0">
                <a:solidFill>
                  <a:srgbClr val="000000"/>
                </a:solidFill>
                <a:latin typeface="Times New Roman" panose="02020603050405020304" pitchFamily="18" charset="0"/>
                <a:cs typeface="Times New Roman" panose="02020603050405020304" pitchFamily="18" charset="0"/>
              </a:rPr>
              <a:t>грошових коштів зі світового ринку більше, ніж було спрямовано </a:t>
            </a:r>
            <a:r>
              <a:rPr lang="uk-UA" sz="2200" dirty="0" smtClean="0">
                <a:solidFill>
                  <a:srgbClr val="000000"/>
                </a:solidFill>
                <a:latin typeface="Times New Roman" panose="02020603050405020304" pitchFamily="18" charset="0"/>
                <a:cs typeface="Times New Roman" panose="02020603050405020304" pitchFamily="18" charset="0"/>
              </a:rPr>
              <a:t>туди</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зв’язку з оплатою імпорту </a:t>
            </a:r>
            <a:r>
              <a:rPr lang="uk-UA" sz="2200" i="1" dirty="0">
                <a:solidFill>
                  <a:srgbClr val="000000"/>
                </a:solidFill>
                <a:latin typeface="Times New Roman" panose="02020603050405020304" pitchFamily="18" charset="0"/>
                <a:cs typeface="Times New Roman" panose="02020603050405020304" pitchFamily="18" charset="0"/>
              </a:rPr>
              <a:t>(потік 10)</a:t>
            </a:r>
            <a:r>
              <a:rPr lang="uk-UA" sz="2200" dirty="0">
                <a:solidFill>
                  <a:srgbClr val="000000"/>
                </a:solidFill>
                <a:latin typeface="Times New Roman" panose="02020603050405020304" pitchFamily="18" charset="0"/>
                <a:cs typeface="Times New Roman" panose="02020603050405020304" pitchFamily="18" charset="0"/>
              </a:rPr>
              <a:t>. У зв’язку з цим у внутрішньому </a:t>
            </a:r>
            <a:r>
              <a:rPr lang="uk-UA" sz="2200" dirty="0" smtClean="0">
                <a:solidFill>
                  <a:srgbClr val="000000"/>
                </a:solidFill>
                <a:latin typeface="Times New Roman" panose="02020603050405020304" pitchFamily="18" charset="0"/>
                <a:cs typeface="Times New Roman" panose="02020603050405020304" pitchFamily="18" charset="0"/>
              </a:rPr>
              <a:t>обороті</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виявиться </a:t>
            </a:r>
            <a:r>
              <a:rPr lang="uk-UA" sz="2200" dirty="0">
                <a:solidFill>
                  <a:srgbClr val="000000"/>
                </a:solidFill>
                <a:latin typeface="Times New Roman" panose="02020603050405020304" pitchFamily="18" charset="0"/>
                <a:cs typeface="Times New Roman" panose="02020603050405020304" pitchFamily="18" charset="0"/>
              </a:rPr>
              <a:t>грошей більше, ніж потрібно, щоб сформувати платоспроможний </a:t>
            </a:r>
            <a:r>
              <a:rPr lang="uk-UA" sz="2200" dirty="0" smtClean="0">
                <a:solidFill>
                  <a:srgbClr val="000000"/>
                </a:solidFill>
                <a:latin typeface="Times New Roman" panose="02020603050405020304" pitchFamily="18" charset="0"/>
                <a:cs typeface="Times New Roman" panose="02020603050405020304" pitchFamily="18" charset="0"/>
              </a:rPr>
              <a:t>попит </a:t>
            </a:r>
            <a:r>
              <a:rPr lang="uk-UA" sz="2200" dirty="0">
                <a:solidFill>
                  <a:srgbClr val="000000"/>
                </a:solidFill>
                <a:latin typeface="Times New Roman" panose="02020603050405020304" pitchFamily="18" charset="0"/>
                <a:cs typeface="Times New Roman" panose="02020603050405020304" pitchFamily="18" charset="0"/>
              </a:rPr>
              <a:t>на ринку продуктів, достатній для реалізації тієї частини </a:t>
            </a:r>
            <a:r>
              <a:rPr lang="uk-UA" sz="2200" dirty="0" smtClean="0">
                <a:solidFill>
                  <a:srgbClr val="000000"/>
                </a:solidFill>
                <a:latin typeface="Times New Roman" panose="02020603050405020304" pitchFamily="18" charset="0"/>
                <a:cs typeface="Times New Roman" panose="02020603050405020304" pitchFamily="18" charset="0"/>
              </a:rPr>
              <a:t>національного</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продукту</a:t>
            </a:r>
            <a:r>
              <a:rPr lang="uk-UA" sz="2200" dirty="0">
                <a:solidFill>
                  <a:srgbClr val="000000"/>
                </a:solidFill>
                <a:latin typeface="Times New Roman" panose="02020603050405020304" pitchFamily="18" charset="0"/>
                <a:cs typeface="Times New Roman" panose="02020603050405020304" pitchFamily="18" charset="0"/>
              </a:rPr>
              <a:t>, яка надійде на внутрішній ринок.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09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Виникне загроза розбалансування попиту і пропозиції на ринку продуктів і зростання цін. 	Уникнути цієї загрози можна двома способами: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уповільненням руху грошей по каналах обороту, внаслідок чого додаткове надходження грошей за потоком 11 осяде в поточній касі1 фірм та сімейних господарств, не буде пред’явлене на грошовий ринок і не надійде на ринок продуктів. У цьому разі нові потоки грошей не виникнуть;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спрямуванням частини грошових коштів із внутрішнього грошового ринку на світовий. Воно може бути здійснене тими ж способами, якими імпортери даної країни позичали кошти на зарубіжних ринках: наданням банківських позичок іноземним імпортерам та купівлею іноземних фінансових активів.</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Отже, через механізм урівноваження чистого імпорту припливом грошових коштів із зовні і чистого експорту відпливом грошових коштів за межі внутрішнього ринку досягається збалансування грошових потоків, які зв’язують національну економіку зі світовим ринком і, врешті-решт, збалансування всього грошового обороту країни.</a:t>
            </a:r>
          </a:p>
          <a:p>
            <a:pPr algn="just">
              <a:spcBef>
                <a:spcPts val="0"/>
              </a:spcBef>
            </a:pPr>
            <a:endParaRPr lang="uk-UA" sz="22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51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Збалансування грошового обороту, а отже його нормальне функціонування, забезпечується вирівнюванням двох ключових потоків — національного доходу та національного продукту. Між цими потоками існує внутрішній зв’язок, </a:t>
            </a:r>
            <a:r>
              <a:rPr lang="uk-UA" sz="2200" dirty="0" smtClean="0">
                <a:solidFill>
                  <a:srgbClr val="000000"/>
                </a:solidFill>
                <a:latin typeface="Times New Roman" panose="02020603050405020304" pitchFamily="18" charset="0"/>
                <a:cs typeface="Times New Roman" panose="02020603050405020304" pitchFamily="18" charset="0"/>
              </a:rPr>
              <a:t>зумовлений</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єдністю процесу суспільного відтворення, що створює об’єктивну основу для їх вирівнювання. Ця обставина викликає формування в процесі розподілу і використання національного доходу двох видів грошових потоків, які відносно національного доходу можна назвати потоками втрат і потоками ін’єкцій.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Якщо грошовий ринок не розвинутий і не виконує зазначених функцій або виконує не повністю, то в процес балансування грошового обороту змушений втручатися центральний банк. Йому доводиться забезпечувати регулювання обороту — через додаткову емісію грошей чи вилучення зайвої маси грошей з обороту своїми заходами, зокрема валютною інтервенцією, операціями відкритого ринку та ін. У такій ситуації в моделі грошового обороту з’являється ще один суб’єкт — центральний банк та ще один грошовий потік — або поповнення обороту додатковою масою грошей </a:t>
            </a:r>
            <a:r>
              <a:rPr lang="uk-UA" sz="2200" i="1" dirty="0" smtClean="0">
                <a:solidFill>
                  <a:srgbClr val="000000"/>
                </a:solidFill>
                <a:latin typeface="Times New Roman" panose="02020603050405020304" pitchFamily="18" charset="0"/>
                <a:cs typeface="Times New Roman" panose="02020603050405020304" pitchFamily="18" charset="0"/>
              </a:rPr>
              <a:t>(потік 15)</a:t>
            </a:r>
            <a:r>
              <a:rPr lang="uk-UA" sz="2200" dirty="0" smtClean="0">
                <a:solidFill>
                  <a:srgbClr val="000000"/>
                </a:solidFill>
                <a:latin typeface="Times New Roman" panose="02020603050405020304" pitchFamily="18" charset="0"/>
                <a:cs typeface="Times New Roman" panose="02020603050405020304" pitchFamily="18" charset="0"/>
              </a:rPr>
              <a:t>, або вилучення надлишку грошових коштів з обороту </a:t>
            </a:r>
            <a:r>
              <a:rPr lang="uk-UA" sz="2200" i="1" dirty="0" smtClean="0">
                <a:solidFill>
                  <a:srgbClr val="000000"/>
                </a:solidFill>
                <a:latin typeface="Times New Roman" panose="02020603050405020304" pitchFamily="18" charset="0"/>
                <a:cs typeface="Times New Roman" panose="02020603050405020304" pitchFamily="18" charset="0"/>
              </a:rPr>
              <a:t>(потік 16).</a:t>
            </a:r>
            <a:endParaRPr lang="uk-UA" sz="22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44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3. Структура </a:t>
            </a:r>
            <a:r>
              <a:rPr lang="ru-RU" sz="2400" b="1" dirty="0">
                <a:solidFill>
                  <a:srgbClr val="000000"/>
                </a:solidFill>
                <a:latin typeface="Times New Roman" panose="02020603050405020304" pitchFamily="18" charset="0"/>
                <a:cs typeface="Times New Roman" panose="02020603050405020304" pitchFamily="18" charset="0"/>
              </a:rPr>
              <a:t>грошового обороту за </a:t>
            </a:r>
            <a:r>
              <a:rPr lang="ru-RU" sz="2400" b="1" dirty="0" err="1">
                <a:solidFill>
                  <a:srgbClr val="000000"/>
                </a:solidFill>
                <a:latin typeface="Times New Roman" panose="02020603050405020304" pitchFamily="18" charset="0"/>
                <a:cs typeface="Times New Roman" panose="02020603050405020304" pitchFamily="18" charset="0"/>
              </a:rPr>
              <a:t>економічним</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змістом</a:t>
            </a:r>
            <a:r>
              <a:rPr lang="ru-RU" sz="2400" b="1" dirty="0">
                <a:solidFill>
                  <a:srgbClr val="000000"/>
                </a:solidFill>
                <a:latin typeface="Times New Roman" panose="02020603050405020304" pitchFamily="18" charset="0"/>
                <a:cs typeface="Times New Roman" panose="02020603050405020304" pitchFamily="18" charset="0"/>
              </a:rPr>
              <a:t> та формою </a:t>
            </a:r>
            <a:r>
              <a:rPr lang="ru-RU" sz="2400" b="1" dirty="0" err="1">
                <a:solidFill>
                  <a:srgbClr val="000000"/>
                </a:solidFill>
                <a:latin typeface="Times New Roman" panose="02020603050405020304" pitchFamily="18" charset="0"/>
                <a:cs typeface="Times New Roman" panose="02020603050405020304" pitchFamily="18" charset="0"/>
              </a:rPr>
              <a:t>платіжних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smtClean="0">
                <a:solidFill>
                  <a:srgbClr val="000000"/>
                </a:solidFill>
                <a:latin typeface="Times New Roman" panose="02020603050405020304" pitchFamily="18" charset="0"/>
                <a:cs typeface="Times New Roman" panose="02020603050405020304" pitchFamily="18" charset="0"/>
              </a:rPr>
              <a:t>засобів</a:t>
            </a:r>
            <a:endParaRPr lang="uk-UA" sz="24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ctr">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Рис</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4</a:t>
            </a:r>
            <a:r>
              <a:rPr lang="ru-RU" sz="2200" dirty="0">
                <a:solidFill>
                  <a:srgbClr val="000000"/>
                </a:solidFill>
                <a:latin typeface="Times New Roman" panose="02020603050405020304" pitchFamily="18" charset="0"/>
                <a:cs typeface="Times New Roman" panose="02020603050405020304" pitchFamily="18" charset="0"/>
              </a:rPr>
              <a:t>. Склад </a:t>
            </a:r>
            <a:r>
              <a:rPr lang="ru-RU" sz="2200" dirty="0" err="1">
                <a:solidFill>
                  <a:srgbClr val="000000"/>
                </a:solidFill>
                <a:latin typeface="Times New Roman" panose="02020603050405020304" pitchFamily="18" charset="0"/>
                <a:cs typeface="Times New Roman" panose="02020603050405020304" pitchFamily="18" charset="0"/>
              </a:rPr>
              <a:t>сукупного</a:t>
            </a:r>
            <a:r>
              <a:rPr lang="ru-RU" sz="2200" dirty="0">
                <a:solidFill>
                  <a:srgbClr val="000000"/>
                </a:solidFill>
                <a:latin typeface="Times New Roman" panose="02020603050405020304" pitchFamily="18" charset="0"/>
                <a:cs typeface="Times New Roman" panose="02020603050405020304" pitchFamily="18" charset="0"/>
              </a:rPr>
              <a:t> грошового обороту</a:t>
            </a:r>
            <a:endParaRPr lang="ru-RU"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177436" y="1403287"/>
            <a:ext cx="8597926" cy="4246075"/>
          </a:xfrm>
          <a:prstGeom prst="rect">
            <a:avLst/>
          </a:prstGeom>
        </p:spPr>
      </p:pic>
    </p:spTree>
    <p:extLst>
      <p:ext uri="{BB962C8B-B14F-4D97-AF65-F5344CB8AC3E}">
        <p14:creationId xmlns:p14="http://schemas.microsoft.com/office/powerpoint/2010/main" val="214152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Відмінності в характері економічних відносин між суб’єктами грошового обороту дають підстави структурувати його на три сектори, див. рис. </a:t>
            </a:r>
            <a:r>
              <a:rPr lang="en-US" sz="2200" dirty="0" smtClean="0">
                <a:solidFill>
                  <a:srgbClr val="000000"/>
                </a:solidFill>
                <a:latin typeface="Times New Roman" panose="02020603050405020304" pitchFamily="18" charset="0"/>
                <a:cs typeface="Times New Roman" panose="02020603050405020304" pitchFamily="18" charset="0"/>
              </a:rPr>
              <a:t>5</a:t>
            </a:r>
            <a:r>
              <a:rPr lang="uk-UA" sz="2200" dirty="0" smtClean="0">
                <a:solidFill>
                  <a:srgbClr val="000000"/>
                </a:solidFill>
                <a:latin typeface="Times New Roman" panose="02020603050405020304" pitchFamily="18" charset="0"/>
                <a:cs typeface="Times New Roman" panose="02020603050405020304" pitchFamily="18" charset="0"/>
              </a:rPr>
              <a:t>. Залежно від форми грошей, в якій відбувається грошовий оборот, він поділяється на безготівковий і готівковий.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200" dirty="0">
                <a:solidFill>
                  <a:srgbClr val="000000"/>
                </a:solidFill>
                <a:latin typeface="Times New Roman" panose="02020603050405020304" pitchFamily="18" charset="0"/>
                <a:cs typeface="Times New Roman" panose="02020603050405020304" pitchFamily="18" charset="0"/>
              </a:rPr>
              <a:t>Рис. </a:t>
            </a:r>
            <a:r>
              <a:rPr lang="ru-RU" sz="2200" dirty="0" smtClean="0">
                <a:solidFill>
                  <a:srgbClr val="000000"/>
                </a:solidFill>
                <a:latin typeface="Times New Roman" panose="02020603050405020304" pitchFamily="18" charset="0"/>
                <a:cs typeface="Times New Roman" panose="02020603050405020304" pitchFamily="18" charset="0"/>
              </a:rPr>
              <a:t>5</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Класифікація</a:t>
            </a:r>
            <a:r>
              <a:rPr lang="ru-RU" sz="2200" dirty="0">
                <a:solidFill>
                  <a:srgbClr val="000000"/>
                </a:solidFill>
                <a:latin typeface="Times New Roman" panose="02020603050405020304" pitchFamily="18" charset="0"/>
                <a:cs typeface="Times New Roman" panose="02020603050405020304" pitchFamily="18" charset="0"/>
              </a:rPr>
              <a:t> грошового обороту за формами грошей</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122018" y="1819747"/>
            <a:ext cx="7583297" cy="3313572"/>
          </a:xfrm>
          <a:prstGeom prst="rect">
            <a:avLst/>
          </a:prstGeom>
        </p:spPr>
      </p:pic>
    </p:spTree>
    <p:extLst>
      <p:ext uri="{BB962C8B-B14F-4D97-AF65-F5344CB8AC3E}">
        <p14:creationId xmlns:p14="http://schemas.microsoft.com/office/powerpoint/2010/main" val="253504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Безготівковий грошовий оборот має переваги порівняно з обігом готівки: економляться кошти, прискорюється оборот грошей. Рух грошей по рахунках створює можливість контролювати його. Визначаючи законодавчо права та обов’язки банків щодо здійснення такого контролю, держава може впливати на весь безготівковий грошовий оборот, а отже – на процес суспільного відтворення в цілому. У цьому головна перевага безготівкового обороту над готівковим, тому з розвитком ринкових відносин в Україні буде розширюватись сфера безготівкового обороту і звужуватись готівкова.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Закон </a:t>
            </a:r>
            <a:r>
              <a:rPr lang="uk-UA" sz="2200" i="1" dirty="0">
                <a:solidFill>
                  <a:srgbClr val="000000"/>
                </a:solidFill>
                <a:latin typeface="Times New Roman" panose="02020603050405020304" pitchFamily="18" charset="0"/>
                <a:cs typeface="Times New Roman" panose="02020603050405020304" pitchFamily="18" charset="0"/>
              </a:rPr>
              <a:t>грошового обігу</a:t>
            </a:r>
            <a:r>
              <a:rPr lang="uk-UA" sz="2200" dirty="0">
                <a:solidFill>
                  <a:srgbClr val="000000"/>
                </a:solidFill>
                <a:latin typeface="Times New Roman" panose="02020603050405020304" pitchFamily="18" charset="0"/>
                <a:cs typeface="Times New Roman" panose="02020603050405020304" pitchFamily="18" charset="0"/>
              </a:rPr>
              <a:t> полягає в тому, що протягом даного періоду часу для обігу необхідна лише повна, об’єктивно зумовлена маса купівельних і платіжних засобів</a:t>
            </a:r>
            <a:r>
              <a:rPr lang="uk-UA" sz="2200" dirty="0" smtClean="0">
                <a:solidFill>
                  <a:srgbClr val="000000"/>
                </a:solidFill>
                <a:latin typeface="Times New Roman" panose="02020603050405020304" pitchFamily="18" charset="0"/>
                <a:cs typeface="Times New Roman" panose="02020603050405020304" pitchFamily="18" charset="0"/>
              </a:rPr>
              <a:t>. Виходячи </a:t>
            </a:r>
            <a:r>
              <a:rPr lang="uk-UA" sz="2200" dirty="0">
                <a:solidFill>
                  <a:srgbClr val="000000"/>
                </a:solidFill>
                <a:latin typeface="Times New Roman" panose="02020603050405020304" pitchFamily="18" charset="0"/>
                <a:cs typeface="Times New Roman" panose="02020603050405020304" pitchFamily="18" charset="0"/>
              </a:rPr>
              <a:t>з відомого рівняння </a:t>
            </a:r>
            <a:r>
              <a:rPr lang="uk-UA" sz="2200" dirty="0" err="1">
                <a:solidFill>
                  <a:srgbClr val="000000"/>
                </a:solidFill>
                <a:latin typeface="Times New Roman" panose="02020603050405020304" pitchFamily="18" charset="0"/>
                <a:cs typeface="Times New Roman" panose="02020603050405020304" pitchFamily="18" charset="0"/>
              </a:rPr>
              <a:t>І.Фішера</a:t>
            </a:r>
            <a:r>
              <a:rPr lang="uk-UA" sz="2200" dirty="0">
                <a:solidFill>
                  <a:srgbClr val="000000"/>
                </a:solidFill>
                <a:latin typeface="Times New Roman" panose="02020603050405020304" pitchFamily="18" charset="0"/>
                <a:cs typeface="Times New Roman" panose="02020603050405020304" pitchFamily="18" charset="0"/>
              </a:rPr>
              <a:t>, кількість грошей, необхідна для забезпечення обігу товарів і послуг, прямо пропорційна номінальному обсягу виробництва (ВНП) та обернено пропорційна швидкості обігу грошової одиниці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150883" y="4778411"/>
            <a:ext cx="8586527" cy="959798"/>
          </a:xfrm>
          <a:prstGeom prst="rect">
            <a:avLst/>
          </a:prstGeom>
        </p:spPr>
      </p:pic>
    </p:spTree>
    <p:extLst>
      <p:ext uri="{BB962C8B-B14F-4D97-AF65-F5344CB8AC3E}">
        <p14:creationId xmlns:p14="http://schemas.microsoft.com/office/powerpoint/2010/main" val="363126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3.1</a:t>
            </a:r>
            <a:r>
              <a:rPr lang="ru-RU" sz="2400" b="1" dirty="0">
                <a:solidFill>
                  <a:srgbClr val="000000"/>
                </a:solidFill>
                <a:latin typeface="Times New Roman" panose="02020603050405020304" pitchFamily="18" charset="0"/>
                <a:cs typeface="Times New Roman" panose="02020603050405020304" pitchFamily="18" charset="0"/>
              </a:rPr>
              <a:t>. Суть та </a:t>
            </a:r>
            <a:r>
              <a:rPr lang="ru-RU" sz="2400" b="1" dirty="0" err="1">
                <a:solidFill>
                  <a:srgbClr val="000000"/>
                </a:solidFill>
                <a:latin typeface="Times New Roman" panose="02020603050405020304" pitchFamily="18" charset="0"/>
                <a:cs typeface="Times New Roman" panose="02020603050405020304" pitchFamily="18" charset="0"/>
              </a:rPr>
              <a:t>економічна</a:t>
            </a:r>
            <a:r>
              <a:rPr lang="ru-RU" sz="2400" b="1" dirty="0">
                <a:solidFill>
                  <a:srgbClr val="000000"/>
                </a:solidFill>
                <a:latin typeface="Times New Roman" panose="02020603050405020304" pitchFamily="18" charset="0"/>
                <a:cs typeface="Times New Roman" panose="02020603050405020304" pitchFamily="18" charset="0"/>
              </a:rPr>
              <a:t> основа грошового обороту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ринковій економіці суспільне виробництво має товарну форму, що </a:t>
            </a:r>
            <a:r>
              <a:rPr lang="uk-UA" sz="2200" dirty="0" smtClean="0">
                <a:solidFill>
                  <a:srgbClr val="000000"/>
                </a:solidFill>
                <a:latin typeface="Times New Roman" panose="02020603050405020304" pitchFamily="18" charset="0"/>
                <a:cs typeface="Times New Roman" panose="02020603050405020304" pitchFamily="18" charset="0"/>
              </a:rPr>
              <a:t>зумовлює </a:t>
            </a:r>
            <a:r>
              <a:rPr lang="uk-UA" sz="2200" dirty="0">
                <a:solidFill>
                  <a:srgbClr val="000000"/>
                </a:solidFill>
                <a:latin typeface="Times New Roman" panose="02020603050405020304" pitchFamily="18" charset="0"/>
                <a:cs typeface="Times New Roman" panose="02020603050405020304" pitchFamily="18" charset="0"/>
              </a:rPr>
              <a:t>двоякий вираз руху валового внутрішнього продукту — </a:t>
            </a:r>
            <a:r>
              <a:rPr lang="uk-UA" sz="2200" dirty="0" err="1" smtClean="0">
                <a:solidFill>
                  <a:srgbClr val="000000"/>
                </a:solidFill>
                <a:latin typeface="Times New Roman" panose="02020603050405020304" pitchFamily="18" charset="0"/>
                <a:cs typeface="Times New Roman" panose="02020603050405020304" pitchFamily="18" charset="0"/>
              </a:rPr>
              <a:t>натуральноречовий</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та грошовий. У процесі відтворення рух цінності в цих двох </a:t>
            </a:r>
            <a:r>
              <a:rPr lang="uk-UA" sz="2200" dirty="0" smtClean="0">
                <a:solidFill>
                  <a:srgbClr val="000000"/>
                </a:solidFill>
                <a:latin typeface="Times New Roman" panose="02020603050405020304" pitchFamily="18" charset="0"/>
                <a:cs typeface="Times New Roman" panose="02020603050405020304" pitchFamily="18" charset="0"/>
              </a:rPr>
              <a:t>виразах проявляється </a:t>
            </a:r>
            <a:r>
              <a:rPr lang="uk-UA" sz="2200" dirty="0">
                <a:solidFill>
                  <a:srgbClr val="000000"/>
                </a:solidFill>
                <a:latin typeface="Times New Roman" panose="02020603050405020304" pitchFamily="18" charset="0"/>
                <a:cs typeface="Times New Roman" panose="02020603050405020304" pitchFamily="18" charset="0"/>
              </a:rPr>
              <a:t>як два самостійні процеси — як рух продуктів і як рух грошей</a:t>
            </a:r>
            <a:r>
              <a:rPr lang="uk-UA" sz="2200" dirty="0" smtClean="0">
                <a:solidFill>
                  <a:srgbClr val="000000"/>
                </a:solidFill>
                <a:latin typeface="Times New Roman" panose="02020603050405020304" pitchFamily="18" charset="0"/>
                <a:cs typeface="Times New Roman" panose="02020603050405020304" pitchFamily="18" charset="0"/>
              </a:rPr>
              <a:t>. Проте </a:t>
            </a:r>
            <a:r>
              <a:rPr lang="uk-UA" sz="2200" dirty="0">
                <a:solidFill>
                  <a:srgbClr val="000000"/>
                </a:solidFill>
                <a:latin typeface="Times New Roman" panose="02020603050405020304" pitchFamily="18" charset="0"/>
                <a:cs typeface="Times New Roman" panose="02020603050405020304" pitchFamily="18" charset="0"/>
              </a:rPr>
              <a:t>вони нерозривно пов’язані, у них спільна субстанція — цінність </a:t>
            </a:r>
            <a:r>
              <a:rPr lang="uk-UA" sz="2200" dirty="0" smtClean="0">
                <a:solidFill>
                  <a:srgbClr val="000000"/>
                </a:solidFill>
                <a:latin typeface="Times New Roman" panose="02020603050405020304" pitchFamily="18" charset="0"/>
                <a:cs typeface="Times New Roman" panose="02020603050405020304" pitchFamily="18" charset="0"/>
              </a:rPr>
              <a:t>виробленого </a:t>
            </a:r>
            <a:r>
              <a:rPr lang="uk-UA" sz="2200" dirty="0">
                <a:solidFill>
                  <a:srgbClr val="000000"/>
                </a:solidFill>
                <a:latin typeface="Times New Roman" panose="02020603050405020304" pitchFamily="18" charset="0"/>
                <a:cs typeface="Times New Roman" panose="02020603050405020304" pitchFamily="18" charset="0"/>
              </a:rPr>
              <a:t>продукту. Гроші базуються на цій цінності, вона визначає реальну </a:t>
            </a:r>
            <a:r>
              <a:rPr lang="uk-UA" sz="2200" dirty="0" smtClean="0">
                <a:solidFill>
                  <a:srgbClr val="000000"/>
                </a:solidFill>
                <a:latin typeface="Times New Roman" panose="02020603050405020304" pitchFamily="18" charset="0"/>
                <a:cs typeface="Times New Roman" panose="02020603050405020304" pitchFamily="18" charset="0"/>
              </a:rPr>
              <a:t>цінність </a:t>
            </a:r>
            <a:r>
              <a:rPr lang="uk-UA" sz="2200" dirty="0">
                <a:solidFill>
                  <a:srgbClr val="000000"/>
                </a:solidFill>
                <a:latin typeface="Times New Roman" panose="02020603050405020304" pitchFamily="18" charset="0"/>
                <a:cs typeface="Times New Roman" panose="02020603050405020304" pitchFamily="18" charset="0"/>
              </a:rPr>
              <a:t>маси грошей, що перебуває в обороті. Водночас рух грошей </a:t>
            </a:r>
            <a:r>
              <a:rPr lang="uk-UA" sz="2200" dirty="0" smtClean="0">
                <a:solidFill>
                  <a:srgbClr val="000000"/>
                </a:solidFill>
                <a:latin typeface="Times New Roman" panose="02020603050405020304" pitchFamily="18" charset="0"/>
                <a:cs typeface="Times New Roman" panose="02020603050405020304" pitchFamily="18" charset="0"/>
              </a:rPr>
              <a:t>обслуговує переміщення </a:t>
            </a:r>
            <a:r>
              <a:rPr lang="uk-UA" sz="2200" dirty="0">
                <a:solidFill>
                  <a:srgbClr val="000000"/>
                </a:solidFill>
                <a:latin typeface="Times New Roman" panose="02020603050405020304" pitchFamily="18" charset="0"/>
                <a:cs typeface="Times New Roman" panose="02020603050405020304" pitchFamily="18" charset="0"/>
              </a:rPr>
              <a:t>цієї цінності в процесі відтворення, окремі грошові </a:t>
            </a:r>
            <a:r>
              <a:rPr lang="uk-UA" sz="2200" dirty="0" smtClean="0">
                <a:solidFill>
                  <a:srgbClr val="000000"/>
                </a:solidFill>
                <a:latin typeface="Times New Roman" panose="02020603050405020304" pitchFamily="18" charset="0"/>
                <a:cs typeface="Times New Roman" panose="02020603050405020304" pitchFamily="18" charset="0"/>
              </a:rPr>
              <a:t>операції суб’єктів </a:t>
            </a:r>
            <a:r>
              <a:rPr lang="uk-UA" sz="2200" dirty="0">
                <a:solidFill>
                  <a:srgbClr val="000000"/>
                </a:solidFill>
                <a:latin typeface="Times New Roman" panose="02020603050405020304" pitchFamily="18" charset="0"/>
                <a:cs typeface="Times New Roman" panose="02020603050405020304" pitchFamily="18" charset="0"/>
              </a:rPr>
              <a:t>економічних відносин спричинюють відповідне переміщення між </a:t>
            </a:r>
            <a:r>
              <a:rPr lang="uk-UA" sz="2200" dirty="0" err="1">
                <a:solidFill>
                  <a:srgbClr val="000000"/>
                </a:solidFill>
                <a:latin typeface="Times New Roman" panose="02020603050405020304" pitchFamily="18" charset="0"/>
                <a:cs typeface="Times New Roman" panose="02020603050405020304" pitchFamily="18" charset="0"/>
              </a:rPr>
              <a:t>ни</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ми реальної цінності.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Процес </a:t>
            </a:r>
            <a:r>
              <a:rPr lang="uk-UA" sz="2200" dirty="0">
                <a:solidFill>
                  <a:srgbClr val="000000"/>
                </a:solidFill>
                <a:latin typeface="Times New Roman" panose="02020603050405020304" pitchFamily="18" charset="0"/>
                <a:cs typeface="Times New Roman" panose="02020603050405020304" pitchFamily="18" charset="0"/>
              </a:rPr>
              <a:t>суспільного відтворення відбувається безперервно, тому </a:t>
            </a:r>
            <a:r>
              <a:rPr lang="uk-UA" sz="2200" dirty="0" smtClean="0">
                <a:solidFill>
                  <a:srgbClr val="000000"/>
                </a:solidFill>
                <a:latin typeface="Times New Roman" panose="02020603050405020304" pitchFamily="18" charset="0"/>
                <a:cs typeface="Times New Roman" panose="02020603050405020304" pitchFamily="18" charset="0"/>
              </a:rPr>
              <a:t>безперервним </a:t>
            </a:r>
            <a:r>
              <a:rPr lang="uk-UA" sz="2200" dirty="0">
                <a:solidFill>
                  <a:srgbClr val="000000"/>
                </a:solidFill>
                <a:latin typeface="Times New Roman" panose="02020603050405020304" pitchFamily="18" charset="0"/>
                <a:cs typeface="Times New Roman" panose="02020603050405020304" pitchFamily="18" charset="0"/>
              </a:rPr>
              <a:t>є і рух грошей, що його обслуговує. Взятий сам по собі цей </a:t>
            </a:r>
            <a:r>
              <a:rPr lang="uk-UA" sz="2200" i="1" dirty="0">
                <a:solidFill>
                  <a:srgbClr val="000000"/>
                </a:solidFill>
                <a:latin typeface="Times New Roman" panose="02020603050405020304" pitchFamily="18" charset="0"/>
                <a:cs typeface="Times New Roman" panose="02020603050405020304" pitchFamily="18" charset="0"/>
              </a:rPr>
              <a:t>процес </a:t>
            </a:r>
            <a:r>
              <a:rPr lang="uk-UA" sz="2200" i="1" dirty="0" smtClean="0">
                <a:solidFill>
                  <a:srgbClr val="000000"/>
                </a:solidFill>
                <a:latin typeface="Times New Roman" panose="02020603050405020304" pitchFamily="18" charset="0"/>
                <a:cs typeface="Times New Roman" panose="02020603050405020304" pitchFamily="18" charset="0"/>
              </a:rPr>
              <a:t>безперервного </a:t>
            </a:r>
            <a:r>
              <a:rPr lang="uk-UA" sz="2200" i="1" dirty="0">
                <a:solidFill>
                  <a:srgbClr val="000000"/>
                </a:solidFill>
                <a:latin typeface="Times New Roman" panose="02020603050405020304" pitchFamily="18" charset="0"/>
                <a:cs typeface="Times New Roman" panose="02020603050405020304" pitchFamily="18" charset="0"/>
              </a:rPr>
              <a:t>руху грошей між суб’єктами економічних відносин у суспільному </a:t>
            </a:r>
            <a:r>
              <a:rPr lang="uk-UA" sz="2200" i="1" dirty="0" smtClean="0">
                <a:solidFill>
                  <a:srgbClr val="000000"/>
                </a:solidFill>
                <a:latin typeface="Times New Roman" panose="02020603050405020304" pitchFamily="18" charset="0"/>
                <a:cs typeface="Times New Roman" panose="02020603050405020304" pitchFamily="18" charset="0"/>
              </a:rPr>
              <a:t>відтворенні </a:t>
            </a:r>
            <a:r>
              <a:rPr lang="uk-UA" sz="2200" i="1" dirty="0">
                <a:solidFill>
                  <a:srgbClr val="000000"/>
                </a:solidFill>
                <a:latin typeface="Times New Roman" panose="02020603050405020304" pitchFamily="18" charset="0"/>
                <a:cs typeface="Times New Roman" panose="02020603050405020304" pitchFamily="18" charset="0"/>
              </a:rPr>
              <a:t>являє собою грошовий оборот.</a:t>
            </a:r>
            <a:endParaRPr lang="uk-UA" sz="2200" i="1"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країнах з розвиненою ринковою економікою врахування вимог закону грошового обігу здійснюється на основі визначення стану грошового обігу, тобто фактичної міри збалансованості фактичної маси грошей (</a:t>
            </a:r>
            <a:r>
              <a:rPr lang="uk-UA" sz="2200" dirty="0" err="1">
                <a:solidFill>
                  <a:srgbClr val="000000"/>
                </a:solidFill>
                <a:latin typeface="Times New Roman" panose="02020603050405020304" pitchFamily="18" charset="0"/>
                <a:cs typeface="Times New Roman" panose="02020603050405020304" pitchFamily="18" charset="0"/>
              </a:rPr>
              <a:t>Кф</a:t>
            </a:r>
            <a:r>
              <a:rPr lang="uk-UA" sz="2200" dirty="0">
                <a:solidFill>
                  <a:srgbClr val="000000"/>
                </a:solidFill>
                <a:latin typeface="Times New Roman" panose="02020603050405020304" pitchFamily="18" charset="0"/>
                <a:cs typeface="Times New Roman" panose="02020603050405020304" pitchFamily="18" charset="0"/>
              </a:rPr>
              <a:t>) і об’єктивно необхідної для обігу маси грошей (</a:t>
            </a:r>
            <a:r>
              <a:rPr lang="uk-UA" sz="2200" dirty="0" err="1">
                <a:solidFill>
                  <a:srgbClr val="000000"/>
                </a:solidFill>
                <a:latin typeface="Times New Roman" panose="02020603050405020304" pitchFamily="18" charset="0"/>
                <a:cs typeface="Times New Roman" panose="02020603050405020304" pitchFamily="18" charset="0"/>
              </a:rPr>
              <a:t>Кн</a:t>
            </a:r>
            <a:r>
              <a:rPr lang="uk-UA" sz="2200" dirty="0">
                <a:solidFill>
                  <a:srgbClr val="000000"/>
                </a:solidFill>
                <a:latin typeface="Times New Roman" panose="02020603050405020304" pitchFamily="18" charset="0"/>
                <a:cs typeface="Times New Roman" panose="02020603050405020304" pitchFamily="18" charset="0"/>
              </a:rPr>
              <a:t>) та розробки і впровадження в життя відповідної кредитної та бюджетної політики.</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Збалансованість </a:t>
            </a:r>
            <a:r>
              <a:rPr lang="uk-UA" sz="2200" dirty="0" err="1">
                <a:solidFill>
                  <a:srgbClr val="000000"/>
                </a:solidFill>
                <a:latin typeface="Times New Roman" panose="02020603050405020304" pitchFamily="18" charset="0"/>
                <a:cs typeface="Times New Roman" panose="02020603050405020304" pitchFamily="18" charset="0"/>
              </a:rPr>
              <a:t>Кф</a:t>
            </a:r>
            <a:r>
              <a:rPr lang="uk-UA" sz="2200" dirty="0">
                <a:solidFill>
                  <a:srgbClr val="000000"/>
                </a:solidFill>
                <a:latin typeface="Times New Roman" panose="02020603050405020304" pitchFamily="18" charset="0"/>
                <a:cs typeface="Times New Roman" panose="02020603050405020304" pitchFamily="18" charset="0"/>
              </a:rPr>
              <a:t> і </a:t>
            </a:r>
            <a:r>
              <a:rPr lang="uk-UA" sz="2200" dirty="0" err="1">
                <a:solidFill>
                  <a:srgbClr val="000000"/>
                </a:solidFill>
                <a:latin typeface="Times New Roman" panose="02020603050405020304" pitchFamily="18" charset="0"/>
                <a:cs typeface="Times New Roman" panose="02020603050405020304" pitchFamily="18" charset="0"/>
              </a:rPr>
              <a:t>Кн</a:t>
            </a:r>
            <a:r>
              <a:rPr lang="uk-UA" sz="2200" dirty="0">
                <a:solidFill>
                  <a:srgbClr val="000000"/>
                </a:solidFill>
                <a:latin typeface="Times New Roman" panose="02020603050405020304" pitchFamily="18" charset="0"/>
                <a:cs typeface="Times New Roman" panose="02020603050405020304" pitchFamily="18" charset="0"/>
              </a:rPr>
              <a:t> є важливою умовою забезпечення сталості грошей. Через механізм виведення з рівноваги </a:t>
            </a:r>
            <a:r>
              <a:rPr lang="uk-UA" sz="2200" dirty="0" err="1">
                <a:solidFill>
                  <a:srgbClr val="000000"/>
                </a:solidFill>
                <a:latin typeface="Times New Roman" panose="02020603050405020304" pitchFamily="18" charset="0"/>
                <a:cs typeface="Times New Roman" panose="02020603050405020304" pitchFamily="18" charset="0"/>
              </a:rPr>
              <a:t>Кф</a:t>
            </a:r>
            <a:r>
              <a:rPr lang="uk-UA" sz="2200" dirty="0">
                <a:solidFill>
                  <a:srgbClr val="000000"/>
                </a:solidFill>
                <a:latin typeface="Times New Roman" panose="02020603050405020304" pitchFamily="18" charset="0"/>
                <a:cs typeface="Times New Roman" panose="02020603050405020304" pitchFamily="18" charset="0"/>
              </a:rPr>
              <a:t> і </a:t>
            </a:r>
            <a:r>
              <a:rPr lang="uk-UA" sz="2200" dirty="0" err="1">
                <a:solidFill>
                  <a:srgbClr val="000000"/>
                </a:solidFill>
                <a:latin typeface="Times New Roman" panose="02020603050405020304" pitchFamily="18" charset="0"/>
                <a:cs typeface="Times New Roman" panose="02020603050405020304" pitchFamily="18" charset="0"/>
              </a:rPr>
              <a:t>Кн</a:t>
            </a:r>
            <a:r>
              <a:rPr lang="uk-UA" sz="2200" dirty="0">
                <a:solidFill>
                  <a:srgbClr val="000000"/>
                </a:solidFill>
                <a:latin typeface="Times New Roman" panose="02020603050405020304" pitchFamily="18" charset="0"/>
                <a:cs typeface="Times New Roman" panose="02020603050405020304" pitchFamily="18" charset="0"/>
              </a:rPr>
              <a:t> на сталість грошей впливають фактори їх кількості та швидкості обігу. Вони безпосередньо впливають на величину </a:t>
            </a:r>
            <a:r>
              <a:rPr lang="uk-UA" sz="2200" dirty="0" err="1">
                <a:solidFill>
                  <a:srgbClr val="000000"/>
                </a:solidFill>
                <a:latin typeface="Times New Roman" panose="02020603050405020304" pitchFamily="18" charset="0"/>
                <a:cs typeface="Times New Roman" panose="02020603050405020304" pitchFamily="18" charset="0"/>
              </a:rPr>
              <a:t>Кф</a:t>
            </a:r>
            <a:r>
              <a:rPr lang="uk-UA" sz="2200" dirty="0">
                <a:solidFill>
                  <a:srgbClr val="000000"/>
                </a:solidFill>
                <a:latin typeface="Times New Roman" panose="02020603050405020304" pitchFamily="18" charset="0"/>
                <a:cs typeface="Times New Roman" panose="02020603050405020304" pitchFamily="18" charset="0"/>
              </a:rPr>
              <a:t>, постійно збільшуючи її щодо </a:t>
            </a:r>
            <a:r>
              <a:rPr lang="uk-UA" sz="2200" dirty="0" err="1">
                <a:solidFill>
                  <a:srgbClr val="000000"/>
                </a:solidFill>
                <a:latin typeface="Times New Roman" panose="02020603050405020304" pitchFamily="18" charset="0"/>
                <a:cs typeface="Times New Roman" panose="02020603050405020304" pitchFamily="18" charset="0"/>
              </a:rPr>
              <a:t>Кн</a:t>
            </a:r>
            <a:r>
              <a:rPr lang="uk-UA" sz="2200" dirty="0">
                <a:solidFill>
                  <a:srgbClr val="000000"/>
                </a:solidFill>
                <a:latin typeface="Times New Roman" panose="02020603050405020304" pitchFamily="18" charset="0"/>
                <a:cs typeface="Times New Roman" panose="02020603050405020304" pitchFamily="18" charset="0"/>
              </a:rPr>
              <a:t>. Це пояснюється, з одного боку, прагненням емітентів одержати додаткові грошові ресурси за рахунок нового випуску грошових знаків, а з іншого – прискоренням обігу грошей унаслідок удосконалення організації та автоматизації грошового обігу.</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68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ru-RU" sz="2600" b="1" dirty="0" smtClean="0">
                <a:solidFill>
                  <a:srgbClr val="000000"/>
                </a:solidFill>
                <a:latin typeface="Times New Roman" panose="02020603050405020304" pitchFamily="18" charset="0"/>
                <a:cs typeface="Times New Roman" panose="02020603050405020304" pitchFamily="18" charset="0"/>
              </a:rPr>
              <a:t>4. </a:t>
            </a:r>
            <a:r>
              <a:rPr lang="ru-RU" sz="2600" b="1" dirty="0" err="1" smtClean="0">
                <a:solidFill>
                  <a:srgbClr val="000000"/>
                </a:solidFill>
                <a:latin typeface="Times New Roman" panose="02020603050405020304" pitchFamily="18" charset="0"/>
                <a:cs typeface="Times New Roman" panose="02020603050405020304" pitchFamily="18" charset="0"/>
              </a:rPr>
              <a:t>Маса</a:t>
            </a:r>
            <a:r>
              <a:rPr lang="ru-RU" sz="2600" b="1" dirty="0" smtClean="0">
                <a:solidFill>
                  <a:srgbClr val="000000"/>
                </a:solidFill>
                <a:latin typeface="Times New Roman" panose="02020603050405020304" pitchFamily="18" charset="0"/>
                <a:cs typeface="Times New Roman" panose="02020603050405020304" pitchFamily="18" charset="0"/>
              </a:rPr>
              <a:t> </a:t>
            </a:r>
            <a:r>
              <a:rPr lang="ru-RU" sz="2600" b="1" dirty="0">
                <a:solidFill>
                  <a:srgbClr val="000000"/>
                </a:solidFill>
                <a:latin typeface="Times New Roman" panose="02020603050405020304" pitchFamily="18" charset="0"/>
                <a:cs typeface="Times New Roman" panose="02020603050405020304" pitchFamily="18" charset="0"/>
              </a:rPr>
              <a:t>грошей в </a:t>
            </a:r>
            <a:r>
              <a:rPr lang="ru-RU" sz="2600" b="1" dirty="0" err="1">
                <a:solidFill>
                  <a:srgbClr val="000000"/>
                </a:solidFill>
                <a:latin typeface="Times New Roman" panose="02020603050405020304" pitchFamily="18" charset="0"/>
                <a:cs typeface="Times New Roman" panose="02020603050405020304" pitchFamily="18" charset="0"/>
              </a:rPr>
              <a:t>обороті</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err="1">
                <a:solidFill>
                  <a:srgbClr val="000000"/>
                </a:solidFill>
                <a:latin typeface="Times New Roman" panose="02020603050405020304" pitchFamily="18" charset="0"/>
                <a:cs typeface="Times New Roman" panose="02020603050405020304" pitchFamily="18" charset="0"/>
              </a:rPr>
              <a:t>Грошові</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err="1">
                <a:solidFill>
                  <a:srgbClr val="000000"/>
                </a:solidFill>
                <a:latin typeface="Times New Roman" panose="02020603050405020304" pitchFamily="18" charset="0"/>
                <a:cs typeface="Times New Roman" panose="02020603050405020304" pitchFamily="18" charset="0"/>
              </a:rPr>
              <a:t>агрегати</a:t>
            </a:r>
            <a:r>
              <a:rPr lang="ru-RU" sz="2600" b="1" dirty="0">
                <a:solidFill>
                  <a:srgbClr val="000000"/>
                </a:solidFill>
                <a:latin typeface="Times New Roman" panose="02020603050405020304" pitchFamily="18" charset="0"/>
                <a:cs typeface="Times New Roman" panose="02020603050405020304" pitchFamily="18" charset="0"/>
              </a:rPr>
              <a:t> та </a:t>
            </a:r>
            <a:r>
              <a:rPr lang="ru-RU" sz="2600" b="1" dirty="0" err="1">
                <a:solidFill>
                  <a:srgbClr val="000000"/>
                </a:solidFill>
                <a:latin typeface="Times New Roman" panose="02020603050405020304" pitchFamily="18" charset="0"/>
                <a:cs typeface="Times New Roman" panose="02020603050405020304" pitchFamily="18" charset="0"/>
              </a:rPr>
              <a:t>грошова</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smtClean="0">
                <a:solidFill>
                  <a:srgbClr val="000000"/>
                </a:solidFill>
                <a:latin typeface="Times New Roman" panose="02020603050405020304" pitchFamily="18" charset="0"/>
                <a:cs typeface="Times New Roman" panose="02020603050405020304" pitchFamily="18" charset="0"/>
              </a:rPr>
              <a:t>база</a:t>
            </a:r>
          </a:p>
          <a:p>
            <a:pPr algn="just">
              <a:spcBef>
                <a:spcPts val="0"/>
              </a:spcBef>
            </a:pP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Грошова </a:t>
            </a:r>
            <a:r>
              <a:rPr lang="uk-UA" sz="2200" i="1" dirty="0">
                <a:solidFill>
                  <a:srgbClr val="000000"/>
                </a:solidFill>
                <a:latin typeface="Times New Roman" panose="02020603050405020304" pitchFamily="18" charset="0"/>
                <a:cs typeface="Times New Roman" panose="02020603050405020304" pitchFamily="18" charset="0"/>
              </a:rPr>
              <a:t>маса</a:t>
            </a:r>
            <a:r>
              <a:rPr lang="uk-UA" sz="2200" dirty="0">
                <a:solidFill>
                  <a:srgbClr val="000000"/>
                </a:solidFill>
                <a:latin typeface="Times New Roman" panose="02020603050405020304" pitchFamily="18" charset="0"/>
                <a:cs typeface="Times New Roman" panose="02020603050405020304" pitchFamily="18" charset="0"/>
              </a:rPr>
              <a:t> – це сукупність залишків грошей у всіх формах, які є в розпорядженні суб’єктів грошового обороту в певний момент</a:t>
            </a: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визначення обсягу та структури грошової маси в банківській практиці застосовується відповідний набір грошових агрегатів.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Грошові </a:t>
            </a:r>
            <a:r>
              <a:rPr lang="uk-UA" sz="2200" i="1" dirty="0">
                <a:solidFill>
                  <a:srgbClr val="000000"/>
                </a:solidFill>
                <a:latin typeface="Times New Roman" panose="02020603050405020304" pitchFamily="18" charset="0"/>
                <a:cs typeface="Times New Roman" panose="02020603050405020304" pitchFamily="18" charset="0"/>
              </a:rPr>
              <a:t>агрегати</a:t>
            </a:r>
            <a:r>
              <a:rPr lang="uk-UA" sz="2200"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monetary aggregate) –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Зобов’язання депозитних корпорацій [Національного банку України та </a:t>
            </a:r>
            <a:r>
              <a:rPr lang="uk-UA" sz="2200" dirty="0" smtClean="0">
                <a:solidFill>
                  <a:srgbClr val="000000"/>
                </a:solidFill>
                <a:latin typeface="Times New Roman" panose="02020603050405020304" pitchFamily="18" charset="0"/>
                <a:cs typeface="Times New Roman" panose="02020603050405020304" pitchFamily="18" charset="0"/>
              </a:rPr>
              <a:t>інших депозитних </a:t>
            </a:r>
            <a:r>
              <a:rPr lang="uk-UA" sz="2200" dirty="0">
                <a:solidFill>
                  <a:srgbClr val="000000"/>
                </a:solidFill>
                <a:latin typeface="Times New Roman" panose="02020603050405020304" pitchFamily="18" charset="0"/>
                <a:cs typeface="Times New Roman" panose="02020603050405020304" pitchFamily="18" charset="0"/>
              </a:rPr>
              <a:t>корпорацій (банків України)], що мають відносно високий </a:t>
            </a:r>
            <a:r>
              <a:rPr lang="uk-UA" sz="2200" dirty="0" smtClean="0">
                <a:solidFill>
                  <a:srgbClr val="000000"/>
                </a:solidFill>
                <a:latin typeface="Times New Roman" panose="02020603050405020304" pitchFamily="18" charset="0"/>
                <a:cs typeface="Times New Roman" panose="02020603050405020304" pitchFamily="18" charset="0"/>
              </a:rPr>
              <a:t>ступінь ліквідності</a:t>
            </a:r>
            <a:r>
              <a:rPr lang="uk-UA" sz="2200" dirty="0">
                <a:solidFill>
                  <a:srgbClr val="000000"/>
                </a:solidFill>
                <a:latin typeface="Times New Roman" panose="02020603050405020304" pitchFamily="18" charset="0"/>
                <a:cs typeface="Times New Roman" panose="02020603050405020304" pitchFamily="18" charset="0"/>
              </a:rPr>
              <a:t>, перед іншими секторами економіки, крім депозитних корпорацій і </a:t>
            </a:r>
            <a:r>
              <a:rPr lang="uk-UA" sz="2200" dirty="0" smtClean="0">
                <a:solidFill>
                  <a:srgbClr val="000000"/>
                </a:solidFill>
                <a:latin typeface="Times New Roman" panose="02020603050405020304" pitchFamily="18" charset="0"/>
                <a:cs typeface="Times New Roman" panose="02020603050405020304" pitchFamily="18" charset="0"/>
              </a:rPr>
              <a:t>сектору загального </a:t>
            </a:r>
            <a:r>
              <a:rPr lang="uk-UA" sz="2200" dirty="0">
                <a:solidFill>
                  <a:srgbClr val="000000"/>
                </a:solidFill>
                <a:latin typeface="Times New Roman" panose="02020603050405020304" pitchFamily="18" charset="0"/>
                <a:cs typeface="Times New Roman" panose="02020603050405020304" pitchFamily="18" charset="0"/>
              </a:rPr>
              <a:t>державного управління. До зобов’язань депозитних корпорацій </a:t>
            </a:r>
            <a:r>
              <a:rPr lang="uk-UA" sz="2200" dirty="0" smtClean="0">
                <a:solidFill>
                  <a:srgbClr val="000000"/>
                </a:solidFill>
                <a:latin typeface="Times New Roman" panose="02020603050405020304" pitchFamily="18" charset="0"/>
                <a:cs typeface="Times New Roman" panose="02020603050405020304" pitchFamily="18" charset="0"/>
              </a:rPr>
              <a:t>належать готівкові </a:t>
            </a:r>
            <a:r>
              <a:rPr lang="uk-UA" sz="2200" dirty="0">
                <a:solidFill>
                  <a:srgbClr val="000000"/>
                </a:solidFill>
                <a:latin typeface="Times New Roman" panose="02020603050405020304" pitchFamily="18" charset="0"/>
                <a:cs typeface="Times New Roman" panose="02020603050405020304" pitchFamily="18" charset="0"/>
              </a:rPr>
              <a:t>кошти в обігу поза депозитними корпораціями, переказні депозити, </a:t>
            </a:r>
            <a:r>
              <a:rPr lang="uk-UA" sz="2200" dirty="0" smtClean="0">
                <a:solidFill>
                  <a:srgbClr val="000000"/>
                </a:solidFill>
                <a:latin typeface="Times New Roman" panose="02020603050405020304" pitchFamily="18" charset="0"/>
                <a:cs typeface="Times New Roman" panose="02020603050405020304" pitchFamily="18" charset="0"/>
              </a:rPr>
              <a:t>інші депозити </a:t>
            </a:r>
            <a:r>
              <a:rPr lang="uk-UA" sz="2200" dirty="0">
                <a:solidFill>
                  <a:srgbClr val="000000"/>
                </a:solidFill>
                <a:latin typeface="Times New Roman" panose="02020603050405020304" pitchFamily="18" charset="0"/>
                <a:cs typeface="Times New Roman" panose="02020603050405020304" pitchFamily="18" charset="0"/>
              </a:rPr>
              <a:t>та боргові цінні </a:t>
            </a:r>
            <a:r>
              <a:rPr lang="uk-UA" sz="2200" dirty="0" smtClean="0">
                <a:solidFill>
                  <a:srgbClr val="000000"/>
                </a:solidFill>
                <a:latin typeface="Times New Roman" panose="02020603050405020304" pitchFamily="18" charset="0"/>
                <a:cs typeface="Times New Roman" panose="02020603050405020304" pitchFamily="18" charset="0"/>
              </a:rPr>
              <a:t>папери.</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Грошовий </a:t>
            </a:r>
            <a:r>
              <a:rPr lang="uk-UA" sz="2200" dirty="0">
                <a:solidFill>
                  <a:srgbClr val="000000"/>
                </a:solidFill>
                <a:latin typeface="Times New Roman" panose="02020603050405020304" pitchFamily="18" charset="0"/>
                <a:cs typeface="Times New Roman" panose="02020603050405020304" pitchFamily="18" charset="0"/>
              </a:rPr>
              <a:t>агрегат – це визначене законодавством відповідно до ступеня ліквідності специфічне угрупування ліквідних активів. </a:t>
            </a:r>
            <a:r>
              <a:rPr lang="uk-UA" sz="2200" dirty="0" smtClean="0">
                <a:solidFill>
                  <a:srgbClr val="000000"/>
                </a:solidFill>
                <a:latin typeface="Times New Roman" panose="02020603050405020304" pitchFamily="18" charset="0"/>
                <a:cs typeface="Times New Roman" panose="02020603050405020304" pitchFamily="18" charset="0"/>
              </a:rPr>
              <a:t>Грошові </a:t>
            </a:r>
            <a:r>
              <a:rPr lang="uk-UA" sz="2200" dirty="0">
                <a:solidFill>
                  <a:srgbClr val="000000"/>
                </a:solidFill>
                <a:latin typeface="Times New Roman" panose="02020603050405020304" pitchFamily="18" charset="0"/>
                <a:cs typeface="Times New Roman" panose="02020603050405020304" pitchFamily="18" charset="0"/>
              </a:rPr>
              <a:t>агрегати формуються на основі таких принципів: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a:t>
            </a:r>
            <a:r>
              <a:rPr lang="uk-UA" sz="2200" dirty="0">
                <a:solidFill>
                  <a:srgbClr val="000000"/>
                </a:solidFill>
                <a:latin typeface="Times New Roman" panose="02020603050405020304" pitchFamily="18" charset="0"/>
                <a:cs typeface="Times New Roman" panose="02020603050405020304" pitchFamily="18" charset="0"/>
              </a:rPr>
              <a:t>)	грошова маса включає не лише готівкові гроші, а й депозитні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уся грошова маса поділяється на ту, що є в обігу, і ту, яка нагромаджується, виконує функцію збереження вартості;</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20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Рис. </a:t>
            </a:r>
            <a:r>
              <a:rPr lang="en-US" sz="2200" dirty="0" smtClean="0">
                <a:solidFill>
                  <a:srgbClr val="000000"/>
                </a:solidFill>
                <a:latin typeface="Times New Roman" panose="02020603050405020304" pitchFamily="18" charset="0"/>
                <a:cs typeface="Times New Roman" panose="02020603050405020304" pitchFamily="18" charset="0"/>
              </a:rPr>
              <a:t>6</a:t>
            </a:r>
            <a:r>
              <a:rPr lang="ru-RU" sz="2200" dirty="0" smtClean="0">
                <a:solidFill>
                  <a:srgbClr val="000000"/>
                </a:solidFill>
                <a:latin typeface="Times New Roman" panose="02020603050405020304" pitchFamily="18" charset="0"/>
                <a:cs typeface="Times New Roman" panose="02020603050405020304" pitchFamily="18" charset="0"/>
              </a:rPr>
              <a:t>. Структура </a:t>
            </a:r>
            <a:r>
              <a:rPr lang="ru-RU" sz="2200" dirty="0" err="1" smtClean="0">
                <a:solidFill>
                  <a:srgbClr val="000000"/>
                </a:solidFill>
                <a:latin typeface="Times New Roman" panose="02020603050405020304" pitchFamily="18" charset="0"/>
                <a:cs typeface="Times New Roman" panose="02020603050405020304" pitchFamily="18" charset="0"/>
              </a:rPr>
              <a:t>грошової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маси</a:t>
            </a:r>
            <a:r>
              <a:rPr lang="ru-RU" sz="2200" dirty="0" smtClean="0">
                <a:solidFill>
                  <a:srgbClr val="000000"/>
                </a:solidFill>
                <a:latin typeface="Times New Roman" panose="02020603050405020304" pitchFamily="18" charset="0"/>
                <a:cs typeface="Times New Roman" panose="02020603050405020304" pitchFamily="18" charset="0"/>
              </a:rPr>
              <a:t> за </a:t>
            </a:r>
            <a:r>
              <a:rPr lang="ru-RU" sz="2200" dirty="0" err="1" smtClean="0">
                <a:solidFill>
                  <a:srgbClr val="000000"/>
                </a:solidFill>
                <a:latin typeface="Times New Roman" panose="02020603050405020304" pitchFamily="18" charset="0"/>
                <a:cs typeface="Times New Roman" panose="02020603050405020304" pitchFamily="18" charset="0"/>
              </a:rPr>
              <a:t>агрегатним</a:t>
            </a:r>
            <a:r>
              <a:rPr lang="ru-RU" sz="2200" dirty="0" smtClean="0">
                <a:solidFill>
                  <a:srgbClr val="000000"/>
                </a:solidFill>
                <a:latin typeface="Times New Roman" panose="02020603050405020304" pitchFamily="18" charset="0"/>
                <a:cs typeface="Times New Roman" panose="02020603050405020304" pitchFamily="18" charset="0"/>
              </a:rPr>
              <a:t> методом	</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38385" y="561315"/>
            <a:ext cx="9502760" cy="5051834"/>
          </a:xfrm>
          <a:prstGeom prst="rect">
            <a:avLst/>
          </a:prstGeom>
        </p:spPr>
      </p:pic>
    </p:spTree>
    <p:extLst>
      <p:ext uri="{BB962C8B-B14F-4D97-AF65-F5344CB8AC3E}">
        <p14:creationId xmlns:p14="http://schemas.microsoft.com/office/powerpoint/2010/main" val="263925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сукупна грошова маса включає також банківські вклади, депозити та інші папери з фіксованим доходом.</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Грошові агрегати будуються шляхом приєднання до попередніх величин нових грошових компонентів у послідовності, що характеризує зменшення їх ліквідності.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Грошовий агрегат М0 включає готівкові кошти в обігу поза депозитними корпораціями.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Грошовий </a:t>
            </a:r>
            <a:r>
              <a:rPr lang="uk-UA" sz="2200" dirty="0">
                <a:solidFill>
                  <a:srgbClr val="000000"/>
                </a:solidFill>
                <a:latin typeface="Times New Roman" panose="02020603050405020304" pitchFamily="18" charset="0"/>
                <a:cs typeface="Times New Roman" panose="02020603050405020304" pitchFamily="18" charset="0"/>
              </a:rPr>
              <a:t>агрегат М1 – грошовий агрегат М0 та переказні депозити в національній</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валюті (</a:t>
            </a:r>
            <a:r>
              <a:rPr lang="en-US" sz="2200" dirty="0">
                <a:solidFill>
                  <a:srgbClr val="000000"/>
                </a:solidFill>
                <a:latin typeface="Times New Roman" panose="02020603050405020304" pitchFamily="18" charset="0"/>
                <a:cs typeface="Times New Roman" panose="02020603050405020304" pitchFamily="18" charset="0"/>
              </a:rPr>
              <a:t>M1- M0).</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Грошовий </a:t>
            </a:r>
            <a:r>
              <a:rPr lang="uk-UA" sz="2200" dirty="0">
                <a:solidFill>
                  <a:srgbClr val="000000"/>
                </a:solidFill>
                <a:latin typeface="Times New Roman" panose="02020603050405020304" pitchFamily="18" charset="0"/>
                <a:cs typeface="Times New Roman" panose="02020603050405020304" pitchFamily="18" charset="0"/>
              </a:rPr>
              <a:t>агрегат М2 – грошовий агрегат М1 та переказні депозити в іноземній </a:t>
            </a:r>
            <a:r>
              <a:rPr lang="uk-UA" sz="2200" dirty="0" smtClean="0">
                <a:solidFill>
                  <a:srgbClr val="000000"/>
                </a:solidFill>
                <a:latin typeface="Times New Roman" panose="02020603050405020304" pitchFamily="18" charset="0"/>
                <a:cs typeface="Times New Roman" panose="02020603050405020304" pitchFamily="18" charset="0"/>
              </a:rPr>
              <a:t>валюті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й інші депозити (M2 - M1).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Грошовий агрегат М3 – грошовий агрегат М2 та боргові цінні папери (M3 - M2).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smtClean="0">
                <a:solidFill>
                  <a:srgbClr val="000000"/>
                </a:solidFill>
                <a:latin typeface="Times New Roman" panose="02020603050405020304" pitchFamily="18" charset="0"/>
                <a:cs typeface="Times New Roman" panose="02020603050405020304" pitchFamily="18" charset="0"/>
              </a:rPr>
              <a:t>. Переказні депозити – ф</a:t>
            </a:r>
            <a:r>
              <a:rPr lang="uk-UA" sz="2200" dirty="0" smtClean="0">
                <a:solidFill>
                  <a:srgbClr val="000000"/>
                </a:solidFill>
                <a:latin typeface="Times New Roman" panose="02020603050405020304" pitchFamily="18" charset="0"/>
                <a:cs typeface="Times New Roman" panose="02020603050405020304" pitchFamily="18" charset="0"/>
              </a:rPr>
              <a:t>інансові активи, що на першу вимогу можуть бути обміняні на готівкові кошти за номінальною вартістю та безпосередньо використані для здійснення платежу.</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 Інші депозити – непереказні </a:t>
            </a:r>
            <a:r>
              <a:rPr lang="uk-UA" sz="2200" dirty="0">
                <a:solidFill>
                  <a:srgbClr val="000000"/>
                </a:solidFill>
                <a:latin typeface="Times New Roman" panose="02020603050405020304" pitchFamily="18" charset="0"/>
                <a:cs typeface="Times New Roman" panose="02020603050405020304" pitchFamily="18" charset="0"/>
              </a:rPr>
              <a:t>депозити, що в короткий термін можуть бути обміняні на готівкові </a:t>
            </a:r>
            <a:r>
              <a:rPr lang="uk-UA" sz="2200" dirty="0" smtClean="0">
                <a:solidFill>
                  <a:srgbClr val="000000"/>
                </a:solidFill>
                <a:latin typeface="Times New Roman" panose="02020603050405020304" pitchFamily="18" charset="0"/>
                <a:cs typeface="Times New Roman" panose="02020603050405020304" pitchFamily="18" charset="0"/>
              </a:rPr>
              <a:t>кошти чи </a:t>
            </a:r>
            <a:r>
              <a:rPr lang="uk-UA" sz="2200" dirty="0">
                <a:solidFill>
                  <a:srgbClr val="000000"/>
                </a:solidFill>
                <a:latin typeface="Times New Roman" panose="02020603050405020304" pitchFamily="18" charset="0"/>
                <a:cs typeface="Times New Roman" panose="02020603050405020304" pitchFamily="18" charset="0"/>
              </a:rPr>
              <a:t>переказні кошти, а саме: кошти на вимогу, які безпосередньо не використовуються для </a:t>
            </a:r>
            <a:r>
              <a:rPr lang="uk-UA" sz="2200" dirty="0" smtClean="0">
                <a:solidFill>
                  <a:srgbClr val="000000"/>
                </a:solidFill>
                <a:latin typeface="Times New Roman" panose="02020603050405020304" pitchFamily="18" charset="0"/>
                <a:cs typeface="Times New Roman" panose="02020603050405020304" pitchFamily="18" charset="0"/>
              </a:rPr>
              <a:t>здійснення платежу</a:t>
            </a:r>
            <a:r>
              <a:rPr lang="uk-UA" sz="2200" dirty="0">
                <a:solidFill>
                  <a:srgbClr val="000000"/>
                </a:solidFill>
                <a:latin typeface="Times New Roman" panose="02020603050405020304" pitchFamily="18" charset="0"/>
                <a:cs typeface="Times New Roman" panose="02020603050405020304" pitchFamily="18" charset="0"/>
              </a:rPr>
              <a:t>, строкові кошти та ощадні депозити</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1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4</a:t>
            </a:r>
            <a:r>
              <a:rPr lang="uk-UA" sz="2200" dirty="0">
                <a:solidFill>
                  <a:srgbClr val="000000"/>
                </a:solidFill>
                <a:latin typeface="Times New Roman" panose="02020603050405020304" pitchFamily="18" charset="0"/>
                <a:cs typeface="Times New Roman" panose="02020603050405020304" pitchFamily="18" charset="0"/>
              </a:rPr>
              <a:t>. Цінні папери, крім акцій, – </a:t>
            </a:r>
            <a:r>
              <a:rPr lang="uk-UA" sz="2200" dirty="0" smtClean="0">
                <a:solidFill>
                  <a:srgbClr val="000000"/>
                </a:solidFill>
                <a:latin typeface="Times New Roman" panose="02020603050405020304" pitchFamily="18" charset="0"/>
                <a:cs typeface="Times New Roman" panose="02020603050405020304" pitchFamily="18" charset="0"/>
              </a:rPr>
              <a:t>фінансові </a:t>
            </a:r>
            <a:r>
              <a:rPr lang="uk-UA" sz="2200" dirty="0">
                <a:solidFill>
                  <a:srgbClr val="000000"/>
                </a:solidFill>
                <a:latin typeface="Times New Roman" panose="02020603050405020304" pitchFamily="18" charset="0"/>
                <a:cs typeface="Times New Roman" panose="02020603050405020304" pitchFamily="18" charset="0"/>
              </a:rPr>
              <a:t>інструменти, що обертаються на ринку та є підтвердженням </a:t>
            </a:r>
            <a:r>
              <a:rPr lang="uk-UA" sz="2200" dirty="0" smtClean="0">
                <a:solidFill>
                  <a:srgbClr val="000000"/>
                </a:solidFill>
                <a:latin typeface="Times New Roman" panose="02020603050405020304" pitchFamily="18" charset="0"/>
                <a:cs typeface="Times New Roman" panose="02020603050405020304" pitchFamily="18" charset="0"/>
              </a:rPr>
              <a:t>про зобов’язання </a:t>
            </a:r>
            <a:r>
              <a:rPr lang="uk-UA" sz="2200" dirty="0">
                <a:solidFill>
                  <a:srgbClr val="000000"/>
                </a:solidFill>
                <a:latin typeface="Times New Roman" panose="02020603050405020304" pitchFamily="18" charset="0"/>
                <a:cs typeface="Times New Roman" panose="02020603050405020304" pitchFamily="18" charset="0"/>
              </a:rPr>
              <a:t>бути погашеними готівковими коштами, фінансовим інструментом </a:t>
            </a:r>
            <a:r>
              <a:rPr lang="uk-UA" sz="2200" dirty="0" smtClean="0">
                <a:solidFill>
                  <a:srgbClr val="000000"/>
                </a:solidFill>
                <a:latin typeface="Times New Roman" panose="02020603050405020304" pitchFamily="18" charset="0"/>
                <a:cs typeface="Times New Roman" panose="02020603050405020304" pitchFamily="18" charset="0"/>
              </a:rPr>
              <a:t>чи іншим </a:t>
            </a:r>
            <a:r>
              <a:rPr lang="uk-UA" sz="2200" dirty="0">
                <a:solidFill>
                  <a:srgbClr val="000000"/>
                </a:solidFill>
                <a:latin typeface="Times New Roman" panose="02020603050405020304" pitchFamily="18" charset="0"/>
                <a:cs typeface="Times New Roman" panose="02020603050405020304" pitchFamily="18" charset="0"/>
              </a:rPr>
              <a:t>економічно цінним об’єктом. Це корпоративні облігації, державні </a:t>
            </a:r>
            <a:r>
              <a:rPr lang="uk-UA" sz="2200" dirty="0" smtClean="0">
                <a:solidFill>
                  <a:srgbClr val="000000"/>
                </a:solidFill>
                <a:latin typeface="Times New Roman" panose="02020603050405020304" pitchFamily="18" charset="0"/>
                <a:cs typeface="Times New Roman" panose="02020603050405020304" pitchFamily="18" charset="0"/>
              </a:rPr>
              <a:t>облігації України</a:t>
            </a:r>
            <a:r>
              <a:rPr lang="uk-UA" sz="2200" dirty="0">
                <a:solidFill>
                  <a:srgbClr val="000000"/>
                </a:solidFill>
                <a:latin typeface="Times New Roman" panose="02020603050405020304" pitchFamily="18" charset="0"/>
                <a:cs typeface="Times New Roman" panose="02020603050405020304" pitchFamily="18" charset="0"/>
              </a:rPr>
              <a:t>, облігації місцевих позик, казначейські зобов’язання, векселі, </a:t>
            </a:r>
            <a:r>
              <a:rPr lang="uk-UA" sz="2200" dirty="0" smtClean="0">
                <a:solidFill>
                  <a:srgbClr val="000000"/>
                </a:solidFill>
                <a:latin typeface="Times New Roman" panose="02020603050405020304" pitchFamily="18" charset="0"/>
                <a:cs typeface="Times New Roman" panose="02020603050405020304" pitchFamily="18" charset="0"/>
              </a:rPr>
              <a:t>тощо.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5</a:t>
            </a:r>
            <a:r>
              <a:rPr lang="uk-UA" sz="2200" dirty="0">
                <a:solidFill>
                  <a:srgbClr val="000000"/>
                </a:solidFill>
                <a:latin typeface="Times New Roman" panose="02020603050405020304" pitchFamily="18" charset="0"/>
                <a:cs typeface="Times New Roman" panose="02020603050405020304" pitchFamily="18" charset="0"/>
              </a:rPr>
              <a:t>. Кредити на нерухомість – кредити на придбання, будівництво та реконструкцію нерухомості.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6</a:t>
            </a:r>
            <a:r>
              <a:rPr lang="uk-UA" sz="2200" dirty="0" smtClean="0">
                <a:solidFill>
                  <a:srgbClr val="000000"/>
                </a:solidFill>
                <a:latin typeface="Times New Roman" panose="02020603050405020304" pitchFamily="18" charset="0"/>
                <a:cs typeface="Times New Roman" panose="02020603050405020304" pitchFamily="18" charset="0"/>
              </a:rPr>
              <a:t>. Чисті зовнішні активи – сальдо між вимогами та зобов’язаннями по відношенню до нерезидентів за готівковими коштами в іноземній валюті, депозитами, кредитами, цінними паперами та іншою заборгованістю.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7</a:t>
            </a:r>
            <a:r>
              <a:rPr lang="uk-UA" sz="2200" dirty="0" smtClean="0">
                <a:solidFill>
                  <a:srgbClr val="000000"/>
                </a:solidFill>
                <a:latin typeface="Times New Roman" panose="02020603050405020304" pitchFamily="18" charset="0"/>
                <a:cs typeface="Times New Roman" panose="02020603050405020304" pitchFamily="18" charset="0"/>
              </a:rPr>
              <a:t>. Внутрішній кредит – сукупність чистих вимог фінансових корпорацій до центральних органів державного управління та вимог до інших резидентів.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8</a:t>
            </a:r>
            <a:r>
              <a:rPr lang="uk-UA" sz="2200" dirty="0" smtClean="0">
                <a:solidFill>
                  <a:srgbClr val="000000"/>
                </a:solidFill>
                <a:latin typeface="Times New Roman" panose="02020603050405020304" pitchFamily="18" charset="0"/>
                <a:cs typeface="Times New Roman" panose="02020603050405020304" pitchFamily="18" charset="0"/>
              </a:rPr>
              <a:t>. Чисті вимоги до центральних органів державного управління – сальдо між вимогами та зобов’язаннями фінансових корпорацій по відношенню до центральних органів державного управління за </a:t>
            </a:r>
            <a:r>
              <a:rPr lang="uk-UA" sz="2200" dirty="0" err="1" smtClean="0">
                <a:solidFill>
                  <a:srgbClr val="000000"/>
                </a:solidFill>
                <a:latin typeface="Times New Roman" panose="02020603050405020304" pitchFamily="18" charset="0"/>
                <a:cs typeface="Times New Roman" panose="02020603050405020304" pitchFamily="18" charset="0"/>
              </a:rPr>
              <a:t>вкладеннями</a:t>
            </a:r>
            <a:r>
              <a:rPr lang="uk-UA" sz="2200" dirty="0" smtClean="0">
                <a:solidFill>
                  <a:srgbClr val="000000"/>
                </a:solidFill>
                <a:latin typeface="Times New Roman" panose="02020603050405020304" pitchFamily="18" charset="0"/>
                <a:cs typeface="Times New Roman" panose="02020603050405020304" pitchFamily="18" charset="0"/>
              </a:rPr>
              <a:t> в державні цінні папери, кредитами, депозитами та іншою заборгованістю</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39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9</a:t>
            </a:r>
            <a:r>
              <a:rPr lang="uk-UA" sz="2200" dirty="0">
                <a:solidFill>
                  <a:srgbClr val="000000"/>
                </a:solidFill>
                <a:latin typeface="Times New Roman" panose="02020603050405020304" pitchFamily="18" charset="0"/>
                <a:cs typeface="Times New Roman" panose="02020603050405020304" pitchFamily="18" charset="0"/>
              </a:rPr>
              <a:t>. Вимоги до інших резидентів – вимоги депозитних корпорацій за кредитами, цінними паперами та іншою заборгованістю по відношенню до регіональних та місцевих органів державного управління, державних та інших нефінансових корпорацій, інших секторів економіки (домашніх господарств та некомерційних організацій, що обслуговують домашні господарства).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Грошова база – сукупність зобов’язань НБУ в національній валюті, що забезпечують зростання грошових агрегатів і кредитування економіки. Грошова база є показником </a:t>
            </a:r>
            <a:r>
              <a:rPr lang="uk-UA" sz="2200" dirty="0" smtClean="0">
                <a:solidFill>
                  <a:srgbClr val="000000"/>
                </a:solidFill>
                <a:latin typeface="Times New Roman" panose="02020603050405020304" pitchFamily="18" charset="0"/>
                <a:cs typeface="Times New Roman" panose="02020603050405020304" pitchFamily="18" charset="0"/>
              </a:rPr>
              <a:t>бази</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фінансування </a:t>
            </a:r>
            <a:r>
              <a:rPr lang="uk-UA" sz="2200" dirty="0">
                <a:solidFill>
                  <a:srgbClr val="000000"/>
                </a:solidFill>
                <a:latin typeface="Times New Roman" panose="02020603050405020304" pitchFamily="18" charset="0"/>
                <a:cs typeface="Times New Roman" panose="02020603050405020304" pitchFamily="18" charset="0"/>
              </a:rPr>
              <a:t>та основою для формування грошових агрегатів, а не самим грошовим агрегатом. Грошова база включає готівкові кошти, випущені в обіг НБУ, і переказні депозити в національній валюті в НБУ. До готівкових коштів в обігу належать банкноти та монети, емітовані НБУ, за винятком банкнот і монет у його сховищах НБУ та касах і банкоматах установ НБУ. До переказних депозитів належать зобов’язання НБУ за коштами на кореспондентських рахунках, коштами обов’язкових резервів та іншими коштами на вимогу інших депозитних корпорацій, а також коштами на рахунках інших фінансових корпорацій, нефінансових корпорацій та домашніх </a:t>
            </a:r>
            <a:r>
              <a:rPr lang="uk-UA" sz="2200" dirty="0" smtClean="0">
                <a:solidFill>
                  <a:srgbClr val="000000"/>
                </a:solidFill>
                <a:latin typeface="Times New Roman" panose="02020603050405020304" pitchFamily="18" charset="0"/>
                <a:cs typeface="Times New Roman" panose="02020603050405020304" pitchFamily="18" charset="0"/>
              </a:rPr>
              <a:t>господарств у </a:t>
            </a:r>
            <a:r>
              <a:rPr lang="uk-UA" sz="2200" dirty="0">
                <a:solidFill>
                  <a:srgbClr val="000000"/>
                </a:solidFill>
                <a:latin typeface="Times New Roman" panose="02020603050405020304" pitchFamily="18" charset="0"/>
                <a:cs typeface="Times New Roman" panose="02020603050405020304" pitchFamily="18" charset="0"/>
              </a:rPr>
              <a:t>національній валюті в НБУ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129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334978"/>
            <a:ext cx="11072389" cy="6111089"/>
          </a:xfrm>
        </p:spPr>
        <p:txBody>
          <a:bodyPr>
            <a:normAutofit/>
          </a:bodyPr>
          <a:lstStyle/>
          <a:p>
            <a:pPr algn="ctr">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Грошова</a:t>
            </a:r>
            <a:r>
              <a:rPr lang="ru-RU" sz="2200" dirty="0" smtClean="0">
                <a:solidFill>
                  <a:srgbClr val="000000"/>
                </a:solidFill>
                <a:latin typeface="Times New Roman" panose="02020603050405020304" pitchFamily="18" charset="0"/>
                <a:cs typeface="Times New Roman" panose="02020603050405020304" pitchFamily="18" charset="0"/>
              </a:rPr>
              <a:t> база та </a:t>
            </a:r>
            <a:r>
              <a:rPr lang="ru-RU" sz="2200" dirty="0" err="1" smtClean="0">
                <a:solidFill>
                  <a:srgbClr val="000000"/>
                </a:solidFill>
                <a:latin typeface="Times New Roman" panose="02020603050405020304" pitchFamily="18" charset="0"/>
                <a:cs typeface="Times New Roman" panose="02020603050405020304" pitchFamily="18" charset="0"/>
              </a:rPr>
              <a:t>її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складові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червень</a:t>
            </a:r>
            <a:r>
              <a:rPr lang="ru-RU" sz="2200" dirty="0" smtClean="0">
                <a:solidFill>
                  <a:srgbClr val="000000"/>
                </a:solidFill>
                <a:latin typeface="Times New Roman" panose="02020603050405020304" pitchFamily="18" charset="0"/>
                <a:cs typeface="Times New Roman" panose="02020603050405020304" pitchFamily="18" charset="0"/>
              </a:rPr>
              <a:t> 2024 / </a:t>
            </a:r>
            <a:r>
              <a:rPr lang="ru-RU" sz="2200" dirty="0" err="1" smtClean="0">
                <a:solidFill>
                  <a:srgbClr val="000000"/>
                </a:solidFill>
                <a:latin typeface="Times New Roman" panose="02020603050405020304" pitchFamily="18" charset="0"/>
                <a:cs typeface="Times New Roman" panose="02020603050405020304" pitchFamily="18" charset="0"/>
              </a:rPr>
              <a:t>червень</a:t>
            </a:r>
            <a:r>
              <a:rPr lang="ru-RU" sz="2200" dirty="0" smtClean="0">
                <a:solidFill>
                  <a:srgbClr val="000000"/>
                </a:solidFill>
                <a:latin typeface="Times New Roman" panose="02020603050405020304" pitchFamily="18" charset="0"/>
                <a:cs typeface="Times New Roman" panose="02020603050405020304" pitchFamily="18" charset="0"/>
              </a:rPr>
              <a:t> 2025 р.:</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81287" y="656376"/>
            <a:ext cx="8268653" cy="2320628"/>
          </a:xfrm>
          <a:prstGeom prst="rect">
            <a:avLst/>
          </a:prstGeom>
        </p:spPr>
      </p:pic>
      <p:pic>
        <p:nvPicPr>
          <p:cNvPr id="5" name="Рисунок 4"/>
          <p:cNvPicPr>
            <a:picLocks noChangeAspect="1"/>
          </p:cNvPicPr>
          <p:nvPr/>
        </p:nvPicPr>
        <p:blipFill>
          <a:blip r:embed="rId3"/>
          <a:stretch>
            <a:fillRect/>
          </a:stretch>
        </p:blipFill>
        <p:spPr>
          <a:xfrm>
            <a:off x="3899895" y="3013283"/>
            <a:ext cx="4431435" cy="3396505"/>
          </a:xfrm>
          <a:prstGeom prst="rect">
            <a:avLst/>
          </a:prstGeom>
        </p:spPr>
      </p:pic>
    </p:spTree>
    <p:extLst>
      <p:ext uri="{BB962C8B-B14F-4D97-AF65-F5344CB8AC3E}">
        <p14:creationId xmlns:p14="http://schemas.microsoft.com/office/powerpoint/2010/main" val="126122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407406"/>
            <a:ext cx="11126710" cy="6111089"/>
          </a:xfrm>
        </p:spPr>
        <p:txBody>
          <a:bodyPr>
            <a:normAutofit/>
          </a:bodyPr>
          <a:lstStyle/>
          <a:p>
            <a:pPr algn="ctr">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Грошові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агрегати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a:t>
            </a:r>
            <a:r>
              <a:rPr lang="ru-RU" sz="2200" dirty="0" err="1">
                <a:solidFill>
                  <a:srgbClr val="000000"/>
                </a:solidFill>
                <a:latin typeface="Times New Roman" panose="02020603050405020304" pitchFamily="18" charset="0"/>
                <a:cs typeface="Times New Roman" panose="02020603050405020304" pitchFamily="18" charset="0"/>
              </a:rPr>
              <a:t>кореспондуючі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статті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Огляду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корпорацій</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stretch>
            <a:fillRect/>
          </a:stretch>
        </p:blipFill>
        <p:spPr>
          <a:xfrm>
            <a:off x="862079" y="1195058"/>
            <a:ext cx="10651928" cy="4028792"/>
          </a:xfrm>
          <a:prstGeom prst="rect">
            <a:avLst/>
          </a:prstGeom>
        </p:spPr>
      </p:pic>
    </p:spTree>
    <p:extLst>
      <p:ext uri="{BB962C8B-B14F-4D97-AF65-F5344CB8AC3E}">
        <p14:creationId xmlns:p14="http://schemas.microsoft.com/office/powerpoint/2010/main" val="246401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407406"/>
            <a:ext cx="11126710" cy="6111089"/>
          </a:xfrm>
        </p:spPr>
        <p:txBody>
          <a:bodyPr>
            <a:normAutofit/>
          </a:bodyPr>
          <a:lstStyle/>
          <a:p>
            <a:pPr algn="ctr">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Грошові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агрегати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a:t>
            </a:r>
            <a:r>
              <a:rPr lang="ru-RU" sz="2200" dirty="0" err="1">
                <a:solidFill>
                  <a:srgbClr val="000000"/>
                </a:solidFill>
                <a:latin typeface="Times New Roman" panose="02020603050405020304" pitchFamily="18" charset="0"/>
                <a:cs typeface="Times New Roman" panose="02020603050405020304" pitchFamily="18" charset="0"/>
              </a:rPr>
              <a:t>кореспондуючі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статті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Огляду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корпорацій</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stretch>
            <a:fillRect/>
          </a:stretch>
        </p:blipFill>
        <p:spPr>
          <a:xfrm>
            <a:off x="696387" y="1190262"/>
            <a:ext cx="10983311" cy="4545375"/>
          </a:xfrm>
          <a:prstGeom prst="rect">
            <a:avLst/>
          </a:prstGeom>
        </p:spPr>
      </p:pic>
    </p:spTree>
    <p:extLst>
      <p:ext uri="{BB962C8B-B14F-4D97-AF65-F5344CB8AC3E}">
        <p14:creationId xmlns:p14="http://schemas.microsoft.com/office/powerpoint/2010/main" val="324702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200" dirty="0" err="1">
                <a:solidFill>
                  <a:srgbClr val="000000"/>
                </a:solidFill>
                <a:latin typeface="Times New Roman" panose="02020603050405020304" pitchFamily="18" charset="0"/>
                <a:cs typeface="Times New Roman" panose="02020603050405020304" pitchFamily="18" charset="0"/>
              </a:rPr>
              <a:t>Компоненти</a:t>
            </a:r>
            <a:r>
              <a:rPr lang="ru-RU" sz="2200" dirty="0">
                <a:solidFill>
                  <a:srgbClr val="000000"/>
                </a:solidFill>
                <a:latin typeface="Times New Roman" panose="02020603050405020304" pitchFamily="18" charset="0"/>
                <a:cs typeface="Times New Roman" panose="02020603050405020304" pitchFamily="18" charset="0"/>
              </a:rPr>
              <a:t> М3 за секторами </a:t>
            </a:r>
            <a:r>
              <a:rPr lang="ru-RU" sz="2200" dirty="0" err="1">
                <a:solidFill>
                  <a:srgbClr val="000000"/>
                </a:solidFill>
                <a:latin typeface="Times New Roman" panose="02020603050405020304" pitchFamily="18" charset="0"/>
                <a:cs typeface="Times New Roman" panose="02020603050405020304" pitchFamily="18" charset="0"/>
              </a:rPr>
              <a:t>економіки</a:t>
            </a:r>
            <a:r>
              <a:rPr lang="ru-RU" sz="2200" dirty="0">
                <a:solidFill>
                  <a:srgbClr val="000000"/>
                </a:solidFill>
                <a:latin typeface="Times New Roman" panose="02020603050405020304" pitchFamily="18" charset="0"/>
                <a:cs typeface="Times New Roman" panose="02020603050405020304" pitchFamily="18" charset="0"/>
              </a:rPr>
              <a:t>:</a:t>
            </a: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stretch>
            <a:fillRect/>
          </a:stretch>
        </p:blipFill>
        <p:spPr>
          <a:xfrm>
            <a:off x="676585" y="1122630"/>
            <a:ext cx="10878059" cy="4744016"/>
          </a:xfrm>
          <a:prstGeom prst="rect">
            <a:avLst/>
          </a:prstGeom>
        </p:spPr>
      </p:pic>
    </p:spTree>
    <p:extLst>
      <p:ext uri="{BB962C8B-B14F-4D97-AF65-F5344CB8AC3E}">
        <p14:creationId xmlns:p14="http://schemas.microsoft.com/office/powerpoint/2010/main" val="242054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Рис.1</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Характеристика</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грошового обороту</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на </a:t>
            </a:r>
            <a:r>
              <a:rPr lang="ru-RU" sz="2200" dirty="0">
                <a:solidFill>
                  <a:srgbClr val="000000"/>
                </a:solidFill>
                <a:latin typeface="Times New Roman" panose="02020603050405020304" pitchFamily="18" charset="0"/>
                <a:cs typeface="Times New Roman" panose="02020603050405020304" pitchFamily="18" charset="0"/>
              </a:rPr>
              <a:t>макро- та </a:t>
            </a:r>
            <a:r>
              <a:rPr lang="ru-RU" sz="2200" dirty="0" err="1" smtClean="0">
                <a:solidFill>
                  <a:srgbClr val="000000"/>
                </a:solidFill>
                <a:latin typeface="Times New Roman" panose="02020603050405020304" pitchFamily="18" charset="0"/>
                <a:cs typeface="Times New Roman" panose="02020603050405020304" pitchFamily="18" charset="0"/>
              </a:rPr>
              <a:t>мікрорівнях</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3941734" y="488887"/>
            <a:ext cx="7087213" cy="5879829"/>
          </a:xfrm>
          <a:prstGeom prst="rect">
            <a:avLst/>
          </a:prstGeom>
        </p:spPr>
      </p:pic>
    </p:spTree>
    <p:extLst>
      <p:ext uri="{BB962C8B-B14F-4D97-AF65-F5344CB8AC3E}">
        <p14:creationId xmlns:p14="http://schemas.microsoft.com/office/powerpoint/2010/main" val="13610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100" dirty="0" err="1">
                <a:solidFill>
                  <a:srgbClr val="000000"/>
                </a:solidFill>
                <a:latin typeface="Times New Roman" panose="02020603050405020304" pitchFamily="18" charset="0"/>
                <a:cs typeface="Times New Roman" panose="02020603050405020304" pitchFamily="18" charset="0"/>
              </a:rPr>
              <a:t>Грошовий</a:t>
            </a:r>
            <a:r>
              <a:rPr lang="ru-RU" sz="2100" dirty="0">
                <a:solidFill>
                  <a:srgbClr val="000000"/>
                </a:solidFill>
                <a:latin typeface="Times New Roman" panose="02020603050405020304" pitchFamily="18" charset="0"/>
                <a:cs typeface="Times New Roman" panose="02020603050405020304" pitchFamily="18" charset="0"/>
              </a:rPr>
              <a:t> агрегат М3 та </a:t>
            </a:r>
            <a:r>
              <a:rPr lang="ru-RU" sz="2100" dirty="0" err="1">
                <a:solidFill>
                  <a:srgbClr val="000000"/>
                </a:solidFill>
                <a:latin typeface="Times New Roman" panose="02020603050405020304" pitchFamily="18" charset="0"/>
                <a:cs typeface="Times New Roman" panose="02020603050405020304" pitchFamily="18" charset="0"/>
              </a:rPr>
              <a:t>кореспондуючі</a:t>
            </a:r>
            <a:r>
              <a:rPr lang="ru-RU" sz="2100" dirty="0">
                <a:solidFill>
                  <a:srgbClr val="000000"/>
                </a:solidFill>
                <a:latin typeface="Times New Roman" panose="02020603050405020304" pitchFamily="18" charset="0"/>
                <a:cs typeface="Times New Roman" panose="02020603050405020304" pitchFamily="18" charset="0"/>
              </a:rPr>
              <a:t> </a:t>
            </a:r>
            <a:r>
              <a:rPr lang="ru-RU" sz="2100" dirty="0" err="1" smtClean="0">
                <a:solidFill>
                  <a:srgbClr val="000000"/>
                </a:solidFill>
                <a:latin typeface="Times New Roman" panose="02020603050405020304" pitchFamily="18" charset="0"/>
                <a:cs typeface="Times New Roman" panose="02020603050405020304" pitchFamily="18" charset="0"/>
              </a:rPr>
              <a:t>статті</a:t>
            </a:r>
            <a:r>
              <a:rPr lang="ru-RU" sz="2100" dirty="0">
                <a:solidFill>
                  <a:srgbClr val="000000"/>
                </a:solidFill>
                <a:latin typeface="Times New Roman" panose="02020603050405020304" pitchFamily="18" charset="0"/>
                <a:cs typeface="Times New Roman" panose="02020603050405020304" pitchFamily="18" charset="0"/>
              </a:rPr>
              <a:t>	</a:t>
            </a:r>
            <a:r>
              <a:rPr lang="ru-RU" sz="2100" dirty="0" err="1" smtClean="0">
                <a:solidFill>
                  <a:srgbClr val="000000"/>
                </a:solidFill>
                <a:latin typeface="Times New Roman" panose="02020603050405020304" pitchFamily="18" charset="0"/>
                <a:cs typeface="Times New Roman" panose="02020603050405020304" pitchFamily="18" charset="0"/>
              </a:rPr>
              <a:t>Грошовий</a:t>
            </a:r>
            <a:r>
              <a:rPr lang="ru-RU" sz="2100" dirty="0" smtClean="0">
                <a:solidFill>
                  <a:srgbClr val="000000"/>
                </a:solidFill>
                <a:latin typeface="Times New Roman" panose="02020603050405020304" pitchFamily="18" charset="0"/>
                <a:cs typeface="Times New Roman" panose="02020603050405020304" pitchFamily="18" charset="0"/>
              </a:rPr>
              <a:t> </a:t>
            </a:r>
            <a:r>
              <a:rPr lang="ru-RU" sz="2100" dirty="0">
                <a:solidFill>
                  <a:srgbClr val="000000"/>
                </a:solidFill>
                <a:latin typeface="Times New Roman" panose="02020603050405020304" pitchFamily="18" charset="0"/>
                <a:cs typeface="Times New Roman" panose="02020603050405020304" pitchFamily="18" charset="0"/>
              </a:rPr>
              <a:t>агрегат М3 та </a:t>
            </a:r>
            <a:r>
              <a:rPr lang="ru-RU" sz="2100" dirty="0" err="1">
                <a:solidFill>
                  <a:srgbClr val="000000"/>
                </a:solidFill>
                <a:latin typeface="Times New Roman" panose="02020603050405020304" pitchFamily="18" charset="0"/>
                <a:cs typeface="Times New Roman" panose="02020603050405020304" pitchFamily="18" charset="0"/>
              </a:rPr>
              <a:t>кореспондуючі</a:t>
            </a:r>
            <a:r>
              <a:rPr lang="ru-RU" sz="2100" dirty="0">
                <a:solidFill>
                  <a:srgbClr val="000000"/>
                </a:solidFill>
                <a:latin typeface="Times New Roman" panose="02020603050405020304" pitchFamily="18" charset="0"/>
                <a:cs typeface="Times New Roman" panose="02020603050405020304" pitchFamily="18" charset="0"/>
              </a:rPr>
              <a:t> </a:t>
            </a:r>
            <a:r>
              <a:rPr lang="ru-RU" sz="2100" dirty="0" err="1">
                <a:solidFill>
                  <a:srgbClr val="000000"/>
                </a:solidFill>
                <a:latin typeface="Times New Roman" panose="02020603050405020304" pitchFamily="18" charset="0"/>
                <a:cs typeface="Times New Roman" panose="02020603050405020304" pitchFamily="18" charset="0"/>
              </a:rPr>
              <a:t>статті</a:t>
            </a:r>
            <a:endParaRPr lang="ru-RU" sz="21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100" dirty="0">
                <a:solidFill>
                  <a:srgbClr val="000000"/>
                </a:solidFill>
                <a:latin typeface="Times New Roman" panose="02020603050405020304" pitchFamily="18" charset="0"/>
                <a:cs typeface="Times New Roman" panose="02020603050405020304" pitchFamily="18" charset="0"/>
              </a:rPr>
              <a:t>(</a:t>
            </a:r>
            <a:r>
              <a:rPr lang="ru-RU" sz="2100" dirty="0" err="1">
                <a:solidFill>
                  <a:srgbClr val="000000"/>
                </a:solidFill>
                <a:latin typeface="Times New Roman" panose="02020603050405020304" pitchFamily="18" charset="0"/>
                <a:cs typeface="Times New Roman" panose="02020603050405020304" pitchFamily="18" charset="0"/>
              </a:rPr>
              <a:t>залишки</a:t>
            </a:r>
            <a:r>
              <a:rPr lang="ru-RU" sz="2100" dirty="0">
                <a:solidFill>
                  <a:srgbClr val="000000"/>
                </a:solidFill>
                <a:latin typeface="Times New Roman" panose="02020603050405020304" pitchFamily="18" charset="0"/>
                <a:cs typeface="Times New Roman" panose="02020603050405020304" pitchFamily="18" charset="0"/>
              </a:rPr>
              <a:t>, млрд </a:t>
            </a:r>
            <a:r>
              <a:rPr lang="ru-RU" sz="2100" dirty="0" err="1">
                <a:solidFill>
                  <a:srgbClr val="000000"/>
                </a:solidFill>
                <a:latin typeface="Times New Roman" panose="02020603050405020304" pitchFamily="18" charset="0"/>
                <a:cs typeface="Times New Roman" panose="02020603050405020304" pitchFamily="18" charset="0"/>
              </a:rPr>
              <a:t>грн</a:t>
            </a:r>
            <a:r>
              <a:rPr lang="ru-RU" sz="2100" dirty="0" smtClean="0">
                <a:solidFill>
                  <a:srgbClr val="000000"/>
                </a:solidFill>
                <a:latin typeface="Times New Roman" panose="02020603050405020304" pitchFamily="18" charset="0"/>
                <a:cs typeface="Times New Roman" panose="02020603050405020304" pitchFamily="18" charset="0"/>
              </a:rPr>
              <a:t>): 						(</a:t>
            </a:r>
            <a:r>
              <a:rPr lang="ru-RU" sz="2100" dirty="0" err="1">
                <a:solidFill>
                  <a:srgbClr val="000000"/>
                </a:solidFill>
                <a:latin typeface="Times New Roman" panose="02020603050405020304" pitchFamily="18" charset="0"/>
                <a:cs typeface="Times New Roman" panose="02020603050405020304" pitchFamily="18" charset="0"/>
              </a:rPr>
              <a:t>зміна</a:t>
            </a:r>
            <a:r>
              <a:rPr lang="ru-RU" sz="2100" dirty="0">
                <a:solidFill>
                  <a:srgbClr val="000000"/>
                </a:solidFill>
                <a:latin typeface="Times New Roman" panose="02020603050405020304" pitchFamily="18" charset="0"/>
                <a:cs typeface="Times New Roman" panose="02020603050405020304" pitchFamily="18" charset="0"/>
              </a:rPr>
              <a:t> в </a:t>
            </a:r>
            <a:r>
              <a:rPr lang="ru-RU" sz="2100" dirty="0" err="1">
                <a:solidFill>
                  <a:srgbClr val="000000"/>
                </a:solidFill>
                <a:latin typeface="Times New Roman" panose="02020603050405020304" pitchFamily="18" charset="0"/>
                <a:cs typeface="Times New Roman" panose="02020603050405020304" pitchFamily="18" charset="0"/>
              </a:rPr>
              <a:t>річному</a:t>
            </a:r>
            <a:r>
              <a:rPr lang="ru-RU" sz="2100" dirty="0">
                <a:solidFill>
                  <a:srgbClr val="000000"/>
                </a:solidFill>
                <a:latin typeface="Times New Roman" panose="02020603050405020304" pitchFamily="18" charset="0"/>
                <a:cs typeface="Times New Roman" panose="02020603050405020304" pitchFamily="18" charset="0"/>
              </a:rPr>
              <a:t> </a:t>
            </a:r>
            <a:r>
              <a:rPr lang="ru-RU" sz="2100" dirty="0" err="1">
                <a:solidFill>
                  <a:srgbClr val="000000"/>
                </a:solidFill>
                <a:latin typeface="Times New Roman" panose="02020603050405020304" pitchFamily="18" charset="0"/>
                <a:cs typeface="Times New Roman" panose="02020603050405020304" pitchFamily="18" charset="0"/>
              </a:rPr>
              <a:t>обчисленні</a:t>
            </a:r>
            <a:r>
              <a:rPr lang="ru-RU" sz="2100" dirty="0">
                <a:solidFill>
                  <a:srgbClr val="000000"/>
                </a:solidFill>
                <a:latin typeface="Times New Roman" panose="02020603050405020304" pitchFamily="18" charset="0"/>
                <a:cs typeface="Times New Roman" panose="02020603050405020304" pitchFamily="18" charset="0"/>
              </a:rPr>
              <a:t>, %)</a:t>
            </a:r>
            <a:endParaRPr lang="ru-RU" sz="21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stretch>
            <a:fillRect/>
          </a:stretch>
        </p:blipFill>
        <p:spPr>
          <a:xfrm>
            <a:off x="590039" y="1466661"/>
            <a:ext cx="11051151" cy="4409038"/>
          </a:xfrm>
          <a:prstGeom prst="rect">
            <a:avLst/>
          </a:prstGeom>
        </p:spPr>
      </p:pic>
    </p:spTree>
    <p:extLst>
      <p:ext uri="{BB962C8B-B14F-4D97-AF65-F5344CB8AC3E}">
        <p14:creationId xmlns:p14="http://schemas.microsoft.com/office/powerpoint/2010/main" val="3576909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Динаміка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основних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монетарних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показників</a:t>
            </a:r>
            <a:r>
              <a:rPr lang="ru-RU" sz="2200" dirty="0" smtClean="0">
                <a:solidFill>
                  <a:srgbClr val="000000"/>
                </a:solidFill>
                <a:latin typeface="Times New Roman" panose="02020603050405020304" pitchFamily="18" charset="0"/>
                <a:cs typeface="Times New Roman" panose="02020603050405020304" pitchFamily="18" charset="0"/>
              </a:rPr>
              <a:t> з </a:t>
            </a:r>
            <a:r>
              <a:rPr lang="ru-RU" sz="2200" dirty="0" err="1" smtClean="0">
                <a:solidFill>
                  <a:srgbClr val="000000"/>
                </a:solidFill>
                <a:latin typeface="Times New Roman" panose="02020603050405020304" pitchFamily="18" charset="0"/>
                <a:cs typeface="Times New Roman" panose="02020603050405020304" pitchFamily="18" charset="0"/>
              </a:rPr>
              <a:t>червня</a:t>
            </a:r>
            <a:r>
              <a:rPr lang="ru-RU" sz="2200" dirty="0" smtClean="0">
                <a:solidFill>
                  <a:srgbClr val="000000"/>
                </a:solidFill>
                <a:latin typeface="Times New Roman" panose="02020603050405020304" pitchFamily="18" charset="0"/>
                <a:cs typeface="Times New Roman" panose="02020603050405020304" pitchFamily="18" charset="0"/>
              </a:rPr>
              <a:t> 2021 по </a:t>
            </a:r>
            <a:r>
              <a:rPr lang="ru-RU" sz="2200" dirty="0" err="1" smtClean="0">
                <a:solidFill>
                  <a:srgbClr val="000000"/>
                </a:solidFill>
                <a:latin typeface="Times New Roman" panose="02020603050405020304" pitchFamily="18" charset="0"/>
                <a:cs typeface="Times New Roman" panose="02020603050405020304" pitchFamily="18" charset="0"/>
              </a:rPr>
              <a:t>червень</a:t>
            </a:r>
            <a:r>
              <a:rPr lang="ru-RU" sz="2200" dirty="0" smtClean="0">
                <a:solidFill>
                  <a:srgbClr val="000000"/>
                </a:solidFill>
                <a:latin typeface="Times New Roman" panose="02020603050405020304" pitchFamily="18" charset="0"/>
                <a:cs typeface="Times New Roman" panose="02020603050405020304" pitchFamily="18" charset="0"/>
              </a:rPr>
              <a:t> 2025 р.:</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stretch>
            <a:fillRect/>
          </a:stretch>
        </p:blipFill>
        <p:spPr>
          <a:xfrm>
            <a:off x="1189670" y="986829"/>
            <a:ext cx="10029203" cy="5495454"/>
          </a:xfrm>
          <a:prstGeom prst="rect">
            <a:avLst/>
          </a:prstGeom>
        </p:spPr>
      </p:pic>
    </p:spTree>
    <p:extLst>
      <p:ext uri="{BB962C8B-B14F-4D97-AF65-F5344CB8AC3E}">
        <p14:creationId xmlns:p14="http://schemas.microsoft.com/office/powerpoint/2010/main" val="1753392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5. Швидкість обігу грошей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Швидкість </a:t>
            </a:r>
            <a:r>
              <a:rPr lang="uk-UA" sz="2200" i="1" dirty="0">
                <a:solidFill>
                  <a:srgbClr val="000000"/>
                </a:solidFill>
                <a:latin typeface="Times New Roman" panose="02020603050405020304" pitchFamily="18" charset="0"/>
                <a:cs typeface="Times New Roman" panose="02020603050405020304" pitchFamily="18" charset="0"/>
              </a:rPr>
              <a:t>обігу грошей</a:t>
            </a:r>
            <a:r>
              <a:rPr lang="uk-UA" sz="2200" dirty="0">
                <a:solidFill>
                  <a:srgbClr val="000000"/>
                </a:solidFill>
                <a:latin typeface="Times New Roman" panose="02020603050405020304" pitchFamily="18" charset="0"/>
                <a:cs typeface="Times New Roman" panose="02020603050405020304" pitchFamily="18" charset="0"/>
              </a:rPr>
              <a:t> – це показник переходу грошей від одного суб’єкта грошових відносин до іншого в обслуговуванні економічних операцій за певний період. Він показує, скільки в середньому за рік певна грошова одиниця витрачається на купівлю товарів і послуг</a:t>
            </a:r>
            <a:r>
              <a:rPr lang="uk-UA" sz="2200" dirty="0" smtClean="0">
                <a:solidFill>
                  <a:srgbClr val="000000"/>
                </a:solidFill>
                <a:latin typeface="Times New Roman" panose="02020603050405020304" pitchFamily="18" charset="0"/>
                <a:cs typeface="Times New Roman" panose="02020603050405020304" pitchFamily="18" charset="0"/>
              </a:rPr>
              <a:t>. Швидкість </a:t>
            </a:r>
            <a:r>
              <a:rPr lang="uk-UA" sz="2200" dirty="0">
                <a:solidFill>
                  <a:srgbClr val="000000"/>
                </a:solidFill>
                <a:latin typeface="Times New Roman" panose="02020603050405020304" pitchFamily="18" charset="0"/>
                <a:cs typeface="Times New Roman" panose="02020603050405020304" pitchFamily="18" charset="0"/>
              </a:rPr>
              <a:t>обігу грошей виражається рівнянням:</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Статистично </a:t>
            </a:r>
            <a:r>
              <a:rPr lang="uk-UA" sz="2200" dirty="0">
                <a:solidFill>
                  <a:srgbClr val="000000"/>
                </a:solidFill>
                <a:latin typeface="Times New Roman" panose="02020603050405020304" pitchFamily="18" charset="0"/>
                <a:cs typeface="Times New Roman" panose="02020603050405020304" pitchFamily="18" charset="0"/>
              </a:rPr>
              <a:t>показник швидкості обігу грошей виражається або числом оборотів однойменної грошової одиниці за певний час, або тривалістю одного обороту.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Швидкість </a:t>
            </a:r>
            <a:r>
              <a:rPr lang="uk-UA" sz="2200" dirty="0">
                <a:solidFill>
                  <a:srgbClr val="000000"/>
                </a:solidFill>
                <a:latin typeface="Times New Roman" panose="02020603050405020304" pitchFamily="18" charset="0"/>
                <a:cs typeface="Times New Roman" panose="02020603050405020304" pitchFamily="18" charset="0"/>
              </a:rPr>
              <a:t>обігу грошей обернено пропорційна пропозиції грошової маси. Це означає, що в разі зменшення кількості грошей, яка обслуговує певну величину ВНП, швидкість обігу кожної грошової одиниці зростатиме</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04730" y="2851843"/>
            <a:ext cx="9021769" cy="1304464"/>
          </a:xfrm>
          <a:prstGeom prst="rect">
            <a:avLst/>
          </a:prstGeom>
        </p:spPr>
      </p:pic>
    </p:spTree>
    <p:extLst>
      <p:ext uri="{BB962C8B-B14F-4D97-AF65-F5344CB8AC3E}">
        <p14:creationId xmlns:p14="http://schemas.microsoft.com/office/powerpoint/2010/main" val="300449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Недостатність </a:t>
            </a:r>
            <a:r>
              <a:rPr lang="uk-UA" sz="2200" dirty="0">
                <a:solidFill>
                  <a:srgbClr val="000000"/>
                </a:solidFill>
                <a:latin typeface="Times New Roman" panose="02020603050405020304" pitchFamily="18" charset="0"/>
                <a:cs typeface="Times New Roman" panose="02020603050405020304" pitchFamily="18" charset="0"/>
              </a:rPr>
              <a:t>грошової маси, необхідної для обслуговування обігу товарів і послуг, компенсується прискоренням швидкості обігу грошей. Таке прискорення здійснюється автоматично методом саморегулювання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200" dirty="0">
                <a:solidFill>
                  <a:srgbClr val="000000"/>
                </a:solidFill>
                <a:latin typeface="Times New Roman" panose="02020603050405020304" pitchFamily="18" charset="0"/>
                <a:cs typeface="Times New Roman" panose="02020603050405020304" pitchFamily="18" charset="0"/>
              </a:rPr>
              <a:t>Рис. </a:t>
            </a:r>
            <a:r>
              <a:rPr lang="en-US" sz="2200" dirty="0" smtClean="0">
                <a:solidFill>
                  <a:srgbClr val="000000"/>
                </a:solidFill>
                <a:latin typeface="Times New Roman" panose="02020603050405020304" pitchFamily="18" charset="0"/>
                <a:cs typeface="Times New Roman" panose="02020603050405020304" pitchFamily="18" charset="0"/>
              </a:rPr>
              <a:t>7</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Чинники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впливають</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швидкість</a:t>
            </a:r>
            <a:r>
              <a:rPr lang="ru-RU" sz="2200" dirty="0">
                <a:solidFill>
                  <a:srgbClr val="000000"/>
                </a:solidFill>
                <a:latin typeface="Times New Roman" panose="02020603050405020304" pitchFamily="18" charset="0"/>
                <a:cs typeface="Times New Roman" panose="02020603050405020304" pitchFamily="18" charset="0"/>
              </a:rPr>
              <a:t> грошей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326741" y="1592102"/>
            <a:ext cx="7432895" cy="4084888"/>
          </a:xfrm>
          <a:prstGeom prst="rect">
            <a:avLst/>
          </a:prstGeom>
        </p:spPr>
      </p:pic>
    </p:spTree>
    <p:extLst>
      <p:ext uri="{BB962C8B-B14F-4D97-AF65-F5344CB8AC3E}">
        <p14:creationId xmlns:p14="http://schemas.microsoft.com/office/powerpoint/2010/main" val="4006686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6. Поняття монетизації економіки</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Показник фактичного стану монетизації ВВП, як правило, розраховують як частку від ділення обсягу грошової маси, що є в обороті на кінець року, до номінального річного обсягу ВВП:</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де Км — рівень монетизації;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 — маса грошей на кінець року, взята за агрегатом М3;</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ВВП — річний номінальний обсяг валового внутрішнього продукту.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Розрахований за станом на 1 січня 2010 р. рівень монетизації ВВП в Україні дорівнював: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Узятий сам по собі цей показник не дає відповіді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питання, чи достатній він для монетизації економіки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оскільки немає і, як зазначалося вище, не може бути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нормативного (достатнього) рівня монетизації, з яким його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можна було б порівняти. Тому на практиці його порівнюють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 таким самим показником у даній країні в попередні роки (місяці) чи в інших країнах (табл. 1).</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361688" y="2145174"/>
            <a:ext cx="2158872" cy="942065"/>
          </a:xfrm>
          <a:prstGeom prst="rect">
            <a:avLst/>
          </a:prstGeom>
        </p:spPr>
      </p:pic>
      <p:pic>
        <p:nvPicPr>
          <p:cNvPr id="4" name="Рисунок 3"/>
          <p:cNvPicPr>
            <a:picLocks noChangeAspect="1"/>
          </p:cNvPicPr>
          <p:nvPr/>
        </p:nvPicPr>
        <p:blipFill>
          <a:blip r:embed="rId3"/>
          <a:stretch>
            <a:fillRect/>
          </a:stretch>
        </p:blipFill>
        <p:spPr>
          <a:xfrm>
            <a:off x="8269072" y="4342817"/>
            <a:ext cx="3260805" cy="832687"/>
          </a:xfrm>
          <a:prstGeom prst="rect">
            <a:avLst/>
          </a:prstGeom>
        </p:spPr>
      </p:pic>
    </p:spTree>
    <p:extLst>
      <p:ext uri="{BB962C8B-B14F-4D97-AF65-F5344CB8AC3E}">
        <p14:creationId xmlns:p14="http://schemas.microsoft.com/office/powerpoint/2010/main" val="2364498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1. Рівень монетизації України</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897082" y="923545"/>
            <a:ext cx="8581942" cy="5332400"/>
          </a:xfrm>
          <a:prstGeom prst="rect">
            <a:avLst/>
          </a:prstGeom>
        </p:spPr>
      </p:pic>
    </p:spTree>
    <p:extLst>
      <p:ext uri="{BB962C8B-B14F-4D97-AF65-F5344CB8AC3E}">
        <p14:creationId xmlns:p14="http://schemas.microsoft.com/office/powerpoint/2010/main" val="3922733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527048" y="950976"/>
            <a:ext cx="9656064" cy="5304969"/>
          </a:xfrm>
          <a:prstGeom prst="rect">
            <a:avLst/>
          </a:prstGeom>
        </p:spPr>
      </p:pic>
    </p:spTree>
    <p:extLst>
      <p:ext uri="{BB962C8B-B14F-4D97-AF65-F5344CB8AC3E}">
        <p14:creationId xmlns:p14="http://schemas.microsoft.com/office/powerpoint/2010/main" val="2663679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a:t>
            </a:r>
            <a:r>
              <a:rPr lang="ru-RU" sz="2200" dirty="0" smtClean="0">
                <a:solidFill>
                  <a:srgbClr val="000000"/>
                </a:solidFill>
                <a:latin typeface="Times New Roman" panose="02020603050405020304" pitchFamily="18" charset="0"/>
                <a:cs typeface="Times New Roman" panose="02020603050405020304" pitchFamily="18" charset="0"/>
              </a:rPr>
              <a:t>Волкова В.В</a:t>
            </a:r>
            <a:r>
              <a:rPr lang="ru-RU" sz="2200" dirty="0">
                <a:solidFill>
                  <a:srgbClr val="000000"/>
                </a:solidFill>
                <a:latin typeface="Times New Roman" panose="02020603050405020304" pitchFamily="18" charset="0"/>
                <a:cs typeface="Times New Roman" panose="02020603050405020304" pitchFamily="18" charset="0"/>
              </a:rPr>
              <a:t>., Волкова </a:t>
            </a:r>
            <a:r>
              <a:rPr lang="ru-RU" sz="2200" dirty="0" smtClean="0">
                <a:solidFill>
                  <a:srgbClr val="000000"/>
                </a:solidFill>
                <a:latin typeface="Times New Roman" panose="02020603050405020304" pitchFamily="18" charset="0"/>
                <a:cs typeface="Times New Roman" panose="02020603050405020304" pitchFamily="18" charset="0"/>
              </a:rPr>
              <a:t>Н.І. </a:t>
            </a:r>
            <a:r>
              <a:rPr lang="ru-RU" sz="2200" dirty="0" err="1" smtClean="0">
                <a:solidFill>
                  <a:srgbClr val="000000"/>
                </a:solidFill>
                <a:latin typeface="Times New Roman" panose="02020603050405020304" pitchFamily="18" charset="0"/>
                <a:cs typeface="Times New Roman" panose="02020603050405020304" pitchFamily="18" charset="0"/>
              </a:rPr>
              <a:t>Гроші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і кредит: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Вінниця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ДонНУ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імені</a:t>
            </a:r>
            <a:r>
              <a:rPr lang="ru-RU" sz="2200" dirty="0">
                <a:solidFill>
                  <a:srgbClr val="000000"/>
                </a:solidFill>
                <a:latin typeface="Times New Roman" panose="02020603050405020304" pitchFamily="18" charset="0"/>
                <a:cs typeface="Times New Roman" panose="02020603050405020304" pitchFamily="18" charset="0"/>
              </a:rPr>
              <a:t> Василя </a:t>
            </a:r>
            <a:r>
              <a:rPr lang="ru-RU" sz="2200" dirty="0" err="1">
                <a:solidFill>
                  <a:srgbClr val="000000"/>
                </a:solidFill>
                <a:latin typeface="Times New Roman" panose="02020603050405020304" pitchFamily="18" charset="0"/>
                <a:cs typeface="Times New Roman" panose="02020603050405020304" pitchFamily="18" charset="0"/>
              </a:rPr>
              <a:t>Стуса</a:t>
            </a:r>
            <a:r>
              <a:rPr lang="ru-RU" sz="2200" dirty="0">
                <a:solidFill>
                  <a:srgbClr val="000000"/>
                </a:solidFill>
                <a:latin typeface="Times New Roman" panose="02020603050405020304" pitchFamily="18" charset="0"/>
                <a:cs typeface="Times New Roman" panose="02020603050405020304" pitchFamily="18" charset="0"/>
              </a:rPr>
              <a:t>, 2021. 300 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Грошово-кредитна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a:t>
            </a:r>
            <a:r>
              <a:rPr lang="ru-RU" sz="2200" dirty="0" err="1">
                <a:solidFill>
                  <a:srgbClr val="000000"/>
                </a:solidFill>
                <a:latin typeface="Times New Roman" panose="02020603050405020304" pitchFamily="18" charset="0"/>
                <a:cs typeface="Times New Roman" panose="02020603050405020304" pitchFamily="18" charset="0"/>
              </a:rPr>
              <a:t>фінансова</a:t>
            </a:r>
            <a:r>
              <a:rPr lang="ru-RU" sz="2200" dirty="0">
                <a:solidFill>
                  <a:srgbClr val="000000"/>
                </a:solidFill>
                <a:latin typeface="Times New Roman" panose="02020603050405020304" pitchFamily="18" charset="0"/>
                <a:cs typeface="Times New Roman" panose="02020603050405020304" pitchFamily="18" charset="0"/>
              </a:rPr>
              <a:t> статистика | Червень 2025 </a:t>
            </a:r>
            <a:r>
              <a:rPr lang="ru-RU" sz="2200" dirty="0" smtClean="0">
                <a:solidFill>
                  <a:srgbClr val="000000"/>
                </a:solidFill>
                <a:latin typeface="Times New Roman" panose="02020603050405020304" pitchFamily="18" charset="0"/>
                <a:cs typeface="Times New Roman" panose="02020603050405020304" pitchFamily="18" charset="0"/>
              </a:rPr>
              <a:t>року. </a:t>
            </a:r>
            <a:r>
              <a:rPr lang="ru-RU" sz="2200" dirty="0" err="1" smtClean="0">
                <a:solidFill>
                  <a:srgbClr val="000000"/>
                </a:solidFill>
                <a:latin typeface="Times New Roman" panose="02020603050405020304" pitchFamily="18" charset="0"/>
                <a:cs typeface="Times New Roman" panose="02020603050405020304" pitchFamily="18" charset="0"/>
              </a:rPr>
              <a:t>Національний</a:t>
            </a:r>
            <a:r>
              <a:rPr lang="ru-RU" sz="2200" dirty="0" smtClean="0">
                <a:solidFill>
                  <a:srgbClr val="000000"/>
                </a:solidFill>
                <a:latin typeface="Times New Roman" panose="02020603050405020304" pitchFamily="18" charset="0"/>
                <a:cs typeface="Times New Roman" panose="02020603050405020304" pitchFamily="18" charset="0"/>
              </a:rPr>
              <a:t> банк </a:t>
            </a:r>
            <a:r>
              <a:rPr lang="ru-RU" sz="2200" dirty="0" err="1" smtClean="0">
                <a:solidFill>
                  <a:srgbClr val="000000"/>
                </a:solidFill>
                <a:latin typeface="Times New Roman" panose="02020603050405020304" pitchFamily="18" charset="0"/>
                <a:cs typeface="Times New Roman" panose="02020603050405020304" pitchFamily="18" charset="0"/>
              </a:rPr>
              <a:t>України</a:t>
            </a:r>
            <a:r>
              <a:rPr lang="ru-RU" sz="2200" dirty="0" smtClean="0">
                <a:solidFill>
                  <a:srgbClr val="000000"/>
                </a:solidFill>
                <a:latin typeface="Times New Roman" panose="02020603050405020304" pitchFamily="18" charset="0"/>
                <a:cs typeface="Times New Roman" panose="02020603050405020304" pitchFamily="18" charset="0"/>
              </a:rPr>
              <a:t>. 15 с. </a:t>
            </a:r>
            <a:r>
              <a:rPr lang="en-US" sz="2200" dirty="0" smtClean="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https://</a:t>
            </a:r>
            <a:r>
              <a:rPr lang="en-US" sz="2200" dirty="0" smtClean="0">
                <a:solidFill>
                  <a:srgbClr val="000000"/>
                </a:solidFill>
                <a:latin typeface="Times New Roman" panose="02020603050405020304" pitchFamily="18" charset="0"/>
                <a:cs typeface="Times New Roman" panose="02020603050405020304" pitchFamily="18" charset="0"/>
              </a:rPr>
              <a:t>bank.gov.ua/admin_uploads/article/MFS_2025-06.pdf?v=14</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a:t>
            </a:r>
            <a:r>
              <a:rPr lang="uk-UA" sz="2200" dirty="0" smtClean="0">
                <a:solidFill>
                  <a:srgbClr val="000000"/>
                </a:solidFill>
                <a:latin typeface="Times New Roman" panose="02020603050405020304" pitchFamily="18" charset="0"/>
                <a:cs typeface="Times New Roman" panose="02020603050405020304" pitchFamily="18" charset="0"/>
              </a:rPr>
              <a:t>. Гроші </a:t>
            </a:r>
            <a:r>
              <a:rPr lang="uk-UA" sz="2200" dirty="0">
                <a:solidFill>
                  <a:srgbClr val="000000"/>
                </a:solidFill>
                <a:latin typeface="Times New Roman" panose="02020603050405020304" pitchFamily="18" charset="0"/>
                <a:cs typeface="Times New Roman" panose="02020603050405020304" pitchFamily="18" charset="0"/>
              </a:rPr>
              <a:t>та кредит: підручник / [М.І. </a:t>
            </a:r>
            <a:r>
              <a:rPr lang="uk-UA" sz="2200" dirty="0" err="1">
                <a:solidFill>
                  <a:srgbClr val="000000"/>
                </a:solidFill>
                <a:latin typeface="Times New Roman" panose="02020603050405020304" pitchFamily="18" charset="0"/>
                <a:cs typeface="Times New Roman" panose="02020603050405020304" pitchFamily="18" charset="0"/>
              </a:rPr>
              <a:t>Савлук</a:t>
            </a:r>
            <a:r>
              <a:rPr lang="uk-UA" sz="2200" dirty="0">
                <a:solidFill>
                  <a:srgbClr val="000000"/>
                </a:solidFill>
                <a:latin typeface="Times New Roman" panose="02020603050405020304" pitchFamily="18" charset="0"/>
                <a:cs typeface="Times New Roman" panose="02020603050405020304" pitchFamily="18" charset="0"/>
              </a:rPr>
              <a:t>, А.М. Мороз, І.М. </a:t>
            </a:r>
            <a:r>
              <a:rPr lang="uk-UA" sz="2200" dirty="0" err="1">
                <a:solidFill>
                  <a:srgbClr val="000000"/>
                </a:solidFill>
                <a:latin typeface="Times New Roman" panose="02020603050405020304" pitchFamily="18" charset="0"/>
                <a:cs typeface="Times New Roman" panose="02020603050405020304" pitchFamily="18" charset="0"/>
              </a:rPr>
              <a:t>Лазепко</a:t>
            </a:r>
            <a:r>
              <a:rPr lang="uk-UA" sz="2200" dirty="0">
                <a:solidFill>
                  <a:srgbClr val="000000"/>
                </a:solidFill>
                <a:latin typeface="Times New Roman" panose="02020603050405020304" pitchFamily="18" charset="0"/>
                <a:cs typeface="Times New Roman" panose="02020603050405020304" pitchFamily="18" charset="0"/>
              </a:rPr>
              <a:t> та 86 ін.]; за наук. ред. М.І. </a:t>
            </a:r>
            <a:r>
              <a:rPr lang="uk-UA" sz="2200" dirty="0" err="1">
                <a:solidFill>
                  <a:srgbClr val="000000"/>
                </a:solidFill>
                <a:latin typeface="Times New Roman" panose="02020603050405020304" pitchFamily="18" charset="0"/>
                <a:cs typeface="Times New Roman" panose="02020603050405020304" pitchFamily="18" charset="0"/>
              </a:rPr>
              <a:t>Савлука</a:t>
            </a:r>
            <a:r>
              <a:rPr lang="uk-UA" sz="2200" dirty="0">
                <a:solidFill>
                  <a:srgbClr val="000000"/>
                </a:solidFill>
                <a:latin typeface="Times New Roman" panose="02020603050405020304" pitchFamily="18" charset="0"/>
                <a:cs typeface="Times New Roman" panose="02020603050405020304" pitchFamily="18" charset="0"/>
              </a:rPr>
              <a:t>. 6-те вид., перероб. і </a:t>
            </a:r>
            <a:r>
              <a:rPr lang="uk-UA" sz="2200" dirty="0" err="1">
                <a:solidFill>
                  <a:srgbClr val="000000"/>
                </a:solidFill>
                <a:latin typeface="Times New Roman" panose="02020603050405020304" pitchFamily="18" charset="0"/>
                <a:cs typeface="Times New Roman" panose="02020603050405020304" pitchFamily="18" charset="0"/>
              </a:rPr>
              <a:t>доп</a:t>
            </a:r>
            <a:r>
              <a:rPr lang="uk-UA" sz="2200" dirty="0">
                <a:solidFill>
                  <a:srgbClr val="000000"/>
                </a:solidFill>
                <a:latin typeface="Times New Roman" panose="02020603050405020304" pitchFamily="18" charset="0"/>
                <a:cs typeface="Times New Roman" panose="02020603050405020304" pitchFamily="18" charset="0"/>
              </a:rPr>
              <a:t>. К.: КНЕУ, 2011. 589, [3] с</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a:t>
            </a:r>
            <a:r>
              <a:rPr lang="ru-RU" sz="2200" dirty="0" err="1" smtClean="0">
                <a:solidFill>
                  <a:srgbClr val="000000"/>
                </a:solidFill>
                <a:latin typeface="Times New Roman" panose="02020603050405020304" pitchFamily="18" charset="0"/>
                <a:cs typeface="Times New Roman" panose="02020603050405020304" pitchFamily="18" charset="0"/>
              </a:rPr>
              <a:t>Іванчук</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Н.В.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smtClean="0">
                <a:solidFill>
                  <a:srgbClr val="000000"/>
                </a:solidFill>
                <a:latin typeface="Times New Roman" panose="02020603050405020304" pitchFamily="18" charset="0"/>
                <a:cs typeface="Times New Roman" panose="02020603050405020304" pitchFamily="18" charset="0"/>
              </a:rPr>
              <a:t>кредит: </a:t>
            </a:r>
            <a:r>
              <a:rPr lang="ru-RU" sz="2200" dirty="0" err="1">
                <a:solidFill>
                  <a:srgbClr val="000000"/>
                </a:solidFill>
                <a:latin typeface="Times New Roman" panose="02020603050405020304" pitchFamily="18" charset="0"/>
                <a:cs typeface="Times New Roman" panose="02020603050405020304" pitchFamily="18" charset="0"/>
              </a:rPr>
              <a:t>навчальний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посібник</a:t>
            </a:r>
            <a:r>
              <a:rPr lang="ru-RU" sz="2200" dirty="0">
                <a:solidFill>
                  <a:srgbClr val="000000"/>
                </a:solidFill>
                <a:latin typeface="Times New Roman" panose="02020603050405020304" pitchFamily="18" charset="0"/>
                <a:cs typeface="Times New Roman" panose="02020603050405020304" pitchFamily="18" charset="0"/>
              </a:rPr>
              <a:t>. Острог: </a:t>
            </a:r>
            <a:r>
              <a:rPr lang="ru-RU" sz="2200" dirty="0" err="1">
                <a:solidFill>
                  <a:srgbClr val="000000"/>
                </a:solidFill>
                <a:latin typeface="Times New Roman" panose="02020603050405020304" pitchFamily="18" charset="0"/>
                <a:cs typeface="Times New Roman" panose="02020603050405020304" pitchFamily="18" charset="0"/>
              </a:rPr>
              <a:t>Видавництво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університету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Острозька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академія</a:t>
            </a:r>
            <a:r>
              <a:rPr lang="ru-RU" sz="2200" dirty="0">
                <a:solidFill>
                  <a:srgbClr val="000000"/>
                </a:solidFill>
                <a:latin typeface="Times New Roman" panose="02020603050405020304" pitchFamily="18" charset="0"/>
                <a:cs typeface="Times New Roman" panose="02020603050405020304" pitchFamily="18" charset="0"/>
              </a:rPr>
              <a:t>», 2021. 332 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 Індикатори грошово-кредитного </a:t>
            </a:r>
            <a:r>
              <a:rPr lang="uk-UA" sz="2200" dirty="0" smtClean="0">
                <a:solidFill>
                  <a:srgbClr val="000000"/>
                </a:solidFill>
                <a:latin typeface="Times New Roman" panose="02020603050405020304" pitchFamily="18" charset="0"/>
                <a:cs typeface="Times New Roman" panose="02020603050405020304" pitchFamily="18" charset="0"/>
              </a:rPr>
              <a:t>ринку. НАБУ. </a:t>
            </a:r>
            <a:r>
              <a:rPr lang="en-US" sz="2200" dirty="0" smtClean="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https://nabu.ua/ua/indikatori-groshovo-kreditnogo-rinku-2.html</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Суб’єктами </a:t>
            </a:r>
            <a:r>
              <a:rPr lang="uk-UA" sz="2200" dirty="0">
                <a:solidFill>
                  <a:srgbClr val="000000"/>
                </a:solidFill>
                <a:latin typeface="Times New Roman" panose="02020603050405020304" pitchFamily="18" charset="0"/>
                <a:cs typeface="Times New Roman" panose="02020603050405020304" pitchFamily="18" charset="0"/>
              </a:rPr>
              <a:t>грошового обороту є всі юридичні та фізичні особи, які </a:t>
            </a:r>
            <a:r>
              <a:rPr lang="uk-UA" sz="2200" dirty="0" smtClean="0">
                <a:solidFill>
                  <a:srgbClr val="000000"/>
                </a:solidFill>
                <a:latin typeface="Times New Roman" panose="02020603050405020304" pitchFamily="18" charset="0"/>
                <a:cs typeface="Times New Roman" panose="02020603050405020304" pitchFamily="18" charset="0"/>
              </a:rPr>
              <a:t>беруть участь </a:t>
            </a:r>
            <a:r>
              <a:rPr lang="uk-UA" sz="2200" dirty="0">
                <a:solidFill>
                  <a:srgbClr val="000000"/>
                </a:solidFill>
                <a:latin typeface="Times New Roman" panose="02020603050405020304" pitchFamily="18" charset="0"/>
                <a:cs typeface="Times New Roman" panose="02020603050405020304" pitchFamily="18" charset="0"/>
              </a:rPr>
              <a:t>у виробництві, розподілі, обміні та споживанні валового </a:t>
            </a:r>
            <a:r>
              <a:rPr lang="uk-UA" sz="2200" dirty="0" smtClean="0">
                <a:solidFill>
                  <a:srgbClr val="000000"/>
                </a:solidFill>
                <a:latin typeface="Times New Roman" panose="02020603050405020304" pitchFamily="18" charset="0"/>
                <a:cs typeface="Times New Roman" panose="02020603050405020304" pitchFamily="18" charset="0"/>
              </a:rPr>
              <a:t>внутрішнього продукту</a:t>
            </a:r>
            <a:r>
              <a:rPr lang="uk-UA" sz="2200" dirty="0">
                <a:solidFill>
                  <a:srgbClr val="000000"/>
                </a:solidFill>
                <a:latin typeface="Times New Roman" panose="02020603050405020304" pitchFamily="18" charset="0"/>
                <a:cs typeface="Times New Roman" panose="02020603050405020304" pitchFamily="18" charset="0"/>
              </a:rPr>
              <a:t>. Це всі підприємства, усі державні, громадські, комерційні </a:t>
            </a:r>
            <a:r>
              <a:rPr lang="uk-UA" sz="2200" dirty="0" smtClean="0">
                <a:solidFill>
                  <a:srgbClr val="000000"/>
                </a:solidFill>
                <a:latin typeface="Times New Roman" panose="02020603050405020304" pitchFamily="18" charset="0"/>
                <a:cs typeface="Times New Roman" panose="02020603050405020304" pitchFamily="18" charset="0"/>
              </a:rPr>
              <a:t>установи та </a:t>
            </a:r>
            <a:r>
              <a:rPr lang="uk-UA" sz="2200" dirty="0">
                <a:solidFill>
                  <a:srgbClr val="000000"/>
                </a:solidFill>
                <a:latin typeface="Times New Roman" panose="02020603050405020304" pitchFamily="18" charset="0"/>
                <a:cs typeface="Times New Roman" panose="02020603050405020304" pitchFamily="18" charset="0"/>
              </a:rPr>
              <a:t>організації, банки та інші фінансово-кредитні установи, всі </a:t>
            </a:r>
            <a:r>
              <a:rPr lang="uk-UA" sz="2200" dirty="0" smtClean="0">
                <a:solidFill>
                  <a:srgbClr val="000000"/>
                </a:solidFill>
                <a:latin typeface="Times New Roman" panose="02020603050405020304" pitchFamily="18" charset="0"/>
                <a:cs typeface="Times New Roman" panose="02020603050405020304" pitchFamily="18" charset="0"/>
              </a:rPr>
              <a:t>домогосподарства</a:t>
            </a:r>
            <a:r>
              <a:rPr lang="uk-UA" sz="2200" dirty="0">
                <a:solidFill>
                  <a:srgbClr val="000000"/>
                </a:solidFill>
                <a:latin typeface="Times New Roman" panose="02020603050405020304" pitchFamily="18" charset="0"/>
                <a:cs typeface="Times New Roman" panose="02020603050405020304" pitchFamily="18" charset="0"/>
              </a:rPr>
              <a:t>, що самостійно одержують та витрачають грошові кошти. Усі вони на </a:t>
            </a:r>
            <a:r>
              <a:rPr lang="uk-UA" sz="2200" dirty="0" smtClean="0">
                <a:solidFill>
                  <a:srgbClr val="000000"/>
                </a:solidFill>
                <a:latin typeface="Times New Roman" panose="02020603050405020304" pitchFamily="18" charset="0"/>
                <a:cs typeface="Times New Roman" panose="02020603050405020304" pitchFamily="18" charset="0"/>
              </a:rPr>
              <a:t>певних підставах </a:t>
            </a:r>
            <a:r>
              <a:rPr lang="uk-UA" sz="2200" dirty="0">
                <a:solidFill>
                  <a:srgbClr val="000000"/>
                </a:solidFill>
                <a:latin typeface="Times New Roman" panose="02020603050405020304" pitchFamily="18" charset="0"/>
                <a:cs typeface="Times New Roman" panose="02020603050405020304" pitchFamily="18" charset="0"/>
              </a:rPr>
              <a:t>одержують грошові доходи, витрачають чи зберігають їх і цим </a:t>
            </a:r>
            <a:r>
              <a:rPr lang="uk-UA" sz="2200" dirty="0" smtClean="0">
                <a:solidFill>
                  <a:srgbClr val="000000"/>
                </a:solidFill>
                <a:latin typeface="Times New Roman" panose="02020603050405020304" pitchFamily="18" charset="0"/>
                <a:cs typeface="Times New Roman" panose="02020603050405020304" pitchFamily="18" charset="0"/>
              </a:rPr>
              <a:t>впливають </a:t>
            </a:r>
            <a:r>
              <a:rPr lang="uk-UA" sz="2200" dirty="0">
                <a:solidFill>
                  <a:srgbClr val="000000"/>
                </a:solidFill>
                <a:latin typeface="Times New Roman" panose="02020603050405020304" pitchFamily="18" charset="0"/>
                <a:cs typeface="Times New Roman" panose="02020603050405020304" pitchFamily="18" charset="0"/>
              </a:rPr>
              <a:t>на економічні процеси та стають економічними суб’єктами суспільства.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Якщо абстрагуватися від відтворювального аспекту, то грошовий оборот можна уявити просто як безперервний процес переміщення грошей у функціях засобів обігу і платежу між окремими його суб’єктами. Це, зокрема, переміщення грошей між:</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окремими підприємствами та організаціями;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підприємствами та організаціями і населенням;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окремими фізичними особами;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комерційними банками і підприємствами та організаціями;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комерційними банками і населенням;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окремими комерційними банками;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комерційними банками і центральним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небанківськими фінансово-кредитними установами різного призначення, з одного боку, 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88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підприємствами, організаціями, установами та населенням — з іншого;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небанківськими фінансово-кредитними установами різного призначення і банками;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окремими небанківськими фінансово-кредитними установами різного призначення.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Економічною основою грошового обороту є процес суспільного відтворення.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Суб’єкти цього процесу постійно одержують грошові доходи від реалізації належних їм ресурсів чи виготовлених ними продуктів, що спричинює відповідні грошові потоки. Водночас потоки руху грошей є не тільки результатом відтворювального процесу, а й важливою передумовою його успішного здійснення. Надмірні затримки в русі грошей неминуче викликають гальмування товарних потоків, погіршення кон’юнктури ринків, посилення стагнації виробництва.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Обумовленість грошового обороту процесом суспільного відтворення визначає його сутнісну єдність і безперервність, які можна назвати закономірностями грошового обороту. Це положення має важливе значення для практики управління і використання грошового обороту. У ній не повинно допускатися зведення непереборних перепон на шляху грошових потоків, як і непрохідних меж між окремими потоками грошей: гроші повинні вільно переміщатися з одного потоку в інший, від одного економічного суб’єкта до другого, з одного сектору національної економіки до іншого, між національними економіками.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33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Рис. </a:t>
            </a:r>
            <a:r>
              <a:rPr lang="ru-RU" sz="2200" dirty="0" smtClean="0">
                <a:solidFill>
                  <a:srgbClr val="000000"/>
                </a:solidFill>
                <a:latin typeface="Times New Roman" panose="02020603050405020304" pitchFamily="18" charset="0"/>
                <a:cs typeface="Times New Roman" panose="02020603050405020304" pitchFamily="18" charset="0"/>
              </a:rPr>
              <a:t>2</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Фактори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які</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зумовлюють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додаткову</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емісію</a:t>
            </a:r>
            <a:r>
              <a:rPr lang="ru-RU" sz="2200" dirty="0" smtClean="0">
                <a:solidFill>
                  <a:srgbClr val="000000"/>
                </a:solidFill>
                <a:latin typeface="Times New Roman" panose="02020603050405020304" pitchFamily="18" charset="0"/>
                <a:cs typeface="Times New Roman" panose="02020603050405020304" pitchFamily="18" charset="0"/>
              </a:rPr>
              <a:t> грошей</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567279" y="733331"/>
            <a:ext cx="7428648" cy="5522614"/>
          </a:xfrm>
          <a:prstGeom prst="rect">
            <a:avLst/>
          </a:prstGeom>
        </p:spPr>
      </p:pic>
    </p:spTree>
    <p:extLst>
      <p:ext uri="{BB962C8B-B14F-4D97-AF65-F5344CB8AC3E}">
        <p14:creationId xmlns:p14="http://schemas.microsoft.com/office/powerpoint/2010/main" val="18305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cs typeface="Times New Roman" panose="02020603050405020304" pitchFamily="18" charset="0"/>
              </a:rPr>
              <a:t>2.	Модель грошового обороту. </a:t>
            </a:r>
            <a:r>
              <a:rPr lang="ru-RU" sz="2400" b="1" dirty="0" err="1">
                <a:solidFill>
                  <a:srgbClr val="000000"/>
                </a:solidFill>
                <a:latin typeface="Times New Roman" panose="02020603050405020304" pitchFamily="18" charset="0"/>
                <a:cs typeface="Times New Roman" panose="02020603050405020304" pitchFamily="18" charset="0"/>
              </a:rPr>
              <a:t>Грошові</a:t>
            </a:r>
            <a:r>
              <a:rPr lang="ru-RU" sz="2400" b="1" dirty="0">
                <a:solidFill>
                  <a:srgbClr val="000000"/>
                </a:solidFill>
                <a:latin typeface="Times New Roman" panose="02020603050405020304" pitchFamily="18" charset="0"/>
                <a:cs typeface="Times New Roman" panose="02020603050405020304" pitchFamily="18" charset="0"/>
              </a:rPr>
              <a:t> потоки та </a:t>
            </a:r>
            <a:r>
              <a:rPr lang="ru-RU" sz="2400" b="1" dirty="0" err="1">
                <a:solidFill>
                  <a:srgbClr val="000000"/>
                </a:solidFill>
                <a:latin typeface="Times New Roman" panose="02020603050405020304" pitchFamily="18" charset="0"/>
                <a:cs typeface="Times New Roman" panose="02020603050405020304" pitchFamily="18" charset="0"/>
              </a:rPr>
              <a:t>їх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smtClean="0">
                <a:solidFill>
                  <a:srgbClr val="000000"/>
                </a:solidFill>
                <a:latin typeface="Times New Roman" panose="02020603050405020304" pitchFamily="18" charset="0"/>
                <a:cs typeface="Times New Roman" panose="02020603050405020304" pitchFamily="18" charset="0"/>
              </a:rPr>
              <a:t>балансування</a:t>
            </a:r>
            <a:endParaRPr lang="en-US"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en-US"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Для </a:t>
            </a:r>
            <a:r>
              <a:rPr lang="uk-UA" sz="2200" dirty="0">
                <a:solidFill>
                  <a:srgbClr val="000000"/>
                </a:solidFill>
                <a:latin typeface="Times New Roman" panose="02020603050405020304" pitchFamily="18" charset="0"/>
                <a:cs typeface="Times New Roman" panose="02020603050405020304" pitchFamily="18" charset="0"/>
              </a:rPr>
              <a:t>з’ясування закономірностей та особливостей руху грошей у </a:t>
            </a:r>
            <a:r>
              <a:rPr lang="uk-UA" sz="2200" dirty="0" smtClean="0">
                <a:solidFill>
                  <a:srgbClr val="000000"/>
                </a:solidFill>
                <a:latin typeface="Times New Roman" panose="02020603050405020304" pitchFamily="18" charset="0"/>
                <a:cs typeface="Times New Roman" panose="02020603050405020304" pitchFamily="18" charset="0"/>
              </a:rPr>
              <a:t>процесі </a:t>
            </a:r>
            <a:r>
              <a:rPr lang="uk-UA" sz="2200" dirty="0">
                <a:solidFill>
                  <a:srgbClr val="000000"/>
                </a:solidFill>
                <a:latin typeface="Times New Roman" panose="02020603050405020304" pitchFamily="18" charset="0"/>
                <a:cs typeface="Times New Roman" panose="02020603050405020304" pitchFamily="18" charset="0"/>
              </a:rPr>
              <a:t>суспільного відтворення побудуємо умовну модель грошового обороту</a:t>
            </a: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скориставшись </a:t>
            </a:r>
            <a:r>
              <a:rPr lang="uk-UA" sz="2200" dirty="0">
                <a:solidFill>
                  <a:srgbClr val="000000"/>
                </a:solidFill>
                <a:latin typeface="Times New Roman" panose="02020603050405020304" pitchFamily="18" charset="0"/>
                <a:cs typeface="Times New Roman" panose="02020603050405020304" pitchFamily="18" charset="0"/>
              </a:rPr>
              <a:t>для цього методикою побудови моделі доходів та продуктів</a:t>
            </a: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широко </a:t>
            </a:r>
            <a:r>
              <a:rPr lang="uk-UA" sz="2200" dirty="0">
                <a:solidFill>
                  <a:srgbClr val="000000"/>
                </a:solidFill>
                <a:latin typeface="Times New Roman" panose="02020603050405020304" pitchFamily="18" charset="0"/>
                <a:cs typeface="Times New Roman" panose="02020603050405020304" pitchFamily="18" charset="0"/>
              </a:rPr>
              <a:t>відомої в іноземній </a:t>
            </a:r>
            <a:r>
              <a:rPr lang="uk-UA" sz="2200" dirty="0" smtClean="0">
                <a:solidFill>
                  <a:srgbClr val="000000"/>
                </a:solidFill>
                <a:latin typeface="Times New Roman" panose="02020603050405020304" pitchFamily="18" charset="0"/>
                <a:cs typeface="Times New Roman" panose="02020603050405020304" pitchFamily="18" charset="0"/>
              </a:rPr>
              <a:t>літературі.</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Для </a:t>
            </a:r>
            <a:r>
              <a:rPr lang="uk-UA" sz="2200" dirty="0">
                <a:solidFill>
                  <a:srgbClr val="000000"/>
                </a:solidFill>
                <a:latin typeface="Times New Roman" panose="02020603050405020304" pitchFamily="18" charset="0"/>
                <a:cs typeface="Times New Roman" panose="02020603050405020304" pitchFamily="18" charset="0"/>
              </a:rPr>
              <a:t>спрощення побудови моделі грошового обороту згрупуємо всі </a:t>
            </a:r>
            <a:r>
              <a:rPr lang="uk-UA" sz="2200" dirty="0" smtClean="0">
                <a:solidFill>
                  <a:srgbClr val="000000"/>
                </a:solidFill>
                <a:latin typeface="Times New Roman" panose="02020603050405020304" pitchFamily="18" charset="0"/>
                <a:cs typeface="Times New Roman" panose="02020603050405020304" pitchFamily="18" charset="0"/>
              </a:rPr>
              <a:t>його</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суб’єкти </a:t>
            </a:r>
            <a:r>
              <a:rPr lang="uk-UA" sz="2200" dirty="0">
                <a:solidFill>
                  <a:srgbClr val="000000"/>
                </a:solidFill>
                <a:latin typeface="Times New Roman" panose="02020603050405020304" pitchFamily="18" charset="0"/>
                <a:cs typeface="Times New Roman" panose="02020603050405020304" pitchFamily="18" charset="0"/>
              </a:rPr>
              <a:t>у чотири укрупнені групи: фірми, сімейні господарства, уряд, </a:t>
            </a:r>
            <a:r>
              <a:rPr lang="uk-UA" sz="2200" dirty="0" smtClean="0">
                <a:solidFill>
                  <a:srgbClr val="000000"/>
                </a:solidFill>
                <a:latin typeface="Times New Roman" panose="02020603050405020304" pitchFamily="18" charset="0"/>
                <a:cs typeface="Times New Roman" panose="02020603050405020304" pitchFamily="18" charset="0"/>
              </a:rPr>
              <a:t>фінансові </a:t>
            </a:r>
            <a:r>
              <a:rPr lang="uk-UA" sz="2200" dirty="0">
                <a:solidFill>
                  <a:srgbClr val="000000"/>
                </a:solidFill>
                <a:latin typeface="Times New Roman" panose="02020603050405020304" pitchFamily="18" charset="0"/>
                <a:cs typeface="Times New Roman" panose="02020603050405020304" pitchFamily="18" charset="0"/>
              </a:rPr>
              <a:t>посередники</a:t>
            </a:r>
            <a:r>
              <a:rPr lang="uk-UA"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Усе розмаїття доходів і витрат кожної групи суб’єктів обороту згруповане в кілька економічно відособлених потоків грошових платежів (грошових потоків), які опосередковують відносини між цими групами суб’єктів. Грошові платежі здійснюються також між окремими суб’єктами всередині кожної групи, зокрема між фірмами, між сімейними господарствами тощо. Вони становлять частину сукупного грошового обороту, проте в даній моделі ми змушені від них абстрагуватися, щоб надмірно не ускладнювати модель обороту.</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Грошовий потік – сукупність платежів, які обслуговують окремий етап (чи його частину) процесу розширеного відтворення.</a:t>
            </a:r>
            <a:endParaRPr lang="uk-UA" sz="22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44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a:stretch>
            <a:fillRect/>
          </a:stretch>
        </p:blipFill>
        <p:spPr>
          <a:xfrm>
            <a:off x="4798336" y="541818"/>
            <a:ext cx="6111090" cy="5757437"/>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3. Модель сукупного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грошового обороту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 наведеній моделі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виділено 16 окремих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грошових потоків.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97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Першим (під номером 1) визначено сукупність платежів фірм, пов’язаних із купівлею виробничих ресурсів, насамперед робочої сили, земельних ділянок, споруд, інших засобів виробництва. Назустріч цьому потоку грошей рухаються в напрямку фірм куплені ресурси, що позначено тонкою зустрічною лінією. Звичайно, щоб цей потік відбувався, фірми повинні мати необхідну кількість грошей. Тому припустимо на цьому етапі аналізу, що фірми мають гроші й успішно оплатили всі закупівлі виробничих ресурсів.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результаті </a:t>
            </a:r>
            <a:r>
              <a:rPr lang="uk-UA" sz="2200" i="1" dirty="0" smtClean="0">
                <a:solidFill>
                  <a:srgbClr val="000000"/>
                </a:solidFill>
                <a:latin typeface="Times New Roman" panose="02020603050405020304" pitchFamily="18" charset="0"/>
                <a:cs typeface="Times New Roman" panose="02020603050405020304" pitchFamily="18" charset="0"/>
              </a:rPr>
              <a:t>грошового потоку 1</a:t>
            </a:r>
            <a:r>
              <a:rPr lang="uk-UA" sz="2200" dirty="0" smtClean="0">
                <a:solidFill>
                  <a:srgbClr val="000000"/>
                </a:solidFill>
                <a:latin typeface="Times New Roman" panose="02020603050405020304" pitchFamily="18" charset="0"/>
                <a:cs typeface="Times New Roman" panose="02020603050405020304" pitchFamily="18" charset="0"/>
              </a:rPr>
              <a:t> сформуються грошові доходи домогосподарств, які відображені в моделі як </a:t>
            </a:r>
            <a:r>
              <a:rPr lang="uk-UA" sz="2200" i="1" dirty="0" smtClean="0">
                <a:solidFill>
                  <a:srgbClr val="000000"/>
                </a:solidFill>
                <a:latin typeface="Times New Roman" panose="02020603050405020304" pitchFamily="18" charset="0"/>
                <a:cs typeface="Times New Roman" panose="02020603050405020304" pitchFamily="18" charset="0"/>
              </a:rPr>
              <a:t>потік 2</a:t>
            </a:r>
            <a:r>
              <a:rPr lang="uk-UA" sz="2200" dirty="0" smtClean="0">
                <a:solidFill>
                  <a:srgbClr val="000000"/>
                </a:solidFill>
                <a:latin typeface="Times New Roman" panose="02020603050405020304" pitchFamily="18" charset="0"/>
                <a:cs typeface="Times New Roman" panose="02020603050405020304" pitchFamily="18" charset="0"/>
              </a:rPr>
              <a:t>. У цьому потоці враховані такі види доходів: заробітна плата, гонорари, виручка від продажу матеріальних цінностей, рента, доходи за акціями, паями та ін. У сукупності вони складають </a:t>
            </a:r>
            <a:r>
              <a:rPr lang="uk-UA" sz="2200" i="1" dirty="0" smtClean="0">
                <a:solidFill>
                  <a:srgbClr val="000000"/>
                </a:solidFill>
                <a:latin typeface="Times New Roman" panose="02020603050405020304" pitchFamily="18" charset="0"/>
                <a:cs typeface="Times New Roman" panose="02020603050405020304" pitchFamily="18" charset="0"/>
              </a:rPr>
              <a:t>національний дохід країни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подальшому національний дохід розподіляється на три частини, кожна з яких породжує окремий грошовий потік. Більша його частина витрачається сімейними господарствами на споживання, у зв’язку з чим оплачується закупівля продуктів на внутрішньому ринку продуктів і на світовому ринку. Ці платежі створюють </a:t>
            </a:r>
            <a:r>
              <a:rPr lang="uk-UA" sz="2200" i="1" dirty="0" smtClean="0">
                <a:solidFill>
                  <a:srgbClr val="000000"/>
                </a:solidFill>
                <a:latin typeface="Times New Roman" panose="02020603050405020304" pitchFamily="18" charset="0"/>
                <a:cs typeface="Times New Roman" panose="02020603050405020304" pitchFamily="18" charset="0"/>
              </a:rPr>
              <a:t>потоки 3 та 10</a:t>
            </a:r>
            <a:r>
              <a:rPr lang="uk-UA" sz="2200" dirty="0" smtClean="0">
                <a:solidFill>
                  <a:srgbClr val="000000"/>
                </a:solidFill>
                <a:latin typeface="Times New Roman" panose="02020603050405020304" pitchFamily="18" charset="0"/>
                <a:cs typeface="Times New Roman" panose="02020603050405020304" pitchFamily="18" charset="0"/>
              </a:rPr>
              <a:t>. Певна частина національного доходу сплачується сімейними господарствами уряду у вигляді податків, що створює </a:t>
            </a:r>
            <a:r>
              <a:rPr lang="uk-UA" sz="2200" i="1" dirty="0" smtClean="0">
                <a:solidFill>
                  <a:srgbClr val="000000"/>
                </a:solidFill>
                <a:latin typeface="Times New Roman" panose="02020603050405020304" pitchFamily="18" charset="0"/>
                <a:cs typeface="Times New Roman" panose="02020603050405020304" pitchFamily="18" charset="0"/>
              </a:rPr>
              <a:t>потік 4.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074029"/>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2874</TotalTime>
  <Words>447</Words>
  <Application>Microsoft Office PowerPoint</Application>
  <PresentationFormat>Широкоэкранный</PresentationFormat>
  <Paragraphs>208</Paragraphs>
  <Slides>37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251</cp:revision>
  <dcterms:created xsi:type="dcterms:W3CDTF">2021-12-07T18:51:55Z</dcterms:created>
  <dcterms:modified xsi:type="dcterms:W3CDTF">2025-09-15T18:07:33Z</dcterms:modified>
</cp:coreProperties>
</file>