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680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17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120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5792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061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952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506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5147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774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33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7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762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287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897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34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04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897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ED92FAD-5F66-425E-8836-6BC8A1D3BC0A}" type="datetimeFigureOut">
              <a:rPr lang="ru-RU" smtClean="0"/>
              <a:t>22.02.2023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C8F223-83F4-4AD5-8A99-5D603C002A6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59949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425513"/>
            <a:ext cx="10035091" cy="5365687"/>
          </a:xfrm>
        </p:spPr>
        <p:txBody>
          <a:bodyPr/>
          <a:lstStyle/>
          <a:p>
            <a:endParaRPr lang="uk-UA" b="1" dirty="0" smtClean="0"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</a:endParaRPr>
          </a:p>
          <a:p>
            <a:endParaRPr lang="uk-UA" b="1" dirty="0"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</a:endParaRPr>
          </a:p>
          <a:p>
            <a:endParaRPr lang="uk-UA" b="1" dirty="0" smtClean="0"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uk-UA" b="1" dirty="0" smtClean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Тема </a:t>
            </a:r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2. Валютний курс</a:t>
            </a:r>
            <a:endParaRPr lang="ru-RU" dirty="0"/>
          </a:p>
          <a:p>
            <a:r>
              <a:rPr lang="uk-UA" dirty="0"/>
              <a:t>2.1. Поняття, види та чинники формування валютного курсу.</a:t>
            </a:r>
            <a:endParaRPr lang="ru-RU" dirty="0"/>
          </a:p>
          <a:p>
            <a:r>
              <a:rPr lang="uk-UA" dirty="0"/>
              <a:t>2.2. Режими валютних курсів.</a:t>
            </a:r>
            <a:endParaRPr lang="ru-RU" dirty="0"/>
          </a:p>
          <a:p>
            <a:r>
              <a:rPr lang="uk-UA" dirty="0"/>
              <a:t>2.3. Крос-курс та порядок його розрахунку.</a:t>
            </a:r>
            <a:endParaRPr lang="ru-RU" dirty="0"/>
          </a:p>
          <a:p>
            <a:r>
              <a:rPr lang="uk-UA" dirty="0"/>
              <a:t>2.4. Валютна позиція банків.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177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9764713" cy="5438775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bg1"/>
                </a:solidFill>
              </a:rPr>
              <a:t>USD/UAН = 7,9733 – 7,9788. 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Різниця </a:t>
            </a:r>
            <a:r>
              <a:rPr lang="ru-RU" dirty="0">
                <a:solidFill>
                  <a:schemeClr val="bg1"/>
                </a:solidFill>
              </a:rPr>
              <a:t>між котируваннями на покупку (ліво) і продаж (право) називається </a:t>
            </a:r>
            <a:r>
              <a:rPr lang="ru-RU" b="1" dirty="0">
                <a:solidFill>
                  <a:schemeClr val="bg1"/>
                </a:solidFill>
              </a:rPr>
              <a:t>спред</a:t>
            </a:r>
            <a:r>
              <a:rPr lang="ru-RU" dirty="0">
                <a:solidFill>
                  <a:schemeClr val="bg1"/>
                </a:solidFill>
              </a:rPr>
              <a:t> (або </a:t>
            </a:r>
            <a:r>
              <a:rPr lang="ru-RU" b="1" dirty="0">
                <a:solidFill>
                  <a:schemeClr val="bg1"/>
                </a:solidFill>
              </a:rPr>
              <a:t>маржа</a:t>
            </a:r>
            <a:r>
              <a:rPr lang="ru-RU" dirty="0">
                <a:solidFill>
                  <a:schemeClr val="bg1"/>
                </a:solidFill>
              </a:rPr>
              <a:t>). Валютні дилери зазвичай котирують один одному лише дві останні цифри (до десятків пунктів).</a:t>
            </a:r>
          </a:p>
          <a:p>
            <a:r>
              <a:rPr lang="uk-UA" dirty="0">
                <a:solidFill>
                  <a:schemeClr val="bg1"/>
                </a:solidFill>
              </a:rPr>
              <a:t>Маржа у даному прикладі становить 55 пунктів. Останні цифри написання валютного курсу називаються піп (рір) або «пункт» (point) – це можливий найменший розмір зміни курсу валюти.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Спред </a:t>
            </a:r>
            <a:r>
              <a:rPr lang="ru-RU" dirty="0">
                <a:solidFill>
                  <a:schemeClr val="bg1"/>
                </a:solidFill>
              </a:rPr>
              <a:t>є прибутком банку маркет-мейкера від проведених операцій з клієнтами або іншими банками. Спред може розглядатися як «плата за послуги». Маркет-мейкер завжди купує дешевше, а продає дорожче. На ринку завжди є два типи учасників – маркет-мейкери (market-maker) і маркет-тейкери (market-taker), або, як їх ще називають, маркет-юзери (market-user). </a:t>
            </a:r>
          </a:p>
        </p:txBody>
      </p:sp>
    </p:spTree>
    <p:extLst>
      <p:ext uri="{BB962C8B-B14F-4D97-AF65-F5344CB8AC3E}">
        <p14:creationId xmlns:p14="http://schemas.microsoft.com/office/powerpoint/2010/main" val="4272593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3737" y="495300"/>
            <a:ext cx="10764838" cy="5791200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Маркет-мейкер </a:t>
            </a:r>
            <a:r>
              <a:rPr lang="ru-RU" dirty="0">
                <a:solidFill>
                  <a:schemeClr val="bg1"/>
                </a:solidFill>
              </a:rPr>
              <a:t>– активний учасник ринку, який зв’язує покупців, виставляє курси валют і диктує свої умови. </a:t>
            </a:r>
          </a:p>
          <a:p>
            <a:r>
              <a:rPr lang="ru-RU" b="1" dirty="0">
                <a:solidFill>
                  <a:schemeClr val="bg1"/>
                </a:solidFill>
              </a:rPr>
              <a:t>Маркет-тейкер </a:t>
            </a:r>
            <a:r>
              <a:rPr lang="ru-RU" dirty="0">
                <a:solidFill>
                  <a:schemeClr val="bg1"/>
                </a:solidFill>
              </a:rPr>
              <a:t>– пасивний учасник ринку, що запитує котирування і слабо впливає на ситуацію на ринку, його діяльність залежить від маркер-мейкера. Проте якщо у маркет-тейкерів великі капітали, то маркет-мейкери коректують свої котирування. Маркет-тейкер завжди перебуває в більш невигідному становищі порівняно з маркет-мейкером: він завжди купує базову валюту дорожче, а продає її дешевше.</a:t>
            </a:r>
          </a:p>
          <a:p>
            <a:r>
              <a:rPr lang="ru-RU" dirty="0">
                <a:solidFill>
                  <a:schemeClr val="bg1"/>
                </a:solidFill>
              </a:rPr>
              <a:t>Курси валют установлюють до базової валюти, тобто яка кількість валюти котирування відповідає одиниці базової валюти. При здійсненні угоди дуже важливо визначити, з якою валютою ви працюєте – з базовою чи з валютою котирування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Якщо ви говорите, що ви купуєте USD/JPY, то це значить, що ви купуєте долар США і продаєте японську єну (долар США – базова валюта). Коли в новинах передають, що почав дорожчати GBP/JPY, то всі знають, що англійський фунт стерлінгів подорожчав відносно японської єни. Якщо ж необхідно укласти угоду в сумі валюти котирування, то в переговорах це слід вказати.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456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698163" cy="5572125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Розрізняють такі види котирування: 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b="1" i="1" dirty="0">
                <a:solidFill>
                  <a:schemeClr val="bg1"/>
                </a:solidFill>
              </a:rPr>
              <a:t>1. Пряме котирування </a:t>
            </a:r>
            <a:r>
              <a:rPr lang="ru-RU" dirty="0">
                <a:solidFill>
                  <a:schemeClr val="bg1"/>
                </a:solidFill>
              </a:rPr>
              <a:t>– визначає певну кількість національної валюти за одиницю іноземної валюти. Так склалося історично, що практично всі валюти прирівнюються до американського долара: певна кількість національної валюти за 1 долар США. У вигляді прямого котирування офіційно установлюються курси більшості валют світу: USD/UAN, USD/JPY/ </a:t>
            </a:r>
          </a:p>
          <a:p>
            <a:r>
              <a:rPr lang="ru-RU" dirty="0">
                <a:solidFill>
                  <a:schemeClr val="bg1"/>
                </a:solidFill>
              </a:rPr>
              <a:t>Котирування USD/UAN = 7,973300 означає, що 1 долар США дорівнює 7,9733 грн. </a:t>
            </a:r>
          </a:p>
          <a:p>
            <a:r>
              <a:rPr lang="ru-RU" dirty="0">
                <a:solidFill>
                  <a:schemeClr val="bg1"/>
                </a:solidFill>
              </a:rPr>
              <a:t>На ринку Forex курси основних валют розглядають як котирування валют до долара США, тобто долар США є базовою валютою практично для всіх валют, що свідчить про роль американської валюти як загальновизнаної й найпоширенішої розрахункової одиниці, використовуваної у міжнародній торгівлі.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076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117138" cy="5705475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2. </a:t>
            </a:r>
            <a:r>
              <a:rPr lang="ru-RU" b="1" i="1" dirty="0">
                <a:solidFill>
                  <a:schemeClr val="bg1"/>
                </a:solidFill>
              </a:rPr>
              <a:t>Непряме (зворотне) котирування </a:t>
            </a:r>
            <a:r>
              <a:rPr lang="ru-RU" dirty="0">
                <a:solidFill>
                  <a:schemeClr val="bg1"/>
                </a:solidFill>
              </a:rPr>
              <a:t>– визначає певну кількість іноземної валюти за одиницю національної валюти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ru-RU" dirty="0" smtClean="0">
                <a:solidFill>
                  <a:schemeClr val="bg1"/>
                </a:solidFill>
              </a:rPr>
              <a:t>У </a:t>
            </a:r>
            <a:r>
              <a:rPr lang="ru-RU" dirty="0">
                <a:solidFill>
                  <a:schemeClr val="bg1"/>
                </a:solidFill>
              </a:rPr>
              <a:t>непрямому котируванні долар США є валютою котирування, а інша валюта – базою котирування.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" y="1704975"/>
            <a:ext cx="6872288" cy="1485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4924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542926"/>
            <a:ext cx="10802938" cy="6019800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>
                <a:solidFill>
                  <a:schemeClr val="bg1"/>
                </a:solidFill>
              </a:rPr>
              <a:t>2.2. Режими валютних курсів</a:t>
            </a:r>
            <a:r>
              <a:rPr lang="uk-UA" b="1" dirty="0" smtClean="0">
                <a:solidFill>
                  <a:schemeClr val="bg1"/>
                </a:solidFill>
              </a:rPr>
              <a:t>.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У міжнародній практиці використовують такі сучасні режими валютних курсів:</a:t>
            </a:r>
          </a:p>
          <a:p>
            <a:r>
              <a:rPr lang="ru-RU" dirty="0">
                <a:solidFill>
                  <a:schemeClr val="bg1"/>
                </a:solidFill>
              </a:rPr>
              <a:t> – фіксовані; </a:t>
            </a:r>
          </a:p>
          <a:p>
            <a:r>
              <a:rPr lang="ru-RU" dirty="0">
                <a:solidFill>
                  <a:schemeClr val="bg1"/>
                </a:solidFill>
              </a:rPr>
              <a:t>– плаваючі; </a:t>
            </a:r>
          </a:p>
          <a:p>
            <a:r>
              <a:rPr lang="ru-RU" dirty="0">
                <a:solidFill>
                  <a:schemeClr val="bg1"/>
                </a:solidFill>
              </a:rPr>
              <a:t>– змішані. </a:t>
            </a:r>
          </a:p>
          <a:p>
            <a:r>
              <a:rPr lang="ru-RU" b="1" dirty="0">
                <a:solidFill>
                  <a:schemeClr val="bg1"/>
                </a:solidFill>
              </a:rPr>
              <a:t>1. Фіксований валютний курс – </a:t>
            </a:r>
            <a:r>
              <a:rPr lang="ru-RU" dirty="0">
                <a:solidFill>
                  <a:schemeClr val="bg1"/>
                </a:solidFill>
              </a:rPr>
              <a:t>це встановлені урядом постійні фіксовані пропорції обміну національної валюти на іноземну та навпаки. </a:t>
            </a:r>
          </a:p>
          <a:p>
            <a:r>
              <a:rPr lang="ru-RU" dirty="0">
                <a:solidFill>
                  <a:schemeClr val="bg1"/>
                </a:solidFill>
              </a:rPr>
              <a:t>Він передбачає наявність певного зареєстрованого (офіційного) паритету, який підтримують органи державного валютного контролю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2. Режим вільно плаваючих курсів називають ФЛОАТИНГОМ</a:t>
            </a:r>
            <a:r>
              <a:rPr lang="ru-RU" dirty="0">
                <a:solidFill>
                  <a:schemeClr val="bg1"/>
                </a:solidFill>
              </a:rPr>
              <a:t>. </a:t>
            </a:r>
          </a:p>
          <a:p>
            <a:r>
              <a:rPr lang="ru-RU" b="1" dirty="0">
                <a:solidFill>
                  <a:schemeClr val="bg1"/>
                </a:solidFill>
              </a:rPr>
              <a:t>Плаваючий валютний курс </a:t>
            </a:r>
            <a:r>
              <a:rPr lang="ru-RU" dirty="0">
                <a:solidFill>
                  <a:schemeClr val="bg1"/>
                </a:solidFill>
              </a:rPr>
              <a:t>– формується на валютному ринку під впливом попиту та пропозиції, що, в свою чергу, залежить від стану платіжного балансу країни, співвідношення відсоткових ставок і темпів інфляції, очікувань учасників ринку, офіційних валютних інтервенцій. </a:t>
            </a:r>
          </a:p>
          <a:p>
            <a:r>
              <a:rPr lang="ru-RU" dirty="0">
                <a:solidFill>
                  <a:schemeClr val="bg1"/>
                </a:solidFill>
              </a:rPr>
              <a:t>За умови введення обмежень режим вільно плаваючих курсів називають БРУДНИМ ФЛОАТИНГОМ, або КЕРОВАНИМ ПЛАВАННЯМ. </a:t>
            </a:r>
          </a:p>
          <a:p>
            <a:r>
              <a:rPr lang="ru-RU" dirty="0">
                <a:solidFill>
                  <a:schemeClr val="bg1"/>
                </a:solidFill>
              </a:rPr>
              <a:t>Більшість країн світу в політиці курсоутворення орієнтується саме на кероване плавання валютних курсів.</a:t>
            </a:r>
          </a:p>
        </p:txBody>
      </p:sp>
    </p:spTree>
    <p:extLst>
      <p:ext uri="{BB962C8B-B14F-4D97-AF65-F5344CB8AC3E}">
        <p14:creationId xmlns:p14="http://schemas.microsoft.com/office/powerpoint/2010/main" val="3465518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6574" y="4129"/>
            <a:ext cx="5734575" cy="685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51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889" y="238125"/>
            <a:ext cx="5798534" cy="6296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3810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812463" cy="5953125"/>
          </a:xfrm>
        </p:spPr>
        <p:txBody>
          <a:bodyPr/>
          <a:lstStyle/>
          <a:p>
            <a:r>
              <a:rPr lang="ru-RU" b="1" dirty="0"/>
              <a:t>1.4. Крос-курси та їх </a:t>
            </a:r>
            <a:r>
              <a:rPr lang="ru-RU" b="1" dirty="0" smtClean="0"/>
              <a:t>розрахунки</a:t>
            </a:r>
            <a:endParaRPr lang="en-US" b="1" dirty="0" smtClean="0"/>
          </a:p>
          <a:p>
            <a:r>
              <a:rPr lang="ru-RU" dirty="0">
                <a:solidFill>
                  <a:schemeClr val="bg1"/>
                </a:solidFill>
              </a:rPr>
              <a:t>Крос-курс (cross-rates) – це курс обміну між двома валютами, за винятком долара США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ru-RU" i="1" dirty="0">
                <a:solidFill>
                  <a:schemeClr val="bg1"/>
                </a:solidFill>
              </a:rPr>
              <a:t>До числа найбільш активних міжнародних ринків конверсійних операцій щодо крос-курсів належать: фунт стерлінгів до японської єни GBP/JPY, євро до японської єни EUR/JPY, євро до швейцарського франка EUR/CHF. В Україні ринок крос-курсів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i="1" dirty="0">
                <a:solidFill>
                  <a:schemeClr val="bg1"/>
                </a:solidFill>
              </a:rPr>
              <a:t>представлено всього кількома валютами: англійський фунт до української гривні GBP/UAH, </a:t>
            </a:r>
            <a:r>
              <a:rPr lang="ru-RU" i="1" dirty="0" smtClean="0">
                <a:solidFill>
                  <a:schemeClr val="bg1"/>
                </a:solidFill>
              </a:rPr>
              <a:t>євро </a:t>
            </a:r>
            <a:r>
              <a:rPr lang="ru-RU" i="1" dirty="0">
                <a:solidFill>
                  <a:schemeClr val="bg1"/>
                </a:solidFill>
              </a:rPr>
              <a:t>до української гривні </a:t>
            </a:r>
            <a:r>
              <a:rPr lang="ru-RU" i="1" dirty="0" smtClean="0">
                <a:solidFill>
                  <a:schemeClr val="bg1"/>
                </a:solidFill>
              </a:rPr>
              <a:t>EUR/UAH</a:t>
            </a:r>
            <a:endParaRPr lang="en-US" i="1" dirty="0" smtClean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Крос-курси валют </a:t>
            </a:r>
            <a:r>
              <a:rPr lang="ru-RU" dirty="0">
                <a:solidFill>
                  <a:schemeClr val="bg1"/>
                </a:solidFill>
              </a:rPr>
              <a:t>– це вторинний показник. Вони розраховуються через основні курси валют відносно долара. Деякі «екзотичні» валюти можуть узагалі не мати крос-курсу одна з одною і продаються тільки через долар США. </a:t>
            </a:r>
            <a:r>
              <a:rPr lang="ru-RU" b="1" dirty="0">
                <a:solidFill>
                  <a:schemeClr val="bg1"/>
                </a:solidFill>
              </a:rPr>
              <a:t>Існують три способи розрахунку крос-курсів з урахуванням того, чи є котирування валют до долара прямим чи непрямим: 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• два прямі котирування, </a:t>
            </a:r>
          </a:p>
          <a:p>
            <a:r>
              <a:rPr lang="ru-RU" dirty="0">
                <a:solidFill>
                  <a:schemeClr val="bg1"/>
                </a:solidFill>
              </a:rPr>
              <a:t>• пряме і непряме котирування, </a:t>
            </a:r>
          </a:p>
          <a:p>
            <a:r>
              <a:rPr lang="ru-RU" dirty="0">
                <a:solidFill>
                  <a:schemeClr val="bg1"/>
                </a:solidFill>
              </a:rPr>
              <a:t>• два зворотні котирування. </a:t>
            </a:r>
          </a:p>
          <a:p>
            <a:endParaRPr lang="en-US" i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48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438150"/>
            <a:ext cx="11041063" cy="6124575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1. Розрахунок крос-курсу для валют із прямим котируванням до долара США (долар є базою котирування для обох валют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  <a:endParaRPr lang="ru-RU" dirty="0">
              <a:solidFill>
                <a:schemeClr val="bg1"/>
              </a:solidFill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Існує правило розрахунку цього крос-курсу: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одержання сторони bid крос-курсу слід розділити сторону bid курсу валюти, що виступає в крос-курсі валютою котирування, на сторону offer курсу валюти, що у крос-курсі служить базою котирування;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одержання сторони offer крос-курсу розділити сторону offer курсу валюти, що виступає в крос-курсі валютою котирування, на сторону bid курсу валюти, що у крос-курсі служить базою котирування.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63" y="5114925"/>
            <a:ext cx="4776788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6800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987" y="209550"/>
            <a:ext cx="11336338" cy="6225117"/>
          </a:xfrm>
        </p:spPr>
        <p:txBody>
          <a:bodyPr/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Розрахунок крос-курсу для валют із прямим та непрямим котируванням до долара США, де долар є базою котирування для однієї з валют.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Існує правило розрахунку крос-курсу з прямим та непрямим котируванням: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одержання лівої сторони bid крос-курсу слід помножити сторони bid доларових курсів цих валют;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одержання правої сторони offer слід помножити сторони offer доларових курсів цих валют.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4414837"/>
            <a:ext cx="5348288" cy="13001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404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487764" cy="5742160"/>
          </a:xfrm>
        </p:spPr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2.1. Поняття, види та чинники формування валютного курсу.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 </a:t>
            </a:r>
            <a:r>
              <a:rPr lang="ru-RU" b="1" dirty="0" smtClean="0">
                <a:solidFill>
                  <a:schemeClr val="bg1"/>
                </a:solidFill>
              </a:rPr>
              <a:t>Валютний </a:t>
            </a:r>
            <a:r>
              <a:rPr lang="ru-RU" b="1" dirty="0">
                <a:solidFill>
                  <a:schemeClr val="bg1"/>
                </a:solidFill>
              </a:rPr>
              <a:t>курс необхідний для: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• </a:t>
            </a:r>
            <a:r>
              <a:rPr lang="ru-RU" b="1" dirty="0">
                <a:solidFill>
                  <a:schemeClr val="bg1"/>
                </a:solidFill>
              </a:rPr>
              <a:t>взаємного </a:t>
            </a:r>
            <a:r>
              <a:rPr lang="uk-UA" b="1" dirty="0" smtClean="0">
                <a:solidFill>
                  <a:schemeClr val="bg1"/>
                </a:solidFill>
              </a:rPr>
              <a:t>обміну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валютами при торгівлі товарами, послугами, при русі капіталів і кредитів</a:t>
            </a:r>
            <a:r>
              <a:rPr lang="ru-RU" dirty="0">
                <a:solidFill>
                  <a:schemeClr val="bg1"/>
                </a:solidFill>
              </a:rPr>
              <a:t>. Експортер обмінює виручену іноземну валюту на національну, тому що валюти інших країн не можуть обертатися як законний купівельний і платіжний засіб на території даної держави. Імпортер обмінює національну валюту на іноземну для оплати товарів, куплених </a:t>
            </a:r>
            <a:r>
              <a:rPr lang="ru-RU">
                <a:solidFill>
                  <a:schemeClr val="bg1"/>
                </a:solidFill>
              </a:rPr>
              <a:t>за </a:t>
            </a:r>
            <a:r>
              <a:rPr lang="ru-RU" smtClean="0">
                <a:solidFill>
                  <a:schemeClr val="bg1"/>
                </a:solidFill>
              </a:rPr>
              <a:t>кордоном. </a:t>
            </a:r>
            <a:r>
              <a:rPr lang="ru-RU" dirty="0">
                <a:solidFill>
                  <a:schemeClr val="bg1"/>
                </a:solidFill>
              </a:rPr>
              <a:t>Боржник здобуває іноземну валюту за національну для погашення заборгованості і виплати відсотків за зовнішніми позиками;</a:t>
            </a:r>
          </a:p>
          <a:p>
            <a:r>
              <a:rPr lang="ru-RU" dirty="0">
                <a:solidFill>
                  <a:schemeClr val="bg1"/>
                </a:solidFill>
              </a:rPr>
              <a:t>• </a:t>
            </a:r>
            <a:r>
              <a:rPr lang="ru-RU" b="1" dirty="0">
                <a:solidFill>
                  <a:schemeClr val="bg1"/>
                </a:solidFill>
              </a:rPr>
              <a:t>порівняння цін світових і національних ринків</a:t>
            </a:r>
            <a:r>
              <a:rPr lang="ru-RU" dirty="0">
                <a:solidFill>
                  <a:schemeClr val="bg1"/>
                </a:solidFill>
              </a:rPr>
              <a:t>, а також вартісних показників різних країн, виражених у національних чи іноземних валютах;</a:t>
            </a:r>
          </a:p>
          <a:p>
            <a:r>
              <a:rPr lang="ru-RU" dirty="0">
                <a:solidFill>
                  <a:schemeClr val="bg1"/>
                </a:solidFill>
              </a:rPr>
              <a:t>• </a:t>
            </a:r>
            <a:r>
              <a:rPr lang="ru-RU" b="1" dirty="0">
                <a:solidFill>
                  <a:schemeClr val="bg1"/>
                </a:solidFill>
              </a:rPr>
              <a:t>періодичного переоцінювання рахунків в іноземній валюті фірм і банків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b="1" dirty="0">
                <a:solidFill>
                  <a:schemeClr val="bg1"/>
                </a:solidFill>
              </a:rPr>
              <a:t>Валютний курс </a:t>
            </a:r>
            <a:r>
              <a:rPr lang="uk-UA" dirty="0">
                <a:solidFill>
                  <a:schemeClr val="bg1"/>
                </a:solidFill>
              </a:rPr>
              <a:t>– це ціна грошової одиниці однієї країни, виражена в грошовій одиниці іншої держави.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198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61365"/>
            <a:ext cx="11158164" cy="6615953"/>
          </a:xfrm>
        </p:spPr>
        <p:txBody>
          <a:bodyPr/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Розрахунок крос-курсу для валют із непрямим котируванням до долара США, де долар є валютою котирування для обох валют.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даному разі існує правило: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одержання сторони bid крос-курсу слід розділити сторону bid курсу базової валюти на сторону offer курсу валюти котирування;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одержання сторони offer крос-курсу розділити сторону offer курсу базової валюти на сторону bid курсу валюти котирування.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006" y="3717551"/>
            <a:ext cx="4608700" cy="970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661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800652" cy="5852160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1.5. Валютна позиція банків </a:t>
            </a:r>
            <a:endParaRPr lang="uk-UA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Валютна позиція банку (VP) </a:t>
            </a:r>
            <a:r>
              <a:rPr lang="ru-RU" dirty="0">
                <a:solidFill>
                  <a:schemeClr val="bg1"/>
                </a:solidFill>
              </a:rPr>
              <a:t>– показник, що характеризує валютний ризик банку; співвідношення (різниця) між сумою активів та позабалансових вимог у певній іноземній валюті та сумою балансових і позабалансових зобов’язань у цій самій валюті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Активи та позабалансові вимоги (Av) </a:t>
            </a:r>
            <a:r>
              <a:rPr lang="ru-RU" dirty="0">
                <a:solidFill>
                  <a:schemeClr val="bg1"/>
                </a:solidFill>
              </a:rPr>
              <a:t>– це активи, які обліковуються на певний день у балансі, тобто є у розпорядженні банку на цей час, та активи, які банк одержить у майбутньому (купівля певної валюти за угодами форвард, ф’ючерс, опціон та майбутні надходження у валюті у вигляді доходу). </a:t>
            </a:r>
            <a:endParaRPr lang="uk-UA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Балансові та позабалансові зобов’язання (Lv) </a:t>
            </a:r>
            <a:r>
              <a:rPr lang="ru-RU" dirty="0">
                <a:solidFill>
                  <a:schemeClr val="bg1"/>
                </a:solidFill>
              </a:rPr>
              <a:t>– це зобов’язання банку на певний день у балансі перед клієнтами та контрагентами та зобов’язання банку у майбутньому (продаж певної валюти за угодами форвард, ф’ючерс, опціон, майбутні збитки в певній валюті). </a:t>
            </a:r>
            <a:endParaRPr lang="uk-UA" dirty="0">
              <a:solidFill>
                <a:schemeClr val="bg1"/>
              </a:solidFill>
            </a:endParaRPr>
          </a:p>
          <a:p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366" y="2557843"/>
            <a:ext cx="3306890" cy="7705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796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1010964" cy="5806440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Валютна позиція відкрита </a:t>
            </a:r>
            <a:r>
              <a:rPr lang="ru-RU" dirty="0">
                <a:solidFill>
                  <a:schemeClr val="bg1"/>
                </a:solidFill>
              </a:rPr>
              <a:t>– сума активів та позабалансових вимог у певній іноземній валюті не збігається із сумою балансових і позабалансових зобов’язань (пасивів) у цій самій валюті. Відкрита валютна позиція містить додатковий ризик у разі зміни валютного курсу.</a:t>
            </a:r>
            <a:endParaRPr lang="uk-UA" dirty="0">
              <a:solidFill>
                <a:schemeClr val="bg1"/>
              </a:solidFill>
            </a:endParaRPr>
          </a:p>
          <a:p>
            <a:endParaRPr lang="uk-UA" dirty="0" smtClean="0">
              <a:solidFill>
                <a:schemeClr val="bg1"/>
              </a:solidFill>
            </a:endParaRPr>
          </a:p>
          <a:p>
            <a:endParaRPr lang="uk-UA" dirty="0">
              <a:solidFill>
                <a:schemeClr val="bg1"/>
              </a:solidFill>
            </a:endParaRPr>
          </a:p>
          <a:p>
            <a:r>
              <a:rPr lang="uk-UA" b="1" dirty="0">
                <a:solidFill>
                  <a:schemeClr val="bg1"/>
                </a:solidFill>
              </a:rPr>
              <a:t>Валютна позиція відкрита (чиста) довга </a:t>
            </a:r>
            <a:r>
              <a:rPr lang="uk-UA" dirty="0">
                <a:solidFill>
                  <a:schemeClr val="bg1"/>
                </a:solidFill>
              </a:rPr>
              <a:t>– сума активів та позабалансових вимог перевищує суму балансових і позабалансових зобов’язань (пасивів) у кожній іноземній валюті. </a:t>
            </a:r>
          </a:p>
          <a:p>
            <a:r>
              <a:rPr lang="ru-RU" dirty="0">
                <a:solidFill>
                  <a:schemeClr val="bg1"/>
                </a:solidFill>
              </a:rPr>
              <a:t>Av &gt; Lv – показник валютної позиції має знак «+» </a:t>
            </a:r>
            <a:endParaRPr lang="uk-UA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Банк із такою позицією може зазнати втрат у разі підвищення курсу національної валюти відносно іноземної. </a:t>
            </a:r>
            <a:endParaRPr lang="uk-UA" dirty="0">
              <a:solidFill>
                <a:schemeClr val="bg1"/>
              </a:solidFill>
            </a:endParaRPr>
          </a:p>
          <a:p>
            <a:endParaRPr lang="uk-UA" dirty="0"/>
          </a:p>
        </p:txBody>
      </p:sp>
      <p:pic>
        <p:nvPicPr>
          <p:cNvPr id="10" name="Рисунок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438" y="2505456"/>
            <a:ext cx="3075241" cy="914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8352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901236" cy="5779008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Валютна позиція відкрита (чиста) коротка </a:t>
            </a:r>
            <a:r>
              <a:rPr lang="ru-RU" dirty="0">
                <a:solidFill>
                  <a:schemeClr val="bg1"/>
                </a:solidFill>
              </a:rPr>
              <a:t>– сума балансових та позабалансових зобов’язань перевищує суму активів і позабалансових вимог у кожній іноземній валюті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1828800" lvl="4" indent="0">
              <a:buNone/>
            </a:pP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ru-RU" sz="1800" dirty="0">
                <a:solidFill>
                  <a:schemeClr val="bg1"/>
                </a:solidFill>
              </a:rPr>
              <a:t>– показник валютної позиції має знак «-». Банк із такою позицією може зазнати додаткових втрат у разі підвищення курсу іноземної валюти відносно національної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</a:p>
          <a:p>
            <a:pPr marL="1828800" lvl="4" indent="0">
              <a:buNone/>
            </a:pP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Валютна </a:t>
            </a:r>
            <a:r>
              <a:rPr lang="ru-RU" b="1" dirty="0">
                <a:solidFill>
                  <a:schemeClr val="bg1"/>
                </a:solidFill>
              </a:rPr>
              <a:t>позиція закрита </a:t>
            </a:r>
            <a:r>
              <a:rPr lang="ru-RU" dirty="0">
                <a:solidFill>
                  <a:schemeClr val="bg1"/>
                </a:solidFill>
              </a:rPr>
              <a:t>– сума активів та позабалансових вимог збігається із сумою балансових та позабалансових зобов’язань у кожній іноземній валюті:</a:t>
            </a:r>
            <a:endParaRPr lang="uk-UA" dirty="0">
              <a:solidFill>
                <a:schemeClr val="bg1"/>
              </a:solidFill>
            </a:endParaRPr>
          </a:p>
          <a:p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468" y="2902458"/>
            <a:ext cx="1450563" cy="745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469" y="5142738"/>
            <a:ext cx="2401539" cy="8557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704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526713" cy="5724525"/>
          </a:xfrm>
        </p:spPr>
        <p:txBody>
          <a:bodyPr/>
          <a:lstStyle/>
          <a:p>
            <a:r>
              <a:rPr lang="uk-UA" i="1" dirty="0" smtClean="0">
                <a:solidFill>
                  <a:schemeClr val="bg1"/>
                </a:solidFill>
              </a:rPr>
              <a:t>Реальний валютний курс </a:t>
            </a:r>
            <a:r>
              <a:rPr lang="uk-UA" dirty="0" smtClean="0">
                <a:solidFill>
                  <a:schemeClr val="bg1"/>
                </a:solidFill>
              </a:rPr>
              <a:t>можна визначити як відношення цін товарів двох країн, узятих у відповідній валюті.</a:t>
            </a:r>
          </a:p>
          <a:p>
            <a:r>
              <a:rPr lang="uk-UA" i="1" dirty="0" smtClean="0">
                <a:solidFill>
                  <a:schemeClr val="bg1"/>
                </a:solidFill>
              </a:rPr>
              <a:t>Номінальний валютний курс </a:t>
            </a:r>
            <a:r>
              <a:rPr lang="uk-UA" dirty="0" smtClean="0">
                <a:solidFill>
                  <a:schemeClr val="bg1"/>
                </a:solidFill>
              </a:rPr>
              <a:t>показує обмінний курс валют, що діє в даний момент на валютному ринку країни.</a:t>
            </a:r>
          </a:p>
          <a:p>
            <a:r>
              <a:rPr lang="uk-UA" i="1" dirty="0" smtClean="0">
                <a:solidFill>
                  <a:schemeClr val="bg1"/>
                </a:solidFill>
              </a:rPr>
              <a:t>Валютний курс, що підтримує постійний паритет купівельної сили</a:t>
            </a:r>
            <a:r>
              <a:rPr lang="uk-UA" dirty="0" smtClean="0">
                <a:solidFill>
                  <a:schemeClr val="bg1"/>
                </a:solidFill>
              </a:rPr>
              <a:t>, — це такий номінальний валютний курс, при якому реальний валютний курс незмінний.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80" y="419100"/>
            <a:ext cx="7345320" cy="56759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0503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479088" cy="1733550"/>
          </a:xfrm>
        </p:spPr>
        <p:txBody>
          <a:bodyPr>
            <a:normAutofit fontScale="92500"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Розрізняють основні чинники впливу на валютний курс: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- </a:t>
            </a:r>
            <a:r>
              <a:rPr lang="uk-UA" i="1" dirty="0" smtClean="0">
                <a:solidFill>
                  <a:schemeClr val="bg1"/>
                </a:solidFill>
              </a:rPr>
              <a:t>структурні </a:t>
            </a:r>
            <a:r>
              <a:rPr lang="uk-UA" dirty="0" smtClean="0">
                <a:solidFill>
                  <a:schemeClr val="bg1"/>
                </a:solidFill>
              </a:rPr>
              <a:t>– відображають стан економіки країни емітента, чинять довгостроковий вплив і становлять основу валютного курсу; 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- </a:t>
            </a:r>
            <a:r>
              <a:rPr lang="uk-UA" i="1" dirty="0" smtClean="0">
                <a:solidFill>
                  <a:schemeClr val="bg1"/>
                </a:solidFill>
              </a:rPr>
              <a:t>кон’юнктурні </a:t>
            </a:r>
            <a:r>
              <a:rPr lang="uk-UA" dirty="0" smtClean="0">
                <a:solidFill>
                  <a:schemeClr val="bg1"/>
                </a:solidFill>
              </a:rPr>
              <a:t>– мають короткостроковий і спекулятивний характер (табл. </a:t>
            </a:r>
            <a:r>
              <a:rPr lang="uk-UA" dirty="0" smtClean="0"/>
              <a:t>1.1).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487" y="2200275"/>
            <a:ext cx="5324475" cy="401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64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677887" cy="5588251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У банківській практиці прийняте таке позначення курсів валют: одна валюта/інша валюта. Наприклад, курс долара США до української гривні позначаєтьсяUSD/UAN.</a:t>
            </a:r>
          </a:p>
          <a:p>
            <a:r>
              <a:rPr lang="ru-RU" dirty="0">
                <a:solidFill>
                  <a:schemeClr val="bg1"/>
                </a:solidFill>
              </a:rPr>
              <a:t>У цьому позначенні ліворуч ставлять базу котирування (базова валюта- яку вимірюють), а праворуч — валюту котирування (котирувальна валюта — чим вимірюють). Наприклад, курс USD/UAN = 5,0236 визначає кількість котирувальної валюти за одиницю базової валюти (в даному разі 5,0236 українських гривень за один американський долар</a:t>
            </a:r>
            <a:r>
              <a:rPr lang="ru-RU" dirty="0" smtClean="0">
                <a:solidFill>
                  <a:schemeClr val="bg1"/>
                </a:solidFill>
              </a:rPr>
              <a:t>):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051" y="3771056"/>
            <a:ext cx="8401733" cy="1842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72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918508" cy="5533931"/>
          </a:xfrm>
        </p:spPr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ВАЛЮТНЕ КОТИРУВАННЯ (currency quoting) – </a:t>
            </a:r>
            <a:r>
              <a:rPr lang="uk-UA" dirty="0">
                <a:solidFill>
                  <a:schemeClr val="bg1"/>
                </a:solidFill>
              </a:rPr>
              <a:t>визначення валютних курсів. Повне В.к. означає, що встановлюється курс покупця (bid) і продавця (offer).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У світовій практиці розрізняють пряме та зворотне котирування. У разі прямого котирування зазначають, скільком національним грошовим одиницям дорівнює одиниця (1, 10, 100, 1000 од.) іноземної валюти. У разі зворотного котирування – навпаки, скільком одиницям іноземної валюти дорівнює одиниця (1, 10, 100, 1000 од.) національної валюти.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Офіційні котирування гривні до іноземних валют Національний банк України встановлює як суму в гривні за 10, 100, 1000 і 10000 одиниць іноземної валюти.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Коли кажуть, що за умови котирування USD/UAH курс гривні підвищився, то це означає, що він був, наприклад, </a:t>
            </a:r>
            <a:r>
              <a:rPr lang="en-US" dirty="0" smtClean="0">
                <a:solidFill>
                  <a:schemeClr val="bg1"/>
                </a:solidFill>
              </a:rPr>
              <a:t>28</a:t>
            </a:r>
            <a:r>
              <a:rPr lang="uk-UA" dirty="0" smtClean="0">
                <a:solidFill>
                  <a:schemeClr val="bg1"/>
                </a:solidFill>
              </a:rPr>
              <a:t>,00 </a:t>
            </a:r>
            <a:r>
              <a:rPr lang="uk-UA" dirty="0">
                <a:solidFill>
                  <a:schemeClr val="bg1"/>
                </a:solidFill>
              </a:rPr>
              <a:t>грн., а став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uk-UA" dirty="0" smtClean="0">
                <a:solidFill>
                  <a:schemeClr val="bg1"/>
                </a:solidFill>
              </a:rPr>
              <a:t>8,10 </a:t>
            </a:r>
            <a:r>
              <a:rPr lang="uk-UA" dirty="0">
                <a:solidFill>
                  <a:schemeClr val="bg1"/>
                </a:solidFill>
              </a:rPr>
              <a:t>грн. за 1 дол. США. При цьому купівельна спроможність гривні знизилася, а долара – зросла.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751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841038" cy="5581650"/>
          </a:xfrm>
        </p:spPr>
        <p:txBody>
          <a:bodyPr/>
          <a:lstStyle/>
          <a:p>
            <a:r>
              <a:rPr lang="uk-UA" dirty="0">
                <a:solidFill>
                  <a:schemeClr val="bg1"/>
                </a:solidFill>
              </a:rPr>
              <a:t>У разі, коли курс гривні був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uk-UA" dirty="0" smtClean="0">
                <a:solidFill>
                  <a:schemeClr val="bg1"/>
                </a:solidFill>
              </a:rPr>
              <a:t>8,10 </a:t>
            </a:r>
            <a:r>
              <a:rPr lang="uk-UA" dirty="0">
                <a:solidFill>
                  <a:schemeClr val="bg1"/>
                </a:solidFill>
              </a:rPr>
              <a:t>грн. за 1 дол., а став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uk-UA" dirty="0" smtClean="0">
                <a:solidFill>
                  <a:schemeClr val="bg1"/>
                </a:solidFill>
              </a:rPr>
              <a:t>8,00</a:t>
            </a:r>
            <a:r>
              <a:rPr lang="uk-UA" dirty="0">
                <a:solidFill>
                  <a:schemeClr val="bg1"/>
                </a:solidFill>
              </a:rPr>
              <a:t>, кажуть, що він знизився. При цьому купівельна спроможність гривні зросла.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При визначені та записі валютних курсів розрізняють валюту котирування і базу котирування. Валютою котирування є та іноземна валюта, курс якої визначають, а базою – валюта, з якою порівнюють дану грошову одиницю. Наприклад, у записі USD/UAH долар США є базою котирування, а гривня – валютою котирування</a:t>
            </a:r>
            <a:r>
              <a:rPr lang="uk-UA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На практиці частіше за все базою котирування є долар США. Однак для окремих валют – англійського фунта стерлінгів (GBP), євро (EUR), австралійського (AUD) і новозеландського доларів (NZD), долар США завжди є валютою котирування.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144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812463" cy="5629275"/>
          </a:xfrm>
        </p:spPr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Валютне котирування</a:t>
            </a:r>
            <a:r>
              <a:rPr lang="uk-UA" dirty="0">
                <a:solidFill>
                  <a:schemeClr val="bg1"/>
                </a:solidFill>
              </a:rPr>
              <a:t> – фіксування курсу національної грошової одиниці стосовно іноземних грошових одиниць. 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Повне котирування </a:t>
            </a:r>
            <a:r>
              <a:rPr lang="ru-RU" dirty="0">
                <a:solidFill>
                  <a:schemeClr val="bg1"/>
                </a:solidFill>
              </a:rPr>
              <a:t>передбачає встановлення курсу покупця (сторона bid) і продавця (сторона offer (ask)). </a:t>
            </a:r>
          </a:p>
          <a:p>
            <a:r>
              <a:rPr lang="ru-RU" b="1" dirty="0">
                <a:solidFill>
                  <a:schemeClr val="bg1"/>
                </a:solidFill>
              </a:rPr>
              <a:t>Bid – </a:t>
            </a:r>
            <a:r>
              <a:rPr lang="ru-RU" dirty="0">
                <a:solidFill>
                  <a:schemeClr val="bg1"/>
                </a:solidFill>
              </a:rPr>
              <a:t>це курс купівлі базової валюти (курс продажу валюти котирування) маркет-мейкером. </a:t>
            </a:r>
          </a:p>
          <a:p>
            <a:r>
              <a:rPr lang="ru-RU" b="1" dirty="0">
                <a:solidFill>
                  <a:schemeClr val="bg1"/>
                </a:solidFill>
              </a:rPr>
              <a:t>Offer (ask ) – </a:t>
            </a:r>
            <a:r>
              <a:rPr lang="ru-RU" dirty="0">
                <a:solidFill>
                  <a:schemeClr val="bg1"/>
                </a:solidFill>
              </a:rPr>
              <a:t>це курс продажу базової валюти (курс купівлі валюти котирування) маркет-мейкером (тип учасника ринку). Котирування маркет-мейкера = bid/offer. EUR/USD = 0,9956(bid)/0,9960(offer) або EUR/USD = 0,9956/60 У котируванні сторона bid завжди менша сторони offer. </a:t>
            </a:r>
            <a:r>
              <a:rPr lang="ru-RU" i="1" dirty="0">
                <a:solidFill>
                  <a:schemeClr val="bg1"/>
                </a:solidFill>
              </a:rPr>
              <a:t>Наприклад, курс гривні до долара США записують: 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i="1" dirty="0">
                <a:solidFill>
                  <a:schemeClr val="bg1"/>
                </a:solidFill>
              </a:rPr>
              <a:t>USD/UAН = 7,9733 – 7,9788.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5235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549</TotalTime>
  <Words>1907</Words>
  <Application>Microsoft Office PowerPoint</Application>
  <PresentationFormat>Широкоэкранный</PresentationFormat>
  <Paragraphs>112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Оксана</cp:lastModifiedBy>
  <cp:revision>16</cp:revision>
  <dcterms:created xsi:type="dcterms:W3CDTF">2021-02-10T14:22:43Z</dcterms:created>
  <dcterms:modified xsi:type="dcterms:W3CDTF">2023-02-22T15:28:24Z</dcterms:modified>
</cp:coreProperties>
</file>