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6" autoAdjust="0"/>
  </p:normalViewPr>
  <p:slideViewPr>
    <p:cSldViewPr>
      <p:cViewPr>
        <p:scale>
          <a:sx n="100" d="100"/>
          <a:sy n="100" d="100"/>
        </p:scale>
        <p:origin x="-28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ECB22-E1BE-4A6A-83DE-6BED9593A0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E2B1F8-2E49-42DE-B537-B3716FFD230A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 міжнародної економічної діяльності</a:t>
          </a:r>
          <a:endParaRPr lang="uk-UA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D86893-DEE3-4DE8-B52C-3F7A29F012CD}" type="parTrans" cxnId="{2BB73852-FDEA-40A7-94C0-BAEE413F45BB}">
      <dgm:prSet/>
      <dgm:spPr/>
      <dgm:t>
        <a:bodyPr/>
        <a:lstStyle/>
        <a:p>
          <a:endParaRPr lang="uk-UA"/>
        </a:p>
      </dgm:t>
    </dgm:pt>
    <dgm:pt modelId="{EC2D1C71-3386-41A5-81C4-F02C1E103600}" type="sibTrans" cxnId="{2BB73852-FDEA-40A7-94C0-BAEE413F45BB}">
      <dgm:prSet/>
      <dgm:spPr/>
      <dgm:t>
        <a:bodyPr/>
        <a:lstStyle/>
        <a:p>
          <a:endParaRPr lang="uk-UA"/>
        </a:p>
      </dgm:t>
    </dgm:pt>
    <dgm:pt modelId="{41404FBD-A76A-4814-A1F1-17A1DAC1840D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Загальні</a:t>
          </a:r>
          <a:endParaRPr lang="uk-UA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7E854-F06F-490B-805D-B8EB8283DD64}" type="parTrans" cxnId="{FA2B0EAA-64D7-4D15-8BBE-B7C528A385B4}">
      <dgm:prSet/>
      <dgm:spPr/>
      <dgm:t>
        <a:bodyPr/>
        <a:lstStyle/>
        <a:p>
          <a:endParaRPr lang="uk-UA"/>
        </a:p>
      </dgm:t>
    </dgm:pt>
    <dgm:pt modelId="{3495D5ED-9C7D-417D-93C8-B46518F020E0}" type="sibTrans" cxnId="{FA2B0EAA-64D7-4D15-8BBE-B7C528A385B4}">
      <dgm:prSet/>
      <dgm:spPr/>
      <dgm:t>
        <a:bodyPr/>
        <a:lstStyle/>
        <a:p>
          <a:endParaRPr lang="uk-UA"/>
        </a:p>
      </dgm:t>
    </dgm:pt>
    <dgm:pt modelId="{E044A2ED-643F-4E7E-8AF1-1CB2CFE5604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Національні</a:t>
          </a:r>
          <a:r>
            <a:rPr lang="uk-UA" dirty="0" smtClean="0"/>
            <a:t> </a:t>
          </a:r>
          <a:endParaRPr lang="uk-UA" dirty="0"/>
        </a:p>
      </dgm:t>
    </dgm:pt>
    <dgm:pt modelId="{90A3B693-FD93-40C8-8A6D-6F177EB7FDA3}" type="parTrans" cxnId="{3C79EDCB-C4C6-4328-8ECC-3A91CFEB747D}">
      <dgm:prSet/>
      <dgm:spPr/>
      <dgm:t>
        <a:bodyPr/>
        <a:lstStyle/>
        <a:p>
          <a:endParaRPr lang="uk-UA"/>
        </a:p>
      </dgm:t>
    </dgm:pt>
    <dgm:pt modelId="{C9692BD3-8FC8-49EA-A3A2-5FF25E6C6AEF}" type="sibTrans" cxnId="{3C79EDCB-C4C6-4328-8ECC-3A91CFEB747D}">
      <dgm:prSet/>
      <dgm:spPr/>
      <dgm:t>
        <a:bodyPr/>
        <a:lstStyle/>
        <a:p>
          <a:endParaRPr lang="uk-UA"/>
        </a:p>
      </dgm:t>
    </dgm:pt>
    <dgm:pt modelId="{57A19B90-EF1A-4889-AC4E-D8B11FA47B68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Специфічні</a:t>
          </a:r>
          <a:endParaRPr lang="uk-UA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094869-D25F-40BC-99A4-B5E193DA3047}" type="parTrans" cxnId="{7E8F3D0B-6B00-4D5F-8537-1843C1491F39}">
      <dgm:prSet/>
      <dgm:spPr/>
      <dgm:t>
        <a:bodyPr/>
        <a:lstStyle/>
        <a:p>
          <a:endParaRPr lang="uk-UA"/>
        </a:p>
      </dgm:t>
    </dgm:pt>
    <dgm:pt modelId="{8E4CAF9D-83E7-4866-AB43-8BA653F75BCB}" type="sibTrans" cxnId="{7E8F3D0B-6B00-4D5F-8537-1843C1491F39}">
      <dgm:prSet/>
      <dgm:spPr/>
      <dgm:t>
        <a:bodyPr/>
        <a:lstStyle/>
        <a:p>
          <a:endParaRPr lang="uk-UA"/>
        </a:p>
      </dgm:t>
    </dgm:pt>
    <dgm:pt modelId="{F149D7F8-50D4-4762-9C88-D934E2F8EDE9}" type="pres">
      <dgm:prSet presAssocID="{75DECB22-E1BE-4A6A-83DE-6BED9593A0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A07DB3-BB01-4B2E-B921-02C95ABC1259}" type="pres">
      <dgm:prSet presAssocID="{E9E2B1F8-2E49-42DE-B537-B3716FFD230A}" presName="root1" presStyleCnt="0"/>
      <dgm:spPr/>
    </dgm:pt>
    <dgm:pt modelId="{5DA393E1-CD8D-4471-96A0-57E7E9B55771}" type="pres">
      <dgm:prSet presAssocID="{E9E2B1F8-2E49-42DE-B537-B3716FFD23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C28827-47FF-412C-871E-6BFCD8BB7910}" type="pres">
      <dgm:prSet presAssocID="{E9E2B1F8-2E49-42DE-B537-B3716FFD230A}" presName="level2hierChild" presStyleCnt="0"/>
      <dgm:spPr/>
    </dgm:pt>
    <dgm:pt modelId="{B2D5482E-ABC0-43AD-9898-58047AA4849F}" type="pres">
      <dgm:prSet presAssocID="{20D7E854-F06F-490B-805D-B8EB8283DD64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FD455C5B-5BEF-46CC-BCD9-9CDD0CD05ED4}" type="pres">
      <dgm:prSet presAssocID="{20D7E854-F06F-490B-805D-B8EB8283DD64}" presName="connTx" presStyleLbl="parChTrans1D2" presStyleIdx="0" presStyleCnt="3"/>
      <dgm:spPr/>
      <dgm:t>
        <a:bodyPr/>
        <a:lstStyle/>
        <a:p>
          <a:endParaRPr lang="uk-UA"/>
        </a:p>
      </dgm:t>
    </dgm:pt>
    <dgm:pt modelId="{1EAE36F1-48C1-4B00-8170-C1E72FB6284B}" type="pres">
      <dgm:prSet presAssocID="{41404FBD-A76A-4814-A1F1-17A1DAC1840D}" presName="root2" presStyleCnt="0"/>
      <dgm:spPr/>
    </dgm:pt>
    <dgm:pt modelId="{AEA2BD42-3FF5-4E50-9244-86B7F1D30D31}" type="pres">
      <dgm:prSet presAssocID="{41404FBD-A76A-4814-A1F1-17A1DAC1840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B14778-84E1-4968-AE49-B8315A8223B8}" type="pres">
      <dgm:prSet presAssocID="{41404FBD-A76A-4814-A1F1-17A1DAC1840D}" presName="level3hierChild" presStyleCnt="0"/>
      <dgm:spPr/>
    </dgm:pt>
    <dgm:pt modelId="{6897197C-A7A5-4667-85D1-7FC24F5B4A96}" type="pres">
      <dgm:prSet presAssocID="{90A3B693-FD93-40C8-8A6D-6F177EB7FDA3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769384E9-3906-46B5-AC8E-9B423D4A6ED9}" type="pres">
      <dgm:prSet presAssocID="{90A3B693-FD93-40C8-8A6D-6F177EB7FDA3}" presName="connTx" presStyleLbl="parChTrans1D2" presStyleIdx="1" presStyleCnt="3"/>
      <dgm:spPr/>
      <dgm:t>
        <a:bodyPr/>
        <a:lstStyle/>
        <a:p>
          <a:endParaRPr lang="uk-UA"/>
        </a:p>
      </dgm:t>
    </dgm:pt>
    <dgm:pt modelId="{D65A96C7-F2B7-47D4-A8C7-8349011EA50B}" type="pres">
      <dgm:prSet presAssocID="{E044A2ED-643F-4E7E-8AF1-1CB2CFE5604A}" presName="root2" presStyleCnt="0"/>
      <dgm:spPr/>
    </dgm:pt>
    <dgm:pt modelId="{919975C6-4C60-499D-AFFA-A77EA3986A03}" type="pres">
      <dgm:prSet presAssocID="{E044A2ED-643F-4E7E-8AF1-1CB2CFE5604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2DCB567-AD34-4A26-85F3-60EAD03097E4}" type="pres">
      <dgm:prSet presAssocID="{E044A2ED-643F-4E7E-8AF1-1CB2CFE5604A}" presName="level3hierChild" presStyleCnt="0"/>
      <dgm:spPr/>
    </dgm:pt>
    <dgm:pt modelId="{456F2B1D-694D-47E1-85AF-C76FBE0C6617}" type="pres">
      <dgm:prSet presAssocID="{B3094869-D25F-40BC-99A4-B5E193DA3047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9137A031-A6D4-4FE2-AC26-97B754A19640}" type="pres">
      <dgm:prSet presAssocID="{B3094869-D25F-40BC-99A4-B5E193DA3047}" presName="connTx" presStyleLbl="parChTrans1D2" presStyleIdx="2" presStyleCnt="3"/>
      <dgm:spPr/>
      <dgm:t>
        <a:bodyPr/>
        <a:lstStyle/>
        <a:p>
          <a:endParaRPr lang="uk-UA"/>
        </a:p>
      </dgm:t>
    </dgm:pt>
    <dgm:pt modelId="{6C4A2902-4171-4D36-896E-B7D847D03869}" type="pres">
      <dgm:prSet presAssocID="{57A19B90-EF1A-4889-AC4E-D8B11FA47B68}" presName="root2" presStyleCnt="0"/>
      <dgm:spPr/>
    </dgm:pt>
    <dgm:pt modelId="{95AD34D6-5D94-4643-A1B3-C00A8BBC51B5}" type="pres">
      <dgm:prSet presAssocID="{57A19B90-EF1A-4889-AC4E-D8B11FA47B6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BB1A8D-352E-4AEF-80C0-9566587732B3}" type="pres">
      <dgm:prSet presAssocID="{57A19B90-EF1A-4889-AC4E-D8B11FA47B68}" presName="level3hierChild" presStyleCnt="0"/>
      <dgm:spPr/>
    </dgm:pt>
  </dgm:ptLst>
  <dgm:cxnLst>
    <dgm:cxn modelId="{5BE3AD50-8245-40F4-BE50-6D338C64EAF7}" type="presOf" srcId="{20D7E854-F06F-490B-805D-B8EB8283DD64}" destId="{B2D5482E-ABC0-43AD-9898-58047AA4849F}" srcOrd="0" destOrd="0" presId="urn:microsoft.com/office/officeart/2008/layout/HorizontalMultiLevelHierarchy"/>
    <dgm:cxn modelId="{2437DB78-C03B-4CC5-AE75-4AEE4C60FFC6}" type="presOf" srcId="{57A19B90-EF1A-4889-AC4E-D8B11FA47B68}" destId="{95AD34D6-5D94-4643-A1B3-C00A8BBC51B5}" srcOrd="0" destOrd="0" presId="urn:microsoft.com/office/officeart/2008/layout/HorizontalMultiLevelHierarchy"/>
    <dgm:cxn modelId="{7DDC885E-FC5D-4EFC-A712-70987FF195F8}" type="presOf" srcId="{75DECB22-E1BE-4A6A-83DE-6BED9593A0A9}" destId="{F149D7F8-50D4-4762-9C88-D934E2F8EDE9}" srcOrd="0" destOrd="0" presId="urn:microsoft.com/office/officeart/2008/layout/HorizontalMultiLevelHierarchy"/>
    <dgm:cxn modelId="{539631D3-C923-4F34-8709-4EA91B0AF9FC}" type="presOf" srcId="{90A3B693-FD93-40C8-8A6D-6F177EB7FDA3}" destId="{769384E9-3906-46B5-AC8E-9B423D4A6ED9}" srcOrd="1" destOrd="0" presId="urn:microsoft.com/office/officeart/2008/layout/HorizontalMultiLevelHierarchy"/>
    <dgm:cxn modelId="{013F0C01-1086-42AD-86DD-3818BD904EFC}" type="presOf" srcId="{41404FBD-A76A-4814-A1F1-17A1DAC1840D}" destId="{AEA2BD42-3FF5-4E50-9244-86B7F1D30D31}" srcOrd="0" destOrd="0" presId="urn:microsoft.com/office/officeart/2008/layout/HorizontalMultiLevelHierarchy"/>
    <dgm:cxn modelId="{7E8F3D0B-6B00-4D5F-8537-1843C1491F39}" srcId="{E9E2B1F8-2E49-42DE-B537-B3716FFD230A}" destId="{57A19B90-EF1A-4889-AC4E-D8B11FA47B68}" srcOrd="2" destOrd="0" parTransId="{B3094869-D25F-40BC-99A4-B5E193DA3047}" sibTransId="{8E4CAF9D-83E7-4866-AB43-8BA653F75BCB}"/>
    <dgm:cxn modelId="{2BB73852-FDEA-40A7-94C0-BAEE413F45BB}" srcId="{75DECB22-E1BE-4A6A-83DE-6BED9593A0A9}" destId="{E9E2B1F8-2E49-42DE-B537-B3716FFD230A}" srcOrd="0" destOrd="0" parTransId="{31D86893-DEE3-4DE8-B52C-3F7A29F012CD}" sibTransId="{EC2D1C71-3386-41A5-81C4-F02C1E103600}"/>
    <dgm:cxn modelId="{87EC3BB7-7049-4408-8AC1-3C638FF4280C}" type="presOf" srcId="{B3094869-D25F-40BC-99A4-B5E193DA3047}" destId="{456F2B1D-694D-47E1-85AF-C76FBE0C6617}" srcOrd="0" destOrd="0" presId="urn:microsoft.com/office/officeart/2008/layout/HorizontalMultiLevelHierarchy"/>
    <dgm:cxn modelId="{3C78FD3A-6A87-4075-8822-1AC97AE367A7}" type="presOf" srcId="{E044A2ED-643F-4E7E-8AF1-1CB2CFE5604A}" destId="{919975C6-4C60-499D-AFFA-A77EA3986A03}" srcOrd="0" destOrd="0" presId="urn:microsoft.com/office/officeart/2008/layout/HorizontalMultiLevelHierarchy"/>
    <dgm:cxn modelId="{91A800AC-9D3C-443B-B374-1D02F1707310}" type="presOf" srcId="{E9E2B1F8-2E49-42DE-B537-B3716FFD230A}" destId="{5DA393E1-CD8D-4471-96A0-57E7E9B55771}" srcOrd="0" destOrd="0" presId="urn:microsoft.com/office/officeart/2008/layout/HorizontalMultiLevelHierarchy"/>
    <dgm:cxn modelId="{AB72A976-2FEA-4DEA-9232-11C36D9E5F01}" type="presOf" srcId="{90A3B693-FD93-40C8-8A6D-6F177EB7FDA3}" destId="{6897197C-A7A5-4667-85D1-7FC24F5B4A96}" srcOrd="0" destOrd="0" presId="urn:microsoft.com/office/officeart/2008/layout/HorizontalMultiLevelHierarchy"/>
    <dgm:cxn modelId="{8D652E4A-1253-4616-A7AF-03F52E2FECD7}" type="presOf" srcId="{B3094869-D25F-40BC-99A4-B5E193DA3047}" destId="{9137A031-A6D4-4FE2-AC26-97B754A19640}" srcOrd="1" destOrd="0" presId="urn:microsoft.com/office/officeart/2008/layout/HorizontalMultiLevelHierarchy"/>
    <dgm:cxn modelId="{3C79EDCB-C4C6-4328-8ECC-3A91CFEB747D}" srcId="{E9E2B1F8-2E49-42DE-B537-B3716FFD230A}" destId="{E044A2ED-643F-4E7E-8AF1-1CB2CFE5604A}" srcOrd="1" destOrd="0" parTransId="{90A3B693-FD93-40C8-8A6D-6F177EB7FDA3}" sibTransId="{C9692BD3-8FC8-49EA-A3A2-5FF25E6C6AEF}"/>
    <dgm:cxn modelId="{FA2B0EAA-64D7-4D15-8BBE-B7C528A385B4}" srcId="{E9E2B1F8-2E49-42DE-B537-B3716FFD230A}" destId="{41404FBD-A76A-4814-A1F1-17A1DAC1840D}" srcOrd="0" destOrd="0" parTransId="{20D7E854-F06F-490B-805D-B8EB8283DD64}" sibTransId="{3495D5ED-9C7D-417D-93C8-B46518F020E0}"/>
    <dgm:cxn modelId="{95373B0A-4A0B-4D1D-872B-D91AB0749881}" type="presOf" srcId="{20D7E854-F06F-490B-805D-B8EB8283DD64}" destId="{FD455C5B-5BEF-46CC-BCD9-9CDD0CD05ED4}" srcOrd="1" destOrd="0" presId="urn:microsoft.com/office/officeart/2008/layout/HorizontalMultiLevelHierarchy"/>
    <dgm:cxn modelId="{39E33EFC-BAB5-4B9A-9359-F8A5784FBD93}" type="presParOf" srcId="{F149D7F8-50D4-4762-9C88-D934E2F8EDE9}" destId="{F0A07DB3-BB01-4B2E-B921-02C95ABC1259}" srcOrd="0" destOrd="0" presId="urn:microsoft.com/office/officeart/2008/layout/HorizontalMultiLevelHierarchy"/>
    <dgm:cxn modelId="{A0BE4D04-26B4-4741-BB8F-7C900F9C672C}" type="presParOf" srcId="{F0A07DB3-BB01-4B2E-B921-02C95ABC1259}" destId="{5DA393E1-CD8D-4471-96A0-57E7E9B55771}" srcOrd="0" destOrd="0" presId="urn:microsoft.com/office/officeart/2008/layout/HorizontalMultiLevelHierarchy"/>
    <dgm:cxn modelId="{35587210-9268-4684-AE53-E5447A31EFD2}" type="presParOf" srcId="{F0A07DB3-BB01-4B2E-B921-02C95ABC1259}" destId="{D9C28827-47FF-412C-871E-6BFCD8BB7910}" srcOrd="1" destOrd="0" presId="urn:microsoft.com/office/officeart/2008/layout/HorizontalMultiLevelHierarchy"/>
    <dgm:cxn modelId="{48773E09-F339-495B-8A69-17482F8C66A2}" type="presParOf" srcId="{D9C28827-47FF-412C-871E-6BFCD8BB7910}" destId="{B2D5482E-ABC0-43AD-9898-58047AA4849F}" srcOrd="0" destOrd="0" presId="urn:microsoft.com/office/officeart/2008/layout/HorizontalMultiLevelHierarchy"/>
    <dgm:cxn modelId="{3BE24A05-B156-493C-AB72-3146EC561D24}" type="presParOf" srcId="{B2D5482E-ABC0-43AD-9898-58047AA4849F}" destId="{FD455C5B-5BEF-46CC-BCD9-9CDD0CD05ED4}" srcOrd="0" destOrd="0" presId="urn:microsoft.com/office/officeart/2008/layout/HorizontalMultiLevelHierarchy"/>
    <dgm:cxn modelId="{8EB375A0-9839-4FC1-AE14-B28DC1530563}" type="presParOf" srcId="{D9C28827-47FF-412C-871E-6BFCD8BB7910}" destId="{1EAE36F1-48C1-4B00-8170-C1E72FB6284B}" srcOrd="1" destOrd="0" presId="urn:microsoft.com/office/officeart/2008/layout/HorizontalMultiLevelHierarchy"/>
    <dgm:cxn modelId="{2E092B0C-7867-4C9C-A26C-F2B1AD56655A}" type="presParOf" srcId="{1EAE36F1-48C1-4B00-8170-C1E72FB6284B}" destId="{AEA2BD42-3FF5-4E50-9244-86B7F1D30D31}" srcOrd="0" destOrd="0" presId="urn:microsoft.com/office/officeart/2008/layout/HorizontalMultiLevelHierarchy"/>
    <dgm:cxn modelId="{D62A1EE0-E99C-46E4-859D-994AF7083C9A}" type="presParOf" srcId="{1EAE36F1-48C1-4B00-8170-C1E72FB6284B}" destId="{D4B14778-84E1-4968-AE49-B8315A8223B8}" srcOrd="1" destOrd="0" presId="urn:microsoft.com/office/officeart/2008/layout/HorizontalMultiLevelHierarchy"/>
    <dgm:cxn modelId="{CA6CD4B0-A07B-4324-9351-3B82DCD8BEF8}" type="presParOf" srcId="{D9C28827-47FF-412C-871E-6BFCD8BB7910}" destId="{6897197C-A7A5-4667-85D1-7FC24F5B4A96}" srcOrd="2" destOrd="0" presId="urn:microsoft.com/office/officeart/2008/layout/HorizontalMultiLevelHierarchy"/>
    <dgm:cxn modelId="{5DFEB937-8FAD-44ED-9D5E-7764EBE565BB}" type="presParOf" srcId="{6897197C-A7A5-4667-85D1-7FC24F5B4A96}" destId="{769384E9-3906-46B5-AC8E-9B423D4A6ED9}" srcOrd="0" destOrd="0" presId="urn:microsoft.com/office/officeart/2008/layout/HorizontalMultiLevelHierarchy"/>
    <dgm:cxn modelId="{B6856CA8-4B7E-4881-9E40-6EEFC7AA932E}" type="presParOf" srcId="{D9C28827-47FF-412C-871E-6BFCD8BB7910}" destId="{D65A96C7-F2B7-47D4-A8C7-8349011EA50B}" srcOrd="3" destOrd="0" presId="urn:microsoft.com/office/officeart/2008/layout/HorizontalMultiLevelHierarchy"/>
    <dgm:cxn modelId="{18FF448D-3807-4DCD-B07C-3ED8ACCD91F9}" type="presParOf" srcId="{D65A96C7-F2B7-47D4-A8C7-8349011EA50B}" destId="{919975C6-4C60-499D-AFFA-A77EA3986A03}" srcOrd="0" destOrd="0" presId="urn:microsoft.com/office/officeart/2008/layout/HorizontalMultiLevelHierarchy"/>
    <dgm:cxn modelId="{B12BDF90-34D9-47EC-A808-12C036D8345E}" type="presParOf" srcId="{D65A96C7-F2B7-47D4-A8C7-8349011EA50B}" destId="{82DCB567-AD34-4A26-85F3-60EAD03097E4}" srcOrd="1" destOrd="0" presId="urn:microsoft.com/office/officeart/2008/layout/HorizontalMultiLevelHierarchy"/>
    <dgm:cxn modelId="{8156310B-4E7E-4BF5-B2F5-797C035AB3E1}" type="presParOf" srcId="{D9C28827-47FF-412C-871E-6BFCD8BB7910}" destId="{456F2B1D-694D-47E1-85AF-C76FBE0C6617}" srcOrd="4" destOrd="0" presId="urn:microsoft.com/office/officeart/2008/layout/HorizontalMultiLevelHierarchy"/>
    <dgm:cxn modelId="{1E6A21DE-6A0E-499F-A782-89511F7E6B32}" type="presParOf" srcId="{456F2B1D-694D-47E1-85AF-C76FBE0C6617}" destId="{9137A031-A6D4-4FE2-AC26-97B754A19640}" srcOrd="0" destOrd="0" presId="urn:microsoft.com/office/officeart/2008/layout/HorizontalMultiLevelHierarchy"/>
    <dgm:cxn modelId="{6C189EDD-D0C0-4EAA-8121-DFFC689EEDD8}" type="presParOf" srcId="{D9C28827-47FF-412C-871E-6BFCD8BB7910}" destId="{6C4A2902-4171-4D36-896E-B7D847D03869}" srcOrd="5" destOrd="0" presId="urn:microsoft.com/office/officeart/2008/layout/HorizontalMultiLevelHierarchy"/>
    <dgm:cxn modelId="{5B610422-3E86-40CD-8B1C-1B2812B8316D}" type="presParOf" srcId="{6C4A2902-4171-4D36-896E-B7D847D03869}" destId="{95AD34D6-5D94-4643-A1B3-C00A8BBC51B5}" srcOrd="0" destOrd="0" presId="urn:microsoft.com/office/officeart/2008/layout/HorizontalMultiLevelHierarchy"/>
    <dgm:cxn modelId="{E78B1658-45B7-43C1-9D91-4DE9D21AA894}" type="presParOf" srcId="{6C4A2902-4171-4D36-896E-B7D847D03869}" destId="{73BB1A8D-352E-4AEF-80C0-9566587732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F2B1D-694D-47E1-85AF-C76FBE0C6617}">
      <dsp:nvSpPr>
        <dsp:cNvPr id="0" name=""/>
        <dsp:cNvSpPr/>
      </dsp:nvSpPr>
      <dsp:spPr>
        <a:xfrm>
          <a:off x="2830064" y="2736304"/>
          <a:ext cx="682105" cy="1299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052" y="0"/>
              </a:lnTo>
              <a:lnTo>
                <a:pt x="341052" y="1299744"/>
              </a:lnTo>
              <a:lnTo>
                <a:pt x="682105" y="12997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134420" y="3349479"/>
        <a:ext cx="73392" cy="73392"/>
      </dsp:txXfrm>
    </dsp:sp>
    <dsp:sp modelId="{6897197C-A7A5-4667-85D1-7FC24F5B4A96}">
      <dsp:nvSpPr>
        <dsp:cNvPr id="0" name=""/>
        <dsp:cNvSpPr/>
      </dsp:nvSpPr>
      <dsp:spPr>
        <a:xfrm>
          <a:off x="2830064" y="2690584"/>
          <a:ext cx="6821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105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154064" y="2719251"/>
        <a:ext cx="34105" cy="34105"/>
      </dsp:txXfrm>
    </dsp:sp>
    <dsp:sp modelId="{B2D5482E-ABC0-43AD-9898-58047AA4849F}">
      <dsp:nvSpPr>
        <dsp:cNvPr id="0" name=""/>
        <dsp:cNvSpPr/>
      </dsp:nvSpPr>
      <dsp:spPr>
        <a:xfrm>
          <a:off x="2830064" y="1436559"/>
          <a:ext cx="682105" cy="1299744"/>
        </a:xfrm>
        <a:custGeom>
          <a:avLst/>
          <a:gdLst/>
          <a:ahLst/>
          <a:cxnLst/>
          <a:rect l="0" t="0" r="0" b="0"/>
          <a:pathLst>
            <a:path>
              <a:moveTo>
                <a:pt x="0" y="1299744"/>
              </a:moveTo>
              <a:lnTo>
                <a:pt x="341052" y="1299744"/>
              </a:lnTo>
              <a:lnTo>
                <a:pt x="341052" y="0"/>
              </a:lnTo>
              <a:lnTo>
                <a:pt x="68210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134420" y="2049735"/>
        <a:ext cx="73392" cy="73392"/>
      </dsp:txXfrm>
    </dsp:sp>
    <dsp:sp modelId="{5DA393E1-CD8D-4471-96A0-57E7E9B55771}">
      <dsp:nvSpPr>
        <dsp:cNvPr id="0" name=""/>
        <dsp:cNvSpPr/>
      </dsp:nvSpPr>
      <dsp:spPr>
        <a:xfrm rot="16200000">
          <a:off x="-426137" y="2216406"/>
          <a:ext cx="5472608" cy="10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 міжнародної економічної діяльності</a:t>
          </a:r>
          <a:endParaRPr lang="uk-UA" sz="37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426137" y="2216406"/>
        <a:ext cx="5472608" cy="1039795"/>
      </dsp:txXfrm>
    </dsp:sp>
    <dsp:sp modelId="{AEA2BD42-3FF5-4E50-9244-86B7F1D30D31}">
      <dsp:nvSpPr>
        <dsp:cNvPr id="0" name=""/>
        <dsp:cNvSpPr/>
      </dsp:nvSpPr>
      <dsp:spPr>
        <a:xfrm>
          <a:off x="3512170" y="916661"/>
          <a:ext cx="3410529" cy="10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Загальні</a:t>
          </a:r>
          <a:endParaRPr lang="uk-UA" sz="37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2170" y="916661"/>
        <a:ext cx="3410529" cy="1039795"/>
      </dsp:txXfrm>
    </dsp:sp>
    <dsp:sp modelId="{919975C6-4C60-499D-AFFA-A77EA3986A03}">
      <dsp:nvSpPr>
        <dsp:cNvPr id="0" name=""/>
        <dsp:cNvSpPr/>
      </dsp:nvSpPr>
      <dsp:spPr>
        <a:xfrm>
          <a:off x="3512170" y="2216406"/>
          <a:ext cx="3410529" cy="10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Національні</a:t>
          </a:r>
          <a:r>
            <a:rPr lang="uk-UA" sz="3700" kern="1200" dirty="0" smtClean="0"/>
            <a:t> </a:t>
          </a:r>
          <a:endParaRPr lang="uk-UA" sz="3700" kern="1200" dirty="0"/>
        </a:p>
      </dsp:txBody>
      <dsp:txXfrm>
        <a:off x="3512170" y="2216406"/>
        <a:ext cx="3410529" cy="1039795"/>
      </dsp:txXfrm>
    </dsp:sp>
    <dsp:sp modelId="{95AD34D6-5D94-4643-A1B3-C00A8BBC51B5}">
      <dsp:nvSpPr>
        <dsp:cNvPr id="0" name=""/>
        <dsp:cNvSpPr/>
      </dsp:nvSpPr>
      <dsp:spPr>
        <a:xfrm>
          <a:off x="3512170" y="3516150"/>
          <a:ext cx="3410529" cy="103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Специфічні</a:t>
          </a:r>
          <a:endParaRPr lang="uk-UA" sz="37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2170" y="3516150"/>
        <a:ext cx="3410529" cy="1039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790EA-F253-46A5-A4A1-04092FB5D1BA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1AB9F-FD57-432B-B9EC-82608C608F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0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1AB9F-FD57-432B-B9EC-82608C608F1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92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EF6861-A02A-47CF-B0DB-BD283F12B90D}" type="datetimeFigureOut">
              <a:rPr lang="uk-UA" smtClean="0"/>
              <a:t>20.03.2023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8C3909-3644-4C18-940C-BC7E71E2A73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988840"/>
            <a:ext cx="6480048" cy="3649960"/>
          </a:xfrm>
        </p:spPr>
        <p:txBody>
          <a:bodyPr/>
          <a:lstStyle/>
          <a:p>
            <a:r>
              <a:rPr lang="uk-UA" dirty="0" smtClean="0"/>
              <a:t>Міжнародна економічна діяльність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30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00811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Загальні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принципи </a:t>
            </a:r>
            <a:r>
              <a:rPr lang="uk-UA" sz="2400" dirty="0" smtClean="0"/>
              <a:t>–– </a:t>
            </a:r>
            <a:r>
              <a:rPr lang="uk-UA" sz="2400" dirty="0"/>
              <a:t>це сукупність загальновизнаних </a:t>
            </a:r>
            <a:r>
              <a:rPr lang="uk-UA" sz="2400" dirty="0" smtClean="0"/>
              <a:t>у  </a:t>
            </a:r>
            <a:r>
              <a:rPr lang="uk-UA" sz="2400" dirty="0"/>
              <a:t>міжнародній  економіці  правил  організації  міжнародних </a:t>
            </a:r>
            <a:r>
              <a:rPr lang="uk-UA" sz="2400" dirty="0" smtClean="0"/>
              <a:t>економічних відносин. </a:t>
            </a:r>
          </a:p>
          <a:p>
            <a:pPr marL="493776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науковості  </a:t>
            </a:r>
            <a:r>
              <a:rPr lang="uk-UA" sz="2400" dirty="0"/>
              <a:t>–  розвиток  міжнародної </a:t>
            </a:r>
            <a:r>
              <a:rPr lang="uk-UA" sz="2400" dirty="0" smtClean="0"/>
              <a:t>економічної  </a:t>
            </a:r>
            <a:r>
              <a:rPr lang="uk-UA" sz="2400" dirty="0"/>
              <a:t>діяльності  повинен  відповідати </a:t>
            </a:r>
            <a:r>
              <a:rPr lang="uk-UA" sz="2400" dirty="0" smtClean="0"/>
              <a:t>об’єктивним </a:t>
            </a:r>
            <a:r>
              <a:rPr lang="uk-UA" sz="2400" dirty="0"/>
              <a:t>економічним законам; </a:t>
            </a:r>
          </a:p>
          <a:p>
            <a:pPr marL="493776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системності  </a:t>
            </a:r>
            <a:r>
              <a:rPr lang="uk-UA" sz="2400" dirty="0"/>
              <a:t>–  означає,  що  МЕД  є  </a:t>
            </a:r>
            <a:r>
              <a:rPr lang="uk-UA" sz="2400" dirty="0" smtClean="0"/>
              <a:t>цілісною системою</a:t>
            </a:r>
            <a:r>
              <a:rPr lang="uk-UA" sz="2400" dirty="0"/>
              <a:t>, </a:t>
            </a:r>
            <a:r>
              <a:rPr lang="uk-UA" sz="2400" dirty="0" smtClean="0"/>
              <a:t>що вміщує форми міжнародної економічної діяльності, а її суб’єктом є державні органи управління;</a:t>
            </a:r>
            <a:endParaRPr lang="uk-UA" sz="2400" dirty="0"/>
          </a:p>
          <a:p>
            <a:pPr marL="493776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взаємовигоди  </a:t>
            </a:r>
            <a:r>
              <a:rPr lang="uk-UA" sz="2400" dirty="0"/>
              <a:t>–  означає,  що  МЕД  сприяє </a:t>
            </a:r>
            <a:r>
              <a:rPr lang="uk-UA" sz="2400" dirty="0" smtClean="0"/>
              <a:t>реалізації </a:t>
            </a:r>
            <a:r>
              <a:rPr lang="uk-UA" sz="2400" dirty="0"/>
              <a:t>власних економічних інтересів </a:t>
            </a:r>
            <a:r>
              <a:rPr lang="uk-UA" sz="2400" dirty="0" smtClean="0"/>
              <a:t>з </a:t>
            </a:r>
            <a:r>
              <a:rPr lang="uk-UA" sz="2400" dirty="0"/>
              <a:t>врахуванням </a:t>
            </a:r>
            <a:r>
              <a:rPr lang="uk-UA" sz="2400" dirty="0" smtClean="0"/>
              <a:t>інтересів </a:t>
            </a:r>
            <a:r>
              <a:rPr lang="uk-UA" sz="2400" dirty="0"/>
              <a:t>країн-партнерів</a:t>
            </a:r>
          </a:p>
        </p:txBody>
      </p:sp>
    </p:spTree>
    <p:extLst>
      <p:ext uri="{BB962C8B-B14F-4D97-AF65-F5344CB8AC3E}">
        <p14:creationId xmlns:p14="http://schemas.microsoft.com/office/powerpoint/2010/main" val="5041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ІІ. Національні принципи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5904656"/>
          </a:xfrm>
        </p:spPr>
        <p:txBody>
          <a:bodyPr>
            <a:noAutofit/>
          </a:bodyPr>
          <a:lstStyle/>
          <a:p>
            <a:pPr marL="0" indent="0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Національні 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 </a:t>
            </a:r>
            <a:r>
              <a:rPr lang="uk-UA" sz="2400" dirty="0"/>
              <a:t>–  закріплюються  в </a:t>
            </a:r>
            <a:r>
              <a:rPr lang="uk-UA" sz="2400" dirty="0" smtClean="0"/>
              <a:t>законодавчих  </a:t>
            </a:r>
            <a:r>
              <a:rPr lang="uk-UA" sz="2400" dirty="0"/>
              <a:t>актах  країни.  Відповідно  до  Закону  України </a:t>
            </a:r>
            <a:r>
              <a:rPr lang="uk-UA" sz="2400" i="1" dirty="0" smtClean="0">
                <a:solidFill>
                  <a:srgbClr val="FFFF00"/>
                </a:solidFill>
              </a:rPr>
              <a:t>«</a:t>
            </a:r>
            <a:r>
              <a:rPr lang="uk-UA" sz="2400" i="1" dirty="0">
                <a:solidFill>
                  <a:srgbClr val="FFFF00"/>
                </a:solidFill>
              </a:rPr>
              <a:t>Про  зовнішньоекономічну  діяльність»  </a:t>
            </a:r>
            <a:r>
              <a:rPr lang="uk-UA" sz="2400" dirty="0" smtClean="0"/>
              <a:t>виокремлюють  </a:t>
            </a:r>
            <a:r>
              <a:rPr lang="uk-UA" sz="2400" dirty="0"/>
              <a:t>такі </a:t>
            </a:r>
            <a:r>
              <a:rPr lang="uk-UA" sz="2400" dirty="0" smtClean="0"/>
              <a:t>принципи</a:t>
            </a:r>
            <a:r>
              <a:rPr lang="uk-UA" sz="2400" dirty="0"/>
              <a:t>: </a:t>
            </a:r>
            <a:endParaRPr lang="uk-UA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Суверенітет 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народу  України  </a:t>
            </a:r>
            <a:r>
              <a:rPr lang="uk-UA" sz="2400" dirty="0" smtClean="0"/>
              <a:t>– виключне право народу  України  самостійно  і  незалежно здійснювати зовнішньоекономічні операції на території України відповідно до чинного законодавства;</a:t>
            </a:r>
          </a:p>
          <a:p>
            <a:pPr marL="457200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зовнішньоекономічного  підприємництва </a:t>
            </a:r>
            <a:r>
              <a:rPr lang="uk-UA" sz="2400" dirty="0"/>
              <a:t>добровільний  вибір  контрагента,  форми </a:t>
            </a:r>
            <a:r>
              <a:rPr lang="uk-UA" sz="2400" dirty="0" smtClean="0"/>
              <a:t>співробітництва</a:t>
            </a:r>
            <a:r>
              <a:rPr lang="uk-UA" sz="2400" dirty="0"/>
              <a:t>,  право  власності  на  всі  отримані </a:t>
            </a:r>
            <a:r>
              <a:rPr lang="uk-UA" sz="2400" dirty="0" smtClean="0"/>
              <a:t>суб’єктами </a:t>
            </a:r>
            <a:r>
              <a:rPr lang="uk-UA" sz="2400" dirty="0"/>
              <a:t>ЗЕД </a:t>
            </a:r>
            <a:r>
              <a:rPr lang="uk-UA" sz="2400" dirty="0" smtClean="0"/>
              <a:t> результати діяльності;</a:t>
            </a:r>
          </a:p>
          <a:p>
            <a:pPr marL="457200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Юридична  рівність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недискримінації -  </a:t>
            </a:r>
            <a:r>
              <a:rPr lang="uk-UA" sz="2400" dirty="0" smtClean="0"/>
              <a:t>дотримання  </a:t>
            </a:r>
            <a:r>
              <a:rPr lang="uk-UA" sz="2400" dirty="0"/>
              <a:t>рівних  прав  та  обов’язків  усіх  суб’єктів </a:t>
            </a:r>
            <a:r>
              <a:rPr lang="uk-UA" sz="2400" dirty="0" smtClean="0"/>
              <a:t>перед  </a:t>
            </a:r>
            <a:r>
              <a:rPr lang="uk-UA" sz="2400" dirty="0"/>
              <a:t>законом,  а  також  недопустимість  незаконних </a:t>
            </a:r>
            <a:r>
              <a:rPr lang="uk-UA" sz="2400" dirty="0" smtClean="0"/>
              <a:t>обмежень </a:t>
            </a:r>
            <a:r>
              <a:rPr lang="uk-UA" sz="2400" dirty="0"/>
              <a:t>і протидій з боку яких-небудь суб’єктів ЗЕД;</a:t>
            </a:r>
          </a:p>
        </p:txBody>
      </p:sp>
    </p:spTree>
    <p:extLst>
      <p:ext uri="{BB962C8B-B14F-4D97-AF65-F5344CB8AC3E}">
        <p14:creationId xmlns:p14="http://schemas.microsoft.com/office/powerpoint/2010/main" val="265141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493776" indent="-457200">
              <a:buFont typeface="+mj-lt"/>
              <a:buAutoNum type="alphaLcPeriod" startAt="4"/>
            </a:pP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Верховенство  закону  </a:t>
            </a:r>
            <a:r>
              <a:rPr lang="uk-UA" sz="2400" dirty="0"/>
              <a:t>–  визначає,  що  ЗЕД  регулюється тільки  законами  України.  Тому  використання підзаконних  актів,  що  створюють  менш  сприятливі умови  для  функціонування  суб’єктів  ЗЕД неприпустимо; </a:t>
            </a:r>
          </a:p>
          <a:p>
            <a:pPr marL="493776" indent="-457200">
              <a:buFont typeface="+mj-lt"/>
              <a:buAutoNum type="alphaLcPeriod" startAt="4"/>
            </a:pP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  інтересів  суб’єктів підприємницької  діяльності</a:t>
            </a:r>
            <a:r>
              <a:rPr lang="uk-UA" sz="2400" dirty="0"/>
              <a:t> як на території України, так і за її межами;</a:t>
            </a:r>
          </a:p>
          <a:p>
            <a:pPr marL="493776" indent="-457200">
              <a:buFont typeface="+mj-lt"/>
              <a:buAutoNum type="alphaLcPeriod" startAt="4"/>
            </a:pP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Еквівалентність  обміну  </a:t>
            </a:r>
            <a:r>
              <a:rPr lang="uk-UA" sz="2400" dirty="0"/>
              <a:t>–  передбачає  виключення демпінгу у здійсненні експортно-імпортних операцій</a:t>
            </a:r>
            <a:r>
              <a:rPr lang="uk-UA" sz="2400" dirty="0" smtClean="0"/>
              <a:t>.</a:t>
            </a:r>
          </a:p>
          <a:p>
            <a:pPr marL="36576" indent="0" algn="ctr">
              <a:buNone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ІІІ.  Специфічні 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принципи  </a:t>
            </a:r>
            <a:endParaRPr lang="uk-UA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sz="2400" dirty="0" smtClean="0"/>
              <a:t>закріплені  </a:t>
            </a:r>
            <a:r>
              <a:rPr lang="uk-UA" sz="2400" dirty="0"/>
              <a:t>у  міжнародних </a:t>
            </a:r>
            <a:r>
              <a:rPr lang="uk-UA" sz="2400" dirty="0" smtClean="0"/>
              <a:t>правових  актах та  обов’язкові  до  </a:t>
            </a:r>
            <a:r>
              <a:rPr lang="uk-UA" sz="2400" dirty="0"/>
              <a:t>виконання  </a:t>
            </a:r>
            <a:r>
              <a:rPr lang="uk-UA" sz="2400" dirty="0" smtClean="0"/>
              <a:t>усіма державами. У </a:t>
            </a:r>
            <a:r>
              <a:rPr lang="uk-UA" sz="2400" i="1" dirty="0" smtClean="0">
                <a:solidFill>
                  <a:srgbClr val="FFFF00"/>
                </a:solidFill>
              </a:rPr>
              <a:t>«Хартії  </a:t>
            </a:r>
            <a:r>
              <a:rPr lang="uk-UA" sz="2400" i="1" dirty="0">
                <a:solidFill>
                  <a:srgbClr val="FFFF00"/>
                </a:solidFill>
              </a:rPr>
              <a:t>економічних </a:t>
            </a:r>
            <a:r>
              <a:rPr lang="uk-UA" sz="2400" i="1" dirty="0" smtClean="0">
                <a:solidFill>
                  <a:srgbClr val="FFFF00"/>
                </a:solidFill>
              </a:rPr>
              <a:t>прав  </a:t>
            </a:r>
            <a:r>
              <a:rPr lang="uk-UA" sz="2400" i="1" dirty="0">
                <a:solidFill>
                  <a:srgbClr val="FFFF00"/>
                </a:solidFill>
              </a:rPr>
              <a:t>і  обов’язків  держав»</a:t>
            </a:r>
            <a:r>
              <a:rPr lang="uk-UA" sz="2400" dirty="0"/>
              <a:t>  зазначені  такі  принципи: </a:t>
            </a:r>
            <a:r>
              <a:rPr lang="uk-UA" sz="2400" dirty="0" smtClean="0"/>
              <a:t>суверенітет</a:t>
            </a:r>
            <a:r>
              <a:rPr lang="uk-UA" sz="2400" dirty="0"/>
              <a:t>,  </a:t>
            </a:r>
            <a:r>
              <a:rPr lang="uk-UA" sz="2400" dirty="0" smtClean="0"/>
              <a:t>територіальна  </a:t>
            </a:r>
            <a:r>
              <a:rPr lang="uk-UA" sz="2400" dirty="0"/>
              <a:t>цілісність  і  політична </a:t>
            </a:r>
            <a:r>
              <a:rPr lang="uk-UA" sz="2400" dirty="0" smtClean="0"/>
              <a:t>незалежність  </a:t>
            </a:r>
            <a:r>
              <a:rPr lang="uk-UA" sz="2400" dirty="0"/>
              <a:t>держав,  взаємна  і  справедлива  вигода, </a:t>
            </a:r>
            <a:r>
              <a:rPr lang="uk-UA" sz="2400" i="1" dirty="0" smtClean="0">
                <a:solidFill>
                  <a:srgbClr val="FF0000"/>
                </a:solidFill>
              </a:rPr>
              <a:t>мирне  </a:t>
            </a:r>
            <a:r>
              <a:rPr lang="uk-UA" sz="2400" i="1" dirty="0">
                <a:solidFill>
                  <a:srgbClr val="FF0000"/>
                </a:solidFill>
              </a:rPr>
              <a:t>врегулювання  суперечок</a:t>
            </a:r>
            <a:r>
              <a:rPr lang="uk-UA" sz="2400" dirty="0"/>
              <a:t>,  міжнародне </a:t>
            </a:r>
            <a:r>
              <a:rPr lang="uk-UA" sz="2400" dirty="0" smtClean="0"/>
              <a:t>співробітництво.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13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96752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1.3. Класифікація  форм  міжнародної  економічної  </a:t>
            </a:r>
            <a:r>
              <a:rPr lang="uk-UA" sz="3200" dirty="0" smtClean="0"/>
              <a:t>діяльності 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92500" lnSpcReduction="1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</a:t>
            </a:r>
            <a:r>
              <a:rPr lang="uk-UA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 </a:t>
            </a: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торгівля  товарами  </a:t>
            </a:r>
            <a:r>
              <a:rPr lang="uk-UA" sz="2600" dirty="0"/>
              <a:t>–  це  сукупний </a:t>
            </a:r>
            <a:r>
              <a:rPr lang="uk-UA" sz="2600" dirty="0" smtClean="0"/>
              <a:t>товарооборот  </a:t>
            </a:r>
            <a:r>
              <a:rPr lang="uk-UA" sz="2600" dirty="0"/>
              <a:t>між  країнами  –  суб’єктами  світової </a:t>
            </a:r>
            <a:r>
              <a:rPr lang="uk-UA" sz="2600" dirty="0" smtClean="0"/>
              <a:t>економіки</a:t>
            </a:r>
            <a:r>
              <a:rPr lang="uk-UA" sz="2600" dirty="0"/>
              <a:t>; </a:t>
            </a:r>
          </a:p>
          <a:p>
            <a:pPr marL="36576" indent="0">
              <a:lnSpc>
                <a:spcPct val="120000"/>
              </a:lnSpc>
              <a:buNone/>
            </a:pP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</a:t>
            </a:r>
            <a:r>
              <a:rPr lang="uk-UA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 </a:t>
            </a: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торгівля  послугами  </a:t>
            </a:r>
            <a:r>
              <a:rPr lang="uk-UA" sz="2600" dirty="0"/>
              <a:t>–  це  сукупність </a:t>
            </a:r>
            <a:r>
              <a:rPr lang="uk-UA" sz="2600" dirty="0" smtClean="0"/>
              <a:t>економічних  </a:t>
            </a:r>
            <a:r>
              <a:rPr lang="uk-UA" sz="2600" dirty="0"/>
              <a:t>відносин  між  країнами  із  </a:t>
            </a:r>
            <a:r>
              <a:rPr lang="uk-UA" sz="2600" dirty="0" smtClean="0"/>
              <a:t>надання транспортних</a:t>
            </a:r>
            <a:r>
              <a:rPr lang="uk-UA" sz="2600" dirty="0"/>
              <a:t>,  інформаційних, </a:t>
            </a:r>
            <a:r>
              <a:rPr lang="uk-UA" sz="2600" dirty="0" smtClean="0"/>
              <a:t>туристичних, фінансових</a:t>
            </a:r>
            <a:r>
              <a:rPr lang="uk-UA" sz="2600" dirty="0"/>
              <a:t>, </a:t>
            </a:r>
            <a:r>
              <a:rPr lang="uk-UA" sz="2600" dirty="0" smtClean="0"/>
              <a:t>страхових </a:t>
            </a:r>
            <a:r>
              <a:rPr lang="uk-UA" sz="2600" dirty="0"/>
              <a:t>та інших послуг; </a:t>
            </a:r>
          </a:p>
          <a:p>
            <a:pPr marL="36576" indent="0">
              <a:lnSpc>
                <a:spcPct val="120000"/>
              </a:lnSpc>
              <a:buNone/>
            </a:pP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Міжнародний  рух  капіталів  </a:t>
            </a:r>
            <a:r>
              <a:rPr lang="uk-UA" sz="2600" dirty="0"/>
              <a:t>–  це  процес </a:t>
            </a:r>
            <a:r>
              <a:rPr lang="uk-UA" sz="2600" dirty="0" smtClean="0"/>
              <a:t>трансграничного  </a:t>
            </a:r>
            <a:r>
              <a:rPr lang="uk-UA" sz="2600" dirty="0"/>
              <a:t>переміщення  капіталів,  </a:t>
            </a:r>
            <a:r>
              <a:rPr lang="uk-UA" sz="2600" dirty="0" smtClean="0"/>
              <a:t>що обумовлений різною  </a:t>
            </a:r>
            <a:r>
              <a:rPr lang="uk-UA" sz="2600" dirty="0"/>
              <a:t>забезпеченістю  країн  матеріальними, </a:t>
            </a:r>
            <a:r>
              <a:rPr lang="uk-UA" sz="2600" dirty="0" smtClean="0"/>
              <a:t>фінансовими</a:t>
            </a:r>
            <a:r>
              <a:rPr lang="uk-UA" sz="2600" dirty="0"/>
              <a:t>,  грошовими  ресурсами  для  створення </a:t>
            </a:r>
            <a:r>
              <a:rPr lang="uk-UA" sz="2600" dirty="0" smtClean="0"/>
              <a:t>матеріальних  </a:t>
            </a:r>
            <a:r>
              <a:rPr lang="uk-UA" sz="2600" dirty="0"/>
              <a:t>благ  і  забезпечення  </a:t>
            </a:r>
            <a:r>
              <a:rPr lang="uk-UA" sz="2600" dirty="0" smtClean="0"/>
              <a:t>розширеного відтворювального </a:t>
            </a:r>
            <a:r>
              <a:rPr lang="uk-UA" sz="2600" dirty="0"/>
              <a:t>процесу; </a:t>
            </a:r>
          </a:p>
        </p:txBody>
      </p:sp>
    </p:spTree>
    <p:extLst>
      <p:ext uri="{BB962C8B-B14F-4D97-AF65-F5344CB8AC3E}">
        <p14:creationId xmlns:p14="http://schemas.microsoft.com/office/powerpoint/2010/main" val="256229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 Міжнародне  науково-технічне  співробітництво</a:t>
            </a:r>
            <a:r>
              <a:rPr lang="uk-UA" sz="2400" dirty="0"/>
              <a:t>  – </a:t>
            </a:r>
            <a:r>
              <a:rPr lang="uk-UA" sz="2400" dirty="0" smtClean="0"/>
              <a:t>це  </a:t>
            </a:r>
            <a:r>
              <a:rPr lang="uk-UA" sz="2400" dirty="0"/>
              <a:t>сукупність  відносин  між  країнами  із  надання  </a:t>
            </a:r>
            <a:r>
              <a:rPr lang="uk-UA" sz="2400" dirty="0" smtClean="0"/>
              <a:t>науково-технічних </a:t>
            </a:r>
            <a:r>
              <a:rPr lang="uk-UA" sz="2400" dirty="0"/>
              <a:t>знань на комерційній або некомерційній основі;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Міжнародні  валютно-фінансові  відносини  </a:t>
            </a:r>
            <a:r>
              <a:rPr lang="uk-UA" sz="2400" dirty="0"/>
              <a:t>–  це </a:t>
            </a:r>
            <a:r>
              <a:rPr lang="uk-UA" sz="2400" dirty="0" smtClean="0"/>
              <a:t>сукупність  </a:t>
            </a:r>
            <a:r>
              <a:rPr lang="uk-UA" sz="2400" dirty="0"/>
              <a:t>економічних  відносин  між  країнами  при </a:t>
            </a:r>
            <a:r>
              <a:rPr lang="uk-UA" sz="2400" dirty="0" smtClean="0"/>
              <a:t>функціонуванні  </a:t>
            </a:r>
            <a:r>
              <a:rPr lang="uk-UA" sz="2400" dirty="0"/>
              <a:t>та  використанні  валюти </a:t>
            </a:r>
            <a:r>
              <a:rPr lang="uk-UA" sz="2400" dirty="0" smtClean="0"/>
              <a:t>у їх  </a:t>
            </a:r>
            <a:r>
              <a:rPr lang="uk-UA" sz="2400" dirty="0"/>
              <a:t>економічній </a:t>
            </a:r>
            <a:r>
              <a:rPr lang="uk-UA" sz="2400" dirty="0" smtClean="0"/>
              <a:t>взаємодії</a:t>
            </a:r>
            <a:r>
              <a:rPr lang="uk-UA" sz="2400" dirty="0"/>
              <a:t>;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 Міжнародні  </a:t>
            </a: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кредитні  відносини  </a:t>
            </a:r>
            <a:r>
              <a:rPr lang="uk-UA" sz="2400" dirty="0"/>
              <a:t>–  це </a:t>
            </a:r>
            <a:r>
              <a:rPr lang="uk-UA" sz="2400" dirty="0" smtClean="0"/>
              <a:t>сукупність економічних </a:t>
            </a:r>
            <a:r>
              <a:rPr lang="uk-UA" sz="2400" dirty="0"/>
              <a:t>відносин між країнами із надання фінансових </a:t>
            </a:r>
            <a:r>
              <a:rPr lang="uk-UA" sz="2400" dirty="0" smtClean="0"/>
              <a:t>активів на умовах </a:t>
            </a:r>
            <a:r>
              <a:rPr lang="uk-UA" sz="2400" dirty="0">
                <a:solidFill>
                  <a:srgbClr val="FFFF00"/>
                </a:solidFill>
              </a:rPr>
              <a:t>терміновості, зворотності, платності</a:t>
            </a:r>
            <a:r>
              <a:rPr lang="uk-UA" sz="2400" dirty="0" smtClean="0"/>
              <a:t>;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 Міжнародна  міграція  робочої  сили  </a:t>
            </a:r>
            <a:r>
              <a:rPr lang="uk-UA" sz="2400" dirty="0" smtClean="0"/>
              <a:t>–  це  процес </a:t>
            </a:r>
          </a:p>
          <a:p>
            <a:pPr marL="0" indent="0">
              <a:buNone/>
            </a:pPr>
            <a:r>
              <a:rPr lang="uk-UA" sz="2400" dirty="0" smtClean="0"/>
              <a:t>міждержавного  переміщення  робочої  сили  терміном </a:t>
            </a:r>
          </a:p>
          <a:p>
            <a:pPr marL="0" indent="0">
              <a:buNone/>
            </a:pPr>
            <a:r>
              <a:rPr lang="uk-UA" sz="2400" dirty="0" smtClean="0"/>
              <a:t>більше  одного  року,  обумовлений  економічними  та </a:t>
            </a:r>
          </a:p>
          <a:p>
            <a:pPr marL="0" indent="0">
              <a:buNone/>
            </a:pPr>
            <a:r>
              <a:rPr lang="uk-UA" sz="2400" dirty="0" smtClean="0"/>
              <a:t>неекономічними причинами;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9188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492514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</a:t>
            </a: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Співробітництво  країн  з  міжнародними економічними організаціями; </a:t>
            </a:r>
            <a:endParaRPr lang="uk-UA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Участь  </a:t>
            </a: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  у  вирішенні  таких  глобальних проблем  світової  економіки  </a:t>
            </a:r>
            <a:r>
              <a:rPr lang="uk-UA" sz="2400" dirty="0">
                <a:solidFill>
                  <a:srgbClr val="FFFF00"/>
                </a:solidFill>
              </a:rPr>
              <a:t>як:</a:t>
            </a:r>
          </a:p>
          <a:p>
            <a:pPr marL="720000" indent="-457200">
              <a:buFont typeface="+mj-lt"/>
              <a:buAutoNum type="alphaLcPeriod"/>
            </a:pPr>
            <a:r>
              <a:rPr lang="uk-UA" sz="2400" i="1" dirty="0" smtClean="0">
                <a:solidFill>
                  <a:srgbClr val="FFFF00"/>
                </a:solidFill>
              </a:rPr>
              <a:t>демографічна,</a:t>
            </a:r>
          </a:p>
          <a:p>
            <a:pPr marL="720000" indent="-457200">
              <a:buFont typeface="+mj-lt"/>
              <a:buAutoNum type="alphaLcPeriod"/>
            </a:pPr>
            <a:r>
              <a:rPr lang="uk-UA" sz="2400" i="1" dirty="0" smtClean="0">
                <a:solidFill>
                  <a:srgbClr val="FFFF00"/>
                </a:solidFill>
              </a:rPr>
              <a:t>продовольча,</a:t>
            </a:r>
          </a:p>
          <a:p>
            <a:pPr marL="720000" indent="-457200">
              <a:buFont typeface="+mj-lt"/>
              <a:buAutoNum type="alphaLcPeriod"/>
            </a:pPr>
            <a:r>
              <a:rPr lang="uk-UA" sz="2400" i="1" dirty="0" smtClean="0">
                <a:solidFill>
                  <a:srgbClr val="FFFF00"/>
                </a:solidFill>
              </a:rPr>
              <a:t>екологічна,</a:t>
            </a:r>
          </a:p>
          <a:p>
            <a:pPr marL="720000" indent="-457200">
              <a:buFont typeface="+mj-lt"/>
              <a:buAutoNum type="alphaLcPeriod"/>
            </a:pPr>
            <a:r>
              <a:rPr lang="uk-UA" sz="2400" i="1" dirty="0" smtClean="0">
                <a:solidFill>
                  <a:srgbClr val="FFFF00"/>
                </a:solidFill>
              </a:rPr>
              <a:t>ядерна  небезпека,</a:t>
            </a:r>
          </a:p>
          <a:p>
            <a:pPr marL="720000" indent="-457200">
              <a:buFont typeface="+mj-lt"/>
              <a:buAutoNum type="alphaLcPeriod"/>
            </a:pPr>
            <a:r>
              <a:rPr lang="uk-UA" sz="2400" i="1" dirty="0" smtClean="0">
                <a:solidFill>
                  <a:srgbClr val="FFFF00"/>
                </a:solidFill>
              </a:rPr>
              <a:t>боротьба  із тероризмом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745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95" y="11663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1.4.Класифікація  </a:t>
            </a:r>
            <a:r>
              <a:rPr lang="uk-UA" sz="3200" dirty="0"/>
              <a:t>суб’єктів  міжнародної  економічної  діяльності  та  її критерії 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/>
          <a:p>
            <a:pPr marL="36576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84887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147248" cy="100811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Мікрорівень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мікрорівні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діють суб'єкти підприємницького і регулятивного комплексу </a:t>
            </a:r>
            <a:r>
              <a:rPr lang="uk-UA" sz="2400" dirty="0" smtClean="0"/>
              <a:t> </a:t>
            </a:r>
          </a:p>
          <a:p>
            <a:pPr marL="493776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 особи </a:t>
            </a:r>
            <a:r>
              <a:rPr lang="uk-UA" sz="2400" dirty="0"/>
              <a:t>–  громадяни  України,  іноземні </a:t>
            </a:r>
            <a:r>
              <a:rPr lang="uk-UA" sz="2400" dirty="0" smtClean="0"/>
              <a:t> громадяни  </a:t>
            </a:r>
            <a:r>
              <a:rPr lang="uk-UA" sz="2400" dirty="0"/>
              <a:t>та  особи  без  громадянства,    які    мають </a:t>
            </a:r>
            <a:r>
              <a:rPr lang="uk-UA" sz="2400" dirty="0" smtClean="0"/>
              <a:t> цивільну  </a:t>
            </a:r>
            <a:r>
              <a:rPr lang="uk-UA" sz="2400" dirty="0"/>
              <a:t>правоздатність  і дієздатність  згідно  з  законами </a:t>
            </a:r>
            <a:r>
              <a:rPr lang="uk-UA" sz="2400" dirty="0" smtClean="0"/>
              <a:t>України </a:t>
            </a:r>
            <a:r>
              <a:rPr lang="uk-UA" sz="2400" dirty="0"/>
              <a:t>і постійно проживають на території  України; </a:t>
            </a:r>
            <a:endParaRPr lang="uk-UA" sz="2400" dirty="0" smtClean="0"/>
          </a:p>
          <a:p>
            <a:pPr marL="493776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Юридичні особи  </a:t>
            </a:r>
            <a:r>
              <a:rPr lang="uk-UA" sz="2400" dirty="0"/>
              <a:t>–  зареєстровані  </a:t>
            </a:r>
            <a:r>
              <a:rPr lang="uk-UA" sz="2400" dirty="0" smtClean="0"/>
              <a:t>в  </a:t>
            </a:r>
            <a:r>
              <a:rPr lang="uk-UA" sz="2400" dirty="0"/>
              <a:t>Україні  </a:t>
            </a:r>
            <a:r>
              <a:rPr lang="uk-UA" sz="2400" dirty="0" smtClean="0"/>
              <a:t>підприємства</a:t>
            </a:r>
            <a:r>
              <a:rPr lang="uk-UA" sz="2400" dirty="0"/>
              <a:t>,  організації  та  об'єднання  </a:t>
            </a:r>
            <a:r>
              <a:rPr lang="uk-UA" sz="2400" dirty="0" smtClean="0"/>
              <a:t>усіх  видів , що мають </a:t>
            </a:r>
            <a:r>
              <a:rPr lang="uk-UA" sz="2400" dirty="0"/>
              <a:t>постійне місцезнаходження на території </a:t>
            </a:r>
            <a:r>
              <a:rPr lang="uk-UA" sz="2400" dirty="0" smtClean="0"/>
              <a:t>України, враховуючи й тих, </a:t>
            </a:r>
            <a:r>
              <a:rPr lang="uk-UA" sz="2400" dirty="0"/>
              <a:t>майно  та/або  капітал яких є </a:t>
            </a:r>
            <a:r>
              <a:rPr lang="uk-UA" sz="2400" dirty="0" smtClean="0"/>
              <a:t>власністю іноземних </a:t>
            </a:r>
            <a:r>
              <a:rPr lang="uk-UA" sz="2400" dirty="0"/>
              <a:t>суб'єктів господарської діяльності;</a:t>
            </a:r>
          </a:p>
          <a:p>
            <a:pPr marL="493776" indent="-457200">
              <a:buFont typeface="+mj-lt"/>
              <a:buAutoNum type="alphaLcPeriod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Об'єднання фізичних, юридичних, фізичних і юридичних осіб,</a:t>
            </a:r>
            <a:r>
              <a:rPr lang="uk-UA" sz="2400" dirty="0" smtClean="0"/>
              <a:t> </a:t>
            </a:r>
            <a:r>
              <a:rPr lang="uk-UA" sz="2400" dirty="0"/>
              <a:t>що </a:t>
            </a:r>
            <a:r>
              <a:rPr lang="uk-UA" sz="2400" dirty="0" smtClean="0"/>
              <a:t>не є юридичними особами, але мають постійне місцезнаходження на території України та мають право на господарську діяльність;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650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493776" indent="-457200">
              <a:buFont typeface="+mj-lt"/>
              <a:buAutoNum type="alphaLcPeriod" startAt="4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Структурні  одиниці  іноземних  суб'єктів  господарської діяльності, </a:t>
            </a:r>
            <a:r>
              <a:rPr lang="uk-UA" sz="2400" dirty="0" smtClean="0"/>
              <a:t>що,</a:t>
            </a:r>
            <a:r>
              <a:rPr lang="ru-RU" sz="2400" dirty="0" smtClean="0"/>
              <a:t> </a:t>
            </a:r>
            <a:r>
              <a:rPr lang="uk-UA" sz="2400" dirty="0"/>
              <a:t>згідно  </a:t>
            </a:r>
            <a:r>
              <a:rPr lang="uk-UA" sz="2400" dirty="0" smtClean="0"/>
              <a:t>до  законів  </a:t>
            </a:r>
            <a:r>
              <a:rPr lang="uk-UA" sz="2400" dirty="0"/>
              <a:t>України </a:t>
            </a:r>
            <a:r>
              <a:rPr lang="ru-RU" sz="2400" dirty="0" smtClean="0"/>
              <a:t>не </a:t>
            </a:r>
            <a:r>
              <a:rPr lang="ru-RU" sz="2400" dirty="0"/>
              <a:t>є </a:t>
            </a:r>
            <a:r>
              <a:rPr lang="uk-UA" sz="2400" dirty="0" smtClean="0"/>
              <a:t>юридичними особами (філії,  відділення,  тощо),  але мають постійне місцезнаходження на її території; </a:t>
            </a:r>
            <a:endParaRPr lang="uk-UA" sz="2400" dirty="0"/>
          </a:p>
          <a:p>
            <a:pPr marL="493776" indent="-457200">
              <a:buFont typeface="+mj-lt"/>
              <a:buAutoNum type="alphaLcPeriod" startAt="4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Спільні підприємства </a:t>
            </a:r>
            <a:r>
              <a:rPr lang="uk-UA" sz="2400" dirty="0"/>
              <a:t>за  </a:t>
            </a:r>
            <a:r>
              <a:rPr lang="uk-UA" sz="2400" dirty="0" smtClean="0"/>
              <a:t>участю  </a:t>
            </a:r>
            <a:r>
              <a:rPr lang="uk-UA" sz="2400" dirty="0"/>
              <a:t>суб'єктів </a:t>
            </a:r>
            <a:r>
              <a:rPr lang="uk-UA" sz="2400" dirty="0" smtClean="0"/>
              <a:t>господарської  </a:t>
            </a:r>
            <a:r>
              <a:rPr lang="uk-UA" sz="2400" dirty="0"/>
              <a:t>діяльності  України  та  іноземних  суб'єктів  </a:t>
            </a:r>
            <a:r>
              <a:rPr lang="uk-UA" sz="2400" dirty="0" smtClean="0"/>
              <a:t>господарської діяльності, що зареєстровані в Україні та мають постійне місцезнаходження на її території;</a:t>
            </a:r>
            <a:endParaRPr lang="uk-UA" sz="2400" dirty="0"/>
          </a:p>
          <a:p>
            <a:pPr marL="493776" indent="-457200">
              <a:buFont typeface="+mj-lt"/>
              <a:buAutoNum type="alphaLcPeriod" startAt="4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суб'єкти господарської діяльності, </a:t>
            </a:r>
            <a:r>
              <a:rPr lang="uk-UA" sz="2400" dirty="0" smtClean="0"/>
              <a:t>передбачені законами України.</a:t>
            </a:r>
          </a:p>
          <a:p>
            <a:r>
              <a:rPr lang="uk-UA" sz="2400" dirty="0" smtClean="0"/>
              <a:t>До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суб'єктів  регулятивного комплексу </a:t>
            </a:r>
            <a:r>
              <a:rPr lang="uk-UA" sz="2400" dirty="0" smtClean="0"/>
              <a:t>на </a:t>
            </a:r>
            <a:r>
              <a:rPr lang="uk-UA" sz="2400" dirty="0" err="1" smtClean="0"/>
              <a:t>мікрорівні</a:t>
            </a:r>
            <a:r>
              <a:rPr lang="uk-UA" sz="2400" dirty="0" smtClean="0"/>
              <a:t> належать</a:t>
            </a:r>
            <a:r>
              <a:rPr lang="uk-UA" sz="2400" dirty="0"/>
              <a:t>: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аудиторські, юридичні, консалтингові фірми</a:t>
            </a:r>
            <a:r>
              <a:rPr lang="uk-UA" sz="2400" dirty="0"/>
              <a:t>, </a:t>
            </a:r>
            <a:r>
              <a:rPr lang="uk-UA" sz="2400" dirty="0" smtClean="0"/>
              <a:t> що надають підприємницькому комплексу консультації та послуги аудиту; фінансово-кредитні  </a:t>
            </a:r>
            <a:r>
              <a:rPr lang="uk-UA" sz="2400" dirty="0"/>
              <a:t>установи  (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банки, </a:t>
            </a:r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інвестиційні 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компанії,  </a:t>
            </a:r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інвестиційні 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фонди,  кредитні  спілки, </a:t>
            </a:r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страхові 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компанії,  іпотечні  компанії</a:t>
            </a:r>
            <a:r>
              <a:rPr lang="uk-UA" sz="2400" dirty="0"/>
              <a:t>  тощо),  </a:t>
            </a:r>
            <a:r>
              <a:rPr lang="uk-UA" sz="2400" dirty="0" smtClean="0"/>
              <a:t>що виконують  як підприємницькі, так і </a:t>
            </a:r>
            <a:r>
              <a:rPr lang="uk-UA" sz="2400" dirty="0"/>
              <a:t>регуляторні </a:t>
            </a:r>
            <a:r>
              <a:rPr lang="uk-UA" sz="2400" dirty="0" smtClean="0"/>
              <a:t>функції.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843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ІІ. Макрорівень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r>
              <a:rPr lang="uk-UA" sz="2400" dirty="0"/>
              <a:t>На </a:t>
            </a:r>
            <a:r>
              <a:rPr lang="uk-UA" sz="2400" dirty="0" smtClean="0"/>
              <a:t>макрорівні основним </a:t>
            </a:r>
            <a:r>
              <a:rPr lang="uk-UA" sz="2400" dirty="0"/>
              <a:t>суб’єктом МЕД є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 </a:t>
            </a:r>
            <a:r>
              <a:rPr lang="uk-UA" sz="2400" dirty="0"/>
              <a:t>в особі  її  уповноважених  органів,  які </a:t>
            </a:r>
            <a:r>
              <a:rPr lang="uk-UA" sz="2400" dirty="0" smtClean="0"/>
              <a:t>в процесі  міжнародної економічної взаємодії через </a:t>
            </a:r>
            <a:r>
              <a:rPr lang="uk-UA" sz="2400" dirty="0"/>
              <a:t>регулятивні функції намагаються </a:t>
            </a:r>
            <a:r>
              <a:rPr lang="uk-UA" sz="2400" dirty="0" smtClean="0"/>
              <a:t>реалізувати державні </a:t>
            </a:r>
            <a:r>
              <a:rPr lang="uk-UA" sz="2400" dirty="0"/>
              <a:t>інтереси.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Загальнодержавні органи</a:t>
            </a:r>
          </a:p>
          <a:p>
            <a:pPr marL="493776" indent="-457200">
              <a:buFont typeface="+mj-lt"/>
              <a:buAutoNum type="alphaLcPeriod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 України  </a:t>
            </a:r>
            <a:r>
              <a:rPr lang="uk-UA" sz="2400" i="1" dirty="0">
                <a:solidFill>
                  <a:srgbClr val="FFFF00"/>
                </a:solidFill>
              </a:rPr>
              <a:t>(згідно  розділу  </a:t>
            </a:r>
            <a:r>
              <a:rPr lang="en-US" sz="2400" i="1" dirty="0">
                <a:solidFill>
                  <a:srgbClr val="FFFF00"/>
                </a:solidFill>
              </a:rPr>
              <a:t>V,  </a:t>
            </a:r>
            <a:r>
              <a:rPr lang="uk-UA" sz="2400" i="1" dirty="0">
                <a:solidFill>
                  <a:srgbClr val="FFFF00"/>
                </a:solidFill>
              </a:rPr>
              <a:t>ст. 106 Конституції  України)</a:t>
            </a:r>
            <a:r>
              <a:rPr lang="uk-UA" sz="2400" dirty="0"/>
              <a:t>  в  контексті  зовнішньоекономічної </a:t>
            </a:r>
            <a:r>
              <a:rPr lang="uk-UA" sz="2400" dirty="0" smtClean="0"/>
              <a:t>політики: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</a:t>
            </a:r>
            <a:r>
              <a:rPr lang="uk-UA" sz="2400" dirty="0"/>
              <a:t>представляє  державу  в  міжнародних  відносинах, здійснює  керівництво  зовнішньополітичною діяльністю  держави,  веде  переговори  та  укладає </a:t>
            </a:r>
            <a:r>
              <a:rPr lang="uk-UA" sz="2400" dirty="0" smtClean="0"/>
              <a:t>міжнародні </a:t>
            </a:r>
            <a:r>
              <a:rPr lang="uk-UA" sz="2400" dirty="0"/>
              <a:t>договори України;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sz="2400" dirty="0" smtClean="0"/>
              <a:t>призначає та звільняє  глав дипломатичних </a:t>
            </a:r>
            <a:r>
              <a:rPr lang="uk-UA" sz="2400" dirty="0"/>
              <a:t>представництв </a:t>
            </a:r>
            <a:r>
              <a:rPr lang="uk-UA" sz="2400" dirty="0" smtClean="0"/>
              <a:t>України в  </a:t>
            </a:r>
            <a:r>
              <a:rPr lang="uk-UA" sz="2400" dirty="0"/>
              <a:t>інших </a:t>
            </a:r>
            <a:r>
              <a:rPr lang="uk-UA" sz="2400" dirty="0" smtClean="0"/>
              <a:t>державах і при </a:t>
            </a:r>
            <a:r>
              <a:rPr lang="uk-UA" sz="2400" dirty="0"/>
              <a:t>міжнародних </a:t>
            </a:r>
            <a:r>
              <a:rPr lang="uk-UA" sz="2400" dirty="0" smtClean="0"/>
              <a:t>організаціях; приймає вірчі  </a:t>
            </a:r>
            <a:r>
              <a:rPr lang="uk-UA" sz="2400" dirty="0"/>
              <a:t>і  відкличні грамоти </a:t>
            </a:r>
            <a:r>
              <a:rPr lang="uk-UA" sz="2400" dirty="0" smtClean="0"/>
              <a:t>дипломатичних </a:t>
            </a:r>
            <a:r>
              <a:rPr lang="uk-UA" sz="2400" dirty="0"/>
              <a:t>представників </a:t>
            </a:r>
            <a:r>
              <a:rPr lang="uk-UA" sz="2400" dirty="0" smtClean="0"/>
              <a:t>іноземних </a:t>
            </a:r>
            <a:r>
              <a:rPr lang="uk-UA" sz="2400" dirty="0"/>
              <a:t>держав; </a:t>
            </a:r>
          </a:p>
        </p:txBody>
      </p:sp>
    </p:spTree>
    <p:extLst>
      <p:ext uri="{BB962C8B-B14F-4D97-AF65-F5344CB8AC3E}">
        <p14:creationId xmlns:p14="http://schemas.microsoft.com/office/powerpoint/2010/main" val="34914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Тема 1. Концептуальні основи та сучасні особливості міжнародної </a:t>
            </a:r>
            <a:br>
              <a:rPr lang="uk-UA" sz="3200" dirty="0" smtClean="0">
                <a:solidFill>
                  <a:srgbClr val="00B0F0"/>
                </a:solidFill>
              </a:rPr>
            </a:br>
            <a:r>
              <a:rPr lang="uk-UA" sz="3200" dirty="0" smtClean="0">
                <a:solidFill>
                  <a:srgbClr val="00B0F0"/>
                </a:solidFill>
              </a:rPr>
              <a:t>економічної діяльності держави </a:t>
            </a:r>
            <a:endParaRPr lang="uk-UA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28133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1.1. Предмет  курсу  «Міжнародна  економічна  діяльність  України» (МЕДУ)</a:t>
            </a:r>
          </a:p>
          <a:p>
            <a:r>
              <a:rPr lang="uk-UA" sz="2400" dirty="0" smtClean="0"/>
              <a:t>1.2. Принципи  міжнародної економічної діяльності</a:t>
            </a:r>
          </a:p>
          <a:p>
            <a:r>
              <a:rPr lang="uk-UA" sz="2400" dirty="0"/>
              <a:t>1.3. Класифікація  форм  міжнародної  економічної  </a:t>
            </a:r>
            <a:r>
              <a:rPr lang="uk-UA" sz="2400" dirty="0" smtClean="0"/>
              <a:t>діяльності </a:t>
            </a:r>
          </a:p>
          <a:p>
            <a:r>
              <a:rPr lang="uk-UA" sz="2400" dirty="0" smtClean="0"/>
              <a:t>1.4.Класифікація  </a:t>
            </a:r>
            <a:r>
              <a:rPr lang="uk-UA" sz="2400" dirty="0"/>
              <a:t>суб’єктів  міжнародної  економічної  діяльності  та  її </a:t>
            </a:r>
            <a:r>
              <a:rPr lang="uk-UA" sz="2400" dirty="0" smtClean="0"/>
              <a:t>критерії</a:t>
            </a:r>
          </a:p>
          <a:p>
            <a:r>
              <a:rPr lang="uk-UA" sz="2400" dirty="0" smtClean="0"/>
              <a:t>1.5. Світове господарство: передумови виникнення та характерні ознаки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4449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lphaLcPeriod" startAt="2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 Рада України </a:t>
            </a:r>
            <a:r>
              <a:rPr lang="uk-UA" sz="2400" i="1" dirty="0" smtClean="0">
                <a:solidFill>
                  <a:srgbClr val="FFFF00"/>
                </a:solidFill>
              </a:rPr>
              <a:t>(згідно  розділу  IV,  ст. 85 Конституції  </a:t>
            </a:r>
            <a:r>
              <a:rPr lang="uk-UA" sz="2400" i="1" dirty="0">
                <a:solidFill>
                  <a:srgbClr val="FFFF00"/>
                </a:solidFill>
              </a:rPr>
              <a:t>України) </a:t>
            </a:r>
            <a:r>
              <a:rPr lang="uk-UA" sz="2400" dirty="0"/>
              <a:t>має  </a:t>
            </a:r>
            <a:r>
              <a:rPr lang="uk-UA" sz="2400" dirty="0" smtClean="0"/>
              <a:t>такі повноваження</a:t>
            </a:r>
            <a:r>
              <a:rPr lang="uk-UA" sz="2400" dirty="0"/>
              <a:t>, </a:t>
            </a:r>
            <a:r>
              <a:rPr lang="uk-UA" sz="2400" dirty="0" smtClean="0"/>
              <a:t>що пов’язані </a:t>
            </a:r>
            <a:r>
              <a:rPr lang="uk-UA" sz="2400" dirty="0"/>
              <a:t>із здійсненням МЕД: </a:t>
            </a:r>
            <a:r>
              <a:rPr lang="uk-UA" sz="2400" dirty="0" smtClean="0">
                <a:solidFill>
                  <a:srgbClr val="FFC000"/>
                </a:solidFill>
              </a:rPr>
              <a:t>1) </a:t>
            </a:r>
            <a:r>
              <a:rPr lang="uk-UA" sz="2400" dirty="0" smtClean="0"/>
              <a:t>визначення </a:t>
            </a:r>
            <a:r>
              <a:rPr lang="uk-UA" sz="2400" dirty="0"/>
              <a:t>засад </a:t>
            </a:r>
            <a:r>
              <a:rPr lang="uk-UA" sz="2400" dirty="0" smtClean="0"/>
              <a:t>зовнішньої </a:t>
            </a:r>
            <a:r>
              <a:rPr lang="uk-UA" sz="2400" dirty="0"/>
              <a:t>політики; </a:t>
            </a:r>
            <a:r>
              <a:rPr lang="uk-UA" sz="2400" dirty="0">
                <a:solidFill>
                  <a:srgbClr val="FFC000"/>
                </a:solidFill>
              </a:rPr>
              <a:t>2)</a:t>
            </a:r>
            <a:r>
              <a:rPr lang="uk-UA" sz="2400" dirty="0" smtClean="0"/>
              <a:t> </a:t>
            </a:r>
            <a:r>
              <a:rPr lang="uk-UA" sz="2400" dirty="0"/>
              <a:t>затвердження  рішень </a:t>
            </a:r>
            <a:r>
              <a:rPr lang="uk-UA" sz="2400" dirty="0" smtClean="0"/>
              <a:t>про  </a:t>
            </a:r>
            <a:r>
              <a:rPr lang="uk-UA" sz="2400" dirty="0"/>
              <a:t>надання  Україною  позик  і </a:t>
            </a:r>
            <a:r>
              <a:rPr lang="uk-UA" sz="2400" dirty="0" smtClean="0"/>
              <a:t>економічної  </a:t>
            </a:r>
            <a:r>
              <a:rPr lang="uk-UA" sz="2400" dirty="0"/>
              <a:t>допомоги  іноземним  державам  та </a:t>
            </a:r>
            <a:r>
              <a:rPr lang="uk-UA" sz="2400" dirty="0" smtClean="0"/>
              <a:t>міжнародним </a:t>
            </a:r>
            <a:r>
              <a:rPr lang="uk-UA" sz="2400" dirty="0"/>
              <a:t>організаціям, а також про одержання </a:t>
            </a:r>
            <a:r>
              <a:rPr lang="uk-UA" sz="2400" dirty="0" smtClean="0"/>
              <a:t>Україною від іноземних  </a:t>
            </a:r>
            <a:r>
              <a:rPr lang="uk-UA" sz="2400" dirty="0"/>
              <a:t>держав,  </a:t>
            </a:r>
            <a:r>
              <a:rPr lang="uk-UA" sz="2400" dirty="0" smtClean="0"/>
              <a:t>банків і міжнародних  </a:t>
            </a:r>
            <a:r>
              <a:rPr lang="uk-UA" sz="2400" dirty="0"/>
              <a:t>фінансових </a:t>
            </a:r>
            <a:r>
              <a:rPr lang="uk-UA" sz="2400" dirty="0" smtClean="0"/>
              <a:t>організацій позик</a:t>
            </a:r>
            <a:r>
              <a:rPr lang="uk-UA" sz="2400" dirty="0"/>
              <a:t>, </a:t>
            </a:r>
            <a:r>
              <a:rPr lang="uk-UA" sz="2400" dirty="0" smtClean="0"/>
              <a:t>не передбачених Державним  </a:t>
            </a:r>
            <a:r>
              <a:rPr lang="uk-UA" sz="2400" dirty="0"/>
              <a:t>бюджетом </a:t>
            </a:r>
            <a:r>
              <a:rPr lang="uk-UA" sz="2400" dirty="0" smtClean="0"/>
              <a:t>України</a:t>
            </a:r>
            <a:r>
              <a:rPr lang="uk-UA" sz="2400" dirty="0"/>
              <a:t>, </a:t>
            </a:r>
            <a:r>
              <a:rPr lang="uk-UA" sz="2400" dirty="0" smtClean="0"/>
              <a:t>здійснення </a:t>
            </a:r>
            <a:r>
              <a:rPr lang="uk-UA" sz="2400" dirty="0"/>
              <a:t>контролю за їх </a:t>
            </a:r>
            <a:r>
              <a:rPr lang="uk-UA" sz="2400" dirty="0" smtClean="0"/>
              <a:t>використанням;</a:t>
            </a:r>
            <a:endParaRPr lang="uk-UA" sz="2400" dirty="0"/>
          </a:p>
          <a:p>
            <a:pPr marL="493776" indent="-457200">
              <a:buFont typeface="+mj-lt"/>
              <a:buAutoNum type="alphaLcPeriod" startAt="2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 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Міністрів  України  </a:t>
            </a:r>
            <a:r>
              <a:rPr lang="uk-UA" sz="2400" i="1" dirty="0">
                <a:solidFill>
                  <a:srgbClr val="FFFF00"/>
                </a:solidFill>
              </a:rPr>
              <a:t>(згідно  ст. 20  Закону </a:t>
            </a:r>
            <a:r>
              <a:rPr lang="uk-UA" sz="2400" i="1" dirty="0" smtClean="0">
                <a:solidFill>
                  <a:srgbClr val="FFFF00"/>
                </a:solidFill>
              </a:rPr>
              <a:t>України  </a:t>
            </a:r>
            <a:r>
              <a:rPr lang="uk-UA" sz="2400" i="1" dirty="0">
                <a:solidFill>
                  <a:srgbClr val="FFFF00"/>
                </a:solidFill>
              </a:rPr>
              <a:t>«Про  Кабінет  Міністрів  України»  від  </a:t>
            </a:r>
            <a:r>
              <a:rPr lang="uk-UA" sz="2400" i="1" dirty="0" smtClean="0">
                <a:solidFill>
                  <a:srgbClr val="FFFF00"/>
                </a:solidFill>
              </a:rPr>
              <a:t>7.02.2014  </a:t>
            </a:r>
            <a:r>
              <a:rPr lang="uk-UA" sz="2400" i="1" dirty="0">
                <a:solidFill>
                  <a:srgbClr val="FFFF00"/>
                </a:solidFill>
              </a:rPr>
              <a:t>№ </a:t>
            </a:r>
            <a:r>
              <a:rPr lang="uk-UA" sz="2400" i="1" dirty="0" smtClean="0">
                <a:solidFill>
                  <a:srgbClr val="FFFF00"/>
                </a:solidFill>
              </a:rPr>
              <a:t>794-</a:t>
            </a:r>
            <a:r>
              <a:rPr lang="en-US" sz="2400" i="1" dirty="0">
                <a:solidFill>
                  <a:srgbClr val="FFFF00"/>
                </a:solidFill>
              </a:rPr>
              <a:t>VII)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/>
              <a:t>у рамках </a:t>
            </a:r>
            <a:r>
              <a:rPr lang="uk-UA" sz="2400" dirty="0" smtClean="0"/>
              <a:t>МЕД уповноважений: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обслуговувати  </a:t>
            </a:r>
            <a:r>
              <a:rPr lang="uk-UA" sz="2400" dirty="0">
                <a:solidFill>
                  <a:srgbClr val="FFFF00"/>
                </a:solidFill>
              </a:rPr>
              <a:t>державний  борг  України</a:t>
            </a:r>
            <a:r>
              <a:rPr lang="uk-UA" sz="2400" dirty="0"/>
              <a:t>,  приймати рішення  про  випуск  державних облігацій внутрішньої та зовнішньої позик; </a:t>
            </a:r>
          </a:p>
        </p:txBody>
      </p:sp>
    </p:spTree>
    <p:extLst>
      <p:ext uri="{BB962C8B-B14F-4D97-AF65-F5344CB8AC3E}">
        <p14:creationId xmlns:p14="http://schemas.microsoft.com/office/powerpoint/2010/main" val="15002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забезпечувати  </a:t>
            </a:r>
            <a:r>
              <a:rPr lang="uk-UA" sz="2400" dirty="0"/>
              <a:t>проведення  </a:t>
            </a:r>
            <a:r>
              <a:rPr lang="uk-UA" sz="2400" dirty="0">
                <a:solidFill>
                  <a:srgbClr val="FFFF00"/>
                </a:solidFill>
              </a:rPr>
              <a:t>зовнішньоекономічної політики  України</a:t>
            </a:r>
            <a:r>
              <a:rPr lang="uk-UA" sz="2400" dirty="0"/>
              <a:t>,  здійснювати  в  межах,  визначених законом,  регулювання  </a:t>
            </a:r>
            <a:r>
              <a:rPr lang="uk-UA" sz="2400" dirty="0">
                <a:solidFill>
                  <a:srgbClr val="FFFF00"/>
                </a:solidFill>
              </a:rPr>
              <a:t>зовнішньоекономічної діяльності</a:t>
            </a:r>
            <a:r>
              <a:rPr lang="uk-UA" sz="2400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організовувати  </a:t>
            </a:r>
            <a:r>
              <a:rPr lang="uk-UA" sz="2400" dirty="0"/>
              <a:t>та  забезпечувати  здійснення  </a:t>
            </a:r>
            <a:r>
              <a:rPr lang="uk-UA" sz="2400" dirty="0">
                <a:solidFill>
                  <a:srgbClr val="FFFF00"/>
                </a:solidFill>
              </a:rPr>
              <a:t>митної справи</a:t>
            </a:r>
            <a:r>
              <a:rPr lang="uk-UA" sz="2400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брати  </a:t>
            </a:r>
            <a:r>
              <a:rPr lang="uk-UA" sz="2400" dirty="0"/>
              <a:t>участь  у  складанні  </a:t>
            </a:r>
            <a:r>
              <a:rPr lang="uk-UA" sz="2400" dirty="0">
                <a:solidFill>
                  <a:srgbClr val="FFFF00"/>
                </a:solidFill>
              </a:rPr>
              <a:t>платіжного  балансу  </a:t>
            </a:r>
            <a:r>
              <a:rPr lang="uk-UA" sz="2400" dirty="0"/>
              <a:t>та організовувати  роботу  із  складання </a:t>
            </a:r>
            <a:r>
              <a:rPr lang="uk-UA" sz="2400" dirty="0">
                <a:solidFill>
                  <a:srgbClr val="FFFF00"/>
                </a:solidFill>
              </a:rPr>
              <a:t>зовнішньоторговельного  балансу  </a:t>
            </a:r>
            <a:r>
              <a:rPr lang="uk-UA" sz="2400" dirty="0"/>
              <a:t>України</a:t>
            </a:r>
            <a:r>
              <a:rPr lang="uk-UA" sz="2400" dirty="0" smtClean="0"/>
              <a:t>, забезпечувати  </a:t>
            </a:r>
            <a:r>
              <a:rPr lang="uk-UA" sz="2400" dirty="0"/>
              <a:t>раціональне  використання державних валютних коштів;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виступати  </a:t>
            </a:r>
            <a:r>
              <a:rPr lang="uk-UA" sz="2400" dirty="0">
                <a:solidFill>
                  <a:srgbClr val="FFFF00"/>
                </a:solidFill>
              </a:rPr>
              <a:t>гарантом  щодо  позик</a:t>
            </a:r>
            <a:r>
              <a:rPr lang="uk-UA" sz="2400" dirty="0"/>
              <a:t>,  які  у  визначених законом  про  Державний  бюджет  України  межах надаються  іноземними  державами,  банками, міжнародними  фінансовими  організаціями,  а  в інших  випадках  -  відповідно  до  міжнародних договорів  України,  </a:t>
            </a:r>
            <a:r>
              <a:rPr lang="uk-UA" sz="2400" i="1" dirty="0">
                <a:solidFill>
                  <a:srgbClr val="FFFF00"/>
                </a:solidFill>
              </a:rPr>
              <a:t>згода  на  обов'язковість  яких надана Верховною Радою </a:t>
            </a:r>
            <a:r>
              <a:rPr lang="uk-UA" sz="2400" i="1" dirty="0" smtClean="0">
                <a:solidFill>
                  <a:srgbClr val="FFFF00"/>
                </a:solidFill>
              </a:rPr>
              <a:t>України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255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Координаційні органи</a:t>
            </a:r>
          </a:p>
          <a:p>
            <a:pPr marL="493776" indent="-457200">
              <a:buFont typeface="+mj-lt"/>
              <a:buAutoNum type="alphaLcPeriod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 банк України </a:t>
            </a:r>
            <a:r>
              <a:rPr lang="uk-UA" sz="2400" i="1" dirty="0" smtClean="0">
                <a:solidFill>
                  <a:srgbClr val="FFFF00"/>
                </a:solidFill>
              </a:rPr>
              <a:t>(згідно  </a:t>
            </a:r>
            <a:r>
              <a:rPr lang="uk-UA" sz="2400" i="1" dirty="0">
                <a:solidFill>
                  <a:srgbClr val="FFFF00"/>
                </a:solidFill>
              </a:rPr>
              <a:t>розділу  </a:t>
            </a:r>
            <a:r>
              <a:rPr lang="en-US" sz="2400" i="1" dirty="0">
                <a:solidFill>
                  <a:srgbClr val="FFFF00"/>
                </a:solidFill>
              </a:rPr>
              <a:t>V,  </a:t>
            </a:r>
            <a:r>
              <a:rPr lang="uk-UA" sz="2400" i="1" dirty="0">
                <a:solidFill>
                  <a:srgbClr val="FFFF00"/>
                </a:solidFill>
              </a:rPr>
              <a:t>ст. 106 Конституції  України)</a:t>
            </a:r>
            <a:r>
              <a:rPr lang="uk-UA" sz="2400" dirty="0"/>
              <a:t> Згідно  Конституції </a:t>
            </a:r>
            <a:r>
              <a:rPr lang="uk-UA" sz="2400" dirty="0" smtClean="0"/>
              <a:t>України  </a:t>
            </a:r>
            <a:r>
              <a:rPr lang="uk-UA" sz="2400" dirty="0"/>
              <a:t>головною  функцією  НБУ  є  </a:t>
            </a:r>
            <a:r>
              <a:rPr lang="uk-UA" sz="2400" dirty="0">
                <a:solidFill>
                  <a:srgbClr val="FFFF00"/>
                </a:solidFill>
              </a:rPr>
              <a:t>забезпечення </a:t>
            </a:r>
            <a:r>
              <a:rPr lang="uk-UA" sz="2400" dirty="0" smtClean="0">
                <a:solidFill>
                  <a:srgbClr val="FFFF00"/>
                </a:solidFill>
              </a:rPr>
              <a:t>стабільності  </a:t>
            </a:r>
            <a:r>
              <a:rPr lang="uk-UA" sz="2400" dirty="0">
                <a:solidFill>
                  <a:srgbClr val="FFFF00"/>
                </a:solidFill>
              </a:rPr>
              <a:t>грошової  одиниці  України</a:t>
            </a:r>
            <a:r>
              <a:rPr lang="uk-UA" sz="2400" dirty="0"/>
              <a:t>,  що </a:t>
            </a:r>
            <a:r>
              <a:rPr lang="uk-UA" sz="2400" dirty="0" smtClean="0"/>
              <a:t>опосередковано  </a:t>
            </a:r>
            <a:r>
              <a:rPr lang="uk-UA" sz="2400" dirty="0"/>
              <a:t>пов’язано  із  міжнародною  економічною </a:t>
            </a:r>
            <a:r>
              <a:rPr lang="uk-UA" sz="2400" dirty="0" smtClean="0"/>
              <a:t>діяльністю </a:t>
            </a:r>
            <a:r>
              <a:rPr lang="uk-UA" sz="2400" dirty="0"/>
              <a:t>нашої держави. У більш вузькому контексті НБУ </a:t>
            </a:r>
            <a:r>
              <a:rPr lang="uk-UA" sz="2400" dirty="0" smtClean="0"/>
              <a:t>в рамках МЕДУ: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організовує  створення  та  методологічно  забезпечує </a:t>
            </a:r>
            <a:r>
              <a:rPr lang="uk-UA" sz="2400" dirty="0" smtClean="0">
                <a:solidFill>
                  <a:srgbClr val="FFFF00"/>
                </a:solidFill>
              </a:rPr>
              <a:t>систему статистики платіжного балансу</a:t>
            </a:r>
            <a:r>
              <a:rPr lang="uk-UA" sz="2400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представляє </a:t>
            </a:r>
            <a:r>
              <a:rPr lang="uk-UA" sz="2400" dirty="0">
                <a:solidFill>
                  <a:srgbClr val="FFFF00"/>
                </a:solidFill>
              </a:rPr>
              <a:t>інтереси України в центральних банках інших  держав</a:t>
            </a:r>
            <a:r>
              <a:rPr lang="uk-UA" sz="2400" dirty="0" smtClean="0"/>
              <a:t>,  міжнародних  банках  та  інших  кредитних установах,  де  співробітництво  здійснюється  на  рівні центральних банків;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здійснює  відповідно  до  визначених  спеціальним законом  повноважень  </a:t>
            </a:r>
            <a:r>
              <a:rPr lang="uk-UA" sz="2400" dirty="0">
                <a:solidFill>
                  <a:srgbClr val="FFFF00"/>
                </a:solidFill>
              </a:rPr>
              <a:t>валютне  регулювання</a:t>
            </a:r>
            <a:r>
              <a:rPr lang="uk-UA" sz="2400" dirty="0" smtClean="0"/>
              <a:t>,  визначає порядок здійснення операцій в іноземній валюті;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512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552728"/>
          </a:xfrm>
        </p:spPr>
        <p:txBody>
          <a:bodyPr>
            <a:normAutofit lnSpcReduction="10000"/>
          </a:bodyPr>
          <a:lstStyle/>
          <a:p>
            <a:pPr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забезпечує  </a:t>
            </a:r>
            <a:r>
              <a:rPr lang="uk-UA" sz="2400" dirty="0" smtClean="0">
                <a:solidFill>
                  <a:srgbClr val="FFFF00"/>
                </a:solidFill>
              </a:rPr>
              <a:t>нагромадження  </a:t>
            </a:r>
            <a:r>
              <a:rPr lang="uk-UA" sz="2400" dirty="0">
                <a:solidFill>
                  <a:srgbClr val="FFFF00"/>
                </a:solidFill>
              </a:rPr>
              <a:t>та  зберігання золотовалютних резервів</a:t>
            </a:r>
            <a:r>
              <a:rPr lang="uk-UA" sz="2400" dirty="0" smtClean="0"/>
              <a:t> та здійснення операцій з ними та банківськими металами</a:t>
            </a:r>
            <a:r>
              <a:rPr lang="ru-RU" sz="2400" dirty="0" smtClean="0"/>
              <a:t>. </a:t>
            </a:r>
          </a:p>
          <a:p>
            <a:pPr marL="493776" indent="-457200">
              <a:spcBef>
                <a:spcPts val="576"/>
              </a:spcBef>
              <a:buFont typeface="+mj-lt"/>
              <a:buAutoNum type="alphaLcPeriod" startAt="2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Міністерство розвитку економіки, торгівлі та сільського господарства України </a:t>
            </a:r>
            <a:r>
              <a:rPr lang="uk-UA" sz="2400" i="1" dirty="0">
                <a:solidFill>
                  <a:srgbClr val="FFFF00"/>
                </a:solidFill>
              </a:rPr>
              <a:t>(згідно  </a:t>
            </a:r>
            <a:r>
              <a:rPr lang="uk-UA" sz="2400" i="1" dirty="0" smtClean="0">
                <a:solidFill>
                  <a:srgbClr val="FFFF00"/>
                </a:solidFill>
              </a:rPr>
              <a:t>постанови КМУ №108 від 19.02.2020)</a:t>
            </a:r>
            <a:r>
              <a:rPr lang="uk-UA" sz="2400" dirty="0" smtClean="0"/>
              <a:t> Завданням міністерства у сфері міжнародних економічних відносин є забезпечити формування та реалізацію: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державної політики з питань співробітництва України з ЄС у сфері економіки, торгівлі;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єдиної </a:t>
            </a:r>
            <a:r>
              <a:rPr lang="uk-UA" sz="2400" dirty="0"/>
              <a:t>зовнішньоекономічної політики, </a:t>
            </a:r>
            <a:r>
              <a:rPr lang="uk-UA" sz="2400" dirty="0" err="1"/>
              <a:t>політики</a:t>
            </a:r>
            <a:r>
              <a:rPr lang="uk-UA" sz="2400" dirty="0"/>
              <a:t> інтеграції національної економіки у світову економіку, співробітництва із СОТ, захисту національного виробника на внутрішньому та зовнішніх ринках</a:t>
            </a:r>
            <a:r>
              <a:rPr lang="uk-UA" sz="24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державної політики з питань залучення міжнародної технічної допомоги в частині виконання вимог </a:t>
            </a:r>
            <a:r>
              <a:rPr lang="uk-UA" sz="2400" dirty="0" smtClean="0"/>
              <a:t> Закону </a:t>
            </a:r>
            <a:r>
              <a:rPr lang="uk-UA" sz="2400" dirty="0"/>
              <a:t>України “Про запобігання корупції”;</a:t>
            </a:r>
          </a:p>
          <a:p>
            <a:pPr marL="493776" indent="-457200">
              <a:spcBef>
                <a:spcPts val="576"/>
              </a:spcBef>
              <a:buFont typeface="+mj-lt"/>
              <a:buAutoNum type="alphaLcPeriod" startAt="2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67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lnSpcReduction="10000"/>
          </a:bodyPr>
          <a:lstStyle/>
          <a:p>
            <a:pPr marL="493776" indent="-457200">
              <a:buFont typeface="+mj-lt"/>
              <a:buAutoNum type="alphaLcPeriod" startAt="3"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Міністерство  фінансів  України  </a:t>
            </a:r>
            <a:r>
              <a:rPr lang="uk-UA" sz="2400" i="1" dirty="0">
                <a:solidFill>
                  <a:srgbClr val="FFFF00"/>
                </a:solidFill>
              </a:rPr>
              <a:t>(згідно  з Положенням  «Про  Міністерство  фінансів  України» затвердженого  Постановою  КМУ  від  20.08.2014  р.  №375)</a:t>
            </a:r>
            <a:r>
              <a:rPr lang="uk-UA" dirty="0" smtClean="0"/>
              <a:t> </a:t>
            </a:r>
            <a:r>
              <a:rPr lang="uk-UA" sz="2400" dirty="0" smtClean="0"/>
              <a:t>виконує </a:t>
            </a:r>
            <a:r>
              <a:rPr lang="uk-UA" sz="2400" dirty="0"/>
              <a:t>такі завдання: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забезпечує  </a:t>
            </a:r>
            <a:r>
              <a:rPr lang="uk-UA" sz="2400" dirty="0"/>
              <a:t>формування  єдиної  державної  митної </a:t>
            </a:r>
            <a:r>
              <a:rPr lang="uk-UA" sz="2400" dirty="0" smtClean="0"/>
              <a:t>політики</a:t>
            </a:r>
            <a:r>
              <a:rPr lang="uk-UA" sz="2400" dirty="0"/>
              <a:t>,  державної  політики  у  сфері  боротьби  з </a:t>
            </a:r>
            <a:r>
              <a:rPr lang="uk-UA" sz="2400" dirty="0" smtClean="0"/>
              <a:t>правопорушеннями  </a:t>
            </a:r>
            <a:r>
              <a:rPr lang="uk-UA" sz="2400" dirty="0"/>
              <a:t>під  час  застосування  податкового  та </a:t>
            </a:r>
            <a:r>
              <a:rPr lang="uk-UA" sz="2400" dirty="0" smtClean="0"/>
              <a:t>митного </a:t>
            </a:r>
            <a:r>
              <a:rPr lang="uk-UA" sz="2400" dirty="0"/>
              <a:t>законодавства</a:t>
            </a:r>
            <a:r>
              <a:rPr lang="uk-UA" sz="24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здійснює  управління  державним  боргом  та гарантованим державою боргом</a:t>
            </a:r>
            <a:r>
              <a:rPr lang="ru-RU" sz="2400" dirty="0" smtClean="0"/>
              <a:t>.</a:t>
            </a:r>
          </a:p>
          <a:p>
            <a:pPr marL="493776" indent="-457200">
              <a:buFont typeface="+mj-lt"/>
              <a:buAutoNum type="alphaLcPeriod" startAt="4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  фіскальна  служба  України  </a:t>
            </a:r>
            <a:r>
              <a:rPr lang="uk-UA" sz="2400" i="1" dirty="0" smtClean="0">
                <a:solidFill>
                  <a:srgbClr val="FFFF00"/>
                </a:solidFill>
              </a:rPr>
              <a:t>(згідно Положення  «Про  Державну  фіскальну  службу» затвердженого  Постановою  КМУ  від  21.05.2014  р.  №236)</a:t>
            </a:r>
            <a:r>
              <a:rPr lang="ru-RU" sz="2400" dirty="0" smtClean="0"/>
              <a:t> </a:t>
            </a:r>
            <a:r>
              <a:rPr lang="uk-UA" sz="2400" dirty="0" smtClean="0"/>
              <a:t>реалізує</a:t>
            </a:r>
            <a:r>
              <a:rPr lang="ru-RU" sz="24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державну політику у сфері митної справи;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державну  політику  у  сфері  боротьби  з правопорушеннями  під  час  застосування  податкового, митного законодавства;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9961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1926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300" dirty="0"/>
              <a:t>здійснює  контроль за  надходженням до  бюджетів  та державних  цільових  фондів  </a:t>
            </a:r>
            <a:r>
              <a:rPr lang="uk-UA" sz="2300" dirty="0">
                <a:solidFill>
                  <a:srgbClr val="FFFF00"/>
                </a:solidFill>
              </a:rPr>
              <a:t>податків  і  зборів</a:t>
            </a:r>
            <a:r>
              <a:rPr lang="uk-UA" sz="2300" dirty="0"/>
              <a:t>,  митних  та інших </a:t>
            </a:r>
            <a:r>
              <a:rPr lang="uk-UA" sz="2300" dirty="0" smtClean="0"/>
              <a:t>платежів;  </a:t>
            </a:r>
            <a:endParaRPr lang="uk-UA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/>
              <a:t>державну  політику  у  сфері  контролю  за своєчасністю  здійснення  розрахунків  в  </a:t>
            </a:r>
            <a:r>
              <a:rPr lang="uk-UA" sz="2300" dirty="0">
                <a:solidFill>
                  <a:srgbClr val="FFFF00"/>
                </a:solidFill>
              </a:rPr>
              <a:t>іноземній  валюті  </a:t>
            </a:r>
            <a:r>
              <a:rPr lang="uk-UA" sz="2300" dirty="0"/>
              <a:t>в установлений законом строк. </a:t>
            </a:r>
            <a:endParaRPr lang="uk-UA" sz="2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2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Галузеві  </a:t>
            </a:r>
            <a:r>
              <a:rPr lang="uk-UA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</a:t>
            </a:r>
            <a:r>
              <a:rPr lang="uk-UA" sz="2300" dirty="0"/>
              <a:t>міністерства  і  відомства  окремих галузей  економіки,  які  в  межах  своєї  компетенції </a:t>
            </a:r>
            <a:r>
              <a:rPr lang="uk-UA" sz="2300" dirty="0" smtClean="0"/>
              <a:t>здійснюють  </a:t>
            </a:r>
            <a:r>
              <a:rPr lang="uk-UA" sz="2300" dirty="0"/>
              <a:t>регулювання  міжнародного  співробітництва </a:t>
            </a:r>
            <a:r>
              <a:rPr lang="uk-UA" sz="2300" dirty="0" smtClean="0"/>
              <a:t>галузевих  </a:t>
            </a:r>
            <a:r>
              <a:rPr lang="uk-UA" sz="2300" dirty="0"/>
              <a:t>виробничо-комерційних  структур,  вживають </a:t>
            </a:r>
            <a:r>
              <a:rPr lang="uk-UA" sz="2300" dirty="0" smtClean="0"/>
              <a:t>заходи  </a:t>
            </a:r>
            <a:r>
              <a:rPr lang="uk-UA" sz="2300" dirty="0"/>
              <a:t>щодо  сприяння  експорту,  іноземним  інвестиціям, </a:t>
            </a:r>
            <a:r>
              <a:rPr lang="uk-UA" sz="2300" dirty="0" smtClean="0">
                <a:solidFill>
                  <a:srgbClr val="FFFF00"/>
                </a:solidFill>
              </a:rPr>
              <a:t>координують  </a:t>
            </a:r>
            <a:r>
              <a:rPr lang="uk-UA" sz="2300" dirty="0">
                <a:solidFill>
                  <a:srgbClr val="FFFF00"/>
                </a:solidFill>
              </a:rPr>
              <a:t>заходи</a:t>
            </a:r>
            <a:r>
              <a:rPr lang="uk-UA" sz="2300" dirty="0"/>
              <a:t>,  які  покликані  стимулювати </a:t>
            </a:r>
            <a:r>
              <a:rPr lang="uk-UA" sz="2300" dirty="0" smtClean="0"/>
              <a:t>просування </a:t>
            </a:r>
            <a:r>
              <a:rPr lang="uk-UA" sz="2300" dirty="0"/>
              <a:t>продукції </a:t>
            </a:r>
            <a:r>
              <a:rPr lang="uk-UA" sz="2300" dirty="0" smtClean="0"/>
              <a:t>тощо. </a:t>
            </a:r>
            <a:endParaRPr lang="uk-UA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2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Територіальні</a:t>
            </a:r>
            <a:r>
              <a:rPr lang="uk-UA" sz="2300" dirty="0" smtClean="0"/>
              <a:t>  </a:t>
            </a:r>
            <a:r>
              <a:rPr lang="uk-UA" sz="2300" dirty="0"/>
              <a:t>–  обласні,  районні,  місцеві  органи </a:t>
            </a:r>
            <a:r>
              <a:rPr lang="uk-UA" sz="2300" dirty="0" smtClean="0"/>
              <a:t>влади  </a:t>
            </a:r>
            <a:r>
              <a:rPr lang="uk-UA" sz="2300" dirty="0"/>
              <a:t>та  сільські  ради,  які  сприяють  на  відповідних </a:t>
            </a:r>
            <a:r>
              <a:rPr lang="uk-UA" sz="2300" dirty="0" smtClean="0"/>
              <a:t>територіях  </a:t>
            </a:r>
            <a:r>
              <a:rPr lang="uk-UA" sz="2300" dirty="0"/>
              <a:t>міжнародній  економічній  діяльності,  покликані </a:t>
            </a:r>
            <a:r>
              <a:rPr lang="uk-UA" sz="2300" dirty="0" smtClean="0"/>
              <a:t>здійснювати  </a:t>
            </a:r>
            <a:r>
              <a:rPr lang="uk-UA" sz="2300" dirty="0"/>
              <a:t>контроль  та  регулювання  міжнародного </a:t>
            </a:r>
            <a:r>
              <a:rPr lang="uk-UA" sz="2300" dirty="0" smtClean="0"/>
              <a:t>співробітництва. </a:t>
            </a: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20419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97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Спеціалізовані  функціональні  установи  </a:t>
            </a:r>
            <a:r>
              <a:rPr lang="uk-UA" sz="2200" dirty="0"/>
              <a:t>– різноманітні  інститути  та  організації,  які  у  своїй  діяльності керуються  національними  інтересами,  підтримуючи національних  учасників  міжнародного  співробітництва (Торгово-промислова палата України, Рада експортерів та інвесторів при МЗС України та ін.); </a:t>
            </a:r>
          </a:p>
          <a:p>
            <a:pPr marL="36576" indent="0">
              <a:buNone/>
            </a:pPr>
            <a:r>
              <a:rPr lang="uk-UA" sz="2200" dirty="0"/>
              <a:t>а</a:t>
            </a:r>
            <a:r>
              <a:rPr lang="uk-UA" sz="2200" dirty="0" smtClean="0"/>
              <a:t>). Завданням  </a:t>
            </a:r>
            <a:r>
              <a:rPr lang="uk-UA" sz="2200" dirty="0">
                <a:solidFill>
                  <a:srgbClr val="FFC000"/>
                </a:solidFill>
              </a:rPr>
              <a:t>торгово-промислових  палат  </a:t>
            </a:r>
            <a:r>
              <a:rPr lang="uk-UA" sz="2200" i="1" dirty="0">
                <a:solidFill>
                  <a:srgbClr val="FFFF00"/>
                </a:solidFill>
              </a:rPr>
              <a:t>( </a:t>
            </a:r>
            <a:r>
              <a:rPr lang="uk-UA" sz="2200" i="1" dirty="0" smtClean="0">
                <a:solidFill>
                  <a:srgbClr val="FFFF00"/>
                </a:solidFill>
              </a:rPr>
              <a:t>Закон України  </a:t>
            </a:r>
            <a:r>
              <a:rPr lang="uk-UA" sz="2200" i="1" dirty="0">
                <a:solidFill>
                  <a:srgbClr val="FFFF00"/>
                </a:solidFill>
              </a:rPr>
              <a:t>«Про  торгово-промислові  палати  в  Україні»  </a:t>
            </a:r>
            <a:r>
              <a:rPr lang="uk-UA" sz="2200" i="1" dirty="0" smtClean="0">
                <a:solidFill>
                  <a:srgbClr val="FFFF00"/>
                </a:solidFill>
              </a:rPr>
              <a:t>від 02.12.1997 </a:t>
            </a:r>
            <a:r>
              <a:rPr lang="uk-UA" sz="2200" i="1" dirty="0">
                <a:solidFill>
                  <a:srgbClr val="FFFF00"/>
                </a:solidFill>
              </a:rPr>
              <a:t>р. № </a:t>
            </a:r>
            <a:r>
              <a:rPr lang="uk-UA" sz="2200" i="1" dirty="0" smtClean="0">
                <a:solidFill>
                  <a:srgbClr val="FFFF00"/>
                </a:solidFill>
              </a:rPr>
              <a:t>671/97-ВР) </a:t>
            </a:r>
            <a:r>
              <a:rPr lang="uk-UA" sz="2200" dirty="0"/>
              <a:t>у ракурсі МЕД є: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сприяння </a:t>
            </a:r>
            <a:r>
              <a:rPr lang="uk-UA" sz="2200" dirty="0"/>
              <a:t>розвиткові  зовнішньоекономічних </a:t>
            </a:r>
            <a:r>
              <a:rPr lang="uk-UA" sz="2200" dirty="0" smtClean="0"/>
              <a:t>в'язків, експорту  </a:t>
            </a:r>
            <a:r>
              <a:rPr lang="uk-UA" sz="2200" dirty="0"/>
              <a:t>українських  </a:t>
            </a:r>
            <a:r>
              <a:rPr lang="uk-UA" sz="2200" dirty="0" smtClean="0"/>
              <a:t>товарів  і  послуг</a:t>
            </a:r>
            <a:r>
              <a:rPr lang="uk-UA" sz="2200" dirty="0"/>
              <a:t>,  </a:t>
            </a:r>
            <a:r>
              <a:rPr lang="uk-UA" sz="2200" dirty="0" smtClean="0"/>
              <a:t>подання   практичної  допомоги  </a:t>
            </a:r>
            <a:r>
              <a:rPr lang="uk-UA" sz="2200" dirty="0"/>
              <a:t>підприємцям  у  проведенні   </a:t>
            </a:r>
            <a:r>
              <a:rPr lang="uk-UA" sz="2200" dirty="0" smtClean="0"/>
              <a:t>торговельно-економічних  </a:t>
            </a:r>
            <a:r>
              <a:rPr lang="uk-UA" sz="2200" dirty="0"/>
              <a:t>операцій  на  внутрішньому </a:t>
            </a:r>
            <a:r>
              <a:rPr lang="uk-UA" sz="2200" dirty="0" smtClean="0"/>
              <a:t>та   зовнішньому  </a:t>
            </a:r>
            <a:r>
              <a:rPr lang="uk-UA" sz="2200" dirty="0"/>
              <a:t>ринках,  освоєнні  нових  форм </a:t>
            </a:r>
            <a:r>
              <a:rPr lang="uk-UA" sz="2200" dirty="0" smtClean="0"/>
              <a:t>співробітництва</a:t>
            </a:r>
            <a:r>
              <a:rPr lang="uk-UA" sz="2200" dirty="0"/>
              <a:t>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представлення  </a:t>
            </a:r>
            <a:r>
              <a:rPr lang="uk-UA" sz="2200" dirty="0"/>
              <a:t>інтересів </a:t>
            </a:r>
            <a:r>
              <a:rPr lang="uk-UA" sz="2200" dirty="0" smtClean="0"/>
              <a:t> </a:t>
            </a:r>
            <a:r>
              <a:rPr lang="uk-UA" sz="2200" dirty="0"/>
              <a:t>членів  палати  з  питань </a:t>
            </a:r>
            <a:r>
              <a:rPr lang="uk-UA" sz="2200" dirty="0" smtClean="0"/>
              <a:t>господарської  </a:t>
            </a:r>
            <a:r>
              <a:rPr lang="uk-UA" sz="2200" dirty="0"/>
              <a:t>діяльності як в Україні, так і за її межами;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організація  </a:t>
            </a:r>
            <a:r>
              <a:rPr lang="uk-UA" sz="2200" dirty="0"/>
              <a:t>взаємодії  між  суб'єктами </a:t>
            </a:r>
            <a:r>
              <a:rPr lang="uk-UA" sz="2200" dirty="0" smtClean="0"/>
              <a:t>підприємницької  </a:t>
            </a:r>
            <a:r>
              <a:rPr lang="uk-UA" sz="2200" dirty="0"/>
              <a:t>діяльності,    координація  </a:t>
            </a:r>
            <a:r>
              <a:rPr lang="uk-UA" sz="2200" dirty="0" smtClean="0"/>
              <a:t>їх  взаємовідносин </a:t>
            </a:r>
            <a:r>
              <a:rPr lang="uk-UA" sz="2200" dirty="0"/>
              <a:t>з державою в особі її органів та ін.</a:t>
            </a:r>
          </a:p>
        </p:txBody>
      </p:sp>
    </p:spTree>
    <p:extLst>
      <p:ext uri="{BB962C8B-B14F-4D97-AF65-F5344CB8AC3E}">
        <p14:creationId xmlns:p14="http://schemas.microsoft.com/office/powerpoint/2010/main" val="286601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2200" dirty="0"/>
              <a:t>б</a:t>
            </a:r>
            <a:r>
              <a:rPr lang="uk-UA" sz="2200" dirty="0" smtClean="0"/>
              <a:t>).  </a:t>
            </a:r>
            <a:r>
              <a:rPr lang="uk-UA" sz="2200" dirty="0">
                <a:solidFill>
                  <a:srgbClr val="FFC000"/>
                </a:solidFill>
              </a:rPr>
              <a:t>Рада  експортерів  та  інвесторів  при  МЗС  України </a:t>
            </a:r>
            <a:r>
              <a:rPr lang="uk-UA" sz="2200" dirty="0"/>
              <a:t>згідно </a:t>
            </a:r>
            <a:r>
              <a:rPr lang="uk-UA" sz="2200" i="1" dirty="0" smtClean="0">
                <a:solidFill>
                  <a:srgbClr val="FFFF00"/>
                </a:solidFill>
              </a:rPr>
              <a:t>(Постанови </a:t>
            </a:r>
            <a:r>
              <a:rPr lang="uk-UA" sz="2200" i="1" dirty="0">
                <a:solidFill>
                  <a:srgbClr val="FFFF00"/>
                </a:solidFill>
              </a:rPr>
              <a:t>Кабінету Міністрів України «Деякі питання організації  діяльності  ради  вітчизняних  та  іноземних інвесторів при центральному, місцевому органі виконавчої влади» № 1217 від 29.12.2014 р.) </a:t>
            </a:r>
            <a:r>
              <a:rPr lang="uk-UA" sz="2200" dirty="0"/>
              <a:t>має сприяти</a:t>
            </a:r>
            <a:r>
              <a:rPr lang="uk-UA" sz="22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/>
              <a:t>українським  експортерам  у  зміцненні  їхніх  позицій </a:t>
            </a:r>
            <a:r>
              <a:rPr lang="uk-UA" sz="2200" dirty="0" smtClean="0"/>
              <a:t>на  </a:t>
            </a:r>
            <a:r>
              <a:rPr lang="uk-UA" sz="2200" dirty="0"/>
              <a:t>традиційних  ринках  та  у  виході  на  нові  ринки </a:t>
            </a:r>
            <a:r>
              <a:rPr lang="uk-UA" sz="2200" dirty="0" smtClean="0"/>
              <a:t>збуту</a:t>
            </a:r>
            <a:r>
              <a:rPr lang="uk-UA" sz="2200" dirty="0"/>
              <a:t>; </a:t>
            </a:r>
            <a:endParaRPr lang="uk-UA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участі  </a:t>
            </a:r>
            <a:r>
              <a:rPr lang="uk-UA" sz="2200" dirty="0"/>
              <a:t>українських  підприємств  і  компаній  у </a:t>
            </a:r>
            <a:r>
              <a:rPr lang="uk-UA" sz="2200" dirty="0" smtClean="0"/>
              <a:t>тендерах </a:t>
            </a:r>
            <a:r>
              <a:rPr lang="uk-UA" sz="2200" dirty="0"/>
              <a:t>та конкурсах, реалізації інфраструктурних </a:t>
            </a:r>
            <a:r>
              <a:rPr lang="uk-UA" sz="2200" dirty="0" smtClean="0"/>
              <a:t>та </a:t>
            </a:r>
            <a:r>
              <a:rPr lang="uk-UA" sz="2200" dirty="0"/>
              <a:t>інвестиційних проектів за кордоном;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залученню  </a:t>
            </a:r>
            <a:r>
              <a:rPr lang="uk-UA" sz="2200" dirty="0"/>
              <a:t>фінансових  ресурсів  у  виробництво  в </a:t>
            </a:r>
            <a:r>
              <a:rPr lang="uk-UA" sz="2200" dirty="0" smtClean="0"/>
              <a:t>Україні  </a:t>
            </a:r>
            <a:r>
              <a:rPr lang="uk-UA" sz="2200" dirty="0"/>
              <a:t>конкурентної  та  експортно-орієнтованої </a:t>
            </a:r>
            <a:r>
              <a:rPr lang="uk-UA" sz="2200" dirty="0" smtClean="0"/>
              <a:t>продукції</a:t>
            </a:r>
            <a:r>
              <a:rPr lang="uk-UA" sz="2200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національним  </a:t>
            </a:r>
            <a:r>
              <a:rPr lang="uk-UA" sz="2200" dirty="0"/>
              <a:t>товаровиробникам  у  реалізації </a:t>
            </a:r>
            <a:r>
              <a:rPr lang="uk-UA" sz="2200" dirty="0" smtClean="0"/>
              <a:t>високотехнологічної  </a:t>
            </a:r>
            <a:r>
              <a:rPr lang="uk-UA" sz="2200" dirty="0"/>
              <a:t>продукції  за  кордоном  та </a:t>
            </a:r>
            <a:r>
              <a:rPr lang="uk-UA" sz="2200" dirty="0" smtClean="0"/>
              <a:t>впровадженні </a:t>
            </a:r>
            <a:r>
              <a:rPr lang="uk-UA" sz="2200" dirty="0"/>
              <a:t>зарубіжних інноваційних технологій</a:t>
            </a:r>
            <a:r>
              <a:rPr lang="uk-UA" sz="2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dirty="0" smtClean="0"/>
              <a:t>залученню  іноземних  інвестицій  для  реалізації пріоритетних проектів в Україні;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549197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просуванню  економічних  інтересів  України  за </a:t>
            </a:r>
            <a:r>
              <a:rPr lang="uk-UA" sz="2600" dirty="0" smtClean="0"/>
              <a:t>кордоном  </a:t>
            </a:r>
            <a:r>
              <a:rPr lang="uk-UA" sz="2600" dirty="0"/>
              <a:t>на  двосторонньому  та </a:t>
            </a:r>
            <a:r>
              <a:rPr lang="uk-UA" sz="2600" dirty="0" smtClean="0"/>
              <a:t>багатосторонньому </a:t>
            </a:r>
            <a:r>
              <a:rPr lang="uk-UA" sz="2600" dirty="0"/>
              <a:t>рівнях.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недержавні  </a:t>
            </a: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  управління  економікою </a:t>
            </a:r>
          </a:p>
          <a:p>
            <a:pPr marL="36576" indent="0">
              <a:buNone/>
            </a:pPr>
            <a:r>
              <a:rPr lang="uk-UA" sz="2600" dirty="0"/>
              <a:t>(товарні, фондові і валютні біржі, асоціації і спілки), які діють на основі статутних документів</a:t>
            </a:r>
            <a:r>
              <a:rPr lang="uk-UA" sz="2600" dirty="0" smtClean="0"/>
              <a:t>.</a:t>
            </a:r>
          </a:p>
          <a:p>
            <a:pPr marL="36576" indent="0" algn="ctr">
              <a:buNone/>
            </a:pPr>
            <a:endParaRPr lang="uk-UA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 algn="ctr">
              <a:buNone/>
            </a:pPr>
            <a:r>
              <a:rPr lang="uk-UA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</a:t>
            </a:r>
            <a:r>
              <a:rPr lang="uk-UA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Міжнародний </a:t>
            </a:r>
            <a:r>
              <a:rPr lang="uk-UA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</a:p>
          <a:p>
            <a:pPr marL="36576" indent="0" algn="ctr">
              <a:buNone/>
            </a:pPr>
            <a:endParaRPr lang="uk-UA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600" dirty="0"/>
              <a:t>На міжнародному рівні виокремлюють такі суб'єкти МЕД України: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Світова  організація  торгівлі  (СОТ). </a:t>
            </a:r>
            <a:r>
              <a:rPr lang="uk-UA" sz="2600" dirty="0"/>
              <a:t>Основною метою  СОТ  є  лібералізація  міжнародної  торгівлі, недопущення  дискримінації  у  міжнародному економічному  співробітництві  країн,  забезпечення  вільного доступу  до  національних  ринків  і  джерел  сировини; </a:t>
            </a:r>
            <a:r>
              <a:rPr lang="uk-UA" sz="2600" i="1" dirty="0">
                <a:solidFill>
                  <a:srgbClr val="FFFF00"/>
                </a:solidFill>
              </a:rPr>
              <a:t>(Україна є членом СОТ із травня 2008 р.)</a:t>
            </a:r>
            <a:r>
              <a:rPr lang="uk-UA" sz="2600" dirty="0"/>
              <a:t>; </a:t>
            </a:r>
          </a:p>
          <a:p>
            <a:pPr marL="36576" indent="0" algn="ctr">
              <a:buNone/>
            </a:pPr>
            <a:endParaRPr lang="uk-UA" sz="2400" dirty="0" smtClean="0"/>
          </a:p>
          <a:p>
            <a:pPr marL="36576" indent="0">
              <a:buNone/>
            </a:pPr>
            <a:r>
              <a:rPr lang="uk-UA" sz="2400" dirty="0" smtClean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019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77" y="260648"/>
            <a:ext cx="8751711" cy="63367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</a:t>
            </a: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валютний фонд (МВФ) </a:t>
            </a:r>
            <a:r>
              <a:rPr lang="uk-UA" sz="2400" dirty="0"/>
              <a:t>– </a:t>
            </a:r>
            <a:r>
              <a:rPr lang="uk-UA" sz="2400" dirty="0" smtClean="0"/>
              <a:t>міжурядова фінансово-кредитна  </a:t>
            </a:r>
            <a:r>
              <a:rPr lang="uk-UA" sz="2400" dirty="0"/>
              <a:t>організація,  яка  має  статус </a:t>
            </a:r>
            <a:r>
              <a:rPr lang="uk-UA" sz="2400" dirty="0" smtClean="0"/>
              <a:t>спеціалізованого  </a:t>
            </a:r>
            <a:r>
              <a:rPr lang="uk-UA" sz="2400" dirty="0"/>
              <a:t>закладу  ООН.  Головним  завданням  МВФ </a:t>
            </a:r>
            <a:r>
              <a:rPr lang="uk-UA" sz="2400" dirty="0" smtClean="0"/>
              <a:t>є  </a:t>
            </a:r>
            <a:r>
              <a:rPr lang="uk-UA" sz="2400" dirty="0"/>
              <a:t>скорочення тривалості  та зменшення  неврівноваженості </a:t>
            </a:r>
            <a:r>
              <a:rPr lang="uk-UA" sz="2400" dirty="0" smtClean="0"/>
              <a:t>у  </a:t>
            </a:r>
            <a:r>
              <a:rPr lang="uk-UA" sz="2400" dirty="0"/>
              <a:t>міжнародному  балансі  розрахунків  країн-членів  і </a:t>
            </a:r>
            <a:r>
              <a:rPr lang="uk-UA" sz="2400" dirty="0" smtClean="0"/>
              <a:t>забезпечення </a:t>
            </a:r>
            <a:r>
              <a:rPr lang="uk-UA" sz="2400" dirty="0"/>
              <a:t>стабільності валютних курсів. </a:t>
            </a:r>
            <a:endParaRPr lang="uk-UA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Світовий  </a:t>
            </a: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 </a:t>
            </a:r>
            <a:r>
              <a:rPr lang="uk-UA" sz="2400" dirty="0"/>
              <a:t>–  багатобічна  кредитна  </a:t>
            </a:r>
            <a:r>
              <a:rPr lang="uk-UA" sz="2400" dirty="0" smtClean="0"/>
              <a:t>установа, що </a:t>
            </a:r>
            <a:r>
              <a:rPr lang="uk-UA" sz="2400" dirty="0"/>
              <a:t>складається із 5-и тісно пов’язаних між собою інститутів, </a:t>
            </a:r>
            <a:r>
              <a:rPr lang="uk-UA" sz="2400" dirty="0" smtClean="0"/>
              <a:t>загальною  </a:t>
            </a:r>
            <a:r>
              <a:rPr lang="uk-UA" sz="2400" dirty="0"/>
              <a:t>метою  яких  є  підвищення  рівня  життя  в  країнах, </a:t>
            </a:r>
            <a:r>
              <a:rPr lang="uk-UA" sz="2400" dirty="0" smtClean="0"/>
              <a:t>що  </a:t>
            </a:r>
            <a:r>
              <a:rPr lang="uk-UA" sz="2400" dirty="0"/>
              <a:t>розвиваються  за  рахунок  фінансової  допомоги </a:t>
            </a:r>
            <a:r>
              <a:rPr lang="uk-UA" sz="2400" dirty="0" smtClean="0"/>
              <a:t>розвинених </a:t>
            </a:r>
            <a:r>
              <a:rPr lang="uk-UA" sz="2400" dirty="0"/>
              <a:t>країн. </a:t>
            </a:r>
            <a:r>
              <a:rPr lang="uk-UA" sz="2400" dirty="0" smtClean="0"/>
              <a:t>До групи </a:t>
            </a: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 банку </a:t>
            </a:r>
            <a:r>
              <a:rPr lang="uk-UA" sz="2400" dirty="0" smtClean="0"/>
              <a:t>належать: </a:t>
            </a:r>
            <a:endParaRPr lang="uk-UA" sz="2400" dirty="0"/>
          </a:p>
          <a:p>
            <a:pPr marL="36576" indent="0">
              <a:buNone/>
            </a:pPr>
            <a:r>
              <a:rPr lang="uk-UA" sz="2400" dirty="0" smtClean="0">
                <a:solidFill>
                  <a:srgbClr val="FFC000"/>
                </a:solidFill>
              </a:rPr>
              <a:t>1. Міжнародний банк реконструкції та розвитку (МБРР)</a:t>
            </a:r>
            <a:r>
              <a:rPr lang="uk-UA" sz="2400" dirty="0" smtClean="0"/>
              <a:t>, метою  </a:t>
            </a:r>
            <a:r>
              <a:rPr lang="uk-UA" sz="2400" dirty="0"/>
              <a:t>якого  є  надання  кредитів  країнам  із  середнім  </a:t>
            </a:r>
            <a:r>
              <a:rPr lang="uk-UA" sz="2400" dirty="0" smtClean="0"/>
              <a:t>і вище </a:t>
            </a:r>
            <a:r>
              <a:rPr lang="uk-UA" sz="2400" dirty="0"/>
              <a:t>рівнем доходу на душу населення</a:t>
            </a:r>
            <a:r>
              <a:rPr lang="uk-UA" sz="2400" dirty="0" smtClean="0"/>
              <a:t>;</a:t>
            </a:r>
          </a:p>
          <a:p>
            <a:pPr marL="36576" indent="0">
              <a:buNone/>
            </a:pP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18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Україна на "Карті рас Європи...". Альберт Х. </a:t>
            </a:r>
            <a:r>
              <a:rPr lang="uk-UA" sz="2700" b="1" dirty="0" err="1" smtClean="0"/>
              <a:t>Бамстед</a:t>
            </a:r>
            <a:r>
              <a:rPr lang="uk-UA" sz="2700" b="1" dirty="0" smtClean="0"/>
              <a:t> (1919)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56188"/>
            <a:ext cx="7992888" cy="6132887"/>
          </a:xfrm>
        </p:spPr>
      </p:pic>
    </p:spTree>
    <p:extLst>
      <p:ext uri="{BB962C8B-B14F-4D97-AF65-F5344CB8AC3E}">
        <p14:creationId xmlns:p14="http://schemas.microsoft.com/office/powerpoint/2010/main" val="65000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uk-UA" sz="2300" dirty="0">
                <a:solidFill>
                  <a:srgbClr val="FFC000"/>
                </a:solidFill>
              </a:rPr>
              <a:t>2. Міжнародна асоціація розвитку (МАР), </a:t>
            </a:r>
            <a:r>
              <a:rPr lang="uk-UA" sz="2300" dirty="0"/>
              <a:t>метою якої є </a:t>
            </a:r>
            <a:r>
              <a:rPr lang="uk-UA" sz="2300" dirty="0" smtClean="0"/>
              <a:t>надання  </a:t>
            </a:r>
            <a:r>
              <a:rPr lang="uk-UA" sz="2300" dirty="0"/>
              <a:t>пільгових  кредитів  найбіднішим  країнам,  </a:t>
            </a:r>
            <a:r>
              <a:rPr lang="uk-UA" sz="2300" dirty="0" smtClean="0"/>
              <a:t>що розвиваються</a:t>
            </a:r>
            <a:r>
              <a:rPr lang="uk-UA" sz="2300" dirty="0"/>
              <a:t>,  які  не  в  змозі  брати  позики  у  </a:t>
            </a:r>
            <a:r>
              <a:rPr lang="uk-UA" sz="2300" dirty="0" smtClean="0"/>
              <a:t>Всесвітнього банку;</a:t>
            </a:r>
          </a:p>
          <a:p>
            <a:pPr marL="36576" indent="0">
              <a:buNone/>
            </a:pPr>
            <a:r>
              <a:rPr lang="uk-UA" sz="2300" dirty="0" smtClean="0">
                <a:solidFill>
                  <a:srgbClr val="FFC000"/>
                </a:solidFill>
              </a:rPr>
              <a:t>3. Міжнародна  </a:t>
            </a:r>
            <a:r>
              <a:rPr lang="uk-UA" sz="2300" dirty="0">
                <a:solidFill>
                  <a:srgbClr val="FFC000"/>
                </a:solidFill>
              </a:rPr>
              <a:t>фінансова  корпорація  (МФК)</a:t>
            </a:r>
            <a:r>
              <a:rPr lang="uk-UA" sz="2300" dirty="0"/>
              <a:t> </a:t>
            </a:r>
            <a:r>
              <a:rPr lang="uk-UA" sz="2300" i="1" dirty="0" smtClean="0">
                <a:solidFill>
                  <a:srgbClr val="FFFF00"/>
                </a:solidFill>
              </a:rPr>
              <a:t>(</a:t>
            </a:r>
            <a:r>
              <a:rPr lang="uk-UA" sz="2300" i="1" dirty="0">
                <a:solidFill>
                  <a:srgbClr val="FFFF00"/>
                </a:solidFill>
              </a:rPr>
              <a:t>заснована  у  1956  р.)</a:t>
            </a:r>
            <a:r>
              <a:rPr lang="uk-UA" sz="2300" dirty="0"/>
              <a:t>,  метою  якої  є  сприяння </a:t>
            </a:r>
            <a:r>
              <a:rPr lang="uk-UA" sz="2300" dirty="0" smtClean="0"/>
              <a:t>економічному  </a:t>
            </a:r>
            <a:r>
              <a:rPr lang="uk-UA" sz="2300" dirty="0"/>
              <a:t>зростанню  в  країнах,  що  </a:t>
            </a:r>
            <a:r>
              <a:rPr lang="uk-UA" sz="2300" dirty="0" smtClean="0"/>
              <a:t>розвиваються, шляхом </a:t>
            </a:r>
            <a:r>
              <a:rPr lang="uk-UA" sz="2300" dirty="0"/>
              <a:t>надання підтримки приватному </a:t>
            </a:r>
            <a:r>
              <a:rPr lang="uk-UA" sz="2300" dirty="0" smtClean="0"/>
              <a:t>сектору;</a:t>
            </a:r>
          </a:p>
          <a:p>
            <a:pPr marL="36576" indent="0">
              <a:buNone/>
            </a:pPr>
            <a:r>
              <a:rPr lang="uk-UA" sz="2300" dirty="0">
                <a:solidFill>
                  <a:srgbClr val="FFC000"/>
                </a:solidFill>
              </a:rPr>
              <a:t>4. Міжнародне  агентство  по  інвестиційним  гарантіям </a:t>
            </a:r>
            <a:r>
              <a:rPr lang="uk-UA" sz="2300" dirty="0" smtClean="0">
                <a:solidFill>
                  <a:srgbClr val="FFC000"/>
                </a:solidFill>
              </a:rPr>
              <a:t>(</a:t>
            </a:r>
            <a:r>
              <a:rPr lang="uk-UA" sz="2300" dirty="0">
                <a:solidFill>
                  <a:srgbClr val="FFC000"/>
                </a:solidFill>
              </a:rPr>
              <a:t>МАІГ)</a:t>
            </a:r>
            <a:r>
              <a:rPr lang="uk-UA" sz="2300" dirty="0"/>
              <a:t>  </a:t>
            </a:r>
            <a:r>
              <a:rPr lang="uk-UA" sz="2300" i="1" dirty="0">
                <a:solidFill>
                  <a:srgbClr val="FFFF00"/>
                </a:solidFill>
              </a:rPr>
              <a:t>(1988 р.).  </a:t>
            </a:r>
            <a:r>
              <a:rPr lang="uk-UA" sz="2300" dirty="0"/>
              <a:t>Мета  агентства:  заохочення  іноземних </a:t>
            </a:r>
            <a:r>
              <a:rPr lang="uk-UA" sz="2300" dirty="0" smtClean="0"/>
              <a:t>інвестицій  </a:t>
            </a:r>
            <a:r>
              <a:rPr lang="uk-UA" sz="2300" dirty="0"/>
              <a:t>у  країни,  що  розвиваються,  шляхом  надання </a:t>
            </a:r>
            <a:r>
              <a:rPr lang="uk-UA" sz="2300" dirty="0" smtClean="0"/>
              <a:t>гарантій  </a:t>
            </a:r>
            <a:r>
              <a:rPr lang="uk-UA" sz="2300" dirty="0"/>
              <a:t>іноземним  інвесторам  від  втрат,  викликаних </a:t>
            </a:r>
            <a:r>
              <a:rPr lang="uk-UA" sz="2300" dirty="0" smtClean="0"/>
              <a:t>некомерційними </a:t>
            </a:r>
            <a:r>
              <a:rPr lang="uk-UA" sz="2300" dirty="0"/>
              <a:t>ризиками; </a:t>
            </a:r>
            <a:endParaRPr lang="uk-UA" sz="2300" dirty="0" smtClean="0"/>
          </a:p>
          <a:p>
            <a:pPr marL="36576" indent="0">
              <a:buNone/>
            </a:pPr>
            <a:r>
              <a:rPr lang="uk-UA" sz="2300" dirty="0">
                <a:solidFill>
                  <a:srgbClr val="FFC000"/>
                </a:solidFill>
              </a:rPr>
              <a:t>5. Міжнародний  центр  по  урегулюванню  інвестиційних суперечок  (МЦУІС),  </a:t>
            </a:r>
            <a:r>
              <a:rPr lang="uk-UA" sz="2300" dirty="0"/>
              <a:t>заснований  з  метою  сприяння </a:t>
            </a:r>
            <a:r>
              <a:rPr lang="uk-UA" sz="2300" dirty="0" smtClean="0"/>
              <a:t>збільшенню  </a:t>
            </a:r>
            <a:r>
              <a:rPr lang="uk-UA" sz="2300" dirty="0"/>
              <a:t>потоків  міжнародних  інвестицій  шляхом </a:t>
            </a:r>
            <a:r>
              <a:rPr lang="uk-UA" sz="2300" dirty="0" smtClean="0"/>
              <a:t>надання </a:t>
            </a:r>
            <a:r>
              <a:rPr lang="uk-UA" sz="2300" dirty="0"/>
              <a:t>послуг по арбітражному розгляду й урегулюванню </a:t>
            </a:r>
            <a:r>
              <a:rPr lang="uk-UA" sz="2300" dirty="0" smtClean="0"/>
              <a:t>суперечок </a:t>
            </a:r>
            <a:r>
              <a:rPr lang="uk-UA" sz="2300" dirty="0"/>
              <a:t>між урядами і іноземними </a:t>
            </a:r>
            <a:r>
              <a:rPr lang="uk-UA" sz="2300" dirty="0" smtClean="0"/>
              <a:t>інвесторами.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  </a:t>
            </a:r>
            <a:r>
              <a:rPr lang="uk-UA" sz="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 соціальна  рада  ООН  (ЕКОСОР)  </a:t>
            </a:r>
            <a:r>
              <a:rPr lang="uk-UA" sz="2300" dirty="0"/>
              <a:t>– </a:t>
            </a:r>
          </a:p>
          <a:p>
            <a:pPr marL="36576" indent="0">
              <a:buNone/>
            </a:pPr>
            <a:r>
              <a:rPr lang="uk-UA" sz="2300" dirty="0"/>
              <a:t>головний  координуючий  орган  ООН  у  сфері  економіки, </a:t>
            </a:r>
            <a:r>
              <a:rPr lang="uk-UA" sz="2300" dirty="0" smtClean="0"/>
              <a:t>соціальних  </a:t>
            </a:r>
            <a:r>
              <a:rPr lang="uk-UA" sz="2300" dirty="0"/>
              <a:t>відносин,  екології,  охорони  здоров’я,  </a:t>
            </a:r>
            <a:r>
              <a:rPr lang="uk-UA" sz="2300" dirty="0" smtClean="0"/>
              <a:t>культури, науки </a:t>
            </a:r>
            <a:r>
              <a:rPr lang="uk-UA" sz="2300" dirty="0"/>
              <a:t>й освіти</a:t>
            </a:r>
            <a:r>
              <a:rPr lang="uk-UA" sz="2300" dirty="0" smtClean="0"/>
              <a:t>.</a:t>
            </a: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43369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5721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  і  соціальна  рада  ООН  (ЕКОСОР)  </a:t>
            </a:r>
            <a:r>
              <a:rPr lang="uk-UA" sz="2400" dirty="0"/>
              <a:t>– </a:t>
            </a:r>
          </a:p>
          <a:p>
            <a:pPr marL="36576" indent="0">
              <a:buNone/>
            </a:pPr>
            <a:r>
              <a:rPr lang="uk-UA" sz="2400" dirty="0"/>
              <a:t>головний  координуючий  орган  ООН  у  сфері  економіки, соціальних  відносин,  екології,  охорони  здоров’я,  культури, науки й освіти.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761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Проблеми регіонального сепаратизму в Європі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135872" cy="5222952"/>
          </a:xfrm>
        </p:spPr>
      </p:pic>
    </p:spTree>
    <p:extLst>
      <p:ext uri="{BB962C8B-B14F-4D97-AF65-F5344CB8AC3E}">
        <p14:creationId xmlns:p14="http://schemas.microsoft.com/office/powerpoint/2010/main" val="92138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Європейські перспективи України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496944" cy="4758226"/>
          </a:xfrm>
        </p:spPr>
      </p:pic>
    </p:spTree>
    <p:extLst>
      <p:ext uri="{BB962C8B-B14F-4D97-AF65-F5344CB8AC3E}">
        <p14:creationId xmlns:p14="http://schemas.microsoft.com/office/powerpoint/2010/main" val="221101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Порушення стереотипів сприйняття дійсності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08912" cy="4777360"/>
          </a:xfrm>
        </p:spPr>
      </p:pic>
    </p:spTree>
    <p:extLst>
      <p:ext uri="{BB962C8B-B14F-4D97-AF65-F5344CB8AC3E}">
        <p14:creationId xmlns:p14="http://schemas.microsoft.com/office/powerpoint/2010/main" val="342792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30100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1.1</a:t>
            </a:r>
            <a:r>
              <a:rPr lang="uk-UA" sz="3200" dirty="0"/>
              <a:t>. Предмет  курсу  «Міжнародна  </a:t>
            </a:r>
            <a:r>
              <a:rPr lang="uk-UA" sz="3200" dirty="0" smtClean="0"/>
              <a:t>економічна  </a:t>
            </a:r>
            <a:r>
              <a:rPr lang="uk-UA" sz="3200" dirty="0"/>
              <a:t>діяльність  України» (МЕДУ)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B0F0"/>
                </a:solidFill>
              </a:rPr>
              <a:t>Зовнішньоекономічна  діяльність  </a:t>
            </a:r>
            <a:r>
              <a:rPr lang="uk-UA" sz="2400" dirty="0"/>
              <a:t>-  </a:t>
            </a:r>
            <a:r>
              <a:rPr lang="uk-UA" sz="2400" dirty="0" smtClean="0"/>
              <a:t>виробничі та комерційні взаємовідносини між  суб'єктами господарської  </a:t>
            </a:r>
            <a:r>
              <a:rPr lang="uk-UA" sz="2400" dirty="0"/>
              <a:t>діяльності  </a:t>
            </a:r>
            <a:r>
              <a:rPr lang="uk-UA" sz="2400" dirty="0" smtClean="0"/>
              <a:t>України </a:t>
            </a:r>
            <a:r>
              <a:rPr lang="uk-UA" sz="2400" dirty="0"/>
              <a:t>та  </a:t>
            </a:r>
            <a:r>
              <a:rPr lang="uk-UA" sz="2400" dirty="0" smtClean="0"/>
              <a:t>іноземними  суб'єктами як на території України так і за </a:t>
            </a:r>
            <a:r>
              <a:rPr lang="uk-UA" sz="2400" dirty="0"/>
              <a:t>її </a:t>
            </a:r>
            <a:r>
              <a:rPr lang="uk-UA" sz="2400" dirty="0" smtClean="0"/>
              <a:t>межами.</a:t>
            </a:r>
          </a:p>
          <a:p>
            <a:r>
              <a:rPr lang="uk-UA" sz="2400" dirty="0">
                <a:solidFill>
                  <a:srgbClr val="00B0F0"/>
                </a:solidFill>
              </a:rPr>
              <a:t>Міжнародна  економічна  діяльність  </a:t>
            </a:r>
            <a:r>
              <a:rPr lang="uk-UA" sz="2400" dirty="0"/>
              <a:t>-  це </a:t>
            </a:r>
            <a:r>
              <a:rPr lang="uk-UA" sz="2400" dirty="0" smtClean="0"/>
              <a:t>цілісна система господарських зв'язків між вітчизняними та іноземними суб'єктами господарської діяльності, що охоплюють усі форми господарювання, </a:t>
            </a:r>
            <a:r>
              <a:rPr lang="uk-UA" sz="2400" dirty="0"/>
              <a:t>регулювання </a:t>
            </a:r>
            <a:r>
              <a:rPr lang="uk-UA" sz="2400" dirty="0" smtClean="0"/>
              <a:t>яких  </a:t>
            </a:r>
            <a:r>
              <a:rPr lang="uk-UA" sz="2400" dirty="0"/>
              <a:t>здійснюється  </a:t>
            </a:r>
            <a:r>
              <a:rPr lang="uk-UA" sz="2400" dirty="0" smtClean="0"/>
              <a:t>у </a:t>
            </a:r>
            <a:r>
              <a:rPr lang="uk-UA" sz="2400" dirty="0"/>
              <a:t>рамках  національного  законодавства </a:t>
            </a:r>
            <a:r>
              <a:rPr lang="uk-UA" sz="2400" dirty="0" smtClean="0"/>
              <a:t>та </a:t>
            </a:r>
            <a:r>
              <a:rPr lang="uk-UA" sz="2400" dirty="0"/>
              <a:t>міждержавних угод.</a:t>
            </a:r>
            <a:endParaRPr lang="uk-UA" sz="2400" dirty="0" smtClean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3143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uk-UA" sz="3100" dirty="0" smtClean="0">
                <a:solidFill>
                  <a:srgbClr val="00B0F0"/>
                </a:solidFill>
              </a:rPr>
              <a:t>Курс «Міжнародна </a:t>
            </a:r>
            <a:r>
              <a:rPr lang="uk-UA" sz="3100" dirty="0">
                <a:solidFill>
                  <a:srgbClr val="00B0F0"/>
                </a:solidFill>
              </a:rPr>
              <a:t>економічна діяльність України» </a:t>
            </a:r>
            <a:r>
              <a:rPr lang="uk-UA" sz="3100" dirty="0" smtClean="0"/>
              <a:t>розширює межі міжнародної економіки розумінням </a:t>
            </a:r>
            <a:r>
              <a:rPr lang="uk-UA" sz="3100" dirty="0"/>
              <a:t>специфіки взаємодії національної економічної системи України з світовим економічним простором, сприяє підвищенню економічної культури та креативності </a:t>
            </a:r>
            <a:r>
              <a:rPr lang="uk-UA" sz="3100" dirty="0" smtClean="0"/>
              <a:t>мислення.</a:t>
            </a:r>
            <a:endParaRPr lang="uk-UA" sz="3100" dirty="0"/>
          </a:p>
          <a:p>
            <a:pPr>
              <a:lnSpc>
                <a:spcPct val="120000"/>
              </a:lnSpc>
            </a:pPr>
            <a:r>
              <a:rPr lang="uk-UA" sz="3100" dirty="0" smtClean="0">
                <a:solidFill>
                  <a:srgbClr val="00B0F0"/>
                </a:solidFill>
              </a:rPr>
              <a:t>Мета курсу </a:t>
            </a:r>
            <a:r>
              <a:rPr lang="uk-UA" sz="3100" i="1" dirty="0"/>
              <a:t>–</a:t>
            </a:r>
            <a:r>
              <a:rPr lang="uk-UA" sz="3100" dirty="0"/>
              <a:t> формування </a:t>
            </a:r>
            <a:r>
              <a:rPr lang="uk-UA" sz="3100" dirty="0" smtClean="0"/>
              <a:t>теоретично-прикладних </a:t>
            </a:r>
            <a:r>
              <a:rPr lang="uk-UA" sz="3100" dirty="0"/>
              <a:t>знань про сучасне значення, функціональне наповнення та інструментарій міжнародної економічної діяльності України у конкурентному середовищі світової економіки, а також навиків роботи з інформаційними та </a:t>
            </a:r>
            <a:r>
              <a:rPr lang="uk-UA" sz="3100" dirty="0" smtClean="0"/>
              <a:t>нормативно - </a:t>
            </a:r>
            <a:r>
              <a:rPr lang="uk-UA" sz="3100" dirty="0"/>
              <a:t>правовими базами економічної діяльності.</a:t>
            </a:r>
          </a:p>
          <a:p>
            <a:pPr>
              <a:lnSpc>
                <a:spcPct val="120000"/>
              </a:lnSpc>
            </a:pPr>
            <a:r>
              <a:rPr lang="uk-UA" sz="3100" dirty="0">
                <a:solidFill>
                  <a:srgbClr val="00B0F0"/>
                </a:solidFill>
              </a:rPr>
              <a:t>Предмет курсу «Міжнародна економічна діяльність України» – </a:t>
            </a:r>
            <a:r>
              <a:rPr lang="uk-UA" sz="3100" i="1" dirty="0">
                <a:solidFill>
                  <a:srgbClr val="FFFF00"/>
                </a:solidFill>
              </a:rPr>
              <a:t>система організаційно-економічних і регулятивних взаємовідносин суб’єктів господарювання в процесі реалізації та розвитку форм міжнародної економічної діяльності країни</a:t>
            </a:r>
            <a:r>
              <a:rPr lang="uk-UA" sz="31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105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301006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1.2. Принципи  міжнародної економічної діяльності</a:t>
            </a:r>
            <a:br>
              <a:rPr lang="uk-UA" sz="3200" dirty="0"/>
            </a:b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38837"/>
              </p:ext>
            </p:extLst>
          </p:nvPr>
        </p:nvGraphicFramePr>
        <p:xfrm>
          <a:off x="251520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205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626</TotalTime>
  <Words>2313</Words>
  <Application>Microsoft Office PowerPoint</Application>
  <PresentationFormat>Экран (4:3)</PresentationFormat>
  <Paragraphs>130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Міжнародна економічна діяльність України</vt:lpstr>
      <vt:lpstr>Тема 1. Концептуальні основи та сучасні особливості міжнародної  економічної діяльності держави </vt:lpstr>
      <vt:lpstr> Україна на "Карті рас Європи...". Альберт Х. Бамстед (1919) </vt:lpstr>
      <vt:lpstr>Проблеми регіонального сепаратизму в Європі</vt:lpstr>
      <vt:lpstr>Європейські перспективи України</vt:lpstr>
      <vt:lpstr>Порушення стереотипів сприйняття дійсності</vt:lpstr>
      <vt:lpstr> 1.1. Предмет  курсу  «Міжнародна  економічна  діяльність  України» (МЕДУ) </vt:lpstr>
      <vt:lpstr>Презентация PowerPoint</vt:lpstr>
      <vt:lpstr>1.2. Принципи  міжнародної економічної діяльності </vt:lpstr>
      <vt:lpstr> І. Загальні принципи </vt:lpstr>
      <vt:lpstr>ІІ. Національні принципи</vt:lpstr>
      <vt:lpstr>Презентация PowerPoint</vt:lpstr>
      <vt:lpstr>1.3. Класифікація  форм  міжнародної  економічної  діяльності  </vt:lpstr>
      <vt:lpstr>Презентация PowerPoint</vt:lpstr>
      <vt:lpstr>Презентация PowerPoint</vt:lpstr>
      <vt:lpstr> 1.4.Класифікація  суб’єктів  міжнародної  економічної  діяльності  та  її критерії  </vt:lpstr>
      <vt:lpstr> І. Мікрорівень</vt:lpstr>
      <vt:lpstr>Презентация PowerPoint</vt:lpstr>
      <vt:lpstr> ІІ. Макрорівень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економічна діяльність України</dc:title>
  <dc:creator>Юрій У</dc:creator>
  <cp:lastModifiedBy>Юрій У</cp:lastModifiedBy>
  <cp:revision>47</cp:revision>
  <dcterms:created xsi:type="dcterms:W3CDTF">2023-02-06T07:32:21Z</dcterms:created>
  <dcterms:modified xsi:type="dcterms:W3CDTF">2023-03-20T10:57:52Z</dcterms:modified>
</cp:coreProperties>
</file>