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370" y="19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ysa Sergiienko" userId="e6ee1ebd2127b032" providerId="LiveId" clId="{D2B85352-53C2-414E-8243-3EC5499C5168}"/>
    <pc:docChg chg="custSel modSld">
      <pc:chgData name="Larysa Sergiienko" userId="e6ee1ebd2127b032" providerId="LiveId" clId="{D2B85352-53C2-414E-8243-3EC5499C5168}" dt="2023-09-06T08:46:06.535" v="150" actId="1076"/>
      <pc:docMkLst>
        <pc:docMk/>
      </pc:docMkLst>
      <pc:sldChg chg="modSp mod">
        <pc:chgData name="Larysa Sergiienko" userId="e6ee1ebd2127b032" providerId="LiveId" clId="{D2B85352-53C2-414E-8243-3EC5499C5168}" dt="2023-09-06T08:46:06.535" v="150" actId="1076"/>
        <pc:sldMkLst>
          <pc:docMk/>
          <pc:sldMk cId="3888783591" sldId="256"/>
        </pc:sldMkLst>
        <pc:spChg chg="mod">
          <ac:chgData name="Larysa Sergiienko" userId="e6ee1ebd2127b032" providerId="LiveId" clId="{D2B85352-53C2-414E-8243-3EC5499C5168}" dt="2023-09-06T08:46:06.535" v="150" actId="1076"/>
          <ac:spMkLst>
            <pc:docMk/>
            <pc:sldMk cId="3888783591" sldId="256"/>
            <ac:spMk id="2" creationId="{6922891A-BDD8-3996-E15C-F0A021C7113F}"/>
          </ac:spMkLst>
        </pc:spChg>
        <pc:spChg chg="mod">
          <ac:chgData name="Larysa Sergiienko" userId="e6ee1ebd2127b032" providerId="LiveId" clId="{D2B85352-53C2-414E-8243-3EC5499C5168}" dt="2023-09-06T08:44:47.163" v="36" actId="20577"/>
          <ac:spMkLst>
            <pc:docMk/>
            <pc:sldMk cId="3888783591" sldId="256"/>
            <ac:spMk id="3" creationId="{39F26C30-9404-6602-8E95-9BB8AEDFA0B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602722-FACD-431B-915F-B531A04DF4F0}" type="datetimeFigureOut">
              <a:rPr lang="uk-UA" smtClean="0"/>
              <a:t>16.09.2024</a:t>
            </a:fld>
            <a:endParaRPr lang="uk-UA"/>
          </a:p>
        </p:txBody>
      </p:sp>
      <p:sp>
        <p:nvSpPr>
          <p:cNvPr id="4" name="Місце для зображення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58B79A-AF36-4DFD-AC52-62E4DC6212B1}" type="slidenum">
              <a:rPr lang="uk-UA" smtClean="0"/>
              <a:t>‹№›</a:t>
            </a:fld>
            <a:endParaRPr lang="uk-UA"/>
          </a:p>
        </p:txBody>
      </p:sp>
    </p:spTree>
    <p:extLst>
      <p:ext uri="{BB962C8B-B14F-4D97-AF65-F5344CB8AC3E}">
        <p14:creationId xmlns:p14="http://schemas.microsoft.com/office/powerpoint/2010/main" val="215758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1F58B79A-AF36-4DFD-AC52-62E4DC6212B1}" type="slidenum">
              <a:rPr lang="uk-UA" smtClean="0"/>
              <a:t>1</a:t>
            </a:fld>
            <a:endParaRPr lang="uk-UA"/>
          </a:p>
        </p:txBody>
      </p:sp>
    </p:spTree>
    <p:extLst>
      <p:ext uri="{BB962C8B-B14F-4D97-AF65-F5344CB8AC3E}">
        <p14:creationId xmlns:p14="http://schemas.microsoft.com/office/powerpoint/2010/main" val="338753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922891A-BDD8-3996-E15C-F0A021C7113F}"/>
              </a:ext>
            </a:extLst>
          </p:cNvPr>
          <p:cNvSpPr>
            <a:spLocks noGrp="1"/>
          </p:cNvSpPr>
          <p:nvPr>
            <p:ph type="title"/>
          </p:nvPr>
        </p:nvSpPr>
        <p:spPr>
          <a:xfrm>
            <a:off x="0" y="1253067"/>
            <a:ext cx="12279086" cy="4986866"/>
          </a:xfrm>
        </p:spPr>
        <p:txBody>
          <a:bodyPr>
            <a:normAutofit fontScale="90000"/>
          </a:bodyPr>
          <a:lstStyle/>
          <a:p>
            <a:r>
              <a:rPr lang="ru-RU" sz="3600" dirty="0" smtClean="0"/>
              <a:t/>
            </a:r>
            <a:br>
              <a:rPr lang="ru-RU" sz="3600" dirty="0" smtClean="0"/>
            </a:br>
            <a:r>
              <a:rPr lang="ru-RU" sz="3600" b="1" i="1" u="sng" dirty="0" smtClean="0"/>
              <a:t>ТЕМА </a:t>
            </a:r>
            <a:r>
              <a:rPr lang="ru-RU" sz="3600" b="1" i="1" u="sng" dirty="0"/>
              <a:t>2</a:t>
            </a:r>
            <a:r>
              <a:rPr lang="ru-RU" sz="3600" b="1" i="1" u="sng" dirty="0" smtClean="0"/>
              <a:t>. </a:t>
            </a:r>
            <a:r>
              <a:rPr lang="ru-RU" sz="3600" dirty="0" err="1"/>
              <a:t>Ключові</a:t>
            </a:r>
            <a:r>
              <a:rPr lang="ru-RU" sz="3600" dirty="0"/>
              <a:t> </a:t>
            </a:r>
            <a:r>
              <a:rPr lang="ru-RU" sz="3600" dirty="0" err="1"/>
              <a:t>актори</a:t>
            </a:r>
            <a:r>
              <a:rPr lang="ru-RU" sz="3600" dirty="0"/>
              <a:t> та </a:t>
            </a:r>
            <a:r>
              <a:rPr lang="ru-RU" sz="3600" dirty="0" err="1"/>
              <a:t>процеси</a:t>
            </a:r>
            <a:r>
              <a:rPr lang="ru-RU" sz="3600" dirty="0"/>
              <a:t> в </a:t>
            </a:r>
            <a:r>
              <a:rPr lang="ru-RU" sz="3600" dirty="0" err="1"/>
              <a:t>глобальній</a:t>
            </a:r>
            <a:r>
              <a:rPr lang="ru-RU" sz="3600" dirty="0"/>
              <a:t> </a:t>
            </a:r>
            <a:r>
              <a:rPr lang="ru-RU" sz="3600" dirty="0" err="1"/>
              <a:t>економіці</a:t>
            </a:r>
            <a:r>
              <a:rPr lang="uk-UA" sz="3600" b="1" dirty="0" smtClean="0">
                <a:latin typeface="Times New Roman" pitchFamily="18" charset="0"/>
                <a:cs typeface="Times New Roman" pitchFamily="18" charset="0"/>
              </a:rPr>
              <a:t/>
            </a:r>
            <a:br>
              <a:rPr lang="uk-UA" sz="3600" b="1" dirty="0" smtClean="0">
                <a:latin typeface="Times New Roman" pitchFamily="18" charset="0"/>
                <a:cs typeface="Times New Roman" pitchFamily="18" charset="0"/>
              </a:rPr>
            </a:br>
            <a:r>
              <a:rPr lang="uk-UA" sz="3600" b="1" dirty="0" smtClean="0">
                <a:latin typeface="Times New Roman" pitchFamily="18" charset="0"/>
                <a:cs typeface="Times New Roman" pitchFamily="18" charset="0"/>
              </a:rPr>
              <a:t/>
            </a:r>
            <a:br>
              <a:rPr lang="uk-UA" sz="3600" b="1" dirty="0" smtClean="0">
                <a:latin typeface="Times New Roman" pitchFamily="18" charset="0"/>
                <a:cs typeface="Times New Roman" pitchFamily="18" charset="0"/>
              </a:rPr>
            </a:br>
            <a:r>
              <a:rPr lang="uk-UA" sz="3600" dirty="0" smtClean="0">
                <a:latin typeface="Times New Roman" pitchFamily="18" charset="0"/>
                <a:cs typeface="Times New Roman" pitchFamily="18" charset="0"/>
              </a:rPr>
              <a:t>1. Транснаціональні </a:t>
            </a:r>
            <a:r>
              <a:rPr lang="uk-UA" sz="3600" dirty="0">
                <a:latin typeface="Times New Roman" pitchFamily="18" charset="0"/>
                <a:cs typeface="Times New Roman" pitchFamily="18" charset="0"/>
              </a:rPr>
              <a:t>корпорації як ключові актори глобальної </a:t>
            </a:r>
            <a:r>
              <a:rPr lang="uk-UA" sz="3600" dirty="0" smtClean="0">
                <a:latin typeface="Times New Roman" pitchFamily="18" charset="0"/>
                <a:cs typeface="Times New Roman" pitchFamily="18" charset="0"/>
              </a:rPr>
              <a:t>економіки</a:t>
            </a:r>
            <a:br>
              <a:rPr lang="uk-UA" sz="3600" dirty="0" smtClean="0">
                <a:latin typeface="Times New Roman" pitchFamily="18" charset="0"/>
                <a:cs typeface="Times New Roman" pitchFamily="18" charset="0"/>
              </a:rPr>
            </a:br>
            <a:r>
              <a:rPr lang="uk-UA" sz="3600" dirty="0" smtClean="0">
                <a:latin typeface="Times New Roman" pitchFamily="18" charset="0"/>
                <a:cs typeface="Times New Roman" pitchFamily="18" charset="0"/>
              </a:rPr>
              <a:t>2. Міжнародна </a:t>
            </a:r>
            <a:r>
              <a:rPr lang="uk-UA" sz="3600" dirty="0">
                <a:latin typeface="Times New Roman" pitchFamily="18" charset="0"/>
                <a:cs typeface="Times New Roman" pitchFamily="18" charset="0"/>
              </a:rPr>
              <a:t>торгівля в умовах глобалізації: тенденції, виклики та </a:t>
            </a:r>
            <a:r>
              <a:rPr lang="uk-UA" sz="3600" dirty="0" smtClean="0">
                <a:latin typeface="Times New Roman" pitchFamily="18" charset="0"/>
                <a:cs typeface="Times New Roman" pitchFamily="18" charset="0"/>
              </a:rPr>
              <a:t>перспективи</a:t>
            </a:r>
            <a:br>
              <a:rPr lang="uk-UA" sz="3600" dirty="0" smtClean="0">
                <a:latin typeface="Times New Roman" pitchFamily="18" charset="0"/>
                <a:cs typeface="Times New Roman" pitchFamily="18" charset="0"/>
              </a:rPr>
            </a:br>
            <a:r>
              <a:rPr lang="uk-UA" sz="3600" dirty="0" smtClean="0">
                <a:latin typeface="Times New Roman" pitchFamily="18" charset="0"/>
                <a:cs typeface="Times New Roman" pitchFamily="18" charset="0"/>
              </a:rPr>
              <a:t>3. Глобальні </a:t>
            </a:r>
            <a:r>
              <a:rPr lang="uk-UA" sz="3600" dirty="0">
                <a:latin typeface="Times New Roman" pitchFamily="18" charset="0"/>
                <a:cs typeface="Times New Roman" pitchFamily="18" charset="0"/>
              </a:rPr>
              <a:t>фінансові ринки: структура, інструменти та </a:t>
            </a:r>
            <a:r>
              <a:rPr lang="uk-UA" sz="3600" dirty="0" smtClean="0">
                <a:latin typeface="Times New Roman" pitchFamily="18" charset="0"/>
                <a:cs typeface="Times New Roman" pitchFamily="18" charset="0"/>
              </a:rPr>
              <a:t>регулювання</a:t>
            </a:r>
            <a:br>
              <a:rPr lang="uk-UA" sz="3600" dirty="0" smtClean="0">
                <a:latin typeface="Times New Roman" pitchFamily="18" charset="0"/>
                <a:cs typeface="Times New Roman" pitchFamily="18" charset="0"/>
              </a:rPr>
            </a:br>
            <a:r>
              <a:rPr lang="uk-UA" sz="3600" dirty="0" smtClean="0">
                <a:latin typeface="Times New Roman" pitchFamily="18" charset="0"/>
                <a:cs typeface="Times New Roman" pitchFamily="18" charset="0"/>
              </a:rPr>
              <a:t>4. Міжнародний </a:t>
            </a:r>
            <a:r>
              <a:rPr lang="uk-UA" sz="3600" dirty="0">
                <a:latin typeface="Times New Roman" pitchFamily="18" charset="0"/>
                <a:cs typeface="Times New Roman" pitchFamily="18" charset="0"/>
              </a:rPr>
              <a:t>рух капіталу та прямі іноземні інвестиції в глобальній економіці</a:t>
            </a:r>
            <a:r>
              <a:rPr lang="uk-UA" sz="2200" dirty="0"/>
              <a:t/>
            </a:r>
            <a:br>
              <a:rPr lang="uk-UA" sz="2200" dirty="0"/>
            </a:br>
            <a:r>
              <a:rPr lang="uk-UA" sz="2200" dirty="0">
                <a:latin typeface="Times New Roman" pitchFamily="18" charset="0"/>
                <a:cs typeface="Times New Roman" pitchFamily="18" charset="0"/>
              </a:rPr>
              <a:t/>
            </a:r>
            <a:br>
              <a:rPr lang="uk-UA" sz="2200" dirty="0">
                <a:latin typeface="Times New Roman" pitchFamily="18" charset="0"/>
                <a:cs typeface="Times New Roman" pitchFamily="18" charset="0"/>
              </a:rPr>
            </a:br>
            <a:endParaRPr lang="uk-UA" sz="2200" dirty="0">
              <a:latin typeface="Times New Roman" pitchFamily="18" charset="0"/>
              <a:cs typeface="Times New Roman" pitchFamily="18" charset="0"/>
            </a:endParaRPr>
          </a:p>
        </p:txBody>
      </p:sp>
      <p:sp>
        <p:nvSpPr>
          <p:cNvPr id="3" name="Заголовок 1">
            <a:extLst>
              <a:ext uri="{FF2B5EF4-FFF2-40B4-BE49-F238E27FC236}">
                <a16:creationId xmlns:a16="http://schemas.microsoft.com/office/drawing/2014/main" xmlns="" id="{39F26C30-9404-6602-8E95-9BB8AEDFA0B4}"/>
              </a:ext>
            </a:extLst>
          </p:cNvPr>
          <p:cNvSpPr txBox="1">
            <a:spLocks/>
          </p:cNvSpPr>
          <p:nvPr/>
        </p:nvSpPr>
        <p:spPr>
          <a:xfrm>
            <a:off x="1839686" y="3657987"/>
            <a:ext cx="10178143" cy="189372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5400" kern="1200">
                <a:solidFill>
                  <a:schemeClr val="bg1"/>
                </a:solidFill>
                <a:latin typeface="+mj-lt"/>
                <a:ea typeface="+mj-ea"/>
                <a:cs typeface="+mj-cs"/>
              </a:defRPr>
            </a:lvl1pPr>
          </a:lstStyle>
          <a:p>
            <a:pPr algn="r"/>
            <a:endParaRPr lang="en-US" sz="2600" dirty="0"/>
          </a:p>
        </p:txBody>
      </p:sp>
    </p:spTree>
    <p:extLst>
      <p:ext uri="{BB962C8B-B14F-4D97-AF65-F5344CB8AC3E}">
        <p14:creationId xmlns:p14="http://schemas.microsoft.com/office/powerpoint/2010/main" val="38887835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575733" y="635001"/>
            <a:ext cx="10820400" cy="4859866"/>
          </a:xfrm>
        </p:spPr>
        <p:txBody>
          <a:bodyPr/>
          <a:lstStyle/>
          <a:p>
            <a:pPr marL="0" indent="0" algn="ctr">
              <a:lnSpc>
                <a:spcPct val="100000"/>
              </a:lnSpc>
              <a:spcBef>
                <a:spcPts val="0"/>
              </a:spcBef>
              <a:buNone/>
            </a:pPr>
            <a:r>
              <a:rPr lang="uk-UA" sz="1600" i="1" u="sng" dirty="0" smtClean="0">
                <a:latin typeface="Times New Roman" pitchFamily="18" charset="0"/>
                <a:cs typeface="Times New Roman" pitchFamily="18" charset="0"/>
              </a:rPr>
              <a:t>1. Зростання </a:t>
            </a:r>
            <a:r>
              <a:rPr lang="uk-UA" sz="1600" i="1" u="sng" dirty="0">
                <a:latin typeface="Times New Roman" pitchFamily="18" charset="0"/>
                <a:cs typeface="Times New Roman" pitchFamily="18" charset="0"/>
              </a:rPr>
              <a:t>обсягів міжнародної торгівлі</a:t>
            </a:r>
          </a:p>
          <a:p>
            <a:pPr marL="0" lvl="0" indent="0" algn="ctr">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За останні десятиліття спостерігається стабільне зростання обсягів міжнародної торгівлі.</a:t>
            </a:r>
          </a:p>
          <a:p>
            <a:pPr marL="0" lvl="0" indent="0" algn="ctr">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Частка міжнародної торгівлі у світовому ВВП постійно збільшується.</a:t>
            </a:r>
          </a:p>
          <a:p>
            <a:pPr marL="0" indent="0" algn="ctr">
              <a:lnSpc>
                <a:spcPct val="100000"/>
              </a:lnSpc>
              <a:spcBef>
                <a:spcPts val="0"/>
              </a:spcBef>
              <a:buNone/>
            </a:pPr>
            <a:endParaRPr lang="uk-UA" sz="1600" i="1" u="sng" dirty="0" smtClean="0">
              <a:latin typeface="Times New Roman" pitchFamily="18" charset="0"/>
              <a:cs typeface="Times New Roman" pitchFamily="18" charset="0"/>
            </a:endParaRPr>
          </a:p>
          <a:p>
            <a:pPr marL="0" indent="0" algn="ctr">
              <a:lnSpc>
                <a:spcPct val="100000"/>
              </a:lnSpc>
              <a:spcBef>
                <a:spcPts val="0"/>
              </a:spcBef>
              <a:buNone/>
            </a:pPr>
            <a:r>
              <a:rPr lang="uk-UA" sz="1600" i="1" u="sng" dirty="0" smtClean="0">
                <a:latin typeface="Times New Roman" pitchFamily="18" charset="0"/>
                <a:cs typeface="Times New Roman" pitchFamily="18" charset="0"/>
              </a:rPr>
              <a:t>2</a:t>
            </a:r>
            <a:r>
              <a:rPr lang="uk-UA" sz="1600" i="1" u="sng" dirty="0">
                <a:latin typeface="Times New Roman" pitchFamily="18" charset="0"/>
                <a:cs typeface="Times New Roman" pitchFamily="18" charset="0"/>
              </a:rPr>
              <a:t>. Зміна структури міжнародної торгівлі</a:t>
            </a:r>
          </a:p>
          <a:p>
            <a:pPr marL="0" lvl="0" indent="0" algn="ctr">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Зростання частки послуг у міжнародній торгівлі.</a:t>
            </a:r>
          </a:p>
          <a:p>
            <a:pPr marL="0" lvl="0" indent="0" algn="ctr">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Збільшення обсягів торгівлі високотехнологічними товарами та інтелектуальною власністю.</a:t>
            </a:r>
          </a:p>
          <a:p>
            <a:pPr marL="0" indent="0" algn="ctr">
              <a:lnSpc>
                <a:spcPct val="100000"/>
              </a:lnSpc>
              <a:spcBef>
                <a:spcPts val="0"/>
              </a:spcBef>
              <a:buNone/>
            </a:pPr>
            <a:endParaRPr lang="uk-UA" sz="1600" i="1" u="sng" dirty="0" smtClean="0">
              <a:latin typeface="Times New Roman" pitchFamily="18" charset="0"/>
              <a:cs typeface="Times New Roman" pitchFamily="18" charset="0"/>
            </a:endParaRPr>
          </a:p>
          <a:p>
            <a:pPr marL="0" indent="0" algn="ctr">
              <a:lnSpc>
                <a:spcPct val="100000"/>
              </a:lnSpc>
              <a:spcBef>
                <a:spcPts val="0"/>
              </a:spcBef>
              <a:buNone/>
            </a:pPr>
            <a:r>
              <a:rPr lang="uk-UA" sz="1600" i="1" u="sng" dirty="0" smtClean="0">
                <a:latin typeface="Times New Roman" pitchFamily="18" charset="0"/>
                <a:cs typeface="Times New Roman" pitchFamily="18" charset="0"/>
              </a:rPr>
              <a:t>3</a:t>
            </a:r>
            <a:r>
              <a:rPr lang="uk-UA" sz="1600" i="1" u="sng" dirty="0">
                <a:latin typeface="Times New Roman" pitchFamily="18" charset="0"/>
                <a:cs typeface="Times New Roman" pitchFamily="18" charset="0"/>
              </a:rPr>
              <a:t>. Розвиток глобальних ланцюгів створення вартості</a:t>
            </a:r>
          </a:p>
          <a:p>
            <a:pPr marL="0" lvl="0" indent="0" algn="ctr">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Формування складних міжнародних виробничих мереж.</a:t>
            </a:r>
          </a:p>
          <a:p>
            <a:pPr marL="0" lvl="0" indent="0" algn="ctr">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Зростання ролі транснаціональних корпорацій у світовій торгівлі.</a:t>
            </a:r>
          </a:p>
          <a:p>
            <a:pPr marL="0" indent="0" algn="ctr">
              <a:lnSpc>
                <a:spcPct val="100000"/>
              </a:lnSpc>
              <a:spcBef>
                <a:spcPts val="0"/>
              </a:spcBef>
              <a:buNone/>
            </a:pPr>
            <a:endParaRPr lang="uk-UA" sz="1600" i="1" u="sng" dirty="0" smtClean="0">
              <a:latin typeface="Times New Roman" pitchFamily="18" charset="0"/>
              <a:cs typeface="Times New Roman" pitchFamily="18" charset="0"/>
            </a:endParaRPr>
          </a:p>
          <a:p>
            <a:pPr marL="0" indent="0" algn="ctr">
              <a:lnSpc>
                <a:spcPct val="100000"/>
              </a:lnSpc>
              <a:spcBef>
                <a:spcPts val="0"/>
              </a:spcBef>
              <a:buNone/>
            </a:pPr>
            <a:r>
              <a:rPr lang="uk-UA" sz="1600" i="1" u="sng" dirty="0" smtClean="0">
                <a:latin typeface="Times New Roman" pitchFamily="18" charset="0"/>
                <a:cs typeface="Times New Roman" pitchFamily="18" charset="0"/>
              </a:rPr>
              <a:t>4</a:t>
            </a:r>
            <a:r>
              <a:rPr lang="uk-UA" sz="1600" i="1" u="sng" dirty="0">
                <a:latin typeface="Times New Roman" pitchFamily="18" charset="0"/>
                <a:cs typeface="Times New Roman" pitchFamily="18" charset="0"/>
              </a:rPr>
              <a:t>. </a:t>
            </a:r>
            <a:r>
              <a:rPr lang="uk-UA" sz="1600" i="1" u="sng" dirty="0" err="1">
                <a:latin typeface="Times New Roman" pitchFamily="18" charset="0"/>
                <a:cs typeface="Times New Roman" pitchFamily="18" charset="0"/>
              </a:rPr>
              <a:t>Діджиталізація</a:t>
            </a:r>
            <a:r>
              <a:rPr lang="uk-UA" sz="1600" i="1" u="sng" dirty="0">
                <a:latin typeface="Times New Roman" pitchFamily="18" charset="0"/>
                <a:cs typeface="Times New Roman" pitchFamily="18" charset="0"/>
              </a:rPr>
              <a:t> міжнародної торгівлі</a:t>
            </a:r>
          </a:p>
          <a:p>
            <a:pPr marL="0" lvl="0" indent="0" algn="ctr">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Розвиток електронної комерції та цифрових платформ.</a:t>
            </a:r>
          </a:p>
          <a:p>
            <a:pPr marL="0" lvl="0" indent="0" algn="ctr">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Впровадження </a:t>
            </a:r>
            <a:r>
              <a:rPr lang="uk-UA" sz="1600" b="0" dirty="0" err="1">
                <a:solidFill>
                  <a:schemeClr val="tx1">
                    <a:lumMod val="50000"/>
                  </a:schemeClr>
                </a:solidFill>
                <a:latin typeface="Times New Roman" pitchFamily="18" charset="0"/>
                <a:cs typeface="Times New Roman" pitchFamily="18" charset="0"/>
              </a:rPr>
              <a:t>блокчейн-технологій</a:t>
            </a:r>
            <a:r>
              <a:rPr lang="uk-UA" sz="1600" b="0" dirty="0">
                <a:solidFill>
                  <a:schemeClr val="tx1">
                    <a:lumMod val="50000"/>
                  </a:schemeClr>
                </a:solidFill>
                <a:latin typeface="Times New Roman" pitchFamily="18" charset="0"/>
                <a:cs typeface="Times New Roman" pitchFamily="18" charset="0"/>
              </a:rPr>
              <a:t> та </a:t>
            </a:r>
            <a:r>
              <a:rPr lang="uk-UA" sz="1600" b="0" dirty="0" err="1">
                <a:solidFill>
                  <a:schemeClr val="tx1">
                    <a:lumMod val="50000"/>
                  </a:schemeClr>
                </a:solidFill>
                <a:latin typeface="Times New Roman" pitchFamily="18" charset="0"/>
                <a:cs typeface="Times New Roman" pitchFamily="18" charset="0"/>
              </a:rPr>
              <a:t>смарт-контрактів</a:t>
            </a:r>
            <a:r>
              <a:rPr lang="uk-UA" sz="1600" b="0" dirty="0">
                <a:solidFill>
                  <a:schemeClr val="tx1">
                    <a:lumMod val="50000"/>
                  </a:schemeClr>
                </a:solidFill>
                <a:latin typeface="Times New Roman" pitchFamily="18" charset="0"/>
                <a:cs typeface="Times New Roman" pitchFamily="18" charset="0"/>
              </a:rPr>
              <a:t> у міжнародних торговельних </a:t>
            </a:r>
            <a:r>
              <a:rPr lang="uk-UA" sz="1600" b="0" dirty="0" smtClean="0">
                <a:solidFill>
                  <a:schemeClr val="tx1">
                    <a:lumMod val="50000"/>
                  </a:schemeClr>
                </a:solidFill>
                <a:latin typeface="Times New Roman" pitchFamily="18" charset="0"/>
                <a:cs typeface="Times New Roman" pitchFamily="18" charset="0"/>
              </a:rPr>
              <a:t>операціях</a:t>
            </a:r>
          </a:p>
          <a:p>
            <a:pPr marL="0" lvl="0" indent="0" algn="ctr">
              <a:lnSpc>
                <a:spcPct val="100000"/>
              </a:lnSpc>
              <a:spcBef>
                <a:spcPts val="0"/>
              </a:spcBef>
              <a:buNone/>
            </a:pPr>
            <a:endParaRPr lang="uk-UA" sz="1600" i="1" u="sng" dirty="0" smtClean="0">
              <a:solidFill>
                <a:schemeClr val="tx1">
                  <a:lumMod val="75000"/>
                </a:schemeClr>
              </a:solidFill>
              <a:latin typeface="Times New Roman" pitchFamily="18" charset="0"/>
              <a:cs typeface="Times New Roman" pitchFamily="18" charset="0"/>
            </a:endParaRPr>
          </a:p>
          <a:p>
            <a:pPr marL="0" lvl="0" indent="0" algn="ctr">
              <a:lnSpc>
                <a:spcPct val="100000"/>
              </a:lnSpc>
              <a:spcBef>
                <a:spcPts val="0"/>
              </a:spcBef>
              <a:buNone/>
            </a:pPr>
            <a:r>
              <a:rPr lang="uk-UA" sz="1600" i="1" u="sng" dirty="0" smtClean="0">
                <a:solidFill>
                  <a:schemeClr val="tx1">
                    <a:lumMod val="75000"/>
                  </a:schemeClr>
                </a:solidFill>
                <a:latin typeface="Times New Roman" pitchFamily="18" charset="0"/>
                <a:cs typeface="Times New Roman" pitchFamily="18" charset="0"/>
              </a:rPr>
              <a:t>5</a:t>
            </a:r>
            <a:r>
              <a:rPr lang="uk-UA" sz="1600" i="1" u="sng" dirty="0">
                <a:solidFill>
                  <a:schemeClr val="tx1">
                    <a:lumMod val="75000"/>
                  </a:schemeClr>
                </a:solidFill>
                <a:latin typeface="Times New Roman" pitchFamily="18" charset="0"/>
                <a:cs typeface="Times New Roman" pitchFamily="18" charset="0"/>
              </a:rPr>
              <a:t>. Регіоналізація та створення торговельних блоків</a:t>
            </a:r>
          </a:p>
          <a:p>
            <a:pPr marL="0" lvl="0" indent="0" algn="ctr">
              <a:lnSpc>
                <a:spcPct val="100000"/>
              </a:lnSpc>
              <a:spcBef>
                <a:spcPts val="0"/>
              </a:spcBef>
              <a:buNone/>
            </a:pPr>
            <a:r>
              <a:rPr lang="uk-UA" sz="1600" b="0" dirty="0" err="1" smtClean="0">
                <a:solidFill>
                  <a:schemeClr val="tx1">
                    <a:lumMod val="50000"/>
                  </a:schemeClr>
                </a:solidFill>
                <a:latin typeface="Times New Roman" pitchFamily="18" charset="0"/>
                <a:cs typeface="Times New Roman" pitchFamily="18" charset="0"/>
              </a:rPr>
              <a:t>•Формування</a:t>
            </a:r>
            <a:r>
              <a:rPr lang="uk-UA" sz="1600" b="0" dirty="0" smtClean="0">
                <a:solidFill>
                  <a:schemeClr val="tx1">
                    <a:lumMod val="50000"/>
                  </a:schemeClr>
                </a:solidFill>
                <a:latin typeface="Times New Roman" pitchFamily="18" charset="0"/>
                <a:cs typeface="Times New Roman" pitchFamily="18" charset="0"/>
              </a:rPr>
              <a:t> </a:t>
            </a:r>
            <a:r>
              <a:rPr lang="uk-UA" sz="1600" b="0" dirty="0">
                <a:solidFill>
                  <a:schemeClr val="tx1">
                    <a:lumMod val="50000"/>
                  </a:schemeClr>
                </a:solidFill>
                <a:latin typeface="Times New Roman" pitchFamily="18" charset="0"/>
                <a:cs typeface="Times New Roman" pitchFamily="18" charset="0"/>
              </a:rPr>
              <a:t>регіональних торговельних угод (наприклад, </a:t>
            </a:r>
            <a:r>
              <a:rPr lang="en-US" sz="1600" b="0" dirty="0">
                <a:solidFill>
                  <a:schemeClr val="tx1">
                    <a:lumMod val="50000"/>
                  </a:schemeClr>
                </a:solidFill>
                <a:latin typeface="Times New Roman" pitchFamily="18" charset="0"/>
                <a:cs typeface="Times New Roman" pitchFamily="18" charset="0"/>
              </a:rPr>
              <a:t>USMCA, RCEP).</a:t>
            </a:r>
          </a:p>
          <a:p>
            <a:pPr marL="0" lvl="0" indent="0" algn="ctr">
              <a:lnSpc>
                <a:spcPct val="100000"/>
              </a:lnSpc>
              <a:spcBef>
                <a:spcPts val="0"/>
              </a:spcBef>
              <a:buNone/>
            </a:pPr>
            <a:r>
              <a:rPr lang="en-US" sz="1600" b="0" dirty="0" smtClean="0">
                <a:solidFill>
                  <a:schemeClr val="tx1">
                    <a:lumMod val="50000"/>
                  </a:schemeClr>
                </a:solidFill>
                <a:latin typeface="Times New Roman" pitchFamily="18" charset="0"/>
                <a:cs typeface="Times New Roman" pitchFamily="18" charset="0"/>
              </a:rPr>
              <a:t>•</a:t>
            </a:r>
            <a:r>
              <a:rPr lang="uk-UA" sz="1600" b="0" dirty="0" smtClean="0">
                <a:solidFill>
                  <a:schemeClr val="tx1">
                    <a:lumMod val="50000"/>
                  </a:schemeClr>
                </a:solidFill>
                <a:latin typeface="Times New Roman" pitchFamily="18" charset="0"/>
                <a:cs typeface="Times New Roman" pitchFamily="18" charset="0"/>
              </a:rPr>
              <a:t>Посилення </a:t>
            </a:r>
            <a:r>
              <a:rPr lang="uk-UA" sz="1600" b="0" dirty="0">
                <a:solidFill>
                  <a:schemeClr val="tx1">
                    <a:lumMod val="50000"/>
                  </a:schemeClr>
                </a:solidFill>
                <a:latin typeface="Times New Roman" pitchFamily="18" charset="0"/>
                <a:cs typeface="Times New Roman" pitchFamily="18" charset="0"/>
              </a:rPr>
              <a:t>економічної інтеграції в межах регіональних об'єднань.</a:t>
            </a:r>
          </a:p>
          <a:p>
            <a:pPr marL="0" lvl="0" indent="0" algn="ctr">
              <a:lnSpc>
                <a:spcPct val="100000"/>
              </a:lnSpc>
              <a:spcBef>
                <a:spcPts val="0"/>
              </a:spcBef>
              <a:buNone/>
            </a:pPr>
            <a:endParaRPr lang="uk-UA" sz="1600" b="0" dirty="0">
              <a:solidFill>
                <a:schemeClr val="tx1">
                  <a:lumMod val="50000"/>
                </a:schemeClr>
              </a:solidFill>
              <a:latin typeface="Times New Roman" pitchFamily="18" charset="0"/>
              <a:cs typeface="Times New Roman" pitchFamily="18" charset="0"/>
            </a:endParaRPr>
          </a:p>
        </p:txBody>
      </p:sp>
      <p:sp>
        <p:nvSpPr>
          <p:cNvPr id="2" name="Прямокутник 1"/>
          <p:cNvSpPr/>
          <p:nvPr/>
        </p:nvSpPr>
        <p:spPr>
          <a:xfrm>
            <a:off x="3017569" y="98846"/>
            <a:ext cx="5727915" cy="430887"/>
          </a:xfrm>
          <a:prstGeom prst="rect">
            <a:avLst/>
          </a:prstGeom>
        </p:spPr>
        <p:txBody>
          <a:bodyPr vert="horz" wrap="none">
            <a:spAutoFit/>
          </a:bodyPr>
          <a:lstStyle/>
          <a:p>
            <a:pPr algn="ctr"/>
            <a:r>
              <a:rPr lang="uk-UA" sz="2200" b="1" dirty="0">
                <a:solidFill>
                  <a:srgbClr val="FF0000"/>
                </a:solidFill>
              </a:rPr>
              <a:t>Основні </a:t>
            </a:r>
            <a:r>
              <a:rPr lang="uk-UA" sz="2200" b="1" dirty="0" smtClean="0">
                <a:solidFill>
                  <a:srgbClr val="FF0000"/>
                </a:solidFill>
              </a:rPr>
              <a:t>тенденції міжнародної торгівлі</a:t>
            </a:r>
            <a:endParaRPr lang="uk-UA" sz="2200" dirty="0">
              <a:solidFill>
                <a:srgbClr val="FF0000"/>
              </a:solidFill>
            </a:endParaRPr>
          </a:p>
        </p:txBody>
      </p:sp>
    </p:spTree>
    <p:extLst>
      <p:ext uri="{BB962C8B-B14F-4D97-AF65-F5344CB8AC3E}">
        <p14:creationId xmlns:p14="http://schemas.microsoft.com/office/powerpoint/2010/main" val="40740747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0200" y="188914"/>
            <a:ext cx="11526837" cy="733953"/>
          </a:xfrm>
        </p:spPr>
        <p:txBody>
          <a:bodyPr>
            <a:normAutofit fontScale="90000"/>
          </a:bodyPr>
          <a:lstStyle/>
          <a:p>
            <a:pPr algn="ctr"/>
            <a:r>
              <a:rPr lang="uk-UA" sz="3500" b="1" dirty="0">
                <a:solidFill>
                  <a:srgbClr val="FF0000"/>
                </a:solidFill>
                <a:latin typeface="Times New Roman" pitchFamily="18" charset="0"/>
                <a:cs typeface="Times New Roman" pitchFamily="18" charset="0"/>
              </a:rPr>
              <a:t>Виклики міжнародної торгівлі в умовах глобалізації</a:t>
            </a:r>
            <a:r>
              <a:rPr lang="uk-UA" sz="3500" dirty="0">
                <a:solidFill>
                  <a:srgbClr val="FF0000"/>
                </a:solidFill>
                <a:latin typeface="Times New Roman" pitchFamily="18" charset="0"/>
                <a:cs typeface="Times New Roman" pitchFamily="18" charset="0"/>
              </a:rPr>
              <a:t/>
            </a:r>
            <a:br>
              <a:rPr lang="uk-UA" sz="3500" dirty="0">
                <a:solidFill>
                  <a:srgbClr val="FF0000"/>
                </a:solidFill>
                <a:latin typeface="Times New Roman" pitchFamily="18" charset="0"/>
                <a:cs typeface="Times New Roman" pitchFamily="18" charset="0"/>
              </a:rPr>
            </a:br>
            <a:endParaRPr lang="uk-UA" sz="3500" dirty="0">
              <a:solidFill>
                <a:srgbClr val="FF0000"/>
              </a:solidFill>
              <a:latin typeface="Times New Roman" pitchFamily="18" charset="0"/>
              <a:cs typeface="Times New Roman" pitchFamily="18" charset="0"/>
            </a:endParaRPr>
          </a:p>
        </p:txBody>
      </p:sp>
      <p:sp>
        <p:nvSpPr>
          <p:cNvPr id="3" name="Місце для тексту 2"/>
          <p:cNvSpPr>
            <a:spLocks noGrp="1"/>
          </p:cNvSpPr>
          <p:nvPr>
            <p:ph type="body" sz="quarter" idx="10"/>
          </p:nvPr>
        </p:nvSpPr>
        <p:spPr>
          <a:xfrm>
            <a:off x="270933" y="762000"/>
            <a:ext cx="11586105" cy="5008563"/>
          </a:xfrm>
        </p:spPr>
        <p:txBody>
          <a:bodyPr/>
          <a:lstStyle/>
          <a:p>
            <a:pPr marL="0" indent="0" algn="ctr">
              <a:buNone/>
            </a:pPr>
            <a:r>
              <a:rPr lang="uk-UA" sz="1400" i="1" u="sng" dirty="0" smtClean="0">
                <a:latin typeface="Times New Roman" pitchFamily="18" charset="0"/>
                <a:cs typeface="Times New Roman" pitchFamily="18" charset="0"/>
              </a:rPr>
              <a:t>Торговельні </a:t>
            </a:r>
            <a:r>
              <a:rPr lang="uk-UA" sz="1400" i="1" u="sng" dirty="0">
                <a:latin typeface="Times New Roman" pitchFamily="18" charset="0"/>
                <a:cs typeface="Times New Roman" pitchFamily="18" charset="0"/>
              </a:rPr>
              <a:t>війни та протекціонізм</a:t>
            </a:r>
          </a:p>
          <a:p>
            <a:pPr lvl="0" algn="ctr"/>
            <a:r>
              <a:rPr lang="uk-UA" sz="1400" b="0" dirty="0">
                <a:latin typeface="Times New Roman" pitchFamily="18" charset="0"/>
                <a:cs typeface="Times New Roman" pitchFamily="18" charset="0"/>
              </a:rPr>
              <a:t>Зростання торговельної напруженості між великими економіками (наприклад, </a:t>
            </a:r>
            <a:r>
              <a:rPr lang="uk-UA" sz="1400" b="0" dirty="0" err="1">
                <a:latin typeface="Times New Roman" pitchFamily="18" charset="0"/>
                <a:cs typeface="Times New Roman" pitchFamily="18" charset="0"/>
              </a:rPr>
              <a:t>США-Китай</a:t>
            </a:r>
            <a:r>
              <a:rPr lang="uk-UA" sz="1400" b="0" dirty="0">
                <a:latin typeface="Times New Roman" pitchFamily="18" charset="0"/>
                <a:cs typeface="Times New Roman" pitchFamily="18" charset="0"/>
              </a:rPr>
              <a:t>).</a:t>
            </a:r>
          </a:p>
          <a:p>
            <a:pPr lvl="0" algn="ctr"/>
            <a:r>
              <a:rPr lang="uk-UA" sz="1400" b="0" dirty="0">
                <a:latin typeface="Times New Roman" pitchFamily="18" charset="0"/>
                <a:cs typeface="Times New Roman" pitchFamily="18" charset="0"/>
              </a:rPr>
              <a:t>Впровадження тарифних та нетарифних бар'єрів.</a:t>
            </a:r>
          </a:p>
          <a:p>
            <a:pPr marL="0" indent="0" algn="ctr">
              <a:buNone/>
            </a:pPr>
            <a:r>
              <a:rPr lang="uk-UA" sz="1400" i="1" u="sng" dirty="0" smtClean="0">
                <a:latin typeface="Times New Roman" pitchFamily="18" charset="0"/>
                <a:cs typeface="Times New Roman" pitchFamily="18" charset="0"/>
              </a:rPr>
              <a:t>Нерівномірний </a:t>
            </a:r>
            <a:r>
              <a:rPr lang="uk-UA" sz="1400" i="1" u="sng" dirty="0">
                <a:latin typeface="Times New Roman" pitchFamily="18" charset="0"/>
                <a:cs typeface="Times New Roman" pitchFamily="18" charset="0"/>
              </a:rPr>
              <a:t>розподіл вигод від глобалізації</a:t>
            </a:r>
          </a:p>
          <a:p>
            <a:pPr lvl="0" algn="ctr"/>
            <a:r>
              <a:rPr lang="uk-UA" sz="1400" b="0" dirty="0">
                <a:latin typeface="Times New Roman" pitchFamily="18" charset="0"/>
                <a:cs typeface="Times New Roman" pitchFamily="18" charset="0"/>
              </a:rPr>
              <a:t>Посилення нерівності між розвиненими країнами та країнами, що розвиваються.</a:t>
            </a:r>
          </a:p>
          <a:p>
            <a:pPr lvl="0" algn="ctr"/>
            <a:r>
              <a:rPr lang="uk-UA" sz="1400" b="0" dirty="0">
                <a:latin typeface="Times New Roman" pitchFamily="18" charset="0"/>
                <a:cs typeface="Times New Roman" pitchFamily="18" charset="0"/>
              </a:rPr>
              <a:t>Проблема "відтоку мізків" та міграції кваліфікованої робочої сили.</a:t>
            </a:r>
          </a:p>
          <a:p>
            <a:pPr marL="0" indent="0" algn="ctr">
              <a:buNone/>
            </a:pPr>
            <a:r>
              <a:rPr lang="uk-UA" sz="1400" i="1" u="sng" dirty="0" smtClean="0">
                <a:latin typeface="Times New Roman" pitchFamily="18" charset="0"/>
                <a:cs typeface="Times New Roman" pitchFamily="18" charset="0"/>
              </a:rPr>
              <a:t>Екологічні </a:t>
            </a:r>
            <a:r>
              <a:rPr lang="uk-UA" sz="1400" i="1" u="sng" dirty="0">
                <a:latin typeface="Times New Roman" pitchFamily="18" charset="0"/>
                <a:cs typeface="Times New Roman" pitchFamily="18" charset="0"/>
              </a:rPr>
              <a:t>проблеми</a:t>
            </a:r>
          </a:p>
          <a:p>
            <a:pPr lvl="0" algn="ctr"/>
            <a:r>
              <a:rPr lang="uk-UA" sz="1400" b="0" dirty="0">
                <a:latin typeface="Times New Roman" pitchFamily="18" charset="0"/>
                <a:cs typeface="Times New Roman" pitchFamily="18" charset="0"/>
              </a:rPr>
              <a:t>Збільшення викидів CO2 через зростання міжнародних перевезень.</a:t>
            </a:r>
          </a:p>
          <a:p>
            <a:pPr lvl="0" algn="ctr"/>
            <a:r>
              <a:rPr lang="uk-UA" sz="1400" b="0" dirty="0">
                <a:latin typeface="Times New Roman" pitchFamily="18" charset="0"/>
                <a:cs typeface="Times New Roman" pitchFamily="18" charset="0"/>
              </a:rPr>
              <a:t>Проблема "екологічного демпінгу" та перенесення "брудних" виробництв у країни з менш жорстким екологічним </a:t>
            </a:r>
            <a:r>
              <a:rPr lang="uk-UA" sz="1400" b="0" dirty="0" smtClean="0">
                <a:latin typeface="Times New Roman" pitchFamily="18" charset="0"/>
                <a:cs typeface="Times New Roman" pitchFamily="18" charset="0"/>
              </a:rPr>
              <a:t>законодавством</a:t>
            </a:r>
          </a:p>
          <a:p>
            <a:pPr marL="0" lvl="0" indent="0" algn="ctr">
              <a:buNone/>
            </a:pPr>
            <a:r>
              <a:rPr lang="uk-UA" sz="1400" i="1" u="sng" dirty="0" smtClean="0">
                <a:latin typeface="Times New Roman" pitchFamily="18" charset="0"/>
                <a:cs typeface="Times New Roman" pitchFamily="18" charset="0"/>
              </a:rPr>
              <a:t>Вплив </a:t>
            </a:r>
            <a:r>
              <a:rPr lang="uk-UA" sz="1400" i="1" u="sng" dirty="0">
                <a:latin typeface="Times New Roman" pitchFamily="18" charset="0"/>
                <a:cs typeface="Times New Roman" pitchFamily="18" charset="0"/>
              </a:rPr>
              <a:t>пандемій та глобальних криз</a:t>
            </a:r>
          </a:p>
          <a:p>
            <a:pPr lvl="0" algn="ctr"/>
            <a:r>
              <a:rPr lang="uk-UA" sz="1400" b="0" dirty="0">
                <a:latin typeface="Times New Roman" pitchFamily="18" charset="0"/>
                <a:cs typeface="Times New Roman" pitchFamily="18" charset="0"/>
              </a:rPr>
              <a:t>COVID-19 продемонстрував вразливість глобальних ланцюгів поставок.</a:t>
            </a:r>
          </a:p>
          <a:p>
            <a:pPr lvl="0" algn="ctr"/>
            <a:r>
              <a:rPr lang="uk-UA" sz="1400" b="0" dirty="0">
                <a:latin typeface="Times New Roman" pitchFamily="18" charset="0"/>
                <a:cs typeface="Times New Roman" pitchFamily="18" charset="0"/>
              </a:rPr>
              <a:t>Необхідність розробки стратегій для підвищення стійкості міжнародної торгівлі.</a:t>
            </a:r>
          </a:p>
          <a:p>
            <a:pPr marL="0" indent="0" algn="ctr">
              <a:buNone/>
            </a:pPr>
            <a:r>
              <a:rPr lang="uk-UA" sz="1400" i="1" u="sng" dirty="0" smtClean="0">
                <a:latin typeface="Times New Roman" pitchFamily="18" charset="0"/>
                <a:cs typeface="Times New Roman" pitchFamily="18" charset="0"/>
              </a:rPr>
              <a:t>Технологічні </a:t>
            </a:r>
            <a:r>
              <a:rPr lang="uk-UA" sz="1400" i="1" u="sng" dirty="0">
                <a:latin typeface="Times New Roman" pitchFamily="18" charset="0"/>
                <a:cs typeface="Times New Roman" pitchFamily="18" charset="0"/>
              </a:rPr>
              <a:t>виклики та </a:t>
            </a:r>
            <a:r>
              <a:rPr lang="uk-UA" sz="1400" i="1" u="sng" dirty="0" err="1">
                <a:latin typeface="Times New Roman" pitchFamily="18" charset="0"/>
                <a:cs typeface="Times New Roman" pitchFamily="18" charset="0"/>
              </a:rPr>
              <a:t>кібербезпека</a:t>
            </a:r>
            <a:endParaRPr lang="uk-UA" sz="1400" i="1" u="sng" dirty="0">
              <a:latin typeface="Times New Roman" pitchFamily="18" charset="0"/>
              <a:cs typeface="Times New Roman" pitchFamily="18" charset="0"/>
            </a:endParaRPr>
          </a:p>
          <a:p>
            <a:pPr lvl="0" algn="ctr"/>
            <a:r>
              <a:rPr lang="uk-UA" sz="1400" b="0" dirty="0">
                <a:latin typeface="Times New Roman" pitchFamily="18" charset="0"/>
                <a:cs typeface="Times New Roman" pitchFamily="18" charset="0"/>
              </a:rPr>
              <a:t>Зростання </a:t>
            </a:r>
            <a:r>
              <a:rPr lang="uk-UA" sz="1400" b="0" dirty="0" err="1">
                <a:latin typeface="Times New Roman" pitchFamily="18" charset="0"/>
                <a:cs typeface="Times New Roman" pitchFamily="18" charset="0"/>
              </a:rPr>
              <a:t>кіберзагроз</a:t>
            </a:r>
            <a:r>
              <a:rPr lang="uk-UA" sz="1400" b="0" dirty="0">
                <a:latin typeface="Times New Roman" pitchFamily="18" charset="0"/>
                <a:cs typeface="Times New Roman" pitchFamily="18" charset="0"/>
              </a:rPr>
              <a:t> у міжнародній торгівлі.</a:t>
            </a:r>
          </a:p>
          <a:p>
            <a:pPr lvl="0" algn="ctr"/>
            <a:r>
              <a:rPr lang="uk-UA" sz="1400" b="0" dirty="0">
                <a:latin typeface="Times New Roman" pitchFamily="18" charset="0"/>
                <a:cs typeface="Times New Roman" pitchFamily="18" charset="0"/>
              </a:rPr>
              <a:t>Проблеми захисту інтелектуальної власності в цифровому середовищі.</a:t>
            </a:r>
          </a:p>
          <a:p>
            <a:pPr marL="0" indent="0" algn="ctr">
              <a:buNone/>
            </a:pPr>
            <a:endParaRPr lang="uk-UA" sz="1400" b="0" dirty="0">
              <a:latin typeface="Times New Roman" pitchFamily="18" charset="0"/>
              <a:cs typeface="Times New Roman" pitchFamily="18" charset="0"/>
            </a:endParaRPr>
          </a:p>
        </p:txBody>
      </p:sp>
    </p:spTree>
    <p:extLst>
      <p:ext uri="{BB962C8B-B14F-4D97-AF65-F5344CB8AC3E}">
        <p14:creationId xmlns:p14="http://schemas.microsoft.com/office/powerpoint/2010/main" val="3319574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87867" y="296333"/>
            <a:ext cx="11616266" cy="5570756"/>
          </a:xfrm>
          <a:prstGeom prst="rect">
            <a:avLst/>
          </a:prstGeom>
          <a:noFill/>
        </p:spPr>
        <p:txBody>
          <a:bodyPr wrap="square" rtlCol="0">
            <a:spAutoFit/>
          </a:bodyPr>
          <a:lstStyle/>
          <a:p>
            <a:pPr algn="ctr"/>
            <a:r>
              <a:rPr lang="uk-UA" b="1" i="1" u="sng" dirty="0">
                <a:solidFill>
                  <a:srgbClr val="FF0000"/>
                </a:solidFill>
              </a:rPr>
              <a:t>Перспективи розвитку міжнародної торгівлі</a:t>
            </a:r>
          </a:p>
          <a:p>
            <a:pPr algn="ctr"/>
            <a:endParaRPr lang="uk-UA" sz="1600" b="1" dirty="0" smtClean="0">
              <a:latin typeface="Times New Roman" pitchFamily="18" charset="0"/>
              <a:cs typeface="Times New Roman" pitchFamily="18" charset="0"/>
            </a:endParaRPr>
          </a:p>
          <a:p>
            <a:pPr algn="ctr"/>
            <a:r>
              <a:rPr lang="uk-UA" sz="1600" b="1" dirty="0" smtClean="0">
                <a:latin typeface="Times New Roman" pitchFamily="18" charset="0"/>
                <a:cs typeface="Times New Roman" pitchFamily="18" charset="0"/>
              </a:rPr>
              <a:t>Подальша </a:t>
            </a:r>
            <a:r>
              <a:rPr lang="uk-UA" sz="1600" b="1" dirty="0" err="1">
                <a:latin typeface="Times New Roman" pitchFamily="18" charset="0"/>
                <a:cs typeface="Times New Roman" pitchFamily="18" charset="0"/>
              </a:rPr>
              <a:t>діджиталізація</a:t>
            </a:r>
            <a:r>
              <a:rPr lang="uk-UA" sz="1600" b="1" dirty="0">
                <a:latin typeface="Times New Roman" pitchFamily="18" charset="0"/>
                <a:cs typeface="Times New Roman" pitchFamily="18" charset="0"/>
              </a:rPr>
              <a:t> та автоматизація</a:t>
            </a:r>
            <a:endParaRPr lang="uk-UA" sz="1600" dirty="0">
              <a:latin typeface="Times New Roman" pitchFamily="18" charset="0"/>
              <a:cs typeface="Times New Roman" pitchFamily="18" charset="0"/>
            </a:endParaRPr>
          </a:p>
          <a:p>
            <a:pPr lvl="0" algn="ctr"/>
            <a:r>
              <a:rPr lang="uk-UA" sz="1600" dirty="0">
                <a:latin typeface="Times New Roman" pitchFamily="18" charset="0"/>
                <a:cs typeface="Times New Roman" pitchFamily="18" charset="0"/>
              </a:rPr>
              <a:t>Розвиток технологій штучного інтелекту та машинного навчання в міжнародній торгівлі.</a:t>
            </a:r>
          </a:p>
          <a:p>
            <a:pPr lvl="0" algn="ctr"/>
            <a:r>
              <a:rPr lang="uk-UA" sz="1600" dirty="0">
                <a:latin typeface="Times New Roman" pitchFamily="18" charset="0"/>
                <a:cs typeface="Times New Roman" pitchFamily="18" charset="0"/>
              </a:rPr>
              <a:t>Впровадження технології Інтернету речей (</a:t>
            </a:r>
            <a:r>
              <a:rPr lang="uk-UA" sz="1600" dirty="0" err="1">
                <a:latin typeface="Times New Roman" pitchFamily="18" charset="0"/>
                <a:cs typeface="Times New Roman" pitchFamily="18" charset="0"/>
              </a:rPr>
              <a:t>IoT</a:t>
            </a:r>
            <a:r>
              <a:rPr lang="uk-UA" sz="1600" dirty="0">
                <a:latin typeface="Times New Roman" pitchFamily="18" charset="0"/>
                <a:cs typeface="Times New Roman" pitchFamily="18" charset="0"/>
              </a:rPr>
              <a:t>) для оптимізації логістики та управління ланцюгами поставок.</a:t>
            </a:r>
          </a:p>
          <a:p>
            <a:pPr algn="ctr"/>
            <a:endParaRPr lang="uk-UA" sz="1600" b="1" dirty="0" smtClean="0">
              <a:latin typeface="Times New Roman" pitchFamily="18" charset="0"/>
              <a:cs typeface="Times New Roman" pitchFamily="18" charset="0"/>
            </a:endParaRPr>
          </a:p>
          <a:p>
            <a:pPr algn="ctr"/>
            <a:r>
              <a:rPr lang="uk-UA" sz="1600" b="1" dirty="0" smtClean="0">
                <a:latin typeface="Times New Roman" pitchFamily="18" charset="0"/>
                <a:cs typeface="Times New Roman" pitchFamily="18" charset="0"/>
              </a:rPr>
              <a:t>Зелена </a:t>
            </a:r>
            <a:r>
              <a:rPr lang="uk-UA" sz="1600" b="1" dirty="0">
                <a:latin typeface="Times New Roman" pitchFamily="18" charset="0"/>
                <a:cs typeface="Times New Roman" pitchFamily="18" charset="0"/>
              </a:rPr>
              <a:t>економіка та сталий розвиток</a:t>
            </a:r>
            <a:endParaRPr lang="uk-UA" sz="1600" dirty="0">
              <a:latin typeface="Times New Roman" pitchFamily="18" charset="0"/>
              <a:cs typeface="Times New Roman" pitchFamily="18" charset="0"/>
            </a:endParaRPr>
          </a:p>
          <a:p>
            <a:pPr lvl="0" algn="ctr"/>
            <a:r>
              <a:rPr lang="uk-UA" sz="1600" dirty="0">
                <a:latin typeface="Times New Roman" pitchFamily="18" charset="0"/>
                <a:cs typeface="Times New Roman" pitchFamily="18" charset="0"/>
              </a:rPr>
              <a:t>Зростання попиту на екологічно чисті технології та продукти.</a:t>
            </a:r>
          </a:p>
          <a:p>
            <a:pPr lvl="0" algn="ctr"/>
            <a:r>
              <a:rPr lang="uk-UA" sz="1600" dirty="0">
                <a:latin typeface="Times New Roman" pitchFamily="18" charset="0"/>
                <a:cs typeface="Times New Roman" pitchFamily="18" charset="0"/>
              </a:rPr>
              <a:t>Розвиток циркулярної економіки та </a:t>
            </a:r>
            <a:r>
              <a:rPr lang="uk-UA" sz="1600" dirty="0" err="1">
                <a:latin typeface="Times New Roman" pitchFamily="18" charset="0"/>
                <a:cs typeface="Times New Roman" pitchFamily="18" charset="0"/>
              </a:rPr>
              <a:t>ресурсоефективних</a:t>
            </a:r>
            <a:r>
              <a:rPr lang="uk-UA" sz="1600" dirty="0">
                <a:latin typeface="Times New Roman" pitchFamily="18" charset="0"/>
                <a:cs typeface="Times New Roman" pitchFamily="18" charset="0"/>
              </a:rPr>
              <a:t> виробництв.</a:t>
            </a:r>
          </a:p>
          <a:p>
            <a:pPr algn="ctr"/>
            <a:endParaRPr lang="uk-UA" sz="1600" b="1" dirty="0" smtClean="0">
              <a:latin typeface="Times New Roman" pitchFamily="18" charset="0"/>
              <a:cs typeface="Times New Roman" pitchFamily="18" charset="0"/>
            </a:endParaRPr>
          </a:p>
          <a:p>
            <a:pPr algn="ctr"/>
            <a:r>
              <a:rPr lang="uk-UA" sz="1600" b="1" dirty="0" smtClean="0">
                <a:latin typeface="Times New Roman" pitchFamily="18" charset="0"/>
                <a:cs typeface="Times New Roman" pitchFamily="18" charset="0"/>
              </a:rPr>
              <a:t>Нові </a:t>
            </a:r>
            <a:r>
              <a:rPr lang="uk-UA" sz="1600" b="1" dirty="0">
                <a:latin typeface="Times New Roman" pitchFamily="18" charset="0"/>
                <a:cs typeface="Times New Roman" pitchFamily="18" charset="0"/>
              </a:rPr>
              <a:t>форми міжнародного співробітництва</a:t>
            </a:r>
            <a:endParaRPr lang="uk-UA" sz="1600" dirty="0">
              <a:latin typeface="Times New Roman" pitchFamily="18" charset="0"/>
              <a:cs typeface="Times New Roman" pitchFamily="18" charset="0"/>
            </a:endParaRPr>
          </a:p>
          <a:p>
            <a:pPr lvl="0" algn="ctr"/>
            <a:r>
              <a:rPr lang="uk-UA" sz="1600" dirty="0">
                <a:latin typeface="Times New Roman" pitchFamily="18" charset="0"/>
                <a:cs typeface="Times New Roman" pitchFamily="18" charset="0"/>
              </a:rPr>
              <a:t>Розвиток механізмів багатостороннього регулювання міжнародної торгівлі.</a:t>
            </a:r>
          </a:p>
          <a:p>
            <a:pPr lvl="0" algn="ctr"/>
            <a:r>
              <a:rPr lang="uk-UA" sz="1600" dirty="0">
                <a:latin typeface="Times New Roman" pitchFamily="18" charset="0"/>
                <a:cs typeface="Times New Roman" pitchFamily="18" charset="0"/>
              </a:rPr>
              <a:t>Формування нових торговельних альянсів та партнерств.</a:t>
            </a:r>
          </a:p>
          <a:p>
            <a:pPr algn="ctr"/>
            <a:endParaRPr lang="uk-UA" sz="1600" b="1" dirty="0" smtClean="0">
              <a:latin typeface="Times New Roman" pitchFamily="18" charset="0"/>
              <a:cs typeface="Times New Roman" pitchFamily="18" charset="0"/>
            </a:endParaRPr>
          </a:p>
          <a:p>
            <a:pPr algn="ctr"/>
            <a:r>
              <a:rPr lang="uk-UA" sz="1600" b="1" dirty="0" smtClean="0">
                <a:latin typeface="Times New Roman" pitchFamily="18" charset="0"/>
                <a:cs typeface="Times New Roman" pitchFamily="18" charset="0"/>
              </a:rPr>
              <a:t>Трансформація </a:t>
            </a:r>
            <a:r>
              <a:rPr lang="uk-UA" sz="1600" b="1" dirty="0">
                <a:latin typeface="Times New Roman" pitchFamily="18" charset="0"/>
                <a:cs typeface="Times New Roman" pitchFamily="18" charset="0"/>
              </a:rPr>
              <a:t>глобальних ланцюгів поставок</a:t>
            </a:r>
            <a:endParaRPr lang="uk-UA" sz="1600" dirty="0">
              <a:latin typeface="Times New Roman" pitchFamily="18" charset="0"/>
              <a:cs typeface="Times New Roman" pitchFamily="18" charset="0"/>
            </a:endParaRPr>
          </a:p>
          <a:p>
            <a:pPr lvl="0" algn="ctr"/>
            <a:r>
              <a:rPr lang="uk-UA" sz="1600" dirty="0">
                <a:latin typeface="Times New Roman" pitchFamily="18" charset="0"/>
                <a:cs typeface="Times New Roman" pitchFamily="18" charset="0"/>
              </a:rPr>
              <a:t>Диверсифікація джерел постачання для зниження ризиків.</a:t>
            </a:r>
          </a:p>
          <a:p>
            <a:pPr lvl="0" algn="ctr"/>
            <a:r>
              <a:rPr lang="uk-UA" sz="1600" dirty="0">
                <a:latin typeface="Times New Roman" pitchFamily="18" charset="0"/>
                <a:cs typeface="Times New Roman" pitchFamily="18" charset="0"/>
              </a:rPr>
              <a:t>Розвиток регіональних виробничих кластерів.</a:t>
            </a:r>
          </a:p>
          <a:p>
            <a:pPr algn="ctr"/>
            <a:endParaRPr lang="uk-UA" sz="1600" b="1" dirty="0" smtClean="0">
              <a:latin typeface="Times New Roman" pitchFamily="18" charset="0"/>
              <a:cs typeface="Times New Roman" pitchFamily="18" charset="0"/>
            </a:endParaRPr>
          </a:p>
          <a:p>
            <a:pPr algn="ctr"/>
            <a:r>
              <a:rPr lang="uk-UA" sz="1600" b="1" dirty="0" smtClean="0">
                <a:latin typeface="Times New Roman" pitchFamily="18" charset="0"/>
                <a:cs typeface="Times New Roman" pitchFamily="18" charset="0"/>
              </a:rPr>
              <a:t>Зростання </a:t>
            </a:r>
            <a:r>
              <a:rPr lang="uk-UA" sz="1600" b="1" dirty="0">
                <a:latin typeface="Times New Roman" pitchFamily="18" charset="0"/>
                <a:cs typeface="Times New Roman" pitchFamily="18" charset="0"/>
              </a:rPr>
              <a:t>ролі послуг та нематеріальних активів</a:t>
            </a:r>
            <a:endParaRPr lang="uk-UA" sz="1600" dirty="0">
              <a:latin typeface="Times New Roman" pitchFamily="18" charset="0"/>
              <a:cs typeface="Times New Roman" pitchFamily="18" charset="0"/>
            </a:endParaRPr>
          </a:p>
          <a:p>
            <a:pPr lvl="0" algn="ctr"/>
            <a:r>
              <a:rPr lang="uk-UA" sz="1600" dirty="0">
                <a:latin typeface="Times New Roman" pitchFamily="18" charset="0"/>
                <a:cs typeface="Times New Roman" pitchFamily="18" charset="0"/>
              </a:rPr>
              <a:t>Подальше збільшення частки послуг у міжнародній торгівлі.</a:t>
            </a:r>
          </a:p>
          <a:p>
            <a:pPr lvl="0" algn="ctr"/>
            <a:r>
              <a:rPr lang="uk-UA" sz="1600" dirty="0">
                <a:latin typeface="Times New Roman" pitchFamily="18" charset="0"/>
                <a:cs typeface="Times New Roman" pitchFamily="18" charset="0"/>
              </a:rPr>
              <a:t>Зростання важливості торгівлі даними та цифровими послугами.</a:t>
            </a:r>
          </a:p>
          <a:p>
            <a:endParaRPr lang="uk-UA" dirty="0"/>
          </a:p>
        </p:txBody>
      </p:sp>
    </p:spTree>
    <p:extLst>
      <p:ext uri="{BB962C8B-B14F-4D97-AF65-F5344CB8AC3E}">
        <p14:creationId xmlns:p14="http://schemas.microsoft.com/office/powerpoint/2010/main" val="24402238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000" b="1" i="1" u="sng" dirty="0" smtClean="0">
                <a:solidFill>
                  <a:srgbClr val="FF0000"/>
                </a:solidFill>
                <a:latin typeface="Times New Roman" pitchFamily="18" charset="0"/>
                <a:cs typeface="Times New Roman" pitchFamily="18" charset="0"/>
              </a:rPr>
              <a:t>3. Глобальні </a:t>
            </a:r>
            <a:r>
              <a:rPr lang="uk-UA" sz="3000" b="1" i="1" u="sng" dirty="0">
                <a:solidFill>
                  <a:srgbClr val="FF0000"/>
                </a:solidFill>
                <a:latin typeface="Times New Roman" pitchFamily="18" charset="0"/>
                <a:cs typeface="Times New Roman" pitchFamily="18" charset="0"/>
              </a:rPr>
              <a:t>фінансові ринки: структура, інструменти та регулювання</a:t>
            </a:r>
          </a:p>
        </p:txBody>
      </p:sp>
      <p:sp>
        <p:nvSpPr>
          <p:cNvPr id="3" name="Місце для тексту 2"/>
          <p:cNvSpPr>
            <a:spLocks noGrp="1"/>
          </p:cNvSpPr>
          <p:nvPr>
            <p:ph type="body" sz="quarter" idx="10"/>
          </p:nvPr>
        </p:nvSpPr>
        <p:spPr>
          <a:xfrm>
            <a:off x="347133" y="1159934"/>
            <a:ext cx="11509905" cy="4610630"/>
          </a:xfrm>
        </p:spPr>
        <p:txBody>
          <a:bodyPr/>
          <a:lstStyle/>
          <a:p>
            <a:pPr marL="0" indent="0">
              <a:buNone/>
            </a:pPr>
            <a:r>
              <a:rPr lang="uk-UA" sz="1800" dirty="0">
                <a:latin typeface="Times New Roman" pitchFamily="18" charset="0"/>
                <a:cs typeface="Times New Roman" pitchFamily="18" charset="0"/>
              </a:rPr>
              <a:t>Світовий фінансовий ринок – </a:t>
            </a:r>
            <a:r>
              <a:rPr lang="uk-UA" sz="1800" b="0" dirty="0">
                <a:latin typeface="Times New Roman" pitchFamily="18" charset="0"/>
                <a:cs typeface="Times New Roman" pitchFamily="18" charset="0"/>
              </a:rPr>
              <a:t>це система ринкових відносин, що забезпечує акумуляцію та перерозподіл міжнародних фінансових потоків. </a:t>
            </a:r>
            <a:endParaRPr lang="uk-UA" sz="1800" b="0" dirty="0" smtClean="0">
              <a:latin typeface="Times New Roman" pitchFamily="18" charset="0"/>
              <a:cs typeface="Times New Roman" pitchFamily="18" charset="0"/>
            </a:endParaRPr>
          </a:p>
          <a:p>
            <a:pPr marL="0" indent="0" algn="ctr">
              <a:buNone/>
            </a:pPr>
            <a:r>
              <a:rPr lang="uk-UA" sz="1800" dirty="0" smtClean="0">
                <a:latin typeface="Times New Roman" pitchFamily="18" charset="0"/>
                <a:cs typeface="Times New Roman" pitchFamily="18" charset="0"/>
              </a:rPr>
              <a:t>Під </a:t>
            </a:r>
            <a:r>
              <a:rPr lang="uk-UA" sz="1800" dirty="0">
                <a:latin typeface="Times New Roman" pitchFamily="18" charset="0"/>
                <a:cs typeface="Times New Roman" pitchFamily="18" charset="0"/>
              </a:rPr>
              <a:t>світовим фінансовим ринком треба розуміти складне переплетіння, взаємозалежність, інтеграцію національних та міжнародних ринків, що забезпечує переливання грошово-кредитних ресурсів між країнами, регіонами, галузями та окремими суб'єктами бізнесу. Це глобальний механізм, що забезпечує балансування світового попиту і пропозиції на капітал. Світовий фінансовий ринок історично виникає на базі національних фінансових ринків під впливом концентрації виробництва та капіталу й інтернаціоналізації </a:t>
            </a:r>
            <a:r>
              <a:rPr lang="uk-UA" sz="1800" dirty="0" err="1">
                <a:latin typeface="Times New Roman" pitchFamily="18" charset="0"/>
                <a:cs typeface="Times New Roman" pitchFamily="18" charset="0"/>
              </a:rPr>
              <a:t>світогосподарських</a:t>
            </a:r>
            <a:r>
              <a:rPr lang="uk-UA" sz="1800" dirty="0">
                <a:latin typeface="Times New Roman" pitchFamily="18" charset="0"/>
                <a:cs typeface="Times New Roman" pitchFamily="18" charset="0"/>
              </a:rPr>
              <a:t> зв'язків. </a:t>
            </a:r>
            <a:endParaRPr lang="uk-UA" sz="1800" dirty="0" smtClean="0">
              <a:latin typeface="Times New Roman" pitchFamily="18" charset="0"/>
              <a:cs typeface="Times New Roman" pitchFamily="18" charset="0"/>
            </a:endParaRPr>
          </a:p>
          <a:p>
            <a:pPr marL="0" indent="0" algn="ctr">
              <a:lnSpc>
                <a:spcPct val="100000"/>
              </a:lnSpc>
              <a:spcBef>
                <a:spcPts val="0"/>
              </a:spcBef>
              <a:buNone/>
            </a:pPr>
            <a:r>
              <a:rPr lang="uk-UA" sz="1600" b="0" dirty="0" smtClean="0">
                <a:solidFill>
                  <a:srgbClr val="FF0000"/>
                </a:solidFill>
                <a:latin typeface="Times New Roman" pitchFamily="18" charset="0"/>
                <a:cs typeface="Times New Roman" pitchFamily="18" charset="0"/>
              </a:rPr>
              <a:t>Упровадження </a:t>
            </a:r>
            <a:r>
              <a:rPr lang="uk-UA" sz="1600" b="0" dirty="0">
                <a:solidFill>
                  <a:srgbClr val="FF0000"/>
                </a:solidFill>
                <a:latin typeface="Times New Roman" pitchFamily="18" charset="0"/>
                <a:cs typeface="Times New Roman" pitchFamily="18" charset="0"/>
              </a:rPr>
              <a:t>інформаційних технологій у банківській та фінансовій сферах дало значний поштовх глобалізації фінансових ринків. Характерні риси світового фінансового ринку: </a:t>
            </a:r>
            <a:endParaRPr lang="uk-UA" sz="1600" b="0" dirty="0" smtClean="0">
              <a:solidFill>
                <a:srgbClr val="FF0000"/>
              </a:solidFill>
              <a:latin typeface="Times New Roman" pitchFamily="18" charset="0"/>
              <a:cs typeface="Times New Roman" pitchFamily="18" charset="0"/>
            </a:endParaRPr>
          </a:p>
          <a:p>
            <a:pPr marL="0" indent="0" algn="ctr">
              <a:lnSpc>
                <a:spcPct val="100000"/>
              </a:lnSpc>
              <a:spcBef>
                <a:spcPts val="0"/>
              </a:spcBef>
              <a:buNone/>
            </a:pPr>
            <a:r>
              <a:rPr lang="uk-UA" sz="1600" b="0" dirty="0" smtClean="0">
                <a:latin typeface="Times New Roman" pitchFamily="18" charset="0"/>
                <a:cs typeface="Times New Roman" pitchFamily="18" charset="0"/>
              </a:rPr>
              <a:t>• </a:t>
            </a:r>
            <a:r>
              <a:rPr lang="uk-UA" sz="1600" b="0" dirty="0">
                <a:latin typeface="Times New Roman" pitchFamily="18" charset="0"/>
                <a:cs typeface="Times New Roman" pitchFamily="18" charset="0"/>
              </a:rPr>
              <a:t>величезний обсяг фінансових ресурсів та операцій; </a:t>
            </a:r>
            <a:endParaRPr lang="uk-UA" sz="1600" b="0" dirty="0" smtClean="0">
              <a:latin typeface="Times New Roman" pitchFamily="18" charset="0"/>
              <a:cs typeface="Times New Roman" pitchFamily="18" charset="0"/>
            </a:endParaRPr>
          </a:p>
          <a:p>
            <a:pPr marL="0" indent="0" algn="ctr">
              <a:lnSpc>
                <a:spcPct val="100000"/>
              </a:lnSpc>
              <a:spcBef>
                <a:spcPts val="0"/>
              </a:spcBef>
              <a:buNone/>
            </a:pPr>
            <a:r>
              <a:rPr lang="uk-UA" sz="1600" b="0" dirty="0" smtClean="0">
                <a:latin typeface="Times New Roman" pitchFamily="18" charset="0"/>
                <a:cs typeface="Times New Roman" pitchFamily="18" charset="0"/>
              </a:rPr>
              <a:t>• </a:t>
            </a:r>
            <a:r>
              <a:rPr lang="uk-UA" sz="1600" b="0" dirty="0">
                <a:latin typeface="Times New Roman" pitchFamily="18" charset="0"/>
                <a:cs typeface="Times New Roman" pitchFamily="18" charset="0"/>
              </a:rPr>
              <a:t>глобальність, тобто відсутність територіальних обмежень; </a:t>
            </a:r>
            <a:endParaRPr lang="uk-UA" sz="1600" b="0" dirty="0" smtClean="0">
              <a:latin typeface="Times New Roman" pitchFamily="18" charset="0"/>
              <a:cs typeface="Times New Roman" pitchFamily="18" charset="0"/>
            </a:endParaRPr>
          </a:p>
          <a:p>
            <a:pPr marL="0" indent="0" algn="ctr">
              <a:lnSpc>
                <a:spcPct val="100000"/>
              </a:lnSpc>
              <a:spcBef>
                <a:spcPts val="0"/>
              </a:spcBef>
              <a:buNone/>
            </a:pPr>
            <a:r>
              <a:rPr lang="uk-UA" sz="1600" b="0" dirty="0" smtClean="0">
                <a:latin typeface="Times New Roman" pitchFamily="18" charset="0"/>
                <a:cs typeface="Times New Roman" pitchFamily="18" charset="0"/>
              </a:rPr>
              <a:t>• </a:t>
            </a:r>
            <a:r>
              <a:rPr lang="uk-UA" sz="1600" b="0" dirty="0">
                <a:latin typeface="Times New Roman" pitchFamily="18" charset="0"/>
                <a:cs typeface="Times New Roman" pitchFamily="18" charset="0"/>
              </a:rPr>
              <a:t>цілодобовий режим операцій; </a:t>
            </a:r>
            <a:endParaRPr lang="uk-UA" sz="1600" b="0" dirty="0" smtClean="0">
              <a:latin typeface="Times New Roman" pitchFamily="18" charset="0"/>
              <a:cs typeface="Times New Roman" pitchFamily="18" charset="0"/>
            </a:endParaRPr>
          </a:p>
          <a:p>
            <a:pPr marL="0" indent="0" algn="ctr">
              <a:lnSpc>
                <a:spcPct val="100000"/>
              </a:lnSpc>
              <a:spcBef>
                <a:spcPts val="0"/>
              </a:spcBef>
              <a:buNone/>
            </a:pPr>
            <a:r>
              <a:rPr lang="uk-UA" sz="1600" b="0" dirty="0" smtClean="0">
                <a:latin typeface="Times New Roman" pitchFamily="18" charset="0"/>
                <a:cs typeface="Times New Roman" pitchFamily="18" charset="0"/>
              </a:rPr>
              <a:t>• </a:t>
            </a:r>
            <a:r>
              <a:rPr lang="uk-UA" sz="1600" b="0" dirty="0">
                <a:latin typeface="Times New Roman" pitchFamily="18" charset="0"/>
                <a:cs typeface="Times New Roman" pitchFamily="18" charset="0"/>
              </a:rPr>
              <a:t>залучення до операцій суб'єктів/інституцій із високим рейтингом/репутацією; • широкий діапазон використовуваних фінансових інструментів; </a:t>
            </a:r>
            <a:endParaRPr lang="uk-UA" sz="1600" b="0" dirty="0" smtClean="0">
              <a:latin typeface="Times New Roman" pitchFamily="18" charset="0"/>
              <a:cs typeface="Times New Roman" pitchFamily="18" charset="0"/>
            </a:endParaRPr>
          </a:p>
          <a:p>
            <a:pPr marL="0" indent="0" algn="ctr">
              <a:lnSpc>
                <a:spcPct val="100000"/>
              </a:lnSpc>
              <a:spcBef>
                <a:spcPts val="0"/>
              </a:spcBef>
              <a:buNone/>
            </a:pPr>
            <a:r>
              <a:rPr lang="uk-UA" sz="1600" b="0" dirty="0" smtClean="0">
                <a:latin typeface="Times New Roman" pitchFamily="18" charset="0"/>
                <a:cs typeface="Times New Roman" pitchFamily="18" charset="0"/>
              </a:rPr>
              <a:t>• </a:t>
            </a:r>
            <a:r>
              <a:rPr lang="uk-UA" sz="1600" b="0" dirty="0">
                <a:latin typeface="Times New Roman" pitchFamily="18" charset="0"/>
                <a:cs typeface="Times New Roman" pitchFamily="18" charset="0"/>
              </a:rPr>
              <a:t>уніфікація правил та стандартів операцій; </a:t>
            </a:r>
            <a:endParaRPr lang="uk-UA" sz="1600" b="0" dirty="0" smtClean="0">
              <a:latin typeface="Times New Roman" pitchFamily="18" charset="0"/>
              <a:cs typeface="Times New Roman" pitchFamily="18" charset="0"/>
            </a:endParaRPr>
          </a:p>
          <a:p>
            <a:pPr marL="0" indent="0" algn="ctr">
              <a:lnSpc>
                <a:spcPct val="100000"/>
              </a:lnSpc>
              <a:spcBef>
                <a:spcPts val="0"/>
              </a:spcBef>
              <a:buNone/>
            </a:pPr>
            <a:r>
              <a:rPr lang="uk-UA" sz="1600" b="0" dirty="0" smtClean="0">
                <a:latin typeface="Times New Roman" pitchFamily="18" charset="0"/>
                <a:cs typeface="Times New Roman" pitchFamily="18" charset="0"/>
              </a:rPr>
              <a:t>• </a:t>
            </a:r>
            <a:r>
              <a:rPr lang="uk-UA" sz="1600" b="0" dirty="0">
                <a:latin typeface="Times New Roman" pitchFamily="18" charset="0"/>
                <a:cs typeface="Times New Roman" pitchFamily="18" charset="0"/>
              </a:rPr>
              <a:t>високий рівень використання інформаційних технологій.</a:t>
            </a:r>
          </a:p>
        </p:txBody>
      </p:sp>
    </p:spTree>
    <p:extLst>
      <p:ext uri="{BB962C8B-B14F-4D97-AF65-F5344CB8AC3E}">
        <p14:creationId xmlns:p14="http://schemas.microsoft.com/office/powerpoint/2010/main" val="1714514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body" sz="quarter" idx="10"/>
          </p:nvPr>
        </p:nvSpPr>
        <p:spPr>
          <a:xfrm>
            <a:off x="93663" y="185738"/>
            <a:ext cx="11763375" cy="5584825"/>
          </a:xfrm>
        </p:spPr>
        <p:txBody>
          <a:bodyPr/>
          <a:lstStyle/>
          <a:p>
            <a:pPr marL="0" indent="0" algn="ctr">
              <a:buNone/>
            </a:pPr>
            <a:r>
              <a:rPr lang="uk-UA" sz="1600" i="1" u="sng" dirty="0" smtClean="0">
                <a:solidFill>
                  <a:srgbClr val="FF0000"/>
                </a:solidFill>
              </a:rPr>
              <a:t>3.Структура </a:t>
            </a:r>
            <a:r>
              <a:rPr lang="uk-UA" sz="1600" i="1" u="sng" dirty="0">
                <a:solidFill>
                  <a:srgbClr val="FF0000"/>
                </a:solidFill>
              </a:rPr>
              <a:t>світового фінансового ринку </a:t>
            </a:r>
            <a:endParaRPr lang="uk-UA" sz="1600" i="1" u="sng" dirty="0" smtClean="0">
              <a:solidFill>
                <a:srgbClr val="FF0000"/>
              </a:solidFill>
            </a:endParaRPr>
          </a:p>
          <a:p>
            <a:pPr marL="0" indent="0">
              <a:lnSpc>
                <a:spcPct val="100000"/>
              </a:lnSpc>
              <a:spcBef>
                <a:spcPts val="0"/>
              </a:spcBef>
              <a:buNone/>
            </a:pPr>
            <a:r>
              <a:rPr lang="uk-UA" sz="1600" b="0" dirty="0" smtClean="0">
                <a:latin typeface="Times New Roman" pitchFamily="18" charset="0"/>
                <a:cs typeface="Times New Roman" pitchFamily="18" charset="0"/>
              </a:rPr>
              <a:t>Світовий </a:t>
            </a:r>
            <a:r>
              <a:rPr lang="uk-UA" sz="1600" b="0" dirty="0">
                <a:latin typeface="Times New Roman" pitchFamily="18" charset="0"/>
                <a:cs typeface="Times New Roman" pitchFamily="18" charset="0"/>
              </a:rPr>
              <a:t>фінансовий ринок становить складну, внутрішньо структуровану систему. Хоча єдина, загальноприйнята класифікація цієї системи ще не склалася, найчастіше виділяють чотири головні елементи світового фінансового ринку: </a:t>
            </a:r>
            <a:r>
              <a:rPr lang="uk-UA" sz="1600" dirty="0">
                <a:latin typeface="Times New Roman" pitchFamily="18" charset="0"/>
                <a:cs typeface="Times New Roman" pitchFamily="18" charset="0"/>
              </a:rPr>
              <a:t>1) валютний ринок; </a:t>
            </a:r>
            <a:endParaRPr lang="uk-UA" sz="1600" dirty="0" smtClean="0">
              <a:latin typeface="Times New Roman" pitchFamily="18" charset="0"/>
              <a:cs typeface="Times New Roman" pitchFamily="18" charset="0"/>
            </a:endParaRPr>
          </a:p>
          <a:p>
            <a:pPr marL="0" indent="0">
              <a:lnSpc>
                <a:spcPct val="100000"/>
              </a:lnSpc>
              <a:spcBef>
                <a:spcPts val="0"/>
              </a:spcBef>
              <a:buNone/>
            </a:pPr>
            <a:r>
              <a:rPr lang="uk-UA" sz="1600" dirty="0" smtClean="0">
                <a:latin typeface="Times New Roman" pitchFamily="18" charset="0"/>
                <a:cs typeface="Times New Roman" pitchFamily="18" charset="0"/>
              </a:rPr>
              <a:t>2</a:t>
            </a:r>
            <a:r>
              <a:rPr lang="uk-UA" sz="1600" dirty="0">
                <a:latin typeface="Times New Roman" pitchFamily="18" charset="0"/>
                <a:cs typeface="Times New Roman" pitchFamily="18" charset="0"/>
              </a:rPr>
              <a:t>) ринок боргових зобов'язань; </a:t>
            </a:r>
            <a:endParaRPr lang="uk-UA" sz="1600" dirty="0" smtClean="0">
              <a:latin typeface="Times New Roman" pitchFamily="18" charset="0"/>
              <a:cs typeface="Times New Roman" pitchFamily="18" charset="0"/>
            </a:endParaRPr>
          </a:p>
          <a:p>
            <a:pPr marL="0" indent="0">
              <a:lnSpc>
                <a:spcPct val="100000"/>
              </a:lnSpc>
              <a:spcBef>
                <a:spcPts val="0"/>
              </a:spcBef>
              <a:buNone/>
            </a:pPr>
            <a:r>
              <a:rPr lang="uk-UA" sz="1600" dirty="0" smtClean="0">
                <a:latin typeface="Times New Roman" pitchFamily="18" charset="0"/>
                <a:cs typeface="Times New Roman" pitchFamily="18" charset="0"/>
              </a:rPr>
              <a:t>3</a:t>
            </a:r>
            <a:r>
              <a:rPr lang="uk-UA" sz="1600" dirty="0">
                <a:latin typeface="Times New Roman" pitchFamily="18" charset="0"/>
                <a:cs typeface="Times New Roman" pitchFamily="18" charset="0"/>
              </a:rPr>
              <a:t>) ринок титулів (або прав) власності; </a:t>
            </a:r>
            <a:endParaRPr lang="uk-UA" sz="1600" dirty="0" smtClean="0">
              <a:latin typeface="Times New Roman" pitchFamily="18" charset="0"/>
              <a:cs typeface="Times New Roman" pitchFamily="18" charset="0"/>
            </a:endParaRPr>
          </a:p>
          <a:p>
            <a:pPr marL="0" indent="0">
              <a:lnSpc>
                <a:spcPct val="100000"/>
              </a:lnSpc>
              <a:spcBef>
                <a:spcPts val="0"/>
              </a:spcBef>
              <a:buNone/>
            </a:pPr>
            <a:r>
              <a:rPr lang="uk-UA" sz="1600" dirty="0" smtClean="0">
                <a:latin typeface="Times New Roman" pitchFamily="18" charset="0"/>
                <a:cs typeface="Times New Roman" pitchFamily="18" charset="0"/>
              </a:rPr>
              <a:t>4</a:t>
            </a:r>
            <a:r>
              <a:rPr lang="uk-UA" sz="1600" dirty="0">
                <a:latin typeface="Times New Roman" pitchFamily="18" charset="0"/>
                <a:cs typeface="Times New Roman" pitchFamily="18" charset="0"/>
              </a:rPr>
              <a:t>) ринок похідних фінансових інструментів (деривативів). </a:t>
            </a:r>
            <a:endParaRPr lang="uk-UA" sz="1600" dirty="0" smtClean="0">
              <a:latin typeface="Times New Roman" pitchFamily="18" charset="0"/>
              <a:cs typeface="Times New Roman" pitchFamily="18" charset="0"/>
            </a:endParaRPr>
          </a:p>
          <a:p>
            <a:pPr marL="0" indent="0">
              <a:buNone/>
            </a:pPr>
            <a:r>
              <a:rPr lang="uk-UA" sz="1600" dirty="0" smtClean="0">
                <a:latin typeface="Times New Roman" pitchFamily="18" charset="0"/>
                <a:cs typeface="Times New Roman" pitchFamily="18" charset="0"/>
              </a:rPr>
              <a:t>Інша </a:t>
            </a:r>
            <a:r>
              <a:rPr lang="uk-UA" sz="1600" dirty="0">
                <a:latin typeface="Times New Roman" pitchFamily="18" charset="0"/>
                <a:cs typeface="Times New Roman" pitchFamily="18" charset="0"/>
              </a:rPr>
              <a:t>модель світового фінансового ринку базується на функціональному критерії типів фінансових операцій (кредитних або інвестиційних). Головною ознакою, що відокремлює різні типи фінансових трансакцій у цій моделі, є можливість або неможливість вільної купівлі-продажу фінансових зобов'язань або фінансових інструментів. Якщо така вільна купівля-продаж можлива, її суб'єкти виступають учасниками ринку цінних паперів. В протилежному випадку вони виступають учасниками ринку боргових зобов'язань. </a:t>
            </a:r>
            <a:endParaRPr lang="uk-UA" sz="1600" dirty="0" smtClean="0">
              <a:latin typeface="Times New Roman" pitchFamily="18" charset="0"/>
              <a:cs typeface="Times New Roman" pitchFamily="18" charset="0"/>
            </a:endParaRPr>
          </a:p>
          <a:p>
            <a:pPr marL="0" indent="0">
              <a:lnSpc>
                <a:spcPct val="100000"/>
              </a:lnSpc>
              <a:spcBef>
                <a:spcPts val="0"/>
              </a:spcBef>
              <a:buNone/>
            </a:pPr>
            <a:r>
              <a:rPr lang="uk-UA" sz="1600" dirty="0" smtClean="0">
                <a:latin typeface="Times New Roman" pitchFamily="18" charset="0"/>
                <a:cs typeface="Times New Roman" pitchFamily="18" charset="0"/>
              </a:rPr>
              <a:t>Залежно </a:t>
            </a:r>
            <a:r>
              <a:rPr lang="uk-UA" sz="1600" dirty="0">
                <a:latin typeface="Times New Roman" pitchFamily="18" charset="0"/>
                <a:cs typeface="Times New Roman" pitchFamily="18" charset="0"/>
              </a:rPr>
              <a:t>від часових параметрів реалізації майнових прав розрізняють: </a:t>
            </a:r>
            <a:endParaRPr lang="uk-UA" sz="1600" dirty="0" smtClean="0">
              <a:latin typeface="Times New Roman" pitchFamily="18" charset="0"/>
              <a:cs typeface="Times New Roman" pitchFamily="18" charset="0"/>
            </a:endParaRPr>
          </a:p>
          <a:p>
            <a:pPr marL="342900" indent="0">
              <a:lnSpc>
                <a:spcPct val="100000"/>
              </a:lnSpc>
              <a:spcBef>
                <a:spcPts val="0"/>
              </a:spcBef>
              <a:buAutoNum type="arabicParenR"/>
            </a:pPr>
            <a:r>
              <a:rPr lang="uk-UA" sz="1600" b="0" dirty="0" smtClean="0">
                <a:latin typeface="Times New Roman" pitchFamily="18" charset="0"/>
                <a:cs typeface="Times New Roman" pitchFamily="18" charset="0"/>
              </a:rPr>
              <a:t>грошовий </a:t>
            </a:r>
            <a:r>
              <a:rPr lang="uk-UA" sz="1600" b="0" dirty="0">
                <a:latin typeface="Times New Roman" pitchFamily="18" charset="0"/>
                <a:cs typeface="Times New Roman" pitchFamily="18" charset="0"/>
              </a:rPr>
              <a:t>ринок (короткі терміни купівлі-продажу короткострокових боргових інструментів); </a:t>
            </a:r>
            <a:endParaRPr lang="uk-UA" sz="1600" b="0" dirty="0" smtClean="0">
              <a:latin typeface="Times New Roman" pitchFamily="18" charset="0"/>
              <a:cs typeface="Times New Roman" pitchFamily="18" charset="0"/>
            </a:endParaRPr>
          </a:p>
          <a:p>
            <a:pPr marL="342900" indent="0">
              <a:lnSpc>
                <a:spcPct val="100000"/>
              </a:lnSpc>
              <a:spcBef>
                <a:spcPts val="0"/>
              </a:spcBef>
              <a:buAutoNum type="arabicParenR"/>
            </a:pPr>
            <a:r>
              <a:rPr lang="uk-UA" sz="1600" b="0" dirty="0" smtClean="0">
                <a:latin typeface="Times New Roman" pitchFamily="18" charset="0"/>
                <a:cs typeface="Times New Roman" pitchFamily="18" charset="0"/>
              </a:rPr>
              <a:t>ринок </a:t>
            </a:r>
            <a:r>
              <a:rPr lang="uk-UA" sz="1600" b="0" dirty="0">
                <a:latin typeface="Times New Roman" pitchFamily="18" charset="0"/>
                <a:cs typeface="Times New Roman" pitchFamily="18" charset="0"/>
              </a:rPr>
              <a:t>капіталів (тривалі терміни купівлі-продажу довгострокових боргових зобов'язань та акцій). </a:t>
            </a:r>
            <a:endParaRPr lang="uk-UA" sz="1600" b="0" dirty="0" smtClean="0">
              <a:latin typeface="Times New Roman" pitchFamily="18" charset="0"/>
              <a:cs typeface="Times New Roman" pitchFamily="18" charset="0"/>
            </a:endParaRPr>
          </a:p>
          <a:p>
            <a:pPr marL="0" indent="0">
              <a:buNone/>
            </a:pPr>
            <a:r>
              <a:rPr lang="uk-UA" sz="1600" dirty="0" smtClean="0"/>
              <a:t>Поділ </a:t>
            </a:r>
            <a:r>
              <a:rPr lang="uk-UA" sz="1600" dirty="0"/>
              <a:t>світового фінансового ринку на два великі сектори – кредитний та інвестиційний – є певною мірою умовним. В останні десятиріччя відбувається бурхливий процес трансформації кредитних операцій в операції з цінними паперами, який дістав назву "</a:t>
            </a:r>
            <a:r>
              <a:rPr lang="uk-UA" sz="1600" dirty="0" err="1"/>
              <a:t>сек'юритизація</a:t>
            </a:r>
            <a:r>
              <a:rPr lang="uk-UA" sz="1600" dirty="0"/>
              <a:t> кредитів". </a:t>
            </a:r>
            <a:endParaRPr lang="uk-UA" sz="1600" dirty="0" smtClean="0"/>
          </a:p>
          <a:p>
            <a:pPr marL="0" indent="0">
              <a:buNone/>
            </a:pPr>
            <a:r>
              <a:rPr lang="uk-UA" sz="1600" dirty="0" err="1" smtClean="0"/>
              <a:t>Сек'юритизація</a:t>
            </a:r>
            <a:r>
              <a:rPr lang="uk-UA" sz="1600" dirty="0" smtClean="0"/>
              <a:t> </a:t>
            </a:r>
            <a:r>
              <a:rPr lang="uk-UA" sz="1600" dirty="0"/>
              <a:t>– </a:t>
            </a:r>
            <a:r>
              <a:rPr lang="uk-UA" sz="1600" b="0" dirty="0"/>
              <a:t>це процес перетворення </a:t>
            </a:r>
            <a:r>
              <a:rPr lang="uk-UA" sz="1600" b="0" dirty="0" err="1"/>
              <a:t>малоліквідних</a:t>
            </a:r>
            <a:r>
              <a:rPr lang="uk-UA" sz="1600" b="0" dirty="0"/>
              <a:t> фінансових активів на інструменти ринку капіталів, що придатні для продажу. На суми виданих кредитів банки випускають цінні папери і продають їх. Цей механізм дає змогу знизити кредитні ризики та забезпечити приплив грошей у банк до настання термінів погашення кредиту.</a:t>
            </a:r>
          </a:p>
        </p:txBody>
      </p:sp>
    </p:spTree>
    <p:extLst>
      <p:ext uri="{BB962C8B-B14F-4D97-AF65-F5344CB8AC3E}">
        <p14:creationId xmlns:p14="http://schemas.microsoft.com/office/powerpoint/2010/main" val="10638797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35467" y="143934"/>
            <a:ext cx="11721571" cy="5626630"/>
          </a:xfrm>
        </p:spPr>
        <p:txBody>
          <a:bodyPr/>
          <a:lstStyle/>
          <a:p>
            <a:pPr marL="0" indent="0" algn="ctr">
              <a:buNone/>
            </a:pPr>
            <a:endParaRPr lang="uk-UA" sz="2000" b="0" dirty="0" smtClean="0">
              <a:latin typeface="Times New Roman" pitchFamily="18" charset="0"/>
              <a:cs typeface="Times New Roman" pitchFamily="18" charset="0"/>
            </a:endParaRPr>
          </a:p>
          <a:p>
            <a:pPr marL="0" indent="0" algn="ctr">
              <a:buNone/>
            </a:pPr>
            <a:r>
              <a:rPr lang="uk-UA" sz="2000" b="0" dirty="0" smtClean="0">
                <a:latin typeface="Times New Roman" pitchFamily="18" charset="0"/>
                <a:cs typeface="Times New Roman" pitchFamily="18" charset="0"/>
              </a:rPr>
              <a:t>Між </a:t>
            </a:r>
            <a:r>
              <a:rPr lang="uk-UA" sz="2000" b="0" dirty="0">
                <a:latin typeface="Times New Roman" pitchFamily="18" charset="0"/>
                <a:cs typeface="Times New Roman" pitchFamily="18" charset="0"/>
              </a:rPr>
              <a:t>деякими структурними елементами світового фінансового ринку не можна провести чіткої межі. Наприклад, міжнародний ринок облігацій є складовою частиною міжнародного ринку боргових зобов'язань, водночас за іншими критеріями він становить елемент міжнародного ринку цінних паперів. Міжнародний ринок титулів (прав) власності, будучи структурним компонентом міжнародного ринку цінних паперів, є також одним із двох головних сегментів міжнародного ринку капіталів. Досить складну проблему становить і виокремлення такого нового елементу світового фінансового ринку, як міжнародній ринок похідних фінансових інструментів. З одного боку, він все ще несе «родові» риси грошового ринку, тому в деяких моделях структури світового фінансового ринку включається в цей його сегмент. З іншого боку, ринок похідних використовує деякі інструменти міжнародного ринку капіталу як базисні продукти. Похідні інструменти мають елементи окремих довгострокових боргових інструментів ринку капіталу. Сукупність кредитно-фінансових установ акумулює величезні маси грошових ресурсів по всьому світові. Потім ці ресурси через кредитні та інвестиційні механізми перерозподіляються міх країнами, даючи потужний імпульс подальшому зростанню концентрації та централізації капіталу. Світові потоки фінансових ресурсів під впливом конкурентної боротьби через інституційний механізм світового фінансового ринку спрямовуються в ті сфери та регіони світової економіки, де на них відчувається найбільший попит, а отже є можливість отримати найбільші прибутки.</a:t>
            </a:r>
          </a:p>
        </p:txBody>
      </p:sp>
    </p:spTree>
    <p:extLst>
      <p:ext uri="{BB962C8B-B14F-4D97-AF65-F5344CB8AC3E}">
        <p14:creationId xmlns:p14="http://schemas.microsoft.com/office/powerpoint/2010/main" val="8918276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27001" y="160868"/>
            <a:ext cx="11730038" cy="5609696"/>
          </a:xfrm>
        </p:spPr>
        <p:txBody>
          <a:bodyPr/>
          <a:lstStyle/>
          <a:p>
            <a:pPr marL="0" indent="457200" algn="ctr">
              <a:lnSpc>
                <a:spcPct val="100000"/>
              </a:lnSpc>
              <a:spcBef>
                <a:spcPts val="0"/>
              </a:spcBef>
              <a:buNone/>
            </a:pPr>
            <a:r>
              <a:rPr lang="uk-UA" sz="1800" i="1" u="sng" dirty="0" smtClean="0">
                <a:solidFill>
                  <a:srgbClr val="FF0000"/>
                </a:solidFill>
                <a:latin typeface="Times New Roman" pitchFamily="18" charset="0"/>
                <a:cs typeface="Times New Roman" pitchFamily="18" charset="0"/>
              </a:rPr>
              <a:t>Міжнародні валютні ринки</a:t>
            </a:r>
          </a:p>
          <a:p>
            <a:pPr marL="0" indent="457200" algn="just">
              <a:lnSpc>
                <a:spcPct val="100000"/>
              </a:lnSpc>
              <a:spcBef>
                <a:spcPts val="0"/>
              </a:spcBef>
              <a:buNone/>
            </a:pPr>
            <a:r>
              <a:rPr lang="uk-UA" sz="1800" b="0" dirty="0" smtClean="0">
                <a:latin typeface="Times New Roman" pitchFamily="18" charset="0"/>
                <a:cs typeface="Times New Roman" pitchFamily="18" charset="0"/>
              </a:rPr>
              <a:t>Необхідною </a:t>
            </a:r>
            <a:r>
              <a:rPr lang="uk-UA" sz="1800" b="0" dirty="0">
                <a:latin typeface="Times New Roman" pitchFamily="18" charset="0"/>
                <a:cs typeface="Times New Roman" pitchFamily="18" charset="0"/>
              </a:rPr>
              <a:t>умовою розрахунків у сфері зовнішньої торгівлі при наданні послуг, кредитів, інвестицій тощо є обмін однієї валюти на іншу у формі купівлі чи продажу. Міжнародний обіг, пов’язаний з оплатою грошових зобов’язань юридичних і фізичних осіб різних країн, обслуговується валютним ринком. </a:t>
            </a:r>
            <a:endParaRPr lang="uk-UA" sz="1800" b="0" dirty="0" smtClean="0">
              <a:latin typeface="Times New Roman" pitchFamily="18" charset="0"/>
              <a:cs typeface="Times New Roman" pitchFamily="18" charset="0"/>
            </a:endParaRPr>
          </a:p>
          <a:p>
            <a:pPr marL="0" indent="457200" algn="just">
              <a:lnSpc>
                <a:spcPct val="100000"/>
              </a:lnSpc>
              <a:spcBef>
                <a:spcPts val="0"/>
              </a:spcBef>
              <a:buNone/>
            </a:pPr>
            <a:r>
              <a:rPr lang="uk-UA" sz="1800" i="1" u="sng" dirty="0" smtClean="0">
                <a:latin typeface="Times New Roman" pitchFamily="18" charset="0"/>
                <a:cs typeface="Times New Roman" pitchFamily="18" charset="0"/>
              </a:rPr>
              <a:t>Валютний </a:t>
            </a:r>
            <a:r>
              <a:rPr lang="uk-UA" sz="1800" i="1" u="sng" dirty="0">
                <a:latin typeface="Times New Roman" pitchFamily="18" charset="0"/>
                <a:cs typeface="Times New Roman" pitchFamily="18" charset="0"/>
              </a:rPr>
              <a:t>ринок у широкому розумінні </a:t>
            </a:r>
            <a:r>
              <a:rPr lang="uk-UA" sz="1800" b="0" dirty="0">
                <a:latin typeface="Times New Roman" pitchFamily="18" charset="0"/>
                <a:cs typeface="Times New Roman" pitchFamily="18" charset="0"/>
              </a:rPr>
              <a:t>– це сфера економічних відносин, які виникають при здійсненні операцій з купівлі-продажу іноземної валюти і цінних паперів, виражених в іноземній валюті, а також операцій з інвестування капіталу в іноземній валюті. Саме на валютному ринку відбувається узгодження інтересів продавців і покупців валютних цінностей. </a:t>
            </a:r>
            <a:endParaRPr lang="uk-UA" sz="1800" b="0" dirty="0" smtClean="0">
              <a:latin typeface="Times New Roman" pitchFamily="18" charset="0"/>
              <a:cs typeface="Times New Roman" pitchFamily="18" charset="0"/>
            </a:endParaRPr>
          </a:p>
          <a:p>
            <a:pPr marL="0" indent="457200" algn="just">
              <a:lnSpc>
                <a:spcPct val="100000"/>
              </a:lnSpc>
              <a:spcBef>
                <a:spcPts val="0"/>
              </a:spcBef>
              <a:buNone/>
            </a:pPr>
            <a:r>
              <a:rPr lang="uk-UA" sz="1800" i="1" u="sng" dirty="0" smtClean="0">
                <a:latin typeface="Times New Roman" pitchFamily="18" charset="0"/>
                <a:cs typeface="Times New Roman" pitchFamily="18" charset="0"/>
              </a:rPr>
              <a:t>Міжнародні </a:t>
            </a:r>
            <a:r>
              <a:rPr lang="uk-UA" sz="1800" i="1" u="sng" dirty="0">
                <a:latin typeface="Times New Roman" pitchFamily="18" charset="0"/>
                <a:cs typeface="Times New Roman" pitchFamily="18" charset="0"/>
              </a:rPr>
              <a:t>валютні ринки у вузькому розумінні </a:t>
            </a:r>
            <a:r>
              <a:rPr lang="uk-UA" sz="1800" b="0" dirty="0">
                <a:latin typeface="Times New Roman" pitchFamily="18" charset="0"/>
                <a:cs typeface="Times New Roman" pitchFamily="18" charset="0"/>
              </a:rPr>
              <a:t>– це міжнародна мережа офіційних центрів, де відбувається купівля-продаж іноземних валют. Валютні ринки забезпечують своєчасність здійснення міжнародних платежів і розрахунків, страхування валютно-кредитних ризиків, диверсифікації валютних резервів. Значні коливання курсових співвідношень роблять світовий валютний ринок важливим місцем проведення спекулятивних операцій</a:t>
            </a:r>
            <a:r>
              <a:rPr lang="uk-UA" sz="1800" b="0" dirty="0" smtClean="0">
                <a:latin typeface="Times New Roman" pitchFamily="18" charset="0"/>
                <a:cs typeface="Times New Roman" pitchFamily="18" charset="0"/>
              </a:rPr>
              <a:t>.</a:t>
            </a:r>
          </a:p>
          <a:p>
            <a:pPr marL="0" indent="457200" algn="ctr">
              <a:lnSpc>
                <a:spcPct val="100000"/>
              </a:lnSpc>
              <a:spcBef>
                <a:spcPts val="0"/>
              </a:spcBef>
              <a:buNone/>
            </a:pPr>
            <a:r>
              <a:rPr lang="uk-UA" sz="1800" dirty="0"/>
              <a:t>Сучасні міжнародні валютні ринки склалися на основі розвитку та взаємозв'язків національних ринків. Головними функціями валютних ринків є: </a:t>
            </a:r>
            <a:endParaRPr lang="uk-UA" sz="1800" dirty="0" smtClean="0"/>
          </a:p>
          <a:p>
            <a:pPr marL="342900" indent="-342900" algn="just">
              <a:lnSpc>
                <a:spcPct val="100000"/>
              </a:lnSpc>
              <a:spcBef>
                <a:spcPts val="0"/>
              </a:spcBef>
              <a:buAutoNum type="arabicParenR"/>
            </a:pPr>
            <a:r>
              <a:rPr lang="uk-UA" sz="1800" b="0" dirty="0" smtClean="0"/>
              <a:t>забезпечення </a:t>
            </a:r>
            <a:r>
              <a:rPr lang="uk-UA" sz="1800" b="0" dirty="0"/>
              <a:t>здійснення міжнародних розрахунків; </a:t>
            </a:r>
            <a:endParaRPr lang="uk-UA" sz="1800" b="0" dirty="0" smtClean="0"/>
          </a:p>
          <a:p>
            <a:pPr marL="342900" indent="-342900" algn="just">
              <a:lnSpc>
                <a:spcPct val="100000"/>
              </a:lnSpc>
              <a:spcBef>
                <a:spcPts val="0"/>
              </a:spcBef>
              <a:buAutoNum type="arabicParenR"/>
            </a:pPr>
            <a:r>
              <a:rPr lang="uk-UA" sz="1800" b="0" dirty="0" smtClean="0"/>
              <a:t>страхування </a:t>
            </a:r>
            <a:r>
              <a:rPr lang="uk-UA" sz="1800" b="0" dirty="0"/>
              <a:t>валютних ризиків; </a:t>
            </a:r>
            <a:endParaRPr lang="uk-UA" sz="1800" b="0" dirty="0" smtClean="0"/>
          </a:p>
          <a:p>
            <a:pPr marL="342900" indent="-342900" algn="just">
              <a:lnSpc>
                <a:spcPct val="100000"/>
              </a:lnSpc>
              <a:spcBef>
                <a:spcPts val="0"/>
              </a:spcBef>
              <a:buAutoNum type="arabicParenR"/>
            </a:pPr>
            <a:r>
              <a:rPr lang="uk-UA" sz="1800" b="0" dirty="0" smtClean="0"/>
              <a:t>забезпечення </a:t>
            </a:r>
            <a:r>
              <a:rPr lang="uk-UA" sz="1800" b="0" dirty="0"/>
              <a:t>кредитування в іноземній валюті; </a:t>
            </a:r>
            <a:endParaRPr lang="uk-UA" sz="1800" b="0" dirty="0" smtClean="0"/>
          </a:p>
          <a:p>
            <a:pPr marL="342900" indent="-342900" algn="just">
              <a:lnSpc>
                <a:spcPct val="100000"/>
              </a:lnSpc>
              <a:spcBef>
                <a:spcPts val="0"/>
              </a:spcBef>
              <a:buAutoNum type="arabicParenR"/>
            </a:pPr>
            <a:r>
              <a:rPr lang="uk-UA" sz="1800" b="0" dirty="0" smtClean="0"/>
              <a:t>диверсифікація </a:t>
            </a:r>
            <a:r>
              <a:rPr lang="uk-UA" sz="1800" b="0" dirty="0"/>
              <a:t>валютних резервів банків, підприємств, держав; </a:t>
            </a:r>
            <a:endParaRPr lang="uk-UA" sz="1800" b="0" dirty="0" smtClean="0"/>
          </a:p>
          <a:p>
            <a:pPr marL="342900" indent="-342900" algn="just">
              <a:lnSpc>
                <a:spcPct val="100000"/>
              </a:lnSpc>
              <a:spcBef>
                <a:spcPts val="0"/>
              </a:spcBef>
              <a:buAutoNum type="arabicParenR"/>
            </a:pPr>
            <a:r>
              <a:rPr lang="uk-UA" sz="1800" b="0" dirty="0" smtClean="0"/>
              <a:t>отримання </a:t>
            </a:r>
            <a:r>
              <a:rPr lang="uk-UA" sz="1800" b="0" dirty="0"/>
              <a:t>спекулятивного прибутку учасниками ринку; </a:t>
            </a:r>
            <a:endParaRPr lang="uk-UA" sz="1800" b="0" dirty="0" smtClean="0"/>
          </a:p>
          <a:p>
            <a:pPr marL="342900" indent="-342900" algn="just">
              <a:lnSpc>
                <a:spcPct val="100000"/>
              </a:lnSpc>
              <a:spcBef>
                <a:spcPts val="0"/>
              </a:spcBef>
              <a:buAutoNum type="arabicParenR"/>
            </a:pPr>
            <a:r>
              <a:rPr lang="uk-UA" sz="1800" b="0" dirty="0" smtClean="0"/>
              <a:t>вплив </a:t>
            </a:r>
            <a:r>
              <a:rPr lang="uk-UA" sz="1800" b="0" dirty="0"/>
              <a:t>на державне регулювання національної економіки й узгодження валютної політики на рівні світового господарства.</a:t>
            </a:r>
            <a:endParaRPr lang="uk-UA" sz="1800" b="0" dirty="0">
              <a:latin typeface="Times New Roman" pitchFamily="18" charset="0"/>
              <a:cs typeface="Times New Roman" pitchFamily="18" charset="0"/>
            </a:endParaRPr>
          </a:p>
        </p:txBody>
      </p:sp>
    </p:spTree>
    <p:extLst>
      <p:ext uri="{BB962C8B-B14F-4D97-AF65-F5344CB8AC3E}">
        <p14:creationId xmlns:p14="http://schemas.microsoft.com/office/powerpoint/2010/main" val="23169594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0067" y="110068"/>
            <a:ext cx="11746971" cy="5660496"/>
          </a:xfrm>
        </p:spPr>
        <p:txBody>
          <a:bodyPr/>
          <a:lstStyle/>
          <a:p>
            <a:pPr marL="0" indent="0" algn="ctr">
              <a:buNone/>
            </a:pPr>
            <a:r>
              <a:rPr lang="uk-UA" sz="2200" i="1" u="sng" dirty="0">
                <a:solidFill>
                  <a:srgbClr val="FF0000"/>
                </a:solidFill>
                <a:latin typeface="Times New Roman" pitchFamily="18" charset="0"/>
                <a:cs typeface="Times New Roman" pitchFamily="18" charset="0"/>
              </a:rPr>
              <a:t>Міжнародні ринки боргових зобов’язань</a:t>
            </a:r>
          </a:p>
          <a:p>
            <a:pPr marL="0" indent="457200" algn="just">
              <a:lnSpc>
                <a:spcPct val="100000"/>
              </a:lnSpc>
              <a:spcBef>
                <a:spcPts val="0"/>
              </a:spcBef>
              <a:buNone/>
            </a:pPr>
            <a:r>
              <a:rPr lang="uk-UA" sz="2200" i="1" u="sng" dirty="0">
                <a:latin typeface="Times New Roman" pitchFamily="18" charset="0"/>
                <a:cs typeface="Times New Roman" pitchFamily="18" charset="0"/>
              </a:rPr>
              <a:t>Міжнародний ринок боргових зобов'язань </a:t>
            </a:r>
            <a:r>
              <a:rPr lang="uk-UA" sz="2200" b="0" dirty="0">
                <a:latin typeface="Times New Roman" pitchFamily="18" charset="0"/>
                <a:cs typeface="Times New Roman" pitchFamily="18" charset="0"/>
              </a:rPr>
              <a:t>– це сфера </a:t>
            </a:r>
            <a:r>
              <a:rPr lang="uk-UA" sz="2200" b="0" dirty="0" smtClean="0">
                <a:latin typeface="Times New Roman" pitchFamily="18" charset="0"/>
                <a:cs typeface="Times New Roman" pitchFamily="18" charset="0"/>
              </a:rPr>
              <a:t>обіг боргових </a:t>
            </a:r>
            <a:r>
              <a:rPr lang="uk-UA" sz="2200" b="0" dirty="0">
                <a:latin typeface="Times New Roman" pitchFamily="18" charset="0"/>
                <a:cs typeface="Times New Roman" pitchFamily="18" charset="0"/>
              </a:rPr>
              <a:t>зобов'язань, що гарантують кредиторові право стягувати </a:t>
            </a:r>
            <a:r>
              <a:rPr lang="uk-UA" sz="2200" b="0" dirty="0" smtClean="0">
                <a:latin typeface="Times New Roman" pitchFamily="18" charset="0"/>
                <a:cs typeface="Times New Roman" pitchFamily="18" charset="0"/>
              </a:rPr>
              <a:t>борг із </a:t>
            </a:r>
            <a:r>
              <a:rPr lang="uk-UA" sz="2200" b="0" dirty="0">
                <a:latin typeface="Times New Roman" pitchFamily="18" charset="0"/>
                <a:cs typeface="Times New Roman" pitchFamily="18" charset="0"/>
              </a:rPr>
              <a:t>боржника.</a:t>
            </a:r>
          </a:p>
          <a:p>
            <a:pPr marL="0" indent="457200" algn="just">
              <a:lnSpc>
                <a:spcPct val="100000"/>
              </a:lnSpc>
              <a:spcBef>
                <a:spcPts val="0"/>
              </a:spcBef>
              <a:buNone/>
            </a:pPr>
            <a:r>
              <a:rPr lang="uk-UA" sz="2200" b="0" dirty="0">
                <a:latin typeface="Times New Roman" pitchFamily="18" charset="0"/>
                <a:cs typeface="Times New Roman" pitchFamily="18" charset="0"/>
              </a:rPr>
              <a:t>Міжнародний ринок боргових зобов'язань складається з </a:t>
            </a:r>
            <a:r>
              <a:rPr lang="uk-UA" sz="2200" b="0" dirty="0" smtClean="0">
                <a:latin typeface="Times New Roman" pitchFamily="18" charset="0"/>
                <a:cs typeface="Times New Roman" pitchFamily="18" charset="0"/>
              </a:rPr>
              <a:t>двох головних </a:t>
            </a:r>
            <a:r>
              <a:rPr lang="uk-UA" sz="2200" b="0" dirty="0">
                <a:latin typeface="Times New Roman" pitchFamily="18" charset="0"/>
                <a:cs typeface="Times New Roman" pitchFamily="18" charset="0"/>
              </a:rPr>
              <a:t>сегментів: </a:t>
            </a:r>
            <a:r>
              <a:rPr lang="uk-UA" sz="2200" i="1" dirty="0">
                <a:latin typeface="Times New Roman" pitchFamily="18" charset="0"/>
                <a:cs typeface="Times New Roman" pitchFamily="18" charset="0"/>
              </a:rPr>
              <a:t>міжнародного кредитного ринку, що по суті </a:t>
            </a:r>
            <a:r>
              <a:rPr lang="uk-UA" sz="2200" i="1" dirty="0" smtClean="0">
                <a:latin typeface="Times New Roman" pitchFamily="18" charset="0"/>
                <a:cs typeface="Times New Roman" pitchFamily="18" charset="0"/>
              </a:rPr>
              <a:t>є ринком </a:t>
            </a:r>
            <a:r>
              <a:rPr lang="uk-UA" sz="2200" i="1" dirty="0">
                <a:latin typeface="Times New Roman" pitchFamily="18" charset="0"/>
                <a:cs typeface="Times New Roman" pitchFamily="18" charset="0"/>
              </a:rPr>
              <a:t>банківських кредитних зобов'язань, та міжнародного </a:t>
            </a:r>
            <a:r>
              <a:rPr lang="uk-UA" sz="2200" i="1" dirty="0" smtClean="0">
                <a:latin typeface="Times New Roman" pitchFamily="18" charset="0"/>
                <a:cs typeface="Times New Roman" pitchFamily="18" charset="0"/>
              </a:rPr>
              <a:t>ринку боргових </a:t>
            </a:r>
            <a:r>
              <a:rPr lang="uk-UA" sz="2200" i="1" dirty="0">
                <a:latin typeface="Times New Roman" pitchFamily="18" charset="0"/>
                <a:cs typeface="Times New Roman" pitchFamily="18" charset="0"/>
              </a:rPr>
              <a:t>цінних паперів, який переважно є міжнародним </a:t>
            </a:r>
            <a:r>
              <a:rPr lang="uk-UA" sz="2200" i="1" dirty="0" smtClean="0">
                <a:latin typeface="Times New Roman" pitchFamily="18" charset="0"/>
                <a:cs typeface="Times New Roman" pitchFamily="18" charset="0"/>
              </a:rPr>
              <a:t>ринком облігацій</a:t>
            </a:r>
            <a:r>
              <a:rPr lang="uk-UA" sz="2200" i="1" dirty="0">
                <a:latin typeface="Times New Roman" pitchFamily="18" charset="0"/>
                <a:cs typeface="Times New Roman" pitchFamily="18" charset="0"/>
              </a:rPr>
              <a:t>.</a:t>
            </a:r>
          </a:p>
          <a:p>
            <a:pPr marL="0" indent="457200" algn="just">
              <a:lnSpc>
                <a:spcPct val="100000"/>
              </a:lnSpc>
              <a:spcBef>
                <a:spcPts val="0"/>
              </a:spcBef>
              <a:buNone/>
            </a:pPr>
            <a:r>
              <a:rPr lang="uk-UA" sz="2200" b="0" dirty="0">
                <a:latin typeface="Times New Roman" pitchFamily="18" charset="0"/>
                <a:cs typeface="Times New Roman" pitchFamily="18" charset="0"/>
              </a:rPr>
              <a:t>Міжнародне кредитування відіграє надзвичайно важливу роль </a:t>
            </a:r>
            <a:r>
              <a:rPr lang="uk-UA" sz="2200" b="0" dirty="0" smtClean="0">
                <a:latin typeface="Times New Roman" pitchFamily="18" charset="0"/>
                <a:cs typeface="Times New Roman" pitchFamily="18" charset="0"/>
              </a:rPr>
              <a:t>у розвитку </a:t>
            </a:r>
            <a:r>
              <a:rPr lang="uk-UA" sz="2200" b="0" dirty="0">
                <a:latin typeface="Times New Roman" pitchFamily="18" charset="0"/>
                <a:cs typeface="Times New Roman" pitchFamily="18" charset="0"/>
              </a:rPr>
              <a:t>світової економіки. Воно забезпечує зростання </a:t>
            </a:r>
            <a:r>
              <a:rPr lang="uk-UA" sz="2200" b="0" dirty="0" smtClean="0">
                <a:latin typeface="Times New Roman" pitchFamily="18" charset="0"/>
                <a:cs typeface="Times New Roman" pitchFamily="18" charset="0"/>
              </a:rPr>
              <a:t>світової торгівлі</a:t>
            </a:r>
            <a:r>
              <a:rPr lang="uk-UA" sz="2200" b="0" dirty="0">
                <a:latin typeface="Times New Roman" pitchFamily="18" charset="0"/>
                <a:cs typeface="Times New Roman" pitchFamily="18" charset="0"/>
              </a:rPr>
              <a:t>, підтримує прямі іноземні інвестиції ТНК, допомагає </a:t>
            </a:r>
            <a:r>
              <a:rPr lang="uk-UA" sz="2200" b="0" dirty="0" smtClean="0">
                <a:latin typeface="Times New Roman" pitchFamily="18" charset="0"/>
                <a:cs typeface="Times New Roman" pitchFamily="18" charset="0"/>
              </a:rPr>
              <a:t>урядам отримати </a:t>
            </a:r>
            <a:r>
              <a:rPr lang="uk-UA" sz="2200" b="0" dirty="0">
                <a:latin typeface="Times New Roman" pitchFamily="18" charset="0"/>
                <a:cs typeface="Times New Roman" pitchFamily="18" charset="0"/>
              </a:rPr>
              <a:t>іноземну валюту для стабілізації економіки </a:t>
            </a:r>
            <a:r>
              <a:rPr lang="uk-UA" sz="2200" b="0" dirty="0" smtClean="0">
                <a:latin typeface="Times New Roman" pitchFamily="18" charset="0"/>
                <a:cs typeface="Times New Roman" pitchFamily="18" charset="0"/>
              </a:rPr>
              <a:t>або рефінансування </a:t>
            </a:r>
            <a:r>
              <a:rPr lang="uk-UA" sz="2200" b="0" dirty="0">
                <a:latin typeface="Times New Roman" pitchFamily="18" charset="0"/>
                <a:cs typeface="Times New Roman" pitchFamily="18" charset="0"/>
              </a:rPr>
              <a:t>заборгованості.</a:t>
            </a:r>
          </a:p>
        </p:txBody>
      </p:sp>
    </p:spTree>
    <p:extLst>
      <p:ext uri="{BB962C8B-B14F-4D97-AF65-F5344CB8AC3E}">
        <p14:creationId xmlns:p14="http://schemas.microsoft.com/office/powerpoint/2010/main" val="3152713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0067" y="169334"/>
            <a:ext cx="11746971" cy="5601230"/>
          </a:xfrm>
        </p:spPr>
        <p:txBody>
          <a:bodyPr/>
          <a:lstStyle/>
          <a:p>
            <a:pPr marL="0" indent="0" algn="ctr">
              <a:buNone/>
            </a:pPr>
            <a:r>
              <a:rPr lang="uk-UA" sz="2200" i="1" u="sng" dirty="0">
                <a:solidFill>
                  <a:srgbClr val="FF0000"/>
                </a:solidFill>
                <a:latin typeface="Times New Roman" pitchFamily="18" charset="0"/>
                <a:cs typeface="Times New Roman" pitchFamily="18" charset="0"/>
              </a:rPr>
              <a:t>Міжнародні ринки титулів (прав) власності </a:t>
            </a:r>
            <a:endParaRPr lang="uk-UA" sz="2200" i="1" u="sng" dirty="0" smtClean="0">
              <a:solidFill>
                <a:srgbClr val="FF0000"/>
              </a:solidFill>
              <a:latin typeface="Times New Roman" pitchFamily="18" charset="0"/>
              <a:cs typeface="Times New Roman" pitchFamily="18" charset="0"/>
            </a:endParaRPr>
          </a:p>
          <a:p>
            <a:pPr marL="0" indent="457200" algn="just">
              <a:lnSpc>
                <a:spcPct val="100000"/>
              </a:lnSpc>
              <a:spcBef>
                <a:spcPts val="0"/>
              </a:spcBef>
              <a:buNone/>
            </a:pPr>
            <a:r>
              <a:rPr lang="uk-UA" sz="1800" b="0" dirty="0" smtClean="0">
                <a:latin typeface="Times New Roman" pitchFamily="18" charset="0"/>
                <a:cs typeface="Times New Roman" pitchFamily="18" charset="0"/>
              </a:rPr>
              <a:t>Міжнародні </a:t>
            </a:r>
            <a:r>
              <a:rPr lang="uk-UA" sz="1800" b="0" dirty="0">
                <a:latin typeface="Times New Roman" pitchFamily="18" charset="0"/>
                <a:cs typeface="Times New Roman" pitchFamily="18" charset="0"/>
              </a:rPr>
              <a:t>ринки титулів (прав) власності є сферою, де відбувається купівля-продаж цінних паперів, що засвідчують участь інвестора в капіталі підприємств. До таких цінних паперів слід віднести акції та депозитарні розписки. </a:t>
            </a:r>
            <a:r>
              <a:rPr lang="uk-UA" sz="1800" i="1" u="sng" dirty="0">
                <a:latin typeface="Times New Roman" pitchFamily="18" charset="0"/>
                <a:cs typeface="Times New Roman" pitchFamily="18" charset="0"/>
              </a:rPr>
              <a:t>Особливостями сучасного розвитку міжнародного ринку акцій є: </a:t>
            </a:r>
            <a:endParaRPr lang="uk-UA" sz="1800" i="1" u="sng" dirty="0" smtClean="0">
              <a:latin typeface="Times New Roman" pitchFamily="18" charset="0"/>
              <a:cs typeface="Times New Roman" pitchFamily="18" charset="0"/>
            </a:endParaRPr>
          </a:p>
          <a:p>
            <a:pPr marL="342900" indent="457200" algn="just">
              <a:lnSpc>
                <a:spcPct val="100000"/>
              </a:lnSpc>
              <a:spcBef>
                <a:spcPts val="0"/>
              </a:spcBef>
              <a:buAutoNum type="arabicParenR"/>
            </a:pPr>
            <a:r>
              <a:rPr lang="uk-UA" sz="1800" b="0" dirty="0" smtClean="0">
                <a:latin typeface="Times New Roman" pitchFamily="18" charset="0"/>
                <a:cs typeface="Times New Roman" pitchFamily="18" charset="0"/>
              </a:rPr>
              <a:t>постійне </a:t>
            </a:r>
            <a:r>
              <a:rPr lang="uk-UA" sz="1800" b="0" dirty="0">
                <a:latin typeface="Times New Roman" pitchFamily="18" charset="0"/>
                <a:cs typeface="Times New Roman" pitchFamily="18" charset="0"/>
              </a:rPr>
              <a:t>зростання випусків міжнародних акцій, що пояснюється як приватизацією компаній державного сектору в розвинутих країнах і країнах, що розвиваються, так і розвитком процесу злиттів і поглинань у розвинутих країнах; </a:t>
            </a:r>
            <a:endParaRPr lang="uk-UA" sz="1800" b="0" dirty="0" smtClean="0">
              <a:latin typeface="Times New Roman" pitchFamily="18" charset="0"/>
              <a:cs typeface="Times New Roman" pitchFamily="18" charset="0"/>
            </a:endParaRPr>
          </a:p>
          <a:p>
            <a:pPr marL="342900" indent="457200" algn="just">
              <a:lnSpc>
                <a:spcPct val="100000"/>
              </a:lnSpc>
              <a:spcBef>
                <a:spcPts val="0"/>
              </a:spcBef>
              <a:buAutoNum type="arabicParenR"/>
            </a:pPr>
            <a:r>
              <a:rPr lang="uk-UA" sz="1800" b="0" dirty="0" err="1" smtClean="0">
                <a:latin typeface="Times New Roman" pitchFamily="18" charset="0"/>
                <a:cs typeface="Times New Roman" pitchFamily="18" charset="0"/>
              </a:rPr>
              <a:t>міжкраїнний</a:t>
            </a:r>
            <a:r>
              <a:rPr lang="uk-UA" sz="1800" b="0" dirty="0" smtClean="0">
                <a:latin typeface="Times New Roman" pitchFamily="18" charset="0"/>
                <a:cs typeface="Times New Roman" pitchFamily="18" charset="0"/>
              </a:rPr>
              <a:t> </a:t>
            </a:r>
            <a:r>
              <a:rPr lang="uk-UA" sz="1800" b="0" dirty="0">
                <a:latin typeface="Times New Roman" pitchFamily="18" charset="0"/>
                <a:cs typeface="Times New Roman" pitchFamily="18" charset="0"/>
              </a:rPr>
              <a:t>рух корпоративного акціонерного капіталу відбувається переважно через механізм депозитарних розписок, а не у формі іноземних акцій чи євро акцій; </a:t>
            </a:r>
            <a:endParaRPr lang="uk-UA" sz="1800" b="0" dirty="0" smtClean="0">
              <a:latin typeface="Times New Roman" pitchFamily="18" charset="0"/>
              <a:cs typeface="Times New Roman" pitchFamily="18" charset="0"/>
            </a:endParaRPr>
          </a:p>
          <a:p>
            <a:pPr marL="342900" indent="457200" algn="just">
              <a:lnSpc>
                <a:spcPct val="100000"/>
              </a:lnSpc>
              <a:spcBef>
                <a:spcPts val="0"/>
              </a:spcBef>
              <a:buAutoNum type="arabicParenR"/>
            </a:pPr>
            <a:r>
              <a:rPr lang="uk-UA" sz="1800" b="0" dirty="0" smtClean="0">
                <a:latin typeface="Times New Roman" pitchFamily="18" charset="0"/>
                <a:cs typeface="Times New Roman" pitchFamily="18" charset="0"/>
              </a:rPr>
              <a:t>переважання </a:t>
            </a:r>
            <a:r>
              <a:rPr lang="uk-UA" sz="1800" b="0" dirty="0">
                <a:latin typeface="Times New Roman" pitchFamily="18" charset="0"/>
                <a:cs typeface="Times New Roman" pitchFamily="18" charset="0"/>
              </a:rPr>
              <a:t>прямої купівлі цінних паперів на зовнішніх фондових ринках над інвестуванням у іноземні акції на власному національному ринку; </a:t>
            </a:r>
            <a:endParaRPr lang="uk-UA" sz="1800" b="0" dirty="0" smtClean="0">
              <a:latin typeface="Times New Roman" pitchFamily="18" charset="0"/>
              <a:cs typeface="Times New Roman" pitchFamily="18" charset="0"/>
            </a:endParaRPr>
          </a:p>
          <a:p>
            <a:pPr marL="342900" indent="457200" algn="just">
              <a:lnSpc>
                <a:spcPct val="100000"/>
              </a:lnSpc>
              <a:spcBef>
                <a:spcPts val="0"/>
              </a:spcBef>
              <a:buAutoNum type="arabicParenR"/>
            </a:pPr>
            <a:r>
              <a:rPr lang="uk-UA" sz="1800" b="0" dirty="0" smtClean="0">
                <a:latin typeface="Times New Roman" pitchFamily="18" charset="0"/>
                <a:cs typeface="Times New Roman" pitchFamily="18" charset="0"/>
              </a:rPr>
              <a:t>інтеграція </a:t>
            </a:r>
            <a:r>
              <a:rPr lang="uk-UA" sz="1800" b="0" dirty="0">
                <a:latin typeface="Times New Roman" pitchFamily="18" charset="0"/>
                <a:cs typeface="Times New Roman" pitchFamily="18" charset="0"/>
              </a:rPr>
              <a:t>боргового та акціонерного сегментів міжнародного ринку цінних паперів: з появою єврооблігацій, які конвертуються в акції, зростає взаємозв’язок ринків єврооблігацій і міжнародних акцій; </a:t>
            </a:r>
            <a:endParaRPr lang="uk-UA" sz="1800" b="0" dirty="0" smtClean="0">
              <a:latin typeface="Times New Roman" pitchFamily="18" charset="0"/>
              <a:cs typeface="Times New Roman" pitchFamily="18" charset="0"/>
            </a:endParaRPr>
          </a:p>
          <a:p>
            <a:pPr marL="342900" indent="457200" algn="just">
              <a:lnSpc>
                <a:spcPct val="100000"/>
              </a:lnSpc>
              <a:spcBef>
                <a:spcPts val="0"/>
              </a:spcBef>
              <a:buAutoNum type="arabicParenR"/>
            </a:pPr>
            <a:r>
              <a:rPr lang="uk-UA" sz="1800" b="0" dirty="0" smtClean="0">
                <a:latin typeface="Times New Roman" pitchFamily="18" charset="0"/>
                <a:cs typeface="Times New Roman" pitchFamily="18" charset="0"/>
              </a:rPr>
              <a:t>посилення </a:t>
            </a:r>
            <a:r>
              <a:rPr lang="uk-UA" sz="1800" b="0" dirty="0">
                <a:latin typeface="Times New Roman" pitchFamily="18" charset="0"/>
                <a:cs typeface="Times New Roman" pitchFamily="18" charset="0"/>
              </a:rPr>
              <a:t>інтеграції найбільших національних ринків акцій, яке виявляється у взаємодії та консолідації їхніх торговельних і </a:t>
            </a:r>
            <a:r>
              <a:rPr lang="ru-RU" sz="1800" b="0" dirty="0" err="1">
                <a:latin typeface="Times New Roman" pitchFamily="18" charset="0"/>
                <a:cs typeface="Times New Roman" pitchFamily="18" charset="0"/>
              </a:rPr>
              <a:t>розрахунково-клірингових</a:t>
            </a:r>
            <a:r>
              <a:rPr lang="ru-RU" sz="1800" b="0" dirty="0">
                <a:latin typeface="Times New Roman" pitchFamily="18" charset="0"/>
                <a:cs typeface="Times New Roman" pitchFamily="18" charset="0"/>
              </a:rPr>
              <a:t> систем і, як </a:t>
            </a:r>
            <a:r>
              <a:rPr lang="ru-RU" sz="1800" b="0" dirty="0" err="1">
                <a:latin typeface="Times New Roman" pitchFamily="18" charset="0"/>
                <a:cs typeface="Times New Roman" pitchFamily="18" charset="0"/>
              </a:rPr>
              <a:t>наслідок</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зростанні</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міжкраїнних</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потоків</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капіталу</a:t>
            </a:r>
            <a:r>
              <a:rPr lang="ru-RU" sz="1800" b="0" dirty="0" smtClean="0">
                <a:latin typeface="Times New Roman" pitchFamily="18" charset="0"/>
                <a:cs typeface="Times New Roman" pitchFamily="18" charset="0"/>
              </a:rPr>
              <a:t>.</a:t>
            </a:r>
          </a:p>
          <a:p>
            <a:pPr marL="342900" indent="0" algn="ctr">
              <a:lnSpc>
                <a:spcPct val="100000"/>
              </a:lnSpc>
              <a:spcBef>
                <a:spcPts val="0"/>
              </a:spcBef>
              <a:buNone/>
            </a:pPr>
            <a:r>
              <a:rPr lang="uk-UA" sz="1300" dirty="0">
                <a:latin typeface="Times New Roman" pitchFamily="18" charset="0"/>
                <a:cs typeface="Times New Roman" pitchFamily="18" charset="0"/>
              </a:rPr>
              <a:t>Глобалізація ринку титулів власності ще не досягла рівня, притаманного, наприклад, світовому ринку валют або міжнародному ринку боргових зобов'язань. Більшість акцій, що продаються на національних фондових ринках США та інших промислово розвинутих країн, емітовані місцевими корпораціями. Хоча схильність інвесторів тримати акції "своїх" національних компаній ще виразно виявляється, кількість випадків "глобальних" емісій акцій ТНК останніми роками значно зросла. Точних даних про обсяг міжнародного ринку титулів власності немає. За приблизними оцінками він становить понад 60-70 млрд. дол. Процеси приватизації, які відбуваються у країнах з перехідною економікою та країнах, що розвиваються, стимулюють зростання цього важливого сегмента фінансового ринку.</a:t>
            </a:r>
            <a:r>
              <a:rPr lang="ru-RU" sz="1300" b="0" dirty="0" smtClean="0">
                <a:latin typeface="Times New Roman" pitchFamily="18" charset="0"/>
                <a:cs typeface="Times New Roman" pitchFamily="18" charset="0"/>
              </a:rPr>
              <a:t> </a:t>
            </a:r>
            <a:endParaRPr lang="uk-UA" sz="1300" b="0" dirty="0">
              <a:latin typeface="Times New Roman" pitchFamily="18" charset="0"/>
              <a:cs typeface="Times New Roman" pitchFamily="18" charset="0"/>
            </a:endParaRPr>
          </a:p>
        </p:txBody>
      </p:sp>
    </p:spTree>
    <p:extLst>
      <p:ext uri="{BB962C8B-B14F-4D97-AF65-F5344CB8AC3E}">
        <p14:creationId xmlns:p14="http://schemas.microsoft.com/office/powerpoint/2010/main" val="40527408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0867" y="203200"/>
            <a:ext cx="11696171" cy="5567363"/>
          </a:xfrm>
        </p:spPr>
        <p:txBody>
          <a:bodyPr/>
          <a:lstStyle/>
          <a:p>
            <a:pPr marL="0" indent="0" algn="ctr">
              <a:buNone/>
            </a:pPr>
            <a:r>
              <a:rPr lang="uk-UA" sz="2000" i="1" u="sng" dirty="0" smtClean="0">
                <a:solidFill>
                  <a:srgbClr val="FF0000"/>
                </a:solidFill>
                <a:latin typeface="Times New Roman" pitchFamily="18" charset="0"/>
                <a:cs typeface="Times New Roman" pitchFamily="18" charset="0"/>
              </a:rPr>
              <a:t>Основні інструменти </a:t>
            </a:r>
            <a:r>
              <a:rPr lang="uk-UA" sz="2000" i="1" u="sng" dirty="0">
                <a:solidFill>
                  <a:srgbClr val="FF0000"/>
                </a:solidFill>
                <a:latin typeface="Times New Roman" pitchFamily="18" charset="0"/>
                <a:cs typeface="Times New Roman" pitchFamily="18" charset="0"/>
              </a:rPr>
              <a:t>глобальних фінансових ринків:</a:t>
            </a:r>
          </a:p>
          <a:p>
            <a:r>
              <a:rPr lang="uk-UA" sz="2000" dirty="0">
                <a:latin typeface="Times New Roman" pitchFamily="18" charset="0"/>
                <a:cs typeface="Times New Roman" pitchFamily="18" charset="0"/>
              </a:rPr>
              <a:t>Акції - цінні папери, що представляють частку власності в компанії.</a:t>
            </a:r>
          </a:p>
          <a:p>
            <a:r>
              <a:rPr lang="uk-UA" sz="2000" dirty="0">
                <a:latin typeface="Times New Roman" pitchFamily="18" charset="0"/>
                <a:cs typeface="Times New Roman" pitchFamily="18" charset="0"/>
              </a:rPr>
              <a:t>Облігації - боргові цінні папери, випущені урядами або корпораціями.</a:t>
            </a:r>
          </a:p>
          <a:p>
            <a:r>
              <a:rPr lang="uk-UA" sz="2000" dirty="0">
                <a:latin typeface="Times New Roman" pitchFamily="18" charset="0"/>
                <a:cs typeface="Times New Roman" pitchFamily="18" charset="0"/>
              </a:rPr>
              <a:t>Валюти - торгівля на </a:t>
            </a:r>
            <a:r>
              <a:rPr lang="uk-UA" sz="2000" dirty="0" err="1">
                <a:latin typeface="Times New Roman" pitchFamily="18" charset="0"/>
                <a:cs typeface="Times New Roman" pitchFamily="18" charset="0"/>
              </a:rPr>
              <a:t>форексному</a:t>
            </a:r>
            <a:r>
              <a:rPr lang="uk-UA" sz="2000" dirty="0">
                <a:latin typeface="Times New Roman" pitchFamily="18" charset="0"/>
                <a:cs typeface="Times New Roman" pitchFamily="18" charset="0"/>
              </a:rPr>
              <a:t> ринку різними національними валютами.</a:t>
            </a:r>
          </a:p>
          <a:p>
            <a:r>
              <a:rPr lang="uk-UA" sz="2000" dirty="0">
                <a:latin typeface="Times New Roman" pitchFamily="18" charset="0"/>
                <a:cs typeface="Times New Roman" pitchFamily="18" charset="0"/>
              </a:rPr>
              <a:t>Товари - сировинні товари, такі як нафта, золото, пшениця тощо.</a:t>
            </a:r>
          </a:p>
          <a:p>
            <a:r>
              <a:rPr lang="uk-UA" sz="2000" dirty="0">
                <a:latin typeface="Times New Roman" pitchFamily="18" charset="0"/>
                <a:cs typeface="Times New Roman" pitchFamily="18" charset="0"/>
              </a:rPr>
              <a:t>Деривативи: </a:t>
            </a:r>
          </a:p>
          <a:p>
            <a:pPr lvl="1"/>
            <a:r>
              <a:rPr lang="uk-UA" sz="2000" dirty="0">
                <a:latin typeface="Times New Roman" pitchFamily="18" charset="0"/>
                <a:cs typeface="Times New Roman" pitchFamily="18" charset="0"/>
              </a:rPr>
              <a:t>Ф'ючерси - контракти на купівлю/продаж активу в майбутньому за фіксованою ціною.</a:t>
            </a:r>
          </a:p>
          <a:p>
            <a:pPr lvl="1"/>
            <a:r>
              <a:rPr lang="uk-UA" sz="2000" dirty="0">
                <a:latin typeface="Times New Roman" pitchFamily="18" charset="0"/>
                <a:cs typeface="Times New Roman" pitchFamily="18" charset="0"/>
              </a:rPr>
              <a:t>Опціони - право (але не обов'язок) купити/продати актив за певною ціною.</a:t>
            </a:r>
          </a:p>
          <a:p>
            <a:pPr lvl="1"/>
            <a:r>
              <a:rPr lang="uk-UA" sz="2000" dirty="0" err="1">
                <a:latin typeface="Times New Roman" pitchFamily="18" charset="0"/>
                <a:cs typeface="Times New Roman" pitchFamily="18" charset="0"/>
              </a:rPr>
              <a:t>Свопи</a:t>
            </a:r>
            <a:r>
              <a:rPr lang="uk-UA" sz="2000" dirty="0">
                <a:latin typeface="Times New Roman" pitchFamily="18" charset="0"/>
                <a:cs typeface="Times New Roman" pitchFamily="18" charset="0"/>
              </a:rPr>
              <a:t> - обмін грошовими потоками між сторонами.</a:t>
            </a:r>
          </a:p>
          <a:p>
            <a:r>
              <a:rPr lang="uk-UA" sz="2000" dirty="0">
                <a:latin typeface="Times New Roman" pitchFamily="18" charset="0"/>
                <a:cs typeface="Times New Roman" pitchFamily="18" charset="0"/>
              </a:rPr>
              <a:t>Взаємні фонди - пули інвестицій, керовані професіоналами.</a:t>
            </a:r>
          </a:p>
          <a:p>
            <a:r>
              <a:rPr lang="uk-UA" sz="2000" dirty="0">
                <a:latin typeface="Times New Roman" pitchFamily="18" charset="0"/>
                <a:cs typeface="Times New Roman" pitchFamily="18" charset="0"/>
              </a:rPr>
              <a:t>Біржові фонди (</a:t>
            </a:r>
            <a:r>
              <a:rPr lang="en-US" sz="2000" dirty="0">
                <a:latin typeface="Times New Roman" pitchFamily="18" charset="0"/>
                <a:cs typeface="Times New Roman" pitchFamily="18" charset="0"/>
              </a:rPr>
              <a:t>ETF) - </a:t>
            </a:r>
            <a:r>
              <a:rPr lang="uk-UA" sz="2000" dirty="0">
                <a:latin typeface="Times New Roman" pitchFamily="18" charset="0"/>
                <a:cs typeface="Times New Roman" pitchFamily="18" charset="0"/>
              </a:rPr>
              <a:t>інвестиційні фонди, що торгуються на біржах.</a:t>
            </a:r>
          </a:p>
          <a:p>
            <a:r>
              <a:rPr lang="uk-UA" sz="2000" dirty="0" err="1">
                <a:latin typeface="Times New Roman" pitchFamily="18" charset="0"/>
                <a:cs typeface="Times New Roman" pitchFamily="18" charset="0"/>
              </a:rPr>
              <a:t>Криптовалюти</a:t>
            </a:r>
            <a:r>
              <a:rPr lang="uk-UA" sz="2000" dirty="0">
                <a:latin typeface="Times New Roman" pitchFamily="18" charset="0"/>
                <a:cs typeface="Times New Roman" pitchFamily="18" charset="0"/>
              </a:rPr>
              <a:t> - цифрові або віртуальні валюти.</a:t>
            </a:r>
          </a:p>
          <a:p>
            <a:pPr marL="0" indent="0">
              <a:buNone/>
            </a:pPr>
            <a:endParaRPr lang="uk-UA" sz="2000" dirty="0">
              <a:latin typeface="Times New Roman" pitchFamily="18" charset="0"/>
              <a:cs typeface="Times New Roman" pitchFamily="18" charset="0"/>
            </a:endParaRPr>
          </a:p>
        </p:txBody>
      </p:sp>
    </p:spTree>
    <p:extLst>
      <p:ext uri="{BB962C8B-B14F-4D97-AF65-F5344CB8AC3E}">
        <p14:creationId xmlns:p14="http://schemas.microsoft.com/office/powerpoint/2010/main" val="2136257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86267" y="186268"/>
            <a:ext cx="11670771" cy="5584296"/>
          </a:xfrm>
        </p:spPr>
        <p:txBody>
          <a:bodyPr/>
          <a:lstStyle/>
          <a:p>
            <a:pPr marL="0" indent="0" algn="ctr">
              <a:buNone/>
            </a:pPr>
            <a:r>
              <a:rPr lang="uk-UA" sz="2400" i="1" u="sng" dirty="0">
                <a:latin typeface="Times New Roman" pitchFamily="18" charset="0"/>
                <a:cs typeface="Times New Roman" pitchFamily="18" charset="0"/>
              </a:rPr>
              <a:t>1. Транснаціональні корпорації як ключові актори глобальної економіки</a:t>
            </a:r>
            <a:endParaRPr lang="en-US" sz="2400" i="1" u="sng" dirty="0" smtClean="0">
              <a:latin typeface="Times New Roman" pitchFamily="18" charset="0"/>
              <a:cs typeface="Times New Roman" pitchFamily="18" charset="0"/>
            </a:endParaRPr>
          </a:p>
          <a:p>
            <a:pPr marL="0" indent="0" algn="ctr">
              <a:buNone/>
            </a:pPr>
            <a:r>
              <a:rPr lang="uk-UA" sz="2000" i="1" dirty="0" smtClean="0">
                <a:latin typeface="Times New Roman" pitchFamily="18" charset="0"/>
                <a:cs typeface="Times New Roman" pitchFamily="18" charset="0"/>
              </a:rPr>
              <a:t>Концептуальне </a:t>
            </a:r>
            <a:r>
              <a:rPr lang="uk-UA" sz="2000" i="1" dirty="0">
                <a:latin typeface="Times New Roman" pitchFamily="18" charset="0"/>
                <a:cs typeface="Times New Roman" pitchFamily="18" charset="0"/>
              </a:rPr>
              <a:t>визначення </a:t>
            </a:r>
            <a:r>
              <a:rPr lang="uk-UA" sz="2000" i="1" dirty="0" smtClean="0">
                <a:latin typeface="Times New Roman" pitchFamily="18" charset="0"/>
                <a:cs typeface="Times New Roman" pitchFamily="18" charset="0"/>
              </a:rPr>
              <a:t>ТНК</a:t>
            </a:r>
          </a:p>
          <a:p>
            <a:pPr marL="0" indent="457200" algn="just">
              <a:lnSpc>
                <a:spcPct val="100000"/>
              </a:lnSpc>
              <a:spcBef>
                <a:spcPts val="0"/>
              </a:spcBef>
              <a:buNone/>
            </a:pPr>
            <a:endParaRPr lang="uk-UA" sz="2000" b="0" dirty="0" smtClean="0">
              <a:latin typeface="Times New Roman" pitchFamily="18" charset="0"/>
              <a:cs typeface="Times New Roman" pitchFamily="18" charset="0"/>
            </a:endParaRP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Одним із основних джерел глобалізації є </a:t>
            </a:r>
            <a:r>
              <a:rPr lang="uk-UA" sz="2000" b="0" u="sng" dirty="0" err="1">
                <a:solidFill>
                  <a:schemeClr val="tx1">
                    <a:lumMod val="50000"/>
                  </a:schemeClr>
                </a:solidFill>
                <a:latin typeface="Times New Roman" pitchFamily="18" charset="0"/>
                <a:cs typeface="Times New Roman" pitchFamily="18" charset="0"/>
              </a:rPr>
              <a:t>транснаціоналізація</a:t>
            </a:r>
            <a:r>
              <a:rPr lang="uk-UA" sz="2000" b="0" dirty="0">
                <a:solidFill>
                  <a:schemeClr val="tx1">
                    <a:lumMod val="50000"/>
                  </a:schemeClr>
                </a:solidFill>
                <a:latin typeface="Times New Roman" pitchFamily="18" charset="0"/>
                <a:cs typeface="Times New Roman" pitchFamily="18" charset="0"/>
              </a:rPr>
              <a:t> – </a:t>
            </a:r>
            <a:r>
              <a:rPr lang="uk-UA" sz="2000" b="0" dirty="0" smtClean="0">
                <a:solidFill>
                  <a:schemeClr val="tx1">
                    <a:lumMod val="50000"/>
                  </a:schemeClr>
                </a:solidFill>
                <a:latin typeface="Times New Roman" pitchFamily="18" charset="0"/>
                <a:cs typeface="Times New Roman" pitchFamily="18" charset="0"/>
              </a:rPr>
              <a:t>це “процес </a:t>
            </a:r>
            <a:r>
              <a:rPr lang="uk-UA" sz="2000" b="0" dirty="0">
                <a:solidFill>
                  <a:schemeClr val="tx1">
                    <a:lumMod val="50000"/>
                  </a:schemeClr>
                </a:solidFill>
                <a:latin typeface="Times New Roman" pitchFamily="18" charset="0"/>
                <a:cs typeface="Times New Roman" pitchFamily="18" charset="0"/>
              </a:rPr>
              <a:t>посилення світової інтеграції у результаті глобальних </a:t>
            </a:r>
            <a:r>
              <a:rPr lang="uk-UA" sz="2000" b="0" dirty="0" smtClean="0">
                <a:solidFill>
                  <a:schemeClr val="tx1">
                    <a:lumMod val="50000"/>
                  </a:schemeClr>
                </a:solidFill>
                <a:latin typeface="Times New Roman" pitchFamily="18" charset="0"/>
                <a:cs typeface="Times New Roman" pitchFamily="18" charset="0"/>
              </a:rPr>
              <a:t>операцій ТНК</a:t>
            </a:r>
            <a:r>
              <a:rPr lang="uk-UA" sz="2000" b="0" dirty="0">
                <a:solidFill>
                  <a:schemeClr val="tx1">
                    <a:lumMod val="50000"/>
                  </a:schemeClr>
                </a:solidFill>
                <a:latin typeface="Times New Roman" pitchFamily="18" charset="0"/>
                <a:cs typeface="Times New Roman" pitchFamily="18" charset="0"/>
              </a:rPr>
              <a:t>”, - в межах якої значна частина споживання, виробництва, </a:t>
            </a:r>
            <a:r>
              <a:rPr lang="uk-UA" sz="2000" b="0" dirty="0" smtClean="0">
                <a:solidFill>
                  <a:schemeClr val="tx1">
                    <a:lumMod val="50000"/>
                  </a:schemeClr>
                </a:solidFill>
                <a:latin typeface="Times New Roman" pitchFamily="18" charset="0"/>
                <a:cs typeface="Times New Roman" pitchFamily="18" charset="0"/>
              </a:rPr>
              <a:t>імпорту, експорту </a:t>
            </a:r>
            <a:r>
              <a:rPr lang="uk-UA" sz="2000" b="0" dirty="0">
                <a:solidFill>
                  <a:schemeClr val="tx1">
                    <a:lumMod val="50000"/>
                  </a:schemeClr>
                </a:solidFill>
                <a:latin typeface="Times New Roman" pitchFamily="18" charset="0"/>
                <a:cs typeface="Times New Roman" pitchFamily="18" charset="0"/>
              </a:rPr>
              <a:t>і доходу країни залежить від центрів міжнародних, що </a:t>
            </a:r>
            <a:r>
              <a:rPr lang="uk-UA" sz="2000" b="0" dirty="0" smtClean="0">
                <a:solidFill>
                  <a:schemeClr val="tx1">
                    <a:lumMod val="50000"/>
                  </a:schemeClr>
                </a:solidFill>
                <a:latin typeface="Times New Roman" pitchFamily="18" charset="0"/>
                <a:cs typeface="Times New Roman" pitchFamily="18" charset="0"/>
              </a:rPr>
              <a:t>знаходяться за </a:t>
            </a:r>
            <a:r>
              <a:rPr lang="uk-UA" sz="2000" b="0" dirty="0">
                <a:solidFill>
                  <a:schemeClr val="tx1">
                    <a:lumMod val="50000"/>
                  </a:schemeClr>
                </a:solidFill>
                <a:latin typeface="Times New Roman" pitchFamily="18" charset="0"/>
                <a:cs typeface="Times New Roman" pitchFamily="18" charset="0"/>
              </a:rPr>
              <a:t>межами цієї держави. </a:t>
            </a:r>
            <a:r>
              <a:rPr lang="uk-UA" sz="2000" b="0" dirty="0" smtClean="0">
                <a:solidFill>
                  <a:schemeClr val="tx1">
                    <a:lumMod val="50000"/>
                  </a:schemeClr>
                </a:solidFill>
                <a:latin typeface="Times New Roman" pitchFamily="18" charset="0"/>
                <a:cs typeface="Times New Roman" pitchFamily="18" charset="0"/>
              </a:rPr>
              <a:t>Рушійною </a:t>
            </a:r>
            <a:r>
              <a:rPr lang="uk-UA" sz="2000" b="0" dirty="0">
                <a:solidFill>
                  <a:schemeClr val="tx1">
                    <a:lumMod val="50000"/>
                  </a:schemeClr>
                </a:solidFill>
                <a:latin typeface="Times New Roman" pitchFamily="18" charset="0"/>
                <a:cs typeface="Times New Roman" pitchFamily="18" charset="0"/>
              </a:rPr>
              <a:t>силою </a:t>
            </a:r>
            <a:r>
              <a:rPr lang="uk-UA" sz="2000" b="0" dirty="0" err="1">
                <a:solidFill>
                  <a:schemeClr val="tx1">
                    <a:lumMod val="50000"/>
                  </a:schemeClr>
                </a:solidFill>
                <a:latin typeface="Times New Roman" pitchFamily="18" charset="0"/>
                <a:cs typeface="Times New Roman" pitchFamily="18" charset="0"/>
              </a:rPr>
              <a:t>транснаціоналізації</a:t>
            </a:r>
            <a:r>
              <a:rPr lang="uk-UA" sz="2000" b="0" dirty="0">
                <a:solidFill>
                  <a:schemeClr val="tx1">
                    <a:lumMod val="50000"/>
                  </a:schemeClr>
                </a:solidFill>
                <a:latin typeface="Times New Roman" pitchFamily="18" charset="0"/>
                <a:cs typeface="Times New Roman" pitchFamily="18" charset="0"/>
              </a:rPr>
              <a:t> </a:t>
            </a:r>
            <a:r>
              <a:rPr lang="uk-UA" sz="2000" b="0" dirty="0" smtClean="0">
                <a:solidFill>
                  <a:schemeClr val="tx1">
                    <a:lumMod val="50000"/>
                  </a:schemeClr>
                </a:solidFill>
                <a:latin typeface="Times New Roman" pitchFamily="18" charset="0"/>
                <a:cs typeface="Times New Roman" pitchFamily="18" charset="0"/>
              </a:rPr>
              <a:t>виступають транснаціональні </a:t>
            </a:r>
            <a:r>
              <a:rPr lang="uk-UA" sz="2000" b="0" dirty="0">
                <a:solidFill>
                  <a:schemeClr val="tx1">
                    <a:lumMod val="50000"/>
                  </a:schemeClr>
                </a:solidFill>
                <a:latin typeface="Times New Roman" pitchFamily="18" charset="0"/>
                <a:cs typeface="Times New Roman" pitchFamily="18" charset="0"/>
              </a:rPr>
              <a:t>компанії, які є одночасно і головними рушійними силами, </a:t>
            </a:r>
            <a:r>
              <a:rPr lang="uk-UA" sz="2000" b="0" dirty="0" smtClean="0">
                <a:solidFill>
                  <a:schemeClr val="tx1">
                    <a:lumMod val="50000"/>
                  </a:schemeClr>
                </a:solidFill>
                <a:latin typeface="Times New Roman" pitchFamily="18" charset="0"/>
                <a:cs typeface="Times New Roman" pitchFamily="18" charset="0"/>
              </a:rPr>
              <a:t>і є </a:t>
            </a:r>
            <a:r>
              <a:rPr lang="uk-UA" sz="2000" b="0" dirty="0">
                <a:solidFill>
                  <a:schemeClr val="tx1">
                    <a:lumMod val="50000"/>
                  </a:schemeClr>
                </a:solidFill>
                <a:latin typeface="Times New Roman" pitchFamily="18" charset="0"/>
                <a:cs typeface="Times New Roman" pitchFamily="18" charset="0"/>
              </a:rPr>
              <a:t>результатом інтернаціоналізації</a:t>
            </a:r>
          </a:p>
          <a:p>
            <a:pPr marL="0" indent="457200" algn="just">
              <a:lnSpc>
                <a:spcPct val="100000"/>
              </a:lnSpc>
              <a:spcBef>
                <a:spcPts val="0"/>
              </a:spcBef>
              <a:buNone/>
            </a:pPr>
            <a:r>
              <a:rPr lang="uk-UA" sz="1800" i="1" u="sng" dirty="0" smtClean="0">
                <a:solidFill>
                  <a:schemeClr val="tx1">
                    <a:lumMod val="50000"/>
                  </a:schemeClr>
                </a:solidFill>
                <a:latin typeface="Times New Roman" pitchFamily="18" charset="0"/>
                <a:cs typeface="Times New Roman" pitchFamily="18" charset="0"/>
              </a:rPr>
              <a:t>Різні </a:t>
            </a:r>
            <a:r>
              <a:rPr lang="uk-UA" sz="1800" i="1" u="sng" dirty="0">
                <a:solidFill>
                  <a:schemeClr val="tx1">
                    <a:lumMod val="50000"/>
                  </a:schemeClr>
                </a:solidFill>
                <a:latin typeface="Times New Roman" pitchFamily="18" charset="0"/>
                <a:cs typeface="Times New Roman" pitchFamily="18" charset="0"/>
              </a:rPr>
              <a:t>підходи до визначення </a:t>
            </a:r>
            <a:r>
              <a:rPr lang="uk-UA" sz="1800" i="1" u="sng" dirty="0" smtClean="0">
                <a:solidFill>
                  <a:schemeClr val="tx1">
                    <a:lumMod val="50000"/>
                  </a:schemeClr>
                </a:solidFill>
                <a:latin typeface="Times New Roman" pitchFamily="18" charset="0"/>
                <a:cs typeface="Times New Roman" pitchFamily="18" charset="0"/>
              </a:rPr>
              <a:t>ТНК:</a:t>
            </a:r>
          </a:p>
          <a:p>
            <a:pPr marL="0" indent="457200"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підприємства</a:t>
            </a:r>
            <a:r>
              <a:rPr lang="uk-UA" sz="1800" b="0" dirty="0">
                <a:solidFill>
                  <a:schemeClr val="tx1">
                    <a:lumMod val="50000"/>
                  </a:schemeClr>
                </a:solidFill>
                <a:latin typeface="Times New Roman" pitchFamily="18" charset="0"/>
                <a:cs typeface="Times New Roman" pitchFamily="18" charset="0"/>
              </a:rPr>
              <a:t>, що володіють або контролюють виробництво або сервісні потужності за межами країни, в якій вони базуються</a:t>
            </a:r>
            <a:r>
              <a:rPr lang="uk-UA" sz="18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компанії </a:t>
            </a:r>
            <a:r>
              <a:rPr lang="uk-UA" sz="1800" b="0" dirty="0">
                <a:solidFill>
                  <a:schemeClr val="tx1">
                    <a:lumMod val="50000"/>
                  </a:schemeClr>
                </a:solidFill>
                <a:latin typeface="Times New Roman" pitchFamily="18" charset="0"/>
                <a:cs typeface="Times New Roman" pitchFamily="18" charset="0"/>
              </a:rPr>
              <a:t>або інші утворення, засновані більш ніж в одній країні і так пов'язані, що можуть координувати свою діяльність різними способами</a:t>
            </a:r>
            <a:r>
              <a:rPr lang="uk-UA" sz="18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фокус </a:t>
            </a:r>
            <a:r>
              <a:rPr lang="uk-UA" sz="1800" b="0" dirty="0">
                <a:solidFill>
                  <a:schemeClr val="tx1">
                    <a:lumMod val="50000"/>
                  </a:schemeClr>
                </a:solidFill>
                <a:latin typeface="Times New Roman" pitchFamily="18" charset="0"/>
                <a:cs typeface="Times New Roman" pitchFamily="18" charset="0"/>
              </a:rPr>
              <a:t>на стратегічному управлінні, глобальній інтеграції та локальній чутливості</a:t>
            </a:r>
            <a:r>
              <a:rPr lang="uk-UA" sz="1800" b="0" dirty="0" smtClean="0">
                <a:solidFill>
                  <a:schemeClr val="tx1">
                    <a:lumMod val="50000"/>
                  </a:schemeClr>
                </a:solidFill>
                <a:latin typeface="Times New Roman" pitchFamily="18" charset="0"/>
                <a:cs typeface="Times New Roman" pitchFamily="18" charset="0"/>
              </a:rPr>
              <a:t>.</a:t>
            </a:r>
            <a:endParaRPr lang="uk-UA" sz="18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800" i="1" u="sng" dirty="0" smtClean="0">
                <a:solidFill>
                  <a:schemeClr val="tx1">
                    <a:lumMod val="50000"/>
                  </a:schemeClr>
                </a:solidFill>
                <a:latin typeface="Times New Roman" pitchFamily="18" charset="0"/>
                <a:cs typeface="Times New Roman" pitchFamily="18" charset="0"/>
              </a:rPr>
              <a:t>Основні </a:t>
            </a:r>
            <a:r>
              <a:rPr lang="uk-UA" sz="1800" i="1" u="sng" dirty="0">
                <a:solidFill>
                  <a:schemeClr val="tx1">
                    <a:lumMod val="50000"/>
                  </a:schemeClr>
                </a:solidFill>
                <a:latin typeface="Times New Roman" pitchFamily="18" charset="0"/>
                <a:cs typeface="Times New Roman" pitchFamily="18" charset="0"/>
              </a:rPr>
              <a:t>критерії ідентифікації ТНК</a:t>
            </a:r>
            <a:r>
              <a:rPr lang="uk-UA" sz="1800" i="1" u="sng"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Наявність </a:t>
            </a:r>
            <a:r>
              <a:rPr lang="uk-UA" sz="1800" b="0" dirty="0">
                <a:solidFill>
                  <a:schemeClr val="tx1">
                    <a:lumMod val="50000"/>
                  </a:schemeClr>
                </a:solidFill>
                <a:latin typeface="Times New Roman" pitchFamily="18" charset="0"/>
                <a:cs typeface="Times New Roman" pitchFamily="18" charset="0"/>
              </a:rPr>
              <a:t>підрозділів у двох або більше країнах</a:t>
            </a:r>
            <a:r>
              <a:rPr lang="uk-UA" sz="18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Централізована </a:t>
            </a:r>
            <a:r>
              <a:rPr lang="uk-UA" sz="1800" b="0" dirty="0">
                <a:solidFill>
                  <a:schemeClr val="tx1">
                    <a:lumMod val="50000"/>
                  </a:schemeClr>
                </a:solidFill>
                <a:latin typeface="Times New Roman" pitchFamily="18" charset="0"/>
                <a:cs typeface="Times New Roman" pitchFamily="18" charset="0"/>
              </a:rPr>
              <a:t>система прийняття рішень</a:t>
            </a:r>
            <a:r>
              <a:rPr lang="uk-UA" sz="18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Глобальна </a:t>
            </a:r>
            <a:r>
              <a:rPr lang="uk-UA" sz="1800" b="0" dirty="0">
                <a:solidFill>
                  <a:schemeClr val="tx1">
                    <a:lumMod val="50000"/>
                  </a:schemeClr>
                </a:solidFill>
                <a:latin typeface="Times New Roman" pitchFamily="18" charset="0"/>
                <a:cs typeface="Times New Roman" pitchFamily="18" charset="0"/>
              </a:rPr>
              <a:t>стратегія діяльності</a:t>
            </a:r>
            <a:r>
              <a:rPr lang="uk-UA" sz="18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Значна </a:t>
            </a:r>
            <a:r>
              <a:rPr lang="uk-UA" sz="1800" b="0" dirty="0">
                <a:solidFill>
                  <a:schemeClr val="tx1">
                    <a:lumMod val="50000"/>
                  </a:schemeClr>
                </a:solidFill>
                <a:latin typeface="Times New Roman" pitchFamily="18" charset="0"/>
                <a:cs typeface="Times New Roman" pitchFamily="18" charset="0"/>
              </a:rPr>
              <a:t>частка зарубіжних операцій у загальному обсязі діяльності.</a:t>
            </a:r>
          </a:p>
        </p:txBody>
      </p:sp>
    </p:spTree>
    <p:extLst>
      <p:ext uri="{BB962C8B-B14F-4D97-AF65-F5344CB8AC3E}">
        <p14:creationId xmlns:p14="http://schemas.microsoft.com/office/powerpoint/2010/main" val="21533440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27000" y="93134"/>
            <a:ext cx="7560733" cy="5841999"/>
          </a:xfrm>
        </p:spPr>
        <p:txBody>
          <a:bodyPr/>
          <a:lstStyle/>
          <a:p>
            <a:pPr marL="0" indent="0" algn="ctr">
              <a:buNone/>
            </a:pPr>
            <a:r>
              <a:rPr lang="uk-UA" sz="1300" dirty="0">
                <a:latin typeface="Times New Roman" pitchFamily="18" charset="0"/>
                <a:cs typeface="Times New Roman" pitchFamily="18" charset="0"/>
              </a:rPr>
              <a:t>Регулювання глобальних фінансових ринків - це складна система, що включає національні та міжнародні органи. Ось детальний огляд основних аспектів:</a:t>
            </a:r>
          </a:p>
          <a:p>
            <a:r>
              <a:rPr lang="uk-UA" sz="1250" dirty="0">
                <a:solidFill>
                  <a:srgbClr val="FF0000"/>
                </a:solidFill>
                <a:latin typeface="Times New Roman" pitchFamily="18" charset="0"/>
                <a:cs typeface="Times New Roman" pitchFamily="18" charset="0"/>
              </a:rPr>
              <a:t>Міжнародні регулятори: </a:t>
            </a:r>
            <a:r>
              <a:rPr lang="en-US" sz="1250" dirty="0">
                <a:latin typeface="Times New Roman" pitchFamily="18" charset="0"/>
                <a:cs typeface="Times New Roman" pitchFamily="18" charset="0"/>
              </a:rPr>
              <a:t>a) </a:t>
            </a:r>
            <a:r>
              <a:rPr lang="uk-UA" sz="1250" dirty="0">
                <a:latin typeface="Times New Roman" pitchFamily="18" charset="0"/>
                <a:cs typeface="Times New Roman" pitchFamily="18" charset="0"/>
              </a:rPr>
              <a:t>Базельський комітет з банківського нагляду: </a:t>
            </a:r>
          </a:p>
          <a:p>
            <a:pPr lvl="1"/>
            <a:r>
              <a:rPr lang="uk-UA" sz="1250" dirty="0">
                <a:latin typeface="Times New Roman" pitchFamily="18" charset="0"/>
                <a:cs typeface="Times New Roman" pitchFamily="18" charset="0"/>
              </a:rPr>
              <a:t>Встановлює глобальні стандарти для банківського регулювання</a:t>
            </a:r>
          </a:p>
          <a:p>
            <a:pPr lvl="1"/>
            <a:r>
              <a:rPr lang="uk-UA" sz="1250" dirty="0">
                <a:latin typeface="Times New Roman" pitchFamily="18" charset="0"/>
                <a:cs typeface="Times New Roman" pitchFamily="18" charset="0"/>
              </a:rPr>
              <a:t>Розробив Базельські угоди (</a:t>
            </a:r>
            <a:r>
              <a:rPr lang="en-US" sz="1250" dirty="0">
                <a:latin typeface="Times New Roman" pitchFamily="18" charset="0"/>
                <a:cs typeface="Times New Roman" pitchFamily="18" charset="0"/>
              </a:rPr>
              <a:t>Basel I, II, III), </a:t>
            </a:r>
            <a:r>
              <a:rPr lang="uk-UA" sz="1250" dirty="0">
                <a:latin typeface="Times New Roman" pitchFamily="18" charset="0"/>
                <a:cs typeface="Times New Roman" pitchFamily="18" charset="0"/>
              </a:rPr>
              <a:t>які визначають вимоги до капіталу та ліквідності банків</a:t>
            </a:r>
          </a:p>
          <a:p>
            <a:r>
              <a:rPr lang="en-US" sz="1250" dirty="0">
                <a:latin typeface="Times New Roman" pitchFamily="18" charset="0"/>
                <a:cs typeface="Times New Roman" pitchFamily="18" charset="0"/>
              </a:rPr>
              <a:t>b) </a:t>
            </a:r>
            <a:r>
              <a:rPr lang="uk-UA" sz="1250" dirty="0">
                <a:latin typeface="Times New Roman" pitchFamily="18" charset="0"/>
                <a:cs typeface="Times New Roman" pitchFamily="18" charset="0"/>
              </a:rPr>
              <a:t>Міжнародна організація комісій з цінних паперів (</a:t>
            </a:r>
            <a:r>
              <a:rPr lang="en-US" sz="1250" dirty="0">
                <a:latin typeface="Times New Roman" pitchFamily="18" charset="0"/>
                <a:cs typeface="Times New Roman" pitchFamily="18" charset="0"/>
              </a:rPr>
              <a:t>IOSCO): </a:t>
            </a:r>
          </a:p>
          <a:p>
            <a:pPr lvl="1"/>
            <a:r>
              <a:rPr lang="uk-UA" sz="1250" dirty="0">
                <a:latin typeface="Times New Roman" pitchFamily="18" charset="0"/>
                <a:cs typeface="Times New Roman" pitchFamily="18" charset="0"/>
              </a:rPr>
              <a:t>Встановлює стандарти для ринків цінних паперів</a:t>
            </a:r>
          </a:p>
          <a:p>
            <a:pPr lvl="1"/>
            <a:r>
              <a:rPr lang="uk-UA" sz="1250" dirty="0">
                <a:latin typeface="Times New Roman" pitchFamily="18" charset="0"/>
                <a:cs typeface="Times New Roman" pitchFamily="18" charset="0"/>
              </a:rPr>
              <a:t>Сприяє обміну інформацією між регуляторами різних країн</a:t>
            </a:r>
          </a:p>
          <a:p>
            <a:r>
              <a:rPr lang="en-US" sz="1250" dirty="0">
                <a:latin typeface="Times New Roman" pitchFamily="18" charset="0"/>
                <a:cs typeface="Times New Roman" pitchFamily="18" charset="0"/>
              </a:rPr>
              <a:t>c) </a:t>
            </a:r>
            <a:r>
              <a:rPr lang="uk-UA" sz="1250" dirty="0">
                <a:latin typeface="Times New Roman" pitchFamily="18" charset="0"/>
                <a:cs typeface="Times New Roman" pitchFamily="18" charset="0"/>
              </a:rPr>
              <a:t>Рада з фінансової стабільності (</a:t>
            </a:r>
            <a:r>
              <a:rPr lang="en-US" sz="1250" dirty="0">
                <a:latin typeface="Times New Roman" pitchFamily="18" charset="0"/>
                <a:cs typeface="Times New Roman" pitchFamily="18" charset="0"/>
              </a:rPr>
              <a:t>FSB): </a:t>
            </a:r>
          </a:p>
          <a:p>
            <a:pPr lvl="1"/>
            <a:r>
              <a:rPr lang="uk-UA" sz="1250" dirty="0">
                <a:latin typeface="Times New Roman" pitchFamily="18" charset="0"/>
                <a:cs typeface="Times New Roman" pitchFamily="18" charset="0"/>
              </a:rPr>
              <a:t>Координує роботу національних фінансових органів та міжнародних органів стандартизації</a:t>
            </a:r>
          </a:p>
          <a:p>
            <a:pPr lvl="1"/>
            <a:r>
              <a:rPr lang="uk-UA" sz="1250" dirty="0">
                <a:latin typeface="Times New Roman" pitchFamily="18" charset="0"/>
                <a:cs typeface="Times New Roman" pitchFamily="18" charset="0"/>
              </a:rPr>
              <a:t>Розробляє рекомендації щодо зменшення системних ризиків</a:t>
            </a:r>
          </a:p>
          <a:p>
            <a:r>
              <a:rPr lang="uk-UA" sz="1250" dirty="0">
                <a:latin typeface="Times New Roman" pitchFamily="18" charset="0"/>
                <a:cs typeface="Times New Roman" pitchFamily="18" charset="0"/>
              </a:rPr>
              <a:t>Регіональні регулятори: </a:t>
            </a:r>
            <a:r>
              <a:rPr lang="en-US" sz="1250" dirty="0">
                <a:latin typeface="Times New Roman" pitchFamily="18" charset="0"/>
                <a:cs typeface="Times New Roman" pitchFamily="18" charset="0"/>
              </a:rPr>
              <a:t>a) </a:t>
            </a:r>
            <a:r>
              <a:rPr lang="uk-UA" sz="1250" dirty="0">
                <a:latin typeface="Times New Roman" pitchFamily="18" charset="0"/>
                <a:cs typeface="Times New Roman" pitchFamily="18" charset="0"/>
              </a:rPr>
              <a:t>Європейський Союз: </a:t>
            </a:r>
          </a:p>
          <a:p>
            <a:pPr lvl="1"/>
            <a:r>
              <a:rPr lang="uk-UA" sz="1250" dirty="0">
                <a:latin typeface="Times New Roman" pitchFamily="18" charset="0"/>
                <a:cs typeface="Times New Roman" pitchFamily="18" charset="0"/>
              </a:rPr>
              <a:t>Європейський центральний банк (</a:t>
            </a:r>
            <a:r>
              <a:rPr lang="en-US" sz="1250" dirty="0">
                <a:latin typeface="Times New Roman" pitchFamily="18" charset="0"/>
                <a:cs typeface="Times New Roman" pitchFamily="18" charset="0"/>
              </a:rPr>
              <a:t>ECB) - </a:t>
            </a:r>
            <a:r>
              <a:rPr lang="uk-UA" sz="1250" dirty="0">
                <a:latin typeface="Times New Roman" pitchFamily="18" charset="0"/>
                <a:cs typeface="Times New Roman" pitchFamily="18" charset="0"/>
              </a:rPr>
              <a:t>здійснює нагляд за банками </a:t>
            </a:r>
            <a:r>
              <a:rPr lang="uk-UA" sz="1250" dirty="0" err="1">
                <a:latin typeface="Times New Roman" pitchFamily="18" charset="0"/>
                <a:cs typeface="Times New Roman" pitchFamily="18" charset="0"/>
              </a:rPr>
              <a:t>єврозони</a:t>
            </a:r>
            <a:endParaRPr lang="uk-UA" sz="1250" dirty="0">
              <a:latin typeface="Times New Roman" pitchFamily="18" charset="0"/>
              <a:cs typeface="Times New Roman" pitchFamily="18" charset="0"/>
            </a:endParaRPr>
          </a:p>
          <a:p>
            <a:pPr lvl="1"/>
            <a:r>
              <a:rPr lang="uk-UA" sz="1250" dirty="0">
                <a:latin typeface="Times New Roman" pitchFamily="18" charset="0"/>
                <a:cs typeface="Times New Roman" pitchFamily="18" charset="0"/>
              </a:rPr>
              <a:t>Європейське управління з цінних паперів і ринків (</a:t>
            </a:r>
            <a:r>
              <a:rPr lang="en-US" sz="1250" dirty="0">
                <a:latin typeface="Times New Roman" pitchFamily="18" charset="0"/>
                <a:cs typeface="Times New Roman" pitchFamily="18" charset="0"/>
              </a:rPr>
              <a:t>ESMA) - </a:t>
            </a:r>
            <a:r>
              <a:rPr lang="uk-UA" sz="1250" dirty="0">
                <a:latin typeface="Times New Roman" pitchFamily="18" charset="0"/>
                <a:cs typeface="Times New Roman" pitchFamily="18" charset="0"/>
              </a:rPr>
              <a:t>регулює ринки цінних паперів ЄС</a:t>
            </a:r>
          </a:p>
          <a:p>
            <a:r>
              <a:rPr lang="en-US" sz="1250" dirty="0">
                <a:latin typeface="Times New Roman" pitchFamily="18" charset="0"/>
                <a:cs typeface="Times New Roman" pitchFamily="18" charset="0"/>
              </a:rPr>
              <a:t>b) </a:t>
            </a:r>
            <a:r>
              <a:rPr lang="uk-UA" sz="1250" dirty="0">
                <a:latin typeface="Times New Roman" pitchFamily="18" charset="0"/>
                <a:cs typeface="Times New Roman" pitchFamily="18" charset="0"/>
              </a:rPr>
              <a:t>США: </a:t>
            </a:r>
          </a:p>
          <a:p>
            <a:pPr lvl="1"/>
            <a:r>
              <a:rPr lang="uk-UA" sz="1250" dirty="0">
                <a:latin typeface="Times New Roman" pitchFamily="18" charset="0"/>
                <a:cs typeface="Times New Roman" pitchFamily="18" charset="0"/>
              </a:rPr>
              <a:t>Комісія з цінних паперів і бірж (</a:t>
            </a:r>
            <a:r>
              <a:rPr lang="en-US" sz="1250" dirty="0">
                <a:latin typeface="Times New Roman" pitchFamily="18" charset="0"/>
                <a:cs typeface="Times New Roman" pitchFamily="18" charset="0"/>
              </a:rPr>
              <a:t>SEC) - </a:t>
            </a:r>
            <a:r>
              <a:rPr lang="uk-UA" sz="1250" dirty="0">
                <a:latin typeface="Times New Roman" pitchFamily="18" charset="0"/>
                <a:cs typeface="Times New Roman" pitchFamily="18" charset="0"/>
              </a:rPr>
              <a:t>регулює ринки цінних паперів</a:t>
            </a:r>
          </a:p>
          <a:p>
            <a:pPr lvl="1"/>
            <a:r>
              <a:rPr lang="uk-UA" sz="1250" dirty="0">
                <a:latin typeface="Times New Roman" pitchFamily="18" charset="0"/>
                <a:cs typeface="Times New Roman" pitchFamily="18" charset="0"/>
              </a:rPr>
              <a:t>Комісія з торгівлі товарними ф'ючерсами (</a:t>
            </a:r>
            <a:r>
              <a:rPr lang="en-US" sz="1250" dirty="0">
                <a:latin typeface="Times New Roman" pitchFamily="18" charset="0"/>
                <a:cs typeface="Times New Roman" pitchFamily="18" charset="0"/>
              </a:rPr>
              <a:t>CFTC) - </a:t>
            </a:r>
            <a:r>
              <a:rPr lang="uk-UA" sz="1250" dirty="0">
                <a:latin typeface="Times New Roman" pitchFamily="18" charset="0"/>
                <a:cs typeface="Times New Roman" pitchFamily="18" charset="0"/>
              </a:rPr>
              <a:t>регулює ринки деривативів</a:t>
            </a:r>
          </a:p>
          <a:p>
            <a:pPr lvl="1"/>
            <a:r>
              <a:rPr lang="uk-UA" sz="1250" dirty="0">
                <a:latin typeface="Times New Roman" pitchFamily="18" charset="0"/>
                <a:cs typeface="Times New Roman" pitchFamily="18" charset="0"/>
              </a:rPr>
              <a:t>Федеральна резервна система - здійснює банківський нагляд</a:t>
            </a:r>
          </a:p>
          <a:p>
            <a:r>
              <a:rPr lang="uk-UA" sz="1250" dirty="0">
                <a:solidFill>
                  <a:srgbClr val="FF0000"/>
                </a:solidFill>
                <a:latin typeface="Times New Roman" pitchFamily="18" charset="0"/>
                <a:cs typeface="Times New Roman" pitchFamily="18" charset="0"/>
              </a:rPr>
              <a:t>Національні регулятори: </a:t>
            </a:r>
          </a:p>
          <a:p>
            <a:pPr lvl="1"/>
            <a:r>
              <a:rPr lang="uk-UA" sz="1250" dirty="0">
                <a:latin typeface="Times New Roman" pitchFamily="18" charset="0"/>
                <a:cs typeface="Times New Roman" pitchFamily="18" charset="0"/>
              </a:rPr>
              <a:t>Кожна країна має власні органи регулювання фінансових ринків</a:t>
            </a:r>
          </a:p>
          <a:p>
            <a:pPr lvl="1"/>
            <a:r>
              <a:rPr lang="uk-UA" sz="1250" dirty="0">
                <a:latin typeface="Times New Roman" pitchFamily="18" charset="0"/>
                <a:cs typeface="Times New Roman" pitchFamily="18" charset="0"/>
              </a:rPr>
              <a:t>Наприклад, в Україні це Національний банк України та Національна комісія з цінних паперів та фондового ринку</a:t>
            </a:r>
          </a:p>
          <a:p>
            <a:pPr marL="0" indent="0">
              <a:buNone/>
            </a:pPr>
            <a:endParaRPr lang="uk-UA" sz="1300" dirty="0">
              <a:latin typeface="Times New Roman" pitchFamily="18" charset="0"/>
              <a:cs typeface="Times New Roman" pitchFamily="18" charset="0"/>
            </a:endParaRPr>
          </a:p>
        </p:txBody>
      </p:sp>
      <p:sp>
        <p:nvSpPr>
          <p:cNvPr id="5" name="TextBox 4"/>
          <p:cNvSpPr txBox="1"/>
          <p:nvPr/>
        </p:nvSpPr>
        <p:spPr>
          <a:xfrm>
            <a:off x="7755467" y="286266"/>
            <a:ext cx="4030133" cy="4801314"/>
          </a:xfrm>
          <a:prstGeom prst="rect">
            <a:avLst/>
          </a:prstGeom>
          <a:noFill/>
        </p:spPr>
        <p:txBody>
          <a:bodyPr wrap="square" rtlCol="0">
            <a:spAutoFit/>
          </a:bodyPr>
          <a:lstStyle/>
          <a:p>
            <a:pPr algn="ctr"/>
            <a:r>
              <a:rPr lang="uk-UA" b="1" i="1" u="sng" dirty="0">
                <a:solidFill>
                  <a:srgbClr val="FF0000"/>
                </a:solidFill>
                <a:latin typeface="Times New Roman" pitchFamily="18" charset="0"/>
                <a:cs typeface="Times New Roman" pitchFamily="18" charset="0"/>
              </a:rPr>
              <a:t>Виклики глобального регулювання: </a:t>
            </a:r>
            <a:endParaRPr lang="uk-UA" b="1" i="1" u="sng" dirty="0" smtClean="0">
              <a:solidFill>
                <a:srgbClr val="FF0000"/>
              </a:solidFill>
              <a:latin typeface="Times New Roman" pitchFamily="18" charset="0"/>
              <a:cs typeface="Times New Roman" pitchFamily="18" charset="0"/>
            </a:endParaRPr>
          </a:p>
          <a:p>
            <a:pPr marL="285750" indent="-285750" algn="ctr">
              <a:buFont typeface="Arial" pitchFamily="34" charset="0"/>
              <a:buChar char="•"/>
            </a:pPr>
            <a:r>
              <a:rPr lang="uk-UA" dirty="0" smtClean="0">
                <a:latin typeface="Times New Roman" pitchFamily="18" charset="0"/>
                <a:cs typeface="Times New Roman" pitchFamily="18" charset="0"/>
              </a:rPr>
              <a:t>Юрисдикційні </a:t>
            </a:r>
            <a:r>
              <a:rPr lang="uk-UA" dirty="0">
                <a:latin typeface="Times New Roman" pitchFamily="18" charset="0"/>
                <a:cs typeface="Times New Roman" pitchFamily="18" charset="0"/>
              </a:rPr>
              <a:t>розбіжності: Різні правила в різних країнах можуть створювати регуляторний </a:t>
            </a:r>
            <a:r>
              <a:rPr lang="uk-UA" dirty="0" smtClean="0">
                <a:latin typeface="Times New Roman" pitchFamily="18" charset="0"/>
                <a:cs typeface="Times New Roman" pitchFamily="18" charset="0"/>
              </a:rPr>
              <a:t>арбітраж</a:t>
            </a:r>
          </a:p>
          <a:p>
            <a:pPr marL="285750" indent="-285750" algn="ctr">
              <a:buFont typeface="Arial" pitchFamily="34" charset="0"/>
              <a:buChar char="•"/>
            </a:pPr>
            <a:r>
              <a:rPr lang="uk-UA" dirty="0" smtClean="0">
                <a:latin typeface="Times New Roman" pitchFamily="18" charset="0"/>
                <a:cs typeface="Times New Roman" pitchFamily="18" charset="0"/>
              </a:rPr>
              <a:t>Технологічні </a:t>
            </a:r>
            <a:r>
              <a:rPr lang="uk-UA" dirty="0">
                <a:latin typeface="Times New Roman" pitchFamily="18" charset="0"/>
                <a:cs typeface="Times New Roman" pitchFamily="18" charset="0"/>
              </a:rPr>
              <a:t>інновації: Регулювання нових фінансових технологій (</a:t>
            </a:r>
            <a:r>
              <a:rPr lang="en-US" dirty="0" err="1">
                <a:latin typeface="Times New Roman" pitchFamily="18" charset="0"/>
                <a:cs typeface="Times New Roman" pitchFamily="18" charset="0"/>
              </a:rPr>
              <a:t>FinTech</a:t>
            </a:r>
            <a:r>
              <a:rPr lang="en-US" dirty="0">
                <a:latin typeface="Times New Roman" pitchFamily="18" charset="0"/>
                <a:cs typeface="Times New Roman" pitchFamily="18" charset="0"/>
              </a:rPr>
              <a:t>, </a:t>
            </a:r>
            <a:r>
              <a:rPr lang="uk-UA" dirty="0" err="1">
                <a:latin typeface="Times New Roman" pitchFamily="18" charset="0"/>
                <a:cs typeface="Times New Roman" pitchFamily="18" charset="0"/>
              </a:rPr>
              <a:t>криптовалюти</a:t>
            </a:r>
            <a:r>
              <a:rPr lang="uk-UA" dirty="0" smtClean="0">
                <a:latin typeface="Times New Roman" pitchFamily="18" charset="0"/>
                <a:cs typeface="Times New Roman" pitchFamily="18" charset="0"/>
              </a:rPr>
              <a:t>)</a:t>
            </a:r>
          </a:p>
          <a:p>
            <a:pPr algn="ctr"/>
            <a:r>
              <a:rPr lang="uk-UA" b="1" i="1" u="sng" dirty="0" smtClean="0">
                <a:solidFill>
                  <a:srgbClr val="FF0000"/>
                </a:solidFill>
                <a:latin typeface="Times New Roman" pitchFamily="18" charset="0"/>
                <a:cs typeface="Times New Roman" pitchFamily="18" charset="0"/>
              </a:rPr>
              <a:t>Глобальні </a:t>
            </a:r>
            <a:r>
              <a:rPr lang="uk-UA" b="1" i="1" u="sng" dirty="0">
                <a:solidFill>
                  <a:srgbClr val="FF0000"/>
                </a:solidFill>
                <a:latin typeface="Times New Roman" pitchFamily="18" charset="0"/>
                <a:cs typeface="Times New Roman" pitchFamily="18" charset="0"/>
              </a:rPr>
              <a:t>системні ризики: Необхідність координації для запобігання та управління глобальними фінансовими кризами</a:t>
            </a:r>
          </a:p>
          <a:p>
            <a:pPr marL="285750" indent="-285750" algn="ctr">
              <a:buFont typeface="Arial" pitchFamily="34" charset="0"/>
              <a:buChar char="•"/>
            </a:pPr>
            <a:r>
              <a:rPr lang="uk-UA" dirty="0" smtClean="0">
                <a:latin typeface="Times New Roman" pitchFamily="18" charset="0"/>
                <a:cs typeface="Times New Roman" pitchFamily="18" charset="0"/>
              </a:rPr>
              <a:t>Балансування </a:t>
            </a:r>
            <a:r>
              <a:rPr lang="uk-UA" dirty="0">
                <a:latin typeface="Times New Roman" pitchFamily="18" charset="0"/>
                <a:cs typeface="Times New Roman" pitchFamily="18" charset="0"/>
              </a:rPr>
              <a:t>між регулюванням та інноваціями: </a:t>
            </a:r>
            <a:endParaRPr lang="uk-UA" dirty="0" smtClean="0">
              <a:latin typeface="Times New Roman" pitchFamily="18" charset="0"/>
              <a:cs typeface="Times New Roman" pitchFamily="18" charset="0"/>
            </a:endParaRPr>
          </a:p>
          <a:p>
            <a:pPr marL="285750" indent="-285750" algn="ctr">
              <a:buFont typeface="Arial" pitchFamily="34" charset="0"/>
              <a:buChar char="•"/>
            </a:pPr>
            <a:r>
              <a:rPr lang="uk-UA" dirty="0" smtClean="0">
                <a:latin typeface="Times New Roman" pitchFamily="18" charset="0"/>
                <a:cs typeface="Times New Roman" pitchFamily="18" charset="0"/>
              </a:rPr>
              <a:t>Забезпечення </a:t>
            </a:r>
            <a:r>
              <a:rPr lang="uk-UA" dirty="0">
                <a:latin typeface="Times New Roman" pitchFamily="18" charset="0"/>
                <a:cs typeface="Times New Roman" pitchFamily="18" charset="0"/>
              </a:rPr>
              <a:t>стабільності без надмірного обмеження розвитку фінансових ринків</a:t>
            </a:r>
          </a:p>
          <a:p>
            <a:pPr algn="ct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3362147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0067" y="262468"/>
            <a:ext cx="11746971" cy="5508096"/>
          </a:xfrm>
        </p:spPr>
        <p:txBody>
          <a:bodyPr/>
          <a:lstStyle/>
          <a:p>
            <a:pPr marL="0" indent="0" algn="ctr">
              <a:buNone/>
            </a:pPr>
            <a:r>
              <a:rPr lang="uk-UA" sz="2000" i="1" u="sng" dirty="0">
                <a:solidFill>
                  <a:srgbClr val="FF0000"/>
                </a:solidFill>
                <a:latin typeface="Times New Roman" pitchFamily="18" charset="0"/>
                <a:cs typeface="Times New Roman" pitchFamily="18" charset="0"/>
              </a:rPr>
              <a:t>4. Міжнародний рух капіталу та прямі іноземні інвестиції в глобальній </a:t>
            </a:r>
            <a:r>
              <a:rPr lang="uk-UA" sz="2000" i="1" u="sng" dirty="0" smtClean="0">
                <a:solidFill>
                  <a:srgbClr val="FF0000"/>
                </a:solidFill>
                <a:latin typeface="Times New Roman" pitchFamily="18" charset="0"/>
                <a:cs typeface="Times New Roman" pitchFamily="18" charset="0"/>
              </a:rPr>
              <a:t>економіці</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a:t>
            </a:r>
            <a:r>
              <a:rPr lang="uk-UA" sz="2000" i="1" u="sng" dirty="0">
                <a:solidFill>
                  <a:schemeClr val="tx1">
                    <a:lumMod val="50000"/>
                  </a:schemeClr>
                </a:solidFill>
                <a:latin typeface="Times New Roman" pitchFamily="18" charset="0"/>
                <a:cs typeface="Times New Roman" pitchFamily="18" charset="0"/>
              </a:rPr>
              <a:t>Прямі іноземні інвестиції </a:t>
            </a:r>
            <a:r>
              <a:rPr lang="uk-UA" sz="2000" b="0" dirty="0">
                <a:solidFill>
                  <a:schemeClr val="tx1">
                    <a:lumMod val="50000"/>
                  </a:schemeClr>
                </a:solidFill>
                <a:latin typeface="Times New Roman" pitchFamily="18" charset="0"/>
                <a:cs typeface="Times New Roman" pitchFamily="18" charset="0"/>
              </a:rPr>
              <a:t>– це </a:t>
            </a:r>
            <a:r>
              <a:rPr lang="uk-UA" sz="2000" b="0" dirty="0" smtClean="0">
                <a:solidFill>
                  <a:schemeClr val="tx1">
                    <a:lumMod val="50000"/>
                  </a:schemeClr>
                </a:solidFill>
                <a:latin typeface="Times New Roman" pitchFamily="18" charset="0"/>
                <a:cs typeface="Times New Roman" pitchFamily="18" charset="0"/>
              </a:rPr>
              <a:t>транскордонні </a:t>
            </a:r>
            <a:r>
              <a:rPr lang="uk-UA" sz="2000" b="0" dirty="0">
                <a:solidFill>
                  <a:schemeClr val="tx1">
                    <a:lumMod val="50000"/>
                  </a:schemeClr>
                </a:solidFill>
                <a:latin typeface="Times New Roman" pitchFamily="18" charset="0"/>
                <a:cs typeface="Times New Roman" pitchFamily="18" charset="0"/>
              </a:rPr>
              <a:t>інвестиції, які спрямовані на </a:t>
            </a:r>
            <a:r>
              <a:rPr lang="uk-UA" sz="2000" b="0" dirty="0" smtClean="0">
                <a:solidFill>
                  <a:schemeClr val="tx1">
                    <a:lumMod val="50000"/>
                  </a:schemeClr>
                </a:solidFill>
                <a:latin typeface="Times New Roman" pitchFamily="18" charset="0"/>
                <a:cs typeface="Times New Roman" pitchFamily="18" charset="0"/>
              </a:rPr>
              <a:t>отримання  </a:t>
            </a:r>
            <a:r>
              <a:rPr lang="uk-UA" sz="2000" b="0" dirty="0">
                <a:solidFill>
                  <a:schemeClr val="tx1">
                    <a:lumMod val="50000"/>
                  </a:schemeClr>
                </a:solidFill>
                <a:latin typeface="Times New Roman" pitchFamily="18" charset="0"/>
                <a:cs typeface="Times New Roman" pitchFamily="18" charset="0"/>
              </a:rPr>
              <a:t>контролю  або  впливу  на  діяльність підприємства шляхом участі в його капіталі. Статистика  прямих  іноземних  інвестицій включає дані  про потоки, запаси та доходи, що  виникають  у  зв'язку  з  такими  </a:t>
            </a:r>
            <a:r>
              <a:rPr lang="uk-UA" sz="2000" b="0" dirty="0" smtClean="0">
                <a:solidFill>
                  <a:schemeClr val="tx1">
                    <a:lumMod val="50000"/>
                  </a:schemeClr>
                </a:solidFill>
                <a:latin typeface="Times New Roman" pitchFamily="18" charset="0"/>
                <a:cs typeface="Times New Roman" pitchFamily="18" charset="0"/>
              </a:rPr>
              <a:t>інвестиціями</a:t>
            </a:r>
            <a:r>
              <a:rPr lang="uk-UA" sz="2000" b="0" dirty="0">
                <a:solidFill>
                  <a:schemeClr val="tx1">
                    <a:lumMod val="50000"/>
                  </a:schemeClr>
                </a:solidFill>
                <a:latin typeface="Times New Roman" pitchFamily="18" charset="0"/>
                <a:cs typeface="Times New Roman" pitchFamily="18" charset="0"/>
              </a:rPr>
              <a:t>. Досвід азійських країн, таких як Сінгапур, Японія та Китай, показує, що розвиток </a:t>
            </a:r>
            <a:r>
              <a:rPr lang="uk-UA" sz="2000" b="0" dirty="0" smtClean="0">
                <a:solidFill>
                  <a:schemeClr val="tx1">
                    <a:lumMod val="50000"/>
                  </a:schemeClr>
                </a:solidFill>
                <a:latin typeface="Times New Roman" pitchFamily="18" charset="0"/>
                <a:cs typeface="Times New Roman" pitchFamily="18" charset="0"/>
              </a:rPr>
              <a:t>інноваційно-інвестиційної  </a:t>
            </a:r>
            <a:r>
              <a:rPr lang="uk-UA" sz="2000" b="0" dirty="0">
                <a:solidFill>
                  <a:schemeClr val="tx1">
                    <a:lumMod val="50000"/>
                  </a:schemeClr>
                </a:solidFill>
                <a:latin typeface="Times New Roman" pitchFamily="18" charset="0"/>
                <a:cs typeface="Times New Roman" pitchFamily="18" charset="0"/>
              </a:rPr>
              <a:t>системи  сприяє  </a:t>
            </a:r>
            <a:r>
              <a:rPr lang="uk-UA" sz="2000" b="0" dirty="0" smtClean="0">
                <a:solidFill>
                  <a:schemeClr val="tx1">
                    <a:lumMod val="50000"/>
                  </a:schemeClr>
                </a:solidFill>
                <a:latin typeface="Times New Roman" pitchFamily="18" charset="0"/>
                <a:cs typeface="Times New Roman" pitchFamily="18" charset="0"/>
              </a:rPr>
              <a:t>швидкому </a:t>
            </a:r>
            <a:r>
              <a:rPr lang="uk-UA" sz="2000" b="0" dirty="0">
                <a:solidFill>
                  <a:schemeClr val="tx1">
                    <a:lumMod val="50000"/>
                  </a:schemeClr>
                </a:solidFill>
                <a:latin typeface="Times New Roman" pitchFamily="18" charset="0"/>
                <a:cs typeface="Times New Roman" pitchFamily="18" charset="0"/>
              </a:rPr>
              <a:t>та потужному економічному зростанню. Ця  сфера  є  </a:t>
            </a:r>
            <a:r>
              <a:rPr lang="uk-UA" sz="2000" b="0" dirty="0" err="1">
                <a:solidFill>
                  <a:schemeClr val="tx1">
                    <a:lumMod val="50000"/>
                  </a:schemeClr>
                </a:solidFill>
                <a:latin typeface="Times New Roman" pitchFamily="18" charset="0"/>
                <a:cs typeface="Times New Roman" pitchFamily="18" charset="0"/>
              </a:rPr>
              <a:t>швидкозмінюваною</a:t>
            </a:r>
            <a:r>
              <a:rPr lang="uk-UA" sz="2000" b="0" dirty="0">
                <a:solidFill>
                  <a:schemeClr val="tx1">
                    <a:lumMod val="50000"/>
                  </a:schemeClr>
                </a:solidFill>
                <a:latin typeface="Times New Roman" pitchFamily="18" charset="0"/>
                <a:cs typeface="Times New Roman" pitchFamily="18" charset="0"/>
              </a:rPr>
              <a:t>  і  потребує систематичного  та  комплексного  втручання з боку держави. Ефективна політика в цьому напрямі дозволить оптимально </a:t>
            </a:r>
            <a:r>
              <a:rPr lang="uk-UA" sz="2000" b="0" dirty="0" smtClean="0">
                <a:solidFill>
                  <a:schemeClr val="tx1">
                    <a:lumMod val="50000"/>
                  </a:schemeClr>
                </a:solidFill>
                <a:latin typeface="Times New Roman" pitchFamily="18" charset="0"/>
                <a:cs typeface="Times New Roman" pitchFamily="18" charset="0"/>
              </a:rPr>
              <a:t>використовувати </a:t>
            </a:r>
            <a:r>
              <a:rPr lang="uk-UA" sz="2000" b="0" dirty="0">
                <a:solidFill>
                  <a:schemeClr val="tx1">
                    <a:lumMod val="50000"/>
                  </a:schemeClr>
                </a:solidFill>
                <a:latin typeface="Times New Roman" pitchFamily="18" charset="0"/>
                <a:cs typeface="Times New Roman" pitchFamily="18" charset="0"/>
              </a:rPr>
              <a:t>ресурси держави та приноситиме </a:t>
            </a:r>
            <a:r>
              <a:rPr lang="uk-UA" sz="2000" b="0" dirty="0" smtClean="0">
                <a:solidFill>
                  <a:schemeClr val="tx1">
                    <a:lumMod val="50000"/>
                  </a:schemeClr>
                </a:solidFill>
                <a:latin typeface="Times New Roman" pitchFamily="18" charset="0"/>
                <a:cs typeface="Times New Roman" pitchFamily="18" charset="0"/>
              </a:rPr>
              <a:t>економічні </a:t>
            </a:r>
            <a:r>
              <a:rPr lang="uk-UA" sz="2000" b="0" dirty="0">
                <a:solidFill>
                  <a:schemeClr val="tx1">
                    <a:lumMod val="50000"/>
                  </a:schemeClr>
                </a:solidFill>
                <a:latin typeface="Times New Roman" pitchFamily="18" charset="0"/>
                <a:cs typeface="Times New Roman" pitchFamily="18" charset="0"/>
              </a:rPr>
              <a:t>вигоди у майбутньому</a:t>
            </a:r>
            <a:r>
              <a:rPr lang="uk-UA" sz="20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Міжнародний  рух  капіталу  є  важливим фактором у світовій економіці, сприяючи </a:t>
            </a:r>
            <a:r>
              <a:rPr lang="uk-UA" sz="2000" b="0" dirty="0" smtClean="0">
                <a:solidFill>
                  <a:schemeClr val="tx1">
                    <a:lumMod val="50000"/>
                  </a:schemeClr>
                </a:solidFill>
                <a:latin typeface="Times New Roman" pitchFamily="18" charset="0"/>
                <a:cs typeface="Times New Roman" pitchFamily="18" charset="0"/>
              </a:rPr>
              <a:t>розвитку </a:t>
            </a:r>
            <a:r>
              <a:rPr lang="uk-UA" sz="2000" b="0" dirty="0">
                <a:solidFill>
                  <a:schemeClr val="tx1">
                    <a:lumMod val="50000"/>
                  </a:schemeClr>
                </a:solidFill>
                <a:latin typeface="Times New Roman" pitchFamily="18" charset="0"/>
                <a:cs typeface="Times New Roman" pitchFamily="18" charset="0"/>
              </a:rPr>
              <a:t>торгівлі, інвестицій, технологій та </a:t>
            </a:r>
            <a:r>
              <a:rPr lang="uk-UA" sz="2000" b="0" dirty="0" err="1" smtClean="0">
                <a:solidFill>
                  <a:schemeClr val="tx1">
                    <a:lumMod val="50000"/>
                  </a:schemeClr>
                </a:solidFill>
                <a:latin typeface="Times New Roman" pitchFamily="18" charset="0"/>
                <a:cs typeface="Times New Roman" pitchFamily="18" charset="0"/>
              </a:rPr>
              <a:t>еконоічного</a:t>
            </a:r>
            <a:r>
              <a:rPr lang="uk-UA" sz="2000" b="0" dirty="0" smtClean="0">
                <a:solidFill>
                  <a:schemeClr val="tx1">
                    <a:lumMod val="50000"/>
                  </a:schemeClr>
                </a:solidFill>
                <a:latin typeface="Times New Roman" pitchFamily="18" charset="0"/>
                <a:cs typeface="Times New Roman" pitchFamily="18" charset="0"/>
              </a:rPr>
              <a:t> </a:t>
            </a:r>
            <a:r>
              <a:rPr lang="uk-UA" sz="2000" b="0" dirty="0">
                <a:solidFill>
                  <a:schemeClr val="tx1">
                    <a:lumMod val="50000"/>
                  </a:schemeClr>
                </a:solidFill>
                <a:latin typeface="Times New Roman" pitchFamily="18" charset="0"/>
                <a:cs typeface="Times New Roman" pitchFamily="18" charset="0"/>
              </a:rPr>
              <a:t>зростання. У 2023 році міжнародний рух капіталу продовжував зростати, </a:t>
            </a:r>
            <a:r>
              <a:rPr lang="uk-UA" sz="2000" b="0" dirty="0" smtClean="0">
                <a:solidFill>
                  <a:schemeClr val="tx1">
                    <a:lumMod val="50000"/>
                  </a:schemeClr>
                </a:solidFill>
                <a:latin typeface="Times New Roman" pitchFamily="18" charset="0"/>
                <a:cs typeface="Times New Roman" pitchFamily="18" charset="0"/>
              </a:rPr>
              <a:t>незважаючи </a:t>
            </a:r>
            <a:r>
              <a:rPr lang="uk-UA" sz="2000" b="0" dirty="0">
                <a:solidFill>
                  <a:schemeClr val="tx1">
                    <a:lumMod val="50000"/>
                  </a:schemeClr>
                </a:solidFill>
                <a:latin typeface="Times New Roman" pitchFamily="18" charset="0"/>
                <a:cs typeface="Times New Roman" pitchFamily="18" charset="0"/>
              </a:rPr>
              <a:t>на негативні наслідки пандемії </a:t>
            </a:r>
            <a:r>
              <a:rPr lang="en-US" sz="2000" b="0" dirty="0">
                <a:solidFill>
                  <a:schemeClr val="tx1">
                    <a:lumMod val="50000"/>
                  </a:schemeClr>
                </a:solidFill>
                <a:latin typeface="Times New Roman" pitchFamily="18" charset="0"/>
                <a:cs typeface="Times New Roman" pitchFamily="18" charset="0"/>
              </a:rPr>
              <a:t>COVID-19</a:t>
            </a:r>
            <a:r>
              <a:rPr lang="uk-UA" sz="2000" b="0" dirty="0">
                <a:solidFill>
                  <a:schemeClr val="tx1">
                    <a:lumMod val="50000"/>
                  </a:schemeClr>
                </a:solidFill>
                <a:latin typeface="Times New Roman" pitchFamily="18" charset="0"/>
                <a:cs typeface="Times New Roman" pitchFamily="18" charset="0"/>
              </a:rPr>
              <a:t>та  російсько-української  війни.  За  даними Світового банку, надходження прямих </a:t>
            </a:r>
            <a:r>
              <a:rPr lang="uk-UA" sz="2000" b="0" dirty="0" smtClean="0">
                <a:solidFill>
                  <a:schemeClr val="tx1">
                    <a:lumMod val="50000"/>
                  </a:schemeClr>
                </a:solidFill>
                <a:latin typeface="Times New Roman" pitchFamily="18" charset="0"/>
                <a:cs typeface="Times New Roman" pitchFamily="18" charset="0"/>
              </a:rPr>
              <a:t>іноземних </a:t>
            </a:r>
            <a:r>
              <a:rPr lang="uk-UA" sz="2000" b="0" dirty="0">
                <a:solidFill>
                  <a:schemeClr val="tx1">
                    <a:lumMod val="50000"/>
                  </a:schemeClr>
                </a:solidFill>
                <a:latin typeface="Times New Roman" pitchFamily="18" charset="0"/>
                <a:cs typeface="Times New Roman" pitchFamily="18" charset="0"/>
              </a:rPr>
              <a:t>інвестицій у світову економіку в 2023 році склали 1,65 трильйона доларів США, що на 8% більше, ніж у 2022 </a:t>
            </a:r>
            <a:r>
              <a:rPr lang="uk-UA" sz="2000" b="0" dirty="0" smtClean="0">
                <a:solidFill>
                  <a:schemeClr val="tx1">
                    <a:lumMod val="50000"/>
                  </a:schemeClr>
                </a:solidFill>
                <a:latin typeface="Times New Roman" pitchFamily="18" charset="0"/>
                <a:cs typeface="Times New Roman" pitchFamily="18" charset="0"/>
              </a:rPr>
              <a:t>році.</a:t>
            </a:r>
            <a:endParaRPr lang="uk-UA" sz="20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Основними напрямками руху капіталу були розвинені країни та країни, що розвиваються, з підвищеним попитом на інвестиції в </a:t>
            </a:r>
            <a:r>
              <a:rPr lang="uk-UA" sz="2000" b="0" dirty="0" err="1">
                <a:solidFill>
                  <a:schemeClr val="tx1">
                    <a:lumMod val="50000"/>
                  </a:schemeClr>
                </a:solidFill>
                <a:latin typeface="Times New Roman" pitchFamily="18" charset="0"/>
                <a:cs typeface="Times New Roman" pitchFamily="18" charset="0"/>
              </a:rPr>
              <a:t>техно-логічні</a:t>
            </a:r>
            <a:r>
              <a:rPr lang="uk-UA" sz="2000" b="0" dirty="0">
                <a:solidFill>
                  <a:schemeClr val="tx1">
                    <a:lumMod val="50000"/>
                  </a:schemeClr>
                </a:solidFill>
                <a:latin typeface="Times New Roman" pitchFamily="18" charset="0"/>
                <a:cs typeface="Times New Roman" pitchFamily="18" charset="0"/>
              </a:rPr>
              <a:t> компанії та галузі охорони здоров'я</a:t>
            </a:r>
            <a:r>
              <a:rPr lang="uk-UA" sz="2000" b="0" dirty="0" smtClean="0">
                <a:solidFill>
                  <a:schemeClr val="tx1">
                    <a:lumMod val="50000"/>
                  </a:schemeClr>
                </a:solidFill>
                <a:latin typeface="Times New Roman" pitchFamily="18" charset="0"/>
                <a:cs typeface="Times New Roman" pitchFamily="18" charset="0"/>
              </a:rPr>
              <a:t>. В  </a:t>
            </a:r>
            <a:r>
              <a:rPr lang="uk-UA" sz="2000" b="0" dirty="0">
                <a:solidFill>
                  <a:schemeClr val="tx1">
                    <a:lumMod val="50000"/>
                  </a:schemeClr>
                </a:solidFill>
                <a:latin typeface="Times New Roman" pitchFamily="18" charset="0"/>
                <a:cs typeface="Times New Roman" pitchFamily="18" charset="0"/>
              </a:rPr>
              <a:t>таблиці  1  представимо  статистику  </a:t>
            </a:r>
            <a:r>
              <a:rPr lang="uk-UA" sz="2000" b="0" dirty="0" err="1">
                <a:solidFill>
                  <a:schemeClr val="tx1">
                    <a:lumMod val="50000"/>
                  </a:schemeClr>
                </a:solidFill>
                <a:latin typeface="Times New Roman" pitchFamily="18" charset="0"/>
                <a:cs typeface="Times New Roman" pitchFamily="18" charset="0"/>
              </a:rPr>
              <a:t>пря-мих</a:t>
            </a:r>
            <a:r>
              <a:rPr lang="uk-UA" sz="2000" b="0" dirty="0">
                <a:solidFill>
                  <a:schemeClr val="tx1">
                    <a:lumMod val="50000"/>
                  </a:schemeClr>
                </a:solidFill>
                <a:latin typeface="Times New Roman" pitchFamily="18" charset="0"/>
                <a:cs typeface="Times New Roman" pitchFamily="18" charset="0"/>
              </a:rPr>
              <a:t> іноземних інвестицій (ПІІ) України та ряду інших держав у 2022 році.</a:t>
            </a:r>
          </a:p>
        </p:txBody>
      </p:sp>
    </p:spTree>
    <p:extLst>
      <p:ext uri="{BB962C8B-B14F-4D97-AF65-F5344CB8AC3E}">
        <p14:creationId xmlns:p14="http://schemas.microsoft.com/office/powerpoint/2010/main" val="22785280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9144" y="685800"/>
            <a:ext cx="7836789" cy="4240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12844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27001" y="127000"/>
            <a:ext cx="11730038" cy="5643563"/>
          </a:xfrm>
        </p:spPr>
        <p:txBody>
          <a:bodyPr/>
          <a:lstStyle/>
          <a:p>
            <a:pPr marL="0" indent="457200" algn="just">
              <a:lnSpc>
                <a:spcPct val="100000"/>
              </a:lnSpc>
              <a:buNone/>
            </a:pPr>
            <a:r>
              <a:rPr lang="uk-UA" sz="2000" i="1" u="sng" dirty="0">
                <a:latin typeface="Times New Roman" pitchFamily="18" charset="0"/>
                <a:cs typeface="Times New Roman" pitchFamily="18" charset="0"/>
              </a:rPr>
              <a:t>Прогнозується,  що  міжнародний  рух  </a:t>
            </a:r>
            <a:r>
              <a:rPr lang="uk-UA" sz="2000" i="1" u="sng" dirty="0" smtClean="0">
                <a:latin typeface="Times New Roman" pitchFamily="18" charset="0"/>
                <a:cs typeface="Times New Roman" pitchFamily="18" charset="0"/>
              </a:rPr>
              <a:t>капіталу  </a:t>
            </a:r>
            <a:r>
              <a:rPr lang="uk-UA" sz="2000" i="1" u="sng" dirty="0">
                <a:latin typeface="Times New Roman" pitchFamily="18" charset="0"/>
                <a:cs typeface="Times New Roman" pitchFamily="18" charset="0"/>
              </a:rPr>
              <a:t>у  2024  році  продовжить  зростати,  і це  зростання  буде  обумовлене  кількома факторами</a:t>
            </a:r>
            <a:r>
              <a:rPr lang="uk-UA" sz="2000" i="1" u="sng" dirty="0" smtClean="0">
                <a:latin typeface="Times New Roman" pitchFamily="18" charset="0"/>
                <a:cs typeface="Times New Roman" pitchFamily="18" charset="0"/>
              </a:rPr>
              <a:t>:</a:t>
            </a:r>
          </a:p>
          <a:p>
            <a:pPr marL="0" indent="457200" algn="just">
              <a:lnSpc>
                <a:spcPct val="100000"/>
              </a:lnSpc>
              <a:buAutoNum type="arabicPeriod"/>
            </a:pPr>
            <a:r>
              <a:rPr lang="uk-UA" sz="2000" b="0" dirty="0" smtClean="0">
                <a:latin typeface="Times New Roman" pitchFamily="18" charset="0"/>
                <a:cs typeface="Times New Roman" pitchFamily="18" charset="0"/>
              </a:rPr>
              <a:t>Очікується</a:t>
            </a:r>
            <a:r>
              <a:rPr lang="uk-UA" sz="2000" b="0" dirty="0">
                <a:latin typeface="Times New Roman" pitchFamily="18" charset="0"/>
                <a:cs typeface="Times New Roman" pitchFamily="18" charset="0"/>
              </a:rPr>
              <a:t>,  що  темпи  економічного зростання у світі у 2024 році складуть близько 3,5%. Це стимулюватиме попит на інвестиції, оскільки  інвестори  шукають  можливості  </a:t>
            </a:r>
            <a:r>
              <a:rPr lang="uk-UA" sz="2000" b="0" dirty="0" err="1">
                <a:latin typeface="Times New Roman" pitchFamily="18" charset="0"/>
                <a:cs typeface="Times New Roman" pitchFamily="18" charset="0"/>
              </a:rPr>
              <a:t>отри-мати</a:t>
            </a:r>
            <a:r>
              <a:rPr lang="uk-UA" sz="2000" b="0" dirty="0">
                <a:latin typeface="Times New Roman" pitchFamily="18" charset="0"/>
                <a:cs typeface="Times New Roman" pitchFamily="18" charset="0"/>
              </a:rPr>
              <a:t> прибуток в умовах розширення економіки</a:t>
            </a:r>
            <a:r>
              <a:rPr lang="uk-UA" sz="2000" b="0" dirty="0" smtClean="0">
                <a:latin typeface="Times New Roman" pitchFamily="18" charset="0"/>
                <a:cs typeface="Times New Roman" pitchFamily="18" charset="0"/>
              </a:rPr>
              <a:t>.</a:t>
            </a:r>
          </a:p>
          <a:p>
            <a:pPr marL="0" indent="457200" algn="just">
              <a:lnSpc>
                <a:spcPct val="100000"/>
              </a:lnSpc>
              <a:buAutoNum type="arabicPeriod"/>
            </a:pPr>
            <a:r>
              <a:rPr lang="uk-UA" sz="2000" b="0" dirty="0" err="1" smtClean="0">
                <a:latin typeface="Times New Roman" pitchFamily="18" charset="0"/>
                <a:cs typeface="Times New Roman" pitchFamily="18" charset="0"/>
              </a:rPr>
              <a:t>Деглобалізація</a:t>
            </a:r>
            <a:r>
              <a:rPr lang="uk-UA" sz="2000" b="0" dirty="0">
                <a:latin typeface="Times New Roman" pitchFamily="18" charset="0"/>
                <a:cs typeface="Times New Roman" pitchFamily="18" charset="0"/>
              </a:rPr>
              <a:t>, яка спостерігається в останні роки, може призвести до збільшення інвестицій  у  країни,  що  розвиваються,  які стають  більш  привабливими  для  інвесторів. Це  може  бути  пов'язано  зі  змінами  у  </a:t>
            </a:r>
            <a:r>
              <a:rPr lang="uk-UA" sz="2000" b="0" dirty="0" smtClean="0">
                <a:latin typeface="Times New Roman" pitchFamily="18" charset="0"/>
                <a:cs typeface="Times New Roman" pitchFamily="18" charset="0"/>
              </a:rPr>
              <a:t>торговельних  </a:t>
            </a:r>
            <a:r>
              <a:rPr lang="uk-UA" sz="2000" b="0" dirty="0">
                <a:latin typeface="Times New Roman" pitchFamily="18" charset="0"/>
                <a:cs typeface="Times New Roman" pitchFamily="18" charset="0"/>
              </a:rPr>
              <a:t>угодах  та  політичними  змінами,  що роблять  деякі  ринки  більш  відкритими  для іноземного капіталу</a:t>
            </a:r>
            <a:r>
              <a:rPr lang="uk-UA" sz="2000" b="0" dirty="0" smtClean="0">
                <a:latin typeface="Times New Roman" pitchFamily="18" charset="0"/>
                <a:cs typeface="Times New Roman" pitchFamily="18" charset="0"/>
              </a:rPr>
              <a:t>.</a:t>
            </a:r>
          </a:p>
          <a:p>
            <a:pPr marL="0" indent="457200" algn="just">
              <a:lnSpc>
                <a:spcPct val="100000"/>
              </a:lnSpc>
              <a:buAutoNum type="arabicPeriod"/>
            </a:pPr>
            <a:r>
              <a:rPr lang="uk-UA" sz="2000" b="0" dirty="0" smtClean="0">
                <a:latin typeface="Times New Roman" pitchFamily="18" charset="0"/>
                <a:cs typeface="Times New Roman" pitchFamily="18" charset="0"/>
              </a:rPr>
              <a:t>Цифрова  </a:t>
            </a:r>
            <a:r>
              <a:rPr lang="uk-UA" sz="2000" b="0" dirty="0">
                <a:latin typeface="Times New Roman" pitchFamily="18" charset="0"/>
                <a:cs typeface="Times New Roman" pitchFamily="18" charset="0"/>
              </a:rPr>
              <a:t>трансформація,  яка  </a:t>
            </a:r>
            <a:r>
              <a:rPr lang="uk-UA" sz="2000" b="0" dirty="0" smtClean="0">
                <a:latin typeface="Times New Roman" pitchFamily="18" charset="0"/>
                <a:cs typeface="Times New Roman" pitchFamily="18" charset="0"/>
              </a:rPr>
              <a:t>відбувається  </a:t>
            </a:r>
            <a:r>
              <a:rPr lang="uk-UA" sz="2000" b="0" dirty="0">
                <a:latin typeface="Times New Roman" pitchFamily="18" charset="0"/>
                <a:cs typeface="Times New Roman" pitchFamily="18" charset="0"/>
              </a:rPr>
              <a:t>в  усіх  сферах  економіки,  створює нові можливості для інвестицій. Це охоплює інновації  в  технологіях,  штучний  інтелект, </a:t>
            </a:r>
            <a:r>
              <a:rPr lang="uk-UA" sz="2000" b="0" dirty="0" err="1">
                <a:latin typeface="Times New Roman" pitchFamily="18" charset="0"/>
                <a:cs typeface="Times New Roman" pitchFamily="18" charset="0"/>
              </a:rPr>
              <a:t>кібербезпеку</a:t>
            </a:r>
            <a:r>
              <a:rPr lang="uk-UA" sz="2000" b="0" dirty="0">
                <a:latin typeface="Times New Roman" pitchFamily="18" charset="0"/>
                <a:cs typeface="Times New Roman" pitchFamily="18" charset="0"/>
              </a:rPr>
              <a:t>,  електронну  комерцію  та  інші сектори,  які  привертають  увагу  інвесторів, що шукають високі ризики та високі можливі </a:t>
            </a:r>
            <a:r>
              <a:rPr lang="uk-UA" sz="2000" b="0" dirty="0" smtClean="0">
                <a:latin typeface="Times New Roman" pitchFamily="18" charset="0"/>
                <a:cs typeface="Times New Roman" pitchFamily="18" charset="0"/>
              </a:rPr>
              <a:t>доходи.</a:t>
            </a:r>
            <a:endParaRPr lang="uk-UA" sz="2000" b="0" dirty="0">
              <a:latin typeface="Times New Roman" pitchFamily="18" charset="0"/>
              <a:cs typeface="Times New Roman" pitchFamily="18" charset="0"/>
            </a:endParaRPr>
          </a:p>
        </p:txBody>
      </p:sp>
    </p:spTree>
    <p:extLst>
      <p:ext uri="{BB962C8B-B14F-4D97-AF65-F5344CB8AC3E}">
        <p14:creationId xmlns:p14="http://schemas.microsoft.com/office/powerpoint/2010/main" val="2580901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0067" y="211668"/>
            <a:ext cx="11746971" cy="5558896"/>
          </a:xfrm>
        </p:spPr>
        <p:txBody>
          <a:bodyPr/>
          <a:lstStyle/>
          <a:p>
            <a:pPr marL="0" indent="457200" algn="just">
              <a:lnSpc>
                <a:spcPct val="150000"/>
              </a:lnSpc>
              <a:spcBef>
                <a:spcPts val="0"/>
              </a:spcBef>
              <a:buNone/>
            </a:pPr>
            <a:r>
              <a:rPr lang="uk-UA" sz="2000" i="1" u="sng" dirty="0">
                <a:latin typeface="Times New Roman" pitchFamily="18" charset="0"/>
                <a:cs typeface="Times New Roman" pitchFamily="18" charset="0"/>
              </a:rPr>
              <a:t>На рух капіталу у 2024 році можуть </a:t>
            </a:r>
            <a:r>
              <a:rPr lang="uk-UA" sz="2000" i="1" u="sng" dirty="0" smtClean="0">
                <a:latin typeface="Times New Roman" pitchFamily="18" charset="0"/>
                <a:cs typeface="Times New Roman" pitchFamily="18" charset="0"/>
              </a:rPr>
              <a:t>негативно </a:t>
            </a:r>
            <a:r>
              <a:rPr lang="uk-UA" sz="2000" i="1" u="sng" dirty="0">
                <a:latin typeface="Times New Roman" pitchFamily="18" charset="0"/>
                <a:cs typeface="Times New Roman" pitchFamily="18" charset="0"/>
              </a:rPr>
              <a:t>вплинути наступні фактори</a:t>
            </a:r>
            <a:r>
              <a:rPr lang="uk-UA" sz="2000" i="1" u="sng" dirty="0" smtClean="0">
                <a:latin typeface="Times New Roman" pitchFamily="18" charset="0"/>
                <a:cs typeface="Times New Roman" pitchFamily="18" charset="0"/>
              </a:rPr>
              <a:t>:</a:t>
            </a:r>
          </a:p>
          <a:p>
            <a:pPr marL="0" indent="457200" algn="just">
              <a:lnSpc>
                <a:spcPct val="150000"/>
              </a:lnSpc>
              <a:spcBef>
                <a:spcPts val="0"/>
              </a:spcBef>
              <a:buAutoNum type="arabicPeriod"/>
            </a:pPr>
            <a:r>
              <a:rPr lang="uk-UA" sz="2000" b="0" dirty="0" smtClean="0">
                <a:solidFill>
                  <a:schemeClr val="tx1">
                    <a:lumMod val="50000"/>
                  </a:schemeClr>
                </a:solidFill>
                <a:latin typeface="Times New Roman" pitchFamily="18" charset="0"/>
                <a:cs typeface="Times New Roman" pitchFamily="18" charset="0"/>
              </a:rPr>
              <a:t>Геополітичні  </a:t>
            </a:r>
            <a:r>
              <a:rPr lang="uk-UA" sz="2000" b="0" dirty="0">
                <a:solidFill>
                  <a:schemeClr val="tx1">
                    <a:lumMod val="50000"/>
                  </a:schemeClr>
                </a:solidFill>
                <a:latin typeface="Times New Roman" pitchFamily="18" charset="0"/>
                <a:cs typeface="Times New Roman" pitchFamily="18" charset="0"/>
              </a:rPr>
              <a:t>конфлікти,  такі  як  </a:t>
            </a:r>
            <a:r>
              <a:rPr lang="uk-UA" sz="2000" b="0" dirty="0" smtClean="0">
                <a:solidFill>
                  <a:schemeClr val="tx1">
                    <a:lumMod val="50000"/>
                  </a:schemeClr>
                </a:solidFill>
                <a:latin typeface="Times New Roman" pitchFamily="18" charset="0"/>
                <a:cs typeface="Times New Roman" pitchFamily="18" charset="0"/>
              </a:rPr>
              <a:t>російсько-українська  </a:t>
            </a:r>
            <a:r>
              <a:rPr lang="uk-UA" sz="2000" b="0" dirty="0">
                <a:solidFill>
                  <a:schemeClr val="tx1">
                    <a:lumMod val="50000"/>
                  </a:schemeClr>
                </a:solidFill>
                <a:latin typeface="Times New Roman" pitchFamily="18" charset="0"/>
                <a:cs typeface="Times New Roman" pitchFamily="18" charset="0"/>
              </a:rPr>
              <a:t>війна,  а  також  напруженість у відносинах між Китаєм і США, можуть </a:t>
            </a:r>
            <a:r>
              <a:rPr lang="uk-UA" sz="2000" b="0" dirty="0" smtClean="0">
                <a:solidFill>
                  <a:schemeClr val="tx1">
                    <a:lumMod val="50000"/>
                  </a:schemeClr>
                </a:solidFill>
                <a:latin typeface="Times New Roman" pitchFamily="18" charset="0"/>
                <a:cs typeface="Times New Roman" pitchFamily="18" charset="0"/>
              </a:rPr>
              <a:t>призвести </a:t>
            </a:r>
            <a:r>
              <a:rPr lang="uk-UA" sz="2000" b="0" dirty="0">
                <a:solidFill>
                  <a:schemeClr val="tx1">
                    <a:lumMod val="50000"/>
                  </a:schemeClr>
                </a:solidFill>
                <a:latin typeface="Times New Roman" pitchFamily="18" charset="0"/>
                <a:cs typeface="Times New Roman" pitchFamily="18" charset="0"/>
              </a:rPr>
              <a:t>до зменшення інвестицій у країни, що розташовані  в  регіонах  з  високими  </a:t>
            </a:r>
            <a:r>
              <a:rPr lang="uk-UA" sz="2000" b="0" dirty="0" smtClean="0">
                <a:solidFill>
                  <a:schemeClr val="tx1">
                    <a:lumMod val="50000"/>
                  </a:schemeClr>
                </a:solidFill>
                <a:latin typeface="Times New Roman" pitchFamily="18" charset="0"/>
                <a:cs typeface="Times New Roman" pitchFamily="18" charset="0"/>
              </a:rPr>
              <a:t>геополітичними </a:t>
            </a:r>
            <a:r>
              <a:rPr lang="uk-UA" sz="2000" b="0" dirty="0">
                <a:solidFill>
                  <a:schemeClr val="tx1">
                    <a:lumMod val="50000"/>
                  </a:schemeClr>
                </a:solidFill>
                <a:latin typeface="Times New Roman" pitchFamily="18" charset="0"/>
                <a:cs typeface="Times New Roman" pitchFamily="18" charset="0"/>
              </a:rPr>
              <a:t>ризиками. Це може бути спричинене страхом  інвесторів  перед  можливими  </a:t>
            </a:r>
            <a:r>
              <a:rPr lang="uk-UA" sz="2000" b="0" dirty="0" smtClean="0">
                <a:solidFill>
                  <a:schemeClr val="tx1">
                    <a:lumMod val="50000"/>
                  </a:schemeClr>
                </a:solidFill>
                <a:latin typeface="Times New Roman" pitchFamily="18" charset="0"/>
                <a:cs typeface="Times New Roman" pitchFamily="18" charset="0"/>
              </a:rPr>
              <a:t>втратами </a:t>
            </a:r>
            <a:r>
              <a:rPr lang="uk-UA" sz="2000" b="0" dirty="0">
                <a:solidFill>
                  <a:schemeClr val="tx1">
                    <a:lumMod val="50000"/>
                  </a:schemeClr>
                </a:solidFill>
                <a:latin typeface="Times New Roman" pitchFamily="18" charset="0"/>
                <a:cs typeface="Times New Roman" pitchFamily="18" charset="0"/>
              </a:rPr>
              <a:t>через конфлікти та нестабільність у цих регіонах</a:t>
            </a:r>
            <a:r>
              <a:rPr lang="uk-UA" sz="2000" b="0" dirty="0" smtClean="0">
                <a:solidFill>
                  <a:schemeClr val="tx1">
                    <a:lumMod val="50000"/>
                  </a:schemeClr>
                </a:solidFill>
                <a:latin typeface="Times New Roman" pitchFamily="18" charset="0"/>
                <a:cs typeface="Times New Roman" pitchFamily="18" charset="0"/>
              </a:rPr>
              <a:t>.</a:t>
            </a:r>
          </a:p>
          <a:p>
            <a:pPr marL="0" indent="457200" algn="just">
              <a:lnSpc>
                <a:spcPct val="150000"/>
              </a:lnSpc>
              <a:spcBef>
                <a:spcPts val="0"/>
              </a:spcBef>
              <a:buAutoNum type="arabicPeriod"/>
            </a:pPr>
            <a:r>
              <a:rPr lang="uk-UA" sz="2000" b="0" dirty="0" smtClean="0">
                <a:solidFill>
                  <a:schemeClr val="tx1">
                    <a:lumMod val="50000"/>
                  </a:schemeClr>
                </a:solidFill>
                <a:latin typeface="Times New Roman" pitchFamily="18" charset="0"/>
                <a:cs typeface="Times New Roman" pitchFamily="18" charset="0"/>
              </a:rPr>
              <a:t>Підвищення </a:t>
            </a:r>
            <a:r>
              <a:rPr lang="uk-UA" sz="2000" b="0" dirty="0">
                <a:solidFill>
                  <a:schemeClr val="tx1">
                    <a:lumMod val="50000"/>
                  </a:schemeClr>
                </a:solidFill>
                <a:latin typeface="Times New Roman" pitchFamily="18" charset="0"/>
                <a:cs typeface="Times New Roman" pitchFamily="18" charset="0"/>
              </a:rPr>
              <a:t>рівня інфляції у світі може також  призвести  до  зниження  </a:t>
            </a:r>
            <a:r>
              <a:rPr lang="uk-UA" sz="2000" b="0" dirty="0" smtClean="0">
                <a:solidFill>
                  <a:schemeClr val="tx1">
                    <a:lumMod val="50000"/>
                  </a:schemeClr>
                </a:solidFill>
                <a:latin typeface="Times New Roman" pitchFamily="18" charset="0"/>
                <a:cs typeface="Times New Roman" pitchFamily="18" charset="0"/>
              </a:rPr>
              <a:t>інвестиційної  </a:t>
            </a:r>
            <a:r>
              <a:rPr lang="uk-UA" sz="2000" b="0" dirty="0">
                <a:solidFill>
                  <a:schemeClr val="tx1">
                    <a:lumMod val="50000"/>
                  </a:schemeClr>
                </a:solidFill>
                <a:latin typeface="Times New Roman" pitchFamily="18" charset="0"/>
                <a:cs typeface="Times New Roman" pitchFamily="18" charset="0"/>
              </a:rPr>
              <a:t>активності.  Інвестори  можуть  віддавати перевагу вкладенням у більш консервативні активи,  щоб  захистити  свої  кошти  від  втрат внаслідок </a:t>
            </a:r>
            <a:r>
              <a:rPr lang="uk-UA" sz="2000" b="0" dirty="0" smtClean="0">
                <a:solidFill>
                  <a:schemeClr val="tx1">
                    <a:lumMod val="50000"/>
                  </a:schemeClr>
                </a:solidFill>
                <a:latin typeface="Times New Roman" pitchFamily="18" charset="0"/>
                <a:cs typeface="Times New Roman" pitchFamily="18" charset="0"/>
              </a:rPr>
              <a:t>інфляції.</a:t>
            </a:r>
          </a:p>
          <a:p>
            <a:pPr marL="0" indent="457200" algn="just">
              <a:lnSpc>
                <a:spcPct val="150000"/>
              </a:lnSpc>
              <a:spcBef>
                <a:spcPts val="0"/>
              </a:spcBef>
              <a:buNone/>
            </a:pPr>
            <a:r>
              <a:rPr lang="uk-UA" sz="2000" b="0" dirty="0" smtClean="0">
                <a:solidFill>
                  <a:schemeClr val="tx1">
                    <a:lumMod val="50000"/>
                  </a:schemeClr>
                </a:solidFill>
                <a:latin typeface="Times New Roman" pitchFamily="18" charset="0"/>
                <a:cs typeface="Times New Roman" pitchFamily="18" charset="0"/>
              </a:rPr>
              <a:t>Міжнародний  </a:t>
            </a:r>
            <a:r>
              <a:rPr lang="uk-UA" sz="2000" b="0" dirty="0">
                <a:solidFill>
                  <a:schemeClr val="tx1">
                    <a:lumMod val="50000"/>
                  </a:schemeClr>
                </a:solidFill>
                <a:latin typeface="Times New Roman" pitchFamily="18" charset="0"/>
                <a:cs typeface="Times New Roman" pitchFamily="18" charset="0"/>
              </a:rPr>
              <a:t>рух  капіталу  має  як  </a:t>
            </a:r>
            <a:r>
              <a:rPr lang="uk-UA" sz="2000" b="0" dirty="0" smtClean="0">
                <a:solidFill>
                  <a:schemeClr val="tx1">
                    <a:lumMod val="50000"/>
                  </a:schemeClr>
                </a:solidFill>
                <a:latin typeface="Times New Roman" pitchFamily="18" charset="0"/>
                <a:cs typeface="Times New Roman" pitchFamily="18" charset="0"/>
              </a:rPr>
              <a:t>позитивні</a:t>
            </a:r>
            <a:r>
              <a:rPr lang="uk-UA" sz="2000" b="0" dirty="0">
                <a:solidFill>
                  <a:schemeClr val="tx1">
                    <a:lumMod val="50000"/>
                  </a:schemeClr>
                </a:solidFill>
                <a:latin typeface="Times New Roman" pitchFamily="18" charset="0"/>
                <a:cs typeface="Times New Roman" pitchFamily="18" charset="0"/>
              </a:rPr>
              <a:t>, так і негативні наслідки. З одного боку, він  сприяє  економічному  зростанню,  </a:t>
            </a:r>
            <a:r>
              <a:rPr lang="uk-UA" sz="2000" b="0" dirty="0" smtClean="0">
                <a:solidFill>
                  <a:schemeClr val="tx1">
                    <a:lumMod val="50000"/>
                  </a:schemeClr>
                </a:solidFill>
                <a:latin typeface="Times New Roman" pitchFamily="18" charset="0"/>
                <a:cs typeface="Times New Roman" pitchFamily="18" charset="0"/>
              </a:rPr>
              <a:t>підвищенню  </a:t>
            </a:r>
            <a:r>
              <a:rPr lang="uk-UA" sz="2000" b="0" dirty="0">
                <a:solidFill>
                  <a:schemeClr val="tx1">
                    <a:lumMod val="50000"/>
                  </a:schemeClr>
                </a:solidFill>
                <a:latin typeface="Times New Roman" pitchFamily="18" charset="0"/>
                <a:cs typeface="Times New Roman" pitchFamily="18" charset="0"/>
              </a:rPr>
              <a:t>ефективності  виробництва  та  </a:t>
            </a:r>
            <a:r>
              <a:rPr lang="uk-UA" sz="2000" b="0" dirty="0" smtClean="0">
                <a:solidFill>
                  <a:schemeClr val="tx1">
                    <a:lumMod val="50000"/>
                  </a:schemeClr>
                </a:solidFill>
                <a:latin typeface="Times New Roman" pitchFamily="18" charset="0"/>
                <a:cs typeface="Times New Roman" pitchFamily="18" charset="0"/>
              </a:rPr>
              <a:t>інновацій</a:t>
            </a:r>
            <a:r>
              <a:rPr lang="uk-UA" sz="2000" b="0" dirty="0">
                <a:solidFill>
                  <a:schemeClr val="tx1">
                    <a:lumMod val="50000"/>
                  </a:schemeClr>
                </a:solidFill>
                <a:latin typeface="Times New Roman" pitchFamily="18" charset="0"/>
                <a:cs typeface="Times New Roman" pitchFamily="18" charset="0"/>
              </a:rPr>
              <a:t>. З іншого боку, він може призводити до нестабільності  фінансових  ринків  та  </a:t>
            </a:r>
            <a:r>
              <a:rPr lang="uk-UA" sz="2000" b="0" dirty="0" smtClean="0">
                <a:solidFill>
                  <a:schemeClr val="tx1">
                    <a:lumMod val="50000"/>
                  </a:schemeClr>
                </a:solidFill>
                <a:latin typeface="Times New Roman" pitchFamily="18" charset="0"/>
                <a:cs typeface="Times New Roman" pitchFamily="18" charset="0"/>
              </a:rPr>
              <a:t>посилення </a:t>
            </a:r>
            <a:r>
              <a:rPr lang="uk-UA" sz="2000" b="0" dirty="0">
                <a:solidFill>
                  <a:schemeClr val="tx1">
                    <a:lumMod val="50000"/>
                  </a:schemeClr>
                </a:solidFill>
                <a:latin typeface="Times New Roman" pitchFamily="18" charset="0"/>
                <a:cs typeface="Times New Roman" pitchFamily="18" charset="0"/>
              </a:rPr>
              <a:t>нерівності між країнами.</a:t>
            </a:r>
          </a:p>
          <a:p>
            <a:pPr marL="0" indent="457200" algn="just">
              <a:lnSpc>
                <a:spcPct val="150000"/>
              </a:lnSpc>
              <a:spcBef>
                <a:spcPts val="0"/>
              </a:spcBef>
              <a:buNone/>
            </a:pPr>
            <a:endParaRPr lang="uk-UA" sz="2000" b="0" dirty="0">
              <a:latin typeface="Times New Roman" pitchFamily="18" charset="0"/>
              <a:cs typeface="Times New Roman" pitchFamily="18" charset="0"/>
            </a:endParaRPr>
          </a:p>
        </p:txBody>
      </p:sp>
    </p:spTree>
    <p:extLst>
      <p:ext uri="{BB962C8B-B14F-4D97-AF65-F5344CB8AC3E}">
        <p14:creationId xmlns:p14="http://schemas.microsoft.com/office/powerpoint/2010/main" val="36994125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01601" y="143934"/>
            <a:ext cx="11755438" cy="5626630"/>
          </a:xfrm>
        </p:spPr>
        <p:txBody>
          <a:bodyPr/>
          <a:lstStyle/>
          <a:p>
            <a:pPr marL="0" indent="0">
              <a:buNone/>
            </a:pPr>
            <a:r>
              <a:rPr lang="uk-UA" sz="1600" b="0" dirty="0" smtClean="0">
                <a:latin typeface="Times New Roman" pitchFamily="18" charset="0"/>
                <a:cs typeface="Times New Roman" pitchFamily="18" charset="0"/>
              </a:rPr>
              <a:t>Виділення напрямків виходу з економічної кризи та залучення інвестиційного капіталу в економіку  держави  важливо  для  створення сприятливих  умов  для  розвитку  економіки. </a:t>
            </a:r>
          </a:p>
          <a:p>
            <a:pPr marL="0" indent="0">
              <a:buNone/>
            </a:pPr>
            <a:r>
              <a:rPr lang="uk-UA" sz="1600" i="1" u="sng" dirty="0" smtClean="0">
                <a:latin typeface="Times New Roman" pitchFamily="18" charset="0"/>
                <a:cs typeface="Times New Roman" pitchFamily="18" charset="0"/>
              </a:rPr>
              <a:t>Деякі  можливі  напрями  виходу  з  кризи  та залучення інвестицій можуть включати</a:t>
            </a:r>
            <a:r>
              <a:rPr lang="uk-UA" sz="1600" b="0" dirty="0" smtClean="0">
                <a:latin typeface="Times New Roman" pitchFamily="18" charset="0"/>
                <a:cs typeface="Times New Roman" pitchFamily="18" charset="0"/>
              </a:rPr>
              <a:t>:</a:t>
            </a:r>
          </a:p>
          <a:p>
            <a:pPr marL="457200" indent="-457200">
              <a:buAutoNum type="arabicPeriod"/>
            </a:pPr>
            <a:r>
              <a:rPr lang="uk-UA" sz="1600" b="0" dirty="0" smtClean="0">
                <a:latin typeface="Times New Roman" pitchFamily="18" charset="0"/>
                <a:cs typeface="Times New Roman" pitchFamily="18" charset="0"/>
              </a:rPr>
              <a:t>Стимулювання   інвестиційного   клімату: Для залучення інвестиційного капіталу в економіку необхідно створювати сприятливі умови  для  бізнесу,  такі  як  зниження  бюрократичних  перешкод,  поліпшення  правового середовища,  заохочення  інновацій  та  підтримка підприємництва.</a:t>
            </a:r>
          </a:p>
          <a:p>
            <a:pPr marL="457200" indent="-457200">
              <a:buAutoNum type="arabicPeriod"/>
            </a:pPr>
            <a:r>
              <a:rPr lang="uk-UA" sz="1600" b="0" dirty="0" smtClean="0">
                <a:latin typeface="Times New Roman" pitchFamily="18" charset="0"/>
                <a:cs typeface="Times New Roman" pitchFamily="18" charset="0"/>
              </a:rPr>
              <a:t>Інфраструктурні   проекти:   Розвиток інфраструктури є ключовим для приваблення інвестицій  та  стимулювання  економічного зростання.  Інвестиції  в  будівництво  доріг, залізниць,  портів,  аеропортів  та  інших  інфраструктурних  об'єктів  можуть  привернути інвесторів  та  створити  нові  можливості  для розвитку бізнесу.</a:t>
            </a:r>
          </a:p>
          <a:p>
            <a:pPr marL="457200" indent="-457200">
              <a:buAutoNum type="arabicPeriod"/>
            </a:pPr>
            <a:r>
              <a:rPr lang="uk-UA" sz="1600" b="0" dirty="0" smtClean="0">
                <a:latin typeface="Times New Roman" pitchFamily="18" charset="0"/>
                <a:cs typeface="Times New Roman" pitchFamily="18" charset="0"/>
              </a:rPr>
              <a:t>Розвиток  людського  капіталу:  Інвестування  в  освіту,  навчання  та  розвиток  кваліфікацій  працівників  може  покращити  продуктивність праці та конкурентоспроможність економіки.</a:t>
            </a:r>
          </a:p>
          <a:p>
            <a:pPr marL="457200" indent="-457200">
              <a:buAutoNum type="arabicPeriod"/>
            </a:pPr>
            <a:r>
              <a:rPr lang="uk-UA" sz="1600" b="0" dirty="0" smtClean="0">
                <a:latin typeface="Times New Roman" pitchFamily="18" charset="0"/>
                <a:cs typeface="Times New Roman" pitchFamily="18" charset="0"/>
              </a:rPr>
              <a:t>Промоція  інновацій  та  досліджень: Підтримка інновацій та наукових досліджень може сприяти створенню нових технологій та продуктів, що приверне інвестиції в економіку.</a:t>
            </a:r>
          </a:p>
          <a:p>
            <a:pPr marL="457200" indent="-457200">
              <a:buAutoNum type="arabicPeriod"/>
            </a:pPr>
            <a:r>
              <a:rPr lang="uk-UA" sz="1600" b="0" dirty="0" smtClean="0">
                <a:latin typeface="Times New Roman" pitchFamily="18" charset="0"/>
                <a:cs typeface="Times New Roman" pitchFamily="18" charset="0"/>
              </a:rPr>
              <a:t>Підтримка  малого  та  середнього  бізнесу: Розвиток малого та </a:t>
            </a:r>
            <a:r>
              <a:rPr lang="uk-UA" sz="1600" b="0" dirty="0">
                <a:latin typeface="Times New Roman" pitchFamily="18" charset="0"/>
                <a:cs typeface="Times New Roman" pitchFamily="18" charset="0"/>
              </a:rPr>
              <a:t>середнього бізнесу може створити нові робочі місця та сприяти розвитку місцевих громад</a:t>
            </a:r>
            <a:r>
              <a:rPr lang="uk-UA" sz="1600" b="0" dirty="0" smtClean="0">
                <a:latin typeface="Times New Roman" pitchFamily="18" charset="0"/>
                <a:cs typeface="Times New Roman" pitchFamily="18" charset="0"/>
              </a:rPr>
              <a:t>. </a:t>
            </a:r>
          </a:p>
          <a:p>
            <a:pPr marL="0" indent="457200" algn="just">
              <a:lnSpc>
                <a:spcPct val="100000"/>
              </a:lnSpc>
              <a:spcBef>
                <a:spcPts val="0"/>
              </a:spcBef>
              <a:buNone/>
            </a:pPr>
            <a:r>
              <a:rPr lang="uk-UA" sz="1600" b="0" dirty="0" smtClean="0">
                <a:solidFill>
                  <a:schemeClr val="tx1">
                    <a:lumMod val="50000"/>
                  </a:schemeClr>
                </a:solidFill>
                <a:latin typeface="Times New Roman" pitchFamily="18" charset="0"/>
                <a:cs typeface="Times New Roman" pitchFamily="18" charset="0"/>
              </a:rPr>
              <a:t>Ефективне  </a:t>
            </a:r>
            <a:r>
              <a:rPr lang="uk-UA" sz="1600" b="0" dirty="0">
                <a:solidFill>
                  <a:schemeClr val="tx1">
                    <a:lumMod val="50000"/>
                  </a:schemeClr>
                </a:solidFill>
                <a:latin typeface="Times New Roman" pitchFamily="18" charset="0"/>
                <a:cs typeface="Times New Roman" pitchFamily="18" charset="0"/>
              </a:rPr>
              <a:t>використання  інвестиційного капіталу  для  створення  сприятливих  умов для розвитку економіки може сприяти </a:t>
            </a:r>
            <a:r>
              <a:rPr lang="uk-UA" sz="1600" b="0" dirty="0" smtClean="0">
                <a:solidFill>
                  <a:schemeClr val="tx1">
                    <a:lumMod val="50000"/>
                  </a:schemeClr>
                </a:solidFill>
                <a:latin typeface="Times New Roman" pitchFamily="18" charset="0"/>
                <a:cs typeface="Times New Roman" pitchFamily="18" charset="0"/>
              </a:rPr>
              <a:t>подоланню </a:t>
            </a:r>
            <a:r>
              <a:rPr lang="uk-UA" sz="1600" b="0" dirty="0">
                <a:solidFill>
                  <a:schemeClr val="tx1">
                    <a:lumMod val="50000"/>
                  </a:schemeClr>
                </a:solidFill>
                <a:latin typeface="Times New Roman" pitchFamily="18" charset="0"/>
                <a:cs typeface="Times New Roman" pitchFamily="18" charset="0"/>
              </a:rPr>
              <a:t>економічної кризи та забезпечити </a:t>
            </a:r>
            <a:r>
              <a:rPr lang="uk-UA" sz="1600" b="0" dirty="0" smtClean="0">
                <a:solidFill>
                  <a:schemeClr val="tx1">
                    <a:lumMod val="50000"/>
                  </a:schemeClr>
                </a:solidFill>
                <a:latin typeface="Times New Roman" pitchFamily="18" charset="0"/>
                <a:cs typeface="Times New Roman" pitchFamily="18" charset="0"/>
              </a:rPr>
              <a:t>сталий </a:t>
            </a:r>
            <a:r>
              <a:rPr lang="uk-UA" sz="1600" b="0" dirty="0">
                <a:solidFill>
                  <a:schemeClr val="tx1">
                    <a:lumMod val="50000"/>
                  </a:schemeClr>
                </a:solidFill>
                <a:latin typeface="Times New Roman" pitchFamily="18" charset="0"/>
                <a:cs typeface="Times New Roman" pitchFamily="18" charset="0"/>
              </a:rPr>
              <a:t>розвиток у майбутньому</a:t>
            </a:r>
            <a:r>
              <a:rPr lang="uk-UA" sz="1600" b="0" dirty="0" smtClean="0">
                <a:solidFill>
                  <a:schemeClr val="tx1">
                    <a:lumMod val="50000"/>
                  </a:schemeClr>
                </a:solidFill>
                <a:latin typeface="Times New Roman" pitchFamily="18" charset="0"/>
                <a:cs typeface="Times New Roman" pitchFamily="18" charset="0"/>
              </a:rPr>
              <a:t>. Для  </a:t>
            </a:r>
            <a:r>
              <a:rPr lang="uk-UA" sz="1600" b="0" dirty="0">
                <a:solidFill>
                  <a:schemeClr val="tx1">
                    <a:lumMod val="50000"/>
                  </a:schemeClr>
                </a:solidFill>
                <a:latin typeface="Times New Roman" pitchFamily="18" charset="0"/>
                <a:cs typeface="Times New Roman" pitchFamily="18" charset="0"/>
              </a:rPr>
              <a:t>того,  щоб  міжнародний  рух  капіталу був  сприятливим  для  розвитку  всіх  країн, необхідно  вжити  заходів  щодо  подолання цих  викликів.  Наприклад,  потрібно  зміцнити фінансову  стабільність,  покращити  </a:t>
            </a:r>
            <a:r>
              <a:rPr lang="uk-UA" sz="1600" b="0" dirty="0" smtClean="0">
                <a:solidFill>
                  <a:schemeClr val="tx1">
                    <a:lumMod val="50000"/>
                  </a:schemeClr>
                </a:solidFill>
                <a:latin typeface="Times New Roman" pitchFamily="18" charset="0"/>
                <a:cs typeface="Times New Roman" pitchFamily="18" charset="0"/>
              </a:rPr>
              <a:t>інвестиційний </a:t>
            </a:r>
            <a:r>
              <a:rPr lang="uk-UA" sz="1600" b="0" dirty="0">
                <a:solidFill>
                  <a:schemeClr val="tx1">
                    <a:lumMod val="50000"/>
                  </a:schemeClr>
                </a:solidFill>
                <a:latin typeface="Times New Roman" pitchFamily="18" charset="0"/>
                <a:cs typeface="Times New Roman" pitchFamily="18" charset="0"/>
              </a:rPr>
              <a:t>клімат в країнах, що розвиваються, та підвищити рівень освіти та підготовки кадрів. Також важливо здійснювати ефективну </a:t>
            </a:r>
            <a:r>
              <a:rPr lang="uk-UA" sz="1600" b="0" dirty="0" smtClean="0">
                <a:solidFill>
                  <a:schemeClr val="tx1">
                    <a:lumMod val="50000"/>
                  </a:schemeClr>
                </a:solidFill>
                <a:latin typeface="Times New Roman" pitchFamily="18" charset="0"/>
                <a:cs typeface="Times New Roman" pitchFamily="18" charset="0"/>
              </a:rPr>
              <a:t>політику </a:t>
            </a:r>
            <a:r>
              <a:rPr lang="uk-UA" sz="1600" b="0" dirty="0">
                <a:solidFill>
                  <a:schemeClr val="tx1">
                    <a:lumMod val="50000"/>
                  </a:schemeClr>
                </a:solidFill>
                <a:latin typeface="Times New Roman" pitchFamily="18" charset="0"/>
                <a:cs typeface="Times New Roman" pitchFamily="18" charset="0"/>
              </a:rPr>
              <a:t>міжнародного співробітництва для </a:t>
            </a:r>
            <a:r>
              <a:rPr lang="uk-UA" sz="1600" b="0" dirty="0" smtClean="0">
                <a:solidFill>
                  <a:schemeClr val="tx1">
                    <a:lumMod val="50000"/>
                  </a:schemeClr>
                </a:solidFill>
                <a:latin typeface="Times New Roman" pitchFamily="18" charset="0"/>
                <a:cs typeface="Times New Roman" pitchFamily="18" charset="0"/>
              </a:rPr>
              <a:t>зменшення </a:t>
            </a:r>
            <a:r>
              <a:rPr lang="uk-UA" sz="1600" b="0" dirty="0">
                <a:solidFill>
                  <a:schemeClr val="tx1">
                    <a:lumMod val="50000"/>
                  </a:schemeClr>
                </a:solidFill>
                <a:latin typeface="Times New Roman" pitchFamily="18" charset="0"/>
                <a:cs typeface="Times New Roman" pitchFamily="18" charset="0"/>
              </a:rPr>
              <a:t>геополітичних напруг і стимулювання мирного </a:t>
            </a:r>
            <a:r>
              <a:rPr lang="uk-UA" sz="1600" b="0" dirty="0" smtClean="0">
                <a:solidFill>
                  <a:schemeClr val="tx1">
                    <a:lumMod val="50000"/>
                  </a:schemeClr>
                </a:solidFill>
                <a:latin typeface="Times New Roman" pitchFamily="18" charset="0"/>
                <a:cs typeface="Times New Roman" pitchFamily="18" charset="0"/>
              </a:rPr>
              <a:t>розвитку.</a:t>
            </a:r>
            <a:endParaRPr lang="uk-UA" sz="16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830038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52401" y="152400"/>
            <a:ext cx="11704638" cy="5618163"/>
          </a:xfrm>
        </p:spPr>
        <p:txBody>
          <a:bodyPr/>
          <a:lstStyle/>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Під терміном “</a:t>
            </a:r>
            <a:r>
              <a:rPr lang="uk-UA" sz="1800" b="0" dirty="0" err="1">
                <a:solidFill>
                  <a:schemeClr val="tx1">
                    <a:lumMod val="50000"/>
                  </a:schemeClr>
                </a:solidFill>
                <a:latin typeface="Times New Roman" pitchFamily="18" charset="0"/>
                <a:cs typeface="Times New Roman" pitchFamily="18" charset="0"/>
              </a:rPr>
              <a:t>транснаціоналізація</a:t>
            </a:r>
            <a:r>
              <a:rPr lang="uk-UA" sz="1800" b="0" dirty="0">
                <a:solidFill>
                  <a:schemeClr val="tx1">
                    <a:lumMod val="50000"/>
                  </a:schemeClr>
                </a:solidFill>
                <a:latin typeface="Times New Roman" pitchFamily="18" charset="0"/>
                <a:cs typeface="Times New Roman" pitchFamily="18" charset="0"/>
              </a:rPr>
              <a:t>” розуміють </a:t>
            </a:r>
            <a:r>
              <a:rPr lang="uk-UA" sz="1800" b="0" dirty="0" smtClean="0">
                <a:solidFill>
                  <a:schemeClr val="tx1">
                    <a:lumMod val="50000"/>
                  </a:schemeClr>
                </a:solidFill>
                <a:latin typeface="Times New Roman" pitchFamily="18" charset="0"/>
                <a:cs typeface="Times New Roman" pitchFamily="18" charset="0"/>
              </a:rPr>
              <a:t>переміщення господарської </a:t>
            </a:r>
            <a:r>
              <a:rPr lang="uk-UA" sz="1800" b="0" dirty="0">
                <a:solidFill>
                  <a:schemeClr val="tx1">
                    <a:lumMod val="50000"/>
                  </a:schemeClr>
                </a:solidFill>
                <a:latin typeface="Times New Roman" pitchFamily="18" charset="0"/>
                <a:cs typeface="Times New Roman" pitchFamily="18" charset="0"/>
              </a:rPr>
              <a:t>діяльності фірми за межі національних кордонів. </a:t>
            </a:r>
            <a:r>
              <a:rPr lang="uk-UA" sz="1800" b="0" dirty="0" smtClean="0">
                <a:solidFill>
                  <a:schemeClr val="tx1">
                    <a:lumMod val="50000"/>
                  </a:schemeClr>
                </a:solidFill>
                <a:latin typeface="Times New Roman" pitchFamily="18" charset="0"/>
                <a:cs typeface="Times New Roman" pitchFamily="18" charset="0"/>
              </a:rPr>
              <a:t>Слово “транс</a:t>
            </a:r>
            <a:r>
              <a:rPr lang="uk-UA" sz="1800" b="0" dirty="0">
                <a:solidFill>
                  <a:schemeClr val="tx1">
                    <a:lumMod val="50000"/>
                  </a:schemeClr>
                </a:solidFill>
                <a:latin typeface="Times New Roman" pitchFamily="18" charset="0"/>
                <a:cs typeface="Times New Roman" pitchFamily="18" charset="0"/>
              </a:rPr>
              <a:t>” – у назві ТНК означає, що ці компанії:</a:t>
            </a:r>
          </a:p>
          <a:p>
            <a:pPr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виробляють </a:t>
            </a:r>
            <a:r>
              <a:rPr lang="uk-UA" sz="1800" b="0" dirty="0">
                <a:solidFill>
                  <a:schemeClr val="tx1">
                    <a:lumMod val="50000"/>
                  </a:schemeClr>
                </a:solidFill>
                <a:latin typeface="Times New Roman" pitchFamily="18" charset="0"/>
                <a:cs typeface="Times New Roman" pitchFamily="18" charset="0"/>
              </a:rPr>
              <a:t>товари і послуги та продають їх за межами </a:t>
            </a:r>
            <a:r>
              <a:rPr lang="uk-UA" sz="1800" b="0" dirty="0" smtClean="0">
                <a:solidFill>
                  <a:schemeClr val="tx1">
                    <a:lumMod val="50000"/>
                  </a:schemeClr>
                </a:solidFill>
                <a:latin typeface="Times New Roman" pitchFamily="18" charset="0"/>
                <a:cs typeface="Times New Roman" pitchFamily="18" charset="0"/>
              </a:rPr>
              <a:t>національних кордонів</a:t>
            </a:r>
            <a:r>
              <a:rPr lang="uk-UA" sz="1800" b="0" dirty="0">
                <a:solidFill>
                  <a:schemeClr val="tx1">
                    <a:lumMod val="50000"/>
                  </a:schemeClr>
                </a:solidFill>
                <a:latin typeface="Times New Roman" pitchFamily="18" charset="0"/>
                <a:cs typeface="Times New Roman" pitchFamily="18" charset="0"/>
              </a:rPr>
              <a:t>;</a:t>
            </a:r>
          </a:p>
          <a:p>
            <a:pPr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планують </a:t>
            </a:r>
            <a:r>
              <a:rPr lang="uk-UA" sz="1800" b="0" dirty="0">
                <a:solidFill>
                  <a:schemeClr val="tx1">
                    <a:lumMod val="50000"/>
                  </a:schemeClr>
                </a:solidFill>
                <a:latin typeface="Times New Roman" pitchFamily="18" charset="0"/>
                <a:cs typeface="Times New Roman" pitchFamily="18" charset="0"/>
              </a:rPr>
              <a:t>свої операції в глобальних масштабах, але зберігають </a:t>
            </a:r>
            <a:r>
              <a:rPr lang="uk-UA" sz="1800" b="0" dirty="0" smtClean="0">
                <a:solidFill>
                  <a:schemeClr val="tx1">
                    <a:lumMod val="50000"/>
                  </a:schemeClr>
                </a:solidFill>
                <a:latin typeface="Times New Roman" pitchFamily="18" charset="0"/>
                <a:cs typeface="Times New Roman" pitchFamily="18" charset="0"/>
              </a:rPr>
              <a:t>свій національний </a:t>
            </a:r>
            <a:r>
              <a:rPr lang="uk-UA" sz="1800" b="0" dirty="0">
                <a:solidFill>
                  <a:schemeClr val="tx1">
                    <a:lumMod val="50000"/>
                  </a:schemeClr>
                </a:solidFill>
                <a:latin typeface="Times New Roman" pitchFamily="18" charset="0"/>
                <a:cs typeface="Times New Roman" pitchFamily="18" charset="0"/>
              </a:rPr>
              <a:t>характер;</a:t>
            </a:r>
          </a:p>
          <a:p>
            <a:pPr algn="just">
              <a:lnSpc>
                <a:spcPct val="100000"/>
              </a:lnSpc>
              <a:spcBef>
                <a:spcPts val="0"/>
              </a:spcBef>
            </a:pPr>
            <a:r>
              <a:rPr lang="uk-UA" sz="1800" b="0" dirty="0" smtClean="0">
                <a:solidFill>
                  <a:schemeClr val="tx1">
                    <a:lumMod val="50000"/>
                  </a:schemeClr>
                </a:solidFill>
                <a:latin typeface="Times New Roman" pitchFamily="18" charset="0"/>
                <a:cs typeface="Times New Roman" pitchFamily="18" charset="0"/>
              </a:rPr>
              <a:t>поширюють </a:t>
            </a:r>
            <a:r>
              <a:rPr lang="uk-UA" sz="1800" b="0" dirty="0">
                <a:solidFill>
                  <a:schemeClr val="tx1">
                    <a:lumMod val="50000"/>
                  </a:schemeClr>
                </a:solidFill>
                <a:latin typeface="Times New Roman" pitchFamily="18" charset="0"/>
                <a:cs typeface="Times New Roman" pitchFamily="18" charset="0"/>
              </a:rPr>
              <a:t>смаки, ідеї і технології по всьому світі.</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Можна сказати, що під транснаціональними корпораціями </a:t>
            </a:r>
            <a:r>
              <a:rPr lang="uk-UA" sz="1800" b="0" dirty="0" smtClean="0">
                <a:solidFill>
                  <a:schemeClr val="tx1">
                    <a:lumMod val="50000"/>
                  </a:schemeClr>
                </a:solidFill>
                <a:latin typeface="Times New Roman" pitchFamily="18" charset="0"/>
                <a:cs typeface="Times New Roman" pitchFamily="18" charset="0"/>
              </a:rPr>
              <a:t>найчастіше розуміють </a:t>
            </a:r>
            <a:r>
              <a:rPr lang="uk-UA" sz="1800" b="0" dirty="0">
                <a:solidFill>
                  <a:schemeClr val="tx1">
                    <a:lumMod val="50000"/>
                  </a:schemeClr>
                </a:solidFill>
                <a:latin typeface="Times New Roman" pitchFamily="18" charset="0"/>
                <a:cs typeface="Times New Roman" pitchFamily="18" charset="0"/>
              </a:rPr>
              <a:t>фірми,які контролюють фінансові активи і які мають </a:t>
            </a:r>
            <a:r>
              <a:rPr lang="uk-UA" sz="1800" b="0" dirty="0" smtClean="0">
                <a:solidFill>
                  <a:schemeClr val="tx1">
                    <a:lumMod val="50000"/>
                  </a:schemeClr>
                </a:solidFill>
                <a:latin typeface="Times New Roman" pitchFamily="18" charset="0"/>
                <a:cs typeface="Times New Roman" pitchFamily="18" charset="0"/>
              </a:rPr>
              <a:t>свої підрозділи </a:t>
            </a:r>
            <a:r>
              <a:rPr lang="uk-UA" sz="1800" b="0" dirty="0">
                <a:solidFill>
                  <a:schemeClr val="tx1">
                    <a:lumMod val="50000"/>
                  </a:schemeClr>
                </a:solidFill>
                <a:latin typeface="Times New Roman" pitchFamily="18" charset="0"/>
                <a:cs typeface="Times New Roman" pitchFamily="18" charset="0"/>
              </a:rPr>
              <a:t>у двох або більше країнах світу. В країнах базування, </a:t>
            </a:r>
            <a:r>
              <a:rPr lang="uk-UA" sz="1800" b="0" dirty="0" smtClean="0">
                <a:solidFill>
                  <a:schemeClr val="tx1">
                    <a:lumMod val="50000"/>
                  </a:schemeClr>
                </a:solidFill>
                <a:latin typeface="Times New Roman" pitchFamily="18" charset="0"/>
                <a:cs typeface="Times New Roman" pitchFamily="18" charset="0"/>
              </a:rPr>
              <a:t>материнські компанії</a:t>
            </a:r>
            <a:r>
              <a:rPr lang="uk-UA" sz="1800" b="0" dirty="0">
                <a:solidFill>
                  <a:schemeClr val="tx1">
                    <a:lumMod val="50000"/>
                  </a:schemeClr>
                </a:solidFill>
                <a:latin typeface="Times New Roman" pitchFamily="18" charset="0"/>
                <a:cs typeface="Times New Roman" pitchFamily="18" charset="0"/>
              </a:rPr>
              <a:t>, набувають зарубіжні активи, інвестуючи в дочірні компанії </a:t>
            </a:r>
            <a:r>
              <a:rPr lang="uk-UA" sz="1800" b="0" dirty="0" smtClean="0">
                <a:solidFill>
                  <a:schemeClr val="tx1">
                    <a:lumMod val="50000"/>
                  </a:schemeClr>
                </a:solidFill>
                <a:latin typeface="Times New Roman" pitchFamily="18" charset="0"/>
                <a:cs typeface="Times New Roman" pitchFamily="18" charset="0"/>
              </a:rPr>
              <a:t>або філії </a:t>
            </a:r>
            <a:r>
              <a:rPr lang="uk-UA" sz="1800" b="0" dirty="0">
                <a:solidFill>
                  <a:schemeClr val="tx1">
                    <a:lumMod val="50000"/>
                  </a:schemeClr>
                </a:solidFill>
                <a:latin typeface="Times New Roman" pitchFamily="18" charset="0"/>
                <a:cs typeface="Times New Roman" pitchFamily="18" charset="0"/>
              </a:rPr>
              <a:t>в приймаючих країнах. Цей тип інвестування передбачає права </a:t>
            </a:r>
            <a:r>
              <a:rPr lang="uk-UA" sz="1800" b="0" dirty="0" smtClean="0">
                <a:solidFill>
                  <a:schemeClr val="tx1">
                    <a:lumMod val="50000"/>
                  </a:schemeClr>
                </a:solidFill>
                <a:latin typeface="Times New Roman" pitchFamily="18" charset="0"/>
                <a:cs typeface="Times New Roman" pitchFamily="18" charset="0"/>
              </a:rPr>
              <a:t>на контроль </a:t>
            </a:r>
            <a:r>
              <a:rPr lang="uk-UA" sz="1800" b="0" dirty="0">
                <a:solidFill>
                  <a:schemeClr val="tx1">
                    <a:lumMod val="50000"/>
                  </a:schemeClr>
                </a:solidFill>
                <a:latin typeface="Times New Roman" pitchFamily="18" charset="0"/>
                <a:cs typeface="Times New Roman" pitchFamily="18" charset="0"/>
              </a:rPr>
              <a:t>та управління і розглядається як прямі іноземні </a:t>
            </a:r>
            <a:r>
              <a:rPr lang="uk-UA" sz="1800" b="0" dirty="0" smtClean="0">
                <a:solidFill>
                  <a:schemeClr val="tx1">
                    <a:lumMod val="50000"/>
                  </a:schemeClr>
                </a:solidFill>
                <a:latin typeface="Times New Roman" pitchFamily="18" charset="0"/>
                <a:cs typeface="Times New Roman" pitchFamily="18" charset="0"/>
              </a:rPr>
              <a:t>інвестиції.</a:t>
            </a:r>
          </a:p>
          <a:p>
            <a:pPr marL="0" indent="457200" algn="just">
              <a:lnSpc>
                <a:spcPct val="100000"/>
              </a:lnSpc>
              <a:spcBef>
                <a:spcPts val="0"/>
              </a:spcBef>
              <a:buNone/>
            </a:pPr>
            <a:endParaRPr lang="uk-UA" sz="1800" dirty="0" smtClean="0"/>
          </a:p>
          <a:p>
            <a:pPr marL="0" indent="457200" algn="just">
              <a:lnSpc>
                <a:spcPct val="100000"/>
              </a:lnSpc>
              <a:spcBef>
                <a:spcPts val="0"/>
              </a:spcBef>
              <a:buNone/>
            </a:pPr>
            <a:r>
              <a:rPr lang="uk-UA" sz="1800" dirty="0" smtClean="0"/>
              <a:t>Виділяють </a:t>
            </a:r>
            <a:r>
              <a:rPr lang="uk-UA" sz="1800" dirty="0"/>
              <a:t>декілька шляхів щоб компанія отримала статус ТНК. Наприклад, якщо : </a:t>
            </a:r>
            <a:endParaRPr lang="uk-UA" sz="1800" dirty="0" smtClean="0"/>
          </a:p>
          <a:p>
            <a:pPr marL="342900" indent="-342900" algn="just">
              <a:lnSpc>
                <a:spcPct val="100000"/>
              </a:lnSpc>
              <a:spcBef>
                <a:spcPts val="0"/>
              </a:spcBef>
              <a:buAutoNum type="arabicParenR"/>
            </a:pPr>
            <a:r>
              <a:rPr lang="uk-UA" sz="1800" b="0" dirty="0" smtClean="0"/>
              <a:t>компанія </a:t>
            </a:r>
            <a:r>
              <a:rPr lang="uk-UA" sz="1800" b="0" dirty="0"/>
              <a:t>володіє багатьма філіями за кордоном; </a:t>
            </a:r>
            <a:endParaRPr lang="uk-UA" sz="1800" b="0" dirty="0" smtClean="0"/>
          </a:p>
          <a:p>
            <a:pPr marL="342900" indent="-342900" algn="just">
              <a:lnSpc>
                <a:spcPct val="100000"/>
              </a:lnSpc>
              <a:spcBef>
                <a:spcPts val="0"/>
              </a:spcBef>
              <a:buAutoNum type="arabicParenR"/>
            </a:pPr>
            <a:r>
              <a:rPr lang="uk-UA" sz="1800" b="0" dirty="0" smtClean="0"/>
              <a:t>частка </a:t>
            </a:r>
            <a:r>
              <a:rPr lang="uk-UA" sz="1800" b="0" dirty="0"/>
              <a:t>прибутку,отриманих за кордоном, найбільша з-поміж усіх її доходів; </a:t>
            </a:r>
            <a:endParaRPr lang="uk-UA" sz="1800" b="0" dirty="0" smtClean="0"/>
          </a:p>
          <a:p>
            <a:pPr marL="342900" indent="-342900" algn="just">
              <a:lnSpc>
                <a:spcPct val="100000"/>
              </a:lnSpc>
              <a:spcBef>
                <a:spcPts val="0"/>
              </a:spcBef>
              <a:buAutoNum type="arabicParenR"/>
            </a:pPr>
            <a:r>
              <a:rPr lang="ru-RU" sz="1800" b="0" dirty="0" err="1" smtClean="0"/>
              <a:t>закордонні</a:t>
            </a:r>
            <a:r>
              <a:rPr lang="ru-RU" sz="1800" b="0" dirty="0" smtClean="0"/>
              <a:t> </a:t>
            </a:r>
            <a:r>
              <a:rPr lang="ru-RU" sz="1800" b="0" dirty="0" err="1"/>
              <a:t>операції</a:t>
            </a:r>
            <a:r>
              <a:rPr lang="ru-RU" sz="1800" b="0" dirty="0"/>
              <a:t> </a:t>
            </a:r>
            <a:r>
              <a:rPr lang="ru-RU" sz="1800" b="0" dirty="0" err="1"/>
              <a:t>компанії</a:t>
            </a:r>
            <a:r>
              <a:rPr lang="ru-RU" sz="1800" b="0" dirty="0"/>
              <a:t> – </a:t>
            </a:r>
            <a:r>
              <a:rPr lang="ru-RU" sz="1800" b="0" dirty="0" err="1"/>
              <a:t>це</a:t>
            </a:r>
            <a:r>
              <a:rPr lang="ru-RU" sz="1800" b="0" dirty="0"/>
              <a:t> не </a:t>
            </a:r>
            <a:r>
              <a:rPr lang="ru-RU" sz="1800" b="0" dirty="0" err="1"/>
              <a:t>тільки</a:t>
            </a:r>
            <a:r>
              <a:rPr lang="ru-RU" sz="1800" b="0" dirty="0"/>
              <a:t> </a:t>
            </a:r>
            <a:r>
              <a:rPr lang="ru-RU" sz="1800" b="0" dirty="0" err="1"/>
              <a:t>продажі</a:t>
            </a:r>
            <a:r>
              <a:rPr lang="ru-RU" sz="1800" b="0" dirty="0"/>
              <a:t>, але й </a:t>
            </a:r>
            <a:r>
              <a:rPr lang="ru-RU" sz="1800" b="0" dirty="0" err="1"/>
              <a:t>дослідження</a:t>
            </a:r>
            <a:r>
              <a:rPr lang="ru-RU" sz="1800" b="0" dirty="0"/>
              <a:t>, </a:t>
            </a:r>
            <a:r>
              <a:rPr lang="ru-RU" sz="1800" b="0" dirty="0" err="1"/>
              <a:t>виробництво</a:t>
            </a:r>
            <a:r>
              <a:rPr lang="ru-RU" sz="1800" b="0" dirty="0"/>
              <a:t>, </a:t>
            </a:r>
            <a:r>
              <a:rPr lang="ru-RU" sz="1800" b="0" dirty="0" err="1"/>
              <a:t>розробки</a:t>
            </a:r>
            <a:r>
              <a:rPr lang="ru-RU" sz="1800" b="0" dirty="0" smtClean="0"/>
              <a:t>.</a:t>
            </a:r>
          </a:p>
          <a:p>
            <a:pPr marL="0" indent="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800" b="0" dirty="0" smtClean="0">
                <a:solidFill>
                  <a:schemeClr val="tx1">
                    <a:lumMod val="50000"/>
                  </a:schemeClr>
                </a:solidFill>
                <a:latin typeface="Times New Roman" pitchFamily="18" charset="0"/>
                <a:cs typeface="Times New Roman" pitchFamily="18" charset="0"/>
              </a:rPr>
              <a:t>Отже</a:t>
            </a:r>
            <a:r>
              <a:rPr lang="uk-UA" sz="1800" b="0" dirty="0">
                <a:solidFill>
                  <a:schemeClr val="tx1">
                    <a:lumMod val="50000"/>
                  </a:schemeClr>
                </a:solidFill>
                <a:latin typeface="Times New Roman" pitchFamily="18" charset="0"/>
                <a:cs typeface="Times New Roman" pitchFamily="18" charset="0"/>
              </a:rPr>
              <a:t>, ТНК- це </a:t>
            </a:r>
            <a:r>
              <a:rPr lang="uk-UA" sz="1800" b="0" dirty="0" smtClean="0">
                <a:solidFill>
                  <a:schemeClr val="tx1">
                    <a:lumMod val="50000"/>
                  </a:schemeClr>
                </a:solidFill>
                <a:latin typeface="Times New Roman" pitchFamily="18" charset="0"/>
                <a:cs typeface="Times New Roman" pitchFamily="18" charset="0"/>
              </a:rPr>
              <a:t>багатопрофільні компанії </a:t>
            </a:r>
            <a:r>
              <a:rPr lang="uk-UA" sz="1800" b="0" dirty="0">
                <a:solidFill>
                  <a:schemeClr val="tx1">
                    <a:lumMod val="50000"/>
                  </a:schemeClr>
                </a:solidFill>
                <a:latin typeface="Times New Roman" pitchFamily="18" charset="0"/>
                <a:cs typeface="Times New Roman" pitchFamily="18" charset="0"/>
              </a:rPr>
              <a:t>за охопленням діяльності. Їхні активи не обмежуються </a:t>
            </a:r>
            <a:r>
              <a:rPr lang="uk-UA" sz="1800" b="0" dirty="0" smtClean="0">
                <a:solidFill>
                  <a:schemeClr val="tx1">
                    <a:lumMod val="50000"/>
                  </a:schemeClr>
                </a:solidFill>
                <a:latin typeface="Times New Roman" pitchFamily="18" charset="0"/>
                <a:cs typeface="Times New Roman" pitchFamily="18" charset="0"/>
              </a:rPr>
              <a:t>лише розміщенням </a:t>
            </a:r>
            <a:r>
              <a:rPr lang="uk-UA" sz="1800" b="0" dirty="0">
                <a:solidFill>
                  <a:schemeClr val="tx1">
                    <a:lumMod val="50000"/>
                  </a:schemeClr>
                </a:solidFill>
                <a:latin typeface="Times New Roman" pitchFamily="18" charset="0"/>
                <a:cs typeface="Times New Roman" pitchFamily="18" charset="0"/>
              </a:rPr>
              <a:t>у базових галузях. Корпорації, виходячи зі своєї </a:t>
            </a:r>
            <a:r>
              <a:rPr lang="uk-UA" sz="1800" b="0" dirty="0" smtClean="0">
                <a:solidFill>
                  <a:schemeClr val="tx1">
                    <a:lumMod val="50000"/>
                  </a:schemeClr>
                </a:solidFill>
                <a:latin typeface="Times New Roman" pitchFamily="18" charset="0"/>
                <a:cs typeface="Times New Roman" pitchFamily="18" charset="0"/>
              </a:rPr>
              <a:t>стратегії максимізації </a:t>
            </a:r>
            <a:r>
              <a:rPr lang="uk-UA" sz="1800" b="0" dirty="0">
                <a:solidFill>
                  <a:schemeClr val="tx1">
                    <a:lumMod val="50000"/>
                  </a:schemeClr>
                </a:solidFill>
                <a:latin typeface="Times New Roman" pitchFamily="18" charset="0"/>
                <a:cs typeface="Times New Roman" pitchFamily="18" charset="0"/>
              </a:rPr>
              <a:t>прибутку, можуть переводити свої капітали з однієї </a:t>
            </a:r>
            <a:r>
              <a:rPr lang="uk-UA" sz="1800" b="0" dirty="0" smtClean="0">
                <a:solidFill>
                  <a:schemeClr val="tx1">
                    <a:lumMod val="50000"/>
                  </a:schemeClr>
                </a:solidFill>
                <a:latin typeface="Times New Roman" pitchFamily="18" charset="0"/>
                <a:cs typeface="Times New Roman" pitchFamily="18" charset="0"/>
              </a:rPr>
              <a:t>галузі іншу</a:t>
            </a:r>
            <a:r>
              <a:rPr lang="uk-UA" sz="1800" b="0" dirty="0">
                <a:solidFill>
                  <a:schemeClr val="tx1">
                    <a:lumMod val="50000"/>
                  </a:schemeClr>
                </a:solidFill>
                <a:latin typeface="Times New Roman" pitchFamily="18" charset="0"/>
                <a:cs typeface="Times New Roman" pitchFamily="18" charset="0"/>
              </a:rPr>
              <a:t>, з однієї країни в іншу, знижуючи або закриваючи виробництво </a:t>
            </a:r>
            <a:r>
              <a:rPr lang="uk-UA" sz="1800" b="0" dirty="0" smtClean="0">
                <a:solidFill>
                  <a:schemeClr val="tx1">
                    <a:lumMod val="50000"/>
                  </a:schemeClr>
                </a:solidFill>
                <a:latin typeface="Times New Roman" pitchFamily="18" charset="0"/>
                <a:cs typeface="Times New Roman" pitchFamily="18" charset="0"/>
              </a:rPr>
              <a:t>в одних </a:t>
            </a:r>
            <a:r>
              <a:rPr lang="uk-UA" sz="1800" b="0" dirty="0">
                <a:solidFill>
                  <a:schemeClr val="tx1">
                    <a:lumMod val="50000"/>
                  </a:schemeClr>
                </a:solidFill>
                <a:latin typeface="Times New Roman" pitchFamily="18" charset="0"/>
                <a:cs typeface="Times New Roman" pitchFamily="18" charset="0"/>
              </a:rPr>
              <a:t>підрозділах і розширюючи господарську діяльність в інших.</a:t>
            </a:r>
          </a:p>
        </p:txBody>
      </p:sp>
    </p:spTree>
    <p:extLst>
      <p:ext uri="{BB962C8B-B14F-4D97-AF65-F5344CB8AC3E}">
        <p14:creationId xmlns:p14="http://schemas.microsoft.com/office/powerpoint/2010/main" val="3645988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35467" y="211668"/>
            <a:ext cx="11721571" cy="5558896"/>
          </a:xfrm>
        </p:spPr>
        <p:txBody>
          <a:bodyPr/>
          <a:lstStyle/>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Механізм діяльності ТНК визначають відповідні методи, принципи та інструменти забезпечення їхнього глобального лідерства. В контексті вище сказаного можна зазначити, що на шляху до забезпечення глобального лідерства ТНК здійснюють свою діяльність, </a:t>
            </a:r>
            <a:r>
              <a:rPr lang="uk-UA" sz="2000" b="0" dirty="0" err="1">
                <a:solidFill>
                  <a:schemeClr val="tx1">
                    <a:lumMod val="50000"/>
                  </a:schemeClr>
                </a:solidFill>
                <a:latin typeface="Times New Roman" pitchFamily="18" charset="0"/>
                <a:cs typeface="Times New Roman" pitchFamily="18" charset="0"/>
              </a:rPr>
              <a:t>грунтуючись</a:t>
            </a:r>
            <a:r>
              <a:rPr lang="uk-UA" sz="2000" b="0" dirty="0">
                <a:solidFill>
                  <a:schemeClr val="tx1">
                    <a:lumMod val="50000"/>
                  </a:schemeClr>
                </a:solidFill>
                <a:latin typeface="Times New Roman" pitchFamily="18" charset="0"/>
                <a:cs typeface="Times New Roman" pitchFamily="18" charset="0"/>
              </a:rPr>
              <a:t> на таких принципах: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AutoNum type="arabicPeriod"/>
            </a:pPr>
            <a:r>
              <a:rPr lang="uk-UA" sz="2000" b="0" dirty="0" smtClean="0">
                <a:solidFill>
                  <a:schemeClr val="tx1">
                    <a:lumMod val="50000"/>
                  </a:schemeClr>
                </a:solidFill>
                <a:latin typeface="Times New Roman" pitchFamily="18" charset="0"/>
                <a:cs typeface="Times New Roman" pitchFamily="18" charset="0"/>
              </a:rPr>
              <a:t>здійснення </a:t>
            </a:r>
            <a:r>
              <a:rPr lang="uk-UA" sz="2000" b="0" dirty="0">
                <a:solidFill>
                  <a:schemeClr val="tx1">
                    <a:lumMod val="50000"/>
                  </a:schemeClr>
                </a:solidFill>
                <a:latin typeface="Times New Roman" pitchFamily="18" charset="0"/>
                <a:cs typeface="Times New Roman" pitchFamily="18" charset="0"/>
              </a:rPr>
              <a:t>прямих іноземних інвестицій з метою створення виробничих потужностей за кордоном;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AutoNum type="arabicPeriod"/>
            </a:pPr>
            <a:r>
              <a:rPr lang="uk-UA" sz="2000" b="0" dirty="0" smtClean="0">
                <a:solidFill>
                  <a:schemeClr val="tx1">
                    <a:lumMod val="50000"/>
                  </a:schemeClr>
                </a:solidFill>
                <a:latin typeface="Times New Roman" pitchFamily="18" charset="0"/>
                <a:cs typeface="Times New Roman" pitchFamily="18" charset="0"/>
              </a:rPr>
              <a:t>використовування </a:t>
            </a:r>
            <a:r>
              <a:rPr lang="uk-UA" sz="2000" b="0" dirty="0">
                <a:solidFill>
                  <a:schemeClr val="tx1">
                    <a:lumMod val="50000"/>
                  </a:schemeClr>
                </a:solidFill>
                <a:latin typeface="Times New Roman" pitchFamily="18" charset="0"/>
                <a:cs typeface="Times New Roman" pitchFamily="18" charset="0"/>
              </a:rPr>
              <a:t>різних форм міжнародного поділу праці, що дозволяє розміщувати різні ланки виробничого процесу в різних країнах світу;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AutoNum type="arabicPeriod"/>
            </a:pPr>
            <a:r>
              <a:rPr lang="uk-UA" sz="2000" b="0" dirty="0" err="1" smtClean="0">
                <a:solidFill>
                  <a:schemeClr val="tx1">
                    <a:lumMod val="50000"/>
                  </a:schemeClr>
                </a:solidFill>
                <a:latin typeface="Times New Roman" pitchFamily="18" charset="0"/>
                <a:cs typeface="Times New Roman" pitchFamily="18" charset="0"/>
              </a:rPr>
              <a:t>внутрішньокорпоративна</a:t>
            </a:r>
            <a:r>
              <a:rPr lang="uk-UA" sz="2000" b="0" dirty="0" smtClean="0">
                <a:solidFill>
                  <a:schemeClr val="tx1">
                    <a:lumMod val="50000"/>
                  </a:schemeClr>
                </a:solidFill>
                <a:latin typeface="Times New Roman" pitchFamily="18" charset="0"/>
                <a:cs typeface="Times New Roman" pitchFamily="18" charset="0"/>
              </a:rPr>
              <a:t> </a:t>
            </a:r>
            <a:r>
              <a:rPr lang="uk-UA" sz="2000" b="0" dirty="0">
                <a:solidFill>
                  <a:schemeClr val="tx1">
                    <a:lumMod val="50000"/>
                  </a:schemeClr>
                </a:solidFill>
                <a:latin typeface="Times New Roman" pitchFamily="18" charset="0"/>
                <a:cs typeface="Times New Roman" pitchFamily="18" charset="0"/>
              </a:rPr>
              <a:t>торгівля, яка здійснюється між окремими підрозділами ТНК із застосуванням трансфертних цін.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AutoNum type="arabicPeriod"/>
            </a:pPr>
            <a:r>
              <a:rPr lang="uk-UA" sz="2000" b="0" dirty="0" smtClean="0">
                <a:solidFill>
                  <a:schemeClr val="tx1">
                    <a:lumMod val="50000"/>
                  </a:schemeClr>
                </a:solidFill>
                <a:latin typeface="Times New Roman" pitchFamily="18" charset="0"/>
                <a:cs typeface="Times New Roman" pitchFamily="18" charset="0"/>
              </a:rPr>
              <a:t>глобальний </a:t>
            </a:r>
            <a:r>
              <a:rPr lang="uk-UA" sz="2000" b="0" dirty="0">
                <a:solidFill>
                  <a:schemeClr val="tx1">
                    <a:lumMod val="50000"/>
                  </a:schemeClr>
                </a:solidFill>
                <a:latin typeface="Times New Roman" pitchFamily="18" charset="0"/>
                <a:cs typeface="Times New Roman" pitchFamily="18" charset="0"/>
              </a:rPr>
              <a:t>підхід до управління – оптимізація діяльності корпорації у цілому, а не окремих її складових.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1800" i="1" u="sng" dirty="0">
                <a:solidFill>
                  <a:schemeClr val="tx1">
                    <a:lumMod val="50000"/>
                  </a:schemeClr>
                </a:solidFill>
                <a:latin typeface="Times New Roman" pitchFamily="18" charset="0"/>
                <a:cs typeface="Times New Roman" pitchFamily="18" charset="0"/>
              </a:rPr>
              <a:t>До основних причин активного розвитку ТНК можна віднести: </a:t>
            </a:r>
            <a:endParaRPr lang="uk-UA" sz="1800" i="1" u="sng"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AutoNum type="arabicPeriod"/>
            </a:pPr>
            <a:r>
              <a:rPr lang="uk-UA" sz="1800" b="0" dirty="0" smtClean="0">
                <a:solidFill>
                  <a:schemeClr val="tx1">
                    <a:lumMod val="50000"/>
                  </a:schemeClr>
                </a:solidFill>
                <a:latin typeface="Times New Roman" pitchFamily="18" charset="0"/>
                <a:cs typeface="Times New Roman" pitchFamily="18" charset="0"/>
              </a:rPr>
              <a:t>недосконалість </a:t>
            </a:r>
            <a:r>
              <a:rPr lang="uk-UA" sz="1800" b="0" dirty="0">
                <a:solidFill>
                  <a:schemeClr val="tx1">
                    <a:lumMod val="50000"/>
                  </a:schemeClr>
                </a:solidFill>
                <a:latin typeface="Times New Roman" pitchFamily="18" charset="0"/>
                <a:cs typeface="Times New Roman" pitchFamily="18" charset="0"/>
              </a:rPr>
              <a:t>ринкового механізму в реалізації власності на технології, виробничий досвід;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AutoNum type="arabicPeriod"/>
            </a:pPr>
            <a:r>
              <a:rPr lang="uk-UA" sz="1800" b="0" dirty="0" smtClean="0">
                <a:solidFill>
                  <a:schemeClr val="tx1">
                    <a:lumMod val="50000"/>
                  </a:schemeClr>
                </a:solidFill>
                <a:latin typeface="Times New Roman" pitchFamily="18" charset="0"/>
                <a:cs typeface="Times New Roman" pitchFamily="18" charset="0"/>
              </a:rPr>
              <a:t>додаткові </a:t>
            </a:r>
            <a:r>
              <a:rPr lang="uk-UA" sz="1800" b="0" dirty="0">
                <a:solidFill>
                  <a:schemeClr val="tx1">
                    <a:lumMod val="50000"/>
                  </a:schemeClr>
                </a:solidFill>
                <a:latin typeface="Times New Roman" pitchFamily="18" charset="0"/>
                <a:cs typeface="Times New Roman" pitchFamily="18" charset="0"/>
              </a:rPr>
              <a:t>можливості підвищення конкурентоспроможності та ефективності через до дешевої або більш кваліфікованої робочої сили,сировинних ресурсів, виробничих потужностей;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AutoNum type="arabicPeriod"/>
            </a:pPr>
            <a:r>
              <a:rPr lang="uk-UA" sz="1800" b="0" dirty="0" smtClean="0">
                <a:solidFill>
                  <a:schemeClr val="tx1">
                    <a:lumMod val="50000"/>
                  </a:schemeClr>
                </a:solidFill>
                <a:latin typeface="Times New Roman" pitchFamily="18" charset="0"/>
                <a:cs typeface="Times New Roman" pitchFamily="18" charset="0"/>
              </a:rPr>
              <a:t>близькість </a:t>
            </a:r>
            <a:r>
              <a:rPr lang="uk-UA" sz="1800" b="0" dirty="0">
                <a:solidFill>
                  <a:schemeClr val="tx1">
                    <a:lumMod val="50000"/>
                  </a:schemeClr>
                </a:solidFill>
                <a:latin typeface="Times New Roman" pitchFamily="18" charset="0"/>
                <a:cs typeface="Times New Roman" pitchFamily="18" charset="0"/>
              </a:rPr>
              <a:t>до споживачів продукції іноземної філії фірми і можливість отримання інформації про перспективи ринків; </a:t>
            </a:r>
            <a:endParaRPr lang="uk-UA" sz="18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AutoNum type="arabicPeriod"/>
            </a:pPr>
            <a:r>
              <a:rPr lang="uk-UA" sz="1800" b="0" dirty="0" smtClean="0">
                <a:solidFill>
                  <a:schemeClr val="tx1">
                    <a:lumMod val="50000"/>
                  </a:schemeClr>
                </a:solidFill>
                <a:latin typeface="Times New Roman" pitchFamily="18" charset="0"/>
                <a:cs typeface="Times New Roman" pitchFamily="18" charset="0"/>
              </a:rPr>
              <a:t>за </a:t>
            </a:r>
            <a:r>
              <a:rPr lang="uk-UA" sz="1800" b="0" dirty="0">
                <a:solidFill>
                  <a:schemeClr val="tx1">
                    <a:lumMod val="50000"/>
                  </a:schemeClr>
                </a:solidFill>
                <a:latin typeface="Times New Roman" pitchFamily="18" charset="0"/>
                <a:cs typeface="Times New Roman" pitchFamily="18" charset="0"/>
              </a:rPr>
              <a:t>допомогою прямих іноземних інвестицій фірма має можливість уникати бар’єрів при входженні на ринок певної країни через експорт товарів чи послуг.</a:t>
            </a:r>
          </a:p>
        </p:txBody>
      </p:sp>
    </p:spTree>
    <p:extLst>
      <p:ext uri="{BB962C8B-B14F-4D97-AF65-F5344CB8AC3E}">
        <p14:creationId xmlns:p14="http://schemas.microsoft.com/office/powerpoint/2010/main" val="361349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4446" y="869950"/>
            <a:ext cx="6319727" cy="349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6818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500" b="1" i="1" u="sng" dirty="0">
                <a:latin typeface="Times New Roman" pitchFamily="18" charset="0"/>
                <a:cs typeface="Times New Roman" pitchFamily="18" charset="0"/>
              </a:rPr>
              <a:t>2. Міжнародна торгівля в умовах глобалізації: тенденції, виклики та перспективи</a:t>
            </a:r>
            <a:endParaRPr lang="uk-UA" sz="2500" b="1" i="1" u="sng" dirty="0"/>
          </a:p>
        </p:txBody>
      </p:sp>
      <p:sp>
        <p:nvSpPr>
          <p:cNvPr id="3" name="Місце для тексту 2"/>
          <p:cNvSpPr>
            <a:spLocks noGrp="1"/>
          </p:cNvSpPr>
          <p:nvPr>
            <p:ph type="body" sz="quarter" idx="10"/>
          </p:nvPr>
        </p:nvSpPr>
        <p:spPr>
          <a:xfrm>
            <a:off x="347133" y="1058334"/>
            <a:ext cx="11509905" cy="4712230"/>
          </a:xfrm>
        </p:spPr>
        <p:txBody>
          <a:bodyPr/>
          <a:lstStyle/>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Сучасний світ переживає епоху значних змін. </a:t>
            </a:r>
            <a:r>
              <a:rPr lang="uk-UA" sz="2000" b="0" dirty="0" smtClean="0">
                <a:solidFill>
                  <a:schemeClr val="tx1">
                    <a:lumMod val="50000"/>
                  </a:schemeClr>
                </a:solidFill>
                <a:latin typeface="Times New Roman" pitchFamily="18" charset="0"/>
                <a:cs typeface="Times New Roman" pitchFamily="18" charset="0"/>
              </a:rPr>
              <a:t>Геополітичні зрушення</a:t>
            </a:r>
            <a:r>
              <a:rPr lang="uk-UA" sz="2000" b="0" dirty="0">
                <a:solidFill>
                  <a:schemeClr val="tx1">
                    <a:lumMod val="50000"/>
                  </a:schemeClr>
                </a:solidFill>
                <a:latin typeface="Times New Roman" pitchFamily="18" charset="0"/>
                <a:cs typeface="Times New Roman" pitchFamily="18" charset="0"/>
              </a:rPr>
              <a:t>, економічні невизначеності, технологічні інновації та культурні трансформації впливають на глобальні торговельні відносини </a:t>
            </a:r>
            <a:r>
              <a:rPr lang="uk-UA" sz="2000" b="0" dirty="0" smtClean="0">
                <a:solidFill>
                  <a:schemeClr val="tx1">
                    <a:lumMod val="50000"/>
                  </a:schemeClr>
                </a:solidFill>
                <a:latin typeface="Times New Roman" pitchFamily="18" charset="0"/>
                <a:cs typeface="Times New Roman" pitchFamily="18" charset="0"/>
              </a:rPr>
              <a:t>й стратегії</a:t>
            </a:r>
            <a:r>
              <a:rPr lang="uk-UA" sz="2000" b="0" dirty="0">
                <a:solidFill>
                  <a:schemeClr val="tx1">
                    <a:lumMod val="50000"/>
                  </a:schemeClr>
                </a:solidFill>
                <a:latin typeface="Times New Roman" pitchFamily="18" charset="0"/>
                <a:cs typeface="Times New Roman" pitchFamily="18" charset="0"/>
              </a:rPr>
              <a:t>. Тому аналіз цих змін і їх вплив на торговельну політику </a:t>
            </a:r>
            <a:r>
              <a:rPr lang="uk-UA" sz="2000" b="0" dirty="0" smtClean="0">
                <a:solidFill>
                  <a:schemeClr val="tx1">
                    <a:lumMod val="50000"/>
                  </a:schemeClr>
                </a:solidFill>
                <a:latin typeface="Times New Roman" pitchFamily="18" charset="0"/>
                <a:cs typeface="Times New Roman" pitchFamily="18" charset="0"/>
              </a:rPr>
              <a:t>є вкрай </a:t>
            </a:r>
            <a:r>
              <a:rPr lang="uk-UA" sz="2000" b="0" dirty="0">
                <a:solidFill>
                  <a:schemeClr val="tx1">
                    <a:lumMod val="50000"/>
                  </a:schemeClr>
                </a:solidFill>
                <a:latin typeface="Times New Roman" pitchFamily="18" charset="0"/>
                <a:cs typeface="Times New Roman" pitchFamily="18" charset="0"/>
              </a:rPr>
              <a:t>важливим для розуміння сучасних </a:t>
            </a:r>
            <a:r>
              <a:rPr lang="uk-UA" sz="2000" b="0" dirty="0" smtClean="0">
                <a:solidFill>
                  <a:schemeClr val="tx1">
                    <a:lumMod val="50000"/>
                  </a:schemeClr>
                </a:solidFill>
                <a:latin typeface="Times New Roman" pitchFamily="18" charset="0"/>
                <a:cs typeface="Times New Roman" pitchFamily="18" charset="0"/>
              </a:rPr>
              <a:t>тенденцій.</a:t>
            </a:r>
          </a:p>
          <a:p>
            <a:pPr marL="0" indent="457200" algn="just">
              <a:lnSpc>
                <a:spcPct val="100000"/>
              </a:lnSpc>
              <a:spcBef>
                <a:spcPts val="0"/>
              </a:spcBef>
              <a:buNone/>
            </a:pPr>
            <a:r>
              <a:rPr lang="uk-UA" sz="2000" b="0" dirty="0" smtClean="0">
                <a:solidFill>
                  <a:schemeClr val="tx1">
                    <a:lumMod val="50000"/>
                  </a:schemeClr>
                </a:solidFill>
                <a:latin typeface="Times New Roman" pitchFamily="18" charset="0"/>
                <a:cs typeface="Times New Roman" pitchFamily="18" charset="0"/>
              </a:rPr>
              <a:t>У </a:t>
            </a:r>
            <a:r>
              <a:rPr lang="uk-UA" sz="2000" b="0" dirty="0">
                <a:solidFill>
                  <a:schemeClr val="tx1">
                    <a:lumMod val="50000"/>
                  </a:schemeClr>
                </a:solidFill>
                <a:latin typeface="Times New Roman" pitchFamily="18" charset="0"/>
                <a:cs typeface="Times New Roman" pitchFamily="18" charset="0"/>
              </a:rPr>
              <a:t>контексті швидкозмінного глобального економічного </a:t>
            </a:r>
            <a:r>
              <a:rPr lang="uk-UA" sz="2000" b="0" dirty="0" smtClean="0">
                <a:solidFill>
                  <a:schemeClr val="tx1">
                    <a:lumMod val="50000"/>
                  </a:schemeClr>
                </a:solidFill>
                <a:latin typeface="Times New Roman" pitchFamily="18" charset="0"/>
                <a:cs typeface="Times New Roman" pitchFamily="18" charset="0"/>
              </a:rPr>
              <a:t>ландшафту, з </a:t>
            </a:r>
            <a:r>
              <a:rPr lang="uk-UA" sz="2000" b="0" dirty="0">
                <a:solidFill>
                  <a:schemeClr val="tx1">
                    <a:lumMod val="50000"/>
                  </a:schemeClr>
                </a:solidFill>
                <a:latin typeface="Times New Roman" pitchFamily="18" charset="0"/>
                <a:cs typeface="Times New Roman" pitchFamily="18" charset="0"/>
              </a:rPr>
              <a:t>погляду практичної значущості, розуміння впливу цих змін </a:t>
            </a:r>
            <a:r>
              <a:rPr lang="uk-UA" sz="2000" b="0" dirty="0" smtClean="0">
                <a:solidFill>
                  <a:schemeClr val="tx1">
                    <a:lumMod val="50000"/>
                  </a:schemeClr>
                </a:solidFill>
                <a:latin typeface="Times New Roman" pitchFamily="18" charset="0"/>
                <a:cs typeface="Times New Roman" pitchFamily="18" charset="0"/>
              </a:rPr>
              <a:t>на зовнішню </a:t>
            </a:r>
            <a:r>
              <a:rPr lang="uk-UA" sz="2000" b="0" dirty="0">
                <a:solidFill>
                  <a:schemeClr val="tx1">
                    <a:lumMod val="50000"/>
                  </a:schemeClr>
                </a:solidFill>
                <a:latin typeface="Times New Roman" pitchFamily="18" charset="0"/>
                <a:cs typeface="Times New Roman" pitchFamily="18" charset="0"/>
              </a:rPr>
              <a:t>торгівлю, зокрема зміну альянсів та торговельної політики, </a:t>
            </a:r>
            <a:r>
              <a:rPr lang="uk-UA" sz="2000" b="0" dirty="0" smtClean="0">
                <a:solidFill>
                  <a:schemeClr val="tx1">
                    <a:lumMod val="50000"/>
                  </a:schemeClr>
                </a:solidFill>
                <a:latin typeface="Times New Roman" pitchFamily="18" charset="0"/>
                <a:cs typeface="Times New Roman" pitchFamily="18" charset="0"/>
              </a:rPr>
              <a:t>є вирішальним </a:t>
            </a:r>
            <a:r>
              <a:rPr lang="uk-UA" sz="2000" b="0" dirty="0">
                <a:solidFill>
                  <a:schemeClr val="tx1">
                    <a:lumMod val="50000"/>
                  </a:schemeClr>
                </a:solidFill>
                <a:latin typeface="Times New Roman" pitchFamily="18" charset="0"/>
                <a:cs typeface="Times New Roman" pitchFamily="18" charset="0"/>
              </a:rPr>
              <a:t>для розробки ефективних стратегій управління в </a:t>
            </a:r>
            <a:r>
              <a:rPr lang="uk-UA" sz="2000" b="0" dirty="0" smtClean="0">
                <a:solidFill>
                  <a:schemeClr val="tx1">
                    <a:lumMod val="50000"/>
                  </a:schemeClr>
                </a:solidFill>
                <a:latin typeface="Times New Roman" pitchFamily="18" charset="0"/>
                <a:cs typeface="Times New Roman" pitchFamily="18" charset="0"/>
              </a:rPr>
              <a:t>умовах глобальної </a:t>
            </a:r>
            <a:r>
              <a:rPr lang="uk-UA" sz="2000" b="0" dirty="0">
                <a:solidFill>
                  <a:schemeClr val="tx1">
                    <a:lumMod val="50000"/>
                  </a:schemeClr>
                </a:solidFill>
                <a:latin typeface="Times New Roman" pitchFamily="18" charset="0"/>
                <a:cs typeface="Times New Roman" pitchFamily="18" charset="0"/>
              </a:rPr>
              <a:t>економіки.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b="0" dirty="0" smtClean="0">
                <a:solidFill>
                  <a:schemeClr val="tx1">
                    <a:lumMod val="50000"/>
                  </a:schemeClr>
                </a:solidFill>
                <a:latin typeface="Times New Roman" pitchFamily="18" charset="0"/>
                <a:cs typeface="Times New Roman" pitchFamily="18" charset="0"/>
              </a:rPr>
              <a:t>Розкриття </a:t>
            </a:r>
            <a:r>
              <a:rPr lang="uk-UA" sz="2000" b="0" dirty="0">
                <a:solidFill>
                  <a:schemeClr val="tx1">
                    <a:lumMod val="50000"/>
                  </a:schemeClr>
                </a:solidFill>
                <a:latin typeface="Times New Roman" pitchFamily="18" charset="0"/>
                <a:cs typeface="Times New Roman" pitchFamily="18" charset="0"/>
              </a:rPr>
              <a:t>ключових тенденцій, </a:t>
            </a:r>
            <a:r>
              <a:rPr lang="uk-UA" sz="2000" b="0" dirty="0" smtClean="0">
                <a:solidFill>
                  <a:schemeClr val="tx1">
                    <a:lumMod val="50000"/>
                  </a:schemeClr>
                </a:solidFill>
                <a:latin typeface="Times New Roman" pitchFamily="18" charset="0"/>
                <a:cs typeface="Times New Roman" pitchFamily="18" charset="0"/>
              </a:rPr>
              <a:t>стратегічних рішень </a:t>
            </a:r>
            <a:r>
              <a:rPr lang="uk-UA" sz="2000" b="0" dirty="0">
                <a:solidFill>
                  <a:schemeClr val="tx1">
                    <a:lumMod val="50000"/>
                  </a:schemeClr>
                </a:solidFill>
                <a:latin typeface="Times New Roman" pitchFamily="18" charset="0"/>
                <a:cs typeface="Times New Roman" pitchFamily="18" charset="0"/>
              </a:rPr>
              <a:t>і прикладів успішної практики може служити корисним керівництвом для урядів, бізнесу та інших зацікавлених сторін у </a:t>
            </a:r>
            <a:r>
              <a:rPr lang="uk-UA" sz="2000" b="0" dirty="0" smtClean="0">
                <a:solidFill>
                  <a:schemeClr val="tx1">
                    <a:lumMod val="50000"/>
                  </a:schemeClr>
                </a:solidFill>
                <a:latin typeface="Times New Roman" pitchFamily="18" charset="0"/>
                <a:cs typeface="Times New Roman" pitchFamily="18" charset="0"/>
              </a:rPr>
              <a:t>їхніх адаптаційних </a:t>
            </a:r>
            <a:r>
              <a:rPr lang="uk-UA" sz="2000" b="0" dirty="0">
                <a:solidFill>
                  <a:schemeClr val="tx1">
                    <a:lumMod val="50000"/>
                  </a:schemeClr>
                </a:solidFill>
                <a:latin typeface="Times New Roman" pitchFamily="18" charset="0"/>
                <a:cs typeface="Times New Roman" pitchFamily="18" charset="0"/>
              </a:rPr>
              <a:t>зусиллях.</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Останніми роками світ став свідком низки глобальних змін, </a:t>
            </a:r>
            <a:r>
              <a:rPr lang="uk-UA" sz="2000" b="0" dirty="0" smtClean="0">
                <a:solidFill>
                  <a:schemeClr val="tx1">
                    <a:lumMod val="50000"/>
                  </a:schemeClr>
                </a:solidFill>
                <a:latin typeface="Times New Roman" pitchFamily="18" charset="0"/>
                <a:cs typeface="Times New Roman" pitchFamily="18" charset="0"/>
              </a:rPr>
              <a:t>які суттєво </a:t>
            </a:r>
            <a:r>
              <a:rPr lang="uk-UA" sz="2000" b="0" dirty="0">
                <a:solidFill>
                  <a:schemeClr val="tx1">
                    <a:lumMod val="50000"/>
                  </a:schemeClr>
                </a:solidFill>
                <a:latin typeface="Times New Roman" pitchFamily="18" charset="0"/>
                <a:cs typeface="Times New Roman" pitchFamily="18" charset="0"/>
              </a:rPr>
              <a:t>вплинули на зовнішню торгівлю, створивши, таким </a:t>
            </a:r>
            <a:r>
              <a:rPr lang="uk-UA" sz="2000" b="0" dirty="0" smtClean="0">
                <a:solidFill>
                  <a:schemeClr val="tx1">
                    <a:lumMod val="50000"/>
                  </a:schemeClr>
                </a:solidFill>
                <a:latin typeface="Times New Roman" pitchFamily="18" charset="0"/>
                <a:cs typeface="Times New Roman" pitchFamily="18" charset="0"/>
              </a:rPr>
              <a:t>чином, як </a:t>
            </a:r>
            <a:r>
              <a:rPr lang="uk-UA" sz="2000" b="0" dirty="0">
                <a:solidFill>
                  <a:schemeClr val="tx1">
                    <a:lumMod val="50000"/>
                  </a:schemeClr>
                </a:solidFill>
                <a:latin typeface="Times New Roman" pitchFamily="18" charset="0"/>
                <a:cs typeface="Times New Roman" pitchFamily="18" charset="0"/>
              </a:rPr>
              <a:t>можливості, так і проблеми для бізнесу та економіки в усьому </a:t>
            </a:r>
            <a:r>
              <a:rPr lang="uk-UA" sz="2000" b="0" dirty="0" smtClean="0">
                <a:solidFill>
                  <a:schemeClr val="tx1">
                    <a:lumMod val="50000"/>
                  </a:schemeClr>
                </a:solidFill>
                <a:latin typeface="Times New Roman" pitchFamily="18" charset="0"/>
                <a:cs typeface="Times New Roman" pitchFamily="18" charset="0"/>
              </a:rPr>
              <a:t>світі. Зміна </a:t>
            </a:r>
            <a:r>
              <a:rPr lang="uk-UA" sz="2000" b="0" dirty="0">
                <a:solidFill>
                  <a:schemeClr val="tx1">
                    <a:lumMod val="50000"/>
                  </a:schemeClr>
                </a:solidFill>
                <a:latin typeface="Times New Roman" pitchFamily="18" charset="0"/>
                <a:cs typeface="Times New Roman" pitchFamily="18" charset="0"/>
              </a:rPr>
              <a:t>ландшафту міжнародних альянсів у поєднанні з появою протекціоністської політики та торгових війн призвели до створення складного та непередбачуваного торговельного середовища. </a:t>
            </a:r>
          </a:p>
        </p:txBody>
      </p:sp>
    </p:spTree>
    <p:extLst>
      <p:ext uri="{BB962C8B-B14F-4D97-AF65-F5344CB8AC3E}">
        <p14:creationId xmlns:p14="http://schemas.microsoft.com/office/powerpoint/2010/main" val="3609999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0867" y="220134"/>
            <a:ext cx="11696171" cy="5550430"/>
          </a:xfrm>
        </p:spPr>
        <p:txBody>
          <a:bodyPr/>
          <a:lstStyle/>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Однією з ключових проблем, з якою стикаються країни </a:t>
            </a:r>
            <a:r>
              <a:rPr lang="uk-UA" sz="2000" b="0" dirty="0" smtClean="0">
                <a:solidFill>
                  <a:schemeClr val="tx1">
                    <a:lumMod val="50000"/>
                  </a:schemeClr>
                </a:solidFill>
                <a:latin typeface="Times New Roman" pitchFamily="18" charset="0"/>
                <a:cs typeface="Times New Roman" pitchFamily="18" charset="0"/>
              </a:rPr>
              <a:t>та транснаціональні </a:t>
            </a:r>
            <a:r>
              <a:rPr lang="uk-UA" sz="2000" b="0" dirty="0">
                <a:solidFill>
                  <a:schemeClr val="tx1">
                    <a:lumMod val="50000"/>
                  </a:schemeClr>
                </a:solidFill>
                <a:latin typeface="Times New Roman" pitchFamily="18" charset="0"/>
                <a:cs typeface="Times New Roman" pitchFamily="18" charset="0"/>
              </a:rPr>
              <a:t>корпорації (ТНК), є необхідність адаптуватися </a:t>
            </a:r>
            <a:r>
              <a:rPr lang="uk-UA" sz="2000" b="0" dirty="0" smtClean="0">
                <a:solidFill>
                  <a:schemeClr val="tx1">
                    <a:lumMod val="50000"/>
                  </a:schemeClr>
                </a:solidFill>
                <a:latin typeface="Times New Roman" pitchFamily="18" charset="0"/>
                <a:cs typeface="Times New Roman" pitchFamily="18" charset="0"/>
              </a:rPr>
              <a:t>та процвітати </a:t>
            </a:r>
            <a:r>
              <a:rPr lang="uk-UA" sz="2000" b="0" dirty="0">
                <a:solidFill>
                  <a:schemeClr val="tx1">
                    <a:lumMod val="50000"/>
                  </a:schemeClr>
                </a:solidFill>
                <a:latin typeface="Times New Roman" pitchFamily="18" charset="0"/>
                <a:cs typeface="Times New Roman" pitchFamily="18" charset="0"/>
              </a:rPr>
              <a:t>в умовах постійних змін політичного ландшафту, </a:t>
            </a:r>
            <a:r>
              <a:rPr lang="uk-UA" sz="2000" b="0" dirty="0" smtClean="0">
                <a:solidFill>
                  <a:schemeClr val="tx1">
                    <a:lumMod val="50000"/>
                  </a:schemeClr>
                </a:solidFill>
                <a:latin typeface="Times New Roman" pitchFamily="18" charset="0"/>
                <a:cs typeface="Times New Roman" pitchFamily="18" charset="0"/>
              </a:rPr>
              <a:t>що впливають </a:t>
            </a:r>
            <a:r>
              <a:rPr lang="uk-UA" sz="2000" b="0" dirty="0">
                <a:solidFill>
                  <a:schemeClr val="tx1">
                    <a:lumMod val="50000"/>
                  </a:schemeClr>
                </a:solidFill>
                <a:latin typeface="Times New Roman" pitchFamily="18" charset="0"/>
                <a:cs typeface="Times New Roman" pitchFamily="18" charset="0"/>
              </a:rPr>
              <a:t>на торговельну політику та альянси.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b="0" dirty="0" smtClean="0">
                <a:solidFill>
                  <a:schemeClr val="tx1">
                    <a:lumMod val="50000"/>
                  </a:schemeClr>
                </a:solidFill>
                <a:latin typeface="Times New Roman" pitchFamily="18" charset="0"/>
                <a:cs typeface="Times New Roman" pitchFamily="18" charset="0"/>
              </a:rPr>
              <a:t>Здатність розуміти, передбачати </a:t>
            </a:r>
            <a:r>
              <a:rPr lang="uk-UA" sz="2000" b="0" dirty="0">
                <a:solidFill>
                  <a:schemeClr val="tx1">
                    <a:lumMod val="50000"/>
                  </a:schemeClr>
                </a:solidFill>
                <a:latin typeface="Times New Roman" pitchFamily="18" charset="0"/>
                <a:cs typeface="Times New Roman" pitchFamily="18" charset="0"/>
              </a:rPr>
              <a:t>та реагувати на ці зміни має фундаментальне значення </a:t>
            </a:r>
            <a:r>
              <a:rPr lang="uk-UA" sz="2000" b="0" dirty="0" smtClean="0">
                <a:solidFill>
                  <a:schemeClr val="tx1">
                    <a:lumMod val="50000"/>
                  </a:schemeClr>
                </a:solidFill>
                <a:latin typeface="Times New Roman" pitchFamily="18" charset="0"/>
                <a:cs typeface="Times New Roman" pitchFamily="18" charset="0"/>
              </a:rPr>
              <a:t>для досягнення </a:t>
            </a:r>
            <a:r>
              <a:rPr lang="uk-UA" sz="2000" b="0" dirty="0">
                <a:solidFill>
                  <a:schemeClr val="tx1">
                    <a:lumMod val="50000"/>
                  </a:schemeClr>
                </a:solidFill>
                <a:latin typeface="Times New Roman" pitchFamily="18" charset="0"/>
                <a:cs typeface="Times New Roman" pitchFamily="18" charset="0"/>
              </a:rPr>
              <a:t>стійкого економічного зростання та </a:t>
            </a:r>
            <a:r>
              <a:rPr lang="uk-UA" sz="2000" b="0" dirty="0" smtClean="0">
                <a:solidFill>
                  <a:schemeClr val="tx1">
                    <a:lumMod val="50000"/>
                  </a:schemeClr>
                </a:solidFill>
                <a:latin typeface="Times New Roman" pitchFamily="18" charset="0"/>
                <a:cs typeface="Times New Roman" pitchFamily="18" charset="0"/>
              </a:rPr>
              <a:t>стабільності. Актуальність </a:t>
            </a:r>
            <a:r>
              <a:rPr lang="uk-UA" sz="2000" b="0" dirty="0">
                <a:solidFill>
                  <a:schemeClr val="tx1">
                    <a:lumMod val="50000"/>
                  </a:schemeClr>
                </a:solidFill>
                <a:latin typeface="Times New Roman" pitchFamily="18" charset="0"/>
                <a:cs typeface="Times New Roman" pitchFamily="18" charset="0"/>
              </a:rPr>
              <a:t>дослідження впливу глобальних зрушень на </a:t>
            </a:r>
            <a:r>
              <a:rPr lang="uk-UA" sz="2000" b="0" dirty="0" smtClean="0">
                <a:solidFill>
                  <a:schemeClr val="tx1">
                    <a:lumMod val="50000"/>
                  </a:schemeClr>
                </a:solidFill>
                <a:latin typeface="Times New Roman" pitchFamily="18" charset="0"/>
                <a:cs typeface="Times New Roman" pitchFamily="18" charset="0"/>
              </a:rPr>
              <a:t>зовнішню торгівлю </a:t>
            </a:r>
            <a:r>
              <a:rPr lang="uk-UA" sz="2000" b="0" dirty="0">
                <a:solidFill>
                  <a:schemeClr val="tx1">
                    <a:lumMod val="50000"/>
                  </a:schemeClr>
                </a:solidFill>
                <a:latin typeface="Times New Roman" pitchFamily="18" charset="0"/>
                <a:cs typeface="Times New Roman" pitchFamily="18" charset="0"/>
              </a:rPr>
              <a:t>варто розглядати в контексті сучасних </a:t>
            </a:r>
            <a:r>
              <a:rPr lang="uk-UA" sz="2000" i="1" u="sng" dirty="0">
                <a:solidFill>
                  <a:schemeClr val="tx1">
                    <a:lumMod val="50000"/>
                  </a:schemeClr>
                </a:solidFill>
                <a:latin typeface="Times New Roman" pitchFamily="18" charset="0"/>
                <a:cs typeface="Times New Roman" pitchFamily="18" charset="0"/>
              </a:rPr>
              <a:t>глобальних викликів </a:t>
            </a:r>
            <a:r>
              <a:rPr lang="uk-UA" sz="2000" b="0" dirty="0" smtClean="0">
                <a:solidFill>
                  <a:schemeClr val="tx1">
                    <a:lumMod val="50000"/>
                  </a:schemeClr>
                </a:solidFill>
                <a:latin typeface="Times New Roman" pitchFamily="18" charset="0"/>
                <a:cs typeface="Times New Roman" pitchFamily="18" charset="0"/>
              </a:rPr>
              <a:t>і трансформацій</a:t>
            </a:r>
            <a:r>
              <a:rPr lang="uk-UA" sz="2000" b="0" dirty="0">
                <a:solidFill>
                  <a:schemeClr val="tx1">
                    <a:lumMod val="50000"/>
                  </a:schemeClr>
                </a:solidFill>
                <a:latin typeface="Times New Roman" pitchFamily="18" charset="0"/>
                <a:cs typeface="Times New Roman" pitchFamily="18" charset="0"/>
              </a:rPr>
              <a:t>. Останніми роками спостерігається виникнення та ескалація численних подій, що впливають на торговельні відносини </a:t>
            </a:r>
            <a:r>
              <a:rPr lang="uk-UA" sz="2000" b="0" dirty="0" smtClean="0">
                <a:solidFill>
                  <a:schemeClr val="tx1">
                    <a:lumMod val="50000"/>
                  </a:schemeClr>
                </a:solidFill>
                <a:latin typeface="Times New Roman" pitchFamily="18" charset="0"/>
                <a:cs typeface="Times New Roman" pitchFamily="18" charset="0"/>
              </a:rPr>
              <a:t>між країнами</a:t>
            </a:r>
            <a:r>
              <a:rPr lang="uk-UA" sz="2000" b="0" dirty="0">
                <a:solidFill>
                  <a:schemeClr val="tx1">
                    <a:lumMod val="50000"/>
                  </a:schemeClr>
                </a:solidFill>
                <a:latin typeface="Times New Roman" pitchFamily="18" charset="0"/>
                <a:cs typeface="Times New Roman" pitchFamily="18" charset="0"/>
              </a:rPr>
              <a:t>. Політичні конфлікти, зокрема розрив торгових </a:t>
            </a:r>
            <a:r>
              <a:rPr lang="uk-UA" sz="2000" b="0" dirty="0" smtClean="0">
                <a:solidFill>
                  <a:schemeClr val="tx1">
                    <a:lumMod val="50000"/>
                  </a:schemeClr>
                </a:solidFill>
                <a:latin typeface="Times New Roman" pitchFamily="18" charset="0"/>
                <a:cs typeface="Times New Roman" pitchFamily="18" charset="0"/>
              </a:rPr>
              <a:t>стосунків між </a:t>
            </a:r>
            <a:r>
              <a:rPr lang="uk-UA" sz="2000" b="0" dirty="0">
                <a:solidFill>
                  <a:schemeClr val="tx1">
                    <a:lumMod val="50000"/>
                  </a:schemeClr>
                </a:solidFill>
                <a:latin typeface="Times New Roman" pitchFamily="18" charset="0"/>
                <a:cs typeface="Times New Roman" pitchFamily="18" charset="0"/>
              </a:rPr>
              <a:t>США та Китаєм, зміни в торговельних угодах після </a:t>
            </a:r>
            <a:r>
              <a:rPr lang="en-US" sz="2000" b="0" dirty="0" err="1">
                <a:solidFill>
                  <a:schemeClr val="tx1">
                    <a:lumMod val="50000"/>
                  </a:schemeClr>
                </a:solidFill>
                <a:latin typeface="Times New Roman" pitchFamily="18" charset="0"/>
                <a:cs typeface="Times New Roman" pitchFamily="18" charset="0"/>
              </a:rPr>
              <a:t>Brexit</a:t>
            </a:r>
            <a:r>
              <a:rPr lang="en-US" sz="2000" b="0" dirty="0">
                <a:solidFill>
                  <a:schemeClr val="tx1">
                    <a:lumMod val="50000"/>
                  </a:schemeClr>
                </a:solidFill>
                <a:latin typeface="Times New Roman" pitchFamily="18" charset="0"/>
                <a:cs typeface="Times New Roman" pitchFamily="18" charset="0"/>
              </a:rPr>
              <a:t>, </a:t>
            </a:r>
            <a:r>
              <a:rPr lang="uk-UA" sz="2000" b="0" dirty="0">
                <a:solidFill>
                  <a:schemeClr val="tx1">
                    <a:lumMod val="50000"/>
                  </a:schemeClr>
                </a:solidFill>
                <a:latin typeface="Times New Roman" pitchFamily="18" charset="0"/>
                <a:cs typeface="Times New Roman" pitchFamily="18" charset="0"/>
              </a:rPr>
              <a:t>а </a:t>
            </a:r>
            <a:r>
              <a:rPr lang="uk-UA" sz="2000" b="0" dirty="0" smtClean="0">
                <a:solidFill>
                  <a:schemeClr val="tx1">
                    <a:lumMod val="50000"/>
                  </a:schemeClr>
                </a:solidFill>
                <a:latin typeface="Times New Roman" pitchFamily="18" charset="0"/>
                <a:cs typeface="Times New Roman" pitchFamily="18" charset="0"/>
              </a:rPr>
              <a:t>також негативні </a:t>
            </a:r>
            <a:r>
              <a:rPr lang="uk-UA" sz="2000" b="0" dirty="0">
                <a:solidFill>
                  <a:schemeClr val="tx1">
                    <a:lumMod val="50000"/>
                  </a:schemeClr>
                </a:solidFill>
                <a:latin typeface="Times New Roman" pitchFamily="18" charset="0"/>
                <a:cs typeface="Times New Roman" pitchFamily="18" charset="0"/>
              </a:rPr>
              <a:t>наслідки пандемії </a:t>
            </a:r>
            <a:r>
              <a:rPr lang="en-US" sz="2000" b="0" dirty="0">
                <a:solidFill>
                  <a:schemeClr val="tx1">
                    <a:lumMod val="50000"/>
                  </a:schemeClr>
                </a:solidFill>
                <a:latin typeface="Times New Roman" pitchFamily="18" charset="0"/>
                <a:cs typeface="Times New Roman" pitchFamily="18" charset="0"/>
              </a:rPr>
              <a:t>COVID-19, </a:t>
            </a:r>
            <a:r>
              <a:rPr lang="uk-UA" sz="2000" b="0" dirty="0">
                <a:solidFill>
                  <a:schemeClr val="tx1">
                    <a:lumMod val="50000"/>
                  </a:schemeClr>
                </a:solidFill>
                <a:latin typeface="Times New Roman" pitchFamily="18" charset="0"/>
                <a:cs typeface="Times New Roman" pitchFamily="18" charset="0"/>
              </a:rPr>
              <a:t>що призвели до обмежень </a:t>
            </a:r>
            <a:r>
              <a:rPr lang="uk-UA" sz="2000" b="0" dirty="0" smtClean="0">
                <a:solidFill>
                  <a:schemeClr val="tx1">
                    <a:lumMod val="50000"/>
                  </a:schemeClr>
                </a:solidFill>
                <a:latin typeface="Times New Roman" pitchFamily="18" charset="0"/>
                <a:cs typeface="Times New Roman" pitchFamily="18" charset="0"/>
              </a:rPr>
              <a:t>на імпорт </a:t>
            </a:r>
            <a:r>
              <a:rPr lang="uk-UA" sz="2000" b="0" dirty="0">
                <a:solidFill>
                  <a:schemeClr val="tx1">
                    <a:lumMod val="50000"/>
                  </a:schemeClr>
                </a:solidFill>
                <a:latin typeface="Times New Roman" pitchFamily="18" charset="0"/>
                <a:cs typeface="Times New Roman" pitchFamily="18" charset="0"/>
              </a:rPr>
              <a:t>та експорт, – лише частина прикладів глобальних зрушень, </a:t>
            </a:r>
            <a:r>
              <a:rPr lang="uk-UA" sz="2000" b="0" dirty="0" smtClean="0">
                <a:solidFill>
                  <a:schemeClr val="tx1">
                    <a:lumMod val="50000"/>
                  </a:schemeClr>
                </a:solidFill>
                <a:latin typeface="Times New Roman" pitchFamily="18" charset="0"/>
                <a:cs typeface="Times New Roman" pitchFamily="18" charset="0"/>
              </a:rPr>
              <a:t>які заслуговують </a:t>
            </a:r>
            <a:r>
              <a:rPr lang="uk-UA" sz="2000" b="0" dirty="0">
                <a:solidFill>
                  <a:schemeClr val="tx1">
                    <a:lumMod val="50000"/>
                  </a:schemeClr>
                </a:solidFill>
                <a:latin typeface="Times New Roman" pitchFamily="18" charset="0"/>
                <a:cs typeface="Times New Roman" pitchFamily="18" charset="0"/>
              </a:rPr>
              <a:t>на увагу.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Пандемія </a:t>
            </a:r>
            <a:r>
              <a:rPr lang="en-US" sz="2000" b="0" dirty="0">
                <a:solidFill>
                  <a:schemeClr val="tx1">
                    <a:lumMod val="50000"/>
                  </a:schemeClr>
                </a:solidFill>
                <a:latin typeface="Times New Roman" pitchFamily="18" charset="0"/>
                <a:cs typeface="Times New Roman" pitchFamily="18" charset="0"/>
              </a:rPr>
              <a:t>COVID-19 </a:t>
            </a:r>
            <a:r>
              <a:rPr lang="uk-UA" sz="2000" b="0" dirty="0">
                <a:solidFill>
                  <a:schemeClr val="tx1">
                    <a:lumMod val="50000"/>
                  </a:schemeClr>
                </a:solidFill>
                <a:latin typeface="Times New Roman" pitchFamily="18" charset="0"/>
                <a:cs typeface="Times New Roman" pitchFamily="18" charset="0"/>
              </a:rPr>
              <a:t>виявила вразливі місця у глобальних </a:t>
            </a:r>
            <a:r>
              <a:rPr lang="uk-UA" sz="2000" b="0" dirty="0" smtClean="0">
                <a:solidFill>
                  <a:schemeClr val="tx1">
                    <a:lumMod val="50000"/>
                  </a:schemeClr>
                </a:solidFill>
                <a:latin typeface="Times New Roman" pitchFamily="18" charset="0"/>
                <a:cs typeface="Times New Roman" pitchFamily="18" charset="0"/>
              </a:rPr>
              <a:t>ланцюгах поставок </a:t>
            </a:r>
            <a:r>
              <a:rPr lang="uk-UA" sz="2000" b="0" dirty="0">
                <a:solidFill>
                  <a:schemeClr val="tx1">
                    <a:lumMod val="50000"/>
                  </a:schemeClr>
                </a:solidFill>
                <a:latin typeface="Times New Roman" pitchFamily="18" charset="0"/>
                <a:cs typeface="Times New Roman" pitchFamily="18" charset="0"/>
              </a:rPr>
              <a:t>і спонукала країни шукати шляхи підвищення їх стійкості.</a:t>
            </a:r>
          </a:p>
          <a:p>
            <a:pPr marL="0" indent="457200" algn="just">
              <a:lnSpc>
                <a:spcPct val="100000"/>
              </a:lnSpc>
              <a:spcBef>
                <a:spcPts val="0"/>
              </a:spcBef>
              <a:buNone/>
            </a:pPr>
            <a:r>
              <a:rPr lang="uk-UA" sz="1700" dirty="0">
                <a:solidFill>
                  <a:schemeClr val="tx1">
                    <a:lumMod val="75000"/>
                  </a:schemeClr>
                </a:solidFill>
                <a:latin typeface="Times New Roman" pitchFamily="18" charset="0"/>
                <a:cs typeface="Times New Roman" pitchFamily="18" charset="0"/>
              </a:rPr>
              <a:t>У 2022 р. уряди впровадили політику заохочення </a:t>
            </a:r>
            <a:r>
              <a:rPr lang="uk-UA" sz="1700" dirty="0" smtClean="0">
                <a:solidFill>
                  <a:schemeClr val="tx1">
                    <a:lumMod val="75000"/>
                  </a:schemeClr>
                </a:solidFill>
                <a:latin typeface="Times New Roman" pitchFamily="18" charset="0"/>
                <a:cs typeface="Times New Roman" pitchFamily="18" charset="0"/>
              </a:rPr>
              <a:t>внутрішнього виробництва </a:t>
            </a:r>
            <a:r>
              <a:rPr lang="uk-UA" sz="1700" dirty="0">
                <a:solidFill>
                  <a:schemeClr val="tx1">
                    <a:lumMod val="75000"/>
                  </a:schemeClr>
                </a:solidFill>
                <a:latin typeface="Times New Roman" pitchFamily="18" charset="0"/>
                <a:cs typeface="Times New Roman" pitchFamily="18" charset="0"/>
              </a:rPr>
              <a:t>та </a:t>
            </a:r>
            <a:r>
              <a:rPr lang="uk-UA" sz="1700" dirty="0" err="1">
                <a:solidFill>
                  <a:schemeClr val="tx1">
                    <a:lumMod val="75000"/>
                  </a:schemeClr>
                </a:solidFill>
                <a:latin typeface="Times New Roman" pitchFamily="18" charset="0"/>
                <a:cs typeface="Times New Roman" pitchFamily="18" charset="0"/>
              </a:rPr>
              <a:t>ніаршорінгу</a:t>
            </a:r>
            <a:r>
              <a:rPr lang="uk-UA" sz="1700" dirty="0">
                <a:solidFill>
                  <a:schemeClr val="tx1">
                    <a:lumMod val="75000"/>
                  </a:schemeClr>
                </a:solidFill>
                <a:latin typeface="Times New Roman" pitchFamily="18" charset="0"/>
                <a:cs typeface="Times New Roman" pitchFamily="18" charset="0"/>
              </a:rPr>
              <a:t>, щоб зменшити залежність від </a:t>
            </a:r>
            <a:r>
              <a:rPr lang="uk-UA" sz="1700" dirty="0" smtClean="0">
                <a:solidFill>
                  <a:schemeClr val="tx1">
                    <a:lumMod val="75000"/>
                  </a:schemeClr>
                </a:solidFill>
                <a:latin typeface="Times New Roman" pitchFamily="18" charset="0"/>
                <a:cs typeface="Times New Roman" pitchFamily="18" charset="0"/>
              </a:rPr>
              <a:t>іноземних постачальників</a:t>
            </a:r>
            <a:r>
              <a:rPr lang="uk-UA" sz="1700" dirty="0">
                <a:solidFill>
                  <a:schemeClr val="tx1">
                    <a:lumMod val="75000"/>
                  </a:schemeClr>
                </a:solidFill>
                <a:latin typeface="Times New Roman" pitchFamily="18" charset="0"/>
                <a:cs typeface="Times New Roman" pitchFamily="18" charset="0"/>
              </a:rPr>
              <a:t>. Наприклад, США запровадили план "Зроблено в </a:t>
            </a:r>
            <a:r>
              <a:rPr lang="uk-UA" sz="1700" dirty="0" smtClean="0">
                <a:solidFill>
                  <a:schemeClr val="tx1">
                    <a:lumMod val="75000"/>
                  </a:schemeClr>
                </a:solidFill>
                <a:latin typeface="Times New Roman" pitchFamily="18" charset="0"/>
                <a:cs typeface="Times New Roman" pitchFamily="18" charset="0"/>
              </a:rPr>
              <a:t>Америці« для </a:t>
            </a:r>
            <a:r>
              <a:rPr lang="uk-UA" sz="1700" dirty="0">
                <a:solidFill>
                  <a:schemeClr val="tx1">
                    <a:lumMod val="75000"/>
                  </a:schemeClr>
                </a:solidFill>
                <a:latin typeface="Times New Roman" pitchFamily="18" charset="0"/>
                <a:cs typeface="Times New Roman" pitchFamily="18" charset="0"/>
              </a:rPr>
              <a:t>стимулювання місцевого виробництва, а ЄС запустив "Закон </a:t>
            </a:r>
            <a:r>
              <a:rPr lang="uk-UA" sz="1700" dirty="0" smtClean="0">
                <a:solidFill>
                  <a:schemeClr val="tx1">
                    <a:lumMod val="75000"/>
                  </a:schemeClr>
                </a:solidFill>
                <a:latin typeface="Times New Roman" pitchFamily="18" charset="0"/>
                <a:cs typeface="Times New Roman" pitchFamily="18" charset="0"/>
              </a:rPr>
              <a:t>про європейські </a:t>
            </a:r>
            <a:r>
              <a:rPr lang="uk-UA" sz="1700" dirty="0">
                <a:solidFill>
                  <a:schemeClr val="tx1">
                    <a:lumMod val="75000"/>
                  </a:schemeClr>
                </a:solidFill>
                <a:latin typeface="Times New Roman" pitchFamily="18" charset="0"/>
                <a:cs typeface="Times New Roman" pitchFamily="18" charset="0"/>
              </a:rPr>
              <a:t>мікросхеми", щоб зменшити залежність від </a:t>
            </a:r>
            <a:r>
              <a:rPr lang="uk-UA" sz="1700" dirty="0" smtClean="0">
                <a:solidFill>
                  <a:schemeClr val="tx1">
                    <a:lumMod val="75000"/>
                  </a:schemeClr>
                </a:solidFill>
                <a:latin typeface="Times New Roman" pitchFamily="18" charset="0"/>
                <a:cs typeface="Times New Roman" pitchFamily="18" charset="0"/>
              </a:rPr>
              <a:t>азійського виробництва </a:t>
            </a:r>
            <a:r>
              <a:rPr lang="uk-UA" sz="1700" dirty="0">
                <a:solidFill>
                  <a:schemeClr val="tx1">
                    <a:lumMod val="75000"/>
                  </a:schemeClr>
                </a:solidFill>
                <a:latin typeface="Times New Roman" pitchFamily="18" charset="0"/>
                <a:cs typeface="Times New Roman" pitchFamily="18" charset="0"/>
              </a:rPr>
              <a:t>напівпровідників. Як наслідок, за даними </a:t>
            </a:r>
            <a:r>
              <a:rPr lang="uk-UA" sz="1700" dirty="0" smtClean="0">
                <a:solidFill>
                  <a:schemeClr val="tx1">
                    <a:lumMod val="75000"/>
                  </a:schemeClr>
                </a:solidFill>
                <a:latin typeface="Times New Roman" pitchFamily="18" charset="0"/>
                <a:cs typeface="Times New Roman" pitchFamily="18" charset="0"/>
              </a:rPr>
              <a:t>Конференції ООН </a:t>
            </a:r>
            <a:r>
              <a:rPr lang="uk-UA" sz="1700" dirty="0">
                <a:solidFill>
                  <a:schemeClr val="tx1">
                    <a:lumMod val="75000"/>
                  </a:schemeClr>
                </a:solidFill>
                <a:latin typeface="Times New Roman" pitchFamily="18" charset="0"/>
                <a:cs typeface="Times New Roman" pitchFamily="18" charset="0"/>
              </a:rPr>
              <a:t>з торгівлі та розвитку (</a:t>
            </a:r>
            <a:r>
              <a:rPr lang="en-US" sz="1700" dirty="0">
                <a:solidFill>
                  <a:schemeClr val="tx1">
                    <a:lumMod val="75000"/>
                  </a:schemeClr>
                </a:solidFill>
                <a:latin typeface="Times New Roman" pitchFamily="18" charset="0"/>
                <a:cs typeface="Times New Roman" pitchFamily="18" charset="0"/>
              </a:rPr>
              <a:t>UNCTAD), </a:t>
            </a:r>
            <a:r>
              <a:rPr lang="uk-UA" sz="1700" dirty="0">
                <a:solidFill>
                  <a:schemeClr val="tx1">
                    <a:lumMod val="75000"/>
                  </a:schemeClr>
                </a:solidFill>
                <a:latin typeface="Times New Roman" pitchFamily="18" charset="0"/>
                <a:cs typeface="Times New Roman" pitchFamily="18" charset="0"/>
              </a:rPr>
              <a:t>частка світової </a:t>
            </a:r>
            <a:r>
              <a:rPr lang="uk-UA" sz="1700" dirty="0" smtClean="0">
                <a:solidFill>
                  <a:schemeClr val="tx1">
                    <a:lumMod val="75000"/>
                  </a:schemeClr>
                </a:solidFill>
                <a:latin typeface="Times New Roman" pitchFamily="18" charset="0"/>
                <a:cs typeface="Times New Roman" pitchFamily="18" charset="0"/>
              </a:rPr>
              <a:t>торгівлі проміжними </a:t>
            </a:r>
            <a:r>
              <a:rPr lang="uk-UA" sz="1700" dirty="0">
                <a:solidFill>
                  <a:schemeClr val="tx1">
                    <a:lumMod val="75000"/>
                  </a:schemeClr>
                </a:solidFill>
                <a:latin typeface="Times New Roman" pitchFamily="18" charset="0"/>
                <a:cs typeface="Times New Roman" pitchFamily="18" charset="0"/>
              </a:rPr>
              <a:t>товарами зменшилася з 56% у 2021 р. до 53% у 2022 р</a:t>
            </a:r>
            <a:r>
              <a:rPr lang="uk-UA" sz="1700" dirty="0" smtClean="0">
                <a:solidFill>
                  <a:schemeClr val="tx1">
                    <a:lumMod val="75000"/>
                  </a:schemeClr>
                </a:solidFill>
                <a:latin typeface="Times New Roman" pitchFamily="18" charset="0"/>
                <a:cs typeface="Times New Roman" pitchFamily="18" charset="0"/>
              </a:rPr>
              <a:t>. (</a:t>
            </a:r>
            <a:r>
              <a:rPr lang="en-US" sz="1700" dirty="0">
                <a:solidFill>
                  <a:schemeClr val="tx1">
                    <a:lumMod val="75000"/>
                  </a:schemeClr>
                </a:solidFill>
                <a:latin typeface="Times New Roman" pitchFamily="18" charset="0"/>
                <a:cs typeface="Times New Roman" pitchFamily="18" charset="0"/>
              </a:rPr>
              <a:t>Arias &amp; </a:t>
            </a:r>
            <a:r>
              <a:rPr lang="en-US" sz="1700" dirty="0" err="1">
                <a:solidFill>
                  <a:schemeClr val="tx1">
                    <a:lumMod val="75000"/>
                  </a:schemeClr>
                </a:solidFill>
                <a:latin typeface="Times New Roman" pitchFamily="18" charset="0"/>
                <a:cs typeface="Times New Roman" pitchFamily="18" charset="0"/>
              </a:rPr>
              <a:t>Famiglietti</a:t>
            </a:r>
            <a:r>
              <a:rPr lang="en-US" sz="1700" dirty="0">
                <a:solidFill>
                  <a:schemeClr val="tx1">
                    <a:lumMod val="75000"/>
                  </a:schemeClr>
                </a:solidFill>
                <a:latin typeface="Times New Roman" pitchFamily="18" charset="0"/>
                <a:cs typeface="Times New Roman" pitchFamily="18" charset="0"/>
              </a:rPr>
              <a:t>, 2022). </a:t>
            </a:r>
          </a:p>
          <a:p>
            <a:pPr marL="0" indent="457200" algn="just">
              <a:lnSpc>
                <a:spcPct val="100000"/>
              </a:lnSpc>
              <a:spcBef>
                <a:spcPts val="0"/>
              </a:spcBef>
              <a:buNone/>
            </a:pPr>
            <a:endParaRPr lang="uk-UA" sz="20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591694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35467" y="203200"/>
            <a:ext cx="11721571" cy="5567363"/>
          </a:xfrm>
        </p:spPr>
        <p:txBody>
          <a:bodyPr/>
          <a:lstStyle/>
          <a:p>
            <a:pPr marL="0" indent="457200" algn="just">
              <a:lnSpc>
                <a:spcPct val="100000"/>
              </a:lnSpc>
              <a:spcBef>
                <a:spcPts val="0"/>
              </a:spcBef>
              <a:buNone/>
            </a:pPr>
            <a:r>
              <a:rPr lang="ru-RU" sz="2000" b="0" dirty="0" err="1">
                <a:solidFill>
                  <a:schemeClr val="tx1">
                    <a:lumMod val="50000"/>
                  </a:schemeClr>
                </a:solidFill>
                <a:latin typeface="Times New Roman" pitchFamily="18" charset="0"/>
                <a:cs typeface="Times New Roman" pitchFamily="18" charset="0"/>
              </a:rPr>
              <a:t>Цифрова</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торгівля</a:t>
            </a:r>
            <a:r>
              <a:rPr lang="ru-RU" sz="2000" b="0" dirty="0">
                <a:solidFill>
                  <a:schemeClr val="tx1">
                    <a:lumMod val="50000"/>
                  </a:schemeClr>
                </a:solidFill>
                <a:latin typeface="Times New Roman" pitchFamily="18" charset="0"/>
                <a:cs typeface="Times New Roman" pitchFamily="18" charset="0"/>
              </a:rPr>
              <a:t> та </a:t>
            </a:r>
            <a:r>
              <a:rPr lang="ru-RU" sz="2000" b="0" dirty="0" err="1">
                <a:solidFill>
                  <a:schemeClr val="tx1">
                    <a:lumMod val="50000"/>
                  </a:schemeClr>
                </a:solidFill>
                <a:latin typeface="Times New Roman" pitchFamily="18" charset="0"/>
                <a:cs typeface="Times New Roman" pitchFamily="18" charset="0"/>
              </a:rPr>
              <a:t>електронна</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комерція</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зазнали</a:t>
            </a:r>
            <a:r>
              <a:rPr lang="ru-RU" sz="2000" b="0" dirty="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значного</a:t>
            </a:r>
            <a:r>
              <a:rPr lang="ru-RU" sz="2000" b="0" dirty="0" smtClean="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зростання</a:t>
            </a:r>
            <a:r>
              <a:rPr lang="ru-RU" sz="2000" b="0" dirty="0" smtClean="0">
                <a:solidFill>
                  <a:schemeClr val="tx1">
                    <a:lumMod val="50000"/>
                  </a:schemeClr>
                </a:solidFill>
                <a:latin typeface="Times New Roman" pitchFamily="18" charset="0"/>
                <a:cs typeface="Times New Roman" pitchFamily="18" charset="0"/>
              </a:rPr>
              <a:t> </a:t>
            </a:r>
            <a:r>
              <a:rPr lang="ru-RU" sz="2000" b="0" dirty="0">
                <a:solidFill>
                  <a:schemeClr val="tx1">
                    <a:lumMod val="50000"/>
                  </a:schemeClr>
                </a:solidFill>
                <a:latin typeface="Times New Roman" pitchFamily="18" charset="0"/>
                <a:cs typeface="Times New Roman" pitchFamily="18" charset="0"/>
              </a:rPr>
              <a:t>у 2022 р., </a:t>
            </a:r>
            <a:r>
              <a:rPr lang="ru-RU" sz="2000" b="0" dirty="0" err="1">
                <a:solidFill>
                  <a:schemeClr val="tx1">
                    <a:lumMod val="50000"/>
                  </a:schemeClr>
                </a:solidFill>
                <a:latin typeface="Times New Roman" pitchFamily="18" charset="0"/>
                <a:cs typeface="Times New Roman" pitchFamily="18" charset="0"/>
              </a:rPr>
              <a:t>оскільки</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пандемія</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прискорила</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перехід</a:t>
            </a:r>
            <a:r>
              <a:rPr lang="ru-RU" sz="2000" b="0" dirty="0">
                <a:solidFill>
                  <a:schemeClr val="tx1">
                    <a:lumMod val="50000"/>
                  </a:schemeClr>
                </a:solidFill>
                <a:latin typeface="Times New Roman" pitchFamily="18" charset="0"/>
                <a:cs typeface="Times New Roman" pitchFamily="18" charset="0"/>
              </a:rPr>
              <a:t> до </a:t>
            </a:r>
            <a:r>
              <a:rPr lang="ru-RU" sz="2000" b="0" dirty="0" err="1">
                <a:solidFill>
                  <a:schemeClr val="tx1">
                    <a:lumMod val="50000"/>
                  </a:schemeClr>
                </a:solidFill>
                <a:latin typeface="Times New Roman" pitchFamily="18" charset="0"/>
                <a:cs typeface="Times New Roman" pitchFamily="18" charset="0"/>
              </a:rPr>
              <a:t>онлайнтранзакцій</a:t>
            </a:r>
            <a:r>
              <a:rPr lang="ru-RU" sz="2000" b="0" dirty="0">
                <a:solidFill>
                  <a:schemeClr val="tx1">
                    <a:lumMod val="50000"/>
                  </a:schemeClr>
                </a:solidFill>
                <a:latin typeface="Times New Roman" pitchFamily="18" charset="0"/>
                <a:cs typeface="Times New Roman" pitchFamily="18" charset="0"/>
              </a:rPr>
              <a:t>. За </a:t>
            </a:r>
            <a:r>
              <a:rPr lang="ru-RU" sz="2000" b="0" dirty="0" err="1">
                <a:solidFill>
                  <a:schemeClr val="tx1">
                    <a:lumMod val="50000"/>
                  </a:schemeClr>
                </a:solidFill>
                <a:latin typeface="Times New Roman" pitchFamily="18" charset="0"/>
                <a:cs typeface="Times New Roman" pitchFamily="18" charset="0"/>
              </a:rPr>
              <a:t>даними</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Світового</a:t>
            </a:r>
            <a:r>
              <a:rPr lang="ru-RU" sz="2000" b="0" dirty="0">
                <a:solidFill>
                  <a:schemeClr val="tx1">
                    <a:lumMod val="50000"/>
                  </a:schemeClr>
                </a:solidFill>
                <a:latin typeface="Times New Roman" pitchFamily="18" charset="0"/>
                <a:cs typeface="Times New Roman" pitchFamily="18" charset="0"/>
              </a:rPr>
              <a:t> банку, </a:t>
            </a:r>
            <a:r>
              <a:rPr lang="ru-RU" sz="2000" b="0" dirty="0" err="1">
                <a:solidFill>
                  <a:schemeClr val="tx1">
                    <a:lumMod val="50000"/>
                  </a:schemeClr>
                </a:solidFill>
                <a:latin typeface="Times New Roman" pitchFamily="18" charset="0"/>
                <a:cs typeface="Times New Roman" pitchFamily="18" charset="0"/>
              </a:rPr>
              <a:t>глобальні</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продажі</a:t>
            </a:r>
            <a:r>
              <a:rPr lang="ru-RU" sz="2000" b="0" dirty="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електронної</a:t>
            </a:r>
            <a:r>
              <a:rPr lang="ru-RU" sz="2000" b="0" dirty="0" smtClean="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комерції</a:t>
            </a:r>
            <a:r>
              <a:rPr lang="ru-RU" sz="2000" b="0" dirty="0" smtClean="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зросли</a:t>
            </a:r>
            <a:r>
              <a:rPr lang="ru-RU" sz="2000" b="0" dirty="0">
                <a:solidFill>
                  <a:schemeClr val="tx1">
                    <a:lumMod val="50000"/>
                  </a:schemeClr>
                </a:solidFill>
                <a:latin typeface="Times New Roman" pitchFamily="18" charset="0"/>
                <a:cs typeface="Times New Roman" pitchFamily="18" charset="0"/>
              </a:rPr>
              <a:t> на 25% у 2022 р. </a:t>
            </a:r>
            <a:r>
              <a:rPr lang="ru-RU" sz="2000" b="0" dirty="0" err="1">
                <a:solidFill>
                  <a:schemeClr val="tx1">
                    <a:lumMod val="50000"/>
                  </a:schemeClr>
                </a:solidFill>
                <a:latin typeface="Times New Roman" pitchFamily="18" charset="0"/>
                <a:cs typeface="Times New Roman" pitchFamily="18" charset="0"/>
              </a:rPr>
              <a:t>порівняно</a:t>
            </a:r>
            <a:r>
              <a:rPr lang="ru-RU" sz="2000" b="0" dirty="0">
                <a:solidFill>
                  <a:schemeClr val="tx1">
                    <a:lumMod val="50000"/>
                  </a:schemeClr>
                </a:solidFill>
                <a:latin typeface="Times New Roman" pitchFamily="18" charset="0"/>
                <a:cs typeface="Times New Roman" pitchFamily="18" charset="0"/>
              </a:rPr>
              <a:t> з </a:t>
            </a:r>
            <a:r>
              <a:rPr lang="ru-RU" sz="2000" b="0" dirty="0" err="1">
                <a:solidFill>
                  <a:schemeClr val="tx1">
                    <a:lumMod val="50000"/>
                  </a:schemeClr>
                </a:solidFill>
                <a:latin typeface="Times New Roman" pitchFamily="18" charset="0"/>
                <a:cs typeface="Times New Roman" pitchFamily="18" charset="0"/>
              </a:rPr>
              <a:t>попереднім</a:t>
            </a:r>
            <a:r>
              <a:rPr lang="ru-RU" sz="2000" b="0" dirty="0">
                <a:solidFill>
                  <a:schemeClr val="tx1">
                    <a:lumMod val="50000"/>
                  </a:schemeClr>
                </a:solidFill>
                <a:latin typeface="Times New Roman" pitchFamily="18" charset="0"/>
                <a:cs typeface="Times New Roman" pitchFamily="18" charset="0"/>
              </a:rPr>
              <a:t> роком, досягнувши 6.5 трлн дол. США. </a:t>
            </a:r>
            <a:r>
              <a:rPr lang="ru-RU" sz="2000" b="0" dirty="0" err="1">
                <a:solidFill>
                  <a:schemeClr val="tx1">
                    <a:lumMod val="50000"/>
                  </a:schemeClr>
                </a:solidFill>
                <a:latin typeface="Times New Roman" pitchFamily="18" charset="0"/>
                <a:cs typeface="Times New Roman" pitchFamily="18" charset="0"/>
              </a:rPr>
              <a:t>Однак</a:t>
            </a:r>
            <a:r>
              <a:rPr lang="ru-RU" sz="2000" b="0" dirty="0">
                <a:solidFill>
                  <a:schemeClr val="tx1">
                    <a:lumMod val="50000"/>
                  </a:schemeClr>
                </a:solidFill>
                <a:latin typeface="Times New Roman" pitchFamily="18" charset="0"/>
                <a:cs typeface="Times New Roman" pitchFamily="18" charset="0"/>
              </a:rPr>
              <a:t> уряди </a:t>
            </a:r>
            <a:r>
              <a:rPr lang="ru-RU" sz="2000" b="0" dirty="0" err="1">
                <a:solidFill>
                  <a:schemeClr val="tx1">
                    <a:lumMod val="50000"/>
                  </a:schemeClr>
                </a:solidFill>
                <a:latin typeface="Times New Roman" pitchFamily="18" charset="0"/>
                <a:cs typeface="Times New Roman" pitchFamily="18" charset="0"/>
              </a:rPr>
              <a:t>водночас</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запровадили</a:t>
            </a:r>
            <a:r>
              <a:rPr lang="ru-RU" sz="2000" b="0" dirty="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нові</a:t>
            </a:r>
            <a:r>
              <a:rPr lang="ru-RU" sz="2000" b="0" dirty="0">
                <a:solidFill>
                  <a:schemeClr val="tx1">
                    <a:lumMod val="50000"/>
                  </a:schemeClr>
                </a:solidFill>
                <a:latin typeface="Times New Roman" pitchFamily="18" charset="0"/>
                <a:cs typeface="Times New Roman" pitchFamily="18" charset="0"/>
              </a:rPr>
              <a:t> правила </a:t>
            </a:r>
            <a:r>
              <a:rPr lang="ru-RU" sz="2000" b="0" dirty="0" err="1">
                <a:solidFill>
                  <a:schemeClr val="tx1">
                    <a:lumMod val="50000"/>
                  </a:schemeClr>
                </a:solidFill>
                <a:latin typeface="Times New Roman" pitchFamily="18" charset="0"/>
                <a:cs typeface="Times New Roman" pitchFamily="18" charset="0"/>
              </a:rPr>
              <a:t>щодо</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цифрової</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торгівлі</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зокрема</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вимоги</a:t>
            </a:r>
            <a:r>
              <a:rPr lang="ru-RU" sz="2000" b="0" dirty="0">
                <a:solidFill>
                  <a:schemeClr val="tx1">
                    <a:lumMod val="50000"/>
                  </a:schemeClr>
                </a:solidFill>
                <a:latin typeface="Times New Roman" pitchFamily="18" charset="0"/>
                <a:cs typeface="Times New Roman" pitchFamily="18" charset="0"/>
              </a:rPr>
              <a:t> до </a:t>
            </a:r>
            <a:r>
              <a:rPr lang="ru-RU" sz="2000" b="0" dirty="0" err="1">
                <a:solidFill>
                  <a:schemeClr val="tx1">
                    <a:lumMod val="50000"/>
                  </a:schemeClr>
                </a:solidFill>
                <a:latin typeface="Times New Roman" pitchFamily="18" charset="0"/>
                <a:cs typeface="Times New Roman" pitchFamily="18" charset="0"/>
              </a:rPr>
              <a:t>локалізації</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даних</a:t>
            </a:r>
            <a:r>
              <a:rPr lang="ru-RU" sz="2000" b="0" dirty="0">
                <a:solidFill>
                  <a:schemeClr val="tx1">
                    <a:lumMod val="50000"/>
                  </a:schemeClr>
                </a:solidFill>
                <a:latin typeface="Times New Roman" pitchFamily="18" charset="0"/>
                <a:cs typeface="Times New Roman" pitchFamily="18" charset="0"/>
              </a:rPr>
              <a:t> та </a:t>
            </a:r>
            <a:r>
              <a:rPr lang="ru-RU" sz="2000" b="0" dirty="0" err="1">
                <a:solidFill>
                  <a:schemeClr val="tx1">
                    <a:lumMod val="50000"/>
                  </a:schemeClr>
                </a:solidFill>
                <a:latin typeface="Times New Roman" pitchFamily="18" charset="0"/>
                <a:cs typeface="Times New Roman" pitchFamily="18" charset="0"/>
              </a:rPr>
              <a:t>обмеження</a:t>
            </a:r>
            <a:r>
              <a:rPr lang="ru-RU" sz="2000" b="0" dirty="0">
                <a:solidFill>
                  <a:schemeClr val="tx1">
                    <a:lumMod val="50000"/>
                  </a:schemeClr>
                </a:solidFill>
                <a:latin typeface="Times New Roman" pitchFamily="18" charset="0"/>
                <a:cs typeface="Times New Roman" pitchFamily="18" charset="0"/>
              </a:rPr>
              <a:t> на </a:t>
            </a:r>
            <a:r>
              <a:rPr lang="ru-RU" sz="2000" b="0" dirty="0" err="1">
                <a:solidFill>
                  <a:schemeClr val="tx1">
                    <a:lumMod val="50000"/>
                  </a:schemeClr>
                </a:solidFill>
                <a:latin typeface="Times New Roman" pitchFamily="18" charset="0"/>
                <a:cs typeface="Times New Roman" pitchFamily="18" charset="0"/>
              </a:rPr>
              <a:t>транскордонні</a:t>
            </a:r>
            <a:r>
              <a:rPr lang="ru-RU" sz="2000" b="0" dirty="0">
                <a:solidFill>
                  <a:schemeClr val="tx1">
                    <a:lumMod val="50000"/>
                  </a:schemeClr>
                </a:solidFill>
                <a:latin typeface="Times New Roman" pitchFamily="18" charset="0"/>
                <a:cs typeface="Times New Roman" pitchFamily="18" charset="0"/>
              </a:rPr>
              <a:t> потоки </a:t>
            </a:r>
            <a:r>
              <a:rPr lang="ru-RU" sz="2000" b="0" dirty="0" err="1">
                <a:solidFill>
                  <a:schemeClr val="tx1">
                    <a:lumMod val="50000"/>
                  </a:schemeClr>
                </a:solidFill>
                <a:latin typeface="Times New Roman" pitchFamily="18" charset="0"/>
                <a:cs typeface="Times New Roman" pitchFamily="18" charset="0"/>
              </a:rPr>
              <a:t>даних</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що</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потенційно</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може</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перешкоджати</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майбутньому</a:t>
            </a:r>
            <a:r>
              <a:rPr lang="ru-RU" sz="2000" b="0" dirty="0">
                <a:solidFill>
                  <a:schemeClr val="tx1">
                    <a:lumMod val="50000"/>
                  </a:schemeClr>
                </a:solidFill>
                <a:latin typeface="Times New Roman" pitchFamily="18" charset="0"/>
                <a:cs typeface="Times New Roman" pitchFamily="18" charset="0"/>
              </a:rPr>
              <a:t> </a:t>
            </a:r>
            <a:r>
              <a:rPr lang="ru-RU" sz="2000" b="0" dirty="0" err="1" smtClean="0">
                <a:solidFill>
                  <a:schemeClr val="tx1">
                    <a:lumMod val="50000"/>
                  </a:schemeClr>
                </a:solidFill>
                <a:latin typeface="Times New Roman" pitchFamily="18" charset="0"/>
                <a:cs typeface="Times New Roman" pitchFamily="18" charset="0"/>
              </a:rPr>
              <a:t>зростанню</a:t>
            </a:r>
            <a:r>
              <a:rPr lang="ru-RU" sz="20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Україна як країна з великим потенціалом зовнішньої торгівлі </a:t>
            </a:r>
            <a:r>
              <a:rPr lang="uk-UA" sz="2000" b="0" dirty="0" smtClean="0">
                <a:solidFill>
                  <a:schemeClr val="tx1">
                    <a:lumMod val="50000"/>
                  </a:schemeClr>
                </a:solidFill>
                <a:latin typeface="Times New Roman" pitchFamily="18" charset="0"/>
                <a:cs typeface="Times New Roman" pitchFamily="18" charset="0"/>
              </a:rPr>
              <a:t>не лишається </a:t>
            </a:r>
            <a:r>
              <a:rPr lang="uk-UA" sz="2000" b="0" dirty="0">
                <a:solidFill>
                  <a:schemeClr val="tx1">
                    <a:lumMod val="50000"/>
                  </a:schemeClr>
                </a:solidFill>
                <a:latin typeface="Times New Roman" pitchFamily="18" charset="0"/>
                <a:cs typeface="Times New Roman" pitchFamily="18" charset="0"/>
              </a:rPr>
              <a:t>осторонь цих змін. </a:t>
            </a:r>
            <a:r>
              <a:rPr lang="uk-UA" sz="2000" b="0" dirty="0" smtClean="0">
                <a:solidFill>
                  <a:schemeClr val="tx1">
                    <a:lumMod val="50000"/>
                  </a:schemeClr>
                </a:solidFill>
                <a:latin typeface="Times New Roman" pitchFamily="18" charset="0"/>
                <a:cs typeface="Times New Roman" pitchFamily="18" charset="0"/>
              </a:rPr>
              <a:t>У </a:t>
            </a:r>
            <a:r>
              <a:rPr lang="uk-UA" sz="2000" b="0" dirty="0">
                <a:solidFill>
                  <a:schemeClr val="tx1">
                    <a:lumMod val="50000"/>
                  </a:schemeClr>
                </a:solidFill>
                <a:latin typeface="Times New Roman" pitchFamily="18" charset="0"/>
                <a:cs typeface="Times New Roman" pitchFamily="18" charset="0"/>
              </a:rPr>
              <a:t>цьому контексті ланцюг постачання (ЛП) – це складна </a:t>
            </a:r>
            <a:r>
              <a:rPr lang="uk-UA" sz="2000" b="0" dirty="0" smtClean="0">
                <a:solidFill>
                  <a:schemeClr val="tx1">
                    <a:lumMod val="50000"/>
                  </a:schemeClr>
                </a:solidFill>
                <a:latin typeface="Times New Roman" pitchFamily="18" charset="0"/>
                <a:cs typeface="Times New Roman" pitchFamily="18" charset="0"/>
              </a:rPr>
              <a:t>мережа виробництва </a:t>
            </a:r>
            <a:r>
              <a:rPr lang="uk-UA" sz="2000" b="0" dirty="0">
                <a:solidFill>
                  <a:schemeClr val="tx1">
                    <a:lumMod val="50000"/>
                  </a:schemeClr>
                </a:solidFill>
                <a:latin typeface="Times New Roman" pitchFamily="18" charset="0"/>
                <a:cs typeface="Times New Roman" pitchFamily="18" charset="0"/>
              </a:rPr>
              <a:t>та постачання товарів і послуг від виробника до </a:t>
            </a:r>
            <a:r>
              <a:rPr lang="uk-UA" sz="2000" b="0" dirty="0" smtClean="0">
                <a:solidFill>
                  <a:schemeClr val="tx1">
                    <a:lumMod val="50000"/>
                  </a:schemeClr>
                </a:solidFill>
                <a:latin typeface="Times New Roman" pitchFamily="18" charset="0"/>
                <a:cs typeface="Times New Roman" pitchFamily="18" charset="0"/>
              </a:rPr>
              <a:t>кінцевого споживача</a:t>
            </a:r>
            <a:r>
              <a:rPr lang="uk-UA" sz="2000" b="0" dirty="0">
                <a:solidFill>
                  <a:schemeClr val="tx1">
                    <a:lumMod val="50000"/>
                  </a:schemeClr>
                </a:solidFill>
                <a:latin typeface="Times New Roman" pitchFamily="18" charset="0"/>
                <a:cs typeface="Times New Roman" pitchFamily="18" charset="0"/>
              </a:rPr>
              <a:t>. Вона має численні ланки, зокрема постачальників сировини, виробників, посередників, логістичні компанії, </a:t>
            </a:r>
            <a:r>
              <a:rPr lang="uk-UA" sz="2000" b="0" dirty="0" err="1">
                <a:solidFill>
                  <a:schemeClr val="tx1">
                    <a:lumMod val="50000"/>
                  </a:schemeClr>
                </a:solidFill>
                <a:latin typeface="Times New Roman" pitchFamily="18" charset="0"/>
                <a:cs typeface="Times New Roman" pitchFamily="18" charset="0"/>
              </a:rPr>
              <a:t>ритейлерів</a:t>
            </a:r>
            <a:r>
              <a:rPr lang="uk-UA" sz="2000" b="0" dirty="0">
                <a:solidFill>
                  <a:schemeClr val="tx1">
                    <a:lumMod val="50000"/>
                  </a:schemeClr>
                </a:solidFill>
                <a:latin typeface="Times New Roman" pitchFamily="18" charset="0"/>
                <a:cs typeface="Times New Roman" pitchFamily="18" charset="0"/>
              </a:rPr>
              <a:t> тощо.</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Сучасний світ характеризується постійною зміною геополітичних </a:t>
            </a:r>
            <a:r>
              <a:rPr lang="uk-UA" sz="2000" b="0" dirty="0" smtClean="0">
                <a:solidFill>
                  <a:schemeClr val="tx1">
                    <a:lumMod val="50000"/>
                  </a:schemeClr>
                </a:solidFill>
                <a:latin typeface="Times New Roman" pitchFamily="18" charset="0"/>
                <a:cs typeface="Times New Roman" pitchFamily="18" charset="0"/>
              </a:rPr>
              <a:t>умов і </a:t>
            </a:r>
            <a:r>
              <a:rPr lang="uk-UA" sz="2000" b="0" dirty="0">
                <a:solidFill>
                  <a:schemeClr val="tx1">
                    <a:lumMod val="50000"/>
                  </a:schemeClr>
                </a:solidFill>
                <a:latin typeface="Times New Roman" pitchFamily="18" charset="0"/>
                <a:cs typeface="Times New Roman" pitchFamily="18" charset="0"/>
              </a:rPr>
              <a:t>глобальних викликів, що суттєво впливають на зовнішню </a:t>
            </a:r>
            <a:r>
              <a:rPr lang="uk-UA" sz="2000" b="0" dirty="0" smtClean="0">
                <a:solidFill>
                  <a:schemeClr val="tx1">
                    <a:lumMod val="50000"/>
                  </a:schemeClr>
                </a:solidFill>
                <a:latin typeface="Times New Roman" pitchFamily="18" charset="0"/>
                <a:cs typeface="Times New Roman" pitchFamily="18" charset="0"/>
              </a:rPr>
              <a:t>торгівлю країн</a:t>
            </a:r>
            <a:r>
              <a:rPr lang="uk-UA" sz="2000" b="0" dirty="0">
                <a:solidFill>
                  <a:schemeClr val="tx1">
                    <a:lumMod val="50000"/>
                  </a:schemeClr>
                </a:solidFill>
                <a:latin typeface="Times New Roman" pitchFamily="18" charset="0"/>
                <a:cs typeface="Times New Roman" pitchFamily="18" charset="0"/>
              </a:rPr>
              <a:t>. ЛП стикаються з численними викликами, які змінюють </a:t>
            </a:r>
            <a:r>
              <a:rPr lang="uk-UA" sz="2000" b="0" dirty="0" smtClean="0">
                <a:solidFill>
                  <a:schemeClr val="tx1">
                    <a:lumMod val="50000"/>
                  </a:schemeClr>
                </a:solidFill>
                <a:latin typeface="Times New Roman" pitchFamily="18" charset="0"/>
                <a:cs typeface="Times New Roman" pitchFamily="18" charset="0"/>
              </a:rPr>
              <a:t>їхню динаміку </a:t>
            </a:r>
            <a:r>
              <a:rPr lang="uk-UA" sz="2000" b="0" dirty="0">
                <a:solidFill>
                  <a:schemeClr val="tx1">
                    <a:lumMod val="50000"/>
                  </a:schemeClr>
                </a:solidFill>
                <a:latin typeface="Times New Roman" pitchFamily="18" charset="0"/>
                <a:cs typeface="Times New Roman" pitchFamily="18" charset="0"/>
              </a:rPr>
              <a:t>та стійкість. Політичні конфлікти, війни та санкції міжнародної спільноти можуть призвести до порушення ЛП та </a:t>
            </a:r>
            <a:r>
              <a:rPr lang="uk-UA" sz="2000" b="0" dirty="0" smtClean="0">
                <a:solidFill>
                  <a:schemeClr val="tx1">
                    <a:lumMod val="50000"/>
                  </a:schemeClr>
                </a:solidFill>
                <a:latin typeface="Times New Roman" pitchFamily="18" charset="0"/>
                <a:cs typeface="Times New Roman" pitchFamily="18" charset="0"/>
              </a:rPr>
              <a:t>обмежень у </a:t>
            </a:r>
            <a:r>
              <a:rPr lang="uk-UA" sz="2000" b="0" dirty="0">
                <a:solidFill>
                  <a:schemeClr val="tx1">
                    <a:lumMod val="50000"/>
                  </a:schemeClr>
                </a:solidFill>
                <a:latin typeface="Times New Roman" pitchFamily="18" charset="0"/>
                <a:cs typeface="Times New Roman" pitchFamily="18" charset="0"/>
              </a:rPr>
              <a:t>торговій діяльності. Пандемія </a:t>
            </a:r>
            <a:r>
              <a:rPr lang="en-US" sz="2000" b="0" dirty="0">
                <a:solidFill>
                  <a:schemeClr val="tx1">
                    <a:lumMod val="50000"/>
                  </a:schemeClr>
                </a:solidFill>
                <a:latin typeface="Times New Roman" pitchFamily="18" charset="0"/>
                <a:cs typeface="Times New Roman" pitchFamily="18" charset="0"/>
              </a:rPr>
              <a:t>COVID-19 </a:t>
            </a:r>
            <a:r>
              <a:rPr lang="uk-UA" sz="2000" b="0" dirty="0">
                <a:solidFill>
                  <a:schemeClr val="tx1">
                    <a:lumMod val="50000"/>
                  </a:schemeClr>
                </a:solidFill>
                <a:latin typeface="Times New Roman" pitchFamily="18" charset="0"/>
                <a:cs typeface="Times New Roman" pitchFamily="18" charset="0"/>
              </a:rPr>
              <a:t>також вплинула на </a:t>
            </a:r>
            <a:r>
              <a:rPr lang="uk-UA" sz="2000" b="0" dirty="0" smtClean="0">
                <a:solidFill>
                  <a:schemeClr val="tx1">
                    <a:lumMod val="50000"/>
                  </a:schemeClr>
                </a:solidFill>
                <a:latin typeface="Times New Roman" pitchFamily="18" charset="0"/>
                <a:cs typeface="Times New Roman" pitchFamily="18" charset="0"/>
              </a:rPr>
              <a:t>ЛП, перериваючи </a:t>
            </a:r>
            <a:r>
              <a:rPr lang="uk-UA" sz="2000" b="0" dirty="0">
                <a:solidFill>
                  <a:schemeClr val="tx1">
                    <a:lumMod val="50000"/>
                  </a:schemeClr>
                </a:solidFill>
                <a:latin typeface="Times New Roman" pitchFamily="18" charset="0"/>
                <a:cs typeface="Times New Roman" pitchFamily="18" charset="0"/>
              </a:rPr>
              <a:t>їх та підкреслюючи необхідність стійкості у цій галузі. </a:t>
            </a:r>
          </a:p>
        </p:txBody>
      </p:sp>
    </p:spTree>
    <p:extLst>
      <p:ext uri="{BB962C8B-B14F-4D97-AF65-F5344CB8AC3E}">
        <p14:creationId xmlns:p14="http://schemas.microsoft.com/office/powerpoint/2010/main" val="29136645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35467" y="127000"/>
            <a:ext cx="11721571" cy="5643563"/>
          </a:xfrm>
        </p:spPr>
        <p:txBody>
          <a:bodyPr/>
          <a:lstStyle/>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Новий напрям у глобальних торговельних стратегіях – </a:t>
            </a:r>
            <a:r>
              <a:rPr lang="uk-UA" sz="2000" i="1" u="sng" dirty="0">
                <a:solidFill>
                  <a:schemeClr val="tx1">
                    <a:lumMod val="50000"/>
                  </a:schemeClr>
                </a:solidFill>
                <a:latin typeface="Times New Roman" pitchFamily="18" charset="0"/>
                <a:cs typeface="Times New Roman" pitchFamily="18" charset="0"/>
              </a:rPr>
              <a:t>це </a:t>
            </a:r>
            <a:r>
              <a:rPr lang="uk-UA" sz="2000" i="1" u="sng" dirty="0" err="1" smtClean="0">
                <a:solidFill>
                  <a:schemeClr val="tx1">
                    <a:lumMod val="50000"/>
                  </a:schemeClr>
                </a:solidFill>
                <a:latin typeface="Times New Roman" pitchFamily="18" charset="0"/>
                <a:cs typeface="Times New Roman" pitchFamily="18" charset="0"/>
              </a:rPr>
              <a:t>ніаршорінг</a:t>
            </a:r>
            <a:r>
              <a:rPr lang="uk-UA" sz="2000" i="1" u="sng" dirty="0" smtClean="0">
                <a:solidFill>
                  <a:schemeClr val="tx1">
                    <a:lumMod val="50000"/>
                  </a:schemeClr>
                </a:solidFill>
                <a:latin typeface="Times New Roman" pitchFamily="18" charset="0"/>
                <a:cs typeface="Times New Roman" pitchFamily="18" charset="0"/>
              </a:rPr>
              <a:t>, </a:t>
            </a:r>
            <a:r>
              <a:rPr lang="uk-UA" sz="2000" b="0" dirty="0" smtClean="0">
                <a:solidFill>
                  <a:schemeClr val="tx1">
                    <a:lumMod val="50000"/>
                  </a:schemeClr>
                </a:solidFill>
                <a:latin typeface="Times New Roman" pitchFamily="18" charset="0"/>
                <a:cs typeface="Times New Roman" pitchFamily="18" charset="0"/>
              </a:rPr>
              <a:t>або </a:t>
            </a:r>
            <a:r>
              <a:rPr lang="uk-UA" sz="2000" b="0" dirty="0">
                <a:solidFill>
                  <a:schemeClr val="tx1">
                    <a:lumMod val="50000"/>
                  </a:schemeClr>
                </a:solidFill>
                <a:latin typeface="Times New Roman" pitchFamily="18" charset="0"/>
                <a:cs typeface="Times New Roman" pitchFamily="18" charset="0"/>
              </a:rPr>
              <a:t>реорганізація ЛП всередині країни, стає все більш </a:t>
            </a:r>
            <a:r>
              <a:rPr lang="uk-UA" sz="2000" b="0" dirty="0" smtClean="0">
                <a:solidFill>
                  <a:schemeClr val="tx1">
                    <a:lumMod val="50000"/>
                  </a:schemeClr>
                </a:solidFill>
                <a:latin typeface="Times New Roman" pitchFamily="18" charset="0"/>
                <a:cs typeface="Times New Roman" pitchFamily="18" charset="0"/>
              </a:rPr>
              <a:t>актуальним підходом </a:t>
            </a:r>
            <a:r>
              <a:rPr lang="uk-UA" sz="2000" b="0" dirty="0">
                <a:solidFill>
                  <a:schemeClr val="tx1">
                    <a:lumMod val="50000"/>
                  </a:schemeClr>
                </a:solidFill>
                <a:latin typeface="Times New Roman" pitchFamily="18" charset="0"/>
                <a:cs typeface="Times New Roman" pitchFamily="18" charset="0"/>
              </a:rPr>
              <a:t>для багатьох країн, зокрема й України. </a:t>
            </a:r>
            <a:r>
              <a:rPr lang="uk-UA" sz="2000" b="0" dirty="0" err="1">
                <a:solidFill>
                  <a:schemeClr val="tx1">
                    <a:lumMod val="50000"/>
                  </a:schemeClr>
                </a:solidFill>
                <a:latin typeface="Times New Roman" pitchFamily="18" charset="0"/>
                <a:cs typeface="Times New Roman" pitchFamily="18" charset="0"/>
              </a:rPr>
              <a:t>Ніаршорінг</a:t>
            </a:r>
            <a:r>
              <a:rPr lang="uk-UA" sz="2000" b="0" dirty="0">
                <a:solidFill>
                  <a:schemeClr val="tx1">
                    <a:lumMod val="50000"/>
                  </a:schemeClr>
                </a:solidFill>
                <a:latin typeface="Times New Roman" pitchFamily="18" charset="0"/>
                <a:cs typeface="Times New Roman" pitchFamily="18" charset="0"/>
              </a:rPr>
              <a:t> </a:t>
            </a:r>
            <a:r>
              <a:rPr lang="uk-UA" sz="2000" b="0" dirty="0" smtClean="0">
                <a:solidFill>
                  <a:schemeClr val="tx1">
                    <a:lumMod val="50000"/>
                  </a:schemeClr>
                </a:solidFill>
                <a:latin typeface="Times New Roman" pitchFamily="18" charset="0"/>
                <a:cs typeface="Times New Roman" pitchFamily="18" charset="0"/>
              </a:rPr>
              <a:t>передбачає зниження </a:t>
            </a:r>
            <a:r>
              <a:rPr lang="uk-UA" sz="2000" b="0" dirty="0">
                <a:solidFill>
                  <a:schemeClr val="tx1">
                    <a:lumMod val="50000"/>
                  </a:schemeClr>
                </a:solidFill>
                <a:latin typeface="Times New Roman" pitchFamily="18" charset="0"/>
                <a:cs typeface="Times New Roman" pitchFamily="18" charset="0"/>
              </a:rPr>
              <a:t>залежності від зарубіжних постачальників та </a:t>
            </a:r>
            <a:r>
              <a:rPr lang="uk-UA" sz="2000" b="0" dirty="0" smtClean="0">
                <a:solidFill>
                  <a:schemeClr val="tx1">
                    <a:lumMod val="50000"/>
                  </a:schemeClr>
                </a:solidFill>
                <a:latin typeface="Times New Roman" pitchFamily="18" charset="0"/>
                <a:cs typeface="Times New Roman" pitchFamily="18" charset="0"/>
              </a:rPr>
              <a:t>розташування виробництва </a:t>
            </a:r>
            <a:r>
              <a:rPr lang="uk-UA" sz="2000" b="0" dirty="0">
                <a:solidFill>
                  <a:schemeClr val="tx1">
                    <a:lumMod val="50000"/>
                  </a:schemeClr>
                </a:solidFill>
                <a:latin typeface="Times New Roman" pitchFamily="18" charset="0"/>
                <a:cs typeface="Times New Roman" pitchFamily="18" charset="0"/>
              </a:rPr>
              <a:t>ближче до власного ринку. </a:t>
            </a:r>
            <a:endParaRPr lang="uk-UA" sz="2000" b="0" dirty="0" smtClean="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b="0" dirty="0" smtClean="0">
                <a:solidFill>
                  <a:schemeClr val="tx1">
                    <a:lumMod val="50000"/>
                  </a:schemeClr>
                </a:solidFill>
                <a:latin typeface="Times New Roman" pitchFamily="18" charset="0"/>
                <a:cs typeface="Times New Roman" pitchFamily="18" charset="0"/>
              </a:rPr>
              <a:t>Ця </a:t>
            </a:r>
            <a:r>
              <a:rPr lang="uk-UA" sz="2000" b="0" dirty="0">
                <a:solidFill>
                  <a:schemeClr val="tx1">
                    <a:lumMod val="50000"/>
                  </a:schemeClr>
                </a:solidFill>
                <a:latin typeface="Times New Roman" pitchFamily="18" charset="0"/>
                <a:cs typeface="Times New Roman" pitchFamily="18" charset="0"/>
              </a:rPr>
              <a:t>стратегія дозволяє </a:t>
            </a:r>
            <a:r>
              <a:rPr lang="uk-UA" sz="2000" b="0" dirty="0" smtClean="0">
                <a:solidFill>
                  <a:schemeClr val="tx1">
                    <a:lumMod val="50000"/>
                  </a:schemeClr>
                </a:solidFill>
                <a:latin typeface="Times New Roman" pitchFamily="18" charset="0"/>
                <a:cs typeface="Times New Roman" pitchFamily="18" charset="0"/>
              </a:rPr>
              <a:t>зменшити ризики</a:t>
            </a:r>
            <a:r>
              <a:rPr lang="uk-UA" sz="2000" b="0" dirty="0">
                <a:solidFill>
                  <a:schemeClr val="tx1">
                    <a:lumMod val="50000"/>
                  </a:schemeClr>
                </a:solidFill>
                <a:latin typeface="Times New Roman" pitchFamily="18" charset="0"/>
                <a:cs typeface="Times New Roman" pitchFamily="18" charset="0"/>
              </a:rPr>
              <a:t>, </a:t>
            </a:r>
            <a:r>
              <a:rPr lang="uk-UA" sz="2000" b="0" dirty="0" err="1">
                <a:solidFill>
                  <a:schemeClr val="tx1">
                    <a:lumMod val="50000"/>
                  </a:schemeClr>
                </a:solidFill>
                <a:latin typeface="Times New Roman" pitchFamily="18" charset="0"/>
                <a:cs typeface="Times New Roman" pitchFamily="18" charset="0"/>
              </a:rPr>
              <a:t>повʼязані</a:t>
            </a:r>
            <a:r>
              <a:rPr lang="uk-UA" sz="2000" b="0" dirty="0">
                <a:solidFill>
                  <a:schemeClr val="tx1">
                    <a:lumMod val="50000"/>
                  </a:schemeClr>
                </a:solidFill>
                <a:latin typeface="Times New Roman" pitchFamily="18" charset="0"/>
                <a:cs typeface="Times New Roman" pitchFamily="18" charset="0"/>
              </a:rPr>
              <a:t> з політичними та економічними змінами на міжнародному </a:t>
            </a:r>
            <a:r>
              <a:rPr lang="uk-UA" sz="2000" b="0" dirty="0" smtClean="0">
                <a:solidFill>
                  <a:schemeClr val="tx1">
                    <a:lumMod val="50000"/>
                  </a:schemeClr>
                </a:solidFill>
                <a:latin typeface="Times New Roman" pitchFamily="18" charset="0"/>
                <a:cs typeface="Times New Roman" pitchFamily="18" charset="0"/>
              </a:rPr>
              <a:t>рівні. Політичні </a:t>
            </a:r>
            <a:r>
              <a:rPr lang="uk-UA" sz="2000" b="0" dirty="0">
                <a:solidFill>
                  <a:schemeClr val="tx1">
                    <a:lumMod val="50000"/>
                  </a:schemeClr>
                </a:solidFill>
                <a:latin typeface="Times New Roman" pitchFamily="18" charset="0"/>
                <a:cs typeface="Times New Roman" pitchFamily="18" charset="0"/>
              </a:rPr>
              <a:t>зміни в європейському регіоні та конфлікти на </a:t>
            </a:r>
            <a:r>
              <a:rPr lang="uk-UA" sz="2000" b="0" dirty="0" smtClean="0">
                <a:solidFill>
                  <a:schemeClr val="tx1">
                    <a:lumMod val="50000"/>
                  </a:schemeClr>
                </a:solidFill>
                <a:latin typeface="Times New Roman" pitchFamily="18" charset="0"/>
                <a:cs typeface="Times New Roman" pitchFamily="18" charset="0"/>
              </a:rPr>
              <a:t>сході України </a:t>
            </a:r>
            <a:r>
              <a:rPr lang="uk-UA" sz="2000" b="0" dirty="0">
                <a:solidFill>
                  <a:schemeClr val="tx1">
                    <a:lumMod val="50000"/>
                  </a:schemeClr>
                </a:solidFill>
                <a:latin typeface="Times New Roman" pitchFamily="18" charset="0"/>
                <a:cs typeface="Times New Roman" pitchFamily="18" charset="0"/>
              </a:rPr>
              <a:t>вимагають розгляду нових стратегій для забезпечення стійкості ЛП.</a:t>
            </a:r>
          </a:p>
          <a:p>
            <a:pPr marL="0" indent="457200" algn="just">
              <a:lnSpc>
                <a:spcPct val="100000"/>
              </a:lnSpc>
              <a:spcBef>
                <a:spcPts val="0"/>
              </a:spcBef>
              <a:buNone/>
            </a:pPr>
            <a:r>
              <a:rPr lang="uk-UA" sz="2000" i="1" u="sng" dirty="0" err="1">
                <a:solidFill>
                  <a:schemeClr val="tx1">
                    <a:lumMod val="50000"/>
                  </a:schemeClr>
                </a:solidFill>
                <a:latin typeface="Times New Roman" pitchFamily="18" charset="0"/>
                <a:cs typeface="Times New Roman" pitchFamily="18" charset="0"/>
              </a:rPr>
              <a:t>Ніаршорінг</a:t>
            </a:r>
            <a:r>
              <a:rPr lang="uk-UA" sz="2000" b="0" dirty="0">
                <a:solidFill>
                  <a:schemeClr val="tx1">
                    <a:lumMod val="50000"/>
                  </a:schemeClr>
                </a:solidFill>
                <a:latin typeface="Times New Roman" pitchFamily="18" charset="0"/>
                <a:cs typeface="Times New Roman" pitchFamily="18" charset="0"/>
              </a:rPr>
              <a:t> може стати важливою альтернативою для </a:t>
            </a:r>
            <a:r>
              <a:rPr lang="uk-UA" sz="2000" b="0" dirty="0" smtClean="0">
                <a:solidFill>
                  <a:schemeClr val="tx1">
                    <a:lumMod val="50000"/>
                  </a:schemeClr>
                </a:solidFill>
                <a:latin typeface="Times New Roman" pitchFamily="18" charset="0"/>
                <a:cs typeface="Times New Roman" pitchFamily="18" charset="0"/>
              </a:rPr>
              <a:t>забезпечення ефективності </a:t>
            </a:r>
            <a:r>
              <a:rPr lang="uk-UA" sz="2000" b="0" dirty="0">
                <a:solidFill>
                  <a:schemeClr val="tx1">
                    <a:lumMod val="50000"/>
                  </a:schemeClr>
                </a:solidFill>
                <a:latin typeface="Times New Roman" pitchFamily="18" charset="0"/>
                <a:cs typeface="Times New Roman" pitchFamily="18" charset="0"/>
              </a:rPr>
              <a:t>та стійкості зовнішньої торгівлі </a:t>
            </a:r>
            <a:r>
              <a:rPr lang="uk-UA" sz="2000" b="0" dirty="0" smtClean="0">
                <a:solidFill>
                  <a:schemeClr val="tx1">
                    <a:lumMod val="50000"/>
                  </a:schemeClr>
                </a:solidFill>
                <a:latin typeface="Times New Roman" pitchFamily="18" charset="0"/>
                <a:cs typeface="Times New Roman" pitchFamily="18" charset="0"/>
              </a:rPr>
              <a:t>України. Глобальні </a:t>
            </a:r>
            <a:r>
              <a:rPr lang="uk-UA" sz="2000" b="0" dirty="0">
                <a:solidFill>
                  <a:schemeClr val="tx1">
                    <a:lumMod val="50000"/>
                  </a:schemeClr>
                </a:solidFill>
                <a:latin typeface="Times New Roman" pitchFamily="18" charset="0"/>
                <a:cs typeface="Times New Roman" pitchFamily="18" charset="0"/>
              </a:rPr>
              <a:t>зміни у сфері зовнішньої торгівлі потребують </a:t>
            </a:r>
            <a:r>
              <a:rPr lang="uk-UA" sz="2000" b="0" dirty="0" smtClean="0">
                <a:solidFill>
                  <a:schemeClr val="tx1">
                    <a:lumMod val="50000"/>
                  </a:schemeClr>
                </a:solidFill>
                <a:latin typeface="Times New Roman" pitchFamily="18" charset="0"/>
                <a:cs typeface="Times New Roman" pitchFamily="18" charset="0"/>
              </a:rPr>
              <a:t>аналізу та </a:t>
            </a:r>
            <a:r>
              <a:rPr lang="uk-UA" sz="2000" b="0" dirty="0">
                <a:solidFill>
                  <a:schemeClr val="tx1">
                    <a:lumMod val="50000"/>
                  </a:schemeClr>
                </a:solidFill>
                <a:latin typeface="Times New Roman" pitchFamily="18" charset="0"/>
                <a:cs typeface="Times New Roman" pitchFamily="18" charset="0"/>
              </a:rPr>
              <a:t>адаптації з боку України. Стійкість ЛП та стратегії </a:t>
            </a:r>
            <a:r>
              <a:rPr lang="uk-UA" sz="2000" b="0" dirty="0" err="1" smtClean="0">
                <a:solidFill>
                  <a:schemeClr val="tx1">
                    <a:lumMod val="50000"/>
                  </a:schemeClr>
                </a:solidFill>
                <a:latin typeface="Times New Roman" pitchFamily="18" charset="0"/>
                <a:cs typeface="Times New Roman" pitchFamily="18" charset="0"/>
              </a:rPr>
              <a:t>ніаршорінгу</a:t>
            </a:r>
            <a:r>
              <a:rPr lang="uk-UA" sz="2000" b="0" dirty="0" smtClean="0">
                <a:solidFill>
                  <a:schemeClr val="tx1">
                    <a:lumMod val="50000"/>
                  </a:schemeClr>
                </a:solidFill>
                <a:latin typeface="Times New Roman" pitchFamily="18" charset="0"/>
                <a:cs typeface="Times New Roman" pitchFamily="18" charset="0"/>
              </a:rPr>
              <a:t> стають </a:t>
            </a:r>
            <a:r>
              <a:rPr lang="uk-UA" sz="2000" b="0" dirty="0">
                <a:solidFill>
                  <a:schemeClr val="tx1">
                    <a:lumMod val="50000"/>
                  </a:schemeClr>
                </a:solidFill>
                <a:latin typeface="Times New Roman" pitchFamily="18" charset="0"/>
                <a:cs typeface="Times New Roman" pitchFamily="18" charset="0"/>
              </a:rPr>
              <a:t>важливими факторами в забезпеченні ефективної </a:t>
            </a:r>
            <a:r>
              <a:rPr lang="uk-UA" sz="2000" b="0" dirty="0" smtClean="0">
                <a:solidFill>
                  <a:schemeClr val="tx1">
                    <a:lumMod val="50000"/>
                  </a:schemeClr>
                </a:solidFill>
                <a:latin typeface="Times New Roman" pitchFamily="18" charset="0"/>
                <a:cs typeface="Times New Roman" pitchFamily="18" charset="0"/>
              </a:rPr>
              <a:t>торговельної політики </a:t>
            </a:r>
            <a:r>
              <a:rPr lang="uk-UA" sz="2000" b="0" dirty="0">
                <a:solidFill>
                  <a:schemeClr val="tx1">
                    <a:lumMod val="50000"/>
                  </a:schemeClr>
                </a:solidFill>
                <a:latin typeface="Times New Roman" pitchFamily="18" charset="0"/>
                <a:cs typeface="Times New Roman" pitchFamily="18" charset="0"/>
              </a:rPr>
              <a:t>країни. Україна повинна активно втілювати такі стратегії </a:t>
            </a:r>
            <a:r>
              <a:rPr lang="uk-UA" sz="2000" b="0" dirty="0" smtClean="0">
                <a:solidFill>
                  <a:schemeClr val="tx1">
                    <a:lumMod val="50000"/>
                  </a:schemeClr>
                </a:solidFill>
                <a:latin typeface="Times New Roman" pitchFamily="18" charset="0"/>
                <a:cs typeface="Times New Roman" pitchFamily="18" charset="0"/>
              </a:rPr>
              <a:t>для забезпечення </a:t>
            </a:r>
            <a:r>
              <a:rPr lang="uk-UA" sz="2000" b="0" dirty="0">
                <a:solidFill>
                  <a:schemeClr val="tx1">
                    <a:lumMod val="50000"/>
                  </a:schemeClr>
                </a:solidFill>
                <a:latin typeface="Times New Roman" pitchFamily="18" charset="0"/>
                <a:cs typeface="Times New Roman" pitchFamily="18" charset="0"/>
              </a:rPr>
              <a:t>стабільності та стійкості свого економічного </a:t>
            </a:r>
            <a:r>
              <a:rPr lang="uk-UA" sz="2000" b="0" dirty="0" smtClean="0">
                <a:solidFill>
                  <a:schemeClr val="tx1">
                    <a:lumMod val="50000"/>
                  </a:schemeClr>
                </a:solidFill>
                <a:latin typeface="Times New Roman" pitchFamily="18" charset="0"/>
                <a:cs typeface="Times New Roman" pitchFamily="18" charset="0"/>
              </a:rPr>
              <a:t>розвитку в </a:t>
            </a:r>
            <a:r>
              <a:rPr lang="uk-UA" sz="2000" b="0" dirty="0">
                <a:solidFill>
                  <a:schemeClr val="tx1">
                    <a:lumMod val="50000"/>
                  </a:schemeClr>
                </a:solidFill>
                <a:latin typeface="Times New Roman" pitchFamily="18" charset="0"/>
                <a:cs typeface="Times New Roman" pitchFamily="18" charset="0"/>
              </a:rPr>
              <a:t>умовах геополітичної нестабільності</a:t>
            </a:r>
            <a:r>
              <a:rPr lang="uk-UA" sz="2000" b="0" dirty="0" smtClean="0">
                <a:solidFill>
                  <a:schemeClr val="tx1">
                    <a:lumMod val="50000"/>
                  </a:schemeClr>
                </a:solidFill>
                <a:latin typeface="Times New Roman" pitchFamily="18" charset="0"/>
                <a:cs typeface="Times New Roman" pitchFamily="18" charset="0"/>
              </a:rPr>
              <a:t>.</a:t>
            </a:r>
          </a:p>
          <a:p>
            <a:pPr marL="0" indent="457200" algn="just">
              <a:lnSpc>
                <a:spcPct val="100000"/>
              </a:lnSpc>
              <a:spcBef>
                <a:spcPts val="0"/>
              </a:spcBef>
              <a:buNone/>
            </a:pPr>
            <a:r>
              <a:rPr lang="uk-UA" sz="2000" b="0" dirty="0" smtClean="0">
                <a:solidFill>
                  <a:schemeClr val="tx1">
                    <a:lumMod val="50000"/>
                  </a:schemeClr>
                </a:solidFill>
                <a:latin typeface="Times New Roman" pitchFamily="18" charset="0"/>
                <a:cs typeface="Times New Roman" pitchFamily="18" charset="0"/>
              </a:rPr>
              <a:t> </a:t>
            </a:r>
            <a:endParaRPr lang="uk-UA" sz="2000" b="0" dirty="0">
              <a:solidFill>
                <a:schemeClr val="tx1">
                  <a:lumMod val="50000"/>
                </a:schemeClr>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28509" y="3947583"/>
            <a:ext cx="4210050" cy="194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307798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1665</TotalTime>
  <Words>4103</Words>
  <Application>Microsoft Office PowerPoint</Application>
  <PresentationFormat>Довільний</PresentationFormat>
  <Paragraphs>214</Paragraphs>
  <Slides>25</Slides>
  <Notes>1</Notes>
  <HiddenSlides>0</HiddenSlides>
  <MMClips>0</MMClips>
  <ScaleCrop>false</ScaleCrop>
  <HeadingPairs>
    <vt:vector size="4" baseType="variant">
      <vt:variant>
        <vt:lpstr>Тема</vt:lpstr>
      </vt:variant>
      <vt:variant>
        <vt:i4>1</vt:i4>
      </vt:variant>
      <vt:variant>
        <vt:lpstr>Заголовки слайдів</vt:lpstr>
      </vt:variant>
      <vt:variant>
        <vt:i4>25</vt:i4>
      </vt:variant>
    </vt:vector>
  </HeadingPairs>
  <TitlesOfParts>
    <vt:vector size="26" baseType="lpstr">
      <vt:lpstr>Тема Office</vt:lpstr>
      <vt:lpstr> ТЕМА 2. Ключові актори та процеси в глобальній економіці  1. Транснаціональні корпорації як ключові актори глобальної економіки 2. Міжнародна торгівля в умовах глобалізації: тенденції, виклики та перспективи 3. Глобальні фінансові ринки: структура, інструменти та регулювання 4. Міжнародний рух капіталу та прямі іноземні інвестиції в глобальній економіці  </vt:lpstr>
      <vt:lpstr>Презентація PowerPoint</vt:lpstr>
      <vt:lpstr>Презентація PowerPoint</vt:lpstr>
      <vt:lpstr>Презентація PowerPoint</vt:lpstr>
      <vt:lpstr>Презентація PowerPoint</vt:lpstr>
      <vt:lpstr>2. Міжнародна торгівля в умовах глобалізації: тенденції, виклики та перспективи</vt:lpstr>
      <vt:lpstr>Презентація PowerPoint</vt:lpstr>
      <vt:lpstr>Презентація PowerPoint</vt:lpstr>
      <vt:lpstr>Презентація PowerPoint</vt:lpstr>
      <vt:lpstr>Презентація PowerPoint</vt:lpstr>
      <vt:lpstr>Виклики міжнародної торгівлі в умовах глобалізації </vt:lpstr>
      <vt:lpstr>Презентація PowerPoint</vt:lpstr>
      <vt:lpstr>3. Глобальні фінансові ринки: структура, інструменти та регулювання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User</cp:lastModifiedBy>
  <cp:revision>134</cp:revision>
  <dcterms:created xsi:type="dcterms:W3CDTF">2023-01-12T09:20:21Z</dcterms:created>
  <dcterms:modified xsi:type="dcterms:W3CDTF">2024-09-16T08:26:03Z</dcterms:modified>
</cp:coreProperties>
</file>