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40"/>
  </p:notesMasterIdLst>
  <p:sldIdLst>
    <p:sldId id="256" r:id="rId2"/>
    <p:sldId id="257" r:id="rId3"/>
    <p:sldId id="258" r:id="rId4"/>
    <p:sldId id="283" r:id="rId5"/>
    <p:sldId id="284" r:id="rId6"/>
    <p:sldId id="282" r:id="rId7"/>
    <p:sldId id="285" r:id="rId8"/>
    <p:sldId id="286" r:id="rId9"/>
    <p:sldId id="287" r:id="rId10"/>
    <p:sldId id="290" r:id="rId11"/>
    <p:sldId id="291" r:id="rId12"/>
    <p:sldId id="292" r:id="rId13"/>
    <p:sldId id="293" r:id="rId14"/>
    <p:sldId id="294"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60" r:id="rId36"/>
    <p:sldId id="296" r:id="rId37"/>
    <p:sldId id="297" r:id="rId38"/>
    <p:sldId id="29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ADE4B1-BA78-4B7D-8290-172B79ABDDFE}" type="datetimeFigureOut">
              <a:rPr lang="uk-UA" smtClean="0"/>
              <a:t>10.03.2026</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CABDEC-3DE2-4906-AE86-0314B0BCC479}" type="slidenum">
              <a:rPr lang="uk-UA" smtClean="0"/>
              <a:t>‹№›</a:t>
            </a:fld>
            <a:endParaRPr lang="uk-UA"/>
          </a:p>
        </p:txBody>
      </p:sp>
    </p:spTree>
    <p:extLst>
      <p:ext uri="{BB962C8B-B14F-4D97-AF65-F5344CB8AC3E}">
        <p14:creationId xmlns:p14="http://schemas.microsoft.com/office/powerpoint/2010/main" val="127889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83CABDEC-3DE2-4906-AE86-0314B0BCC479}" type="slidenum">
              <a:rPr lang="uk-UA" smtClean="0"/>
              <a:t>16</a:t>
            </a:fld>
            <a:endParaRPr lang="uk-UA"/>
          </a:p>
        </p:txBody>
      </p:sp>
    </p:spTree>
    <p:extLst>
      <p:ext uri="{BB962C8B-B14F-4D97-AF65-F5344CB8AC3E}">
        <p14:creationId xmlns:p14="http://schemas.microsoft.com/office/powerpoint/2010/main" val="10450856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C0082426-1F4C-47B8-ABF3-EC40104E769A}" type="datetimeFigureOut">
              <a:rPr lang="uk-UA" smtClean="0"/>
              <a:t>10.03.2026</a:t>
            </a:fld>
            <a:endParaRPr lang="uk-UA"/>
          </a:p>
        </p:txBody>
      </p:sp>
      <p:sp>
        <p:nvSpPr>
          <p:cNvPr id="5" name="Footer Placeholder 4"/>
          <p:cNvSpPr>
            <a:spLocks noGrp="1"/>
          </p:cNvSpPr>
          <p:nvPr>
            <p:ph type="ftr" sz="quarter" idx="11"/>
          </p:nvPr>
        </p:nvSpPr>
        <p:spPr>
          <a:xfrm>
            <a:off x="1451579" y="329307"/>
            <a:ext cx="5626774" cy="309201"/>
          </a:xfrm>
        </p:spPr>
        <p:txBody>
          <a:bodyPr/>
          <a:lstStyle/>
          <a:p>
            <a:endParaRPr lang="uk-UA"/>
          </a:p>
        </p:txBody>
      </p:sp>
      <p:sp>
        <p:nvSpPr>
          <p:cNvPr id="6" name="Slide Number Placeholder 5"/>
          <p:cNvSpPr>
            <a:spLocks noGrp="1"/>
          </p:cNvSpPr>
          <p:nvPr>
            <p:ph type="sldNum" sz="quarter" idx="12"/>
          </p:nvPr>
        </p:nvSpPr>
        <p:spPr>
          <a:xfrm>
            <a:off x="476834" y="798973"/>
            <a:ext cx="811019" cy="503578"/>
          </a:xfrm>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1453483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0082426-1F4C-47B8-ABF3-EC40104E769A}"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3006064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0082426-1F4C-47B8-ABF3-EC40104E769A}"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291602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C0082426-1F4C-47B8-ABF3-EC40104E769A}"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3887077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0082426-1F4C-47B8-ABF3-EC40104E769A}" type="datetimeFigureOut">
              <a:rPr lang="uk-UA" smtClean="0"/>
              <a:t>10.03.2026</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2382606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C0082426-1F4C-47B8-ABF3-EC40104E769A}" type="datetimeFigureOut">
              <a:rPr lang="uk-UA" smtClean="0"/>
              <a:t>10.03.2026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20400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1447191" y="2824269"/>
            <a:ext cx="4488794" cy="2644457"/>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6256025" y="2821491"/>
            <a:ext cx="4488794" cy="2637371"/>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C0082426-1F4C-47B8-ABF3-EC40104E769A}" type="datetimeFigureOut">
              <a:rPr lang="uk-UA" smtClean="0"/>
              <a:t>10.03.2026</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2054041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C0082426-1F4C-47B8-ABF3-EC40104E769A}" type="datetimeFigureOut">
              <a:rPr lang="uk-UA" smtClean="0"/>
              <a:t>10.03.2026</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721093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082426-1F4C-47B8-ABF3-EC40104E769A}" type="datetimeFigureOut">
              <a:rPr lang="uk-UA" smtClean="0"/>
              <a:t>10.03.2026</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889170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C0082426-1F4C-47B8-ABF3-EC40104E769A}" type="datetimeFigureOut">
              <a:rPr lang="uk-UA" smtClean="0"/>
              <a:t>10.03.2026</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336732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0082426-1F4C-47B8-ABF3-EC40104E769A}" type="datetimeFigureOut">
              <a:rPr lang="uk-UA" smtClean="0"/>
              <a:t>10.03.2026</a:t>
            </a:fld>
            <a:endParaRPr lang="uk-UA"/>
          </a:p>
        </p:txBody>
      </p:sp>
      <p:sp>
        <p:nvSpPr>
          <p:cNvPr id="6" name="Footer Placeholder 5"/>
          <p:cNvSpPr>
            <a:spLocks noGrp="1"/>
          </p:cNvSpPr>
          <p:nvPr>
            <p:ph type="ftr" sz="quarter" idx="11"/>
          </p:nvPr>
        </p:nvSpPr>
        <p:spPr>
          <a:xfrm>
            <a:off x="1447382" y="318640"/>
            <a:ext cx="5541004" cy="320931"/>
          </a:xfrm>
        </p:spPr>
        <p:txBody>
          <a:bodyPr/>
          <a:lstStyle/>
          <a:p>
            <a:endParaRPr lang="uk-UA"/>
          </a:p>
        </p:txBody>
      </p:sp>
      <p:sp>
        <p:nvSpPr>
          <p:cNvPr id="7" name="Slide Number Placeholder 6"/>
          <p:cNvSpPr>
            <a:spLocks noGrp="1"/>
          </p:cNvSpPr>
          <p:nvPr>
            <p:ph type="sldNum" sz="quarter" idx="12"/>
          </p:nvPr>
        </p:nvSpPr>
        <p:spPr/>
        <p:txBody>
          <a:bodyPr/>
          <a:lstStyle/>
          <a:p>
            <a:fld id="{EF905BD8-6460-4CBC-B798-975E003568FE}" type="slidenum">
              <a:rPr lang="uk-UA" smtClean="0"/>
              <a:t>‹№›</a:t>
            </a:fld>
            <a:endParaRPr lang="uk-UA"/>
          </a:p>
        </p:txBody>
      </p:sp>
    </p:spTree>
    <p:extLst>
      <p:ext uri="{BB962C8B-B14F-4D97-AF65-F5344CB8AC3E}">
        <p14:creationId xmlns:p14="http://schemas.microsoft.com/office/powerpoint/2010/main" val="3195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082426-1F4C-47B8-ABF3-EC40104E769A}" type="datetimeFigureOut">
              <a:rPr lang="uk-UA" smtClean="0"/>
              <a:t>10.03.2026</a:t>
            </a:fld>
            <a:endParaRPr lang="uk-UA"/>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EF905BD8-6460-4CBC-B798-975E003568FE}" type="slidenum">
              <a:rPr lang="uk-UA" smtClean="0"/>
              <a:t>‹№›</a:t>
            </a:fld>
            <a:endParaRPr lang="uk-UA"/>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593126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45A0317-5425-45DB-897A-026C4D0C0D5D}"/>
              </a:ext>
            </a:extLst>
          </p:cNvPr>
          <p:cNvSpPr>
            <a:spLocks noGrp="1"/>
          </p:cNvSpPr>
          <p:nvPr>
            <p:ph type="ctrTitle"/>
          </p:nvPr>
        </p:nvSpPr>
        <p:spPr>
          <a:xfrm>
            <a:off x="1888723" y="1888148"/>
            <a:ext cx="8637073" cy="2920713"/>
          </a:xfrm>
        </p:spPr>
        <p:txBody>
          <a:bodyPr>
            <a:normAutofit fontScale="90000"/>
          </a:bodyPr>
          <a:lstStyle/>
          <a:p>
            <a:r>
              <a:rPr lang="ru-RU" dirty="0"/>
              <a:t>Тема 4. </a:t>
            </a:r>
            <a:r>
              <a:rPr lang="ru-RU" dirty="0" err="1"/>
              <a:t>макрофінансові</a:t>
            </a:r>
            <a:r>
              <a:rPr lang="ru-RU" dirty="0"/>
              <a:t> </a:t>
            </a:r>
            <a:r>
              <a:rPr lang="ru-RU" dirty="0" err="1"/>
              <a:t>показники</a:t>
            </a:r>
            <a:r>
              <a:rPr lang="ru-RU" dirty="0"/>
              <a:t> у </a:t>
            </a:r>
            <a:r>
              <a:rPr lang="ru-RU" dirty="0" err="1"/>
              <a:t>системі</a:t>
            </a:r>
            <a:r>
              <a:rPr lang="ru-RU" dirty="0"/>
              <a:t> </a:t>
            </a:r>
            <a:r>
              <a:rPr lang="ru-RU" dirty="0" err="1"/>
              <a:t>міжнародних</a:t>
            </a:r>
            <a:r>
              <a:rPr lang="ru-RU" dirty="0"/>
              <a:t> </a:t>
            </a:r>
            <a:r>
              <a:rPr lang="ru-RU" dirty="0" err="1"/>
              <a:t>фінансів</a:t>
            </a:r>
            <a:endParaRPr lang="uk-UA" dirty="0"/>
          </a:p>
        </p:txBody>
      </p:sp>
    </p:spTree>
    <p:extLst>
      <p:ext uri="{BB962C8B-B14F-4D97-AF65-F5344CB8AC3E}">
        <p14:creationId xmlns:p14="http://schemas.microsoft.com/office/powerpoint/2010/main" val="309911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4FE953-C4B6-440C-958A-83C6F1D654FF}"/>
              </a:ext>
            </a:extLst>
          </p:cNvPr>
          <p:cNvSpPr>
            <a:spLocks noGrp="1"/>
          </p:cNvSpPr>
          <p:nvPr>
            <p:ph type="title"/>
          </p:nvPr>
        </p:nvSpPr>
        <p:spPr/>
        <p:txBody>
          <a:bodyPr/>
          <a:lstStyle/>
          <a:p>
            <a:r>
              <a:rPr lang="ru-RU" dirty="0" err="1"/>
              <a:t>Антиінфляційна</a:t>
            </a:r>
            <a:r>
              <a:rPr lang="ru-RU" dirty="0"/>
              <a:t> </a:t>
            </a:r>
            <a:r>
              <a:rPr lang="ru-RU" dirty="0" err="1"/>
              <a:t>політика</a:t>
            </a:r>
            <a:r>
              <a:rPr lang="ru-RU" dirty="0"/>
              <a:t> та </a:t>
            </a:r>
            <a:r>
              <a:rPr lang="ru-RU" dirty="0" err="1"/>
              <a:t>основні</a:t>
            </a:r>
            <a:r>
              <a:rPr lang="ru-RU" dirty="0"/>
              <a:t> </a:t>
            </a:r>
            <a:r>
              <a:rPr lang="ru-RU" dirty="0" err="1"/>
              <a:t>засоби</a:t>
            </a:r>
            <a:r>
              <a:rPr lang="ru-RU" dirty="0"/>
              <a:t> </a:t>
            </a:r>
            <a:r>
              <a:rPr lang="ru-RU" dirty="0" err="1"/>
              <a:t>боротьби</a:t>
            </a:r>
            <a:r>
              <a:rPr lang="ru-RU" dirty="0"/>
              <a:t> з </a:t>
            </a:r>
            <a:r>
              <a:rPr lang="ru-RU" dirty="0" err="1"/>
              <a:t>інфляцією</a:t>
            </a:r>
            <a:endParaRPr lang="uk-UA" dirty="0"/>
          </a:p>
        </p:txBody>
      </p:sp>
      <p:sp>
        <p:nvSpPr>
          <p:cNvPr id="3" name="Місце для вмісту 2">
            <a:extLst>
              <a:ext uri="{FF2B5EF4-FFF2-40B4-BE49-F238E27FC236}">
                <a16:creationId xmlns:a16="http://schemas.microsoft.com/office/drawing/2014/main" id="{C77F2B97-8CB2-4E52-BD3B-0F59BADE6A60}"/>
              </a:ext>
            </a:extLst>
          </p:cNvPr>
          <p:cNvSpPr>
            <a:spLocks noGrp="1"/>
          </p:cNvSpPr>
          <p:nvPr>
            <p:ph sz="half" idx="1"/>
          </p:nvPr>
        </p:nvSpPr>
        <p:spPr>
          <a:xfrm>
            <a:off x="703385" y="2010878"/>
            <a:ext cx="5232600" cy="3915137"/>
          </a:xfrm>
        </p:spPr>
        <p:txBody>
          <a:bodyPr>
            <a:normAutofit fontScale="92500" lnSpcReduction="10000"/>
          </a:bodyPr>
          <a:lstStyle/>
          <a:p>
            <a:pPr algn="just" fontAlgn="base"/>
            <a:r>
              <a:rPr lang="uk-UA" b="0" i="0" dirty="0">
                <a:effectLst/>
                <a:latin typeface="montserrat" panose="00000500000000000000" pitchFamily="2" charset="-52"/>
              </a:rPr>
              <a:t>Уряду кожної країни, що знаходиться в кризі, слід проводити антиінфляційну політику. Засоби боротьби з інфляцією можуть бути як прямі так і непрямі.</a:t>
            </a:r>
          </a:p>
          <a:p>
            <a:pPr algn="just" fontAlgn="base"/>
            <a:r>
              <a:rPr lang="uk-UA" b="0" i="0" dirty="0">
                <a:effectLst/>
                <a:latin typeface="montserrat" panose="00000500000000000000" pitchFamily="2" charset="-52"/>
              </a:rPr>
              <a:t>Частіше всього проявляється наступна закономірність - чим більш кризовою стає ситуація, тим більш актуальні прямі засоби впливу уряду і центрального банку на економіку і грошову масу, як її складову частину.</a:t>
            </a:r>
          </a:p>
          <a:p>
            <a:endParaRPr lang="uk-UA" dirty="0"/>
          </a:p>
        </p:txBody>
      </p:sp>
      <p:pic>
        <p:nvPicPr>
          <p:cNvPr id="4098" name="Picture 2" descr="Світова економічна криза вже близько: на що першими зростуть ціни |  ПравдаТУТ NEWS: Головні новини, Львів, Україна">
            <a:extLst>
              <a:ext uri="{FF2B5EF4-FFF2-40B4-BE49-F238E27FC236}">
                <a16:creationId xmlns:a16="http://schemas.microsoft.com/office/drawing/2014/main" id="{CAEB8281-BD41-42A2-82E5-0A254BE1D23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56017" y="2276326"/>
            <a:ext cx="5605199" cy="3152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0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BBA73E6-D04B-4DE5-B528-F5DC1EEE3059}"/>
              </a:ext>
            </a:extLst>
          </p:cNvPr>
          <p:cNvSpPr>
            <a:spLocks noGrp="1"/>
          </p:cNvSpPr>
          <p:nvPr>
            <p:ph type="title"/>
          </p:nvPr>
        </p:nvSpPr>
        <p:spPr>
          <a:xfrm>
            <a:off x="1289196" y="339221"/>
            <a:ext cx="9293577" cy="1059305"/>
          </a:xfrm>
        </p:spPr>
        <p:txBody>
          <a:bodyPr/>
          <a:lstStyle/>
          <a:p>
            <a:r>
              <a:rPr lang="uk-UA" dirty="0"/>
              <a:t>Непрямі засоби</a:t>
            </a:r>
          </a:p>
        </p:txBody>
      </p:sp>
      <p:sp>
        <p:nvSpPr>
          <p:cNvPr id="3" name="Місце для вмісту 2">
            <a:extLst>
              <a:ext uri="{FF2B5EF4-FFF2-40B4-BE49-F238E27FC236}">
                <a16:creationId xmlns:a16="http://schemas.microsoft.com/office/drawing/2014/main" id="{B0E580E4-BA1E-4821-AEB0-B716F323CE5C}"/>
              </a:ext>
            </a:extLst>
          </p:cNvPr>
          <p:cNvSpPr>
            <a:spLocks noGrp="1"/>
          </p:cNvSpPr>
          <p:nvPr>
            <p:ph sz="half" idx="1"/>
          </p:nvPr>
        </p:nvSpPr>
        <p:spPr>
          <a:xfrm>
            <a:off x="439614" y="1582615"/>
            <a:ext cx="5814525" cy="4448907"/>
          </a:xfrm>
        </p:spPr>
        <p:txBody>
          <a:bodyPr>
            <a:normAutofit fontScale="92500" lnSpcReduction="20000"/>
          </a:bodyPr>
          <a:lstStyle/>
          <a:p>
            <a:pPr algn="just"/>
            <a:r>
              <a:rPr lang="ru-RU" dirty="0" err="1"/>
              <a:t>Регулювання</a:t>
            </a:r>
            <a:r>
              <a:rPr lang="ru-RU" dirty="0"/>
              <a:t> </a:t>
            </a:r>
            <a:r>
              <a:rPr lang="ru-RU" dirty="0" err="1"/>
              <a:t>загальної</a:t>
            </a:r>
            <a:r>
              <a:rPr lang="ru-RU" dirty="0"/>
              <a:t> </a:t>
            </a:r>
            <a:r>
              <a:rPr lang="ru-RU" dirty="0" err="1"/>
              <a:t>маси</a:t>
            </a:r>
            <a:r>
              <a:rPr lang="ru-RU" dirty="0"/>
              <a:t> грошей шляхом </a:t>
            </a:r>
            <a:r>
              <a:rPr lang="ru-RU" dirty="0" err="1"/>
              <a:t>управління</a:t>
            </a:r>
            <a:r>
              <a:rPr lang="ru-RU" dirty="0"/>
              <a:t> ними </a:t>
            </a:r>
            <a:r>
              <a:rPr lang="ru-RU" dirty="0" err="1"/>
              <a:t>центральним</a:t>
            </a:r>
            <a:r>
              <a:rPr lang="ru-RU" dirty="0"/>
              <a:t> банком.</a:t>
            </a:r>
          </a:p>
          <a:p>
            <a:pPr algn="just"/>
            <a:r>
              <a:rPr lang="ru-RU" dirty="0" err="1"/>
              <a:t>Регулювання</a:t>
            </a:r>
            <a:r>
              <a:rPr lang="ru-RU" dirty="0"/>
              <a:t> </a:t>
            </a:r>
            <a:r>
              <a:rPr lang="ru-RU" dirty="0" err="1"/>
              <a:t>позикового</a:t>
            </a:r>
            <a:r>
              <a:rPr lang="ru-RU" dirty="0"/>
              <a:t> і </a:t>
            </a:r>
            <a:r>
              <a:rPr lang="ru-RU" dirty="0" err="1"/>
              <a:t>облікового</a:t>
            </a:r>
            <a:r>
              <a:rPr lang="ru-RU" dirty="0"/>
              <a:t> </a:t>
            </a:r>
            <a:r>
              <a:rPr lang="ru-RU" dirty="0" err="1"/>
              <a:t>процесу</a:t>
            </a:r>
            <a:r>
              <a:rPr lang="ru-RU" dirty="0"/>
              <a:t> </a:t>
            </a:r>
            <a:r>
              <a:rPr lang="ru-RU" dirty="0" err="1"/>
              <a:t>комерційних</a:t>
            </a:r>
            <a:r>
              <a:rPr lang="ru-RU" dirty="0"/>
              <a:t> </a:t>
            </a:r>
            <a:r>
              <a:rPr lang="ru-RU" dirty="0" err="1"/>
              <a:t>банків</a:t>
            </a:r>
            <a:r>
              <a:rPr lang="ru-RU" dirty="0"/>
              <a:t> через </a:t>
            </a:r>
            <a:r>
              <a:rPr lang="ru-RU" dirty="0" err="1"/>
              <a:t>управління</a:t>
            </a:r>
            <a:r>
              <a:rPr lang="ru-RU" dirty="0"/>
              <a:t> ними </a:t>
            </a:r>
            <a:r>
              <a:rPr lang="ru-RU" dirty="0" err="1"/>
              <a:t>центральним</a:t>
            </a:r>
            <a:r>
              <a:rPr lang="ru-RU" dirty="0"/>
              <a:t> банком.</a:t>
            </a:r>
          </a:p>
          <a:p>
            <a:pPr algn="just"/>
            <a:r>
              <a:rPr lang="ru-RU" dirty="0" err="1"/>
              <a:t>Обов'язкові</a:t>
            </a:r>
            <a:r>
              <a:rPr lang="ru-RU" dirty="0"/>
              <a:t> </a:t>
            </a:r>
            <a:r>
              <a:rPr lang="ru-RU" dirty="0" err="1"/>
              <a:t>резерви</a:t>
            </a:r>
            <a:r>
              <a:rPr lang="ru-RU" dirty="0"/>
              <a:t> </a:t>
            </a:r>
            <a:r>
              <a:rPr lang="ru-RU" dirty="0" err="1"/>
              <a:t>комерційних</a:t>
            </a:r>
            <a:r>
              <a:rPr lang="ru-RU" dirty="0"/>
              <a:t> </a:t>
            </a:r>
            <a:r>
              <a:rPr lang="ru-RU" dirty="0" err="1"/>
              <a:t>банків</a:t>
            </a:r>
            <a:r>
              <a:rPr lang="ru-RU" dirty="0"/>
              <a:t>, </a:t>
            </a:r>
            <a:r>
              <a:rPr lang="ru-RU" dirty="0" err="1"/>
              <a:t>операції</a:t>
            </a:r>
            <a:r>
              <a:rPr lang="ru-RU" dirty="0"/>
              <a:t> центрального банка на </a:t>
            </a:r>
            <a:r>
              <a:rPr lang="ru-RU" dirty="0" err="1"/>
              <a:t>відкритому</a:t>
            </a:r>
            <a:r>
              <a:rPr lang="ru-RU" dirty="0"/>
              <a:t> ринку </a:t>
            </a:r>
            <a:r>
              <a:rPr lang="ru-RU" dirty="0" err="1"/>
              <a:t>цінних</a:t>
            </a:r>
            <a:r>
              <a:rPr lang="ru-RU" dirty="0"/>
              <a:t> </a:t>
            </a:r>
            <a:r>
              <a:rPr lang="ru-RU" dirty="0" err="1"/>
              <a:t>паперів</a:t>
            </a:r>
            <a:r>
              <a:rPr lang="ru-RU" dirty="0"/>
              <a:t>.</a:t>
            </a:r>
          </a:p>
          <a:p>
            <a:pPr algn="just"/>
            <a:r>
              <a:rPr lang="ru-RU" dirty="0" err="1"/>
              <a:t>Операції</a:t>
            </a:r>
            <a:r>
              <a:rPr lang="ru-RU" dirty="0"/>
              <a:t> центрального банка на </a:t>
            </a:r>
            <a:r>
              <a:rPr lang="ru-RU" dirty="0" err="1"/>
              <a:t>відкритому</a:t>
            </a:r>
            <a:r>
              <a:rPr lang="ru-RU" dirty="0"/>
              <a:t> ринку </a:t>
            </a:r>
            <a:r>
              <a:rPr lang="ru-RU" dirty="0" err="1"/>
              <a:t>цінних</a:t>
            </a:r>
            <a:r>
              <a:rPr lang="ru-RU" dirty="0"/>
              <a:t> </a:t>
            </a:r>
            <a:r>
              <a:rPr lang="ru-RU" dirty="0" err="1"/>
              <a:t>паперів</a:t>
            </a:r>
            <a:r>
              <a:rPr lang="ru-RU" dirty="0"/>
              <a:t>.</a:t>
            </a:r>
          </a:p>
          <a:p>
            <a:pPr algn="just"/>
            <a:r>
              <a:rPr lang="ru-RU" dirty="0" err="1"/>
              <a:t>Регулювання</a:t>
            </a:r>
            <a:r>
              <a:rPr lang="ru-RU" dirty="0"/>
              <a:t> </a:t>
            </a:r>
            <a:r>
              <a:rPr lang="ru-RU" dirty="0" err="1"/>
              <a:t>процентних</a:t>
            </a:r>
            <a:r>
              <a:rPr lang="ru-RU" dirty="0"/>
              <a:t> ставок </a:t>
            </a:r>
            <a:r>
              <a:rPr lang="ru-RU" dirty="0" err="1"/>
              <a:t>комерційних</a:t>
            </a:r>
            <a:r>
              <a:rPr lang="ru-RU" dirty="0"/>
              <a:t> </a:t>
            </a:r>
            <a:r>
              <a:rPr lang="ru-RU" dirty="0" err="1"/>
              <a:t>банків</a:t>
            </a:r>
            <a:r>
              <a:rPr lang="ru-RU" dirty="0"/>
              <a:t> через </a:t>
            </a:r>
            <a:r>
              <a:rPr lang="ru-RU" dirty="0" err="1"/>
              <a:t>управління</a:t>
            </a:r>
            <a:r>
              <a:rPr lang="ru-RU" dirty="0"/>
              <a:t> ними </a:t>
            </a:r>
            <a:r>
              <a:rPr lang="ru-RU" dirty="0" err="1"/>
              <a:t>центральним</a:t>
            </a:r>
            <a:r>
              <a:rPr lang="ru-RU" dirty="0"/>
              <a:t> банком.</a:t>
            </a:r>
            <a:endParaRPr lang="uk-UA" dirty="0"/>
          </a:p>
        </p:txBody>
      </p:sp>
      <p:sp>
        <p:nvSpPr>
          <p:cNvPr id="4" name="Місце для вмісту 3">
            <a:extLst>
              <a:ext uri="{FF2B5EF4-FFF2-40B4-BE49-F238E27FC236}">
                <a16:creationId xmlns:a16="http://schemas.microsoft.com/office/drawing/2014/main" id="{0BF8DEAB-AEB2-45D7-82F0-8C11A980192C}"/>
              </a:ext>
            </a:extLst>
          </p:cNvPr>
          <p:cNvSpPr>
            <a:spLocks noGrp="1"/>
          </p:cNvSpPr>
          <p:nvPr>
            <p:ph sz="half" idx="2"/>
          </p:nvPr>
        </p:nvSpPr>
        <p:spPr>
          <a:xfrm>
            <a:off x="7027863" y="1911836"/>
            <a:ext cx="4488654" cy="3441520"/>
          </a:xfrm>
          <a:solidFill>
            <a:schemeClr val="tx1">
              <a:lumMod val="65000"/>
            </a:schemeClr>
          </a:solidFill>
        </p:spPr>
        <p:txBody>
          <a:bodyPr>
            <a:normAutofit fontScale="92500" lnSpcReduction="20000"/>
          </a:bodyPr>
          <a:lstStyle/>
          <a:p>
            <a:r>
              <a:rPr lang="ru-RU" dirty="0" err="1"/>
              <a:t>Непрямі</a:t>
            </a:r>
            <a:r>
              <a:rPr lang="ru-RU" dirty="0"/>
              <a:t> </a:t>
            </a:r>
            <a:r>
              <a:rPr lang="ru-RU" dirty="0" err="1"/>
              <a:t>засоби</a:t>
            </a:r>
            <a:r>
              <a:rPr lang="ru-RU" dirty="0"/>
              <a:t> не </a:t>
            </a:r>
            <a:r>
              <a:rPr lang="ru-RU" dirty="0" err="1"/>
              <a:t>можуть</a:t>
            </a:r>
            <a:r>
              <a:rPr lang="ru-RU" dirty="0"/>
              <a:t> </a:t>
            </a:r>
            <a:r>
              <a:rPr lang="ru-RU" dirty="0" err="1"/>
              <a:t>працювати</a:t>
            </a:r>
            <a:r>
              <a:rPr lang="ru-RU" dirty="0"/>
              <a:t> в </a:t>
            </a:r>
            <a:r>
              <a:rPr lang="ru-RU" dirty="0" err="1"/>
              <a:t>нашій</a:t>
            </a:r>
            <a:r>
              <a:rPr lang="ru-RU" dirty="0"/>
              <a:t> </a:t>
            </a:r>
            <a:r>
              <a:rPr lang="ru-RU" dirty="0" err="1"/>
              <a:t>економіці</a:t>
            </a:r>
            <a:r>
              <a:rPr lang="ru-RU" dirty="0"/>
              <a:t> на </a:t>
            </a:r>
            <a:r>
              <a:rPr lang="ru-RU" dirty="0" err="1"/>
              <a:t>повну</a:t>
            </a:r>
            <a:r>
              <a:rPr lang="ru-RU" dirty="0"/>
              <a:t> </a:t>
            </a:r>
            <a:r>
              <a:rPr lang="ru-RU" dirty="0" err="1"/>
              <a:t>потужність</a:t>
            </a:r>
            <a:r>
              <a:rPr lang="ru-RU" dirty="0"/>
              <a:t> по </a:t>
            </a:r>
            <a:r>
              <a:rPr lang="ru-RU" dirty="0" err="1"/>
              <a:t>причині</a:t>
            </a:r>
            <a:r>
              <a:rPr lang="ru-RU" dirty="0"/>
              <a:t> </a:t>
            </a:r>
            <a:r>
              <a:rPr lang="ru-RU" dirty="0" err="1"/>
              <a:t>її</a:t>
            </a:r>
            <a:r>
              <a:rPr lang="ru-RU" dirty="0"/>
              <a:t> </a:t>
            </a:r>
            <a:r>
              <a:rPr lang="ru-RU" dirty="0" err="1"/>
              <a:t>недостатньої</a:t>
            </a:r>
            <a:r>
              <a:rPr lang="ru-RU" dirty="0"/>
              <a:t> "</a:t>
            </a:r>
            <a:r>
              <a:rPr lang="ru-RU" dirty="0" err="1"/>
              <a:t>ринковості</a:t>
            </a:r>
            <a:r>
              <a:rPr lang="ru-RU" dirty="0"/>
              <a:t>". </a:t>
            </a:r>
            <a:r>
              <a:rPr lang="ru-RU" dirty="0" err="1"/>
              <a:t>Повноцінний</a:t>
            </a:r>
            <a:r>
              <a:rPr lang="ru-RU" dirty="0"/>
              <a:t> </a:t>
            </a:r>
            <a:r>
              <a:rPr lang="ru-RU" dirty="0" err="1"/>
              <a:t>ринок</a:t>
            </a:r>
            <a:r>
              <a:rPr lang="ru-RU" dirty="0"/>
              <a:t> </a:t>
            </a:r>
            <a:r>
              <a:rPr lang="ru-RU" dirty="0" err="1"/>
              <a:t>цінних</a:t>
            </a:r>
            <a:r>
              <a:rPr lang="ru-RU" dirty="0"/>
              <a:t> </a:t>
            </a:r>
            <a:r>
              <a:rPr lang="ru-RU" dirty="0" err="1"/>
              <a:t>паперів</a:t>
            </a:r>
            <a:r>
              <a:rPr lang="ru-RU" dirty="0"/>
              <a:t>, в тому </a:t>
            </a:r>
            <a:r>
              <a:rPr lang="ru-RU" dirty="0" err="1"/>
              <a:t>числі</a:t>
            </a:r>
            <a:r>
              <a:rPr lang="ru-RU" dirty="0"/>
              <a:t> </a:t>
            </a:r>
            <a:r>
              <a:rPr lang="ru-RU" dirty="0" err="1"/>
              <a:t>ринок</a:t>
            </a:r>
            <a:r>
              <a:rPr lang="ru-RU" dirty="0"/>
              <a:t> </a:t>
            </a:r>
            <a:r>
              <a:rPr lang="ru-RU" dirty="0" err="1"/>
              <a:t>державних</a:t>
            </a:r>
            <a:r>
              <a:rPr lang="ru-RU" dirty="0"/>
              <a:t> </a:t>
            </a:r>
            <a:r>
              <a:rPr lang="ru-RU" dirty="0" err="1"/>
              <a:t>зобов'язань</a:t>
            </a:r>
            <a:r>
              <a:rPr lang="ru-RU" dirty="0"/>
              <a:t> у нас </a:t>
            </a:r>
            <a:r>
              <a:rPr lang="ru-RU" dirty="0" err="1"/>
              <a:t>відсутній</a:t>
            </a:r>
            <a:r>
              <a:rPr lang="ru-RU" dirty="0"/>
              <a:t>, а </a:t>
            </a:r>
            <a:r>
              <a:rPr lang="ru-RU" dirty="0" err="1"/>
              <a:t>відповідно</a:t>
            </a:r>
            <a:r>
              <a:rPr lang="ru-RU" dirty="0"/>
              <a:t> </a:t>
            </a:r>
            <a:r>
              <a:rPr lang="ru-RU" dirty="0" err="1"/>
              <a:t>центральний</a:t>
            </a:r>
            <a:r>
              <a:rPr lang="ru-RU" dirty="0"/>
              <a:t> банк не </a:t>
            </a:r>
            <a:r>
              <a:rPr lang="ru-RU" dirty="0" err="1"/>
              <a:t>може</a:t>
            </a:r>
            <a:r>
              <a:rPr lang="ru-RU" dirty="0"/>
              <a:t> </a:t>
            </a:r>
            <a:r>
              <a:rPr lang="ru-RU" dirty="0" err="1"/>
              <a:t>впливати</a:t>
            </a:r>
            <a:r>
              <a:rPr lang="ru-RU" dirty="0"/>
              <a:t> на </a:t>
            </a:r>
            <a:r>
              <a:rPr lang="ru-RU" dirty="0" err="1"/>
              <a:t>грошову</a:t>
            </a:r>
            <a:r>
              <a:rPr lang="ru-RU" dirty="0"/>
              <a:t> </a:t>
            </a:r>
            <a:r>
              <a:rPr lang="ru-RU" dirty="0" err="1"/>
              <a:t>масу</a:t>
            </a:r>
            <a:r>
              <a:rPr lang="ru-RU" dirty="0"/>
              <a:t> </a:t>
            </a:r>
            <a:r>
              <a:rPr lang="ru-RU" dirty="0" err="1"/>
              <a:t>крізь</a:t>
            </a:r>
            <a:r>
              <a:rPr lang="ru-RU" dirty="0"/>
              <a:t> куплю-продаж </a:t>
            </a:r>
            <a:r>
              <a:rPr lang="ru-RU" dirty="0" err="1"/>
              <a:t>цінних</a:t>
            </a:r>
            <a:r>
              <a:rPr lang="ru-RU" dirty="0"/>
              <a:t> </a:t>
            </a:r>
            <a:r>
              <a:rPr lang="ru-RU" dirty="0" err="1"/>
              <a:t>паперів</a:t>
            </a:r>
            <a:r>
              <a:rPr lang="ru-RU" dirty="0"/>
              <a:t>.</a:t>
            </a:r>
            <a:endParaRPr lang="uk-UA" dirty="0"/>
          </a:p>
        </p:txBody>
      </p:sp>
    </p:spTree>
    <p:extLst>
      <p:ext uri="{BB962C8B-B14F-4D97-AF65-F5344CB8AC3E}">
        <p14:creationId xmlns:p14="http://schemas.microsoft.com/office/powerpoint/2010/main" val="371879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2294AE-AE93-44AA-A8AD-9D4DEE1A6275}"/>
              </a:ext>
            </a:extLst>
          </p:cNvPr>
          <p:cNvSpPr>
            <a:spLocks noGrp="1"/>
          </p:cNvSpPr>
          <p:nvPr>
            <p:ph type="title"/>
          </p:nvPr>
        </p:nvSpPr>
        <p:spPr>
          <a:xfrm>
            <a:off x="-2087176" y="507839"/>
            <a:ext cx="9293577" cy="1059305"/>
          </a:xfrm>
        </p:spPr>
        <p:txBody>
          <a:bodyPr/>
          <a:lstStyle/>
          <a:p>
            <a:r>
              <a:rPr lang="uk-UA" dirty="0"/>
              <a:t>Прямі засоби</a:t>
            </a:r>
          </a:p>
        </p:txBody>
      </p:sp>
      <p:sp>
        <p:nvSpPr>
          <p:cNvPr id="3" name="Місце для вмісту 2">
            <a:extLst>
              <a:ext uri="{FF2B5EF4-FFF2-40B4-BE49-F238E27FC236}">
                <a16:creationId xmlns:a16="http://schemas.microsoft.com/office/drawing/2014/main" id="{6988344E-DCDF-43DF-B05A-9EC4F76729FE}"/>
              </a:ext>
            </a:extLst>
          </p:cNvPr>
          <p:cNvSpPr>
            <a:spLocks noGrp="1"/>
          </p:cNvSpPr>
          <p:nvPr>
            <p:ph sz="half" idx="1"/>
          </p:nvPr>
        </p:nvSpPr>
        <p:spPr>
          <a:xfrm>
            <a:off x="562585" y="1793631"/>
            <a:ext cx="5691554" cy="5340609"/>
          </a:xfrm>
        </p:spPr>
        <p:txBody>
          <a:bodyPr>
            <a:normAutofit fontScale="92500" lnSpcReduction="20000"/>
          </a:bodyPr>
          <a:lstStyle/>
          <a:p>
            <a:pPr algn="just"/>
            <a:r>
              <a:rPr lang="uk-UA" dirty="0"/>
              <a:t>Пряме і безпосереднє регулювання державою кредитів і тим самим - грошової маси.</a:t>
            </a:r>
          </a:p>
          <a:p>
            <a:pPr algn="just"/>
            <a:r>
              <a:rPr lang="uk-UA" dirty="0"/>
              <a:t>Державне регулювання цін.</a:t>
            </a:r>
          </a:p>
          <a:p>
            <a:pPr algn="just"/>
            <a:r>
              <a:rPr lang="uk-UA" dirty="0"/>
              <a:t>Державне (по угоді з профспілками) регулювання заробітної плати.</a:t>
            </a:r>
          </a:p>
          <a:p>
            <a:pPr algn="just"/>
            <a:r>
              <a:rPr lang="uk-UA" dirty="0"/>
              <a:t>Державне регулювання зовнішньої торгівлі, операцій з іноземним капіталом і валютного курсу.</a:t>
            </a:r>
          </a:p>
        </p:txBody>
      </p:sp>
      <p:sp>
        <p:nvSpPr>
          <p:cNvPr id="4" name="Місце для вмісту 3">
            <a:extLst>
              <a:ext uri="{FF2B5EF4-FFF2-40B4-BE49-F238E27FC236}">
                <a16:creationId xmlns:a16="http://schemas.microsoft.com/office/drawing/2014/main" id="{4F849313-1E86-4D8E-A072-DADB269461B2}"/>
              </a:ext>
            </a:extLst>
          </p:cNvPr>
          <p:cNvSpPr>
            <a:spLocks noGrp="1"/>
          </p:cNvSpPr>
          <p:nvPr>
            <p:ph sz="half" idx="2"/>
          </p:nvPr>
        </p:nvSpPr>
        <p:spPr>
          <a:xfrm>
            <a:off x="6254139" y="1037492"/>
            <a:ext cx="5529653" cy="4421371"/>
          </a:xfrm>
        </p:spPr>
        <p:txBody>
          <a:bodyPr>
            <a:normAutofit fontScale="92500" lnSpcReduction="20000"/>
          </a:bodyPr>
          <a:lstStyle/>
          <a:p>
            <a:pPr algn="just"/>
            <a:r>
              <a:rPr lang="uk-UA" dirty="0"/>
              <a:t>Практика прямого регулювання грошової маси широко розповсюджена на заході. США неодноразово в 60х-70х роках заморожували ціни на численні товари. Півтора десятиріччя після другої світової війни знадобилося країнам західної Європи для початку лібералізації цін, та навіть неповної. Франція повністю лібералізувала ціни на внутрішньому ринку лише в 1986 року. Ф. Рузвельт виводив США із найглибшої кризи 30х шляхом жорсткого державного регулювання економіки. В більшості країн існували спеціальні закони, що обмежують прибуток від торговельного посередництва.</a:t>
            </a:r>
          </a:p>
        </p:txBody>
      </p:sp>
    </p:spTree>
    <p:extLst>
      <p:ext uri="{BB962C8B-B14F-4D97-AF65-F5344CB8AC3E}">
        <p14:creationId xmlns:p14="http://schemas.microsoft.com/office/powerpoint/2010/main" val="4166087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E66A9DDF-498D-46F9-8677-DDBB1924FED8}"/>
              </a:ext>
            </a:extLst>
          </p:cNvPr>
          <p:cNvSpPr>
            <a:spLocks noGrp="1"/>
          </p:cNvSpPr>
          <p:nvPr>
            <p:ph sz="half" idx="1"/>
          </p:nvPr>
        </p:nvSpPr>
        <p:spPr>
          <a:xfrm>
            <a:off x="140676" y="562708"/>
            <a:ext cx="11623431" cy="5503984"/>
          </a:xfrm>
        </p:spPr>
        <p:txBody>
          <a:bodyPr>
            <a:normAutofit fontScale="92500" lnSpcReduction="10000"/>
          </a:bodyPr>
          <a:lstStyle/>
          <a:p>
            <a:pPr algn="just" fontAlgn="base"/>
            <a:r>
              <a:rPr lang="uk-UA" b="0" i="0" dirty="0">
                <a:effectLst/>
                <a:latin typeface="montserrat" panose="00000500000000000000" pitchFamily="2" charset="-52"/>
              </a:rPr>
              <a:t>Нормалізація валютного курсу є абсолютно необхідною мірою для припинення усіляких нееквівалентних міжнародних торговельних операцій. Реально оцінюючи можливості регулювання валютного курсу за рахунок інтервенцій центрального банка треба скати, що надій на успіх такої політики практично не існує. Очевидно, що курс долару зростає стрибками - в деякий момент центральний банк не має можливостей стримувати курс і його як би "прориває". Останній час центральний банк навчився використати кризові політичні моменти для таких стрибків.</a:t>
            </a:r>
          </a:p>
          <a:p>
            <a:pPr algn="just" fontAlgn="base"/>
            <a:r>
              <a:rPr lang="uk-UA" b="0" i="0" dirty="0">
                <a:effectLst/>
                <a:latin typeface="montserrat" panose="00000500000000000000" pitchFamily="2" charset="-52"/>
              </a:rPr>
              <a:t>До тих пор, поки іноземна валюта не буде використатися лише для задоволення імпорту і інших поточних платежів політика "ігри на пониження" приречена на поразку.</a:t>
            </a:r>
          </a:p>
          <a:p>
            <a:pPr algn="just" fontAlgn="base"/>
            <a:r>
              <a:rPr lang="uk-UA" b="0" i="0" dirty="0">
                <a:effectLst/>
                <a:latin typeface="montserrat" panose="00000500000000000000" pitchFamily="2" charset="-52"/>
              </a:rPr>
              <a:t>В цілому, слід визначити, що реально в нашому сьогоднішньому положенні реально ефективні тільки прямі засоби боротьби з інфляцією - регулювання кредитів, цін і заробітної плати, регулювання валютного курсу і зовнішньої торгівлі. Проте схожі дії цього уряду не представляються можливими, вони ще більше похитнули би положення і без цього </a:t>
            </a:r>
            <a:r>
              <a:rPr lang="uk-UA" b="0" i="0" dirty="0" err="1">
                <a:effectLst/>
                <a:latin typeface="montserrat" panose="00000500000000000000" pitchFamily="2" charset="-52"/>
              </a:rPr>
              <a:t>зазнавшу</a:t>
            </a:r>
            <a:r>
              <a:rPr lang="uk-UA" b="0" i="0" dirty="0">
                <a:effectLst/>
                <a:latin typeface="montserrat" panose="00000500000000000000" pitchFamily="2" charset="-52"/>
              </a:rPr>
              <a:t> поразки на виборах "урядову" партію. Дії уряду за останні півтора роки змушують його тепер метатися між стримуванням грошової емісії і </a:t>
            </a:r>
            <a:r>
              <a:rPr lang="uk-UA" b="0" i="0" dirty="0" err="1">
                <a:effectLst/>
                <a:latin typeface="montserrat" panose="00000500000000000000" pitchFamily="2" charset="-52"/>
              </a:rPr>
              <a:t>роздачею</a:t>
            </a:r>
            <a:r>
              <a:rPr lang="uk-UA" b="0" i="0" dirty="0">
                <a:effectLst/>
                <a:latin typeface="montserrat" panose="00000500000000000000" pitchFamily="2" charset="-52"/>
              </a:rPr>
              <a:t> кредитів після чергового виступу промисловості.</a:t>
            </a:r>
          </a:p>
          <a:p>
            <a:endParaRPr lang="uk-UA" dirty="0"/>
          </a:p>
        </p:txBody>
      </p:sp>
    </p:spTree>
    <p:extLst>
      <p:ext uri="{BB962C8B-B14F-4D97-AF65-F5344CB8AC3E}">
        <p14:creationId xmlns:p14="http://schemas.microsoft.com/office/powerpoint/2010/main" val="3700447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D0A76A-C879-4F9A-A07E-04A619699959}"/>
              </a:ext>
            </a:extLst>
          </p:cNvPr>
          <p:cNvSpPr>
            <a:spLocks noGrp="1"/>
          </p:cNvSpPr>
          <p:nvPr>
            <p:ph type="title"/>
          </p:nvPr>
        </p:nvSpPr>
        <p:spPr>
          <a:xfrm>
            <a:off x="1315867" y="384747"/>
            <a:ext cx="9293577" cy="1059305"/>
          </a:xfrm>
        </p:spPr>
        <p:txBody>
          <a:bodyPr/>
          <a:lstStyle/>
          <a:p>
            <a:r>
              <a:rPr lang="uk-UA" dirty="0"/>
              <a:t>Першочергові антиінфляційні засоби</a:t>
            </a:r>
          </a:p>
        </p:txBody>
      </p:sp>
      <p:sp>
        <p:nvSpPr>
          <p:cNvPr id="3" name="Місце для вмісту 2">
            <a:extLst>
              <a:ext uri="{FF2B5EF4-FFF2-40B4-BE49-F238E27FC236}">
                <a16:creationId xmlns:a16="http://schemas.microsoft.com/office/drawing/2014/main" id="{AF1AC239-8749-4407-AD89-AB499FBF0697}"/>
              </a:ext>
            </a:extLst>
          </p:cNvPr>
          <p:cNvSpPr>
            <a:spLocks noGrp="1"/>
          </p:cNvSpPr>
          <p:nvPr>
            <p:ph sz="half" idx="1"/>
          </p:nvPr>
        </p:nvSpPr>
        <p:spPr>
          <a:xfrm>
            <a:off x="457205" y="1609726"/>
            <a:ext cx="11010900" cy="4219574"/>
          </a:xfrm>
        </p:spPr>
        <p:txBody>
          <a:bodyPr>
            <a:normAutofit/>
          </a:bodyPr>
          <a:lstStyle/>
          <a:p>
            <a:pPr algn="just" fontAlgn="base"/>
            <a:r>
              <a:rPr lang="uk-UA" b="0" i="0" dirty="0">
                <a:effectLst/>
              </a:rPr>
              <a:t>Забезпечення країни у достатній кількості продовольством. Це найперша умова будь-яких реформаторських зусиль. Для налагоджування продовольчої справи в країні слід оказати державну фінансову допомогу сільськогосподарським підприємствам всіх видів власності і провести м'яку реформу колгоспів і радгоспів:</a:t>
            </a:r>
          </a:p>
          <a:p>
            <a:pPr algn="just" fontAlgn="base">
              <a:buFont typeface="Arial" panose="020B0604020202020204" pitchFamily="34" charset="0"/>
              <a:buChar char="•"/>
            </a:pPr>
            <a:r>
              <a:rPr lang="uk-UA" b="0" i="0" dirty="0">
                <a:effectLst/>
              </a:rPr>
              <a:t>встановлення порядку надавання кредитів сільськогосподарським підприємствам під векселя з погашенням їх за рахунок прийдешнього врожаю;</a:t>
            </a:r>
          </a:p>
          <a:p>
            <a:pPr algn="just" fontAlgn="base">
              <a:buFont typeface="Arial" panose="020B0604020202020204" pitchFamily="34" charset="0"/>
              <a:buChar char="•"/>
            </a:pPr>
            <a:r>
              <a:rPr lang="uk-UA" b="0" i="0" dirty="0">
                <a:effectLst/>
              </a:rPr>
              <a:t>встановлення державних закупівельних цін, а також цін на ресурси, що споживаються в сільськогосподарському виробництві на рівні, що забезпечує рентабельну роботу товаровиробників і утворення системи контрактної торгівлі промисловими товарами в обмін на сільськогосподарську продукцію.</a:t>
            </a:r>
          </a:p>
          <a:p>
            <a:endParaRPr lang="uk-UA" dirty="0"/>
          </a:p>
        </p:txBody>
      </p:sp>
    </p:spTree>
    <p:extLst>
      <p:ext uri="{BB962C8B-B14F-4D97-AF65-F5344CB8AC3E}">
        <p14:creationId xmlns:p14="http://schemas.microsoft.com/office/powerpoint/2010/main" val="1015455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6E4431BB-3D34-4CA4-8011-59F35FD0A0D3}"/>
              </a:ext>
            </a:extLst>
          </p:cNvPr>
          <p:cNvSpPr>
            <a:spLocks noGrp="1"/>
          </p:cNvSpPr>
          <p:nvPr>
            <p:ph sz="half" idx="1"/>
          </p:nvPr>
        </p:nvSpPr>
        <p:spPr>
          <a:xfrm>
            <a:off x="493486" y="420914"/>
            <a:ext cx="5442499" cy="5544457"/>
          </a:xfrm>
        </p:spPr>
        <p:txBody>
          <a:bodyPr>
            <a:normAutofit/>
          </a:bodyPr>
          <a:lstStyle/>
          <a:p>
            <a:pPr algn="just"/>
            <a:r>
              <a:rPr lang="uk-UA" dirty="0"/>
              <a:t>Економічні, політичні, військові, культурні та інші відносини між країнами породжують різноманітні грошові платежі та надходження. Зовнішньоекономічна діяльність кожної країни призводить до виникнення двох зустрічних потоків іноземної валюти: вхідного (наприклад, виручка від експорту продукції) і вихідного (наприклад, оплата імпорту). Інтегральним показником цих потоків можуть слугувати баланси міжнародних розрахунків, як співвідношення грошових вимог і зобов’язань, надходжень і платежів однієї країни щодо інших. </a:t>
            </a:r>
          </a:p>
        </p:txBody>
      </p:sp>
      <p:sp>
        <p:nvSpPr>
          <p:cNvPr id="6" name="Місце для вмісту 5">
            <a:extLst>
              <a:ext uri="{FF2B5EF4-FFF2-40B4-BE49-F238E27FC236}">
                <a16:creationId xmlns:a16="http://schemas.microsoft.com/office/drawing/2014/main" id="{092E585A-FFD2-4A92-8750-D09E629FE5F5}"/>
              </a:ext>
            </a:extLst>
          </p:cNvPr>
          <p:cNvSpPr>
            <a:spLocks noGrp="1"/>
          </p:cNvSpPr>
          <p:nvPr>
            <p:ph sz="half" idx="2"/>
          </p:nvPr>
        </p:nvSpPr>
        <p:spPr>
          <a:xfrm>
            <a:off x="6921797" y="1472382"/>
            <a:ext cx="4488654" cy="3441520"/>
          </a:xfrm>
        </p:spPr>
        <p:txBody>
          <a:bodyPr>
            <a:normAutofit/>
          </a:bodyPr>
          <a:lstStyle/>
          <a:p>
            <a:pPr marL="0" indent="0" algn="ctr">
              <a:buNone/>
            </a:pPr>
            <a:r>
              <a:rPr lang="uk-UA" b="1" dirty="0"/>
              <a:t>Існує кілька видів балансів міжнародних розрахунків:</a:t>
            </a:r>
          </a:p>
          <a:p>
            <a:r>
              <a:rPr lang="uk-UA" dirty="0"/>
              <a:t> розрахунковий баланс</a:t>
            </a:r>
          </a:p>
          <a:p>
            <a:r>
              <a:rPr lang="uk-UA" dirty="0"/>
              <a:t> баланс міжнародної заборгованості</a:t>
            </a:r>
          </a:p>
          <a:p>
            <a:r>
              <a:rPr lang="uk-UA" dirty="0"/>
              <a:t>платіжний баланс.</a:t>
            </a:r>
          </a:p>
        </p:txBody>
      </p:sp>
      <p:sp>
        <p:nvSpPr>
          <p:cNvPr id="4" name="Заголовок 1">
            <a:extLst>
              <a:ext uri="{FF2B5EF4-FFF2-40B4-BE49-F238E27FC236}">
                <a16:creationId xmlns:a16="http://schemas.microsoft.com/office/drawing/2014/main" id="{491ED3BE-E594-4734-B70D-54A33E00D994}"/>
              </a:ext>
            </a:extLst>
          </p:cNvPr>
          <p:cNvSpPr>
            <a:spLocks noGrp="1"/>
          </p:cNvSpPr>
          <p:nvPr>
            <p:ph type="title"/>
          </p:nvPr>
        </p:nvSpPr>
        <p:spPr>
          <a:xfrm>
            <a:off x="4358591" y="133612"/>
            <a:ext cx="9291215" cy="1049235"/>
          </a:xfrm>
        </p:spPr>
        <p:txBody>
          <a:bodyPr/>
          <a:lstStyle/>
          <a:p>
            <a:r>
              <a:rPr lang="uk-UA" dirty="0"/>
              <a:t>2. Стан платіжного балансу </a:t>
            </a:r>
          </a:p>
        </p:txBody>
      </p:sp>
    </p:spTree>
    <p:extLst>
      <p:ext uri="{BB962C8B-B14F-4D97-AF65-F5344CB8AC3E}">
        <p14:creationId xmlns:p14="http://schemas.microsoft.com/office/powerpoint/2010/main" val="1154127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Кредитори та боржники Полтави: кому падчерка мера позичила 6 млн - ЗМІСТ">
            <a:extLst>
              <a:ext uri="{FF2B5EF4-FFF2-40B4-BE49-F238E27FC236}">
                <a16:creationId xmlns:a16="http://schemas.microsoft.com/office/drawing/2014/main" id="{17BB232D-5DC3-4691-BC04-84C7769248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3655" y="1291772"/>
            <a:ext cx="6608345" cy="475009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id="{33C0C999-981E-411B-9504-A233D9CAF483}"/>
              </a:ext>
            </a:extLst>
          </p:cNvPr>
          <p:cNvSpPr>
            <a:spLocks noGrp="1"/>
          </p:cNvSpPr>
          <p:nvPr>
            <p:ph type="title"/>
          </p:nvPr>
        </p:nvSpPr>
        <p:spPr>
          <a:xfrm>
            <a:off x="1449217" y="339222"/>
            <a:ext cx="9293577" cy="1059305"/>
          </a:xfrm>
        </p:spPr>
        <p:txBody>
          <a:bodyPr/>
          <a:lstStyle/>
          <a:p>
            <a:r>
              <a:rPr lang="uk-UA" dirty="0"/>
              <a:t>Розрахунковий баланс </a:t>
            </a:r>
          </a:p>
        </p:txBody>
      </p:sp>
      <p:sp>
        <p:nvSpPr>
          <p:cNvPr id="3" name="Місце для вмісту 2">
            <a:extLst>
              <a:ext uri="{FF2B5EF4-FFF2-40B4-BE49-F238E27FC236}">
                <a16:creationId xmlns:a16="http://schemas.microsoft.com/office/drawing/2014/main" id="{FE4EA6F6-575C-4FEB-9001-78C35990C6F2}"/>
              </a:ext>
            </a:extLst>
          </p:cNvPr>
          <p:cNvSpPr>
            <a:spLocks noGrp="1"/>
          </p:cNvSpPr>
          <p:nvPr>
            <p:ph sz="half" idx="1"/>
          </p:nvPr>
        </p:nvSpPr>
        <p:spPr>
          <a:xfrm>
            <a:off x="477158" y="1291772"/>
            <a:ext cx="5021943" cy="4615542"/>
          </a:xfrm>
        </p:spPr>
        <p:txBody>
          <a:bodyPr>
            <a:normAutofit fontScale="85000" lnSpcReduction="10000"/>
          </a:bodyPr>
          <a:lstStyle/>
          <a:p>
            <a:pPr marL="0" indent="0" algn="just">
              <a:buNone/>
            </a:pPr>
            <a:r>
              <a:rPr lang="uk-UA" dirty="0"/>
              <a:t>використовується для виявлення країн – </a:t>
            </a:r>
            <a:r>
              <a:rPr lang="uk-UA" dirty="0" err="1"/>
              <a:t>нетто</a:t>
            </a:r>
            <a:r>
              <a:rPr lang="uk-UA" dirty="0"/>
              <a:t>-кредиторів і </a:t>
            </a:r>
            <a:r>
              <a:rPr lang="uk-UA" dirty="0" err="1"/>
              <a:t>нетто</a:t>
            </a:r>
            <a:r>
              <a:rPr lang="uk-UA" dirty="0"/>
              <a:t>-боржників. Він характеризує співвідношення всіх заборгованостей певної країни з боку іноземних партнерів на певну дату і зобов’язань щодо них цієї країни незалежно від строків надходження платежів. З одного боку, розрахунковий баланс дає можливість визначити масштаби зовнішньоекономічної діяльності, особливо у сфері міжнародного кредиту. Однак, з іншого боку, він недостатньо повно відображує стан справ, оскільки і серед іноземних боргів, і серед зобов’язань країни можуть бути як прострочені позиції, так і платежі, строк погашення яких ще не настав. </a:t>
            </a:r>
          </a:p>
        </p:txBody>
      </p:sp>
      <p:sp>
        <p:nvSpPr>
          <p:cNvPr id="4" name="Місце для вмісту 3">
            <a:extLst>
              <a:ext uri="{FF2B5EF4-FFF2-40B4-BE49-F238E27FC236}">
                <a16:creationId xmlns:a16="http://schemas.microsoft.com/office/drawing/2014/main" id="{5C1B2F2D-72C1-408E-97AB-BC74509A6574}"/>
              </a:ext>
            </a:extLst>
          </p:cNvPr>
          <p:cNvSpPr>
            <a:spLocks noGrp="1"/>
          </p:cNvSpPr>
          <p:nvPr>
            <p:ph sz="half" idx="2"/>
          </p:nvPr>
        </p:nvSpPr>
        <p:spPr>
          <a:xfrm>
            <a:off x="5800726" y="1291772"/>
            <a:ext cx="6276974" cy="803728"/>
          </a:xfrm>
          <a:noFill/>
        </p:spPr>
        <p:txBody>
          <a:bodyPr>
            <a:normAutofit fontScale="85000" lnSpcReduction="10000"/>
          </a:bodyPr>
          <a:lstStyle/>
          <a:p>
            <a:pPr marL="0" indent="0" algn="just">
              <a:buNone/>
            </a:pPr>
            <a:r>
              <a:rPr lang="ru-RU" dirty="0" err="1">
                <a:solidFill>
                  <a:schemeClr val="bg1"/>
                </a:solidFill>
              </a:rPr>
              <a:t>Чистими</a:t>
            </a:r>
            <a:r>
              <a:rPr lang="ru-RU" dirty="0">
                <a:solidFill>
                  <a:schemeClr val="bg1"/>
                </a:solidFill>
              </a:rPr>
              <a:t> кредиторами (нетто-кредиторами) </a:t>
            </a:r>
            <a:r>
              <a:rPr lang="ru-RU" dirty="0" err="1">
                <a:solidFill>
                  <a:schemeClr val="bg1"/>
                </a:solidFill>
              </a:rPr>
              <a:t>називають</a:t>
            </a:r>
            <a:r>
              <a:rPr lang="ru-RU" dirty="0">
                <a:solidFill>
                  <a:schemeClr val="bg1"/>
                </a:solidFill>
              </a:rPr>
              <a:t> тих, у кого сума </a:t>
            </a:r>
            <a:r>
              <a:rPr lang="ru-RU" dirty="0" err="1">
                <a:solidFill>
                  <a:schemeClr val="bg1"/>
                </a:solidFill>
              </a:rPr>
              <a:t>вкладів</a:t>
            </a:r>
            <a:r>
              <a:rPr lang="ru-RU" dirty="0">
                <a:solidFill>
                  <a:schemeClr val="bg1"/>
                </a:solidFill>
              </a:rPr>
              <a:t> </a:t>
            </a:r>
            <a:r>
              <a:rPr lang="ru-RU" dirty="0" err="1">
                <a:solidFill>
                  <a:schemeClr val="bg1"/>
                </a:solidFill>
              </a:rPr>
              <a:t>переважає</a:t>
            </a:r>
            <a:r>
              <a:rPr lang="ru-RU" dirty="0">
                <a:solidFill>
                  <a:schemeClr val="bg1"/>
                </a:solidFill>
              </a:rPr>
              <a:t> над </a:t>
            </a:r>
            <a:r>
              <a:rPr lang="ru-RU" dirty="0" err="1">
                <a:solidFill>
                  <a:schemeClr val="bg1"/>
                </a:solidFill>
              </a:rPr>
              <a:t>запозиченнями</a:t>
            </a:r>
            <a:r>
              <a:rPr lang="ru-RU" dirty="0">
                <a:solidFill>
                  <a:schemeClr val="bg1"/>
                </a:solidFill>
              </a:rPr>
              <a:t>, і </a:t>
            </a:r>
            <a:r>
              <a:rPr lang="ru-RU" dirty="0" err="1">
                <a:solidFill>
                  <a:schemeClr val="bg1"/>
                </a:solidFill>
              </a:rPr>
              <a:t>навпаки</a:t>
            </a:r>
            <a:r>
              <a:rPr lang="ru-RU" dirty="0">
                <a:solidFill>
                  <a:schemeClr val="bg1"/>
                </a:solidFill>
              </a:rPr>
              <a:t>.</a:t>
            </a:r>
            <a:endParaRPr lang="uk-UA" dirty="0">
              <a:solidFill>
                <a:schemeClr val="bg1"/>
              </a:solidFill>
            </a:endParaRPr>
          </a:p>
        </p:txBody>
      </p:sp>
    </p:spTree>
    <p:extLst>
      <p:ext uri="{BB962C8B-B14F-4D97-AF65-F5344CB8AC3E}">
        <p14:creationId xmlns:p14="http://schemas.microsoft.com/office/powerpoint/2010/main" val="87561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ECF1E7-4ACC-4952-ABA5-8F785CF2D001}"/>
              </a:ext>
            </a:extLst>
          </p:cNvPr>
          <p:cNvSpPr>
            <a:spLocks noGrp="1"/>
          </p:cNvSpPr>
          <p:nvPr>
            <p:ph type="title"/>
          </p:nvPr>
        </p:nvSpPr>
        <p:spPr/>
        <p:txBody>
          <a:bodyPr/>
          <a:lstStyle/>
          <a:p>
            <a:r>
              <a:rPr lang="uk-UA" dirty="0"/>
              <a:t>Баланс міжнародної заборгованості</a:t>
            </a:r>
          </a:p>
        </p:txBody>
      </p:sp>
      <p:sp>
        <p:nvSpPr>
          <p:cNvPr id="3" name="Місце для вмісту 2">
            <a:extLst>
              <a:ext uri="{FF2B5EF4-FFF2-40B4-BE49-F238E27FC236}">
                <a16:creationId xmlns:a16="http://schemas.microsoft.com/office/drawing/2014/main" id="{E6BE6D99-39CA-4FA0-B26E-8F42049D2966}"/>
              </a:ext>
            </a:extLst>
          </p:cNvPr>
          <p:cNvSpPr>
            <a:spLocks noGrp="1"/>
          </p:cNvSpPr>
          <p:nvPr>
            <p:ph sz="half" idx="1"/>
          </p:nvPr>
        </p:nvSpPr>
        <p:spPr/>
        <p:txBody>
          <a:bodyPr>
            <a:normAutofit fontScale="92500" lnSpcReduction="10000"/>
          </a:bodyPr>
          <a:lstStyle/>
          <a:p>
            <a:pPr marL="0" indent="0" algn="just">
              <a:buNone/>
            </a:pPr>
            <a:r>
              <a:rPr lang="uk-UA" dirty="0"/>
              <a:t>(його ще називають балансом міжнародних інвестицій) не враховує поточної заборгованості (наприклад, заборгованості України за одержану в цьому році російську нафту), а показує лише співвідношення між закордонними активами і золотовалютними резервами країни, з одного боку, і зобов’язаннями перед іноземними вкладниками – з іншого.</a:t>
            </a:r>
          </a:p>
        </p:txBody>
      </p:sp>
      <p:pic>
        <p:nvPicPr>
          <p:cNvPr id="6146" name="Picture 2" descr="Держбюджет-2018: Борг України на кінець наступного року може становити  близько 100 мільярдів доларів США : 09:11:2017 - 20 хвилин Житомир">
            <a:extLst>
              <a:ext uri="{FF2B5EF4-FFF2-40B4-BE49-F238E27FC236}">
                <a16:creationId xmlns:a16="http://schemas.microsoft.com/office/drawing/2014/main" id="{631ACE78-FBF0-44AC-AB2C-0B3B5914410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254750" y="1864194"/>
            <a:ext cx="5153519" cy="344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516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DC8DB6A-719F-4809-94E3-6D29A3481953}"/>
              </a:ext>
            </a:extLst>
          </p:cNvPr>
          <p:cNvSpPr>
            <a:spLocks noGrp="1"/>
          </p:cNvSpPr>
          <p:nvPr>
            <p:ph type="title"/>
          </p:nvPr>
        </p:nvSpPr>
        <p:spPr/>
        <p:txBody>
          <a:bodyPr/>
          <a:lstStyle/>
          <a:p>
            <a:r>
              <a:rPr lang="uk-UA" dirty="0"/>
              <a:t>Платіжний баланс</a:t>
            </a:r>
          </a:p>
        </p:txBody>
      </p:sp>
      <p:sp>
        <p:nvSpPr>
          <p:cNvPr id="3" name="Місце для вмісту 2">
            <a:extLst>
              <a:ext uri="{FF2B5EF4-FFF2-40B4-BE49-F238E27FC236}">
                <a16:creationId xmlns:a16="http://schemas.microsoft.com/office/drawing/2014/main" id="{1F6F42C6-E890-4D80-A7E0-87AA59D7D624}"/>
              </a:ext>
            </a:extLst>
          </p:cNvPr>
          <p:cNvSpPr>
            <a:spLocks noGrp="1"/>
          </p:cNvSpPr>
          <p:nvPr>
            <p:ph sz="half" idx="1"/>
          </p:nvPr>
        </p:nvSpPr>
        <p:spPr>
          <a:xfrm>
            <a:off x="595086" y="1864194"/>
            <a:ext cx="5340899" cy="4188917"/>
          </a:xfrm>
        </p:spPr>
        <p:txBody>
          <a:bodyPr>
            <a:normAutofit fontScale="92500" lnSpcReduction="20000"/>
          </a:bodyPr>
          <a:lstStyle/>
          <a:p>
            <a:pPr marL="0" indent="0" algn="just">
              <a:buNone/>
            </a:pPr>
            <a:r>
              <a:rPr lang="uk-UA" dirty="0"/>
              <a:t>є найбільш поширеним балансом міжнародних розрахунків, який показує співвідношення платежів за кордон і надходжень із-за кордону за певний період часу (рік, квартал, місяць). При побудові платіжного балансу враховується той факт, що всі зовнішньоекономічні операції можна поділити на кредитні (які приносять іноземну валюту) і дебетні (пов’язані з її витратами). Тому в балансі перші йдуть зі знаком «+», а другі – зі знаком «-». Експорт товарів і запозичення, одержані країною, –це кредитні операції. Імпорт і кредитування інших країн – дебетні.</a:t>
            </a:r>
          </a:p>
        </p:txBody>
      </p:sp>
      <p:sp>
        <p:nvSpPr>
          <p:cNvPr id="4" name="Місце для вмісту 3">
            <a:extLst>
              <a:ext uri="{FF2B5EF4-FFF2-40B4-BE49-F238E27FC236}">
                <a16:creationId xmlns:a16="http://schemas.microsoft.com/office/drawing/2014/main" id="{FD8FFD3D-BEC9-45EF-B9C4-BC05B267D124}"/>
              </a:ext>
            </a:extLst>
          </p:cNvPr>
          <p:cNvSpPr>
            <a:spLocks noGrp="1"/>
          </p:cNvSpPr>
          <p:nvPr>
            <p:ph sz="half" idx="2"/>
          </p:nvPr>
        </p:nvSpPr>
        <p:spPr/>
        <p:txBody>
          <a:bodyPr>
            <a:normAutofit fontScale="92500" lnSpcReduction="20000"/>
          </a:bodyPr>
          <a:lstStyle/>
          <a:p>
            <a:pPr algn="just"/>
            <a:r>
              <a:rPr lang="uk-UA" dirty="0">
                <a:solidFill>
                  <a:schemeClr val="accent1"/>
                </a:solidFill>
                <a:effectLst>
                  <a:outerShdw blurRad="38100" dist="38100" dir="2700000" algn="tl">
                    <a:srgbClr val="000000">
                      <a:alpha val="43137"/>
                    </a:srgbClr>
                  </a:outerShdw>
                </a:effectLst>
              </a:rPr>
              <a:t>Платіжний баланс </a:t>
            </a:r>
            <a:r>
              <a:rPr lang="uk-UA" dirty="0"/>
              <a:t>– це балансовий рахунок міжнародних операцій як вартісне вираження всього комплексу світогосподарських </a:t>
            </a:r>
            <a:r>
              <a:rPr lang="uk-UA" dirty="0" err="1"/>
              <a:t>зв’язків</a:t>
            </a:r>
            <a:r>
              <a:rPr lang="uk-UA" dirty="0"/>
              <a:t> країни у формі співвідношення надходжень і платежів. Іншими словами, це кількісне і якісне вартісне відображення масштабів, структури і характеру зовнішньоекономічних операцій країни, її участі у світовому господарстві.</a:t>
            </a:r>
          </a:p>
        </p:txBody>
      </p:sp>
    </p:spTree>
    <p:extLst>
      <p:ext uri="{BB962C8B-B14F-4D97-AF65-F5344CB8AC3E}">
        <p14:creationId xmlns:p14="http://schemas.microsoft.com/office/powerpoint/2010/main" val="2252130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C71B8B4D-3000-4F2E-BE1C-B97B1412D885}"/>
              </a:ext>
            </a:extLst>
          </p:cNvPr>
          <p:cNvSpPr>
            <a:spLocks noGrp="1"/>
          </p:cNvSpPr>
          <p:nvPr>
            <p:ph sz="half" idx="1"/>
          </p:nvPr>
        </p:nvSpPr>
        <p:spPr>
          <a:xfrm>
            <a:off x="605502" y="289508"/>
            <a:ext cx="4866384" cy="5951635"/>
          </a:xfrm>
        </p:spPr>
        <p:txBody>
          <a:bodyPr>
            <a:normAutofit/>
          </a:bodyPr>
          <a:lstStyle/>
          <a:p>
            <a:pPr marL="0" indent="0" algn="just">
              <a:buNone/>
            </a:pPr>
            <a:r>
              <a:rPr lang="uk-UA" dirty="0"/>
              <a:t>За економічним змістом розрізняють платіжний баланс на певну дату і за певний період. Платіжний баланс на певну дату існує у вигляді співвідношення платежів і надходжень, які з дня на день постійно змінюються. Платіжний баланс за певний період (місяць, квартал, рік) складається на основі статистичних показників про здійснені за цей період зовнішньоекономічні операції і дає змогу аналізувати зміни в міжнародних економічних зв’язках країни, масштабах і характері її участі у світовому господарстві. </a:t>
            </a:r>
          </a:p>
        </p:txBody>
      </p:sp>
      <p:sp>
        <p:nvSpPr>
          <p:cNvPr id="4" name="Місце для вмісту 3">
            <a:extLst>
              <a:ext uri="{FF2B5EF4-FFF2-40B4-BE49-F238E27FC236}">
                <a16:creationId xmlns:a16="http://schemas.microsoft.com/office/drawing/2014/main" id="{A3BAF103-055A-42A4-A5E9-CBD4832B1E25}"/>
              </a:ext>
            </a:extLst>
          </p:cNvPr>
          <p:cNvSpPr>
            <a:spLocks noGrp="1"/>
          </p:cNvSpPr>
          <p:nvPr>
            <p:ph sz="half" idx="2"/>
          </p:nvPr>
        </p:nvSpPr>
        <p:spPr>
          <a:xfrm>
            <a:off x="5878284" y="289508"/>
            <a:ext cx="5849257" cy="3441520"/>
          </a:xfrm>
        </p:spPr>
        <p:txBody>
          <a:bodyPr>
            <a:normAutofit/>
          </a:bodyPr>
          <a:lstStyle/>
          <a:p>
            <a:pPr marL="0" indent="0" algn="just">
              <a:buNone/>
            </a:pPr>
            <a:r>
              <a:rPr lang="uk-UA" dirty="0"/>
              <a:t>З бухгалтерської точки зору платіжний баланс завжди перебуває у рівновазі. Але за підсумками його основних розділів може мати місце або активне сальдо, якщо надходження перевищують платежі, або пасивне, коли платежі перевищують надходження. </a:t>
            </a:r>
          </a:p>
        </p:txBody>
      </p:sp>
      <p:pic>
        <p:nvPicPr>
          <p:cNvPr id="7170" name="Picture 2" descr="Баланс - Что такое Баланс? - Техническая Библиотека Neftegaz.RU">
            <a:extLst>
              <a:ext uri="{FF2B5EF4-FFF2-40B4-BE49-F238E27FC236}">
                <a16:creationId xmlns:a16="http://schemas.microsoft.com/office/drawing/2014/main" id="{5A65E4D7-AF55-4959-85E8-062DBD0888F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82" t="3969" r="6852"/>
          <a:stretch/>
        </p:blipFill>
        <p:spPr bwMode="auto">
          <a:xfrm>
            <a:off x="5878284" y="2543174"/>
            <a:ext cx="6267450" cy="3516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684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E07125-2BDF-4387-AFAD-99CAC7F545CA}"/>
              </a:ext>
            </a:extLst>
          </p:cNvPr>
          <p:cNvSpPr>
            <a:spLocks noGrp="1"/>
          </p:cNvSpPr>
          <p:nvPr>
            <p:ph type="title"/>
          </p:nvPr>
        </p:nvSpPr>
        <p:spPr>
          <a:xfrm>
            <a:off x="1156304" y="380520"/>
            <a:ext cx="9291215" cy="1049235"/>
          </a:xfrm>
        </p:spPr>
        <p:txBody>
          <a:bodyPr>
            <a:normAutofit/>
          </a:bodyPr>
          <a:lstStyle/>
          <a:p>
            <a:r>
              <a:rPr lang="uk-UA" sz="4000" dirty="0"/>
              <a:t>План</a:t>
            </a:r>
          </a:p>
        </p:txBody>
      </p:sp>
      <p:sp>
        <p:nvSpPr>
          <p:cNvPr id="3" name="Місце для вмісту 2">
            <a:extLst>
              <a:ext uri="{FF2B5EF4-FFF2-40B4-BE49-F238E27FC236}">
                <a16:creationId xmlns:a16="http://schemas.microsoft.com/office/drawing/2014/main" id="{B9DEE9B4-6263-413D-B11E-FD4FEE5F00F1}"/>
              </a:ext>
            </a:extLst>
          </p:cNvPr>
          <p:cNvSpPr>
            <a:spLocks noGrp="1"/>
          </p:cNvSpPr>
          <p:nvPr>
            <p:ph idx="1"/>
          </p:nvPr>
        </p:nvSpPr>
        <p:spPr>
          <a:xfrm>
            <a:off x="908654" y="1703693"/>
            <a:ext cx="9291215" cy="3450613"/>
          </a:xfrm>
        </p:spPr>
        <p:txBody>
          <a:bodyPr/>
          <a:lstStyle/>
          <a:p>
            <a:pPr marL="514350" indent="-514350">
              <a:buFont typeface="+mj-lt"/>
              <a:buAutoNum type="arabicPeriod"/>
            </a:pPr>
            <a:r>
              <a:rPr lang="uk-UA" sz="3600" dirty="0"/>
              <a:t>Інфляція та її види</a:t>
            </a:r>
          </a:p>
          <a:p>
            <a:pPr marL="514350" indent="-514350">
              <a:buFont typeface="+mj-lt"/>
              <a:buAutoNum type="arabicPeriod"/>
            </a:pPr>
            <a:r>
              <a:rPr lang="uk-UA" sz="3600" dirty="0"/>
              <a:t>Стан платіжного балансу </a:t>
            </a:r>
          </a:p>
          <a:p>
            <a:pPr marL="514350" indent="-514350">
              <a:buFont typeface="+mj-lt"/>
              <a:buAutoNum type="arabicPeriod"/>
            </a:pPr>
            <a:r>
              <a:rPr lang="uk-UA" sz="3600" dirty="0"/>
              <a:t>Відсоткові ставки</a:t>
            </a:r>
          </a:p>
          <a:p>
            <a:pPr marL="0" indent="0">
              <a:buNone/>
            </a:pPr>
            <a:endParaRPr lang="uk-UA" dirty="0"/>
          </a:p>
          <a:p>
            <a:pPr marL="514350" indent="-514350">
              <a:buFont typeface="+mj-lt"/>
              <a:buAutoNum type="arabicPeriod"/>
            </a:pPr>
            <a:endParaRPr lang="uk-UA" dirty="0"/>
          </a:p>
        </p:txBody>
      </p:sp>
    </p:spTree>
    <p:extLst>
      <p:ext uri="{BB962C8B-B14F-4D97-AF65-F5344CB8AC3E}">
        <p14:creationId xmlns:p14="http://schemas.microsoft.com/office/powerpoint/2010/main" val="1514081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AEE96425-5382-4AFE-A82E-0D0B59D34182}"/>
              </a:ext>
            </a:extLst>
          </p:cNvPr>
          <p:cNvSpPr>
            <a:spLocks noGrp="1"/>
          </p:cNvSpPr>
          <p:nvPr>
            <p:ph sz="half" idx="1"/>
          </p:nvPr>
        </p:nvSpPr>
        <p:spPr>
          <a:xfrm>
            <a:off x="199102" y="961429"/>
            <a:ext cx="4605127" cy="2467571"/>
          </a:xfrm>
        </p:spPr>
        <p:txBody>
          <a:bodyPr>
            <a:normAutofit fontScale="77500" lnSpcReduction="20000"/>
          </a:bodyPr>
          <a:lstStyle/>
          <a:p>
            <a:pPr algn="just"/>
            <a:r>
              <a:rPr lang="uk-UA" dirty="0"/>
              <a:t>Система рахунків платіжного балансу унікальна в тому плані, що вона хоч і не показує безпосередньо, які процеси розвиваються добре, а які погано, або які явища їх викликають, зате показує, що відбувається насправді, відображуючи реальні фінансові потоки між певною країною і зовнішнім світом, чим допомагає зробити власні відповідні висновки. </a:t>
            </a:r>
          </a:p>
        </p:txBody>
      </p:sp>
      <p:sp>
        <p:nvSpPr>
          <p:cNvPr id="4" name="Місце для вмісту 3">
            <a:extLst>
              <a:ext uri="{FF2B5EF4-FFF2-40B4-BE49-F238E27FC236}">
                <a16:creationId xmlns:a16="http://schemas.microsoft.com/office/drawing/2014/main" id="{83FB6A61-4145-4803-ABE3-71526B4D3E2B}"/>
              </a:ext>
            </a:extLst>
          </p:cNvPr>
          <p:cNvSpPr>
            <a:spLocks noGrp="1"/>
          </p:cNvSpPr>
          <p:nvPr>
            <p:ph sz="half" idx="2"/>
          </p:nvPr>
        </p:nvSpPr>
        <p:spPr>
          <a:xfrm>
            <a:off x="4804229" y="478829"/>
            <a:ext cx="7188669" cy="5573628"/>
          </a:xfrm>
        </p:spPr>
        <p:txBody>
          <a:bodyPr>
            <a:normAutofit fontScale="77500" lnSpcReduction="20000"/>
          </a:bodyPr>
          <a:lstStyle/>
          <a:p>
            <a:pPr algn="just"/>
            <a:r>
              <a:rPr lang="uk-UA" dirty="0">
                <a:solidFill>
                  <a:schemeClr val="accent1"/>
                </a:solidFill>
              </a:rPr>
              <a:t>По-перше</a:t>
            </a:r>
            <a:r>
              <a:rPr lang="uk-UA" dirty="0"/>
              <a:t>, за допомогою записів результатів обміну між країнами легше зробити висновок про стабільність системи плаваючих валютних курсів, оскільки платіжний баланс допомагає виявити акумулювання валют у руках тих людей, які більше зацікавлені в цьому (резиденти), і тих, які намагаються позбутися цих валют (нерезиденти). </a:t>
            </a:r>
          </a:p>
          <a:p>
            <a:pPr algn="just"/>
            <a:r>
              <a:rPr lang="uk-UA" dirty="0">
                <a:solidFill>
                  <a:schemeClr val="accent1"/>
                </a:solidFill>
              </a:rPr>
              <a:t>По-друге</a:t>
            </a:r>
            <a:r>
              <a:rPr lang="uk-UA" dirty="0"/>
              <a:t>, платіжний баланс незамінний і в умовах фіксованих валютних курсів, оскільки допомагає визначити розміри нагромадження даної валюти в руках іноземців і дає змогу вирішити питання про доцільність підтримування фіксованого курсу валюти, якщо їй загрожує криза. </a:t>
            </a:r>
          </a:p>
          <a:p>
            <a:pPr algn="just"/>
            <a:r>
              <a:rPr lang="uk-UA" dirty="0">
                <a:solidFill>
                  <a:schemeClr val="accent1"/>
                </a:solidFill>
              </a:rPr>
              <a:t>По-третє</a:t>
            </a:r>
            <a:r>
              <a:rPr lang="uk-UA" dirty="0"/>
              <a:t>, рахунки платіжного балансу надають інформацію про накопичення заборгованості, виплату відсотків і платежів з основної суми боргу і можливості країни заробити валюту для майбутніх платежів. Ця інформація необхідна для того, щоб зрозуміти, наскільки країні-боржнику стало важче (або дорожче) погасити борги іноземним кредиторам.</a:t>
            </a:r>
          </a:p>
        </p:txBody>
      </p:sp>
      <p:sp>
        <p:nvSpPr>
          <p:cNvPr id="8" name="TextBox 7">
            <a:extLst>
              <a:ext uri="{FF2B5EF4-FFF2-40B4-BE49-F238E27FC236}">
                <a16:creationId xmlns:a16="http://schemas.microsoft.com/office/drawing/2014/main" id="{CA75DDC6-D918-4F16-B930-848E7B2B5B03}"/>
              </a:ext>
            </a:extLst>
          </p:cNvPr>
          <p:cNvSpPr txBox="1"/>
          <p:nvPr/>
        </p:nvSpPr>
        <p:spPr>
          <a:xfrm>
            <a:off x="348342" y="4640337"/>
            <a:ext cx="11644555" cy="830997"/>
          </a:xfrm>
          <a:prstGeom prst="rect">
            <a:avLst/>
          </a:prstGeom>
          <a:noFill/>
        </p:spPr>
        <p:txBody>
          <a:bodyPr wrap="square">
            <a:spAutoFit/>
          </a:bodyPr>
          <a:lstStyle/>
          <a:p>
            <a:pPr algn="just"/>
            <a:r>
              <a:rPr lang="uk-UA" sz="1600" dirty="0"/>
              <a:t>	Запропонована МВФ схема в загальних рисах повторює прийняту систему побудови статей платіжних балансів провідних країн світу, але з деякими </a:t>
            </a:r>
            <a:r>
              <a:rPr lang="uk-UA" sz="1600" dirty="0" err="1"/>
              <a:t>уніфікаціями</a:t>
            </a:r>
            <a:r>
              <a:rPr lang="uk-UA" sz="1600" dirty="0"/>
              <a:t>, які роблять цю схему універсальною і дають змогу порівнювати й аналізувати платіжні баланси не тільки розвинутих країн, а й країн, що розвиваються, і постсоціалістичних країн. </a:t>
            </a:r>
          </a:p>
        </p:txBody>
      </p:sp>
    </p:spTree>
    <p:extLst>
      <p:ext uri="{BB962C8B-B14F-4D97-AF65-F5344CB8AC3E}">
        <p14:creationId xmlns:p14="http://schemas.microsoft.com/office/powerpoint/2010/main" val="26442690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19A476D-5CB2-4470-9FD1-EAA855773CC5}"/>
              </a:ext>
            </a:extLst>
          </p:cNvPr>
          <p:cNvSpPr>
            <a:spLocks noGrp="1"/>
          </p:cNvSpPr>
          <p:nvPr>
            <p:ph type="title"/>
          </p:nvPr>
        </p:nvSpPr>
        <p:spPr/>
        <p:txBody>
          <a:bodyPr/>
          <a:lstStyle/>
          <a:p>
            <a:r>
              <a:rPr lang="uk-UA" dirty="0"/>
              <a:t>Структура платіжного балансу</a:t>
            </a:r>
          </a:p>
        </p:txBody>
      </p:sp>
      <p:sp>
        <p:nvSpPr>
          <p:cNvPr id="3" name="Місце для вмісту 2">
            <a:extLst>
              <a:ext uri="{FF2B5EF4-FFF2-40B4-BE49-F238E27FC236}">
                <a16:creationId xmlns:a16="http://schemas.microsoft.com/office/drawing/2014/main" id="{5233C5B4-31E1-4D58-ADF6-B23ADA6EDA98}"/>
              </a:ext>
            </a:extLst>
          </p:cNvPr>
          <p:cNvSpPr>
            <a:spLocks noGrp="1"/>
          </p:cNvSpPr>
          <p:nvPr>
            <p:ph sz="half" idx="1"/>
          </p:nvPr>
        </p:nvSpPr>
        <p:spPr/>
        <p:txBody>
          <a:bodyPr>
            <a:normAutofit fontScale="85000" lnSpcReduction="20000"/>
          </a:bodyPr>
          <a:lstStyle/>
          <a:p>
            <a:pPr marL="0" indent="0" algn="just">
              <a:buNone/>
            </a:pPr>
            <a:r>
              <a:rPr lang="uk-UA" dirty="0"/>
              <a:t>Відповідно до методики МВФ структура платіжного балансу включає до себе два основні розділи: - баланс поточних операцій (рахунок поточних операцій); - баланс операцій з капіталом і фінансовими інструментами. Баланс поточних операцій відображує сукупність усіх платежів за експортно-імпортними операціями, послугами, доходами від інвестицій, а також односторонніми переказами. Він включає чотири групи статей: </a:t>
            </a:r>
          </a:p>
        </p:txBody>
      </p:sp>
      <p:sp>
        <p:nvSpPr>
          <p:cNvPr id="4" name="Місце для вмісту 3">
            <a:extLst>
              <a:ext uri="{FF2B5EF4-FFF2-40B4-BE49-F238E27FC236}">
                <a16:creationId xmlns:a16="http://schemas.microsoft.com/office/drawing/2014/main" id="{567ABBFF-C666-4817-83A5-56985CCF9177}"/>
              </a:ext>
            </a:extLst>
          </p:cNvPr>
          <p:cNvSpPr>
            <a:spLocks noGrp="1"/>
          </p:cNvSpPr>
          <p:nvPr>
            <p:ph sz="half" idx="2"/>
          </p:nvPr>
        </p:nvSpPr>
        <p:spPr>
          <a:xfrm>
            <a:off x="6254139" y="2010268"/>
            <a:ext cx="5575003" cy="3448595"/>
          </a:xfrm>
        </p:spPr>
        <p:txBody>
          <a:bodyPr>
            <a:normAutofit fontScale="85000" lnSpcReduction="20000"/>
          </a:bodyPr>
          <a:lstStyle/>
          <a:p>
            <a:pPr algn="just"/>
            <a:r>
              <a:rPr lang="uk-UA" dirty="0">
                <a:solidFill>
                  <a:schemeClr val="accent1"/>
                </a:solidFill>
              </a:rPr>
              <a:t>1. Торговельний баланс </a:t>
            </a:r>
            <a:r>
              <a:rPr lang="uk-UA" dirty="0"/>
              <a:t>– це співвідношення вартості експорту й імпорту. Оскільки значна частина зовнішньої торгівлі здійснюється в кредит, є розбіжності між показниками торгівлі, платежів і надходжень, що фактично здійснені за відповідний період. Саме завдяки цим розбіжностям у свій час і </a:t>
            </a:r>
            <a:r>
              <a:rPr lang="uk-UA" dirty="0" err="1"/>
              <a:t>виникло</a:t>
            </a:r>
            <a:r>
              <a:rPr lang="uk-UA" dirty="0"/>
              <a:t> поняття платіжного балансу як співвідношення здійснених грошових платежів і фактичних надходжень, на відміну від загального розрахункового балансу, що відображує відповідні вимоги і зобов’язання з різними строками погашення.</a:t>
            </a:r>
          </a:p>
        </p:txBody>
      </p:sp>
    </p:spTree>
    <p:extLst>
      <p:ext uri="{BB962C8B-B14F-4D97-AF65-F5344CB8AC3E}">
        <p14:creationId xmlns:p14="http://schemas.microsoft.com/office/powerpoint/2010/main" val="283810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2D30893-3C63-4902-AC26-FB02577F6779}"/>
              </a:ext>
            </a:extLst>
          </p:cNvPr>
          <p:cNvSpPr>
            <a:spLocks noGrp="1"/>
          </p:cNvSpPr>
          <p:nvPr>
            <p:ph sz="half" idx="1"/>
          </p:nvPr>
        </p:nvSpPr>
        <p:spPr>
          <a:xfrm>
            <a:off x="649046" y="632021"/>
            <a:ext cx="5446954" cy="5188208"/>
          </a:xfrm>
        </p:spPr>
        <p:txBody>
          <a:bodyPr>
            <a:normAutofit fontScale="92500" lnSpcReduction="10000"/>
          </a:bodyPr>
          <a:lstStyle/>
          <a:p>
            <a:pPr algn="just"/>
            <a:r>
              <a:rPr lang="ru-RU" dirty="0" err="1"/>
              <a:t>Економічний</a:t>
            </a:r>
            <a:r>
              <a:rPr lang="ru-RU" dirty="0"/>
              <a:t> </a:t>
            </a:r>
            <a:r>
              <a:rPr lang="ru-RU" dirty="0" err="1"/>
              <a:t>зміст</a:t>
            </a:r>
            <a:r>
              <a:rPr lang="ru-RU" dirty="0"/>
              <a:t> </a:t>
            </a:r>
            <a:r>
              <a:rPr lang="ru-RU" dirty="0" err="1"/>
              <a:t>профіциту</a:t>
            </a:r>
            <a:r>
              <a:rPr lang="ru-RU" dirty="0"/>
              <a:t> </a:t>
            </a:r>
            <a:r>
              <a:rPr lang="ru-RU" dirty="0" err="1"/>
              <a:t>або</a:t>
            </a:r>
            <a:r>
              <a:rPr lang="ru-RU" dirty="0"/>
              <a:t> </a:t>
            </a:r>
            <a:r>
              <a:rPr lang="ru-RU" dirty="0" err="1"/>
              <a:t>дефіциту</a:t>
            </a:r>
            <a:r>
              <a:rPr lang="ru-RU" dirty="0"/>
              <a:t> </a:t>
            </a:r>
            <a:r>
              <a:rPr lang="ru-RU" dirty="0" err="1"/>
              <a:t>торговельного</a:t>
            </a:r>
            <a:r>
              <a:rPr lang="ru-RU" dirty="0"/>
              <a:t> балансу </a:t>
            </a:r>
            <a:r>
              <a:rPr lang="ru-RU" dirty="0" err="1"/>
              <a:t>конкретної</a:t>
            </a:r>
            <a:r>
              <a:rPr lang="ru-RU" dirty="0"/>
              <a:t> </a:t>
            </a:r>
            <a:r>
              <a:rPr lang="ru-RU" dirty="0" err="1"/>
              <a:t>країни</a:t>
            </a:r>
            <a:r>
              <a:rPr lang="ru-RU" dirty="0"/>
              <a:t> </a:t>
            </a:r>
            <a:r>
              <a:rPr lang="ru-RU" dirty="0" err="1"/>
              <a:t>залежить</a:t>
            </a:r>
            <a:r>
              <a:rPr lang="ru-RU" dirty="0"/>
              <a:t> </a:t>
            </a:r>
            <a:r>
              <a:rPr lang="ru-RU" dirty="0" err="1"/>
              <a:t>від</a:t>
            </a:r>
            <a:r>
              <a:rPr lang="ru-RU" dirty="0"/>
              <a:t> </a:t>
            </a:r>
            <a:r>
              <a:rPr lang="ru-RU" dirty="0" err="1"/>
              <a:t>її</a:t>
            </a:r>
            <a:r>
              <a:rPr lang="ru-RU" dirty="0"/>
              <a:t> становища у </a:t>
            </a:r>
            <a:r>
              <a:rPr lang="ru-RU" dirty="0" err="1"/>
              <a:t>світовому</a:t>
            </a:r>
            <a:r>
              <a:rPr lang="ru-RU" dirty="0"/>
              <a:t> </a:t>
            </a:r>
            <a:r>
              <a:rPr lang="ru-RU" dirty="0" err="1"/>
              <a:t>господарстві</a:t>
            </a:r>
            <a:r>
              <a:rPr lang="ru-RU" dirty="0"/>
              <a:t>, характеру </a:t>
            </a:r>
            <a:r>
              <a:rPr lang="ru-RU" dirty="0" err="1"/>
              <a:t>її</a:t>
            </a:r>
            <a:r>
              <a:rPr lang="ru-RU" dirty="0"/>
              <a:t> </a:t>
            </a:r>
            <a:r>
              <a:rPr lang="ru-RU" dirty="0" err="1"/>
              <a:t>зв’язків</a:t>
            </a:r>
            <a:r>
              <a:rPr lang="ru-RU" dirty="0"/>
              <a:t> з партнерами і </a:t>
            </a:r>
            <a:r>
              <a:rPr lang="ru-RU" dirty="0" err="1"/>
              <a:t>загальної</a:t>
            </a:r>
            <a:r>
              <a:rPr lang="ru-RU" dirty="0"/>
              <a:t> </a:t>
            </a:r>
            <a:r>
              <a:rPr lang="uk-UA" dirty="0"/>
              <a:t>економічної політики. Країнам, які відстають від лідерів за рівнем економічного розвитку, активний торговельний баланс необхідний як джерело валютних коштів для оплати міжнародних зобов’язань за іншими статтями платіжного балансу. Пасивний торговельний баланс вважається небажаним і зазвичай оцінюється як ознака слабкості світогосподарських позицій країни. Це характерно для країн, що розвиваються, де відчувається нестача валютних надходжень.</a:t>
            </a:r>
          </a:p>
        </p:txBody>
      </p:sp>
      <p:pic>
        <p:nvPicPr>
          <p:cNvPr id="5" name="Picture 2" descr="Дефицит торгового баланса США упал до пятилетнего минимума">
            <a:extLst>
              <a:ext uri="{FF2B5EF4-FFF2-40B4-BE49-F238E27FC236}">
                <a16:creationId xmlns:a16="http://schemas.microsoft.com/office/drawing/2014/main" id="{F9ABF37D-D64B-468A-8853-2E2536AF97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1399" y="1285875"/>
            <a:ext cx="509444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55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898C9A50-5586-45CB-8933-6FA6420700EE}"/>
              </a:ext>
            </a:extLst>
          </p:cNvPr>
          <p:cNvSpPr>
            <a:spLocks noGrp="1"/>
          </p:cNvSpPr>
          <p:nvPr>
            <p:ph sz="half" idx="1"/>
          </p:nvPr>
        </p:nvSpPr>
        <p:spPr>
          <a:xfrm>
            <a:off x="326572" y="537029"/>
            <a:ext cx="11538856" cy="5297714"/>
          </a:xfrm>
        </p:spPr>
        <p:txBody>
          <a:bodyPr>
            <a:normAutofit fontScale="92500" lnSpcReduction="10000"/>
          </a:bodyPr>
          <a:lstStyle/>
          <a:p>
            <a:pPr algn="just"/>
            <a:r>
              <a:rPr lang="uk-UA" dirty="0">
                <a:solidFill>
                  <a:schemeClr val="accent1"/>
                </a:solidFill>
              </a:rPr>
              <a:t>2. Баланс послуг </a:t>
            </a:r>
            <a:r>
              <a:rPr lang="uk-UA" dirty="0"/>
              <a:t>– це співвідношення між </a:t>
            </a:r>
            <a:r>
              <a:rPr lang="uk-UA" dirty="0" err="1"/>
              <a:t>платежами</a:t>
            </a:r>
            <a:r>
              <a:rPr lang="uk-UA" dirty="0"/>
              <a:t> і надходженнями коштів за послуги, що надаються у взаємовідносинах між резидентами і нерезидентами. Баланс послуг включає платежі й надходження з транспортних перевезень, страхування, електронного, </a:t>
            </a:r>
            <a:r>
              <a:rPr lang="uk-UA" dirty="0" err="1"/>
              <a:t>телекосмічного</a:t>
            </a:r>
            <a:r>
              <a:rPr lang="uk-UA" dirty="0"/>
              <a:t> та інших видів зв’язку, міжнародного туризму, обміну науково-технічним і виробничим досвідом, експортних послуг, утримання дипломатичних, торговельних та інших представництв за кордоном, передачі інформації, культурних і наукових обмінів, різних комісійних зборів, реклами, організації виставок, ярмарків і т. ін. </a:t>
            </a:r>
          </a:p>
          <a:p>
            <a:pPr algn="just"/>
            <a:r>
              <a:rPr lang="uk-UA" dirty="0"/>
              <a:t>Сьогодні послуги стали найбільш динамічним сектором світогосподарських </a:t>
            </a:r>
            <a:r>
              <a:rPr lang="uk-UA" dirty="0" err="1"/>
              <a:t>зв’язків</a:t>
            </a:r>
            <a:r>
              <a:rPr lang="uk-UA" dirty="0"/>
              <a:t>, їхні значення і вплив на обсяги і структуру платежів постійно зростають. Це торгівля ліцензіями, ноу-хау, іншими видами науково-технічного і виробничого досвіду, ділові консультації та інші послуги виробничого і персонального характеру. Стаття «доходи» відображує рух коштів у порядку оплати праці, а також доходів від володіння іноземними фінансовими активами. </a:t>
            </a:r>
          </a:p>
          <a:p>
            <a:pPr algn="just"/>
            <a:r>
              <a:rPr lang="uk-UA" dirty="0"/>
              <a:t>За прийнятими у світовій статистиці правилами до даної статті входять виплати доходів з інвестицій за кордоном і відсотків з міжнародних кредитів, хоча за економічним змістом вони, безумовно, ближчі до руху капіталів.</a:t>
            </a:r>
          </a:p>
        </p:txBody>
      </p:sp>
    </p:spTree>
    <p:extLst>
      <p:ext uri="{BB962C8B-B14F-4D97-AF65-F5344CB8AC3E}">
        <p14:creationId xmlns:p14="http://schemas.microsoft.com/office/powerpoint/2010/main" val="3614377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7214B60-FD76-4776-8785-5EF21414C429}"/>
              </a:ext>
            </a:extLst>
          </p:cNvPr>
          <p:cNvSpPr>
            <a:spLocks noGrp="1"/>
          </p:cNvSpPr>
          <p:nvPr>
            <p:ph sz="half" idx="1"/>
          </p:nvPr>
        </p:nvSpPr>
        <p:spPr>
          <a:xfrm>
            <a:off x="590988" y="390965"/>
            <a:ext cx="4488654" cy="3448595"/>
          </a:xfrm>
        </p:spPr>
        <p:txBody>
          <a:bodyPr>
            <a:normAutofit fontScale="85000" lnSpcReduction="10000"/>
          </a:bodyPr>
          <a:lstStyle/>
          <a:p>
            <a:pPr algn="just"/>
            <a:r>
              <a:rPr lang="uk-UA" dirty="0">
                <a:solidFill>
                  <a:schemeClr val="accent1"/>
                </a:solidFill>
              </a:rPr>
              <a:t>3. Поточні трансферти </a:t>
            </a:r>
            <a:r>
              <a:rPr lang="uk-UA" dirty="0"/>
              <a:t>– це стаття, що відображує рух грошових коштів або матеріальних цінностей без зустрічного потоку товарів або грошей (грошові перекази, пенсії, спадщина, подарунки, урядові субсидії, гуманітарна допомога тощо).</a:t>
            </a:r>
          </a:p>
        </p:txBody>
      </p:sp>
      <p:sp>
        <p:nvSpPr>
          <p:cNvPr id="4" name="Місце для вмісту 3">
            <a:extLst>
              <a:ext uri="{FF2B5EF4-FFF2-40B4-BE49-F238E27FC236}">
                <a16:creationId xmlns:a16="http://schemas.microsoft.com/office/drawing/2014/main" id="{6BE3A8C2-D740-4445-96BE-9DD7EF24D994}"/>
              </a:ext>
            </a:extLst>
          </p:cNvPr>
          <p:cNvSpPr>
            <a:spLocks noGrp="1"/>
          </p:cNvSpPr>
          <p:nvPr>
            <p:ph sz="half" idx="2"/>
          </p:nvPr>
        </p:nvSpPr>
        <p:spPr>
          <a:xfrm>
            <a:off x="6096000" y="246599"/>
            <a:ext cx="5878286" cy="5791343"/>
          </a:xfrm>
        </p:spPr>
        <p:txBody>
          <a:bodyPr>
            <a:normAutofit fontScale="85000" lnSpcReduction="10000"/>
          </a:bodyPr>
          <a:lstStyle/>
          <a:p>
            <a:pPr algn="just"/>
            <a:r>
              <a:rPr lang="uk-UA" dirty="0"/>
              <a:t>За методикою МВФ ці операції прийнято показувати особливою позицією в платіжному балансі як так звані односторонні перекази: </a:t>
            </a:r>
          </a:p>
          <a:p>
            <a:pPr algn="just">
              <a:buFontTx/>
              <a:buChar char="-"/>
            </a:pPr>
            <a:r>
              <a:rPr lang="uk-UA" dirty="0"/>
              <a:t>державні операції – субсидії іншим країнам за лінією економічної допомоги; </a:t>
            </a:r>
          </a:p>
          <a:p>
            <a:pPr marL="0" indent="0" algn="just">
              <a:buNone/>
            </a:pPr>
            <a:r>
              <a:rPr lang="uk-UA" dirty="0">
                <a:solidFill>
                  <a:schemeClr val="accent1"/>
                </a:solidFill>
              </a:rPr>
              <a:t>- </a:t>
            </a:r>
            <a:r>
              <a:rPr lang="uk-UA" dirty="0"/>
              <a:t>державні пенсії, внески в міжнародні організації; - приватні перекази – перекази іноземних працівників, спеціалістів, родичів на батьківщину. </a:t>
            </a:r>
          </a:p>
          <a:p>
            <a:pPr algn="just"/>
            <a:r>
              <a:rPr lang="uk-UA" dirty="0"/>
              <a:t>Усі операції балансу поточних операцій, окрім операцій торговельного балансу, називають невидимими операціями на противагу експорту та імпорту реальних цінностей – товарів. </a:t>
            </a:r>
          </a:p>
          <a:p>
            <a:pPr algn="just"/>
            <a:r>
              <a:rPr lang="uk-UA" dirty="0"/>
              <a:t>Отже, баланс поточних операцій включає торговельний баланс і «невидимі» операції. Поточними ці операції стали називати для того, щоб відокремити світову торгівлю товарами та послугами від міжнародного руху фінансових ресурсів у формі капіталів і кредитів.</a:t>
            </a:r>
          </a:p>
        </p:txBody>
      </p:sp>
    </p:spTree>
    <p:extLst>
      <p:ext uri="{BB962C8B-B14F-4D97-AF65-F5344CB8AC3E}">
        <p14:creationId xmlns:p14="http://schemas.microsoft.com/office/powerpoint/2010/main" val="3290666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Дефицит торгового баланса">
            <a:extLst>
              <a:ext uri="{FF2B5EF4-FFF2-40B4-BE49-F238E27FC236}">
                <a16:creationId xmlns:a16="http://schemas.microsoft.com/office/drawing/2014/main" id="{396BFF78-12E3-44C7-8392-53C707069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7138" y="-66675"/>
            <a:ext cx="8080587" cy="4876800"/>
          </a:xfrm>
          <a:prstGeom prst="rect">
            <a:avLst/>
          </a:prstGeom>
          <a:noFill/>
          <a:extLst>
            <a:ext uri="{909E8E84-426E-40DD-AFC4-6F175D3DCCD1}">
              <a14:hiddenFill xmlns:a14="http://schemas.microsoft.com/office/drawing/2010/main">
                <a:solidFill>
                  <a:srgbClr val="FFFFFF"/>
                </a:solidFill>
              </a14:hiddenFill>
            </a:ext>
          </a:extLst>
        </p:spPr>
      </p:pic>
      <p:sp>
        <p:nvSpPr>
          <p:cNvPr id="3" name="Місце для вмісту 2">
            <a:extLst>
              <a:ext uri="{FF2B5EF4-FFF2-40B4-BE49-F238E27FC236}">
                <a16:creationId xmlns:a16="http://schemas.microsoft.com/office/drawing/2014/main" id="{3CABCC6A-C563-47FE-817B-93B583B6BBA2}"/>
              </a:ext>
            </a:extLst>
          </p:cNvPr>
          <p:cNvSpPr>
            <a:spLocks noGrp="1"/>
          </p:cNvSpPr>
          <p:nvPr>
            <p:ph sz="half" idx="1"/>
          </p:nvPr>
        </p:nvSpPr>
        <p:spPr>
          <a:xfrm>
            <a:off x="115208" y="101146"/>
            <a:ext cx="4081930" cy="4541041"/>
          </a:xfrm>
        </p:spPr>
        <p:txBody>
          <a:bodyPr>
            <a:normAutofit fontScale="85000" lnSpcReduction="20000"/>
          </a:bodyPr>
          <a:lstStyle/>
          <a:p>
            <a:pPr marL="0" indent="0" algn="just">
              <a:buNone/>
            </a:pPr>
            <a:r>
              <a:rPr lang="uk-UA" dirty="0">
                <a:solidFill>
                  <a:schemeClr val="accent1"/>
                </a:solidFill>
              </a:rPr>
              <a:t>4. Баланс операцій з капіталом і фінансовими інструментами </a:t>
            </a:r>
            <a:r>
              <a:rPr lang="uk-UA" dirty="0"/>
              <a:t>виражає співвідношення вивезення і ввезення державних і приватних капіталів, наданих і одержаних міжнародних кредитів. Він має дві основні складові: </a:t>
            </a:r>
          </a:p>
          <a:p>
            <a:pPr algn="just">
              <a:buFontTx/>
              <a:buChar char="-"/>
            </a:pPr>
            <a:r>
              <a:rPr lang="uk-UA" dirty="0"/>
              <a:t>рахунок операцій з капіталом, що показує трансферти капіталу, пов’язані з безкоштовною передачею прав власності на основні фонди, списанням боргів, міграцією населення, придбанням нефінансових активів; </a:t>
            </a:r>
          </a:p>
          <a:p>
            <a:pPr algn="just">
              <a:buFontTx/>
              <a:buChar char="-"/>
            </a:pPr>
            <a:r>
              <a:rPr lang="uk-UA" dirty="0"/>
              <a:t>фінансовий рахунок, що показує операції з фінансовими активами і зобов’язаннями даної країни. </a:t>
            </a:r>
          </a:p>
        </p:txBody>
      </p:sp>
      <p:sp>
        <p:nvSpPr>
          <p:cNvPr id="5" name="TextBox 4">
            <a:extLst>
              <a:ext uri="{FF2B5EF4-FFF2-40B4-BE49-F238E27FC236}">
                <a16:creationId xmlns:a16="http://schemas.microsoft.com/office/drawing/2014/main" id="{05E11AB8-4B8C-415D-9B80-8A07E0808ECB}"/>
              </a:ext>
            </a:extLst>
          </p:cNvPr>
          <p:cNvSpPr txBox="1"/>
          <p:nvPr/>
        </p:nvSpPr>
        <p:spPr>
          <a:xfrm>
            <a:off x="371474" y="4642188"/>
            <a:ext cx="11305267" cy="2031325"/>
          </a:xfrm>
          <a:prstGeom prst="rect">
            <a:avLst/>
          </a:prstGeom>
          <a:noFill/>
        </p:spPr>
        <p:txBody>
          <a:bodyPr wrap="square">
            <a:spAutoFit/>
          </a:bodyPr>
          <a:lstStyle/>
          <a:p>
            <a:pPr marL="0" indent="0" algn="just">
              <a:buNone/>
            </a:pPr>
            <a:r>
              <a:rPr lang="uk-UA" dirty="0">
                <a:solidFill>
                  <a:schemeClr val="accent1"/>
                </a:solidFill>
              </a:rPr>
              <a:t>Він включає до себе: </a:t>
            </a:r>
          </a:p>
          <a:p>
            <a:pPr marL="0" indent="0" algn="just">
              <a:buNone/>
            </a:pPr>
            <a:r>
              <a:rPr lang="uk-UA" dirty="0"/>
              <a:t>а) прямі інвестиції – вкладення коштів в акціонерний капітал з метою придбання вирішального голосу в управлінні підприємствами (як правило, понад 10 % акцій); </a:t>
            </a:r>
          </a:p>
          <a:p>
            <a:pPr marL="0" indent="0" algn="just">
              <a:buNone/>
            </a:pPr>
            <a:r>
              <a:rPr lang="uk-UA" dirty="0"/>
              <a:t>б) портфельні інвестиції, тобто вкладення коштів в акції, облігації чи похідні інструменти, що не належать до прямих інвестицій (як правило, менше 10 %);</a:t>
            </a:r>
          </a:p>
          <a:p>
            <a:pPr marL="0" indent="0" algn="just">
              <a:buNone/>
            </a:pPr>
            <a:r>
              <a:rPr lang="uk-UA" dirty="0"/>
              <a:t> в) інші інвестиції, що показують рух коштів за банківськими кредитами, депозитами, трастовими операціями, авансами.</a:t>
            </a:r>
          </a:p>
        </p:txBody>
      </p:sp>
    </p:spTree>
    <p:extLst>
      <p:ext uri="{BB962C8B-B14F-4D97-AF65-F5344CB8AC3E}">
        <p14:creationId xmlns:p14="http://schemas.microsoft.com/office/powerpoint/2010/main" val="1815361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0BE3146-F4FA-4CAD-9E28-B4A557688664}"/>
              </a:ext>
            </a:extLst>
          </p:cNvPr>
          <p:cNvSpPr>
            <a:spLocks noGrp="1"/>
          </p:cNvSpPr>
          <p:nvPr>
            <p:ph sz="half" idx="1"/>
          </p:nvPr>
        </p:nvSpPr>
        <p:spPr>
          <a:xfrm>
            <a:off x="416816" y="347422"/>
            <a:ext cx="6303297" cy="3448595"/>
          </a:xfrm>
        </p:spPr>
        <p:txBody>
          <a:bodyPr>
            <a:normAutofit/>
          </a:bodyPr>
          <a:lstStyle/>
          <a:p>
            <a:pPr marL="0" indent="0" algn="just">
              <a:buNone/>
            </a:pPr>
            <a:r>
              <a:rPr lang="uk-UA" b="1" dirty="0">
                <a:solidFill>
                  <a:schemeClr val="accent1"/>
                </a:solidFill>
              </a:rPr>
              <a:t>За економічним змістом ці операції поділяються на дві категорії: </a:t>
            </a:r>
          </a:p>
          <a:p>
            <a:pPr algn="just"/>
            <a:r>
              <a:rPr lang="uk-UA" dirty="0"/>
              <a:t>міжнародний рух підприємницького капіталу; </a:t>
            </a:r>
          </a:p>
          <a:p>
            <a:pPr algn="just"/>
            <a:r>
              <a:rPr lang="uk-UA" dirty="0"/>
              <a:t>міжнародний рух позичкового капіталу.</a:t>
            </a:r>
          </a:p>
        </p:txBody>
      </p:sp>
      <p:sp>
        <p:nvSpPr>
          <p:cNvPr id="4" name="Місце для вмісту 3">
            <a:extLst>
              <a:ext uri="{FF2B5EF4-FFF2-40B4-BE49-F238E27FC236}">
                <a16:creationId xmlns:a16="http://schemas.microsoft.com/office/drawing/2014/main" id="{05CAA5BE-317E-4347-A6C3-12E764CD344F}"/>
              </a:ext>
            </a:extLst>
          </p:cNvPr>
          <p:cNvSpPr>
            <a:spLocks noGrp="1"/>
          </p:cNvSpPr>
          <p:nvPr>
            <p:ph sz="half" idx="2"/>
          </p:nvPr>
        </p:nvSpPr>
        <p:spPr>
          <a:xfrm>
            <a:off x="6994369" y="347422"/>
            <a:ext cx="4780814" cy="5505443"/>
          </a:xfrm>
        </p:spPr>
        <p:txBody>
          <a:bodyPr>
            <a:normAutofit/>
          </a:bodyPr>
          <a:lstStyle/>
          <a:p>
            <a:pPr marL="0" indent="0" algn="just">
              <a:buNone/>
            </a:pPr>
            <a:r>
              <a:rPr lang="uk-UA" b="1" dirty="0">
                <a:solidFill>
                  <a:schemeClr val="accent1"/>
                </a:solidFill>
              </a:rPr>
              <a:t>Міжнародний рух позичкового капіталу</a:t>
            </a:r>
            <a:r>
              <a:rPr lang="uk-UA" dirty="0"/>
              <a:t> класифікується за ознаками терміновості. Розрізняють: </a:t>
            </a:r>
          </a:p>
          <a:p>
            <a:pPr algn="just"/>
            <a:r>
              <a:rPr lang="uk-UA" dirty="0"/>
              <a:t>довго- і середньострокові операції, що включають державні й приватні запозичення і кредити, які надаються на строк понад один рік; </a:t>
            </a:r>
          </a:p>
          <a:p>
            <a:pPr algn="just"/>
            <a:r>
              <a:rPr lang="uk-UA" dirty="0"/>
              <a:t>короткострокові операції, що включають міжнародні кредити строком до одного року; поточні рахунки вітчизняних банків у закордонних банках (авуари); переміщення грошового капіталу між банками.</a:t>
            </a:r>
          </a:p>
        </p:txBody>
      </p:sp>
      <p:sp>
        <p:nvSpPr>
          <p:cNvPr id="8" name="TextBox 7">
            <a:extLst>
              <a:ext uri="{FF2B5EF4-FFF2-40B4-BE49-F238E27FC236}">
                <a16:creationId xmlns:a16="http://schemas.microsoft.com/office/drawing/2014/main" id="{82BD3E06-0891-407E-89E8-6642FADE5486}"/>
              </a:ext>
            </a:extLst>
          </p:cNvPr>
          <p:cNvSpPr txBox="1"/>
          <p:nvPr/>
        </p:nvSpPr>
        <p:spPr>
          <a:xfrm>
            <a:off x="416817" y="2713544"/>
            <a:ext cx="6103256" cy="3139321"/>
          </a:xfrm>
          <a:prstGeom prst="rect">
            <a:avLst/>
          </a:prstGeom>
          <a:noFill/>
        </p:spPr>
        <p:txBody>
          <a:bodyPr wrap="square">
            <a:spAutoFit/>
          </a:bodyPr>
          <a:lstStyle/>
          <a:p>
            <a:pPr algn="just"/>
            <a:r>
              <a:rPr lang="uk-UA" b="1" dirty="0">
                <a:solidFill>
                  <a:schemeClr val="accent1"/>
                </a:solidFill>
              </a:rPr>
              <a:t>Підприємницький капітал </a:t>
            </a:r>
            <a:r>
              <a:rPr lang="uk-UA" dirty="0"/>
              <a:t>включає прямі і портфельні інвестиції. Вивезення підприємницького капіталу на сучасному етапі відбувається інтенсивніше, ніж зростання виробництва і зовнішньої торгівлі, що свідчить про його важливу роль в інтернаціоналізації господарського життя. Причому понад 2/3 вартості прямих закордонних інвестицій складають взаємні капіталовкладення розвинутих країн. Це є наочним підтвердженням того, що господарські зв’язки між розвинутими країнами зміцнюються більше, ніж між іншими країнами світу.</a:t>
            </a:r>
          </a:p>
        </p:txBody>
      </p:sp>
    </p:spTree>
    <p:extLst>
      <p:ext uri="{BB962C8B-B14F-4D97-AF65-F5344CB8AC3E}">
        <p14:creationId xmlns:p14="http://schemas.microsoft.com/office/powerpoint/2010/main" val="316170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AFDD60F-11AD-4225-88DA-A15B29F21BDA}"/>
              </a:ext>
            </a:extLst>
          </p:cNvPr>
          <p:cNvSpPr>
            <a:spLocks noGrp="1"/>
          </p:cNvSpPr>
          <p:nvPr>
            <p:ph sz="half" idx="1"/>
          </p:nvPr>
        </p:nvSpPr>
        <p:spPr>
          <a:xfrm>
            <a:off x="754743" y="627743"/>
            <a:ext cx="10682514" cy="5602513"/>
          </a:xfrm>
        </p:spPr>
        <p:txBody>
          <a:bodyPr>
            <a:normAutofit/>
          </a:bodyPr>
          <a:lstStyle/>
          <a:p>
            <a:pPr marL="0" indent="0" algn="just">
              <a:buNone/>
            </a:pPr>
            <a:r>
              <a:rPr lang="uk-UA" dirty="0"/>
              <a:t>	Додатковими розділами платіжного балансу, що відображують рух коштів за міжнародними операціями, є: </a:t>
            </a:r>
          </a:p>
          <a:p>
            <a:pPr marL="0" indent="0" algn="just">
              <a:buNone/>
            </a:pPr>
            <a:r>
              <a:rPr lang="uk-UA" dirty="0"/>
              <a:t>	1) офіційні валютні резерви – це розділ платіжного балансу, який містить інформацію про рух резервних активів офіційних органів даної країни (як правило, центральних банків). Такими активами є валютні кошти, золото, іноземні цінні папери, вкладення в іноземні банки; </a:t>
            </a:r>
          </a:p>
          <a:p>
            <a:pPr marL="0" indent="0" algn="just">
              <a:buNone/>
            </a:pPr>
            <a:r>
              <a:rPr lang="uk-UA" dirty="0"/>
              <a:t>	2) помилки і пропуски – це розділ, до якого заносяться дані статистичних похибок і неврахованих операцій. </a:t>
            </a:r>
          </a:p>
          <a:p>
            <a:pPr marL="0" indent="0" algn="just">
              <a:buNone/>
            </a:pPr>
            <a:r>
              <a:rPr lang="uk-UA" dirty="0"/>
              <a:t>	Прийнята МВФ система класифікації статей платіжного балансу використовується країнами – членами Фонду як основа національних методів класифікації. Однак платіжні баланси промислово розвинутих країн і країн, що розвиваються, можуть відрізнятись як за методикою складання, так і за змістом. </a:t>
            </a:r>
          </a:p>
        </p:txBody>
      </p:sp>
    </p:spTree>
    <p:extLst>
      <p:ext uri="{BB962C8B-B14F-4D97-AF65-F5344CB8AC3E}">
        <p14:creationId xmlns:p14="http://schemas.microsoft.com/office/powerpoint/2010/main" val="2348720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468AFC2-3D55-48A3-9267-15D49944FAC8}"/>
              </a:ext>
            </a:extLst>
          </p:cNvPr>
          <p:cNvSpPr>
            <a:spLocks noGrp="1"/>
          </p:cNvSpPr>
          <p:nvPr>
            <p:ph type="title"/>
          </p:nvPr>
        </p:nvSpPr>
        <p:spPr>
          <a:xfrm>
            <a:off x="1449217" y="0"/>
            <a:ext cx="9293577" cy="1059305"/>
          </a:xfrm>
        </p:spPr>
        <p:txBody>
          <a:bodyPr/>
          <a:lstStyle/>
          <a:p>
            <a:r>
              <a:rPr lang="uk-UA" dirty="0"/>
              <a:t>Методи регулювання платіжного балансу</a:t>
            </a:r>
          </a:p>
        </p:txBody>
      </p:sp>
      <p:sp>
        <p:nvSpPr>
          <p:cNvPr id="3" name="Місце для вмісту 2">
            <a:extLst>
              <a:ext uri="{FF2B5EF4-FFF2-40B4-BE49-F238E27FC236}">
                <a16:creationId xmlns:a16="http://schemas.microsoft.com/office/drawing/2014/main" id="{8661AA05-6644-4E28-A9C0-EA23A24CA963}"/>
              </a:ext>
            </a:extLst>
          </p:cNvPr>
          <p:cNvSpPr>
            <a:spLocks noGrp="1"/>
          </p:cNvSpPr>
          <p:nvPr>
            <p:ph sz="half" idx="1"/>
          </p:nvPr>
        </p:nvSpPr>
        <p:spPr>
          <a:xfrm>
            <a:off x="344245" y="1103315"/>
            <a:ext cx="5635641" cy="4963656"/>
          </a:xfrm>
        </p:spPr>
        <p:txBody>
          <a:bodyPr>
            <a:normAutofit fontScale="85000" lnSpcReduction="10000"/>
          </a:bodyPr>
          <a:lstStyle/>
          <a:p>
            <a:pPr algn="just"/>
            <a:r>
              <a:rPr lang="ru-RU" dirty="0" err="1"/>
              <a:t>Платіжний</a:t>
            </a:r>
            <a:r>
              <a:rPr lang="ru-RU" dirty="0"/>
              <a:t> баланс є одним </a:t>
            </a:r>
            <a:r>
              <a:rPr lang="ru-RU" dirty="0" err="1"/>
              <a:t>із</a:t>
            </a:r>
            <a:r>
              <a:rPr lang="ru-RU" dirty="0"/>
              <a:t> </a:t>
            </a:r>
            <a:r>
              <a:rPr lang="ru-RU" dirty="0" err="1"/>
              <a:t>об’єктів</a:t>
            </a:r>
            <a:r>
              <a:rPr lang="ru-RU" dirty="0"/>
              <a:t> державного </a:t>
            </a:r>
            <a:r>
              <a:rPr lang="ru-RU" dirty="0" err="1"/>
              <a:t>регулювання</a:t>
            </a:r>
            <a:r>
              <a:rPr lang="ru-RU" dirty="0"/>
              <a:t>. </a:t>
            </a:r>
            <a:r>
              <a:rPr lang="ru-RU" dirty="0" err="1"/>
              <a:t>Це</a:t>
            </a:r>
            <a:r>
              <a:rPr lang="ru-RU" dirty="0"/>
              <a:t> </a:t>
            </a:r>
            <a:r>
              <a:rPr lang="ru-RU" dirty="0" err="1"/>
              <a:t>обумовлено</a:t>
            </a:r>
            <a:r>
              <a:rPr lang="ru-RU" dirty="0"/>
              <a:t> низкою причин. </a:t>
            </a:r>
            <a:r>
              <a:rPr lang="ru-RU" dirty="0" err="1"/>
              <a:t>По-перше</a:t>
            </a:r>
            <a:r>
              <a:rPr lang="ru-RU" dirty="0"/>
              <a:t>, </a:t>
            </a:r>
            <a:r>
              <a:rPr lang="ru-RU" dirty="0" err="1"/>
              <a:t>платіжним</a:t>
            </a:r>
            <a:r>
              <a:rPr lang="ru-RU" dirty="0"/>
              <a:t> балансам </a:t>
            </a:r>
            <a:r>
              <a:rPr lang="ru-RU" dirty="0" err="1"/>
              <a:t>притаманна</a:t>
            </a:r>
            <a:r>
              <a:rPr lang="ru-RU" dirty="0"/>
              <a:t> </a:t>
            </a:r>
            <a:r>
              <a:rPr lang="ru-RU" dirty="0" err="1"/>
              <a:t>неврівноваженість</a:t>
            </a:r>
            <a:r>
              <a:rPr lang="ru-RU" dirty="0"/>
              <a:t>, яка </a:t>
            </a:r>
            <a:r>
              <a:rPr lang="uk-UA" dirty="0"/>
              <a:t>проявляється у тривалому і великому дефіциті в одних країн і надзвичайно активному сальдо в інших. По-друге, після відміни золотого стандарту, починаючи з 30-х років ХХ століття, стихійний механізм вирівнювання платіжного балансу шляхом цінового регулювання діє вкрай слабо. По-третє, в умовах інтернаціоналізації господарських </a:t>
            </a:r>
            <a:r>
              <a:rPr lang="uk-UA" dirty="0" err="1"/>
              <a:t>зв’язків</a:t>
            </a:r>
            <a:r>
              <a:rPr lang="uk-UA" dirty="0"/>
              <a:t> підвищилось значення платіжного балансу в системі державного регулювання економіки.</a:t>
            </a:r>
          </a:p>
        </p:txBody>
      </p:sp>
      <p:sp>
        <p:nvSpPr>
          <p:cNvPr id="4" name="Місце для вмісту 3">
            <a:extLst>
              <a:ext uri="{FF2B5EF4-FFF2-40B4-BE49-F238E27FC236}">
                <a16:creationId xmlns:a16="http://schemas.microsoft.com/office/drawing/2014/main" id="{1A7B7A66-7DDB-4BAB-96F5-61090DF2A99B}"/>
              </a:ext>
            </a:extLst>
          </p:cNvPr>
          <p:cNvSpPr>
            <a:spLocks noGrp="1"/>
          </p:cNvSpPr>
          <p:nvPr>
            <p:ph sz="half" idx="2"/>
          </p:nvPr>
        </p:nvSpPr>
        <p:spPr>
          <a:xfrm>
            <a:off x="6429828" y="1088563"/>
            <a:ext cx="5210629" cy="4448582"/>
          </a:xfrm>
        </p:spPr>
        <p:txBody>
          <a:bodyPr>
            <a:normAutofit fontScale="85000" lnSpcReduction="10000"/>
          </a:bodyPr>
          <a:lstStyle/>
          <a:p>
            <a:pPr marL="0" indent="0" algn="just">
              <a:buNone/>
            </a:pPr>
            <a:r>
              <a:rPr lang="ru-RU" dirty="0" err="1"/>
              <a:t>Організаційно-економічною</a:t>
            </a:r>
            <a:r>
              <a:rPr lang="ru-RU" dirty="0"/>
              <a:t> основою </a:t>
            </a:r>
            <a:r>
              <a:rPr lang="ru-RU" dirty="0" err="1"/>
              <a:t>регулювання</a:t>
            </a:r>
            <a:r>
              <a:rPr lang="ru-RU" dirty="0"/>
              <a:t> </a:t>
            </a:r>
            <a:r>
              <a:rPr lang="ru-RU" dirty="0" err="1"/>
              <a:t>платіжного</a:t>
            </a:r>
            <a:r>
              <a:rPr lang="ru-RU" dirty="0"/>
              <a:t> балансу є: </a:t>
            </a:r>
          </a:p>
          <a:p>
            <a:pPr algn="just"/>
            <a:r>
              <a:rPr lang="ru-RU" dirty="0" err="1"/>
              <a:t>державна</a:t>
            </a:r>
            <a:r>
              <a:rPr lang="ru-RU" dirty="0"/>
              <a:t> </a:t>
            </a:r>
            <a:r>
              <a:rPr lang="ru-RU" dirty="0" err="1"/>
              <a:t>власність</a:t>
            </a:r>
            <a:r>
              <a:rPr lang="ru-RU" dirty="0"/>
              <a:t>, у тому </a:t>
            </a:r>
            <a:r>
              <a:rPr lang="ru-RU" dirty="0" err="1"/>
              <a:t>числі</a:t>
            </a:r>
            <a:r>
              <a:rPr lang="ru-RU" dirty="0"/>
              <a:t> </a:t>
            </a:r>
            <a:r>
              <a:rPr lang="ru-RU" dirty="0" err="1"/>
              <a:t>офіційні</a:t>
            </a:r>
            <a:r>
              <a:rPr lang="ru-RU" dirty="0"/>
              <a:t> </a:t>
            </a:r>
            <a:r>
              <a:rPr lang="ru-RU" dirty="0" err="1"/>
              <a:t>золотовалютні</a:t>
            </a:r>
            <a:r>
              <a:rPr lang="ru-RU" dirty="0"/>
              <a:t> </a:t>
            </a:r>
            <a:r>
              <a:rPr lang="ru-RU" dirty="0" err="1"/>
              <a:t>резерви</a:t>
            </a:r>
            <a:r>
              <a:rPr lang="ru-RU" dirty="0"/>
              <a:t>; </a:t>
            </a:r>
          </a:p>
          <a:p>
            <a:pPr algn="just"/>
            <a:r>
              <a:rPr lang="ru-RU" dirty="0" err="1"/>
              <a:t>зростання</a:t>
            </a:r>
            <a:r>
              <a:rPr lang="ru-RU" dirty="0"/>
              <a:t> </a:t>
            </a:r>
            <a:r>
              <a:rPr lang="ru-RU" dirty="0" err="1"/>
              <a:t>частки</a:t>
            </a:r>
            <a:r>
              <a:rPr lang="ru-RU" dirty="0"/>
              <a:t> </a:t>
            </a:r>
            <a:r>
              <a:rPr lang="ru-RU" dirty="0" err="1"/>
              <a:t>національного</a:t>
            </a:r>
            <a:r>
              <a:rPr lang="ru-RU" dirty="0"/>
              <a:t> доходу, </a:t>
            </a:r>
            <a:r>
              <a:rPr lang="ru-RU" dirty="0" err="1"/>
              <a:t>що</a:t>
            </a:r>
            <a:r>
              <a:rPr lang="ru-RU" dirty="0"/>
              <a:t> </a:t>
            </a:r>
            <a:r>
              <a:rPr lang="ru-RU" dirty="0" err="1"/>
              <a:t>перерозподіляється</a:t>
            </a:r>
            <a:r>
              <a:rPr lang="ru-RU" dirty="0"/>
              <a:t> через </a:t>
            </a:r>
            <a:r>
              <a:rPr lang="ru-RU" dirty="0" err="1"/>
              <a:t>державний</a:t>
            </a:r>
            <a:r>
              <a:rPr lang="ru-RU" dirty="0"/>
              <a:t> бюджет; </a:t>
            </a:r>
          </a:p>
          <a:p>
            <a:pPr algn="just"/>
            <a:r>
              <a:rPr lang="ru-RU" dirty="0" err="1"/>
              <a:t>безпосередня</a:t>
            </a:r>
            <a:r>
              <a:rPr lang="ru-RU" dirty="0"/>
              <a:t> участь </a:t>
            </a:r>
            <a:r>
              <a:rPr lang="ru-RU" dirty="0" err="1"/>
              <a:t>держави</a:t>
            </a:r>
            <a:r>
              <a:rPr lang="ru-RU" dirty="0"/>
              <a:t> у </a:t>
            </a:r>
            <a:r>
              <a:rPr lang="ru-RU" dirty="0" err="1"/>
              <a:t>міжнародних</a:t>
            </a:r>
            <a:r>
              <a:rPr lang="ru-RU" dirty="0"/>
              <a:t> </a:t>
            </a:r>
            <a:r>
              <a:rPr lang="ru-RU" dirty="0" err="1"/>
              <a:t>економічних</a:t>
            </a:r>
            <a:r>
              <a:rPr lang="ru-RU" dirty="0"/>
              <a:t> </a:t>
            </a:r>
            <a:r>
              <a:rPr lang="ru-RU" dirty="0" err="1"/>
              <a:t>відносинах</a:t>
            </a:r>
            <a:r>
              <a:rPr lang="ru-RU" dirty="0"/>
              <a:t> як </a:t>
            </a:r>
            <a:r>
              <a:rPr lang="ru-RU" dirty="0" err="1"/>
              <a:t>експортера</a:t>
            </a:r>
            <a:r>
              <a:rPr lang="ru-RU" dirty="0"/>
              <a:t> </a:t>
            </a:r>
            <a:r>
              <a:rPr lang="ru-RU" dirty="0" err="1"/>
              <a:t>капіталів</a:t>
            </a:r>
            <a:r>
              <a:rPr lang="ru-RU" dirty="0"/>
              <a:t>, кредитора, гаранта, </a:t>
            </a:r>
            <a:r>
              <a:rPr lang="ru-RU" dirty="0" err="1"/>
              <a:t>позичальника</a:t>
            </a:r>
            <a:r>
              <a:rPr lang="ru-RU" dirty="0"/>
              <a:t>; </a:t>
            </a:r>
          </a:p>
          <a:p>
            <a:pPr algn="just"/>
            <a:r>
              <a:rPr lang="ru-RU" dirty="0" err="1"/>
              <a:t>регламентація</a:t>
            </a:r>
            <a:r>
              <a:rPr lang="ru-RU" dirty="0"/>
              <a:t> </a:t>
            </a:r>
            <a:r>
              <a:rPr lang="ru-RU" dirty="0" err="1"/>
              <a:t>зовнішньоекономічних</a:t>
            </a:r>
            <a:r>
              <a:rPr lang="ru-RU" dirty="0"/>
              <a:t> </a:t>
            </a:r>
            <a:r>
              <a:rPr lang="ru-RU" dirty="0" err="1"/>
              <a:t>операцій</a:t>
            </a:r>
            <a:r>
              <a:rPr lang="ru-RU" dirty="0"/>
              <a:t> за </a:t>
            </a:r>
            <a:r>
              <a:rPr lang="ru-RU" dirty="0" err="1"/>
              <a:t>допомогою</a:t>
            </a:r>
            <a:r>
              <a:rPr lang="ru-RU" dirty="0"/>
              <a:t> </a:t>
            </a:r>
            <a:r>
              <a:rPr lang="ru-RU" dirty="0" err="1"/>
              <a:t>нормативних</a:t>
            </a:r>
            <a:r>
              <a:rPr lang="ru-RU" dirty="0"/>
              <a:t> </a:t>
            </a:r>
            <a:r>
              <a:rPr lang="ru-RU" dirty="0" err="1"/>
              <a:t>актів</a:t>
            </a:r>
            <a:r>
              <a:rPr lang="ru-RU" dirty="0"/>
              <a:t> та </a:t>
            </a:r>
            <a:r>
              <a:rPr lang="ru-RU" dirty="0" err="1"/>
              <a:t>органів</a:t>
            </a:r>
            <a:r>
              <a:rPr lang="ru-RU" dirty="0"/>
              <a:t> державного контролю.</a:t>
            </a:r>
            <a:endParaRPr lang="uk-UA" dirty="0"/>
          </a:p>
        </p:txBody>
      </p:sp>
    </p:spTree>
    <p:extLst>
      <p:ext uri="{BB962C8B-B14F-4D97-AF65-F5344CB8AC3E}">
        <p14:creationId xmlns:p14="http://schemas.microsoft.com/office/powerpoint/2010/main" val="3916510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DF20691-6F22-4D97-A7B2-0E90E8EC5577}"/>
              </a:ext>
            </a:extLst>
          </p:cNvPr>
          <p:cNvSpPr>
            <a:spLocks noGrp="1"/>
          </p:cNvSpPr>
          <p:nvPr>
            <p:ph sz="half" idx="1"/>
          </p:nvPr>
        </p:nvSpPr>
        <p:spPr>
          <a:xfrm>
            <a:off x="476250" y="304799"/>
            <a:ext cx="5733143" cy="5631543"/>
          </a:xfrm>
        </p:spPr>
        <p:txBody>
          <a:bodyPr>
            <a:normAutofit fontScale="92500" lnSpcReduction="20000"/>
          </a:bodyPr>
          <a:lstStyle/>
          <a:p>
            <a:pPr algn="just"/>
            <a:r>
              <a:rPr lang="uk-UA" dirty="0"/>
              <a:t>Країнами з дефіцитом платіжного балансу, як правило, застосовуються такі заходи з метою стимулювання експорту, стримування імпорту товарів, залучення іноземних капіталів, обмеження вивезення капіталу: </a:t>
            </a:r>
          </a:p>
          <a:p>
            <a:pPr marL="457200" indent="-457200" algn="just">
              <a:buAutoNum type="arabicPeriod"/>
            </a:pPr>
            <a:r>
              <a:rPr lang="uk-UA" dirty="0" err="1">
                <a:solidFill>
                  <a:schemeClr val="accent1"/>
                </a:solidFill>
              </a:rPr>
              <a:t>Дефляційна</a:t>
            </a:r>
            <a:r>
              <a:rPr lang="uk-UA" dirty="0">
                <a:solidFill>
                  <a:schemeClr val="accent1"/>
                </a:solidFill>
              </a:rPr>
              <a:t> політика </a:t>
            </a:r>
            <a:r>
              <a:rPr lang="uk-UA" dirty="0"/>
              <a:t>– це політика, направлена на скорочення внутрішнього попиту, включає обмеження бюджетних видатків (переважно на громадські цілі), заморожування цін і заробітної плати. </a:t>
            </a:r>
          </a:p>
          <a:p>
            <a:pPr marL="0" indent="0" algn="just">
              <a:buNone/>
            </a:pPr>
            <a:r>
              <a:rPr lang="uk-UA" dirty="0"/>
              <a:t>Одними з основних її інструментів виступають фінансові та грошово-кредитні заходи: </a:t>
            </a:r>
          </a:p>
          <a:p>
            <a:pPr algn="just">
              <a:buFontTx/>
              <a:buChar char="-"/>
            </a:pPr>
            <a:r>
              <a:rPr lang="uk-UA" dirty="0"/>
              <a:t>зменшення бюджетного дефіциту, зміни облікової ставки центрального банку (дисконтна політика), кредитні обмеження; </a:t>
            </a:r>
          </a:p>
          <a:p>
            <a:pPr algn="just">
              <a:buFontTx/>
              <a:buChar char="-"/>
            </a:pPr>
            <a:r>
              <a:rPr lang="uk-UA" dirty="0"/>
              <a:t>встановлення </a:t>
            </a:r>
            <a:r>
              <a:rPr lang="uk-UA" dirty="0" err="1"/>
              <a:t>межзростання</a:t>
            </a:r>
            <a:r>
              <a:rPr lang="uk-UA" dirty="0"/>
              <a:t> грошової маси.</a:t>
            </a:r>
          </a:p>
        </p:txBody>
      </p:sp>
      <p:pic>
        <p:nvPicPr>
          <p:cNvPr id="11266" name="Picture 2" descr="Якими будуть наслідки коронавірусної кризи: глобальна інфляція чи дефляція?  | VoxUkraine">
            <a:extLst>
              <a:ext uri="{FF2B5EF4-FFF2-40B4-BE49-F238E27FC236}">
                <a16:creationId xmlns:a16="http://schemas.microsoft.com/office/drawing/2014/main" id="{5A859AFB-3F8B-4592-B021-9D21175C1C6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445"/>
          <a:stretch/>
        </p:blipFill>
        <p:spPr bwMode="auto">
          <a:xfrm>
            <a:off x="6305550" y="853620"/>
            <a:ext cx="5886450"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434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1752868-40A3-4B86-BBD3-9DEC133B5222}"/>
              </a:ext>
            </a:extLst>
          </p:cNvPr>
          <p:cNvSpPr>
            <a:spLocks noGrp="1"/>
          </p:cNvSpPr>
          <p:nvPr>
            <p:ph type="title"/>
          </p:nvPr>
        </p:nvSpPr>
        <p:spPr>
          <a:xfrm>
            <a:off x="-929671" y="766419"/>
            <a:ext cx="9291215" cy="1049235"/>
          </a:xfrm>
        </p:spPr>
        <p:txBody>
          <a:bodyPr/>
          <a:lstStyle/>
          <a:p>
            <a:r>
              <a:rPr lang="uk-UA" dirty="0"/>
              <a:t>1. Інфляція та її види</a:t>
            </a:r>
            <a:br>
              <a:rPr lang="uk-UA" dirty="0"/>
            </a:br>
            <a:endParaRPr lang="uk-UA" dirty="0"/>
          </a:p>
        </p:txBody>
      </p:sp>
      <p:sp>
        <p:nvSpPr>
          <p:cNvPr id="5" name="Місце для вмісту 4">
            <a:extLst>
              <a:ext uri="{FF2B5EF4-FFF2-40B4-BE49-F238E27FC236}">
                <a16:creationId xmlns:a16="http://schemas.microsoft.com/office/drawing/2014/main" id="{FF36D38D-C489-40DB-B503-5BC68E1D2CBE}"/>
              </a:ext>
            </a:extLst>
          </p:cNvPr>
          <p:cNvSpPr>
            <a:spLocks noGrp="1"/>
          </p:cNvSpPr>
          <p:nvPr>
            <p:ph idx="1"/>
          </p:nvPr>
        </p:nvSpPr>
        <p:spPr>
          <a:xfrm>
            <a:off x="661005" y="1958582"/>
            <a:ext cx="5701696" cy="3450613"/>
          </a:xfrm>
        </p:spPr>
        <p:txBody>
          <a:bodyPr/>
          <a:lstStyle/>
          <a:p>
            <a:pPr algn="just">
              <a:lnSpc>
                <a:spcPct val="100000"/>
              </a:lnSpc>
            </a:pPr>
            <a:r>
              <a:rPr lang="uk-UA" dirty="0">
                <a:solidFill>
                  <a:schemeClr val="accent1"/>
                </a:solidFill>
                <a:effectLst>
                  <a:outerShdw blurRad="38100" dist="38100" dir="2700000" algn="tl">
                    <a:srgbClr val="000000">
                      <a:alpha val="43137"/>
                    </a:srgbClr>
                  </a:outerShdw>
                </a:effectLst>
              </a:rPr>
              <a:t>Інфляція</a:t>
            </a:r>
            <a:r>
              <a:rPr lang="uk-UA" dirty="0"/>
              <a:t> – (від лат. </a:t>
            </a:r>
            <a:r>
              <a:rPr lang="en-US" dirty="0" err="1"/>
              <a:t>Inflatio</a:t>
            </a:r>
            <a:r>
              <a:rPr lang="en-US" dirty="0"/>
              <a:t> – </a:t>
            </a:r>
            <a:r>
              <a:rPr lang="uk-UA" dirty="0" err="1"/>
              <a:t>надуття</a:t>
            </a:r>
            <a:r>
              <a:rPr lang="uk-UA" dirty="0"/>
              <a:t>) – знецінення грошей, зниження їх купівельної спроможності. Це відбувається внаслідок переповнення сфери обігу надмірною масою грошових знаків при відсутності адекватного збільшення товарної маси чи поліпшення її якості. Знецінення грошей відбувається тому, що в обігу їх стає більше, ніж потрібно.</a:t>
            </a:r>
          </a:p>
        </p:txBody>
      </p:sp>
      <p:pic>
        <p:nvPicPr>
          <p:cNvPr id="2050" name="Picture 2" descr="Що таке інфляція, її види, як вона працює та впливає на нас - UCAP.IO">
            <a:extLst>
              <a:ext uri="{FF2B5EF4-FFF2-40B4-BE49-F238E27FC236}">
                <a16:creationId xmlns:a16="http://schemas.microsoft.com/office/drawing/2014/main" id="{9CAEC561-CDE5-40D8-B364-0D22DB69F7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385" t="11098" r="6095" b="777"/>
          <a:stretch/>
        </p:blipFill>
        <p:spPr bwMode="auto">
          <a:xfrm>
            <a:off x="6848475" y="1538287"/>
            <a:ext cx="4886325" cy="3781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9665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28855A87-9A49-4C75-924D-71651238B42B}"/>
              </a:ext>
            </a:extLst>
          </p:cNvPr>
          <p:cNvSpPr>
            <a:spLocks noGrp="1"/>
          </p:cNvSpPr>
          <p:nvPr>
            <p:ph sz="half" idx="1"/>
          </p:nvPr>
        </p:nvSpPr>
        <p:spPr>
          <a:xfrm>
            <a:off x="939331" y="864250"/>
            <a:ext cx="4488654" cy="3448595"/>
          </a:xfrm>
        </p:spPr>
        <p:txBody>
          <a:bodyPr>
            <a:normAutofit fontScale="92500" lnSpcReduction="20000"/>
          </a:bodyPr>
          <a:lstStyle/>
          <a:p>
            <a:pPr marL="0" indent="0" algn="just">
              <a:buNone/>
            </a:pPr>
            <a:r>
              <a:rPr lang="uk-UA" dirty="0">
                <a:solidFill>
                  <a:schemeClr val="accent1"/>
                </a:solidFill>
              </a:rPr>
              <a:t>2. Девальвація </a:t>
            </a:r>
            <a:r>
              <a:rPr lang="uk-UA" dirty="0"/>
              <a:t>– зниження курсу національної валюти, спрямоване на стимулювання експорту і стримування імпорту товарів. Щоправда, роблячи дорожчим імпорт, девальвація може призвести до зростання витрат виробництва вітчизняних товарів, підвищення цін у країні і втрати отриманих за її допомогою конкурентних переваг на зовнішніх ринках.</a:t>
            </a:r>
          </a:p>
        </p:txBody>
      </p:sp>
      <p:sp>
        <p:nvSpPr>
          <p:cNvPr id="4" name="Місце для вмісту 3">
            <a:extLst>
              <a:ext uri="{FF2B5EF4-FFF2-40B4-BE49-F238E27FC236}">
                <a16:creationId xmlns:a16="http://schemas.microsoft.com/office/drawing/2014/main" id="{59C91393-3D25-4C8A-A844-D6CCE0D24FB3}"/>
              </a:ext>
            </a:extLst>
          </p:cNvPr>
          <p:cNvSpPr>
            <a:spLocks noGrp="1"/>
          </p:cNvSpPr>
          <p:nvPr>
            <p:ph sz="half" idx="2"/>
          </p:nvPr>
        </p:nvSpPr>
        <p:spPr>
          <a:xfrm>
            <a:off x="6764017" y="864250"/>
            <a:ext cx="4488654" cy="3441520"/>
          </a:xfrm>
        </p:spPr>
        <p:txBody>
          <a:bodyPr>
            <a:normAutofit fontScale="92500" lnSpcReduction="20000"/>
          </a:bodyPr>
          <a:lstStyle/>
          <a:p>
            <a:pPr marL="0" indent="0" algn="just">
              <a:buNone/>
            </a:pPr>
            <a:r>
              <a:rPr lang="uk-UA" dirty="0">
                <a:solidFill>
                  <a:schemeClr val="accent1"/>
                </a:solidFill>
              </a:rPr>
              <a:t>3. Валютні обмеження </a:t>
            </a:r>
            <a:r>
              <a:rPr lang="uk-UA" dirty="0"/>
              <a:t>– це група заходів, що включає такі методи, як блокування валютної виручки експортерів, ліцензування продажу іноземної валюти імпортером, концентрування валютних операцій в уповноважених банках, які направлені на усунення дефіциту платіжного балансу шляхом обмеження експорту капіталу і стимулювання його припливу, стримування імпорту товарів.</a:t>
            </a:r>
          </a:p>
        </p:txBody>
      </p:sp>
    </p:spTree>
    <p:extLst>
      <p:ext uri="{BB962C8B-B14F-4D97-AF65-F5344CB8AC3E}">
        <p14:creationId xmlns:p14="http://schemas.microsoft.com/office/powerpoint/2010/main" val="3622092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507E03-B0E1-41A3-8EAC-EB204C9CE380}"/>
              </a:ext>
            </a:extLst>
          </p:cNvPr>
          <p:cNvSpPr>
            <a:spLocks noGrp="1"/>
          </p:cNvSpPr>
          <p:nvPr>
            <p:ph type="title"/>
          </p:nvPr>
        </p:nvSpPr>
        <p:spPr>
          <a:xfrm>
            <a:off x="1449211" y="137232"/>
            <a:ext cx="9293577" cy="1059305"/>
          </a:xfrm>
        </p:spPr>
        <p:txBody>
          <a:bodyPr/>
          <a:lstStyle/>
          <a:p>
            <a:r>
              <a:rPr lang="uk-UA" dirty="0"/>
              <a:t>Фінансова і грошово-кредитна політика</a:t>
            </a:r>
          </a:p>
        </p:txBody>
      </p:sp>
      <p:sp>
        <p:nvSpPr>
          <p:cNvPr id="3" name="Місце для вмісту 2">
            <a:extLst>
              <a:ext uri="{FF2B5EF4-FFF2-40B4-BE49-F238E27FC236}">
                <a16:creationId xmlns:a16="http://schemas.microsoft.com/office/drawing/2014/main" id="{771A2BBD-4CC8-417F-B93B-71D80724344C}"/>
              </a:ext>
            </a:extLst>
          </p:cNvPr>
          <p:cNvSpPr>
            <a:spLocks noGrp="1"/>
          </p:cNvSpPr>
          <p:nvPr>
            <p:ph sz="half" idx="1"/>
          </p:nvPr>
        </p:nvSpPr>
        <p:spPr>
          <a:xfrm>
            <a:off x="914402" y="1196537"/>
            <a:ext cx="4992556" cy="4688768"/>
          </a:xfrm>
        </p:spPr>
        <p:txBody>
          <a:bodyPr>
            <a:normAutofit fontScale="85000" lnSpcReduction="20000"/>
          </a:bodyPr>
          <a:lstStyle/>
          <a:p>
            <a:pPr marL="0" indent="0" algn="just">
              <a:buNone/>
            </a:pPr>
            <a:r>
              <a:rPr lang="uk-UA" dirty="0"/>
              <a:t>Для зменшення дефіциту платіжного балансу використовують: </a:t>
            </a:r>
          </a:p>
          <a:p>
            <a:pPr algn="just"/>
            <a:r>
              <a:rPr lang="uk-UA" dirty="0"/>
              <a:t>бюджетні субсидії експортерам; протекціоністське підвищення імпортного мита; </a:t>
            </a:r>
          </a:p>
          <a:p>
            <a:pPr algn="just"/>
            <a:r>
              <a:rPr lang="uk-UA" dirty="0"/>
              <a:t>відміну податків з відсотків, що виплачуються іноземним власникам цінних паперів з метою припливу капіталу в країну; </a:t>
            </a:r>
          </a:p>
          <a:p>
            <a:pPr algn="just"/>
            <a:r>
              <a:rPr lang="uk-UA" dirty="0"/>
              <a:t>грошово-кредитну політику, особливо облікову політику і </a:t>
            </a:r>
            <a:r>
              <a:rPr lang="uk-UA" dirty="0" err="1"/>
              <a:t>таргетування</a:t>
            </a:r>
            <a:r>
              <a:rPr lang="uk-UA" dirty="0"/>
              <a:t> грошової маси;</a:t>
            </a:r>
          </a:p>
          <a:p>
            <a:pPr algn="just"/>
            <a:r>
              <a:rPr lang="uk-UA" dirty="0"/>
              <a:t>спеціальні заходи державного впливу на платіжний баланс у ході формування його основних статей (торгового балансу, «невидимих» операцій, руху капіталу).</a:t>
            </a:r>
          </a:p>
        </p:txBody>
      </p:sp>
      <p:pic>
        <p:nvPicPr>
          <p:cNvPr id="12290" name="Picture 2" descr="Грошово - кредитна (монетарна) політика | Тест з економіки – «На Урок»">
            <a:extLst>
              <a:ext uri="{FF2B5EF4-FFF2-40B4-BE49-F238E27FC236}">
                <a16:creationId xmlns:a16="http://schemas.microsoft.com/office/drawing/2014/main" id="{E2382C6C-2B57-4902-BD02-8F5DF7DFAD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50" r="9749" b="750"/>
          <a:stretch/>
        </p:blipFill>
        <p:spPr bwMode="auto">
          <a:xfrm>
            <a:off x="6285044" y="1419225"/>
            <a:ext cx="5181600" cy="37814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887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0AFA20-77F5-4FF8-B8DA-BE457A5B9AFA}"/>
              </a:ext>
            </a:extLst>
          </p:cNvPr>
          <p:cNvSpPr>
            <a:spLocks noGrp="1"/>
          </p:cNvSpPr>
          <p:nvPr>
            <p:ph type="title"/>
          </p:nvPr>
        </p:nvSpPr>
        <p:spPr>
          <a:xfrm>
            <a:off x="1256831" y="339832"/>
            <a:ext cx="9293577" cy="1059305"/>
          </a:xfrm>
        </p:spPr>
        <p:txBody>
          <a:bodyPr/>
          <a:lstStyle/>
          <a:p>
            <a:r>
              <a:rPr lang="ru-RU" dirty="0" err="1"/>
              <a:t>Фактори</a:t>
            </a:r>
            <a:r>
              <a:rPr lang="ru-RU" dirty="0"/>
              <a:t>, </a:t>
            </a:r>
            <a:r>
              <a:rPr lang="ru-RU" dirty="0" err="1"/>
              <a:t>що</a:t>
            </a:r>
            <a:r>
              <a:rPr lang="ru-RU" dirty="0"/>
              <a:t> </a:t>
            </a:r>
            <a:r>
              <a:rPr lang="ru-RU" dirty="0" err="1"/>
              <a:t>впливають</a:t>
            </a:r>
            <a:r>
              <a:rPr lang="ru-RU" dirty="0"/>
              <a:t> на стан </a:t>
            </a:r>
            <a:r>
              <a:rPr lang="ru-RU" dirty="0" err="1"/>
              <a:t>платіжного</a:t>
            </a:r>
            <a:r>
              <a:rPr lang="ru-RU" dirty="0"/>
              <a:t> балансу</a:t>
            </a:r>
            <a:endParaRPr lang="uk-UA" dirty="0"/>
          </a:p>
        </p:txBody>
      </p:sp>
      <p:sp>
        <p:nvSpPr>
          <p:cNvPr id="3" name="Місце для вмісту 2">
            <a:extLst>
              <a:ext uri="{FF2B5EF4-FFF2-40B4-BE49-F238E27FC236}">
                <a16:creationId xmlns:a16="http://schemas.microsoft.com/office/drawing/2014/main" id="{1952A637-096A-49BC-AFEE-0A1993E97CB6}"/>
              </a:ext>
            </a:extLst>
          </p:cNvPr>
          <p:cNvSpPr>
            <a:spLocks noGrp="1"/>
          </p:cNvSpPr>
          <p:nvPr>
            <p:ph sz="half" idx="1"/>
          </p:nvPr>
        </p:nvSpPr>
        <p:spPr>
          <a:xfrm>
            <a:off x="663559" y="1456441"/>
            <a:ext cx="4648669" cy="4552473"/>
          </a:xfrm>
        </p:spPr>
        <p:txBody>
          <a:bodyPr>
            <a:normAutofit fontScale="77500" lnSpcReduction="20000"/>
          </a:bodyPr>
          <a:lstStyle/>
          <a:p>
            <a:pPr marL="0" indent="0">
              <a:buNone/>
            </a:pPr>
            <a:r>
              <a:rPr lang="uk-UA" b="1" dirty="0">
                <a:solidFill>
                  <a:schemeClr val="accent1"/>
                </a:solidFill>
              </a:rPr>
              <a:t>До внутрішніх факторів належать: </a:t>
            </a:r>
          </a:p>
          <a:p>
            <a:pPr algn="just"/>
            <a:r>
              <a:rPr lang="uk-UA" dirty="0"/>
              <a:t>рівень інфляції в країні, що позначається на конкурентоспроможності національних виробників і впливає на динаміку експортно-імпортних операцій; </a:t>
            </a:r>
          </a:p>
          <a:p>
            <a:pPr algn="just"/>
            <a:r>
              <a:rPr lang="uk-UA" dirty="0"/>
              <a:t>державні витрати і величина бюджетного дефіциту, що визначають масштаби державних запозичень, у тому числі і на зовнішніх ринках; </a:t>
            </a:r>
          </a:p>
          <a:p>
            <a:pPr algn="just"/>
            <a:r>
              <a:rPr lang="uk-UA" dirty="0"/>
              <a:t>структура національної економіки, що визначає частку експортно-орієнтованих підприємств; </a:t>
            </a:r>
            <a:endParaRPr lang="ru-RU" dirty="0"/>
          </a:p>
          <a:p>
            <a:pPr algn="just"/>
            <a:r>
              <a:rPr lang="ru-RU" dirty="0"/>
              <a:t>форс-</a:t>
            </a:r>
            <a:r>
              <a:rPr lang="ru-RU" dirty="0" err="1"/>
              <a:t>мажорні</a:t>
            </a:r>
            <a:r>
              <a:rPr lang="ru-RU" dirty="0"/>
              <a:t> </a:t>
            </a:r>
            <a:r>
              <a:rPr lang="ru-RU" dirty="0" err="1"/>
              <a:t>обставини</a:t>
            </a:r>
            <a:r>
              <a:rPr lang="ru-RU" dirty="0"/>
              <a:t>, </a:t>
            </a:r>
            <a:r>
              <a:rPr lang="ru-RU" dirty="0" err="1"/>
              <a:t>що</a:t>
            </a:r>
            <a:r>
              <a:rPr lang="ru-RU" dirty="0"/>
              <a:t> </a:t>
            </a:r>
            <a:r>
              <a:rPr lang="ru-RU" dirty="0" err="1"/>
              <a:t>впливають</a:t>
            </a:r>
            <a:r>
              <a:rPr lang="ru-RU" dirty="0"/>
              <a:t> на </a:t>
            </a:r>
            <a:r>
              <a:rPr lang="ru-RU" dirty="0" err="1"/>
              <a:t>зовнішньоекономічні</a:t>
            </a:r>
            <a:r>
              <a:rPr lang="ru-RU" dirty="0"/>
              <a:t> </a:t>
            </a:r>
            <a:r>
              <a:rPr lang="ru-RU" dirty="0" err="1"/>
              <a:t>умови</a:t>
            </a:r>
            <a:endParaRPr lang="uk-UA" dirty="0"/>
          </a:p>
        </p:txBody>
      </p:sp>
      <p:sp>
        <p:nvSpPr>
          <p:cNvPr id="4" name="Місце для вмісту 3">
            <a:extLst>
              <a:ext uri="{FF2B5EF4-FFF2-40B4-BE49-F238E27FC236}">
                <a16:creationId xmlns:a16="http://schemas.microsoft.com/office/drawing/2014/main" id="{28EAACE2-7FB9-4EF2-B426-88C30E764649}"/>
              </a:ext>
            </a:extLst>
          </p:cNvPr>
          <p:cNvSpPr>
            <a:spLocks noGrp="1"/>
          </p:cNvSpPr>
          <p:nvPr>
            <p:ph sz="half" idx="2"/>
          </p:nvPr>
        </p:nvSpPr>
        <p:spPr>
          <a:xfrm>
            <a:off x="6254139" y="1456441"/>
            <a:ext cx="4648669" cy="4002422"/>
          </a:xfrm>
        </p:spPr>
        <p:txBody>
          <a:bodyPr>
            <a:normAutofit fontScale="77500" lnSpcReduction="20000"/>
          </a:bodyPr>
          <a:lstStyle/>
          <a:p>
            <a:pPr marL="0" indent="0" algn="just">
              <a:buNone/>
            </a:pPr>
            <a:r>
              <a:rPr lang="uk-UA" dirty="0">
                <a:solidFill>
                  <a:schemeClr val="accent1"/>
                </a:solidFill>
              </a:rPr>
              <a:t>Зовнішні фактори: </a:t>
            </a:r>
          </a:p>
          <a:p>
            <a:pPr algn="just"/>
            <a:r>
              <a:rPr lang="uk-UA" dirty="0"/>
              <a:t>міжнародний рух капіталів, що позначається на спрямованості фінансових потоків між країнами; </a:t>
            </a:r>
          </a:p>
          <a:p>
            <a:pPr algn="just"/>
            <a:r>
              <a:rPr lang="uk-UA" dirty="0"/>
              <a:t>рівень міжнародної конкуренції, який визначає частку окремих країн у світовій економіці; - структура світової торгівлі, що впливає на попит на продукцію виробників різних країн; </a:t>
            </a:r>
          </a:p>
          <a:p>
            <a:pPr algn="just"/>
            <a:r>
              <a:rPr lang="uk-UA" dirty="0"/>
              <a:t>зміни у світовій валютній системі, що визначають вплив міжнародних валютно-кредитних відносин і організацій, які їх забезпечують, на стан платіжних балансів різних країн.</a:t>
            </a:r>
          </a:p>
        </p:txBody>
      </p:sp>
    </p:spTree>
    <p:extLst>
      <p:ext uri="{BB962C8B-B14F-4D97-AF65-F5344CB8AC3E}">
        <p14:creationId xmlns:p14="http://schemas.microsoft.com/office/powerpoint/2010/main" val="259190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AF5B9E-2BFF-4FB8-8198-A677F0B844CD}"/>
              </a:ext>
            </a:extLst>
          </p:cNvPr>
          <p:cNvSpPr>
            <a:spLocks noGrp="1"/>
          </p:cNvSpPr>
          <p:nvPr>
            <p:ph type="title"/>
          </p:nvPr>
        </p:nvSpPr>
        <p:spPr>
          <a:xfrm>
            <a:off x="-171450" y="116115"/>
            <a:ext cx="12218307" cy="979260"/>
          </a:xfrm>
        </p:spPr>
        <p:txBody>
          <a:bodyPr>
            <a:normAutofit/>
          </a:bodyPr>
          <a:lstStyle/>
          <a:p>
            <a:r>
              <a:rPr lang="ru-RU" sz="1600" dirty="0" err="1"/>
              <a:t>Крім</a:t>
            </a:r>
            <a:r>
              <a:rPr lang="ru-RU" sz="1600" dirty="0"/>
              <a:t> того, на стан </a:t>
            </a:r>
            <a:r>
              <a:rPr lang="ru-RU" sz="1600" dirty="0" err="1"/>
              <a:t>міжнародних</a:t>
            </a:r>
            <a:r>
              <a:rPr lang="ru-RU" sz="1600" dirty="0"/>
              <a:t> </a:t>
            </a:r>
            <a:r>
              <a:rPr lang="ru-RU" sz="1600" dirty="0" err="1"/>
              <a:t>економічних</a:t>
            </a:r>
            <a:r>
              <a:rPr lang="ru-RU" sz="1600" dirty="0"/>
              <a:t> </a:t>
            </a:r>
            <a:r>
              <a:rPr lang="ru-RU" sz="1600" dirty="0" err="1"/>
              <a:t>відносин</a:t>
            </a:r>
            <a:r>
              <a:rPr lang="ru-RU" sz="1600" dirty="0"/>
              <a:t> і, як</a:t>
            </a:r>
            <a:br>
              <a:rPr lang="ru-RU" sz="1600" dirty="0"/>
            </a:br>
            <a:r>
              <a:rPr lang="ru-RU" sz="1600" dirty="0" err="1"/>
              <a:t>наслідок</a:t>
            </a:r>
            <a:r>
              <a:rPr lang="ru-RU" sz="1600" dirty="0"/>
              <a:t>, стан </a:t>
            </a:r>
            <a:r>
              <a:rPr lang="ru-RU" sz="1600" dirty="0" err="1"/>
              <a:t>платіжних</a:t>
            </a:r>
            <a:r>
              <a:rPr lang="ru-RU" sz="1600" dirty="0"/>
              <a:t> </a:t>
            </a:r>
            <a:r>
              <a:rPr lang="ru-RU" sz="1600" dirty="0" err="1"/>
              <a:t>балансів</a:t>
            </a:r>
            <a:r>
              <a:rPr lang="ru-RU" sz="1600" dirty="0"/>
              <a:t> </a:t>
            </a:r>
            <a:r>
              <a:rPr lang="ru-RU" sz="1600" dirty="0" err="1"/>
              <a:t>різних</a:t>
            </a:r>
            <a:r>
              <a:rPr lang="ru-RU" sz="1600" dirty="0"/>
              <a:t> </a:t>
            </a:r>
            <a:r>
              <a:rPr lang="ru-RU" sz="1600" dirty="0" err="1"/>
              <a:t>країн</a:t>
            </a:r>
            <a:r>
              <a:rPr lang="ru-RU" sz="1600" dirty="0"/>
              <a:t> </a:t>
            </a:r>
            <a:r>
              <a:rPr lang="ru-RU" sz="1600" dirty="0" err="1"/>
              <a:t>впливають</a:t>
            </a:r>
            <a:r>
              <a:rPr lang="ru-RU" sz="1600" dirty="0"/>
              <a:t> </a:t>
            </a:r>
            <a:r>
              <a:rPr lang="ru-RU" sz="1600" dirty="0" err="1"/>
              <a:t>такі</a:t>
            </a:r>
            <a:br>
              <a:rPr lang="ru-RU" sz="1600" dirty="0"/>
            </a:br>
            <a:r>
              <a:rPr lang="ru-RU" sz="1600" dirty="0" err="1"/>
              <a:t>фактори</a:t>
            </a:r>
            <a:r>
              <a:rPr lang="ru-RU" sz="1600" dirty="0"/>
              <a:t> глобального характеру:</a:t>
            </a:r>
            <a:endParaRPr lang="uk-UA" sz="1600" dirty="0"/>
          </a:p>
        </p:txBody>
      </p:sp>
      <p:sp>
        <p:nvSpPr>
          <p:cNvPr id="3" name="Місце для вмісту 2">
            <a:extLst>
              <a:ext uri="{FF2B5EF4-FFF2-40B4-BE49-F238E27FC236}">
                <a16:creationId xmlns:a16="http://schemas.microsoft.com/office/drawing/2014/main" id="{C3A8AF7C-6862-47AF-A942-4B99B0916617}"/>
              </a:ext>
            </a:extLst>
          </p:cNvPr>
          <p:cNvSpPr>
            <a:spLocks noGrp="1"/>
          </p:cNvSpPr>
          <p:nvPr>
            <p:ph sz="half" idx="1"/>
          </p:nvPr>
        </p:nvSpPr>
        <p:spPr>
          <a:xfrm>
            <a:off x="352424" y="1304925"/>
            <a:ext cx="5343525" cy="4848225"/>
          </a:xfrm>
        </p:spPr>
        <p:txBody>
          <a:bodyPr>
            <a:normAutofit fontScale="55000" lnSpcReduction="20000"/>
          </a:bodyPr>
          <a:lstStyle/>
          <a:p>
            <a:pPr marL="457200" indent="-457200" algn="just">
              <a:buFont typeface="+mj-lt"/>
              <a:buAutoNum type="arabicPeriod"/>
            </a:pPr>
            <a:r>
              <a:rPr lang="uk-UA" dirty="0"/>
              <a:t>Нерівномірність економічного і політичного розвитку країн, міжнародна конкуренція. Наприклад, загострення суперечностей між трьома центрами суперництва (США, Західною Європою і Японією) і падіння частки США у світовому промисловому виробництві призвели в 70-х роках ХХ століття до хронічного дефіциту платіжного балансу Сполучених Штатів. І навпаки, з посиленням західноєвропейського та японського центрів їхні платіжні баланси, особливо ФРН і Японії, у 70-ті і 80-ті роки </a:t>
            </a:r>
            <a:r>
              <a:rPr lang="en-US" dirty="0"/>
              <a:t>XX </a:t>
            </a:r>
            <a:r>
              <a:rPr lang="uk-UA" dirty="0"/>
              <a:t>століття, як правило, мали значне позитивне сальдо. </a:t>
            </a:r>
          </a:p>
          <a:p>
            <a:pPr marL="457200" indent="-457200" algn="just">
              <a:buFont typeface="+mj-lt"/>
              <a:buAutoNum type="arabicPeriod"/>
            </a:pPr>
            <a:r>
              <a:rPr lang="uk-UA" dirty="0"/>
              <a:t>Циклічні коливання світової економіки. Оскільки сьогодні існує асинхронність сучасного економічного циклу, його коливання впливають на платіжний баланс опосередковано. Світові економічні й фінансові кризи призводять до значних дефіцитів платіжних балансів то одних, то інших країн. </a:t>
            </a:r>
          </a:p>
          <a:p>
            <a:pPr marL="457200" indent="-457200" algn="just">
              <a:buFont typeface="+mj-lt"/>
              <a:buAutoNum type="arabicPeriod"/>
            </a:pPr>
            <a:r>
              <a:rPr lang="uk-UA" dirty="0"/>
              <a:t>Закордонні державні витрати, пов’язані з мілітаризацією економіки і військовими витратами. Наприклад, значна частка державних витрат США за кордоном, які відображуються у відповідних статтях платіжного балансу, – це саме витрати військового характеру (утримання та оснащення військових баз, воєнна допомога). З метою компенсації витрат на утримання військ за своїми кордонами США уклали угоди з країнами – членами НАТО і Японією про переоснащення армій союзників, і,</a:t>
            </a:r>
            <a:r>
              <a:rPr lang="ru-RU" dirty="0"/>
              <a:t> як </a:t>
            </a:r>
            <a:r>
              <a:rPr lang="ru-RU" dirty="0" err="1"/>
              <a:t>наслідок</a:t>
            </a:r>
            <a:r>
              <a:rPr lang="ru-RU" dirty="0"/>
              <a:t>, </a:t>
            </a:r>
            <a:r>
              <a:rPr lang="ru-RU" dirty="0" err="1"/>
              <a:t>країни</a:t>
            </a:r>
            <a:r>
              <a:rPr lang="ru-RU" dirty="0"/>
              <a:t> НАТО в </a:t>
            </a:r>
            <a:r>
              <a:rPr lang="ru-RU" dirty="0" err="1"/>
              <a:t>середині</a:t>
            </a:r>
            <a:r>
              <a:rPr lang="ru-RU" dirty="0"/>
              <a:t> 80-х </a:t>
            </a:r>
            <a:r>
              <a:rPr lang="ru-RU" dirty="0" err="1"/>
              <a:t>років</a:t>
            </a:r>
            <a:r>
              <a:rPr lang="ru-RU" dirty="0"/>
              <a:t> ХХ </a:t>
            </a:r>
            <a:r>
              <a:rPr lang="ru-RU" dirty="0" err="1"/>
              <a:t>століття</a:t>
            </a:r>
            <a:r>
              <a:rPr lang="ru-RU" dirty="0"/>
              <a:t> </a:t>
            </a:r>
            <a:r>
              <a:rPr lang="ru-RU" dirty="0" err="1"/>
              <a:t>імпортували</a:t>
            </a:r>
            <a:r>
              <a:rPr lang="ru-RU" dirty="0"/>
              <a:t> </a:t>
            </a:r>
            <a:r>
              <a:rPr lang="ru-RU" dirty="0" err="1"/>
              <a:t>військової</a:t>
            </a:r>
            <a:r>
              <a:rPr lang="ru-RU" dirty="0"/>
              <a:t> </a:t>
            </a:r>
            <a:r>
              <a:rPr lang="ru-RU" dirty="0" err="1"/>
              <a:t>продукції</a:t>
            </a:r>
            <a:r>
              <a:rPr lang="ru-RU" dirty="0"/>
              <a:t> </a:t>
            </a:r>
            <a:r>
              <a:rPr lang="ru-RU" dirty="0" err="1"/>
              <a:t>із</a:t>
            </a:r>
            <a:r>
              <a:rPr lang="ru-RU" dirty="0"/>
              <a:t> США у 8 </a:t>
            </a:r>
            <a:r>
              <a:rPr lang="ru-RU" dirty="0" err="1"/>
              <a:t>разів</a:t>
            </a:r>
            <a:r>
              <a:rPr lang="ru-RU" dirty="0"/>
              <a:t> </a:t>
            </a:r>
            <a:r>
              <a:rPr lang="ru-RU" dirty="0" err="1"/>
              <a:t>більше</a:t>
            </a:r>
            <a:r>
              <a:rPr lang="ru-RU" dirty="0"/>
              <a:t>, </a:t>
            </a:r>
            <a:r>
              <a:rPr lang="ru-RU" dirty="0" err="1"/>
              <a:t>ніж</a:t>
            </a:r>
            <a:r>
              <a:rPr lang="ru-RU" dirty="0"/>
              <a:t> продавали </a:t>
            </a:r>
            <a:r>
              <a:rPr lang="ru-RU" dirty="0" err="1"/>
              <a:t>її</a:t>
            </a:r>
            <a:r>
              <a:rPr lang="ru-RU" dirty="0"/>
              <a:t> за океан.</a:t>
            </a:r>
            <a:endParaRPr lang="uk-UA" dirty="0"/>
          </a:p>
        </p:txBody>
      </p:sp>
      <p:sp>
        <p:nvSpPr>
          <p:cNvPr id="4" name="Місце для вмісту 3">
            <a:extLst>
              <a:ext uri="{FF2B5EF4-FFF2-40B4-BE49-F238E27FC236}">
                <a16:creationId xmlns:a16="http://schemas.microsoft.com/office/drawing/2014/main" id="{168EA589-2BD7-4F79-A8AB-7646FD8C3B28}"/>
              </a:ext>
            </a:extLst>
          </p:cNvPr>
          <p:cNvSpPr>
            <a:spLocks noGrp="1"/>
          </p:cNvSpPr>
          <p:nvPr>
            <p:ph sz="half" idx="2"/>
          </p:nvPr>
        </p:nvSpPr>
        <p:spPr>
          <a:xfrm>
            <a:off x="6254139" y="1304925"/>
            <a:ext cx="5413985" cy="4153938"/>
          </a:xfrm>
        </p:spPr>
        <p:txBody>
          <a:bodyPr>
            <a:normAutofit fontScale="55000" lnSpcReduction="20000"/>
          </a:bodyPr>
          <a:lstStyle/>
          <a:p>
            <a:pPr marL="457200" indent="-457200" algn="just">
              <a:buFont typeface="+mj-lt"/>
              <a:buAutoNum type="arabicPeriod" startAt="4"/>
            </a:pPr>
            <a:r>
              <a:rPr lang="uk-UA" dirty="0"/>
              <a:t>Посилення міжнародної фінансової взаємозалежності. З 70-х років ХХ століття зростає взаємопроникнення капіталів США, Японії, країн Західної Європи, що посилює між ними як партнерство, так і суперництво. </a:t>
            </a:r>
          </a:p>
          <a:p>
            <a:pPr marL="457200" indent="-457200" algn="just">
              <a:buFont typeface="+mj-lt"/>
              <a:buAutoNum type="arabicPeriod" startAt="4"/>
            </a:pPr>
            <a:r>
              <a:rPr lang="uk-UA" dirty="0"/>
              <a:t>Зміни в міжнародній торгівлі. Наприклад, різке зростання світових цін на нафту призводить до дефіциту поточних операцій платіжних балансів країн – імпортерів нафти і активізації платіжних балансів нафтовидобувних країн. </a:t>
            </a:r>
          </a:p>
          <a:p>
            <a:pPr marL="457200" indent="-457200" algn="just">
              <a:buFont typeface="+mj-lt"/>
              <a:buAutoNum type="arabicPeriod" startAt="4"/>
            </a:pPr>
            <a:r>
              <a:rPr lang="uk-UA" dirty="0"/>
              <a:t> Вплив валютно-фінансових факторів. З уведенням плаваючих курсів значно зросли ризики валютних втрат, особливо під впливом різких коливань курсів провідних валют світу, які найчастіше використовуються як валюти ціни і платежу: долара США, англійського фунта стерлінгів, євро, японської єни.</a:t>
            </a:r>
          </a:p>
        </p:txBody>
      </p:sp>
    </p:spTree>
    <p:extLst>
      <p:ext uri="{BB962C8B-B14F-4D97-AF65-F5344CB8AC3E}">
        <p14:creationId xmlns:p14="http://schemas.microsoft.com/office/powerpoint/2010/main" val="4200983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F2C42A88-BFAE-41EA-BE97-536DD07D7770}"/>
              </a:ext>
            </a:extLst>
          </p:cNvPr>
          <p:cNvSpPr>
            <a:spLocks noGrp="1"/>
          </p:cNvSpPr>
          <p:nvPr>
            <p:ph sz="half" idx="1"/>
          </p:nvPr>
        </p:nvSpPr>
        <p:spPr>
          <a:xfrm>
            <a:off x="123825" y="134257"/>
            <a:ext cx="11896725" cy="6589486"/>
          </a:xfrm>
        </p:spPr>
        <p:txBody>
          <a:bodyPr>
            <a:normAutofit fontScale="77500" lnSpcReduction="20000"/>
          </a:bodyPr>
          <a:lstStyle/>
          <a:p>
            <a:pPr algn="just"/>
            <a:r>
              <a:rPr lang="uk-UA" dirty="0"/>
              <a:t>Після розгляду множинності факторів, які впливають на платіжний баланс, можна зробити висновок, що досягти щорічної збалансованості надходжень у країну та її виплат іншим країнам – завдання надзвичайно складне.</a:t>
            </a:r>
          </a:p>
          <a:p>
            <a:pPr algn="just"/>
            <a:r>
              <a:rPr lang="uk-UA" dirty="0"/>
              <a:t>Так, довгострокове пасивне сальдо платіжного балансу призводить до того, що для покриття дефіциту іноземної валюти необхідно використовувати офіційні резерви, зменшуючи їхні обсяги. Оскільки ці резерви не є безмежними, то країна, щоб виправити ситуацію, змушена вдаватися на запровадження різних протекціоністських заходів для стримування імпорту й заохочування експорту. </a:t>
            </a:r>
          </a:p>
          <a:p>
            <a:pPr algn="just"/>
            <a:r>
              <a:rPr lang="uk-UA" dirty="0"/>
              <a:t>Одним із наслідків дефіциту платіжного балансу може стати зміна курсової вартості національної валюти. Валютний курс, з одного боку, відображує стан платіжного балансу, з іншого – є одним із факторів, які суттєво впливають на стан платіжного балансу. </a:t>
            </a:r>
          </a:p>
          <a:p>
            <a:pPr algn="just"/>
            <a:r>
              <a:rPr lang="uk-UA" dirty="0"/>
              <a:t>Щодо довгострокового активного сальдо платіжного балансу, то й тут може мати місце ціла низка негативних наслідків. Зокрема, якщо сальдо формується під впливом значного перевищення припливу капіталу над його відтоком, то країна перетворюється в сторону-боржника з усіма можливими  негативними наслідками. Адже часом частина валового національного продукту, створеного в країні, у вигляді прибутку інвестора буде відтікати за кордон, що може негативно вплинути на темпи економічного зростання. Крім того, довгочасне перевищення надходження валюти в країну над її вибуттям може слугувати причиною інфляції або надмірного укріплення курсу національної валюти. </a:t>
            </a:r>
          </a:p>
          <a:p>
            <a:pPr algn="just"/>
            <a:r>
              <a:rPr lang="uk-UA" dirty="0"/>
              <a:t>Поширення практики плаваючих валютних курсів, збільшення масштабів зовнішньоекономічної діяльності, відміна обмежень на рух капіталів призвели до лібералізації проведення міжнародних фінансових операцій та підвищення нестабільності фінансових ринків. Тому провідні країни вживають заходи щодо забезпечення стабільності ринкових курсів своїх валют шляхом узгодженого міждержавного впливу на діяльність валютних ринків, посилення впливу офіційних органів на курси з метою обмеження їхнього коливання. Для цього центральні банки проводять спільні валютні інтервенції. Постійно посилюється тенденція до погодження у проведенні внутрішньої макроекономічної політики західними країнами. За допомогою міжнародної координації цієї політики управління платіжними балансами стало розглядатись як ефективне доповнення системи плаваючих валютних курсів.</a:t>
            </a:r>
          </a:p>
        </p:txBody>
      </p:sp>
    </p:spTree>
    <p:extLst>
      <p:ext uri="{BB962C8B-B14F-4D97-AF65-F5344CB8AC3E}">
        <p14:creationId xmlns:p14="http://schemas.microsoft.com/office/powerpoint/2010/main" val="2925904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A91C07-128A-4C25-B228-4D0080E556DB}"/>
              </a:ext>
            </a:extLst>
          </p:cNvPr>
          <p:cNvSpPr>
            <a:spLocks noGrp="1"/>
          </p:cNvSpPr>
          <p:nvPr>
            <p:ph type="title"/>
          </p:nvPr>
        </p:nvSpPr>
        <p:spPr>
          <a:xfrm>
            <a:off x="1450392" y="342420"/>
            <a:ext cx="9291215" cy="1049235"/>
          </a:xfrm>
        </p:spPr>
        <p:txBody>
          <a:bodyPr/>
          <a:lstStyle/>
          <a:p>
            <a:r>
              <a:rPr lang="uk-UA" dirty="0"/>
              <a:t>3. відсоткові ставки</a:t>
            </a:r>
          </a:p>
        </p:txBody>
      </p:sp>
      <p:sp>
        <p:nvSpPr>
          <p:cNvPr id="5" name="Місце для вмісту 4">
            <a:extLst>
              <a:ext uri="{FF2B5EF4-FFF2-40B4-BE49-F238E27FC236}">
                <a16:creationId xmlns:a16="http://schemas.microsoft.com/office/drawing/2014/main" id="{C2278FF1-15F9-4AF8-80C6-ED3744368A62}"/>
              </a:ext>
            </a:extLst>
          </p:cNvPr>
          <p:cNvSpPr>
            <a:spLocks noGrp="1"/>
          </p:cNvSpPr>
          <p:nvPr>
            <p:ph idx="1"/>
          </p:nvPr>
        </p:nvSpPr>
        <p:spPr>
          <a:xfrm>
            <a:off x="738555" y="1213338"/>
            <a:ext cx="10004240" cy="4253007"/>
          </a:xfrm>
        </p:spPr>
        <p:txBody>
          <a:bodyPr/>
          <a:lstStyle/>
          <a:p>
            <a:pPr algn="just"/>
            <a:r>
              <a:rPr lang="uk-UA" dirty="0">
                <a:solidFill>
                  <a:schemeClr val="accent1"/>
                </a:solidFill>
              </a:rPr>
              <a:t>Процентна ставка </a:t>
            </a:r>
            <a:r>
              <a:rPr lang="uk-UA" dirty="0"/>
              <a:t>(</a:t>
            </a:r>
            <a:r>
              <a:rPr lang="en-US" dirty="0"/>
              <a:t>interest rate) – </a:t>
            </a:r>
            <a:r>
              <a:rPr lang="uk-UA" dirty="0"/>
              <a:t>сума, зазначена у відсотковому вираженні до суми кредиту, яку сплачує одержувач кредиту за користування ним у розрахунку на певний період (місяць, квартал, рік).</a:t>
            </a:r>
          </a:p>
          <a:p>
            <a:pPr algn="just"/>
            <a:r>
              <a:rPr lang="uk-UA" dirty="0"/>
              <a:t>З позиції теорії грошей, </a:t>
            </a:r>
            <a:r>
              <a:rPr lang="uk-UA" dirty="0">
                <a:solidFill>
                  <a:schemeClr val="accent1"/>
                </a:solidFill>
              </a:rPr>
              <a:t>процентна ставка </a:t>
            </a:r>
            <a:r>
              <a:rPr lang="uk-UA" dirty="0"/>
              <a:t>– це ціна грошей як засобу заощадження.</a:t>
            </a:r>
          </a:p>
          <a:p>
            <a:pPr algn="just"/>
            <a:r>
              <a:rPr lang="ru-RU" dirty="0" err="1">
                <a:solidFill>
                  <a:schemeClr val="accent1"/>
                </a:solidFill>
              </a:rPr>
              <a:t>Процентна</a:t>
            </a:r>
            <a:r>
              <a:rPr lang="ru-RU" dirty="0">
                <a:solidFill>
                  <a:schemeClr val="accent1"/>
                </a:solidFill>
              </a:rPr>
              <a:t> ставка </a:t>
            </a:r>
            <a:r>
              <a:rPr lang="ru-RU" dirty="0"/>
              <a:t>– плата, </a:t>
            </a:r>
            <a:r>
              <a:rPr lang="ru-RU" dirty="0" err="1"/>
              <a:t>що</a:t>
            </a:r>
            <a:r>
              <a:rPr lang="ru-RU" dirty="0"/>
              <a:t> </a:t>
            </a:r>
            <a:r>
              <a:rPr lang="ru-RU" dirty="0" err="1"/>
              <a:t>стягується</a:t>
            </a:r>
            <a:r>
              <a:rPr lang="ru-RU" dirty="0"/>
              <a:t> банками за </a:t>
            </a:r>
            <a:r>
              <a:rPr lang="ru-RU" dirty="0" err="1"/>
              <a:t>надані</a:t>
            </a:r>
            <a:r>
              <a:rPr lang="ru-RU" dirty="0"/>
              <a:t> </a:t>
            </a:r>
            <a:r>
              <a:rPr lang="ru-RU" dirty="0" err="1"/>
              <a:t>кредити</a:t>
            </a:r>
            <a:r>
              <a:rPr lang="ru-RU" dirty="0"/>
              <a:t>. </a:t>
            </a:r>
            <a:r>
              <a:rPr lang="ru-RU" dirty="0" err="1"/>
              <a:t>Процентна</a:t>
            </a:r>
            <a:r>
              <a:rPr lang="ru-RU" dirty="0"/>
              <a:t> ставка є основою </a:t>
            </a:r>
            <a:r>
              <a:rPr lang="ru-RU" dirty="0" err="1"/>
              <a:t>госпрозрахунку</a:t>
            </a:r>
            <a:r>
              <a:rPr lang="ru-RU" dirty="0"/>
              <a:t> </a:t>
            </a:r>
            <a:r>
              <a:rPr lang="ru-RU" dirty="0" err="1"/>
              <a:t>банків</a:t>
            </a:r>
            <a:r>
              <a:rPr lang="ru-RU" dirty="0"/>
              <a:t>. Величина </a:t>
            </a:r>
            <a:r>
              <a:rPr lang="ru-RU" dirty="0" err="1"/>
              <a:t>процентної</a:t>
            </a:r>
            <a:r>
              <a:rPr lang="ru-RU" dirty="0"/>
              <a:t> ставки </a:t>
            </a:r>
            <a:r>
              <a:rPr lang="ru-RU" dirty="0" err="1"/>
              <a:t>залежить</a:t>
            </a:r>
            <a:r>
              <a:rPr lang="ru-RU" dirty="0"/>
              <a:t> </a:t>
            </a:r>
            <a:r>
              <a:rPr lang="ru-RU" dirty="0" err="1"/>
              <a:t>від</a:t>
            </a:r>
            <a:r>
              <a:rPr lang="ru-RU" dirty="0"/>
              <a:t> </a:t>
            </a:r>
            <a:r>
              <a:rPr lang="ru-RU" dirty="0" err="1"/>
              <a:t>величини</a:t>
            </a:r>
            <a:r>
              <a:rPr lang="ru-RU" dirty="0"/>
              <a:t> кредиту, </a:t>
            </a:r>
            <a:r>
              <a:rPr lang="ru-RU" dirty="0" err="1"/>
              <a:t>терміну</a:t>
            </a:r>
            <a:r>
              <a:rPr lang="ru-RU" dirty="0"/>
              <a:t> </a:t>
            </a:r>
            <a:r>
              <a:rPr lang="ru-RU" dirty="0" err="1"/>
              <a:t>його</a:t>
            </a:r>
            <a:r>
              <a:rPr lang="ru-RU" dirty="0"/>
              <a:t> </a:t>
            </a:r>
            <a:r>
              <a:rPr lang="ru-RU" dirty="0" err="1"/>
              <a:t>погашення</a:t>
            </a:r>
            <a:r>
              <a:rPr lang="ru-RU" dirty="0"/>
              <a:t>, </a:t>
            </a:r>
            <a:r>
              <a:rPr lang="ru-RU" dirty="0" err="1"/>
              <a:t>від</a:t>
            </a:r>
            <a:r>
              <a:rPr lang="ru-RU" dirty="0"/>
              <a:t> </a:t>
            </a:r>
            <a:r>
              <a:rPr lang="ru-RU" dirty="0" err="1"/>
              <a:t>співвідношення</a:t>
            </a:r>
            <a:r>
              <a:rPr lang="ru-RU" dirty="0"/>
              <a:t> </a:t>
            </a:r>
            <a:r>
              <a:rPr lang="ru-RU" dirty="0" err="1"/>
              <a:t>попиту</a:t>
            </a:r>
            <a:r>
              <a:rPr lang="ru-RU" dirty="0"/>
              <a:t> та </a:t>
            </a:r>
            <a:r>
              <a:rPr lang="ru-RU" dirty="0" err="1"/>
              <a:t>пропозиції</a:t>
            </a:r>
            <a:r>
              <a:rPr lang="ru-RU" dirty="0"/>
              <a:t> на грошовому ринку, а </a:t>
            </a:r>
            <a:r>
              <a:rPr lang="ru-RU" dirty="0" err="1"/>
              <a:t>також</a:t>
            </a:r>
            <a:r>
              <a:rPr lang="ru-RU" dirty="0"/>
              <a:t> </a:t>
            </a:r>
            <a:r>
              <a:rPr lang="ru-RU" dirty="0" err="1"/>
              <a:t>ступеня</a:t>
            </a:r>
            <a:r>
              <a:rPr lang="ru-RU" dirty="0"/>
              <a:t> </a:t>
            </a:r>
            <a:r>
              <a:rPr lang="ru-RU" dirty="0" err="1"/>
              <a:t>ризику</a:t>
            </a:r>
            <a:r>
              <a:rPr lang="ru-RU" dirty="0"/>
              <a:t>, </a:t>
            </a:r>
            <a:r>
              <a:rPr lang="ru-RU" dirty="0" err="1"/>
              <a:t>який</a:t>
            </a:r>
            <a:r>
              <a:rPr lang="ru-RU" dirty="0"/>
              <a:t> </a:t>
            </a:r>
            <a:r>
              <a:rPr lang="ru-RU" dirty="0" err="1"/>
              <a:t>несе</a:t>
            </a:r>
            <a:r>
              <a:rPr lang="ru-RU" dirty="0"/>
              <a:t> </a:t>
            </a:r>
            <a:r>
              <a:rPr lang="ru-RU" dirty="0" err="1"/>
              <a:t>кредитна</a:t>
            </a:r>
            <a:r>
              <a:rPr lang="ru-RU" dirty="0"/>
              <a:t> </a:t>
            </a:r>
            <a:r>
              <a:rPr lang="ru-RU" dirty="0" err="1"/>
              <a:t>установа</a:t>
            </a:r>
            <a:r>
              <a:rPr lang="ru-RU" dirty="0"/>
              <a:t>, </a:t>
            </a:r>
            <a:r>
              <a:rPr lang="ru-RU" dirty="0" err="1"/>
              <a:t>позичаючи</a:t>
            </a:r>
            <a:r>
              <a:rPr lang="ru-RU" dirty="0"/>
              <a:t> </a:t>
            </a:r>
            <a:r>
              <a:rPr lang="ru-RU" dirty="0" err="1"/>
              <a:t>певну</a:t>
            </a:r>
            <a:r>
              <a:rPr lang="ru-RU" dirty="0"/>
              <a:t> суму </a:t>
            </a:r>
            <a:r>
              <a:rPr lang="ru-RU" dirty="0" err="1"/>
              <a:t>боржнику</a:t>
            </a:r>
            <a:r>
              <a:rPr lang="ru-RU" dirty="0"/>
              <a:t>.</a:t>
            </a:r>
            <a:endParaRPr lang="uk-UA" dirty="0"/>
          </a:p>
        </p:txBody>
      </p:sp>
    </p:spTree>
    <p:extLst>
      <p:ext uri="{BB962C8B-B14F-4D97-AF65-F5344CB8AC3E}">
        <p14:creationId xmlns:p14="http://schemas.microsoft.com/office/powerpoint/2010/main" val="1530910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E36CC4E-82D7-4587-B71F-85912F237824}"/>
              </a:ext>
            </a:extLst>
          </p:cNvPr>
          <p:cNvSpPr>
            <a:spLocks noGrp="1"/>
          </p:cNvSpPr>
          <p:nvPr>
            <p:ph type="title"/>
          </p:nvPr>
        </p:nvSpPr>
        <p:spPr>
          <a:xfrm>
            <a:off x="1306783" y="575919"/>
            <a:ext cx="9291215" cy="1049235"/>
          </a:xfrm>
        </p:spPr>
        <p:txBody>
          <a:bodyPr>
            <a:normAutofit fontScale="90000"/>
          </a:bodyPr>
          <a:lstStyle/>
          <a:p>
            <a:r>
              <a:rPr lang="ru-RU" dirty="0" err="1"/>
              <a:t>Залежно</a:t>
            </a:r>
            <a:r>
              <a:rPr lang="ru-RU" dirty="0"/>
              <a:t> </a:t>
            </a:r>
            <a:r>
              <a:rPr lang="ru-RU" dirty="0" err="1"/>
              <a:t>від</a:t>
            </a:r>
            <a:r>
              <a:rPr lang="ru-RU" dirty="0"/>
              <a:t> того, </a:t>
            </a:r>
            <a:r>
              <a:rPr lang="ru-RU" dirty="0" err="1"/>
              <a:t>чи</a:t>
            </a:r>
            <a:r>
              <a:rPr lang="ru-RU" dirty="0"/>
              <a:t> </a:t>
            </a:r>
            <a:r>
              <a:rPr lang="ru-RU" dirty="0" err="1"/>
              <a:t>змінюється</a:t>
            </a:r>
            <a:r>
              <a:rPr lang="ru-RU" dirty="0"/>
              <a:t> ставка </a:t>
            </a:r>
            <a:r>
              <a:rPr lang="ru-RU" dirty="0" err="1"/>
              <a:t>протягом</a:t>
            </a:r>
            <a:r>
              <a:rPr lang="ru-RU" dirty="0"/>
              <a:t> часу, </a:t>
            </a:r>
            <a:r>
              <a:rPr lang="ru-RU" dirty="0" err="1"/>
              <a:t>виділяють</a:t>
            </a:r>
            <a:r>
              <a:rPr lang="ru-RU" dirty="0"/>
              <a:t> </a:t>
            </a:r>
            <a:r>
              <a:rPr lang="ru-RU" dirty="0" err="1"/>
              <a:t>фіксовану</a:t>
            </a:r>
            <a:r>
              <a:rPr lang="ru-RU" dirty="0"/>
              <a:t> та </a:t>
            </a:r>
            <a:r>
              <a:rPr lang="ru-RU" dirty="0" err="1"/>
              <a:t>плаваючу</a:t>
            </a:r>
            <a:r>
              <a:rPr lang="ru-RU" dirty="0"/>
              <a:t> </a:t>
            </a:r>
            <a:r>
              <a:rPr lang="ru-RU" dirty="0" err="1"/>
              <a:t>процентні</a:t>
            </a:r>
            <a:r>
              <a:rPr lang="ru-RU" dirty="0"/>
              <a:t> ставки:</a:t>
            </a:r>
            <a:endParaRPr lang="uk-UA" dirty="0"/>
          </a:p>
        </p:txBody>
      </p:sp>
      <p:sp>
        <p:nvSpPr>
          <p:cNvPr id="3" name="Місце для вмісту 2">
            <a:extLst>
              <a:ext uri="{FF2B5EF4-FFF2-40B4-BE49-F238E27FC236}">
                <a16:creationId xmlns:a16="http://schemas.microsoft.com/office/drawing/2014/main" id="{C9F38449-AFBD-4C6C-83B5-E0AA0BADC582}"/>
              </a:ext>
            </a:extLst>
          </p:cNvPr>
          <p:cNvSpPr>
            <a:spLocks noGrp="1"/>
          </p:cNvSpPr>
          <p:nvPr>
            <p:ph idx="1"/>
          </p:nvPr>
        </p:nvSpPr>
        <p:spPr>
          <a:xfrm>
            <a:off x="808890" y="2050901"/>
            <a:ext cx="10286999" cy="4037749"/>
          </a:xfrm>
        </p:spPr>
        <p:txBody>
          <a:bodyPr>
            <a:normAutofit fontScale="85000" lnSpcReduction="20000"/>
          </a:bodyPr>
          <a:lstStyle/>
          <a:p>
            <a:pPr algn="just"/>
            <a:r>
              <a:rPr lang="ru-RU" dirty="0" err="1">
                <a:solidFill>
                  <a:schemeClr val="accent1"/>
                </a:solidFill>
              </a:rPr>
              <a:t>Фіксована</a:t>
            </a:r>
            <a:r>
              <a:rPr lang="ru-RU" dirty="0">
                <a:solidFill>
                  <a:schemeClr val="accent1"/>
                </a:solidFill>
              </a:rPr>
              <a:t> </a:t>
            </a:r>
            <a:r>
              <a:rPr lang="ru-RU" dirty="0" err="1">
                <a:solidFill>
                  <a:schemeClr val="accent1"/>
                </a:solidFill>
              </a:rPr>
              <a:t>процентна</a:t>
            </a:r>
            <a:r>
              <a:rPr lang="ru-RU" dirty="0">
                <a:solidFill>
                  <a:schemeClr val="accent1"/>
                </a:solidFill>
              </a:rPr>
              <a:t> ставка </a:t>
            </a:r>
            <a:r>
              <a:rPr lang="ru-RU" dirty="0"/>
              <a:t>– </a:t>
            </a:r>
            <a:r>
              <a:rPr lang="ru-RU" dirty="0" err="1"/>
              <a:t>Постійна</a:t>
            </a:r>
            <a:r>
              <a:rPr lang="ru-RU" dirty="0"/>
              <a:t>, </a:t>
            </a:r>
            <a:r>
              <a:rPr lang="ru-RU" dirty="0" err="1"/>
              <a:t>встановлюється</a:t>
            </a:r>
            <a:r>
              <a:rPr lang="ru-RU" dirty="0"/>
              <a:t> на </a:t>
            </a:r>
            <a:r>
              <a:rPr lang="ru-RU" dirty="0" err="1"/>
              <a:t>певний</a:t>
            </a:r>
            <a:r>
              <a:rPr lang="ru-RU" dirty="0"/>
              <a:t> </a:t>
            </a:r>
            <a:r>
              <a:rPr lang="ru-RU" dirty="0" err="1"/>
              <a:t>термін</a:t>
            </a:r>
            <a:r>
              <a:rPr lang="ru-RU" dirty="0"/>
              <a:t> і не </a:t>
            </a:r>
            <a:r>
              <a:rPr lang="ru-RU" dirty="0" err="1"/>
              <a:t>залежить</a:t>
            </a:r>
            <a:r>
              <a:rPr lang="ru-RU" dirty="0"/>
              <a:t> </a:t>
            </a:r>
            <a:r>
              <a:rPr lang="ru-RU" dirty="0" err="1"/>
              <a:t>від</a:t>
            </a:r>
            <a:r>
              <a:rPr lang="ru-RU" dirty="0"/>
              <a:t> будь-</a:t>
            </a:r>
            <a:r>
              <a:rPr lang="ru-RU" dirty="0" err="1"/>
              <a:t>яких</a:t>
            </a:r>
            <a:r>
              <a:rPr lang="ru-RU" dirty="0"/>
              <a:t> </a:t>
            </a:r>
            <a:r>
              <a:rPr lang="ru-RU" dirty="0" err="1"/>
              <a:t>обставин</a:t>
            </a:r>
            <a:r>
              <a:rPr lang="ru-RU" dirty="0"/>
              <a:t>.</a:t>
            </a:r>
          </a:p>
          <a:p>
            <a:pPr algn="just"/>
            <a:r>
              <a:rPr lang="ru-RU" dirty="0" err="1">
                <a:solidFill>
                  <a:schemeClr val="accent1"/>
                </a:solidFill>
              </a:rPr>
              <a:t>Плаваюча</a:t>
            </a:r>
            <a:r>
              <a:rPr lang="ru-RU" dirty="0">
                <a:solidFill>
                  <a:schemeClr val="accent1"/>
                </a:solidFill>
              </a:rPr>
              <a:t> </a:t>
            </a:r>
            <a:r>
              <a:rPr lang="ru-RU" dirty="0" err="1">
                <a:solidFill>
                  <a:schemeClr val="accent1"/>
                </a:solidFill>
              </a:rPr>
              <a:t>відсоткова</a:t>
            </a:r>
            <a:r>
              <a:rPr lang="ru-RU" dirty="0">
                <a:solidFill>
                  <a:schemeClr val="accent1"/>
                </a:solidFill>
              </a:rPr>
              <a:t> ставка </a:t>
            </a:r>
            <a:r>
              <a:rPr lang="ru-RU" dirty="0" err="1"/>
              <a:t>підлягає</a:t>
            </a:r>
            <a:r>
              <a:rPr lang="ru-RU" dirty="0"/>
              <a:t> </a:t>
            </a:r>
            <a:r>
              <a:rPr lang="ru-RU" dirty="0" err="1"/>
              <a:t>періодичному</a:t>
            </a:r>
            <a:r>
              <a:rPr lang="ru-RU" dirty="0"/>
              <a:t> перегляду. </a:t>
            </a:r>
            <a:r>
              <a:rPr lang="ru-RU" dirty="0" err="1"/>
              <a:t>Зміна</a:t>
            </a:r>
            <a:r>
              <a:rPr lang="ru-RU" dirty="0"/>
              <a:t> ставки </a:t>
            </a:r>
            <a:r>
              <a:rPr lang="ru-RU" dirty="0" err="1"/>
              <a:t>складає</a:t>
            </a:r>
            <a:r>
              <a:rPr lang="ru-RU" dirty="0"/>
              <a:t> </a:t>
            </a:r>
            <a:r>
              <a:rPr lang="ru-RU" dirty="0" err="1"/>
              <a:t>підставі</a:t>
            </a:r>
            <a:r>
              <a:rPr lang="ru-RU" dirty="0"/>
              <a:t> </a:t>
            </a:r>
            <a:r>
              <a:rPr lang="ru-RU" dirty="0" err="1"/>
              <a:t>коливань</a:t>
            </a:r>
            <a:r>
              <a:rPr lang="ru-RU" dirty="0"/>
              <a:t> тих </a:t>
            </a:r>
            <a:r>
              <a:rPr lang="ru-RU" dirty="0" err="1"/>
              <a:t>чи</a:t>
            </a:r>
            <a:r>
              <a:rPr lang="ru-RU" dirty="0"/>
              <a:t> </a:t>
            </a:r>
            <a:r>
              <a:rPr lang="ru-RU" dirty="0" err="1"/>
              <a:t>інших</a:t>
            </a:r>
            <a:r>
              <a:rPr lang="ru-RU" dirty="0"/>
              <a:t> </a:t>
            </a:r>
            <a:r>
              <a:rPr lang="ru-RU" dirty="0" err="1"/>
              <a:t>показників</a:t>
            </a:r>
            <a:r>
              <a:rPr lang="ru-RU" dirty="0"/>
              <a:t>. </a:t>
            </a:r>
          </a:p>
          <a:p>
            <a:pPr marL="0" indent="0" algn="just">
              <a:buNone/>
            </a:pPr>
            <a:r>
              <a:rPr lang="ru-RU" b="1" u="sng" dirty="0" err="1"/>
              <a:t>Залежно</a:t>
            </a:r>
            <a:r>
              <a:rPr lang="ru-RU" b="1" u="sng" dirty="0"/>
              <a:t> </a:t>
            </a:r>
            <a:r>
              <a:rPr lang="ru-RU" b="1" u="sng" dirty="0" err="1"/>
              <a:t>від</a:t>
            </a:r>
            <a:r>
              <a:rPr lang="ru-RU" b="1" u="sng" dirty="0"/>
              <a:t> часу </a:t>
            </a:r>
            <a:r>
              <a:rPr lang="ru-RU" b="1" u="sng" dirty="0" err="1"/>
              <a:t>виплати</a:t>
            </a:r>
            <a:r>
              <a:rPr lang="ru-RU" b="1" u="sng" dirty="0"/>
              <a:t> </a:t>
            </a:r>
            <a:r>
              <a:rPr lang="ru-RU" b="1" u="sng" dirty="0" err="1"/>
              <a:t>відсотків</a:t>
            </a:r>
            <a:r>
              <a:rPr lang="ru-RU" b="1" u="sng" dirty="0"/>
              <a:t> </a:t>
            </a:r>
            <a:r>
              <a:rPr lang="ru-RU" b="1" u="sng" dirty="0" err="1"/>
              <a:t>існує</a:t>
            </a:r>
            <a:r>
              <a:rPr lang="ru-RU" b="1" u="sng" dirty="0"/>
              <a:t> два типи </a:t>
            </a:r>
            <a:r>
              <a:rPr lang="ru-RU" b="1" u="sng" dirty="0" err="1"/>
              <a:t>процентних</a:t>
            </a:r>
            <a:r>
              <a:rPr lang="ru-RU" b="1" u="sng" dirty="0"/>
              <a:t> ставок:</a:t>
            </a:r>
          </a:p>
          <a:p>
            <a:pPr algn="just"/>
            <a:r>
              <a:rPr lang="ru-RU" dirty="0" err="1"/>
              <a:t>декурсивна</a:t>
            </a:r>
            <a:r>
              <a:rPr lang="ru-RU" dirty="0"/>
              <a:t> ставка – </a:t>
            </a:r>
            <a:r>
              <a:rPr lang="ru-RU" dirty="0" err="1"/>
              <a:t>Відсоток</a:t>
            </a:r>
            <a:r>
              <a:rPr lang="ru-RU" dirty="0"/>
              <a:t> </a:t>
            </a:r>
            <a:r>
              <a:rPr lang="ru-RU" dirty="0" err="1"/>
              <a:t>виплачується</a:t>
            </a:r>
            <a:r>
              <a:rPr lang="ru-RU" dirty="0"/>
              <a:t> в </a:t>
            </a:r>
            <a:r>
              <a:rPr lang="ru-RU" dirty="0" err="1"/>
              <a:t>кінці</a:t>
            </a:r>
            <a:r>
              <a:rPr lang="ru-RU" dirty="0"/>
              <a:t> разом з основною сумою кредиту;</a:t>
            </a:r>
          </a:p>
          <a:p>
            <a:pPr algn="just"/>
            <a:r>
              <a:rPr lang="ru-RU" dirty="0" err="1"/>
              <a:t>антисипативна</a:t>
            </a:r>
            <a:r>
              <a:rPr lang="ru-RU" dirty="0"/>
              <a:t> ставка – </a:t>
            </a:r>
            <a:r>
              <a:rPr lang="ru-RU" dirty="0" err="1"/>
              <a:t>Відсоток</a:t>
            </a:r>
            <a:r>
              <a:rPr lang="ru-RU" dirty="0"/>
              <a:t> </a:t>
            </a:r>
            <a:r>
              <a:rPr lang="ru-RU" dirty="0" err="1"/>
              <a:t>виплачується</a:t>
            </a:r>
            <a:r>
              <a:rPr lang="ru-RU" dirty="0"/>
              <a:t> в момент </a:t>
            </a:r>
            <a:r>
              <a:rPr lang="ru-RU" dirty="0" err="1"/>
              <a:t>надання</a:t>
            </a:r>
            <a:r>
              <a:rPr lang="ru-RU" dirty="0"/>
              <a:t> кредиту (авансом) і </a:t>
            </a:r>
            <a:r>
              <a:rPr lang="ru-RU" dirty="0" err="1"/>
              <a:t>визначається</a:t>
            </a:r>
            <a:r>
              <a:rPr lang="ru-RU" dirty="0"/>
              <a:t> на </a:t>
            </a:r>
            <a:r>
              <a:rPr lang="ru-RU" dirty="0" err="1"/>
              <a:t>підставі</a:t>
            </a:r>
            <a:r>
              <a:rPr lang="ru-RU" dirty="0"/>
              <a:t> </a:t>
            </a:r>
            <a:r>
              <a:rPr lang="ru-RU" dirty="0" err="1"/>
              <a:t>кінцевої</a:t>
            </a:r>
            <a:r>
              <a:rPr lang="ru-RU" dirty="0"/>
              <a:t> </a:t>
            </a:r>
            <a:r>
              <a:rPr lang="ru-RU" dirty="0" err="1"/>
              <a:t>суми</a:t>
            </a:r>
            <a:r>
              <a:rPr lang="ru-RU" dirty="0"/>
              <a:t> боргу.</a:t>
            </a:r>
          </a:p>
          <a:p>
            <a:pPr marL="0" indent="0" algn="just">
              <a:buNone/>
            </a:pPr>
            <a:r>
              <a:rPr lang="ru-RU" dirty="0"/>
              <a:t>Для кредитора </a:t>
            </a:r>
            <a:r>
              <a:rPr lang="ru-RU" dirty="0" err="1"/>
              <a:t>вигідніша</a:t>
            </a:r>
            <a:r>
              <a:rPr lang="ru-RU" dirty="0"/>
              <a:t> </a:t>
            </a:r>
            <a:r>
              <a:rPr lang="ru-RU" dirty="0" err="1"/>
              <a:t>антисипативна</a:t>
            </a:r>
            <a:r>
              <a:rPr lang="ru-RU" dirty="0"/>
              <a:t> ставка, а для </a:t>
            </a:r>
            <a:r>
              <a:rPr lang="ru-RU" dirty="0" err="1"/>
              <a:t>позичальника</a:t>
            </a:r>
            <a:r>
              <a:rPr lang="ru-RU" dirty="0"/>
              <a:t> – </a:t>
            </a:r>
            <a:r>
              <a:rPr lang="ru-RU" dirty="0" err="1"/>
              <a:t>декурсивна</a:t>
            </a:r>
            <a:r>
              <a:rPr lang="ru-RU" dirty="0"/>
              <a:t>. Так, </a:t>
            </a:r>
            <a:r>
              <a:rPr lang="ru-RU" dirty="0" err="1"/>
              <a:t>якщо</a:t>
            </a:r>
            <a:r>
              <a:rPr lang="ru-RU" dirty="0"/>
              <a:t> величина </a:t>
            </a:r>
            <a:r>
              <a:rPr lang="ru-RU" dirty="0" err="1"/>
              <a:t>процентної</a:t>
            </a:r>
            <a:r>
              <a:rPr lang="ru-RU" dirty="0"/>
              <a:t> ставки становить 10%, то за </a:t>
            </a:r>
            <a:r>
              <a:rPr lang="ru-RU" dirty="0" err="1"/>
              <a:t>декурсивної</a:t>
            </a:r>
            <a:r>
              <a:rPr lang="ru-RU" dirty="0"/>
              <a:t> ставки при </a:t>
            </a:r>
            <a:r>
              <a:rPr lang="ru-RU" dirty="0" err="1"/>
              <a:t>кредиті</a:t>
            </a:r>
            <a:r>
              <a:rPr lang="ru-RU" dirty="0"/>
              <a:t> в $1000 кредитор </a:t>
            </a:r>
            <a:r>
              <a:rPr lang="ru-RU" dirty="0" err="1"/>
              <a:t>отримає</a:t>
            </a:r>
            <a:r>
              <a:rPr lang="ru-RU" dirty="0"/>
              <a:t> $1100 </a:t>
            </a:r>
            <a:r>
              <a:rPr lang="ru-RU" dirty="0" err="1"/>
              <a:t>наприкінці</a:t>
            </a:r>
            <a:r>
              <a:rPr lang="ru-RU" dirty="0"/>
              <a:t> </a:t>
            </a:r>
            <a:r>
              <a:rPr lang="ru-RU" dirty="0" err="1"/>
              <a:t>терміну</a:t>
            </a:r>
            <a:r>
              <a:rPr lang="ru-RU" dirty="0"/>
              <a:t>. За </a:t>
            </a:r>
            <a:r>
              <a:rPr lang="ru-RU" dirty="0" err="1"/>
              <a:t>антисипативної</a:t>
            </a:r>
            <a:r>
              <a:rPr lang="ru-RU" dirty="0"/>
              <a:t> ставки </a:t>
            </a:r>
            <a:r>
              <a:rPr lang="ru-RU" dirty="0" err="1"/>
              <a:t>він</a:t>
            </a:r>
            <a:r>
              <a:rPr lang="ru-RU" dirty="0"/>
              <a:t> </a:t>
            </a:r>
            <a:r>
              <a:rPr lang="ru-RU" dirty="0" err="1"/>
              <a:t>дасть</a:t>
            </a:r>
            <a:r>
              <a:rPr lang="ru-RU" dirty="0"/>
              <a:t> </a:t>
            </a:r>
            <a:r>
              <a:rPr lang="ru-RU" dirty="0" err="1"/>
              <a:t>позичальнику</a:t>
            </a:r>
            <a:r>
              <a:rPr lang="ru-RU" dirty="0"/>
              <a:t> $900 і в </a:t>
            </a:r>
            <a:r>
              <a:rPr lang="ru-RU" dirty="0" err="1"/>
              <a:t>кінці</a:t>
            </a:r>
            <a:r>
              <a:rPr lang="ru-RU" dirty="0"/>
              <a:t> </a:t>
            </a:r>
            <a:r>
              <a:rPr lang="ru-RU" dirty="0" err="1"/>
              <a:t>терміну</a:t>
            </a:r>
            <a:r>
              <a:rPr lang="ru-RU" dirty="0"/>
              <a:t> </a:t>
            </a:r>
            <a:r>
              <a:rPr lang="ru-RU" dirty="0" err="1"/>
              <a:t>отримає</a:t>
            </a:r>
            <a:r>
              <a:rPr lang="ru-RU" dirty="0"/>
              <a:t> $1000.</a:t>
            </a:r>
            <a:endParaRPr lang="uk-UA" dirty="0"/>
          </a:p>
        </p:txBody>
      </p:sp>
    </p:spTree>
    <p:extLst>
      <p:ext uri="{BB962C8B-B14F-4D97-AF65-F5344CB8AC3E}">
        <p14:creationId xmlns:p14="http://schemas.microsoft.com/office/powerpoint/2010/main" val="18521260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629AEAD7-13F4-4C09-8BA5-71EDE383D049}"/>
              </a:ext>
            </a:extLst>
          </p:cNvPr>
          <p:cNvSpPr>
            <a:spLocks noGrp="1"/>
          </p:cNvSpPr>
          <p:nvPr>
            <p:ph idx="1"/>
          </p:nvPr>
        </p:nvSpPr>
        <p:spPr>
          <a:xfrm>
            <a:off x="713025" y="521040"/>
            <a:ext cx="5617437" cy="4930191"/>
          </a:xfrm>
        </p:spPr>
        <p:txBody>
          <a:bodyPr/>
          <a:lstStyle/>
          <a:p>
            <a:pPr marL="0" indent="0" algn="just">
              <a:buNone/>
            </a:pPr>
            <a:r>
              <a:rPr lang="uk-UA" dirty="0"/>
              <a:t>Розрізняють номінальну та реальну відсоткову ставку.</a:t>
            </a:r>
          </a:p>
          <a:p>
            <a:pPr algn="just"/>
            <a:r>
              <a:rPr lang="uk-UA" dirty="0">
                <a:solidFill>
                  <a:schemeClr val="accent1"/>
                </a:solidFill>
              </a:rPr>
              <a:t>Реальна процентна ставка </a:t>
            </a:r>
            <a:r>
              <a:rPr lang="uk-UA" dirty="0"/>
              <a:t>– Це відсоткова ставка з урахуванням інфляції.</a:t>
            </a:r>
          </a:p>
          <a:p>
            <a:pPr marL="0" indent="0" algn="just">
              <a:buNone/>
            </a:pPr>
            <a:r>
              <a:rPr lang="uk-UA" dirty="0"/>
              <a:t>Взаємозв’язок реальної, номінальної ставки та інфляції у випадку описується наступною (наближеною)  формулою: </a:t>
            </a:r>
            <a:r>
              <a:rPr lang="en-US" dirty="0" err="1"/>
              <a:t>Ir</a:t>
            </a:r>
            <a:r>
              <a:rPr lang="en-US" dirty="0"/>
              <a:t> = In – </a:t>
            </a:r>
            <a:r>
              <a:rPr lang="en-US" dirty="0" err="1"/>
              <a:t>Ii</a:t>
            </a:r>
            <a:endParaRPr lang="uk-UA" dirty="0"/>
          </a:p>
          <a:p>
            <a:pPr marL="0" indent="0" algn="just">
              <a:buNone/>
            </a:pPr>
            <a:r>
              <a:rPr lang="ru-RU" dirty="0"/>
              <a:t>де </a:t>
            </a:r>
            <a:r>
              <a:rPr lang="ru-RU" dirty="0" err="1"/>
              <a:t>Ir</a:t>
            </a:r>
            <a:r>
              <a:rPr lang="ru-RU" dirty="0"/>
              <a:t> – Реальна </a:t>
            </a:r>
            <a:r>
              <a:rPr lang="ru-RU" dirty="0" err="1"/>
              <a:t>процентна</a:t>
            </a:r>
            <a:r>
              <a:rPr lang="ru-RU" dirty="0"/>
              <a:t> ставка;</a:t>
            </a:r>
          </a:p>
          <a:p>
            <a:pPr marL="0" indent="0" algn="just">
              <a:buNone/>
            </a:pPr>
            <a:r>
              <a:rPr lang="ru-RU" dirty="0"/>
              <a:t>In – </a:t>
            </a:r>
            <a:r>
              <a:rPr lang="ru-RU" dirty="0" err="1"/>
              <a:t>Номінальна</a:t>
            </a:r>
            <a:r>
              <a:rPr lang="ru-RU" dirty="0"/>
              <a:t> </a:t>
            </a:r>
            <a:r>
              <a:rPr lang="ru-RU" dirty="0" err="1"/>
              <a:t>відсоткова</a:t>
            </a:r>
            <a:r>
              <a:rPr lang="ru-RU" dirty="0"/>
              <a:t> ставка;</a:t>
            </a:r>
          </a:p>
          <a:p>
            <a:pPr marL="0" indent="0" algn="just">
              <a:buNone/>
            </a:pPr>
            <a:r>
              <a:rPr lang="ru-RU" dirty="0" err="1"/>
              <a:t>Ii</a:t>
            </a:r>
            <a:r>
              <a:rPr lang="ru-RU" dirty="0"/>
              <a:t> – </a:t>
            </a:r>
            <a:r>
              <a:rPr lang="ru-RU" dirty="0" err="1"/>
              <a:t>Очікуваний</a:t>
            </a:r>
            <a:r>
              <a:rPr lang="ru-RU" dirty="0"/>
              <a:t> </a:t>
            </a:r>
            <a:r>
              <a:rPr lang="ru-RU" dirty="0" err="1"/>
              <a:t>або</a:t>
            </a:r>
            <a:r>
              <a:rPr lang="ru-RU" dirty="0"/>
              <a:t> </a:t>
            </a:r>
            <a:r>
              <a:rPr lang="ru-RU" dirty="0" err="1"/>
              <a:t>запланований</a:t>
            </a:r>
            <a:r>
              <a:rPr lang="ru-RU" dirty="0"/>
              <a:t> </a:t>
            </a:r>
            <a:r>
              <a:rPr lang="ru-RU" dirty="0" err="1"/>
              <a:t>рівень</a:t>
            </a:r>
            <a:r>
              <a:rPr lang="ru-RU" dirty="0"/>
              <a:t> </a:t>
            </a:r>
            <a:r>
              <a:rPr lang="ru-RU" dirty="0" err="1"/>
              <a:t>інфляції</a:t>
            </a:r>
            <a:r>
              <a:rPr lang="ru-RU" dirty="0"/>
              <a:t>.</a:t>
            </a:r>
            <a:endParaRPr lang="uk-UA" dirty="0"/>
          </a:p>
        </p:txBody>
      </p:sp>
      <p:pic>
        <p:nvPicPr>
          <p:cNvPr id="13314" name="Picture 2" descr="Як правильно розрахувати відсоток по кредиту">
            <a:extLst>
              <a:ext uri="{FF2B5EF4-FFF2-40B4-BE49-F238E27FC236}">
                <a16:creationId xmlns:a16="http://schemas.microsoft.com/office/drawing/2014/main" id="{C09C8D26-F702-4E38-A0D7-0C2F6E3FD3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475" y="810207"/>
            <a:ext cx="5724525" cy="416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5543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7062F1-DFFB-4A35-84F9-863404945825}"/>
              </a:ext>
            </a:extLst>
          </p:cNvPr>
          <p:cNvSpPr>
            <a:spLocks noGrp="1"/>
          </p:cNvSpPr>
          <p:nvPr>
            <p:ph type="title"/>
          </p:nvPr>
        </p:nvSpPr>
        <p:spPr>
          <a:xfrm>
            <a:off x="1450392" y="2379765"/>
            <a:ext cx="9291215" cy="1049235"/>
          </a:xfrm>
        </p:spPr>
        <p:txBody>
          <a:bodyPr>
            <a:normAutofit/>
          </a:bodyPr>
          <a:lstStyle/>
          <a:p>
            <a:r>
              <a:rPr lang="uk-UA" sz="6000" dirty="0"/>
              <a:t>Дякую за увагу!</a:t>
            </a:r>
          </a:p>
        </p:txBody>
      </p:sp>
    </p:spTree>
    <p:extLst>
      <p:ext uri="{BB962C8B-B14F-4D97-AF65-F5344CB8AC3E}">
        <p14:creationId xmlns:p14="http://schemas.microsoft.com/office/powerpoint/2010/main" val="1907781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BEE27043-2E7F-40E4-AFD6-BF87473B2092}"/>
              </a:ext>
            </a:extLst>
          </p:cNvPr>
          <p:cNvSpPr>
            <a:spLocks noGrp="1"/>
          </p:cNvSpPr>
          <p:nvPr>
            <p:ph idx="1"/>
          </p:nvPr>
        </p:nvSpPr>
        <p:spPr>
          <a:xfrm>
            <a:off x="689579" y="444107"/>
            <a:ext cx="10673746" cy="3450613"/>
          </a:xfrm>
        </p:spPr>
        <p:txBody>
          <a:bodyPr/>
          <a:lstStyle/>
          <a:p>
            <a:pPr algn="just"/>
            <a:r>
              <a:rPr lang="uk-UA" b="1" dirty="0">
                <a:solidFill>
                  <a:schemeClr val="accent1"/>
                </a:solidFill>
              </a:rPr>
              <a:t>Інфляція</a:t>
            </a:r>
            <a:r>
              <a:rPr lang="uk-UA" dirty="0"/>
              <a:t> — це зростання загального рівня цін у країні впродовж певного періоду часу, що супроводжується знеціненням національної грошової одиниці. Іншими словами, зростають ціни на продукти харчування, одяг, підвищується квартирна плата тощо. При цьому ціни різних товарів можуть зростати неоднаковими темпами.</a:t>
            </a:r>
          </a:p>
        </p:txBody>
      </p:sp>
      <p:sp>
        <p:nvSpPr>
          <p:cNvPr id="7" name="TextBox 6">
            <a:extLst>
              <a:ext uri="{FF2B5EF4-FFF2-40B4-BE49-F238E27FC236}">
                <a16:creationId xmlns:a16="http://schemas.microsoft.com/office/drawing/2014/main" id="{FD129BFD-06D8-4FE2-B0BF-422C43D3C317}"/>
              </a:ext>
            </a:extLst>
          </p:cNvPr>
          <p:cNvSpPr txBox="1"/>
          <p:nvPr/>
        </p:nvSpPr>
        <p:spPr>
          <a:xfrm>
            <a:off x="981075" y="2110590"/>
            <a:ext cx="10382250" cy="3139321"/>
          </a:xfrm>
          <a:prstGeom prst="rect">
            <a:avLst/>
          </a:prstGeom>
          <a:noFill/>
        </p:spPr>
        <p:txBody>
          <a:bodyPr wrap="square">
            <a:spAutoFit/>
          </a:bodyPr>
          <a:lstStyle/>
          <a:p>
            <a:pPr algn="just"/>
            <a:r>
              <a:rPr lang="uk-UA" dirty="0"/>
              <a:t>Зростання загального рівня цін, або інфляцію, вимірюють за допомогою індексів цін. Той чи інший індекс цін характеризує рівень інфляції, який показує, як змінилися ціни в національній економіці за певний період. Економісти обчислюють також темп інфляції, який показує, прискорилася чи уповільнилася інфляція за певний період. Темп інфляції визначають за формулою:</a:t>
            </a:r>
          </a:p>
          <a:p>
            <a:endParaRPr lang="uk-UA" dirty="0"/>
          </a:p>
          <a:p>
            <a:pPr algn="ctr"/>
            <a:r>
              <a:rPr lang="uk-UA" dirty="0"/>
              <a:t>   Темп інфляції = П</a:t>
            </a:r>
            <a:r>
              <a:rPr lang="en-US" dirty="0"/>
              <a:t>t – </a:t>
            </a:r>
            <a:r>
              <a:rPr lang="uk-UA" dirty="0"/>
              <a:t>(П</a:t>
            </a:r>
            <a:r>
              <a:rPr lang="en-US" dirty="0"/>
              <a:t>t-1</a:t>
            </a:r>
            <a:r>
              <a:rPr lang="uk-UA" dirty="0"/>
              <a:t>)</a:t>
            </a:r>
            <a:r>
              <a:rPr lang="en-US" dirty="0"/>
              <a:t> / </a:t>
            </a:r>
            <a:r>
              <a:rPr lang="uk-UA" dirty="0"/>
              <a:t>(П</a:t>
            </a:r>
            <a:r>
              <a:rPr lang="en-US" dirty="0"/>
              <a:t>t-1</a:t>
            </a:r>
            <a:r>
              <a:rPr lang="uk-UA" dirty="0"/>
              <a:t>)</a:t>
            </a:r>
            <a:r>
              <a:rPr lang="en-US" dirty="0"/>
              <a:t> </a:t>
            </a:r>
            <a:r>
              <a:rPr lang="uk-UA" dirty="0"/>
              <a:t>х 100% ,</a:t>
            </a:r>
          </a:p>
          <a:p>
            <a:endParaRPr lang="uk-UA" dirty="0"/>
          </a:p>
          <a:p>
            <a:r>
              <a:rPr lang="uk-UA" dirty="0"/>
              <a:t>де: П</a:t>
            </a:r>
            <a:r>
              <a:rPr lang="en-US" dirty="0"/>
              <a:t>t    — </a:t>
            </a:r>
            <a:r>
              <a:rPr lang="uk-UA" dirty="0"/>
              <a:t>рівень цін у поточному періоді;</a:t>
            </a:r>
          </a:p>
          <a:p>
            <a:endParaRPr lang="uk-UA" dirty="0"/>
          </a:p>
          <a:p>
            <a:r>
              <a:rPr lang="uk-UA" dirty="0"/>
              <a:t>       П</a:t>
            </a:r>
            <a:r>
              <a:rPr lang="en-US" dirty="0"/>
              <a:t>t-1       — </a:t>
            </a:r>
            <a:r>
              <a:rPr lang="uk-UA" dirty="0"/>
              <a:t>рівень цін у попередньому періоді.</a:t>
            </a:r>
          </a:p>
        </p:txBody>
      </p:sp>
    </p:spTree>
    <p:extLst>
      <p:ext uri="{BB962C8B-B14F-4D97-AF65-F5344CB8AC3E}">
        <p14:creationId xmlns:p14="http://schemas.microsoft.com/office/powerpoint/2010/main" val="3845946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076CF803-ECBB-4CF7-B17B-3DC8BFB463CD}"/>
              </a:ext>
            </a:extLst>
          </p:cNvPr>
          <p:cNvSpPr>
            <a:spLocks noGrp="1"/>
          </p:cNvSpPr>
          <p:nvPr>
            <p:ph idx="1"/>
          </p:nvPr>
        </p:nvSpPr>
        <p:spPr>
          <a:xfrm>
            <a:off x="299054" y="377432"/>
            <a:ext cx="5006371" cy="4956568"/>
          </a:xfrm>
        </p:spPr>
        <p:txBody>
          <a:bodyPr>
            <a:normAutofit fontScale="92500" lnSpcReduction="10000"/>
          </a:bodyPr>
          <a:lstStyle/>
          <a:p>
            <a:pPr algn="just"/>
            <a:r>
              <a:rPr lang="uk-UA" dirty="0"/>
              <a:t>Основними соціально-економічними наслідками інфляції є перерозподіл майна і доходів групами населення, падіння рівня життя народу та зниження ефективності функціонування національної економіки.</a:t>
            </a:r>
          </a:p>
          <a:p>
            <a:pPr algn="just"/>
            <a:endParaRPr lang="uk-UA" dirty="0"/>
          </a:p>
          <a:p>
            <a:pPr algn="just"/>
            <a:r>
              <a:rPr lang="uk-UA" dirty="0">
                <a:solidFill>
                  <a:schemeClr val="accent1"/>
                </a:solidFill>
              </a:rPr>
              <a:t>Номінальний дохід </a:t>
            </a:r>
            <a:r>
              <a:rPr lang="uk-UA" dirty="0"/>
              <a:t>— це сума грошей, які особа отримує у вигляді заробітної плати, пенсії тощо. </a:t>
            </a:r>
          </a:p>
          <a:p>
            <a:pPr algn="just"/>
            <a:r>
              <a:rPr lang="uk-UA" dirty="0">
                <a:solidFill>
                  <a:schemeClr val="accent1"/>
                </a:solidFill>
              </a:rPr>
              <a:t>Реальний дохід </a:t>
            </a:r>
            <a:r>
              <a:rPr lang="uk-UA" dirty="0"/>
              <a:t>визначається кількістю товарів і послуг, які можна купити за суму номінального доходу.</a:t>
            </a:r>
          </a:p>
        </p:txBody>
      </p:sp>
      <p:pic>
        <p:nvPicPr>
          <p:cNvPr id="3074" name="Picture 2" descr="Яким є реальний дохід середньостатистичного поляка - Закупи в Польщі">
            <a:extLst>
              <a:ext uri="{FF2B5EF4-FFF2-40B4-BE49-F238E27FC236}">
                <a16:creationId xmlns:a16="http://schemas.microsoft.com/office/drawing/2014/main" id="{61CA5A9A-DBC2-4729-B4EB-94BDF1771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629" t="290" r="8353"/>
          <a:stretch/>
        </p:blipFill>
        <p:spPr bwMode="auto">
          <a:xfrm>
            <a:off x="5457825" y="377432"/>
            <a:ext cx="6734175" cy="54578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39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739E29-CBBA-4957-A646-D87D06308EFE}"/>
              </a:ext>
            </a:extLst>
          </p:cNvPr>
          <p:cNvSpPr>
            <a:spLocks noGrp="1"/>
          </p:cNvSpPr>
          <p:nvPr>
            <p:ph type="title"/>
          </p:nvPr>
        </p:nvSpPr>
        <p:spPr/>
        <p:txBody>
          <a:bodyPr/>
          <a:lstStyle/>
          <a:p>
            <a:r>
              <a:rPr lang="uk-UA" dirty="0"/>
              <a:t>Для інфляції характерні наступні ознаки:</a:t>
            </a:r>
          </a:p>
        </p:txBody>
      </p:sp>
      <p:sp>
        <p:nvSpPr>
          <p:cNvPr id="3" name="Місце для вмісту 2">
            <a:extLst>
              <a:ext uri="{FF2B5EF4-FFF2-40B4-BE49-F238E27FC236}">
                <a16:creationId xmlns:a16="http://schemas.microsoft.com/office/drawing/2014/main" id="{5AC25B58-D76F-4703-A47C-AF48DB9228A4}"/>
              </a:ext>
            </a:extLst>
          </p:cNvPr>
          <p:cNvSpPr>
            <a:spLocks noGrp="1"/>
          </p:cNvSpPr>
          <p:nvPr>
            <p:ph idx="1"/>
          </p:nvPr>
        </p:nvSpPr>
        <p:spPr/>
        <p:txBody>
          <a:bodyPr>
            <a:normAutofit lnSpcReduction="10000"/>
          </a:bodyPr>
          <a:lstStyle/>
          <a:p>
            <a:pPr algn="just"/>
            <a:r>
              <a:rPr lang="uk-UA" dirty="0"/>
              <a:t>зростання цін (роздрібних, гуртових, закупівельних і </a:t>
            </a:r>
            <a:r>
              <a:rPr lang="uk-UA" dirty="0" err="1"/>
              <a:t>т.д</a:t>
            </a:r>
            <a:r>
              <a:rPr lang="uk-UA" dirty="0"/>
              <a:t>.);</a:t>
            </a:r>
          </a:p>
          <a:p>
            <a:pPr algn="just"/>
            <a:r>
              <a:rPr lang="uk-UA" dirty="0"/>
              <a:t>перевищення платіжного попиту над пропозицією внаслідок випереджаючого зростання доходів населення і підприємств над випуском товарів;</a:t>
            </a:r>
          </a:p>
          <a:p>
            <a:pPr algn="just"/>
            <a:r>
              <a:rPr lang="uk-UA" dirty="0"/>
              <a:t>товарний дефіцит;</a:t>
            </a:r>
          </a:p>
          <a:p>
            <a:pPr algn="just"/>
            <a:r>
              <a:rPr lang="uk-UA" dirty="0"/>
              <a:t>бюджетний дефіцит через надмірне фінансування інвестицій, на утримання апарату управління, армії тощо;</a:t>
            </a:r>
          </a:p>
          <a:p>
            <a:pPr algn="just"/>
            <a:r>
              <a:rPr lang="uk-UA" dirty="0"/>
              <a:t>вимивання асортименту дешевих товарів і послуг дорогими.</a:t>
            </a:r>
          </a:p>
        </p:txBody>
      </p:sp>
    </p:spTree>
    <p:extLst>
      <p:ext uri="{BB962C8B-B14F-4D97-AF65-F5344CB8AC3E}">
        <p14:creationId xmlns:p14="http://schemas.microsoft.com/office/powerpoint/2010/main" val="3137853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01710C4-1D88-4CD8-B128-B85D7A5F6305}"/>
              </a:ext>
            </a:extLst>
          </p:cNvPr>
          <p:cNvSpPr>
            <a:spLocks noGrp="1"/>
          </p:cNvSpPr>
          <p:nvPr>
            <p:ph type="title"/>
          </p:nvPr>
        </p:nvSpPr>
        <p:spPr>
          <a:xfrm>
            <a:off x="1450392" y="370732"/>
            <a:ext cx="9291215" cy="1049235"/>
          </a:xfrm>
        </p:spPr>
        <p:txBody>
          <a:bodyPr>
            <a:normAutofit fontScale="90000"/>
          </a:bodyPr>
          <a:lstStyle/>
          <a:p>
            <a:r>
              <a:rPr lang="uk-UA" dirty="0"/>
              <a:t>Залежно від рівня розрізняють три види інфляції: помірну, галопуючу та гіперінфляцію</a:t>
            </a:r>
          </a:p>
        </p:txBody>
      </p:sp>
      <p:sp>
        <p:nvSpPr>
          <p:cNvPr id="3" name="Місце для вмісту 2">
            <a:extLst>
              <a:ext uri="{FF2B5EF4-FFF2-40B4-BE49-F238E27FC236}">
                <a16:creationId xmlns:a16="http://schemas.microsoft.com/office/drawing/2014/main" id="{FA613783-9960-4346-9163-D2D457156977}"/>
              </a:ext>
            </a:extLst>
          </p:cNvPr>
          <p:cNvSpPr>
            <a:spLocks noGrp="1"/>
          </p:cNvSpPr>
          <p:nvPr>
            <p:ph idx="1"/>
          </p:nvPr>
        </p:nvSpPr>
        <p:spPr>
          <a:xfrm>
            <a:off x="623886" y="1568057"/>
            <a:ext cx="10944225" cy="3946918"/>
          </a:xfrm>
        </p:spPr>
        <p:txBody>
          <a:bodyPr>
            <a:normAutofit fontScale="92500" lnSpcReduction="20000"/>
          </a:bodyPr>
          <a:lstStyle/>
          <a:p>
            <a:pPr algn="just"/>
            <a:r>
              <a:rPr lang="uk-UA" dirty="0">
                <a:solidFill>
                  <a:schemeClr val="accent1"/>
                </a:solidFill>
              </a:rPr>
              <a:t>Помірна інфляція </a:t>
            </a:r>
            <a:r>
              <a:rPr lang="uk-UA" dirty="0"/>
              <a:t>має місце тоді, коли ціни зростають повільно, до 10% за рік. За такої інфляції ціни відносно стабільні, люди охоче заощаджують гроші, бо їхня вартість мало знецінюється. Помірну інфляцію, за якої ціни зростають до 5% за рік, називають повзучою.</a:t>
            </a:r>
          </a:p>
          <a:p>
            <a:pPr algn="just"/>
            <a:r>
              <a:rPr lang="uk-UA" dirty="0">
                <a:solidFill>
                  <a:schemeClr val="accent1"/>
                </a:solidFill>
              </a:rPr>
              <a:t>Галопуючою є інфляція</a:t>
            </a:r>
            <a:r>
              <a:rPr lang="uk-UA" dirty="0"/>
              <a:t>, коли ціни зростають на 20, 50, 100 або й більше відсотків за рік. Гроші втрачають свою вартість дуже швидко, тому населення майже не заощаджує грошей у вигляді готівки. Люди прагнуть купити за свої гроші товари.</a:t>
            </a:r>
          </a:p>
          <a:p>
            <a:pPr algn="just"/>
            <a:r>
              <a:rPr lang="uk-UA" dirty="0">
                <a:solidFill>
                  <a:schemeClr val="accent1"/>
                </a:solidFill>
              </a:rPr>
              <a:t>Гіперінфляція </a:t>
            </a:r>
            <a:r>
              <a:rPr lang="uk-UA" dirty="0"/>
              <a:t>настає тоді, коли ціни починають зростати на тисячі, десятки тисяч, навіть мільйони відсотків за рік. Усі прагнуть запастися речами і позбутися грошей: підприємства купують інвестиційні товари, а населення використовує заощадження і поточні доходи для купівлі споживчих благ, поки гроші остаточно не знецінилися. Виникає “інфляційний психоз”, що посилює тиск на ціни. Гіперінфляція означає економічний і соціальний хаос, фінансовий крах та суспільно-політичне безладдя. Гіперінфляція мала місце і в Україні у 1993 р.</a:t>
            </a:r>
          </a:p>
        </p:txBody>
      </p:sp>
    </p:spTree>
    <p:extLst>
      <p:ext uri="{BB962C8B-B14F-4D97-AF65-F5344CB8AC3E}">
        <p14:creationId xmlns:p14="http://schemas.microsoft.com/office/powerpoint/2010/main" val="338689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a:extLst>
              <a:ext uri="{FF2B5EF4-FFF2-40B4-BE49-F238E27FC236}">
                <a16:creationId xmlns:a16="http://schemas.microsoft.com/office/drawing/2014/main" id="{DAA7F5ED-AD0E-4A36-8565-F6861DA4D553}"/>
              </a:ext>
            </a:extLst>
          </p:cNvPr>
          <p:cNvSpPr>
            <a:spLocks noGrp="1"/>
          </p:cNvSpPr>
          <p:nvPr>
            <p:ph idx="1"/>
          </p:nvPr>
        </p:nvSpPr>
        <p:spPr>
          <a:xfrm>
            <a:off x="1450392" y="1244207"/>
            <a:ext cx="9291215" cy="3450613"/>
          </a:xfrm>
        </p:spPr>
        <p:txBody>
          <a:bodyPr>
            <a:normAutofit fontScale="92500" lnSpcReduction="10000"/>
          </a:bodyPr>
          <a:lstStyle/>
          <a:p>
            <a:pPr algn="just"/>
            <a:r>
              <a:rPr lang="uk-UA" dirty="0"/>
              <a:t>Економісти поділяють інфляцію, з одного боку, на передбачену й непередбачену, а з іншого — на збалансовану і незбалансовану.</a:t>
            </a:r>
          </a:p>
          <a:p>
            <a:pPr algn="just"/>
            <a:r>
              <a:rPr lang="uk-UA" dirty="0">
                <a:solidFill>
                  <a:schemeClr val="accent1"/>
                </a:solidFill>
              </a:rPr>
              <a:t>Передбачена</a:t>
            </a:r>
            <a:r>
              <a:rPr lang="uk-UA" dirty="0"/>
              <a:t> — це інфляція, яку учасники ринкового процесу очікували і захистилися від її згубних впливів.</a:t>
            </a:r>
          </a:p>
          <a:p>
            <a:pPr algn="just"/>
            <a:r>
              <a:rPr lang="uk-UA" dirty="0">
                <a:solidFill>
                  <a:schemeClr val="accent1"/>
                </a:solidFill>
              </a:rPr>
              <a:t>Непередбачена</a:t>
            </a:r>
            <a:r>
              <a:rPr lang="uk-UA" dirty="0"/>
              <a:t> інфляція є несподіваною для економічних суб’єктів. </a:t>
            </a:r>
          </a:p>
          <a:p>
            <a:pPr algn="just"/>
            <a:r>
              <a:rPr lang="uk-UA" dirty="0">
                <a:solidFill>
                  <a:schemeClr val="accent1"/>
                </a:solidFill>
              </a:rPr>
              <a:t>Збалансованою</a:t>
            </a:r>
            <a:r>
              <a:rPr lang="uk-UA" dirty="0"/>
              <a:t> є інфляція, в процесі якої відносні ціни не змінюються. І навпаки, </a:t>
            </a:r>
            <a:r>
              <a:rPr lang="uk-UA" dirty="0">
                <a:solidFill>
                  <a:schemeClr val="accent1"/>
                </a:solidFill>
              </a:rPr>
              <a:t>незбалансована </a:t>
            </a:r>
            <a:r>
              <a:rPr lang="uk-UA" dirty="0"/>
              <a:t>інфляція супроводжується зміною відносних цін товарів, послуг та ресурсів. Ця класифікація дає змогу глибше аналізувати соціально-економічні наслідки інфляції.</a:t>
            </a:r>
          </a:p>
        </p:txBody>
      </p:sp>
    </p:spTree>
    <p:extLst>
      <p:ext uri="{BB962C8B-B14F-4D97-AF65-F5344CB8AC3E}">
        <p14:creationId xmlns:p14="http://schemas.microsoft.com/office/powerpoint/2010/main" val="3732432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Місце для вмісту 4">
            <a:extLst>
              <a:ext uri="{FF2B5EF4-FFF2-40B4-BE49-F238E27FC236}">
                <a16:creationId xmlns:a16="http://schemas.microsoft.com/office/drawing/2014/main" id="{E8E6CD2D-D0D3-4172-86C7-92C7930CA7A4}"/>
              </a:ext>
            </a:extLst>
          </p:cNvPr>
          <p:cNvSpPr>
            <a:spLocks noGrp="1"/>
          </p:cNvSpPr>
          <p:nvPr>
            <p:ph sz="half" idx="1"/>
          </p:nvPr>
        </p:nvSpPr>
        <p:spPr>
          <a:xfrm>
            <a:off x="533400" y="552451"/>
            <a:ext cx="5029200" cy="5248274"/>
          </a:xfrm>
        </p:spPr>
        <p:txBody>
          <a:bodyPr>
            <a:normAutofit fontScale="77500" lnSpcReduction="20000"/>
          </a:bodyPr>
          <a:lstStyle/>
          <a:p>
            <a:pPr algn="just"/>
            <a:r>
              <a:rPr lang="uk-UA" dirty="0"/>
              <a:t>Залежно від причин і механізму зростання загального рівня цін розрізняють інфляцію попиту та інфляцію витрат, або інфляцію пропозиції.</a:t>
            </a:r>
          </a:p>
          <a:p>
            <a:pPr marL="0" indent="0" algn="just">
              <a:buNone/>
            </a:pPr>
            <a:r>
              <a:rPr lang="uk-UA" dirty="0">
                <a:solidFill>
                  <a:schemeClr val="accent1"/>
                </a:solidFill>
              </a:rPr>
              <a:t>	Інфляція попиту </a:t>
            </a:r>
            <a:r>
              <a:rPr lang="uk-UA" dirty="0"/>
              <a:t>простежується тоді, коли сукупний попит зростає швидше за виробничий потенціал економіки, а тому ціни зростають, щоб зрівноважити попит і пропозицію. Отже, суть інфляції попиту полягає в тому, “що надто багато грошей полює на надто малу кількість товарів.</a:t>
            </a:r>
          </a:p>
          <a:p>
            <a:pPr marL="0" indent="0" algn="just">
              <a:buNone/>
            </a:pPr>
            <a:r>
              <a:rPr lang="uk-UA" dirty="0">
                <a:solidFill>
                  <a:schemeClr val="accent1"/>
                </a:solidFill>
              </a:rPr>
              <a:t>	Інфляція пропозиції </a:t>
            </a:r>
            <a:r>
              <a:rPr lang="uk-UA" dirty="0"/>
              <a:t>(витрат) виникає внаслідок зростання витрат у періоди високого рівня безробіття і неповного використання виробничих ресурсів.</a:t>
            </a:r>
          </a:p>
          <a:p>
            <a:pPr algn="just"/>
            <a:r>
              <a:rPr lang="uk-UA" dirty="0"/>
              <a:t>Економісти вирізняють також </a:t>
            </a:r>
            <a:r>
              <a:rPr lang="uk-UA" dirty="0">
                <a:solidFill>
                  <a:schemeClr val="accent1"/>
                </a:solidFill>
              </a:rPr>
              <a:t>інерційну інфляцію</a:t>
            </a:r>
            <a:r>
              <a:rPr lang="uk-UA" dirty="0"/>
              <a:t>, під якою розуміють зростання загального рівня цін із року в рік приблизно однаковим темпом.</a:t>
            </a:r>
          </a:p>
        </p:txBody>
      </p:sp>
      <p:sp>
        <p:nvSpPr>
          <p:cNvPr id="6" name="Місце для вмісту 5">
            <a:extLst>
              <a:ext uri="{FF2B5EF4-FFF2-40B4-BE49-F238E27FC236}">
                <a16:creationId xmlns:a16="http://schemas.microsoft.com/office/drawing/2014/main" id="{3765387A-BC10-4EC0-9145-E3D966713F33}"/>
              </a:ext>
            </a:extLst>
          </p:cNvPr>
          <p:cNvSpPr>
            <a:spLocks noGrp="1"/>
          </p:cNvSpPr>
          <p:nvPr>
            <p:ph sz="half" idx="2"/>
          </p:nvPr>
        </p:nvSpPr>
        <p:spPr>
          <a:xfrm>
            <a:off x="6254140" y="552451"/>
            <a:ext cx="5099660" cy="4906412"/>
          </a:xfrm>
        </p:spPr>
        <p:txBody>
          <a:bodyPr>
            <a:normAutofit fontScale="77500" lnSpcReduction="20000"/>
          </a:bodyPr>
          <a:lstStyle/>
          <a:p>
            <a:r>
              <a:rPr lang="uk-UA" dirty="0"/>
              <a:t>Інфляцію також поділяють на класичну і сучасну.</a:t>
            </a:r>
          </a:p>
          <a:p>
            <a:pPr marL="0" indent="0">
              <a:buNone/>
            </a:pPr>
            <a:r>
              <a:rPr lang="uk-UA" b="1" dirty="0">
                <a:solidFill>
                  <a:schemeClr val="accent1"/>
                </a:solidFill>
              </a:rPr>
              <a:t>Класична інфляція </a:t>
            </a:r>
            <a:r>
              <a:rPr lang="uk-UA" dirty="0"/>
              <a:t>спостерігалася в минулому — від часу її виникнення із запровадженням грошей аж до середини 30-х років </a:t>
            </a:r>
            <a:r>
              <a:rPr lang="en-US" dirty="0"/>
              <a:t>XX </a:t>
            </a:r>
            <a:r>
              <a:rPr lang="uk-UA" dirty="0"/>
              <a:t>ст. Характерною рисою класичної інфляції було те, що вона була епізодичною — тривала кілька років і переходила у дефляцію — зниження загального рівня цін.</a:t>
            </a:r>
          </a:p>
          <a:p>
            <a:pPr marL="0" indent="0">
              <a:buNone/>
            </a:pPr>
            <a:endParaRPr lang="uk-UA" dirty="0"/>
          </a:p>
          <a:p>
            <a:pPr marL="0" indent="0">
              <a:buNone/>
            </a:pPr>
            <a:r>
              <a:rPr lang="uk-UA" dirty="0"/>
              <a:t>Сучасна інфляція — це інфляція другої половини </a:t>
            </a:r>
            <a:r>
              <a:rPr lang="en-US" dirty="0"/>
              <a:t>XX </a:t>
            </a:r>
            <a:r>
              <a:rPr lang="uk-UA" dirty="0"/>
              <a:t>ст. Характерною рисою сучасної інфляції є її хронічний характер.</a:t>
            </a:r>
          </a:p>
        </p:txBody>
      </p:sp>
    </p:spTree>
    <p:extLst>
      <p:ext uri="{BB962C8B-B14F-4D97-AF65-F5344CB8AC3E}">
        <p14:creationId xmlns:p14="http://schemas.microsoft.com/office/powerpoint/2010/main" val="2974886439"/>
      </p:ext>
    </p:extLst>
  </p:cSld>
  <p:clrMapOvr>
    <a:masterClrMapping/>
  </p:clrMapOvr>
</p:sld>
</file>

<file path=ppt/theme/theme1.xml><?xml version="1.0" encoding="utf-8"?>
<a:theme xmlns:a="http://schemas.openxmlformats.org/drawingml/2006/main" name="Галерея">
  <a:themeElements>
    <a:clrScheme name="Галерея">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Галерея">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алерея">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128</TotalTime>
  <Words>4715</Words>
  <Application>Microsoft Office PowerPoint</Application>
  <PresentationFormat>Широкий екран</PresentationFormat>
  <Paragraphs>177</Paragraphs>
  <Slides>38</Slides>
  <Notes>1</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38</vt:i4>
      </vt:variant>
    </vt:vector>
  </HeadingPairs>
  <TitlesOfParts>
    <vt:vector size="43" baseType="lpstr">
      <vt:lpstr>Arial</vt:lpstr>
      <vt:lpstr>Calibri</vt:lpstr>
      <vt:lpstr>montserrat</vt:lpstr>
      <vt:lpstr>Rockwell</vt:lpstr>
      <vt:lpstr>Галерея</vt:lpstr>
      <vt:lpstr>Тема 4. макрофінансові показники у системі міжнародних фінансів</vt:lpstr>
      <vt:lpstr>План</vt:lpstr>
      <vt:lpstr>1. Інфляція та її види </vt:lpstr>
      <vt:lpstr>Презентація PowerPoint</vt:lpstr>
      <vt:lpstr>Презентація PowerPoint</vt:lpstr>
      <vt:lpstr>Для інфляції характерні наступні ознаки:</vt:lpstr>
      <vt:lpstr>Залежно від рівня розрізняють три види інфляції: помірну, галопуючу та гіперінфляцію</vt:lpstr>
      <vt:lpstr>Презентація PowerPoint</vt:lpstr>
      <vt:lpstr>Презентація PowerPoint</vt:lpstr>
      <vt:lpstr>Антиінфляційна політика та основні засоби боротьби з інфляцією</vt:lpstr>
      <vt:lpstr>Непрямі засоби</vt:lpstr>
      <vt:lpstr>Прямі засоби</vt:lpstr>
      <vt:lpstr>Презентація PowerPoint</vt:lpstr>
      <vt:lpstr>Першочергові антиінфляційні засоби</vt:lpstr>
      <vt:lpstr>2. Стан платіжного балансу </vt:lpstr>
      <vt:lpstr>Розрахунковий баланс </vt:lpstr>
      <vt:lpstr>Баланс міжнародної заборгованості</vt:lpstr>
      <vt:lpstr>Платіжний баланс</vt:lpstr>
      <vt:lpstr>Презентація PowerPoint</vt:lpstr>
      <vt:lpstr>Презентація PowerPoint</vt:lpstr>
      <vt:lpstr>Структура платіжного балансу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Методи регулювання платіжного балансу</vt:lpstr>
      <vt:lpstr>Презентація PowerPoint</vt:lpstr>
      <vt:lpstr>Презентація PowerPoint</vt:lpstr>
      <vt:lpstr>Фінансова і грошово-кредитна політика</vt:lpstr>
      <vt:lpstr>Фактори, що впливають на стан платіжного балансу</vt:lpstr>
      <vt:lpstr>Крім того, на стан міжнародних економічних відносин і, як наслідок, стан платіжних балансів різних країн впливають такі фактори глобального характеру:</vt:lpstr>
      <vt:lpstr>Презентація PowerPoint</vt:lpstr>
      <vt:lpstr>3. відсоткові ставки</vt:lpstr>
      <vt:lpstr>Залежно від того, чи змінюється ставка протягом часу, виділяють фіксовану та плаваючу процентні ставки:</vt:lpstr>
      <vt:lpstr>Презентація PowerPoint</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Фактори впливу на валютний курс</dc:title>
  <dc:creator>Admin</dc:creator>
  <cp:lastModifiedBy>Iryna Abramova</cp:lastModifiedBy>
  <cp:revision>27</cp:revision>
  <dcterms:created xsi:type="dcterms:W3CDTF">2024-03-12T12:32:33Z</dcterms:created>
  <dcterms:modified xsi:type="dcterms:W3CDTF">2026-03-10T07:12:26Z</dcterms:modified>
</cp:coreProperties>
</file>