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9" r:id="rId4"/>
    <p:sldId id="280" r:id="rId5"/>
    <p:sldId id="281" r:id="rId6"/>
    <p:sldId id="285" r:id="rId7"/>
    <p:sldId id="282" r:id="rId8"/>
    <p:sldId id="287" r:id="rId9"/>
    <p:sldId id="284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71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9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2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893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12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18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797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06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65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4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2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3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539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4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421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013203-D4B2-44C6-BF18-145274AFD226}" type="datetimeFigureOut">
              <a:rPr lang="ru-RU" smtClean="0"/>
              <a:t>08.05.2025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139736-F096-4F81-9DAD-F81E55F2D83E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4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4618" y="612058"/>
            <a:ext cx="9788245" cy="1378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Кров, </a:t>
            </a:r>
            <a:r>
              <a:rPr lang="ru-RU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її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склад. </a:t>
            </a:r>
            <a:r>
              <a:rPr lang="ru-RU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Кровоносна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система орган</a:t>
            </a:r>
            <a:r>
              <a:rPr lang="uk-UA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ізму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00" y="2093401"/>
            <a:ext cx="5578366" cy="4090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154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Кровоносні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судини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людини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18" y="2081046"/>
            <a:ext cx="7531549" cy="4235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 6"/>
          <p:cNvSpPr/>
          <p:nvPr/>
        </p:nvSpPr>
        <p:spPr>
          <a:xfrm>
            <a:off x="8843947" y="2995448"/>
            <a:ext cx="1750481" cy="15029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0"/>
            <a:endCxn id="7" idx="4"/>
          </p:cNvCxnSpPr>
          <p:nvPr/>
        </p:nvCxnSpPr>
        <p:spPr>
          <a:xfrm>
            <a:off x="9719188" y="2995448"/>
            <a:ext cx="0" cy="1502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0"/>
            <a:endCxn id="7" idx="4"/>
          </p:cNvCxnSpPr>
          <p:nvPr/>
        </p:nvCxnSpPr>
        <p:spPr>
          <a:xfrm>
            <a:off x="9719188" y="2995448"/>
            <a:ext cx="0" cy="15029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2"/>
            <a:endCxn id="7" idx="6"/>
          </p:cNvCxnSpPr>
          <p:nvPr/>
        </p:nvCxnSpPr>
        <p:spPr>
          <a:xfrm>
            <a:off x="8843947" y="3746938"/>
            <a:ext cx="17504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верх стрелка 14"/>
          <p:cNvSpPr/>
          <p:nvPr/>
        </p:nvSpPr>
        <p:spPr>
          <a:xfrm>
            <a:off x="9974317" y="2575034"/>
            <a:ext cx="1376855" cy="840827"/>
          </a:xfrm>
          <a:prstGeom prst="curved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7958704" y="2648607"/>
            <a:ext cx="1448055" cy="7672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9738" y="3657600"/>
            <a:ext cx="92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Артерії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10274" y="3562272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Вени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261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Велике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і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мале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кола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колообігу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2966" y="1497753"/>
            <a:ext cx="3121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https://www.youtube.com/watch?v=r_p9VOjRZPc&amp;ab_channel=biologymosco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3172" y="2622360"/>
            <a:ext cx="1770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>
                <a:solidFill>
                  <a:srgbClr val="FF0000"/>
                </a:solidFill>
              </a:rPr>
              <a:t>Кола кровообігу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66" y="1072055"/>
            <a:ext cx="6022100" cy="578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7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8" y="0"/>
            <a:ext cx="10452792" cy="381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9" y="3818649"/>
            <a:ext cx="10452792" cy="262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92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Імунітет</a:t>
            </a:r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, </a:t>
            </a:r>
            <a:r>
              <a:rPr lang="ru-RU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його</a:t>
            </a:r>
            <a:r>
              <a:rPr lang="ru-RU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види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14" y="1325234"/>
            <a:ext cx="6584403" cy="4389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15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Імунітет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>
                <a:latin typeface="Comic Sans MS" panose="030F0702030302020204" pitchFamily="66" charset="0"/>
              </a:rPr>
              <a:t>– </a:t>
            </a:r>
            <a:r>
              <a:rPr lang="ru-RU" sz="2800" dirty="0" err="1">
                <a:latin typeface="Comic Sans MS" panose="030F0702030302020204" pitchFamily="66" charset="0"/>
              </a:rPr>
              <a:t>здатність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нашого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організму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протистояти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дії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br>
              <a:rPr lang="ru-RU" sz="2800" dirty="0">
                <a:latin typeface="Comic Sans MS" panose="030F0702030302020204" pitchFamily="66" charset="0"/>
              </a:rPr>
            </a:br>
            <a:r>
              <a:rPr lang="ru-RU" sz="2800" dirty="0" err="1">
                <a:latin typeface="Comic Sans MS" panose="030F0702030302020204" pitchFamily="66" charset="0"/>
              </a:rPr>
              <a:t>небезпечних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факторів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88" y="3086943"/>
            <a:ext cx="3836548" cy="272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976" y="2321925"/>
            <a:ext cx="2278798" cy="220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473788" y="6022428"/>
            <a:ext cx="4129743" cy="105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566745" y="4635062"/>
            <a:ext cx="36786" cy="138736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603531" y="4635062"/>
            <a:ext cx="355249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156028" y="2827283"/>
            <a:ext cx="0" cy="185123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56028" y="2827283"/>
            <a:ext cx="297442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3788" y="6032938"/>
            <a:ext cx="0" cy="65164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1576" y="835739"/>
            <a:ext cx="1812008" cy="181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608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Імунна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система </a:t>
            </a:r>
            <a:endParaRPr lang="ru-RU" sz="4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62" y="1247557"/>
            <a:ext cx="5742579" cy="52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8869" y="3615559"/>
            <a:ext cx="9459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Тимус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5752" y="6085490"/>
            <a:ext cx="225972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Кістковий мозок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348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Види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імунітету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53" y="1107144"/>
            <a:ext cx="9322052" cy="321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866290" y="3731172"/>
            <a:ext cx="1881351" cy="388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Природний 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20222" y="3752192"/>
            <a:ext cx="1839310" cy="388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rgbClr val="7030A0"/>
                </a:solidFill>
              </a:rPr>
              <a:t>Штучний </a:t>
            </a:r>
            <a:endParaRPr lang="ru-RU" b="1" dirty="0">
              <a:solidFill>
                <a:srgbClr val="7030A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373821" y="3983421"/>
            <a:ext cx="1450428" cy="60960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481145" y="4120054"/>
            <a:ext cx="0" cy="117715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998372" y="4120055"/>
            <a:ext cx="10511" cy="117715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165022" y="4004441"/>
            <a:ext cx="1179983" cy="58858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7" y="4540469"/>
            <a:ext cx="2710203" cy="151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212" y="4837331"/>
            <a:ext cx="3023756" cy="149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641" y="4845269"/>
            <a:ext cx="2776042" cy="1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345005" y="4467999"/>
            <a:ext cx="176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Захисний білок 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24185" y="615028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Активний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461406" y="6465332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Пасивний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767145" y="6342664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Активний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0499834" y="4845269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(пасивний)</a:t>
            </a:r>
            <a:endParaRPr lang="ru-RU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891" y="572704"/>
            <a:ext cx="2238047" cy="125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668000" y="893379"/>
            <a:ext cx="74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Вірус</a:t>
            </a:r>
            <a:r>
              <a:rPr lang="uk-UA" dirty="0"/>
              <a:t> </a:t>
            </a:r>
            <a:endParaRPr lang="ru-RU" dirty="0"/>
          </a:p>
        </p:txBody>
      </p:sp>
      <p:cxnSp>
        <p:nvCxnSpPr>
          <p:cNvPr id="4100" name="Прямая со стрелкой 4099"/>
          <p:cNvCxnSpPr/>
          <p:nvPr/>
        </p:nvCxnSpPr>
        <p:spPr>
          <a:xfrm flipV="1">
            <a:off x="9038897" y="777766"/>
            <a:ext cx="833994" cy="421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3" y="178882"/>
            <a:ext cx="1355628" cy="135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358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Як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зберегти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імунну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систему 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6" y="1322606"/>
            <a:ext cx="11169171" cy="46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488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7135" y="2284686"/>
            <a:ext cx="10139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>
                <a:latin typeface="Comic Sans MS" panose="030F0702030302020204" pitchFamily="66" charset="0"/>
              </a:rPr>
              <a:t>Дякую за увагу</a:t>
            </a:r>
            <a:endParaRPr lang="ru-RU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202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467" y="627858"/>
            <a:ext cx="6091065" cy="17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5901671" y="2335077"/>
            <a:ext cx="378372" cy="1513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69324" y="3678621"/>
            <a:ext cx="62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Comic Sans MS" panose="030F0702030302020204" pitchFamily="66" charset="0"/>
              </a:rPr>
              <a:t>Кров = плазма + клітини крові 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29" y="4279682"/>
            <a:ext cx="3844541" cy="1950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9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Кров, </a:t>
            </a:r>
            <a:r>
              <a:rPr lang="ru-RU" sz="4800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її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склад </a:t>
            </a:r>
            <a:endParaRPr lang="ru-RU" sz="4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64" y="1259654"/>
            <a:ext cx="4438600" cy="491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412" y="1259654"/>
            <a:ext cx="3694524" cy="275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61" y="4136922"/>
            <a:ext cx="3595929" cy="44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48" y="3139252"/>
            <a:ext cx="3148013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1412" y="4971393"/>
            <a:ext cx="1639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Центрифуга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444359" y="1259654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8% в</a:t>
            </a:r>
            <a:r>
              <a:rPr lang="uk-UA" dirty="0"/>
              <a:t>ід вашої ваги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52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       </a:t>
            </a:r>
            <a:r>
              <a:rPr lang="ru-RU" sz="4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Кров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70" y="1145627"/>
            <a:ext cx="4577947" cy="2683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31779" y="3828813"/>
            <a:ext cx="3259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Артеріальна кров</a:t>
            </a:r>
          </a:p>
          <a:p>
            <a:r>
              <a:rPr lang="uk-UA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(багата на кисень)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2137" y="3828813"/>
            <a:ext cx="4293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Венозна кров</a:t>
            </a:r>
          </a:p>
          <a:p>
            <a:r>
              <a:rPr lang="uk-UA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(багата на вуглекислий газ)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5" y="4775426"/>
            <a:ext cx="2573174" cy="160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50" y="4775426"/>
            <a:ext cx="2573173" cy="160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604" y="4659810"/>
            <a:ext cx="1792388" cy="184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053" y="4704436"/>
            <a:ext cx="1749060" cy="180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921876" y="5412828"/>
            <a:ext cx="1324303" cy="35735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581113" y="5412828"/>
            <a:ext cx="1372184" cy="28377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1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Поміркуємо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endParaRPr lang="ru-RU" sz="4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613" y="2172340"/>
            <a:ext cx="1593794" cy="150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29" y="1772316"/>
            <a:ext cx="2395867" cy="23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66" y="1904429"/>
            <a:ext cx="2017986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5751" y="1624289"/>
            <a:ext cx="396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5696" y="1587650"/>
            <a:ext cx="90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396248" y="15876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5103" y="4782207"/>
            <a:ext cx="1208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Comic Sans MS" panose="030F0702030302020204" pitchFamily="66" charset="0"/>
              </a:rPr>
              <a:t>Захищає від інфекцій                                        Захищає від </a:t>
            </a:r>
            <a:r>
              <a:rPr lang="uk-UA" dirty="0" err="1">
                <a:latin typeface="Comic Sans MS" panose="030F0702030302020204" pitchFamily="66" charset="0"/>
              </a:rPr>
              <a:t>крововтрат</a:t>
            </a:r>
            <a:r>
              <a:rPr lang="uk-UA" dirty="0">
                <a:latin typeface="Comic Sans MS" panose="030F0702030302020204" pitchFamily="66" charset="0"/>
              </a:rPr>
              <a:t>                       </a:t>
            </a:r>
            <a:r>
              <a:rPr lang="uk-UA" dirty="0" err="1">
                <a:latin typeface="Comic Sans MS" panose="030F0702030302020204" pitchFamily="66" charset="0"/>
              </a:rPr>
              <a:t>Переносить</a:t>
            </a:r>
            <a:r>
              <a:rPr lang="uk-UA" dirty="0">
                <a:latin typeface="Comic Sans MS" panose="030F0702030302020204" pitchFamily="66" charset="0"/>
              </a:rPr>
              <a:t>  О</a:t>
            </a:r>
            <a:r>
              <a:rPr lang="uk-UA" sz="1200" dirty="0">
                <a:latin typeface="Comic Sans MS" panose="030F0702030302020204" pitchFamily="66" charset="0"/>
              </a:rPr>
              <a:t>2</a:t>
            </a:r>
            <a:r>
              <a:rPr lang="uk-UA" dirty="0">
                <a:latin typeface="Comic Sans MS" panose="030F0702030302020204" pitchFamily="66" charset="0"/>
              </a:rPr>
              <a:t> та СО</a:t>
            </a:r>
            <a:r>
              <a:rPr lang="uk-UA" sz="1100" dirty="0">
                <a:latin typeface="Comic Sans MS" panose="030F0702030302020204" pitchFamily="66" charset="0"/>
              </a:rPr>
              <a:t>2</a:t>
            </a:r>
            <a:endParaRPr lang="ru-RU" sz="11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28083" y="3680663"/>
            <a:ext cx="10089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8372" y="5486400"/>
            <a:ext cx="11592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</a:rPr>
              <a:t>Еритроцит                                                                            Лейкоцит                                                             Тромбоцит 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341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Кровоносна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система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74317" y="3236892"/>
            <a:ext cx="945931" cy="36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54" y="1210112"/>
            <a:ext cx="5578885" cy="47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81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74317" y="3236892"/>
            <a:ext cx="945931" cy="36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89" y="462455"/>
            <a:ext cx="8085959" cy="606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967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Кровоносна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система 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74317" y="3236892"/>
            <a:ext cx="945931" cy="36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25" y="2081265"/>
            <a:ext cx="3364458" cy="304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480441" y="1156138"/>
            <a:ext cx="1923393" cy="925127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123" y="2081265"/>
            <a:ext cx="5414456" cy="304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7210097" y="1156138"/>
            <a:ext cx="1082565" cy="83031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14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115417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Серце</a:t>
            </a:r>
            <a:r>
              <a:rPr lang="ru-RU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людини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74317" y="3236892"/>
            <a:ext cx="945931" cy="36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159" y="2175614"/>
            <a:ext cx="4931541" cy="446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76" y="2431502"/>
            <a:ext cx="4540861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88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ирода">
  <a:themeElements>
    <a:clrScheme name="Природа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Природа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рирод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663</TotalTime>
  <Words>141</Words>
  <Application>Microsoft Office PowerPoint</Application>
  <PresentationFormat>Широкий екран</PresentationFormat>
  <Paragraphs>41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2" baseType="lpstr">
      <vt:lpstr>Arial</vt:lpstr>
      <vt:lpstr>Comic Sans MS</vt:lpstr>
      <vt:lpstr>Garamond</vt:lpstr>
      <vt:lpstr>Природа</vt:lpstr>
      <vt:lpstr>  Кров, її склад. Кровоносна система організму </vt:lpstr>
      <vt:lpstr>Презентація PowerPoint</vt:lpstr>
      <vt:lpstr>        Кров, її склад </vt:lpstr>
      <vt:lpstr>        Кров</vt:lpstr>
      <vt:lpstr>Поміркуємо!</vt:lpstr>
      <vt:lpstr>Кровоносна система </vt:lpstr>
      <vt:lpstr>Презентація PowerPoint</vt:lpstr>
      <vt:lpstr>Кровоносна система </vt:lpstr>
      <vt:lpstr>Серце людини</vt:lpstr>
      <vt:lpstr>Кровоносні судини людини</vt:lpstr>
      <vt:lpstr>Велике і мале кола колообігу</vt:lpstr>
      <vt:lpstr>Презентація PowerPoint</vt:lpstr>
      <vt:lpstr>Імунітет, його види </vt:lpstr>
      <vt:lpstr>Імунітет – здатність нашого організму протистояти дії  небезпечних факторів</vt:lpstr>
      <vt:lpstr>Імунна  система </vt:lpstr>
      <vt:lpstr>Види імунітету </vt:lpstr>
      <vt:lpstr>Як зберегти імунну  систему 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Повітря і дихання</dc:title>
  <dc:creator>Светлана Безручкова</dc:creator>
  <cp:lastModifiedBy>Максим Биляченко</cp:lastModifiedBy>
  <cp:revision>52</cp:revision>
  <dcterms:created xsi:type="dcterms:W3CDTF">2023-02-25T09:49:58Z</dcterms:created>
  <dcterms:modified xsi:type="dcterms:W3CDTF">2025-05-08T12:35:18Z</dcterms:modified>
</cp:coreProperties>
</file>