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6" r:id="rId8"/>
    <p:sldId id="278" r:id="rId9"/>
    <p:sldId id="279" r:id="rId10"/>
    <p:sldId id="280" r:id="rId11"/>
    <p:sldId id="281" r:id="rId12"/>
    <p:sldId id="277" r:id="rId13"/>
    <p:sldId id="257" r:id="rId14"/>
    <p:sldId id="259" r:id="rId15"/>
    <p:sldId id="262" r:id="rId16"/>
    <p:sldId id="260" r:id="rId17"/>
    <p:sldId id="261" r:id="rId18"/>
    <p:sldId id="263" r:id="rId19"/>
    <p:sldId id="264" r:id="rId20"/>
    <p:sldId id="266" r:id="rId21"/>
    <p:sldId id="267" r:id="rId22"/>
    <p:sldId id="268" r:id="rId23"/>
    <p:sldId id="269" r:id="rId24"/>
    <p:sldId id="265" r:id="rId25"/>
    <p:sldId id="275" r:id="rId26"/>
    <p:sldId id="282"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9082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45446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5373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6796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87424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50A086A8-4ABD-4531-A67A-51C72D91363E}" type="datetimeFigureOut">
              <a:rPr lang="uk-UA" smtClean="0"/>
              <a:t>19.09.2024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66790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50A086A8-4ABD-4531-A67A-51C72D91363E}" type="datetimeFigureOut">
              <a:rPr lang="uk-UA" smtClean="0"/>
              <a:t>19.09.2024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62092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50A086A8-4ABD-4531-A67A-51C72D91363E}" type="datetimeFigureOut">
              <a:rPr lang="uk-UA" smtClean="0"/>
              <a:t>19.09.2024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400250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A086A8-4ABD-4531-A67A-51C72D91363E}" type="datetimeFigureOut">
              <a:rPr lang="uk-UA" smtClean="0"/>
              <a:t>19.09.2024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28972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A086A8-4ABD-4531-A67A-51C72D91363E}" type="datetimeFigureOut">
              <a:rPr lang="uk-UA" smtClean="0"/>
              <a:t>19.09.2024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353663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0A086A8-4ABD-4531-A67A-51C72D91363E}" type="datetimeFigureOut">
              <a:rPr lang="uk-UA" smtClean="0"/>
              <a:t>19.09.2024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44218F0-6216-48DA-BACA-B2BDCEC4A28C}" type="slidenum">
              <a:rPr lang="uk-UA" smtClean="0"/>
              <a:t>‹№›</a:t>
            </a:fld>
            <a:endParaRPr lang="uk-UA"/>
          </a:p>
        </p:txBody>
      </p:sp>
    </p:spTree>
    <p:extLst>
      <p:ext uri="{BB962C8B-B14F-4D97-AF65-F5344CB8AC3E}">
        <p14:creationId xmlns:p14="http://schemas.microsoft.com/office/powerpoint/2010/main" val="124028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086A8-4ABD-4531-A67A-51C72D91363E}" type="datetimeFigureOut">
              <a:rPr lang="uk-UA" smtClean="0"/>
              <a:t>19.09.2024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218F0-6216-48DA-BACA-B2BDCEC4A28C}" type="slidenum">
              <a:rPr lang="uk-UA" smtClean="0"/>
              <a:t>‹№›</a:t>
            </a:fld>
            <a:endParaRPr lang="uk-UA"/>
          </a:p>
        </p:txBody>
      </p:sp>
    </p:spTree>
    <p:extLst>
      <p:ext uri="{BB962C8B-B14F-4D97-AF65-F5344CB8AC3E}">
        <p14:creationId xmlns:p14="http://schemas.microsoft.com/office/powerpoint/2010/main" val="275484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oksim.ua/2023/07/25/shho-take-tokenizacziya-v-nlp/#%D0%A2%D0%BE%D0%BA%D0%B5%D0%BD%D1%96%D0%B7%D0%B0%D1%86%D1%96%D1%8F_%D1%81%D0%BB%D1%96%D0%B2" TargetMode="External"/><Relationship Id="rId2" Type="http://schemas.openxmlformats.org/officeDocument/2006/relationships/hyperlink" Target="https://nlpcloud.com/uk/nlp-tokenization-api.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rjctr.com/mag/nlp-is-cours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latin typeface="Times New Roman" panose="02020603050405020304" pitchFamily="18" charset="0"/>
                <a:cs typeface="Times New Roman" panose="02020603050405020304" pitchFamily="18" charset="0"/>
              </a:rPr>
              <a:t> NLP  </a:t>
            </a:r>
            <a:r>
              <a:rPr lang="ru-RU" b="1" dirty="0" err="1">
                <a:latin typeface="Times New Roman" panose="02020603050405020304" pitchFamily="18" charset="0"/>
                <a:cs typeface="Times New Roman" panose="02020603050405020304" pitchFamily="18" charset="0"/>
              </a:rPr>
              <a:t>Python</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обробка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природної</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мови</a:t>
            </a:r>
            <a:r>
              <a:rPr lang="ru-RU" b="1" dirty="0">
                <a:latin typeface="Times New Roman" panose="02020603050405020304" pitchFamily="18" charset="0"/>
                <a:cs typeface="Times New Roman" panose="02020603050405020304" pitchFamily="18" charset="0"/>
              </a:rPr>
              <a:t>)</a:t>
            </a:r>
            <a:br>
              <a:rPr lang="ru-RU" b="1"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uk-UA" b="1" dirty="0">
                <a:latin typeface="Times New Roman" panose="02020603050405020304" pitchFamily="18" charset="0"/>
                <a:cs typeface="Times New Roman" panose="02020603050405020304" pitchFamily="18" charset="0"/>
              </a:rPr>
              <a:t>Лекція 3</a:t>
            </a:r>
          </a:p>
        </p:txBody>
      </p:sp>
    </p:spTree>
    <p:extLst>
      <p:ext uri="{BB962C8B-B14F-4D97-AF65-F5344CB8AC3E}">
        <p14:creationId xmlns:p14="http://schemas.microsoft.com/office/powerpoint/2010/main" val="24633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D1C3A3-4ACA-4442-80DA-548C94FC5FC4}"/>
              </a:ext>
            </a:extLst>
          </p:cNvPr>
          <p:cNvSpPr>
            <a:spLocks noGrp="1"/>
          </p:cNvSpPr>
          <p:nvPr>
            <p:ph type="title"/>
          </p:nvPr>
        </p:nvSpPr>
        <p:spPr>
          <a:xfrm>
            <a:off x="838200" y="365126"/>
            <a:ext cx="10515600" cy="687820"/>
          </a:xfrm>
        </p:spPr>
        <p:txBody>
          <a:bodyPr>
            <a:normAutofit fontScale="90000"/>
          </a:bodyPr>
          <a:lstStyle/>
          <a:p>
            <a:pPr algn="ct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Підходи в </a:t>
            </a:r>
            <a:r>
              <a:rPr lang="en-US" sz="3200" b="1" dirty="0">
                <a:latin typeface="Times New Roman" panose="02020603050405020304" pitchFamily="18" charset="0"/>
                <a:cs typeface="Times New Roman" panose="02020603050405020304" pitchFamily="18" charset="0"/>
              </a:rPr>
              <a:t>NLP </a:t>
            </a:r>
            <a:br>
              <a:rPr lang="uk-UA" dirty="0"/>
            </a:br>
            <a:endParaRPr lang="uk-UA" dirty="0"/>
          </a:p>
        </p:txBody>
      </p:sp>
      <p:sp>
        <p:nvSpPr>
          <p:cNvPr id="3" name="Місце для вмісту 2">
            <a:extLst>
              <a:ext uri="{FF2B5EF4-FFF2-40B4-BE49-F238E27FC236}">
                <a16:creationId xmlns:a16="http://schemas.microsoft.com/office/drawing/2014/main" id="{3474CDC2-C2ED-4598-9719-A16776771126}"/>
              </a:ext>
            </a:extLst>
          </p:cNvPr>
          <p:cNvSpPr>
            <a:spLocks noGrp="1"/>
          </p:cNvSpPr>
          <p:nvPr>
            <p:ph idx="1"/>
          </p:nvPr>
        </p:nvSpPr>
        <p:spPr>
          <a:xfrm>
            <a:off x="838200" y="1330037"/>
            <a:ext cx="10515600" cy="4809981"/>
          </a:xfrm>
        </p:spPr>
        <p:txBody>
          <a:bodyPr>
            <a:normAutofit/>
          </a:bodyPr>
          <a:lstStyle/>
          <a:p>
            <a:pPr algn="just"/>
            <a:r>
              <a:rPr lang="uk-UA" b="1" i="1" dirty="0">
                <a:solidFill>
                  <a:srgbClr val="7030A0"/>
                </a:solidFill>
                <a:latin typeface="Times New Roman" panose="02020603050405020304" pitchFamily="18" charset="0"/>
                <a:cs typeface="Times New Roman" panose="02020603050405020304" pitchFamily="18" charset="0"/>
              </a:rPr>
              <a:t>На основі правил</a:t>
            </a:r>
            <a:r>
              <a:rPr lang="uk-UA" i="1" dirty="0">
                <a:solidFill>
                  <a:srgbClr val="7030A0"/>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Передбачає ручне визначення правил і шаблонів для обробки мови, які можуть бути точними, але негнучкими і трудомісткими для складних завдань.</a:t>
            </a:r>
          </a:p>
          <a:p>
            <a:pPr algn="just"/>
            <a:r>
              <a:rPr lang="uk-UA" b="1" i="1" dirty="0">
                <a:solidFill>
                  <a:srgbClr val="7030A0"/>
                </a:solidFill>
                <a:latin typeface="Times New Roman" panose="02020603050405020304" pitchFamily="18" charset="0"/>
                <a:cs typeface="Times New Roman" panose="02020603050405020304" pitchFamily="18" charset="0"/>
              </a:rPr>
              <a:t>Статистичний</a:t>
            </a:r>
            <a:r>
              <a:rPr lang="uk-UA" i="1" dirty="0">
                <a:solidFill>
                  <a:srgbClr val="7030A0"/>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використовує статистику та алгоритми машинного навчання для аналізу великих обсягів текстових даних і виявлення закономірностей, що робить його потужним і адаптивним, але вимагає великих обсягів даних.</a:t>
            </a:r>
          </a:p>
          <a:p>
            <a:pPr algn="just"/>
            <a:r>
              <a:rPr lang="uk-UA" b="1" i="1" dirty="0">
                <a:solidFill>
                  <a:srgbClr val="7030A0"/>
                </a:solidFill>
                <a:latin typeface="Times New Roman" panose="02020603050405020304" pitchFamily="18" charset="0"/>
                <a:cs typeface="Times New Roman" panose="02020603050405020304" pitchFamily="18" charset="0"/>
              </a:rPr>
              <a:t>Глибоке навчання</a:t>
            </a:r>
            <a:r>
              <a:rPr lang="uk-UA" i="1" dirty="0">
                <a:solidFill>
                  <a:srgbClr val="7030A0"/>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Використовує штучні нейронні мережі для «вивчення» мови з великих масивів даних, досягаючи високої точності та розуміння природної мови, але вимагає значних обчислювальних ресурсів.</a:t>
            </a:r>
          </a:p>
          <a:p>
            <a:endParaRPr lang="uk-UA" dirty="0"/>
          </a:p>
        </p:txBody>
      </p:sp>
    </p:spTree>
    <p:extLst>
      <p:ext uri="{BB962C8B-B14F-4D97-AF65-F5344CB8AC3E}">
        <p14:creationId xmlns:p14="http://schemas.microsoft.com/office/powerpoint/2010/main" val="135803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E29D6-A991-454C-93AC-4A56083C30CB}"/>
              </a:ext>
            </a:extLst>
          </p:cNvPr>
          <p:cNvSpPr>
            <a:spLocks noGrp="1"/>
          </p:cNvSpPr>
          <p:nvPr>
            <p:ph type="title"/>
          </p:nvPr>
        </p:nvSpPr>
        <p:spPr>
          <a:xfrm>
            <a:off x="838200" y="365125"/>
            <a:ext cx="10515600" cy="798657"/>
          </a:xfrm>
        </p:spPr>
        <p:txBody>
          <a:bodyPr>
            <a:noAutofit/>
          </a:bodyPr>
          <a:lstStyle/>
          <a:p>
            <a:pPr algn="ctr"/>
            <a:br>
              <a:rPr lang="uk-UA" sz="32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Вибір правильного інструменту та підходу залежить від конкретних потреб:</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891A54B6-B037-4439-9658-CB40AB3012CD}"/>
              </a:ext>
            </a:extLst>
          </p:cNvPr>
          <p:cNvSpPr>
            <a:spLocks noGrp="1"/>
          </p:cNvSpPr>
          <p:nvPr>
            <p:ph idx="1"/>
          </p:nvPr>
        </p:nvSpPr>
        <p:spPr>
          <a:xfrm>
            <a:off x="406400" y="1339273"/>
            <a:ext cx="11434618" cy="5153602"/>
          </a:xfrm>
        </p:spPr>
        <p:txBody>
          <a:bodyPr>
            <a:normAutofit fontScale="70000" lnSpcReduction="20000"/>
          </a:bodyPr>
          <a:lstStyle/>
          <a:p>
            <a:pPr>
              <a:lnSpc>
                <a:spcPct val="120000"/>
              </a:lnSpc>
            </a:pPr>
            <a:r>
              <a:rPr lang="uk-UA" b="1" dirty="0">
                <a:latin typeface="Times New Roman" panose="02020603050405020304" pitchFamily="18" charset="0"/>
                <a:cs typeface="Times New Roman" panose="02020603050405020304" pitchFamily="18" charset="0"/>
              </a:rPr>
              <a:t>Складність завдання</a:t>
            </a:r>
            <a:r>
              <a:rPr lang="uk-UA" dirty="0">
                <a:latin typeface="Times New Roman" panose="02020603050405020304" pitchFamily="18" charset="0"/>
                <a:cs typeface="Times New Roman" panose="02020603050405020304" pitchFamily="18" charset="0"/>
              </a:rPr>
              <a:t>: Простіші завдання, такі як вилучення ключових слів, можуть добре працювати з інструментами, заснованими на правилах, тоді як складні завдання, такі як машинний переклад, вимагають підходів глибокого навчання.</a:t>
            </a:r>
          </a:p>
          <a:p>
            <a:pPr>
              <a:lnSpc>
                <a:spcPct val="120000"/>
              </a:lnSpc>
            </a:pPr>
            <a:r>
              <a:rPr lang="uk-UA" b="1" dirty="0">
                <a:latin typeface="Times New Roman" panose="02020603050405020304" pitchFamily="18" charset="0"/>
                <a:cs typeface="Times New Roman" panose="02020603050405020304" pitchFamily="18" charset="0"/>
              </a:rPr>
              <a:t>Технічна експертиза</a:t>
            </a:r>
            <a:r>
              <a:rPr lang="uk-UA" dirty="0">
                <a:latin typeface="Times New Roman" panose="02020603050405020304" pitchFamily="18" charset="0"/>
                <a:cs typeface="Times New Roman" panose="02020603050405020304" pitchFamily="18" charset="0"/>
              </a:rPr>
              <a:t>: Бібліотеки з відкритим кодом вимагають знань з програмування, тоді як хмарні платформи та інструменти </a:t>
            </a:r>
            <a:r>
              <a:rPr lang="en-US" dirty="0">
                <a:latin typeface="Times New Roman" panose="02020603050405020304" pitchFamily="18" charset="0"/>
                <a:cs typeface="Times New Roman" panose="02020603050405020304" pitchFamily="18" charset="0"/>
              </a:rPr>
              <a:t>SaaS </a:t>
            </a:r>
            <a:r>
              <a:rPr lang="uk-UA" dirty="0">
                <a:latin typeface="Times New Roman" panose="02020603050405020304" pitchFamily="18" charset="0"/>
                <a:cs typeface="Times New Roman" panose="02020603050405020304" pitchFamily="18" charset="0"/>
              </a:rPr>
              <a:t>пропонують зручніші інтерфейси.</a:t>
            </a:r>
          </a:p>
          <a:p>
            <a:pPr>
              <a:lnSpc>
                <a:spcPct val="120000"/>
              </a:lnSpc>
            </a:pPr>
            <a:r>
              <a:rPr lang="uk-UA" b="1" dirty="0">
                <a:latin typeface="Times New Roman" panose="02020603050405020304" pitchFamily="18" charset="0"/>
                <a:cs typeface="Times New Roman" panose="02020603050405020304" pitchFamily="18" charset="0"/>
              </a:rPr>
              <a:t>Бюджет і ресурси</a:t>
            </a:r>
            <a:r>
              <a:rPr lang="uk-UA" dirty="0">
                <a:latin typeface="Times New Roman" panose="02020603050405020304" pitchFamily="18" charset="0"/>
                <a:cs typeface="Times New Roman" panose="02020603050405020304" pitchFamily="18" charset="0"/>
              </a:rPr>
              <a:t>: Програми з відкритим кодом, як правило, безкоштовні, тоді як хмарні та </a:t>
            </a:r>
            <a:r>
              <a:rPr lang="en-US" dirty="0">
                <a:latin typeface="Times New Roman" panose="02020603050405020304" pitchFamily="18" charset="0"/>
                <a:cs typeface="Times New Roman" panose="02020603050405020304" pitchFamily="18" charset="0"/>
              </a:rPr>
              <a:t>SaaS-</a:t>
            </a:r>
            <a:r>
              <a:rPr lang="uk-UA" dirty="0">
                <a:latin typeface="Times New Roman" panose="02020603050405020304" pitchFamily="18" charset="0"/>
                <a:cs typeface="Times New Roman" panose="02020603050405020304" pitchFamily="18" charset="0"/>
              </a:rPr>
              <a:t>інструменти вимагають додаткових витрат і можуть потребувати певних апаратних можливостей.</a:t>
            </a:r>
          </a:p>
          <a:p>
            <a:pPr>
              <a:lnSpc>
                <a:spcPct val="120000"/>
              </a:lnSpc>
            </a:pPr>
            <a:r>
              <a:rPr lang="uk-UA" b="1" dirty="0">
                <a:latin typeface="Times New Roman" panose="02020603050405020304" pitchFamily="18" charset="0"/>
                <a:cs typeface="Times New Roman" panose="02020603050405020304" pitchFamily="18" charset="0"/>
              </a:rPr>
              <a:t>Попередньо навчені моделі</a:t>
            </a:r>
            <a:r>
              <a:rPr lang="uk-UA" dirty="0">
                <a:latin typeface="Times New Roman" panose="02020603050405020304" pitchFamily="18" charset="0"/>
                <a:cs typeface="Times New Roman" panose="02020603050405020304" pitchFamily="18" charset="0"/>
              </a:rPr>
              <a:t>: Задля швидшого впровадження та кращої продуктивності використовуйте легкодоступні моделі, навчені на конкретних завданнях.</a:t>
            </a:r>
          </a:p>
          <a:p>
            <a:pPr>
              <a:lnSpc>
                <a:spcPct val="120000"/>
              </a:lnSpc>
            </a:pPr>
            <a:r>
              <a:rPr lang="uk-UA" b="1" dirty="0" err="1">
                <a:latin typeface="Times New Roman" panose="02020603050405020304" pitchFamily="18" charset="0"/>
                <a:cs typeface="Times New Roman" panose="02020603050405020304" pitchFamily="18" charset="0"/>
              </a:rPr>
              <a:t>Кастомізація</a:t>
            </a:r>
            <a:r>
              <a:rPr lang="uk-UA" dirty="0">
                <a:latin typeface="Times New Roman" panose="02020603050405020304" pitchFamily="18" charset="0"/>
                <a:cs typeface="Times New Roman" panose="02020603050405020304" pitchFamily="18" charset="0"/>
              </a:rPr>
              <a:t>: Обирайте інструменти, які дозволяють адаптувати моделі до конкретної предметної області та даних для отримання оптимальних результатів.</a:t>
            </a:r>
          </a:p>
          <a:p>
            <a:pPr>
              <a:lnSpc>
                <a:spcPct val="120000"/>
              </a:lnSpc>
            </a:pPr>
            <a:r>
              <a:rPr lang="uk-UA" b="1" dirty="0" err="1">
                <a:latin typeface="Times New Roman" panose="02020603050405020304" pitchFamily="18" charset="0"/>
                <a:cs typeface="Times New Roman" panose="02020603050405020304" pitchFamily="18" charset="0"/>
              </a:rPr>
              <a:t>Інтерпретованість</a:t>
            </a:r>
            <a:r>
              <a:rPr lang="uk-UA" dirty="0">
                <a:latin typeface="Times New Roman" panose="02020603050405020304" pitchFamily="18" charset="0"/>
                <a:cs typeface="Times New Roman" panose="02020603050405020304" pitchFamily="18" charset="0"/>
              </a:rPr>
              <a:t>: Розгляньте методи, які проливають світло на те, як модель досягла свого результату, для підвищення впевненості та кращого усунення недоліків.</a:t>
            </a:r>
          </a:p>
          <a:p>
            <a:endParaRPr lang="uk-UA" dirty="0"/>
          </a:p>
        </p:txBody>
      </p:sp>
    </p:spTree>
    <p:extLst>
      <p:ext uri="{BB962C8B-B14F-4D97-AF65-F5344CB8AC3E}">
        <p14:creationId xmlns:p14="http://schemas.microsoft.com/office/powerpoint/2010/main" val="299808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B9CBDFD-BA2A-49B7-8976-24BF4D04C310}"/>
              </a:ext>
            </a:extLst>
          </p:cNvPr>
          <p:cNvSpPr>
            <a:spLocks noGrp="1"/>
          </p:cNvSpPr>
          <p:nvPr>
            <p:ph type="title"/>
          </p:nvPr>
        </p:nvSpPr>
        <p:spPr>
          <a:xfrm>
            <a:off x="838200" y="365126"/>
            <a:ext cx="10515600" cy="937202"/>
          </a:xfrm>
        </p:spPr>
        <p:txBody>
          <a:bodyPr>
            <a:normAutofit fontScale="90000"/>
          </a:bodyPr>
          <a:lstStyle/>
          <a:p>
            <a:pPr algn="ctr"/>
            <a:r>
              <a:rPr lang="ru-RU" sz="2000" b="1" dirty="0">
                <a:latin typeface="Times New Roman" panose="02020603050405020304" pitchFamily="18" charset="0"/>
                <a:cs typeface="Times New Roman" panose="02020603050405020304" pitchFamily="18" charset="0"/>
              </a:rPr>
              <a:t>NLP</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область, у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досліджується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обробка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природної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мови</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трансформації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зрозумілої</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комп’ютера</a:t>
            </a:r>
            <a:r>
              <a:rPr lang="ru-RU" sz="2000" dirty="0">
                <a:latin typeface="Times New Roman" panose="02020603050405020304" pitchFamily="18" charset="0"/>
                <a:cs typeface="Times New Roman" panose="02020603050405020304" pitchFamily="18" charset="0"/>
              </a:rPr>
              <a:t>. Дана </a:t>
            </a:r>
            <a:r>
              <a:rPr lang="ru-RU" sz="2000" dirty="0" err="1">
                <a:latin typeface="Times New Roman" panose="02020603050405020304" pitchFamily="18" charset="0"/>
                <a:cs typeface="Times New Roman" panose="02020603050405020304" pitchFamily="18" charset="0"/>
              </a:rPr>
              <a:t>галузь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знаходиться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перетині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лінгвістики</a:t>
            </a:r>
            <a:r>
              <a:rPr lang="ru-RU" sz="2000" dirty="0">
                <a:latin typeface="Times New Roman" panose="02020603050405020304" pitchFamily="18" charset="0"/>
                <a:cs typeface="Times New Roman" panose="02020603050405020304" pitchFamily="18" charset="0"/>
              </a:rPr>
              <a:t>, штучного </a:t>
            </a:r>
            <a:r>
              <a:rPr lang="ru-RU" sz="2000" dirty="0" err="1">
                <a:latin typeface="Times New Roman" panose="02020603050405020304" pitchFamily="18" charset="0"/>
                <a:cs typeface="Times New Roman" panose="02020603050405020304" pitchFamily="18" charset="0"/>
              </a:rPr>
              <a:t>інтелекту</a:t>
            </a:r>
            <a:r>
              <a:rPr lang="ru-RU" sz="2000" dirty="0">
                <a:latin typeface="Times New Roman" panose="02020603050405020304" pitchFamily="18" charset="0"/>
                <a:cs typeface="Times New Roman" panose="02020603050405020304" pitchFamily="18" charset="0"/>
              </a:rPr>
              <a:t> та машинного </a:t>
            </a:r>
            <a:r>
              <a:rPr lang="ru-RU" sz="2000" dirty="0" err="1">
                <a:latin typeface="Times New Roman" panose="02020603050405020304" pitchFamily="18" charset="0"/>
                <a:cs typeface="Times New Roman" panose="02020603050405020304" pitchFamily="18" charset="0"/>
              </a:rPr>
              <a:t>навчання</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b="1" dirty="0" err="1">
                <a:latin typeface="Times New Roman" panose="02020603050405020304" pitchFamily="18" charset="0"/>
                <a:cs typeface="Times New Roman" panose="02020603050405020304" pitchFamily="18" charset="0"/>
              </a:rPr>
              <a:t>Можна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виділити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наступні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етапи</a:t>
            </a:r>
            <a:r>
              <a:rPr lang="ru-RU" sz="2000" b="1" dirty="0">
                <a:latin typeface="Times New Roman" panose="02020603050405020304" pitchFamily="18" charset="0"/>
                <a:cs typeface="Times New Roman" panose="02020603050405020304" pitchFamily="18" charset="0"/>
              </a:rPr>
              <a:t> при </a:t>
            </a:r>
            <a:r>
              <a:rPr lang="ru-RU" sz="2000" b="1" dirty="0" err="1">
                <a:latin typeface="Times New Roman" panose="02020603050405020304" pitchFamily="18" charset="0"/>
                <a:cs typeface="Times New Roman" panose="02020603050405020304" pitchFamily="18" charset="0"/>
              </a:rPr>
              <a:t>роботі</a:t>
            </a:r>
            <a:r>
              <a:rPr lang="ru-RU" sz="2000" b="1" dirty="0">
                <a:latin typeface="Times New Roman" panose="02020603050405020304" pitchFamily="18" charset="0"/>
                <a:cs typeface="Times New Roman" panose="02020603050405020304" pitchFamily="18" charset="0"/>
              </a:rPr>
              <a:t> з </a:t>
            </a:r>
            <a:r>
              <a:rPr lang="ru-RU" sz="2000" b="1" dirty="0" err="1">
                <a:latin typeface="Times New Roman" panose="02020603050405020304" pitchFamily="18" charset="0"/>
                <a:cs typeface="Times New Roman" panose="02020603050405020304" pitchFamily="18" charset="0"/>
              </a:rPr>
              <a:t>обробкою</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природньої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мови</a:t>
            </a:r>
            <a:r>
              <a:rPr lang="ru-RU" sz="2000" b="1" dirty="0">
                <a:latin typeface="Times New Roman" panose="02020603050405020304" pitchFamily="18" charset="0"/>
                <a:cs typeface="Times New Roman" panose="02020603050405020304" pitchFamily="18" charset="0"/>
              </a:rPr>
              <a:t>:</a:t>
            </a:r>
            <a:endParaRPr lang="uk-UA" sz="2000" b="1" dirty="0">
              <a:latin typeface="Times New Roman" panose="02020603050405020304" pitchFamily="18" charset="0"/>
              <a:cs typeface="Times New Roman" panose="02020603050405020304" pitchFamily="18" charset="0"/>
            </a:endParaRPr>
          </a:p>
        </p:txBody>
      </p:sp>
      <p:sp>
        <p:nvSpPr>
          <p:cNvPr id="8" name="Місце для вмісту 7">
            <a:extLst>
              <a:ext uri="{FF2B5EF4-FFF2-40B4-BE49-F238E27FC236}">
                <a16:creationId xmlns:a16="http://schemas.microsoft.com/office/drawing/2014/main" id="{27BCC63D-608D-4927-97EB-88E2238507D8}"/>
              </a:ext>
            </a:extLst>
          </p:cNvPr>
          <p:cNvSpPr>
            <a:spLocks noGrp="1"/>
          </p:cNvSpPr>
          <p:nvPr>
            <p:ph sz="half" idx="1"/>
          </p:nvPr>
        </p:nvSpPr>
        <p:spPr>
          <a:xfrm>
            <a:off x="838200" y="1394691"/>
            <a:ext cx="5181600" cy="4782272"/>
          </a:xfrm>
        </p:spPr>
        <p:txBody>
          <a:bodyPr>
            <a:normAutofit fontScale="55000" lnSpcReduction="20000"/>
          </a:bodyPr>
          <a:lstStyle/>
          <a:p>
            <a:pPr marL="0" indent="0" algn="just">
              <a:lnSpc>
                <a:spcPct val="120000"/>
              </a:lnSpc>
              <a:buNone/>
            </a:pPr>
            <a:r>
              <a:rPr lang="uk-UA" sz="3300" b="1" i="1" dirty="0">
                <a:solidFill>
                  <a:srgbClr val="7030A0"/>
                </a:solidFill>
                <a:latin typeface="Times New Roman" panose="02020603050405020304" pitchFamily="18" charset="0"/>
                <a:cs typeface="Times New Roman" panose="02020603050405020304" pitchFamily="18" charset="0"/>
              </a:rPr>
              <a:t>1. Сортування документів. </a:t>
            </a:r>
          </a:p>
          <a:p>
            <a:pPr marL="0" indent="0" algn="just">
              <a:lnSpc>
                <a:spcPct val="120000"/>
              </a:lnSpc>
              <a:buNone/>
            </a:pPr>
            <a:r>
              <a:rPr lang="uk-UA" dirty="0">
                <a:latin typeface="Times New Roman" panose="02020603050405020304" pitchFamily="18" charset="0"/>
                <a:cs typeface="Times New Roman" panose="02020603050405020304" pitchFamily="18" charset="0"/>
              </a:rPr>
              <a:t>Це - процес перетворення набору цифрових файлів у чітко визначені текстові документи. Він може розділятися на декілька </a:t>
            </a:r>
            <a:r>
              <a:rPr lang="uk-UA" dirty="0" err="1">
                <a:latin typeface="Times New Roman" panose="02020603050405020304" pitchFamily="18" charset="0"/>
                <a:cs typeface="Times New Roman" panose="02020603050405020304" pitchFamily="18" charset="0"/>
              </a:rPr>
              <a:t>етапів,в</a:t>
            </a:r>
            <a:r>
              <a:rPr lang="uk-UA" dirty="0">
                <a:latin typeface="Times New Roman" panose="02020603050405020304" pitchFamily="18" charset="0"/>
                <a:cs typeface="Times New Roman" panose="02020603050405020304" pitchFamily="18" charset="0"/>
              </a:rPr>
              <a:t> залежності від файлів, які обробляються. По-перше, для розуміння тексту комп’ютером, необхідно, щоб символи були подані в спеціальному кодуванні. </a:t>
            </a:r>
            <a:r>
              <a:rPr lang="uk-UA" dirty="0" err="1">
                <a:latin typeface="Times New Roman" panose="02020603050405020304" pitchFamily="18" charset="0"/>
                <a:cs typeface="Times New Roman" panose="02020603050405020304" pitchFamily="18" charset="0"/>
              </a:rPr>
              <a:t>Подруге</a:t>
            </a:r>
            <a:r>
              <a:rPr lang="uk-UA" dirty="0">
                <a:latin typeface="Times New Roman" panose="02020603050405020304" pitchFamily="18" charset="0"/>
                <a:cs typeface="Times New Roman" panose="02020603050405020304" pitchFamily="18" charset="0"/>
              </a:rPr>
              <a:t>, необхідно визначити природню мову для подальшого аналізу тексту з використанням конкретних алгоритмів. По-третє, необхідно визначити фактичний зміст документу шляхом видалення непотрібних об’єктів, таких як зображення, таблиці, посилання тощо. </a:t>
            </a:r>
          </a:p>
          <a:p>
            <a:pPr marL="0" indent="0" algn="just">
              <a:lnSpc>
                <a:spcPct val="120000"/>
              </a:lnSpc>
              <a:buNone/>
            </a:pPr>
            <a:r>
              <a:rPr lang="uk-UA" sz="3300" b="1" i="1" dirty="0">
                <a:solidFill>
                  <a:srgbClr val="7030A0"/>
                </a:solidFill>
                <a:latin typeface="Times New Roman" panose="02020603050405020304" pitchFamily="18" charset="0"/>
                <a:cs typeface="Times New Roman" panose="02020603050405020304" pitchFamily="18" charset="0"/>
              </a:rPr>
              <a:t>2. </a:t>
            </a:r>
            <a:r>
              <a:rPr lang="uk-UA" sz="3300" b="1" i="1" dirty="0" err="1">
                <a:solidFill>
                  <a:srgbClr val="7030A0"/>
                </a:solidFill>
                <a:latin typeface="Times New Roman" panose="02020603050405020304" pitchFamily="18" charset="0"/>
                <a:cs typeface="Times New Roman" panose="02020603050405020304" pitchFamily="18" charset="0"/>
              </a:rPr>
              <a:t>Токенізація</a:t>
            </a:r>
            <a:r>
              <a:rPr lang="uk-UA" sz="3300" b="1" i="1" dirty="0">
                <a:solidFill>
                  <a:srgbClr val="7030A0"/>
                </a:solidFill>
                <a:latin typeface="Times New Roman" panose="02020603050405020304" pitchFamily="18" charset="0"/>
                <a:cs typeface="Times New Roman" panose="02020603050405020304" pitchFamily="18" charset="0"/>
              </a:rPr>
              <a:t>. </a:t>
            </a:r>
          </a:p>
          <a:p>
            <a:pPr marL="0" indent="0" algn="just">
              <a:lnSpc>
                <a:spcPct val="120000"/>
              </a:lnSpc>
              <a:buNone/>
            </a:pPr>
            <a:r>
              <a:rPr lang="uk-UA" dirty="0">
                <a:latin typeface="Times New Roman" panose="02020603050405020304" pitchFamily="18" charset="0"/>
                <a:cs typeface="Times New Roman" panose="02020603050405020304" pitchFamily="18" charset="0"/>
              </a:rPr>
              <a:t>Це процес поділу тексту на його складові. Основна задача </a:t>
            </a:r>
            <a:r>
              <a:rPr lang="uk-UA" dirty="0" err="1">
                <a:latin typeface="Times New Roman" panose="02020603050405020304" pitchFamily="18" charset="0"/>
                <a:cs typeface="Times New Roman" panose="02020603050405020304" pitchFamily="18" charset="0"/>
              </a:rPr>
              <a:t>токенізатора</a:t>
            </a:r>
            <a:r>
              <a:rPr lang="uk-UA" dirty="0">
                <a:latin typeface="Times New Roman" panose="02020603050405020304" pitchFamily="18" charset="0"/>
                <a:cs typeface="Times New Roman" panose="02020603050405020304" pitchFamily="18" charset="0"/>
              </a:rPr>
              <a:t> - виділити і розпізнати в письмовому або усному мовленні основні структурні одиниці - лексеми. Поділ тексту буває двох типів: сегментація - поділ тексту на речення, і, власне, </a:t>
            </a:r>
            <a:r>
              <a:rPr lang="uk-UA" dirty="0" err="1">
                <a:latin typeface="Times New Roman" panose="02020603050405020304" pitchFamily="18" charset="0"/>
                <a:cs typeface="Times New Roman" panose="02020603050405020304" pitchFamily="18" charset="0"/>
              </a:rPr>
              <a:t>токенізація</a:t>
            </a:r>
            <a:r>
              <a:rPr lang="uk-UA" dirty="0">
                <a:latin typeface="Times New Roman" panose="02020603050405020304" pitchFamily="18" charset="0"/>
                <a:cs typeface="Times New Roman" panose="02020603050405020304" pitchFamily="18" charset="0"/>
              </a:rPr>
              <a:t> - поділ речень на слова (токени). </a:t>
            </a:r>
          </a:p>
        </p:txBody>
      </p:sp>
      <p:sp>
        <p:nvSpPr>
          <p:cNvPr id="9" name="Місце для вмісту 8">
            <a:extLst>
              <a:ext uri="{FF2B5EF4-FFF2-40B4-BE49-F238E27FC236}">
                <a16:creationId xmlns:a16="http://schemas.microsoft.com/office/drawing/2014/main" id="{E44BBCE2-7F81-4050-B943-6C8519985891}"/>
              </a:ext>
            </a:extLst>
          </p:cNvPr>
          <p:cNvSpPr>
            <a:spLocks noGrp="1"/>
          </p:cNvSpPr>
          <p:nvPr>
            <p:ph sz="half" idx="2"/>
          </p:nvPr>
        </p:nvSpPr>
        <p:spPr>
          <a:xfrm>
            <a:off x="6172200" y="1394690"/>
            <a:ext cx="5181600" cy="5218545"/>
          </a:xfrm>
        </p:spPr>
        <p:txBody>
          <a:bodyPr>
            <a:normAutofit fontScale="55000" lnSpcReduction="20000"/>
          </a:bodyPr>
          <a:lstStyle/>
          <a:p>
            <a:pPr marL="0" indent="0">
              <a:lnSpc>
                <a:spcPct val="120000"/>
              </a:lnSpc>
              <a:buNone/>
            </a:pPr>
            <a:r>
              <a:rPr lang="uk-UA" sz="3300" b="1" i="1" dirty="0">
                <a:solidFill>
                  <a:srgbClr val="7030A0"/>
                </a:solidFill>
                <a:latin typeface="Times New Roman" panose="02020603050405020304" pitchFamily="18" charset="0"/>
                <a:cs typeface="Times New Roman" panose="02020603050405020304" pitchFamily="18" charset="0"/>
              </a:rPr>
              <a:t>3. </a:t>
            </a:r>
            <a:r>
              <a:rPr lang="uk-UA" sz="3300" b="1" i="1" dirty="0" err="1">
                <a:solidFill>
                  <a:srgbClr val="7030A0"/>
                </a:solidFill>
                <a:latin typeface="Times New Roman" panose="02020603050405020304" pitchFamily="18" charset="0"/>
                <a:cs typeface="Times New Roman" panose="02020603050405020304" pitchFamily="18" charset="0"/>
              </a:rPr>
              <a:t>Стеммінг</a:t>
            </a:r>
            <a:r>
              <a:rPr lang="uk-UA" sz="3300" b="1" i="1" dirty="0">
                <a:solidFill>
                  <a:srgbClr val="7030A0"/>
                </a:solidFill>
                <a:latin typeface="Times New Roman" panose="02020603050405020304" pitchFamily="18" charset="0"/>
                <a:cs typeface="Times New Roman" panose="02020603050405020304" pitchFamily="18" charset="0"/>
              </a:rPr>
              <a:t>. </a:t>
            </a:r>
          </a:p>
          <a:p>
            <a:pPr marL="0" indent="0">
              <a:lnSpc>
                <a:spcPct val="120000"/>
              </a:lnSpc>
              <a:buNone/>
            </a:pPr>
            <a:r>
              <a:rPr lang="uk-UA" dirty="0">
                <a:latin typeface="Times New Roman" panose="02020603050405020304" pitchFamily="18" charset="0"/>
                <a:cs typeface="Times New Roman" panose="02020603050405020304" pitchFamily="18" charset="0"/>
              </a:rPr>
              <a:t>Задача даного етапу полягає у відсіканні від слова усіх афіксів - </a:t>
            </a:r>
            <a:r>
              <a:rPr lang="uk-UA" dirty="0" err="1">
                <a:latin typeface="Times New Roman" panose="02020603050405020304" pitchFamily="18" charset="0"/>
                <a:cs typeface="Times New Roman" panose="02020603050405020304" pitchFamily="18" charset="0"/>
              </a:rPr>
              <a:t>префікса</a:t>
            </a:r>
            <a:r>
              <a:rPr lang="uk-UA" dirty="0">
                <a:latin typeface="Times New Roman" panose="02020603050405020304" pitchFamily="18" charset="0"/>
                <a:cs typeface="Times New Roman" panose="02020603050405020304" pitchFamily="18" charset="0"/>
              </a:rPr>
              <a:t>, суфікса, закінчення.</a:t>
            </a:r>
          </a:p>
          <a:p>
            <a:pPr marL="0" indent="0">
              <a:lnSpc>
                <a:spcPct val="120000"/>
              </a:lnSpc>
              <a:buNone/>
            </a:pPr>
            <a:r>
              <a:rPr lang="ru-RU" sz="3300" b="1" i="1" dirty="0">
                <a:solidFill>
                  <a:srgbClr val="7030A0"/>
                </a:solidFill>
                <a:latin typeface="Times New Roman" panose="02020603050405020304" pitchFamily="18" charset="0"/>
                <a:cs typeface="Times New Roman" panose="02020603050405020304" pitchFamily="18" charset="0"/>
              </a:rPr>
              <a:t>4. </a:t>
            </a:r>
            <a:r>
              <a:rPr lang="ru-RU" sz="3300" b="1" i="1" dirty="0" err="1">
                <a:solidFill>
                  <a:srgbClr val="7030A0"/>
                </a:solidFill>
                <a:latin typeface="Times New Roman" panose="02020603050405020304" pitchFamily="18" charset="0"/>
                <a:cs typeface="Times New Roman" panose="02020603050405020304" pitchFamily="18" charset="0"/>
              </a:rPr>
              <a:t>Лематизація</a:t>
            </a:r>
            <a:r>
              <a:rPr lang="ru-RU" sz="3300" b="1" i="1" dirty="0">
                <a:solidFill>
                  <a:srgbClr val="7030A0"/>
                </a:solidFill>
                <a:latin typeface="Times New Roman" panose="02020603050405020304" pitchFamily="18" charset="0"/>
                <a:cs typeface="Times New Roman" panose="02020603050405020304" pitchFamily="18" charset="0"/>
              </a:rPr>
              <a:t>.</a:t>
            </a:r>
          </a:p>
          <a:p>
            <a:pPr marL="0" indent="0">
              <a:lnSpc>
                <a:spcPct val="120000"/>
              </a:lnSpc>
              <a:buNone/>
            </a:pPr>
            <a:r>
              <a:rPr lang="ru-RU" dirty="0">
                <a:latin typeface="Times New Roman" panose="02020603050405020304" pitchFamily="18" charset="0"/>
                <a:cs typeface="Times New Roman" panose="02020603050405020304" pitchFamily="18" charset="0"/>
              </a:rPr>
              <a:t> Схожий на </a:t>
            </a:r>
            <a:r>
              <a:rPr lang="ru-RU" dirty="0" err="1">
                <a:latin typeface="Times New Roman" panose="02020603050405020304" pitchFamily="18" charset="0"/>
                <a:cs typeface="Times New Roman" panose="02020603050405020304" pitchFamily="18" charset="0"/>
              </a:rPr>
              <a:t>попередній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етап</a:t>
            </a:r>
            <a:r>
              <a:rPr lang="ru-RU" dirty="0">
                <a:latin typeface="Times New Roman" panose="02020603050405020304" pitchFamily="18" charset="0"/>
                <a:cs typeface="Times New Roman" panose="02020603050405020304" pitchFamily="18" charset="0"/>
              </a:rPr>
              <a:t>, але є </a:t>
            </a:r>
            <a:r>
              <a:rPr lang="ru-RU" dirty="0" err="1">
                <a:latin typeface="Times New Roman" panose="02020603050405020304" pitchFamily="18" charset="0"/>
                <a:cs typeface="Times New Roman" panose="02020603050405020304" pitchFamily="18" charset="0"/>
              </a:rPr>
              <a:t>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уточненим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задача </a:t>
            </a:r>
            <a:r>
              <a:rPr lang="ru-RU" dirty="0" err="1">
                <a:latin typeface="Times New Roman" panose="02020603050405020304" pitchFamily="18" charset="0"/>
                <a:cs typeface="Times New Roman" panose="02020603050405020304" pitchFamily="18" charset="0"/>
              </a:rPr>
              <a:t>полягає</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приведенні</a:t>
            </a:r>
            <a:r>
              <a:rPr lang="ru-RU" dirty="0">
                <a:latin typeface="Times New Roman" panose="02020603050405020304" pitchFamily="18" charset="0"/>
                <a:cs typeface="Times New Roman" panose="02020603050405020304" pitchFamily="18" charset="0"/>
              </a:rPr>
              <a:t> слова до </a:t>
            </a:r>
            <a:r>
              <a:rPr lang="ru-RU" dirty="0" err="1">
                <a:latin typeface="Times New Roman" panose="02020603050405020304" pitchFamily="18" charset="0"/>
                <a:cs typeface="Times New Roman" panose="02020603050405020304" pitchFamily="18" charset="0"/>
              </a:rPr>
              <a:t>словникової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іменника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називний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відмінок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однини</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дієслова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інфінітив</a:t>
            </a:r>
            <a:r>
              <a:rPr lang="ru-RU" dirty="0">
                <a:latin typeface="Times New Roman" panose="02020603050405020304" pitchFamily="18" charset="0"/>
                <a:cs typeface="Times New Roman" panose="02020603050405020304" pitchFamily="18" charset="0"/>
              </a:rPr>
              <a:t>. </a:t>
            </a:r>
          </a:p>
          <a:p>
            <a:pPr marL="0" indent="0">
              <a:lnSpc>
                <a:spcPct val="120000"/>
              </a:lnSpc>
              <a:buNone/>
            </a:pPr>
            <a:r>
              <a:rPr lang="ru-RU" sz="3300" b="1" i="1" dirty="0">
                <a:solidFill>
                  <a:srgbClr val="7030A0"/>
                </a:solidFill>
                <a:latin typeface="Times New Roman" panose="02020603050405020304" pitchFamily="18" charset="0"/>
                <a:cs typeface="Times New Roman" panose="02020603050405020304" pitchFamily="18" charset="0"/>
              </a:rPr>
              <a:t>5. </a:t>
            </a:r>
            <a:r>
              <a:rPr lang="ru-RU" sz="3300" b="1" i="1" dirty="0" err="1">
                <a:solidFill>
                  <a:srgbClr val="7030A0"/>
                </a:solidFill>
                <a:latin typeface="Times New Roman" panose="02020603050405020304" pitchFamily="18" charset="0"/>
                <a:cs typeface="Times New Roman" panose="02020603050405020304" pitchFamily="18" charset="0"/>
              </a:rPr>
              <a:t>Нормалізація</a:t>
            </a:r>
            <a:r>
              <a:rPr lang="ru-RU" sz="3300" b="1" i="1" dirty="0">
                <a:solidFill>
                  <a:srgbClr val="7030A0"/>
                </a:solidFill>
                <a:latin typeface="Times New Roman" panose="02020603050405020304" pitchFamily="18" charset="0"/>
                <a:cs typeface="Times New Roman" panose="02020603050405020304" pitchFamily="18" charset="0"/>
              </a:rPr>
              <a:t>. </a:t>
            </a:r>
          </a:p>
          <a:p>
            <a:pPr marL="0" indent="0">
              <a:lnSpc>
                <a:spcPct val="120000"/>
              </a:lnSpc>
              <a:buNone/>
            </a:pP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необхідних</a:t>
            </a:r>
            <a:r>
              <a:rPr lang="ru-RU" dirty="0">
                <a:latin typeface="Times New Roman" panose="02020603050405020304" pitchFamily="18" charset="0"/>
                <a:cs typeface="Times New Roman" panose="02020603050405020304" pitchFamily="18" charset="0"/>
              </a:rPr>
              <a:t> для правильного </a:t>
            </a:r>
            <a:r>
              <a:rPr lang="ru-RU" dirty="0" err="1">
                <a:latin typeface="Times New Roman" panose="02020603050405020304" pitchFamily="18" charset="0"/>
                <a:cs typeface="Times New Roman" panose="02020603050405020304" pitchFamily="18" charset="0"/>
              </a:rPr>
              <a:t>сприйняття</a:t>
            </a:r>
            <a:r>
              <a:rPr lang="ru-RU" dirty="0">
                <a:latin typeface="Times New Roman" panose="02020603050405020304" pitchFamily="18" charset="0"/>
                <a:cs typeface="Times New Roman" panose="02020603050405020304" pitchFamily="18" charset="0"/>
              </a:rPr>
              <a:t> тексту </a:t>
            </a:r>
            <a:r>
              <a:rPr lang="ru-RU" dirty="0" err="1">
                <a:latin typeface="Times New Roman" panose="02020603050405020304" pitchFamily="18" charset="0"/>
                <a:cs typeface="Times New Roman" panose="02020603050405020304" pitchFamily="18" charset="0"/>
              </a:rPr>
              <a:t>комп’ютером</a:t>
            </a:r>
            <a:r>
              <a:rPr lang="ru-RU" dirty="0">
                <a:latin typeface="Times New Roman" panose="02020603050405020304" pitchFamily="18" charset="0"/>
                <a:cs typeface="Times New Roman" panose="02020603050405020304" pitchFamily="18" charset="0"/>
              </a:rPr>
              <a:t>, таких як: </a:t>
            </a:r>
            <a:r>
              <a:rPr lang="ru-RU" dirty="0" err="1">
                <a:latin typeface="Times New Roman" panose="02020603050405020304" pitchFamily="18" charset="0"/>
                <a:cs typeface="Times New Roman" panose="02020603050405020304" pitchFamily="18" charset="0"/>
              </a:rPr>
              <a:t>приведення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до одного </a:t>
            </a:r>
            <a:r>
              <a:rPr lang="ru-RU" dirty="0" err="1">
                <a:latin typeface="Times New Roman" panose="02020603050405020304" pitchFamily="18" charset="0"/>
                <a:cs typeface="Times New Roman" panose="02020603050405020304" pitchFamily="18" charset="0"/>
              </a:rPr>
              <a:t>регістру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видалення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знаків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пунктуації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дешифрування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скорочень</a:t>
            </a:r>
            <a:r>
              <a:rPr lang="ru-RU" dirty="0">
                <a:latin typeface="Times New Roman" panose="02020603050405020304" pitchFamily="18" charset="0"/>
                <a:cs typeface="Times New Roman" panose="02020603050405020304" pitchFamily="18" charset="0"/>
              </a:rPr>
              <a:t> і т.д. </a:t>
            </a:r>
          </a:p>
          <a:p>
            <a:pPr marL="0" indent="0">
              <a:lnSpc>
                <a:spcPct val="120000"/>
              </a:lnSpc>
              <a:buNone/>
            </a:pPr>
            <a:r>
              <a:rPr lang="ru-RU" sz="3300" b="1" i="1" dirty="0">
                <a:solidFill>
                  <a:srgbClr val="7030A0"/>
                </a:solidFill>
                <a:latin typeface="Times New Roman" panose="02020603050405020304" pitchFamily="18" charset="0"/>
                <a:cs typeface="Times New Roman" panose="02020603050405020304" pitchFamily="18" charset="0"/>
              </a:rPr>
              <a:t>6. </a:t>
            </a:r>
            <a:r>
              <a:rPr lang="ru-RU" sz="3300" b="1" i="1" dirty="0" err="1">
                <a:solidFill>
                  <a:srgbClr val="7030A0"/>
                </a:solidFill>
                <a:latin typeface="Times New Roman" panose="02020603050405020304" pitchFamily="18" charset="0"/>
                <a:cs typeface="Times New Roman" panose="02020603050405020304" pitchFamily="18" charset="0"/>
              </a:rPr>
              <a:t>Створення</a:t>
            </a:r>
            <a:r>
              <a:rPr lang="ru-RU" sz="3300" b="1" i="1" dirty="0">
                <a:solidFill>
                  <a:srgbClr val="7030A0"/>
                </a:solidFill>
                <a:latin typeface="Times New Roman" panose="02020603050405020304" pitchFamily="18" charset="0"/>
                <a:cs typeface="Times New Roman" panose="02020603050405020304" pitchFamily="18" charset="0"/>
              </a:rPr>
              <a:t> </a:t>
            </a:r>
            <a:r>
              <a:rPr lang="ru-RU" sz="3300" b="1" i="1" dirty="0" err="1">
                <a:solidFill>
                  <a:srgbClr val="7030A0"/>
                </a:solidFill>
                <a:latin typeface="Times New Roman" panose="02020603050405020304" pitchFamily="18" charset="0"/>
                <a:cs typeface="Times New Roman" panose="02020603050405020304" pitchFamily="18" charset="0"/>
              </a:rPr>
              <a:t>корпусів</a:t>
            </a:r>
            <a:r>
              <a:rPr lang="ru-RU" sz="3300" b="1" i="1" dirty="0">
                <a:solidFill>
                  <a:srgbClr val="7030A0"/>
                </a:solidFill>
                <a:latin typeface="Times New Roman" panose="02020603050405020304" pitchFamily="18" charset="0"/>
                <a:cs typeface="Times New Roman" panose="02020603050405020304" pitchFamily="18" charset="0"/>
              </a:rPr>
              <a:t>.</a:t>
            </a:r>
          </a:p>
          <a:p>
            <a:pPr marL="0" indent="0">
              <a:lnSpc>
                <a:spcPct val="120000"/>
              </a:lnSpc>
              <a:buNone/>
            </a:pPr>
            <a:r>
              <a:rPr lang="ru-RU" dirty="0">
                <a:latin typeface="Times New Roman" panose="02020603050405020304" pitchFamily="18" charset="0"/>
                <a:cs typeface="Times New Roman" panose="02020603050405020304" pitchFamily="18" charset="0"/>
              </a:rPr>
              <a:t> Корпус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оброблений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текстів</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певними</a:t>
            </a:r>
            <a:r>
              <a:rPr lang="ru-RU" dirty="0">
                <a:latin typeface="Times New Roman" panose="02020603050405020304" pitchFamily="18" charset="0"/>
                <a:cs typeface="Times New Roman" panose="02020603050405020304" pitchFamily="18" charset="0"/>
              </a:rPr>
              <a:t> правилами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властивостіми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необхідним</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лінгвістичного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27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58153"/>
          </a:xfrm>
        </p:spPr>
        <p:txBody>
          <a:bodyPr>
            <a:normAutofit fontScale="90000"/>
          </a:bodyPr>
          <a:lstStyle/>
          <a:p>
            <a:pPr algn="ctr"/>
            <a:r>
              <a:rPr lang="de-DE" b="1" dirty="0">
                <a:latin typeface="Times New Roman" panose="02020603050405020304" pitchFamily="18" charset="0"/>
                <a:cs typeface="Times New Roman" panose="02020603050405020304" pitchFamily="18" charset="0"/>
              </a:rPr>
              <a:t>NLTK</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18099" y="1008879"/>
            <a:ext cx="10515600" cy="5258755"/>
          </a:xfrm>
        </p:spPr>
        <p:txBody>
          <a:bodyPr>
            <a:normAutofit lnSpcReduction="10000"/>
          </a:bodyPr>
          <a:lstStyle/>
          <a:p>
            <a:pPr marL="0" indent="457200" algn="just">
              <a:lnSpc>
                <a:spcPct val="120000"/>
              </a:lnSpc>
              <a:spcBef>
                <a:spcPts val="0"/>
              </a:spcBef>
              <a:buNone/>
            </a:pPr>
            <a:r>
              <a:rPr lang="de-DE" dirty="0">
                <a:latin typeface="Times New Roman" panose="02020603050405020304" pitchFamily="18" charset="0"/>
                <a:cs typeface="Times New Roman" panose="02020603050405020304" pitchFamily="18" charset="0"/>
              </a:rPr>
              <a:t>NLTK (Natural Language Toolkit) – </a:t>
            </a:r>
            <a:r>
              <a:rPr lang="uk-UA" dirty="0">
                <a:latin typeface="Times New Roman" panose="02020603050405020304" pitchFamily="18" charset="0"/>
                <a:cs typeface="Times New Roman" panose="02020603050405020304" pitchFamily="18" charset="0"/>
              </a:rPr>
              <a:t>це стандартний </a:t>
            </a:r>
            <a:r>
              <a:rPr lang="de-DE" dirty="0">
                <a:latin typeface="Times New Roman" panose="02020603050405020304" pitchFamily="18" charset="0"/>
                <a:cs typeface="Times New Roman" panose="02020603050405020304" pitchFamily="18" charset="0"/>
              </a:rPr>
              <a:t>API </a:t>
            </a:r>
            <a:r>
              <a:rPr lang="uk-UA" dirty="0">
                <a:latin typeface="Times New Roman" panose="02020603050405020304" pitchFamily="18" charset="0"/>
                <a:cs typeface="Times New Roman" panose="02020603050405020304" pitchFamily="18" charset="0"/>
              </a:rPr>
              <a:t>для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обробки природної мови) з </a:t>
            </a:r>
            <a:r>
              <a:rPr lang="de-DE" dirty="0">
                <a:latin typeface="Times New Roman" panose="02020603050405020304" pitchFamily="18" charset="0"/>
                <a:cs typeface="Times New Roman" panose="02020603050405020304" pitchFamily="18" charset="0"/>
              </a:rPr>
              <a:t>Python</a:t>
            </a:r>
            <a:r>
              <a:rPr lang="uk-UA"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розроблений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Стівеном</a:t>
            </a:r>
            <a:r>
              <a:rPr lang="ru-RU" dirty="0">
                <a:latin typeface="Times New Roman" panose="02020603050405020304" pitchFamily="18" charset="0"/>
                <a:cs typeface="Times New Roman" panose="02020603050405020304" pitchFamily="18" charset="0"/>
              </a:rPr>
              <a:t> Бердом та </a:t>
            </a:r>
            <a:r>
              <a:rPr lang="ru-RU" dirty="0" err="1">
                <a:latin typeface="Times New Roman" panose="02020603050405020304" pitchFamily="18" charset="0"/>
                <a:cs typeface="Times New Roman" panose="02020603050405020304" pitchFamily="18" charset="0"/>
              </a:rPr>
              <a:t>Едвардом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Лопером</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 справді потужний інструмент попередньої обробки текстових даних для подальшого аналізу, наприклад, з моделями машинного навчання. Це допомагає перетворити текст на числа, з якими модель може легко працювати.</a:t>
            </a:r>
          </a:p>
          <a:p>
            <a:pPr marL="0" indent="0">
              <a:buNone/>
            </a:pP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встановити</a:t>
            </a:r>
            <a:r>
              <a:rPr lang="ru-RU" dirty="0">
                <a:latin typeface="Times New Roman" panose="02020603050405020304" pitchFamily="18" charset="0"/>
                <a:cs typeface="Times New Roman" panose="02020603050405020304" pitchFamily="18" charset="0"/>
              </a:rPr>
              <a:t> NLTK </a:t>
            </a:r>
            <a:r>
              <a:rPr lang="ru-RU" dirty="0" err="1">
                <a:latin typeface="Times New Roman" panose="02020603050405020304" pitchFamily="18" charset="0"/>
                <a:cs typeface="Times New Roman" panose="02020603050405020304" pitchFamily="18" charset="0"/>
              </a:rPr>
              <a:t>Library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запустіть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наступну</a:t>
            </a:r>
            <a:r>
              <a:rPr lang="ru-RU" dirty="0">
                <a:latin typeface="Times New Roman" panose="02020603050405020304" pitchFamily="18" charset="0"/>
                <a:cs typeface="Times New Roman" panose="02020603050405020304" pitchFamily="18" charset="0"/>
              </a:rPr>
              <a:t> команду PIP.</a:t>
            </a:r>
            <a:endParaRPr lang="uk-UA" dirty="0">
              <a:latin typeface="Times New Roman" panose="02020603050405020304" pitchFamily="18" charset="0"/>
              <a:cs typeface="Times New Roman" panose="02020603050405020304" pitchFamily="18" charset="0"/>
            </a:endParaRPr>
          </a:p>
          <a:p>
            <a:pPr marL="0" indent="0">
              <a:buNone/>
            </a:pPr>
            <a:r>
              <a:rPr lang="uk-UA" b="1" dirty="0" err="1">
                <a:latin typeface="Times New Roman" panose="02020603050405020304" pitchFamily="18" charset="0"/>
                <a:cs typeface="Times New Roman" panose="02020603050405020304" pitchFamily="18" charset="0"/>
              </a:rPr>
              <a:t>pip</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install</a:t>
            </a:r>
            <a:r>
              <a:rPr lang="uk-UA" b="1" dirty="0">
                <a:latin typeface="Times New Roman" panose="02020603050405020304" pitchFamily="18" charset="0"/>
                <a:cs typeface="Times New Roman" panose="02020603050405020304" pitchFamily="18" charset="0"/>
              </a:rPr>
              <a:t> -U </a:t>
            </a:r>
            <a:r>
              <a:rPr lang="uk-UA" b="1" dirty="0" err="1">
                <a:latin typeface="Times New Roman" panose="02020603050405020304" pitchFamily="18" charset="0"/>
                <a:cs typeface="Times New Roman" panose="02020603050405020304" pitchFamily="18" charset="0"/>
              </a:rPr>
              <a:t>nltk</a:t>
            </a:r>
            <a:endParaRPr lang="uk-UA" b="1"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рip3 </a:t>
            </a:r>
            <a:r>
              <a:rPr lang="uk-UA" b="1" dirty="0" err="1">
                <a:latin typeface="Times New Roman" panose="02020603050405020304" pitchFamily="18" charset="0"/>
                <a:cs typeface="Times New Roman" panose="02020603050405020304" pitchFamily="18" charset="0"/>
              </a:rPr>
              <a:t>install</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nltk</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інсталювати бібліотеку</a:t>
            </a:r>
            <a:r>
              <a:rPr lang="uk-UA" b="1" i="1" dirty="0">
                <a:latin typeface="Times New Roman" panose="02020603050405020304" pitchFamily="18" charset="0"/>
                <a:cs typeface="Times New Roman" panose="02020603050405020304" pitchFamily="18" charset="0"/>
              </a:rPr>
              <a:t> </a:t>
            </a:r>
          </a:p>
          <a:p>
            <a:pPr marL="0" indent="0">
              <a:buNone/>
            </a:pPr>
            <a:r>
              <a:rPr lang="de-DE" b="1" dirty="0" err="1">
                <a:latin typeface="Times New Roman" panose="02020603050405020304" pitchFamily="18" charset="0"/>
                <a:cs typeface="Times New Roman" panose="02020603050405020304" pitchFamily="18" charset="0"/>
              </a:rPr>
              <a:t>import</a:t>
            </a:r>
            <a:r>
              <a:rPr lang="de-DE"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nltk</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імпортувати бібліотеку в коді</a:t>
            </a:r>
          </a:p>
          <a:p>
            <a:pPr marL="0" indent="0">
              <a:buNone/>
            </a:pPr>
            <a:r>
              <a:rPr lang="uk-UA" b="1" dirty="0" err="1">
                <a:latin typeface="Times New Roman" panose="02020603050405020304" pitchFamily="18" charset="0"/>
                <a:cs typeface="Times New Roman" panose="02020603050405020304" pitchFamily="18" charset="0"/>
              </a:rPr>
              <a:t>nltk.download</a:t>
            </a:r>
            <a:r>
              <a:rPr lang="uk-UA" b="1" dirty="0">
                <a:latin typeface="Times New Roman" panose="02020603050405020304" pitchFamily="18" charset="0"/>
                <a:cs typeface="Times New Roman" panose="02020603050405020304" pitchFamily="18" charset="0"/>
              </a:rPr>
              <a:t>() – </a:t>
            </a:r>
            <a:r>
              <a:rPr lang="uk-UA" i="1" dirty="0">
                <a:latin typeface="Times New Roman" panose="02020603050405020304" pitchFamily="18" charset="0"/>
                <a:cs typeface="Times New Roman" panose="02020603050405020304" pitchFamily="18" charset="0"/>
              </a:rPr>
              <a:t>для установки компонентів </a:t>
            </a:r>
            <a:r>
              <a:rPr lang="uk-UA" i="1" dirty="0" err="1">
                <a:latin typeface="Times New Roman" panose="02020603050405020304" pitchFamily="18" charset="0"/>
                <a:cs typeface="Times New Roman" panose="02020603050405020304" pitchFamily="18" charset="0"/>
              </a:rPr>
              <a:t>nltk</a:t>
            </a:r>
            <a:r>
              <a:rPr lang="uk-UA" i="1" dirty="0">
                <a:latin typeface="Times New Roman" panose="02020603050405020304" pitchFamily="18" charset="0"/>
                <a:cs typeface="Times New Roman" panose="02020603050405020304" pitchFamily="18" charset="0"/>
              </a:rPr>
              <a:t> </a:t>
            </a:r>
          </a:p>
          <a:p>
            <a:pPr marL="0" indent="0">
              <a:buNone/>
            </a:pPr>
            <a:endParaRPr lang="uk-UA" i="1" dirty="0">
              <a:latin typeface="Times New Roman" panose="02020603050405020304" pitchFamily="18" charset="0"/>
              <a:cs typeface="Times New Roman" panose="02020603050405020304" pitchFamily="18" charset="0"/>
            </a:endParaRPr>
          </a:p>
          <a:p>
            <a:pPr marL="0" indent="0">
              <a:buNone/>
            </a:pPr>
            <a:endParaRPr lang="uk-UA" dirty="0"/>
          </a:p>
          <a:p>
            <a:pPr marL="0" indent="0">
              <a:buNone/>
            </a:pPr>
            <a:endParaRPr lang="uk-UA" dirty="0"/>
          </a:p>
        </p:txBody>
      </p:sp>
    </p:spTree>
    <p:extLst>
      <p:ext uri="{BB962C8B-B14F-4D97-AF65-F5344CB8AC3E}">
        <p14:creationId xmlns:p14="http://schemas.microsoft.com/office/powerpoint/2010/main" val="168852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3663"/>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Основи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для тексту</a:t>
            </a:r>
            <a:endParaRPr lang="uk-UA" dirty="0"/>
          </a:p>
        </p:txBody>
      </p:sp>
      <p:sp>
        <p:nvSpPr>
          <p:cNvPr id="3" name="Объект 2"/>
          <p:cNvSpPr>
            <a:spLocks noGrp="1"/>
          </p:cNvSpPr>
          <p:nvPr>
            <p:ph idx="1"/>
          </p:nvPr>
        </p:nvSpPr>
        <p:spPr>
          <a:xfrm>
            <a:off x="838200" y="1171851"/>
            <a:ext cx="10515600" cy="5005111"/>
          </a:xfrm>
        </p:spPr>
        <p:txBody>
          <a:bodyPr>
            <a:normAutofit/>
          </a:bodyPr>
          <a:lstStyle/>
          <a:p>
            <a:pPr marL="0" indent="0">
              <a:buNone/>
            </a:pPr>
            <a:r>
              <a:rPr lang="uk-UA"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для тексту включає :</a:t>
            </a:r>
          </a:p>
          <a:p>
            <a:pPr marL="514350" indent="-514350">
              <a:buFont typeface="+mj-lt"/>
              <a:buAutoNum type="arabicPeriod"/>
            </a:pPr>
            <a:r>
              <a:rPr lang="uk-UA" dirty="0" err="1">
                <a:latin typeface="Times New Roman" panose="02020603050405020304" pitchFamily="18" charset="0"/>
                <a:cs typeface="Times New Roman" panose="02020603050405020304" pitchFamily="18" charset="0"/>
              </a:rPr>
              <a:t>Токенізацію</a:t>
            </a:r>
            <a:r>
              <a:rPr lang="uk-UA" dirty="0">
                <a:latin typeface="Times New Roman" panose="02020603050405020304" pitchFamily="18" charset="0"/>
                <a:cs typeface="Times New Roman" panose="02020603050405020304" pitchFamily="18" charset="0"/>
              </a:rPr>
              <a:t> за реченнями.</a:t>
            </a:r>
          </a:p>
          <a:p>
            <a:pPr marL="514350" indent="-514350">
              <a:buFont typeface="+mj-lt"/>
              <a:buAutoNum type="arabicPeriod"/>
            </a:pPr>
            <a:r>
              <a:rPr lang="uk-UA" dirty="0" err="1">
                <a:latin typeface="Times New Roman" panose="02020603050405020304" pitchFamily="18" charset="0"/>
                <a:cs typeface="Times New Roman" panose="02020603050405020304" pitchFamily="18" charset="0"/>
              </a:rPr>
              <a:t>Токенізацію</a:t>
            </a:r>
            <a:r>
              <a:rPr lang="uk-UA" dirty="0">
                <a:latin typeface="Times New Roman" panose="02020603050405020304" pitchFamily="18" charset="0"/>
                <a:cs typeface="Times New Roman" panose="02020603050405020304" pitchFamily="18" charset="0"/>
              </a:rPr>
              <a:t> за словами.</a:t>
            </a:r>
          </a:p>
          <a:p>
            <a:pPr marL="514350" indent="-514350">
              <a:buFont typeface="+mj-lt"/>
              <a:buAutoNum type="arabicPeriod"/>
            </a:pPr>
            <a:r>
              <a:rPr lang="uk-UA" dirty="0">
                <a:latin typeface="Times New Roman" panose="02020603050405020304" pitchFamily="18" charset="0"/>
                <a:cs typeface="Times New Roman" panose="02020603050405020304" pitchFamily="18" charset="0"/>
              </a:rPr>
              <a:t>Стоп-слова.</a:t>
            </a:r>
          </a:p>
          <a:p>
            <a:pPr marL="514350" indent="-514350">
              <a:buFont typeface="+mj-lt"/>
              <a:buAutoNum type="arabicPeriod"/>
            </a:pPr>
            <a:r>
              <a:rPr lang="uk-UA" dirty="0">
                <a:latin typeface="Times New Roman" panose="02020603050405020304" pitchFamily="18" charset="0"/>
                <a:cs typeface="Times New Roman" panose="02020603050405020304" pitchFamily="18" charset="0"/>
              </a:rPr>
              <a:t>Лематизацію та </a:t>
            </a:r>
            <a:r>
              <a:rPr lang="uk-UA" dirty="0" err="1">
                <a:latin typeface="Times New Roman" panose="02020603050405020304" pitchFamily="18" charset="0"/>
                <a:cs typeface="Times New Roman" panose="02020603050405020304" pitchFamily="18" charset="0"/>
              </a:rPr>
              <a:t>стемінг</a:t>
            </a:r>
            <a:r>
              <a:rPr lang="uk-UA" dirty="0">
                <a:latin typeface="Times New Roman" panose="02020603050405020304" pitchFamily="18" charset="0"/>
                <a:cs typeface="Times New Roman" panose="02020603050405020304" pitchFamily="18" charset="0"/>
              </a:rPr>
              <a:t> тексту.</a:t>
            </a:r>
          </a:p>
          <a:p>
            <a:pPr marL="514350" indent="-514350">
              <a:buFont typeface="+mj-lt"/>
              <a:buAutoNum type="arabicPeriod"/>
            </a:pPr>
            <a:r>
              <a:rPr lang="uk-UA" dirty="0">
                <a:latin typeface="Times New Roman" panose="02020603050405020304" pitchFamily="18" charset="0"/>
                <a:cs typeface="Times New Roman" panose="02020603050405020304" pitchFamily="18" charset="0"/>
              </a:rPr>
              <a:t>Регулярні вирази.</a:t>
            </a:r>
          </a:p>
          <a:p>
            <a:pPr marL="514350" indent="-514350">
              <a:buFont typeface="+mj-lt"/>
              <a:buAutoNum type="arabicPeriod"/>
            </a:pPr>
            <a:r>
              <a:rPr lang="uk-UA" dirty="0">
                <a:latin typeface="Times New Roman" panose="02020603050405020304" pitchFamily="18" charset="0"/>
                <a:cs typeface="Times New Roman" panose="02020603050405020304" pitchFamily="18" charset="0"/>
              </a:rPr>
              <a:t>Мішок слів.</a:t>
            </a:r>
          </a:p>
          <a:p>
            <a:pPr marL="514350" indent="-514350">
              <a:buFont typeface="+mj-lt"/>
              <a:buAutoNum type="arabicPeriod"/>
            </a:pPr>
            <a:r>
              <a:rPr lang="de-DE" dirty="0">
                <a:latin typeface="Times New Roman" panose="02020603050405020304" pitchFamily="18" charset="0"/>
                <a:cs typeface="Times New Roman" panose="02020603050405020304" pitchFamily="18" charset="0"/>
              </a:rPr>
              <a:t>TF-IDF.</a:t>
            </a:r>
            <a:endParaRPr lang="uk-UA"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39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863" y="186431"/>
            <a:ext cx="11487704" cy="2024107"/>
          </a:xfrm>
        </p:spPr>
        <p:txBody>
          <a:bodyPr>
            <a:normAutofit fontScale="90000"/>
          </a:bodyPr>
          <a:lstStyle/>
          <a:p>
            <a:pPr algn="ctr"/>
            <a:br>
              <a:rPr lang="uk-UA" sz="3100" dirty="0">
                <a:latin typeface="Times New Roman" panose="02020603050405020304" pitchFamily="18" charset="0"/>
                <a:cs typeface="Times New Roman" panose="02020603050405020304" pitchFamily="18" charset="0"/>
              </a:rPr>
            </a:br>
            <a:br>
              <a:rPr lang="uk-UA" sz="3100" dirty="0">
                <a:latin typeface="Times New Roman" panose="02020603050405020304" pitchFamily="18" charset="0"/>
                <a:cs typeface="Times New Roman" panose="02020603050405020304" pitchFamily="18" charset="0"/>
              </a:rPr>
            </a:br>
            <a:r>
              <a:rPr lang="uk-UA" sz="3100" dirty="0" err="1">
                <a:latin typeface="Times New Roman" panose="02020603050405020304" pitchFamily="18" charset="0"/>
                <a:cs typeface="Times New Roman" panose="02020603050405020304" pitchFamily="18" charset="0"/>
              </a:rPr>
              <a:t>Токенізация</a:t>
            </a:r>
            <a:r>
              <a:rPr lang="uk-UA" sz="3100" dirty="0">
                <a:latin typeface="Times New Roman" panose="02020603050405020304" pitchFamily="18" charset="0"/>
                <a:cs typeface="Times New Roman" panose="02020603050405020304" pitchFamily="18" charset="0"/>
              </a:rPr>
              <a:t> текстів</a:t>
            </a:r>
            <a:br>
              <a:rPr lang="uk-UA" sz="3100" dirty="0">
                <a:latin typeface="Times New Roman" panose="02020603050405020304" pitchFamily="18" charset="0"/>
                <a:cs typeface="Times New Roman" panose="02020603050405020304" pitchFamily="18" charset="0"/>
              </a:rPr>
            </a:br>
            <a:r>
              <a:rPr lang="ru-RU" sz="3100" b="1" dirty="0" err="1">
                <a:latin typeface="Times New Roman" panose="02020603050405020304" pitchFamily="18" charset="0"/>
                <a:cs typeface="Times New Roman" panose="02020603050405020304" pitchFamily="18" charset="0"/>
              </a:rPr>
              <a:t>Токенізація</a:t>
            </a:r>
            <a:r>
              <a:rPr lang="ru-RU" sz="3100" dirty="0">
                <a:latin typeface="Times New Roman" panose="02020603050405020304" pitchFamily="18" charset="0"/>
                <a:cs typeface="Times New Roman" panose="02020603050405020304" pitchFamily="18" charset="0"/>
              </a:rPr>
              <a:t> - </a:t>
            </a:r>
            <a:r>
              <a:rPr lang="ru-RU" sz="3100" dirty="0" err="1">
                <a:latin typeface="Times New Roman" panose="02020603050405020304" pitchFamily="18" charset="0"/>
                <a:cs typeface="Times New Roman" panose="02020603050405020304" pitchFamily="18" charset="0"/>
              </a:rPr>
              <a:t>це</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процес</a:t>
            </a:r>
            <a:r>
              <a:rPr lang="ru-RU" sz="3100" dirty="0">
                <a:latin typeface="Times New Roman" panose="02020603050405020304" pitchFamily="18" charset="0"/>
                <a:cs typeface="Times New Roman" panose="02020603050405020304" pitchFamily="18" charset="0"/>
              </a:rPr>
              <a:t>, за </a:t>
            </a:r>
            <a:r>
              <a:rPr lang="ru-RU" sz="3100" dirty="0" err="1">
                <a:latin typeface="Times New Roman" panose="02020603050405020304" pitchFamily="18" charset="0"/>
                <a:cs typeface="Times New Roman" panose="02020603050405020304" pitchFamily="18" charset="0"/>
              </a:rPr>
              <a:t>допомогою</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якого</a:t>
            </a:r>
            <a:r>
              <a:rPr lang="ru-RU" sz="3100" dirty="0">
                <a:latin typeface="Times New Roman" panose="02020603050405020304" pitchFamily="18" charset="0"/>
                <a:cs typeface="Times New Roman" panose="02020603050405020304" pitchFamily="18" charset="0"/>
              </a:rPr>
              <a:t> велика </a:t>
            </a:r>
            <a:r>
              <a:rPr lang="ru-RU" sz="3100" dirty="0" err="1">
                <a:latin typeface="Times New Roman" panose="02020603050405020304" pitchFamily="18" charset="0"/>
                <a:cs typeface="Times New Roman" panose="02020603050405020304" pitchFamily="18" charset="0"/>
              </a:rPr>
              <a:t>кількість</a:t>
            </a:r>
            <a:r>
              <a:rPr lang="ru-RU" sz="3100" dirty="0">
                <a:latin typeface="Times New Roman" panose="02020603050405020304" pitchFamily="18" charset="0"/>
                <a:cs typeface="Times New Roman" panose="02020603050405020304" pitchFamily="18" charset="0"/>
              </a:rPr>
              <a:t> тексту </a:t>
            </a:r>
            <a:r>
              <a:rPr lang="ru-RU" sz="3100" dirty="0" err="1">
                <a:latin typeface="Times New Roman" panose="02020603050405020304" pitchFamily="18" charset="0"/>
                <a:cs typeface="Times New Roman" panose="02020603050405020304" pitchFamily="18" charset="0"/>
              </a:rPr>
              <a:t>ділиться</a:t>
            </a:r>
            <a:r>
              <a:rPr lang="ru-RU" sz="3100" dirty="0">
                <a:latin typeface="Times New Roman" panose="02020603050405020304" pitchFamily="18" charset="0"/>
                <a:cs typeface="Times New Roman" panose="02020603050405020304" pitchFamily="18" charset="0"/>
              </a:rPr>
              <a:t> на </a:t>
            </a:r>
            <a:r>
              <a:rPr lang="ru-RU" sz="3100" dirty="0" err="1">
                <a:latin typeface="Times New Roman" panose="02020603050405020304" pitchFamily="18" charset="0"/>
                <a:cs typeface="Times New Roman" panose="02020603050405020304" pitchFamily="18" charset="0"/>
              </a:rPr>
              <a:t>менші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частини</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які</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називаються</a:t>
            </a:r>
            <a:r>
              <a:rPr lang="ru-RU" sz="3100" dirty="0">
                <a:latin typeface="Times New Roman" panose="02020603050405020304" pitchFamily="18" charset="0"/>
                <a:cs typeface="Times New Roman" panose="02020603050405020304" pitchFamily="18" charset="0"/>
              </a:rPr>
              <a:t> лексемами. </a:t>
            </a:r>
            <a:br>
              <a:rPr lang="ru-RU" sz="3100" dirty="0">
                <a:latin typeface="Times New Roman" panose="02020603050405020304" pitchFamily="18" charset="0"/>
                <a:cs typeface="Times New Roman" panose="02020603050405020304" pitchFamily="18" charset="0"/>
              </a:rPr>
            </a:br>
            <a:br>
              <a:rPr lang="ru-RU"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38200" y="2556769"/>
            <a:ext cx="5181600" cy="3620193"/>
          </a:xfrm>
        </p:spPr>
        <p:txBody>
          <a:bodyPr/>
          <a:lstStyle/>
          <a:p>
            <a:pPr marL="0" indent="0">
              <a:buNone/>
            </a:pPr>
            <a:r>
              <a:rPr lang="ru-RU" dirty="0">
                <a:latin typeface="Times New Roman" panose="02020603050405020304" pitchFamily="18" charset="0"/>
                <a:cs typeface="Times New Roman" panose="02020603050405020304" pitchFamily="18" charset="0"/>
              </a:rPr>
              <a:t> </a:t>
            </a:r>
          </a:p>
          <a:p>
            <a:pPr marL="0" indent="0">
              <a:buNone/>
            </a:pPr>
            <a:endParaRPr lang="uk-UA" dirty="0"/>
          </a:p>
        </p:txBody>
      </p:sp>
      <p:pic>
        <p:nvPicPr>
          <p:cNvPr id="5" name="Рисунок 4"/>
          <p:cNvPicPr>
            <a:picLocks noChangeAspect="1"/>
          </p:cNvPicPr>
          <p:nvPr/>
        </p:nvPicPr>
        <p:blipFill>
          <a:blip r:embed="rId2"/>
          <a:stretch>
            <a:fillRect/>
          </a:stretch>
        </p:blipFill>
        <p:spPr>
          <a:xfrm>
            <a:off x="2271435" y="1863388"/>
            <a:ext cx="7134225" cy="727969"/>
          </a:xfrm>
          <a:prstGeom prst="rect">
            <a:avLst/>
          </a:prstGeom>
        </p:spPr>
      </p:pic>
      <p:pic>
        <p:nvPicPr>
          <p:cNvPr id="8" name="Рисунок 7"/>
          <p:cNvPicPr>
            <a:picLocks noChangeAspect="1"/>
          </p:cNvPicPr>
          <p:nvPr/>
        </p:nvPicPr>
        <p:blipFill>
          <a:blip r:embed="rId3"/>
          <a:stretch>
            <a:fillRect/>
          </a:stretch>
        </p:blipFill>
        <p:spPr>
          <a:xfrm>
            <a:off x="193089" y="2622034"/>
            <a:ext cx="6471821" cy="1762125"/>
          </a:xfrm>
          <a:prstGeom prst="rect">
            <a:avLst/>
          </a:prstGeom>
        </p:spPr>
      </p:pic>
      <p:pic>
        <p:nvPicPr>
          <p:cNvPr id="9" name="Рисунок 8"/>
          <p:cNvPicPr>
            <a:picLocks noChangeAspect="1"/>
          </p:cNvPicPr>
          <p:nvPr/>
        </p:nvPicPr>
        <p:blipFill>
          <a:blip r:embed="rId4"/>
          <a:stretch>
            <a:fillRect/>
          </a:stretch>
        </p:blipFill>
        <p:spPr>
          <a:xfrm>
            <a:off x="3534653" y="4222977"/>
            <a:ext cx="6905625" cy="2495550"/>
          </a:xfrm>
          <a:prstGeom prst="rect">
            <a:avLst/>
          </a:prstGeom>
        </p:spPr>
      </p:pic>
      <p:pic>
        <p:nvPicPr>
          <p:cNvPr id="7" name="Объект 6"/>
          <p:cNvPicPr>
            <a:picLocks noGrp="1" noChangeAspect="1"/>
          </p:cNvPicPr>
          <p:nvPr>
            <p:ph sz="half" idx="2"/>
          </p:nvPr>
        </p:nvPicPr>
        <p:blipFill>
          <a:blip r:embed="rId5"/>
          <a:stretch>
            <a:fillRect/>
          </a:stretch>
        </p:blipFill>
        <p:spPr>
          <a:xfrm>
            <a:off x="6197353" y="2986841"/>
            <a:ext cx="5556682" cy="840651"/>
          </a:xfrm>
          <a:prstGeom prst="rect">
            <a:avLst/>
          </a:prstGeom>
        </p:spPr>
      </p:pic>
    </p:spTree>
    <p:extLst>
      <p:ext uri="{BB962C8B-B14F-4D97-AF65-F5344CB8AC3E}">
        <p14:creationId xmlns:p14="http://schemas.microsoft.com/office/powerpoint/2010/main" val="342795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28669"/>
          </a:xfrm>
        </p:spPr>
        <p:txBody>
          <a:bodyPr/>
          <a:lstStyle/>
          <a:p>
            <a:pPr algn="ctr"/>
            <a:r>
              <a:rPr lang="uk-UA" dirty="0" err="1">
                <a:latin typeface="Times New Roman" panose="02020603050405020304" pitchFamily="18" charset="0"/>
                <a:cs typeface="Times New Roman" panose="02020603050405020304" pitchFamily="18" charset="0"/>
              </a:rPr>
              <a:t>Токенізація</a:t>
            </a:r>
            <a:r>
              <a:rPr lang="uk-UA" dirty="0">
                <a:latin typeface="Times New Roman" panose="02020603050405020304" pitchFamily="18" charset="0"/>
                <a:cs typeface="Times New Roman" panose="02020603050405020304" pitchFamily="18" charset="0"/>
              </a:rPr>
              <a:t> речень</a:t>
            </a:r>
          </a:p>
        </p:txBody>
      </p:sp>
      <p:sp>
        <p:nvSpPr>
          <p:cNvPr id="3" name="Объект 2"/>
          <p:cNvSpPr>
            <a:spLocks noGrp="1"/>
          </p:cNvSpPr>
          <p:nvPr>
            <p:ph idx="1"/>
          </p:nvPr>
        </p:nvSpPr>
        <p:spPr>
          <a:xfrm>
            <a:off x="838200" y="1393794"/>
            <a:ext cx="10515600" cy="4783169"/>
          </a:xfrm>
        </p:spPr>
        <p:txBody>
          <a:bodyPr>
            <a:normAutofit/>
          </a:bodyPr>
          <a:lstStyle/>
          <a:p>
            <a:pPr marL="0" indent="457200" algn="just">
              <a:lnSpc>
                <a:spcPct val="100000"/>
              </a:lnSpc>
              <a:spcBef>
                <a:spcPts val="0"/>
              </a:spcBef>
              <a:buNone/>
            </a:pPr>
            <a:r>
              <a:rPr lang="ru-RU" b="1" i="1" dirty="0" err="1">
                <a:latin typeface="Times New Roman" panose="02020603050405020304" pitchFamily="18" charset="0"/>
                <a:cs typeface="Times New Roman" panose="02020603050405020304" pitchFamily="18" charset="0"/>
              </a:rPr>
              <a:t>Токенізація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іноді</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сегментація</a:t>
            </a:r>
            <a:r>
              <a:rPr lang="ru-RU" dirty="0">
                <a:latin typeface="Times New Roman" panose="02020603050405020304" pitchFamily="18" charset="0"/>
                <a:cs typeface="Times New Roman" panose="02020603050405020304" pitchFamily="18" charset="0"/>
              </a:rPr>
              <a:t>) за </a:t>
            </a:r>
            <a:r>
              <a:rPr lang="uk-UA" dirty="0">
                <a:latin typeface="Times New Roman" panose="02020603050405020304" pitchFamily="18" charset="0"/>
                <a:cs typeface="Times New Roman" panose="02020603050405020304" pitchFamily="18" charset="0"/>
              </a:rPr>
              <a:t>реченнями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письмової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виглядає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простою. В </a:t>
            </a:r>
            <a:r>
              <a:rPr lang="ru-RU" dirty="0" err="1">
                <a:latin typeface="Times New Roman" panose="02020603050405020304" pitchFamily="18" charset="0"/>
                <a:cs typeface="Times New Roman" panose="02020603050405020304" pitchFamily="18" charset="0"/>
              </a:rPr>
              <a:t>англійській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деяких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мовах</a:t>
            </a:r>
            <a:r>
              <a:rPr lang="ru-RU" dirty="0">
                <a:latin typeface="Times New Roman" panose="02020603050405020304" pitchFamily="18" charset="0"/>
                <a:cs typeface="Times New Roman" panose="02020603050405020304" pitchFamily="18" charset="0"/>
              </a:rPr>
              <a:t> ми </a:t>
            </a:r>
            <a:r>
              <a:rPr lang="ru-RU" dirty="0" err="1">
                <a:latin typeface="Times New Roman" panose="02020603050405020304" pitchFamily="18" charset="0"/>
                <a:cs typeface="Times New Roman" panose="02020603050405020304" pitchFamily="18" charset="0"/>
              </a:rPr>
              <a:t>можемо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виокремлювати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 кожного разу, коли </a:t>
            </a:r>
            <a:r>
              <a:rPr lang="ru-RU" dirty="0" err="1">
                <a:latin typeface="Times New Roman" panose="02020603050405020304" pitchFamily="18" charset="0"/>
                <a:cs typeface="Times New Roman" panose="02020603050405020304" pitchFamily="18" charset="0"/>
              </a:rPr>
              <a:t>знаходимо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певний</a:t>
            </a:r>
            <a:r>
              <a:rPr lang="ru-RU" dirty="0">
                <a:latin typeface="Times New Roman" panose="02020603050405020304" pitchFamily="18" charset="0"/>
                <a:cs typeface="Times New Roman" panose="02020603050405020304" pitchFamily="18" charset="0"/>
              </a:rPr>
              <a:t> знак </a:t>
            </a:r>
            <a:r>
              <a:rPr lang="ru-RU" dirty="0" err="1">
                <a:latin typeface="Times New Roman" panose="02020603050405020304" pitchFamily="18" charset="0"/>
                <a:cs typeface="Times New Roman" panose="02020603050405020304" pitchFamily="18" charset="0"/>
              </a:rPr>
              <a:t>пунктуації</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крапку</a:t>
            </a:r>
            <a:r>
              <a:rPr lang="ru-RU" dirty="0">
                <a:latin typeface="Times New Roman" panose="02020603050405020304" pitchFamily="18" charset="0"/>
                <a:cs typeface="Times New Roman" panose="02020603050405020304" pitchFamily="18" charset="0"/>
              </a:rPr>
              <a:t>. Але </a:t>
            </a:r>
            <a:r>
              <a:rPr lang="ru-RU" dirty="0" err="1">
                <a:latin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англійській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нетривіальне</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крапка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використовується</a:t>
            </a:r>
            <a:r>
              <a:rPr lang="ru-RU" dirty="0">
                <a:latin typeface="Times New Roman" panose="02020603050405020304" pitchFamily="18" charset="0"/>
                <a:cs typeface="Times New Roman" panose="02020603050405020304" pitchFamily="18" charset="0"/>
              </a:rPr>
              <a:t> і в </a:t>
            </a:r>
            <a:r>
              <a:rPr lang="ru-RU" dirty="0" err="1">
                <a:latin typeface="Times New Roman" panose="02020603050405020304" pitchFamily="18" charset="0"/>
                <a:cs typeface="Times New Roman" panose="02020603050405020304" pitchFamily="18" charset="0"/>
              </a:rPr>
              <a:t>скороченнях</a:t>
            </a:r>
            <a:r>
              <a:rPr lang="ru-RU" dirty="0">
                <a:latin typeface="Times New Roman" panose="02020603050405020304" pitchFamily="18" charset="0"/>
                <a:cs typeface="Times New Roman" panose="02020603050405020304" pitchFamily="18" charset="0"/>
              </a:rPr>
              <a:t>. </a:t>
            </a:r>
          </a:p>
          <a:p>
            <a:pPr marL="0" indent="457200" algn="just">
              <a:lnSpc>
                <a:spcPct val="100000"/>
              </a:lnSpc>
              <a:spcBef>
                <a:spcPts val="0"/>
              </a:spcBef>
              <a:buNone/>
            </a:pPr>
            <a:r>
              <a:rPr lang="ru-RU" dirty="0" err="1">
                <a:latin typeface="Times New Roman" panose="02020603050405020304" pitchFamily="18" charset="0"/>
                <a:cs typeface="Times New Roman" panose="02020603050405020304" pitchFamily="18" charset="0"/>
              </a:rPr>
              <a:t>Таблиця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скорочень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допомогти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обробки</a:t>
            </a:r>
            <a:r>
              <a:rPr lang="ru-RU" dirty="0">
                <a:latin typeface="Times New Roman" panose="02020603050405020304" pitchFamily="18" charset="0"/>
                <a:cs typeface="Times New Roman" panose="02020603050405020304" pitchFamily="18" charset="0"/>
              </a:rPr>
              <a:t> тексту,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уникнути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неправильної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розстановки</a:t>
            </a:r>
            <a:r>
              <a:rPr lang="ru-RU" dirty="0">
                <a:latin typeface="Times New Roman" panose="02020603050405020304" pitchFamily="18" charset="0"/>
                <a:cs typeface="Times New Roman" panose="02020603050405020304" pitchFamily="18" charset="0"/>
              </a:rPr>
              <a:t> меж </a:t>
            </a:r>
            <a:r>
              <a:rPr lang="ru-RU" dirty="0" err="1">
                <a:latin typeface="Times New Roman" panose="02020603050405020304" pitchFamily="18" charset="0"/>
                <a:cs typeface="Times New Roman" panose="02020603050405020304" pitchFamily="18" charset="0"/>
              </a:rPr>
              <a:t>речень</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більшості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цього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бібліотеки</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47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err="1">
                <a:latin typeface="Times New Roman" panose="02020603050405020304" pitchFamily="18" charset="0"/>
                <a:cs typeface="Times New Roman" panose="02020603050405020304" pitchFamily="18" charset="0"/>
              </a:rPr>
              <a:t>Токенізация</a:t>
            </a:r>
            <a:r>
              <a:rPr lang="uk-UA" dirty="0">
                <a:latin typeface="Times New Roman" panose="02020603050405020304" pitchFamily="18" charset="0"/>
                <a:cs typeface="Times New Roman" panose="02020603050405020304" pitchFamily="18" charset="0"/>
              </a:rPr>
              <a:t>  речень</a:t>
            </a:r>
            <a:r>
              <a:rPr lang="en-US"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nltk.sent_tokenize</a:t>
            </a:r>
            <a:r>
              <a:rPr lang="uk-UA" b="1" dirty="0">
                <a:latin typeface="Times New Roman" panose="02020603050405020304" pitchFamily="18" charset="0"/>
                <a:cs typeface="Times New Roman" panose="02020603050405020304" pitchFamily="18" charset="0"/>
              </a:rPr>
              <a:t> ()</a:t>
            </a:r>
            <a:br>
              <a:rPr lang="uk-UA" b="1" dirty="0">
                <a:latin typeface="Times New Roman" panose="02020603050405020304" pitchFamily="18" charset="0"/>
                <a:cs typeface="Times New Roman" panose="02020603050405020304" pitchFamily="18" charset="0"/>
              </a:rPr>
            </a:br>
            <a:endParaRPr lang="uk-UA"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511945" y="1562470"/>
            <a:ext cx="11168109" cy="2823099"/>
          </a:xfrm>
          <a:prstGeom prst="rect">
            <a:avLst/>
          </a:prstGeom>
        </p:spPr>
      </p:pic>
      <p:pic>
        <p:nvPicPr>
          <p:cNvPr id="6" name="Рисунок 5"/>
          <p:cNvPicPr>
            <a:picLocks noChangeAspect="1"/>
          </p:cNvPicPr>
          <p:nvPr/>
        </p:nvPicPr>
        <p:blipFill>
          <a:blip r:embed="rId3"/>
          <a:stretch>
            <a:fillRect/>
          </a:stretch>
        </p:blipFill>
        <p:spPr>
          <a:xfrm>
            <a:off x="297680" y="4702807"/>
            <a:ext cx="11791950" cy="1571625"/>
          </a:xfrm>
          <a:prstGeom prst="rect">
            <a:avLst/>
          </a:prstGeom>
        </p:spPr>
      </p:pic>
    </p:spTree>
    <p:extLst>
      <p:ext uri="{BB962C8B-B14F-4D97-AF65-F5344CB8AC3E}">
        <p14:creationId xmlns:p14="http://schemas.microsoft.com/office/powerpoint/2010/main" val="400596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6431"/>
            <a:ext cx="10515600" cy="506027"/>
          </a:xfrm>
        </p:spPr>
        <p:txBody>
          <a:bodyPr>
            <a:normAutofit fontScale="90000"/>
          </a:bodyPr>
          <a:lstStyle/>
          <a:p>
            <a:pPr algn="ctr"/>
            <a:br>
              <a:rPr lang="en-US" sz="3200" dirty="0">
                <a:latin typeface="Times New Roman" panose="02020603050405020304" pitchFamily="18" charset="0"/>
                <a:cs typeface="Times New Roman" panose="02020603050405020304" pitchFamily="18" charset="0"/>
              </a:rPr>
            </a:br>
            <a:r>
              <a:rPr lang="uk-UA" sz="3600" dirty="0" err="1">
                <a:latin typeface="Times New Roman" panose="02020603050405020304" pitchFamily="18" charset="0"/>
                <a:cs typeface="Times New Roman" panose="02020603050405020304" pitchFamily="18" charset="0"/>
              </a:rPr>
              <a:t>Токенізація</a:t>
            </a:r>
            <a:r>
              <a:rPr lang="uk-UA" sz="3600" dirty="0">
                <a:latin typeface="Times New Roman" panose="02020603050405020304" pitchFamily="18" charset="0"/>
                <a:cs typeface="Times New Roman" panose="02020603050405020304" pitchFamily="18" charset="0"/>
              </a:rPr>
              <a:t> слів</a:t>
            </a:r>
            <a:r>
              <a:rPr lang="en-US" sz="3600"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метод </a:t>
            </a:r>
            <a:r>
              <a:rPr lang="de-DE" sz="3600" b="1" dirty="0" err="1">
                <a:latin typeface="Times New Roman" panose="02020603050405020304" pitchFamily="18" charset="0"/>
                <a:cs typeface="Times New Roman" panose="02020603050405020304" pitchFamily="18" charset="0"/>
              </a:rPr>
              <a:t>word_tokenize</a:t>
            </a:r>
            <a:r>
              <a:rPr lang="de-DE" sz="3600" b="1" dirty="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 </a:t>
            </a:r>
            <a:br>
              <a:rPr lang="uk-UA" sz="2800" dirty="0"/>
            </a:br>
            <a:endParaRPr lang="uk-UA"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9595" y="621438"/>
            <a:ext cx="11585359" cy="5555526"/>
          </a:xfrm>
        </p:spPr>
        <p:txBody>
          <a:bodyPr/>
          <a:lstStyle/>
          <a:p>
            <a:pPr marL="0" indent="457200">
              <a:lnSpc>
                <a:spcPct val="100000"/>
              </a:lnSpc>
              <a:spcBef>
                <a:spcPts val="0"/>
              </a:spcBef>
              <a:buNone/>
            </a:pPr>
            <a:r>
              <a:rPr lang="uk-UA" sz="1800" dirty="0">
                <a:latin typeface="Times New Roman" panose="02020603050405020304" pitchFamily="18" charset="0"/>
                <a:cs typeface="Times New Roman" panose="02020603050405020304" pitchFamily="18" charset="0"/>
              </a:rPr>
              <a:t>Результат </a:t>
            </a:r>
            <a:r>
              <a:rPr lang="uk-UA" sz="1800" dirty="0" err="1">
                <a:latin typeface="Times New Roman" panose="02020603050405020304" pitchFamily="18" charset="0"/>
                <a:cs typeface="Times New Roman" panose="02020603050405020304" pitchFamily="18" charset="0"/>
              </a:rPr>
              <a:t>токенізації</a:t>
            </a:r>
            <a:r>
              <a:rPr lang="uk-UA" sz="1800" dirty="0">
                <a:latin typeface="Times New Roman" panose="02020603050405020304" pitchFamily="18" charset="0"/>
                <a:cs typeface="Times New Roman" panose="02020603050405020304" pitchFamily="18" charset="0"/>
              </a:rPr>
              <a:t> слів можна перетворити на </a:t>
            </a:r>
            <a:r>
              <a:rPr lang="de-DE" sz="1800" dirty="0">
                <a:latin typeface="Times New Roman" panose="02020603050405020304" pitchFamily="18" charset="0"/>
                <a:cs typeface="Times New Roman" panose="02020603050405020304" pitchFamily="18" charset="0"/>
              </a:rPr>
              <a:t>Data Frame </a:t>
            </a:r>
            <a:r>
              <a:rPr lang="uk-UA" sz="1800" dirty="0">
                <a:latin typeface="Times New Roman" panose="02020603050405020304" pitchFamily="18" charset="0"/>
                <a:cs typeface="Times New Roman" panose="02020603050405020304" pitchFamily="18" charset="0"/>
              </a:rPr>
              <a:t>для кращого розуміння тексту в програмах машинного навчання. Він також може бути наданий як вхід для подальших етапів очищення тексту, таких як видалення розділових знаків, видалення цифрових символів або закінчення. Моделі машинного навчання потребують числових даних, щоб їх навчити та зробити прогноз. </a:t>
            </a:r>
            <a:r>
              <a:rPr lang="uk-UA" sz="1800" dirty="0" err="1">
                <a:latin typeface="Times New Roman" panose="02020603050405020304" pitchFamily="18" charset="0"/>
                <a:cs typeface="Times New Roman" panose="02020603050405020304" pitchFamily="18" charset="0"/>
              </a:rPr>
              <a:t>Токенізація</a:t>
            </a:r>
            <a:r>
              <a:rPr lang="uk-UA" sz="1800" dirty="0">
                <a:latin typeface="Times New Roman" panose="02020603050405020304" pitchFamily="18" charset="0"/>
                <a:cs typeface="Times New Roman" panose="02020603050405020304" pitchFamily="18" charset="0"/>
              </a:rPr>
              <a:t> слів стає важливою частиною перетворення тексту (рядка) у числові дані. </a:t>
            </a:r>
          </a:p>
        </p:txBody>
      </p:sp>
      <p:pic>
        <p:nvPicPr>
          <p:cNvPr id="5" name="Рисунок 4"/>
          <p:cNvPicPr>
            <a:picLocks noChangeAspect="1"/>
          </p:cNvPicPr>
          <p:nvPr/>
        </p:nvPicPr>
        <p:blipFill>
          <a:blip r:embed="rId2"/>
          <a:stretch>
            <a:fillRect/>
          </a:stretch>
        </p:blipFill>
        <p:spPr>
          <a:xfrm>
            <a:off x="840792" y="2438314"/>
            <a:ext cx="10510415" cy="1981372"/>
          </a:xfrm>
          <a:prstGeom prst="rect">
            <a:avLst/>
          </a:prstGeom>
        </p:spPr>
      </p:pic>
      <p:pic>
        <p:nvPicPr>
          <p:cNvPr id="6" name="Рисунок 5"/>
          <p:cNvPicPr>
            <a:picLocks noChangeAspect="1"/>
          </p:cNvPicPr>
          <p:nvPr/>
        </p:nvPicPr>
        <p:blipFill>
          <a:blip r:embed="rId3"/>
          <a:stretch>
            <a:fillRect/>
          </a:stretch>
        </p:blipFill>
        <p:spPr>
          <a:xfrm>
            <a:off x="319595" y="4722920"/>
            <a:ext cx="11585359" cy="1571348"/>
          </a:xfrm>
          <a:prstGeom prst="rect">
            <a:avLst/>
          </a:prstGeom>
        </p:spPr>
      </p:pic>
    </p:spTree>
    <p:extLst>
      <p:ext uri="{BB962C8B-B14F-4D97-AF65-F5344CB8AC3E}">
        <p14:creationId xmlns:p14="http://schemas.microsoft.com/office/powerpoint/2010/main" val="297525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541"/>
          </a:xfrm>
        </p:spPr>
        <p:txBody>
          <a:bodyPr>
            <a:normAutofit fontScale="90000"/>
          </a:bodyPr>
          <a:lstStyle/>
          <a:p>
            <a:pPr algn="ctr"/>
            <a:r>
              <a:rPr lang="en-US" dirty="0"/>
              <a:t> </a:t>
            </a:r>
            <a:r>
              <a:rPr lang="uk-UA" dirty="0">
                <a:latin typeface="Times New Roman" panose="02020603050405020304" pitchFamily="18" charset="0"/>
                <a:cs typeface="Times New Roman" panose="02020603050405020304" pitchFamily="18" charset="0"/>
              </a:rPr>
              <a:t>Стоп слова</a:t>
            </a:r>
          </a:p>
        </p:txBody>
      </p:sp>
      <p:sp>
        <p:nvSpPr>
          <p:cNvPr id="6" name="Объект 5"/>
          <p:cNvSpPr>
            <a:spLocks noGrp="1"/>
          </p:cNvSpPr>
          <p:nvPr>
            <p:ph idx="1"/>
          </p:nvPr>
        </p:nvSpPr>
        <p:spPr>
          <a:xfrm>
            <a:off x="838200" y="1029810"/>
            <a:ext cx="10515600" cy="5147153"/>
          </a:xfrm>
        </p:spPr>
        <p:txBody>
          <a:bodyPr>
            <a:normAutofit fontScale="92500" lnSpcReduction="10000"/>
          </a:bodyPr>
          <a:lstStyle/>
          <a:p>
            <a:pPr marL="0" indent="457200">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pPr marL="0" indent="457200">
              <a:lnSpc>
                <a:spcPct val="100000"/>
              </a:lnSpc>
              <a:spcBef>
                <a:spcPts val="0"/>
              </a:spcBef>
              <a:buNone/>
            </a:pPr>
            <a:r>
              <a:rPr lang="ru-RU" dirty="0">
                <a:latin typeface="Times New Roman" panose="02020603050405020304" pitchFamily="18" charset="0"/>
                <a:cs typeface="Times New Roman" panose="02020603050405020304" pitchFamily="18" charset="0"/>
              </a:rPr>
              <a:t>Стоп-слова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слова,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надають</a:t>
            </a:r>
            <a:r>
              <a:rPr lang="ru-RU" dirty="0">
                <a:latin typeface="Times New Roman" panose="02020603050405020304" pitchFamily="18" charset="0"/>
                <a:cs typeface="Times New Roman" panose="02020603050405020304" pitchFamily="18" charset="0"/>
              </a:rPr>
              <a:t> особливого </a:t>
            </a:r>
            <a:r>
              <a:rPr lang="ru-RU" dirty="0" err="1">
                <a:latin typeface="Times New Roman" panose="02020603050405020304" pitchFamily="18" charset="0"/>
                <a:cs typeface="Times New Roman" panose="02020603050405020304" pitchFamily="18" charset="0"/>
              </a:rPr>
              <a:t>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сміливо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ігнорувати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жертвуючи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змістом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речення</a:t>
            </a:r>
            <a:r>
              <a:rPr lang="ru-RU" dirty="0">
                <a:latin typeface="Times New Roman" panose="02020603050405020304" pitchFamily="18" charset="0"/>
                <a:cs typeface="Times New Roman" panose="02020603050405020304" pitchFamily="18" charset="0"/>
              </a:rPr>
              <a:t>.</a:t>
            </a:r>
          </a:p>
          <a:p>
            <a:pPr marL="0" indent="457200">
              <a:lnSpc>
                <a:spcPct val="100000"/>
              </a:lnSpc>
              <a:spcBef>
                <a:spcPts val="0"/>
              </a:spcBef>
              <a:buNone/>
            </a:pPr>
            <a:r>
              <a:rPr lang="uk-UA" dirty="0">
                <a:latin typeface="Times New Roman" panose="02020603050405020304" pitchFamily="18" charset="0"/>
                <a:cs typeface="Times New Roman" panose="02020603050405020304" pitchFamily="18" charset="0"/>
              </a:rPr>
              <a:t>У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є встановлений список стоп-слів. Перед першим використанням потрібно завантажити його: </a:t>
            </a:r>
          </a:p>
          <a:p>
            <a:pPr marL="0" indent="457200">
              <a:lnSpc>
                <a:spcPct val="100000"/>
              </a:lnSpc>
              <a:spcBef>
                <a:spcPts val="0"/>
              </a:spcBef>
              <a:buNone/>
            </a:pPr>
            <a:r>
              <a:rPr lang="de-DE" b="1" dirty="0" err="1">
                <a:latin typeface="Times New Roman" panose="02020603050405020304" pitchFamily="18" charset="0"/>
                <a:cs typeface="Times New Roman" panose="02020603050405020304" pitchFamily="18" charset="0"/>
              </a:rPr>
              <a:t>nltk.download</a:t>
            </a:r>
            <a:r>
              <a:rPr lang="de-DE" b="1" dirty="0">
                <a:latin typeface="Times New Roman" panose="02020603050405020304" pitchFamily="18" charset="0"/>
                <a:cs typeface="Times New Roman" panose="02020603050405020304" pitchFamily="18" charset="0"/>
              </a:rPr>
              <a:t>(“</a:t>
            </a:r>
            <a:r>
              <a:rPr lang="de-DE" b="1" dirty="0" err="1">
                <a:latin typeface="Times New Roman" panose="02020603050405020304" pitchFamily="18" charset="0"/>
                <a:cs typeface="Times New Roman" panose="02020603050405020304" pitchFamily="18" charset="0"/>
              </a:rPr>
              <a:t>stopwords</a:t>
            </a:r>
            <a:r>
              <a:rPr lang="de-DE" b="1" dirty="0">
                <a:latin typeface="Times New Roman" panose="02020603050405020304" pitchFamily="18" charset="0"/>
                <a:cs typeface="Times New Roman" panose="02020603050405020304" pitchFamily="18" charset="0"/>
              </a:rPr>
              <a:t>”).</a:t>
            </a:r>
            <a:endParaRPr lang="uk-UA" b="1" dirty="0">
              <a:latin typeface="Times New Roman" panose="02020603050405020304" pitchFamily="18" charset="0"/>
              <a:cs typeface="Times New Roman" panose="02020603050405020304" pitchFamily="18" charset="0"/>
            </a:endParaRPr>
          </a:p>
          <a:p>
            <a:pPr marL="0" indent="457200">
              <a:lnSpc>
                <a:spcPct val="100000"/>
              </a:lnSpc>
              <a:spcBef>
                <a:spcPts val="0"/>
              </a:spcBef>
              <a:buNone/>
            </a:pP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Після завантаження можна імпортувати пакет </a:t>
            </a:r>
            <a:r>
              <a:rPr lang="de-DE" b="1" dirty="0" err="1">
                <a:latin typeface="Times New Roman" panose="02020603050405020304" pitchFamily="18" charset="0"/>
                <a:cs typeface="Times New Roman" panose="02020603050405020304" pitchFamily="18" charset="0"/>
              </a:rPr>
              <a:t>stopwords</a:t>
            </a:r>
            <a:r>
              <a:rPr lang="uk-UA" dirty="0">
                <a:latin typeface="Times New Roman" panose="02020603050405020304" pitchFamily="18" charset="0"/>
                <a:cs typeface="Times New Roman" panose="02020603050405020304" pitchFamily="18" charset="0"/>
              </a:rPr>
              <a:t>.</a:t>
            </a:r>
          </a:p>
          <a:p>
            <a:pPr marL="0" indent="457200">
              <a:lnSpc>
                <a:spcPct val="100000"/>
              </a:lnSpc>
              <a:spcBef>
                <a:spcPts val="0"/>
              </a:spcBef>
              <a:buNone/>
            </a:pPr>
            <a:endParaRPr lang="uk-UA" dirty="0">
              <a:latin typeface="Times New Roman" panose="02020603050405020304" pitchFamily="18" charset="0"/>
              <a:cs typeface="Times New Roman" panose="02020603050405020304" pitchFamily="18" charset="0"/>
            </a:endParaRPr>
          </a:p>
          <a:p>
            <a:pPr marL="0" indent="0">
              <a:buNone/>
            </a:pPr>
            <a:r>
              <a:rPr lang="uk-UA" dirty="0" err="1">
                <a:solidFill>
                  <a:schemeClr val="accent2">
                    <a:lumMod val="75000"/>
                  </a:schemeClr>
                </a:solidFill>
                <a:latin typeface="Times New Roman" panose="02020603050405020304" pitchFamily="18" charset="0"/>
                <a:cs typeface="Times New Roman" panose="02020603050405020304" pitchFamily="18" charset="0"/>
              </a:rPr>
              <a:t>from</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nltk.tokenize</a:t>
            </a:r>
            <a:r>
              <a:rPr lang="uk-UA" dirty="0">
                <a:latin typeface="Times New Roman" panose="02020603050405020304" pitchFamily="18" charset="0"/>
                <a:cs typeface="Times New Roman" panose="02020603050405020304" pitchFamily="18" charset="0"/>
              </a:rPr>
              <a:t> </a:t>
            </a:r>
            <a:r>
              <a:rPr lang="uk-UA" dirty="0" err="1">
                <a:solidFill>
                  <a:schemeClr val="accent2">
                    <a:lumMod val="75000"/>
                  </a:schemeClr>
                </a:solidFill>
                <a:latin typeface="Times New Roman" panose="02020603050405020304" pitchFamily="18" charset="0"/>
                <a:cs typeface="Times New Roman" panose="02020603050405020304" pitchFamily="18" charset="0"/>
              </a:rPr>
              <a:t>import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word_tokenize</a:t>
            </a:r>
            <a:br>
              <a:rPr lang="uk-UA" dirty="0">
                <a:latin typeface="Times New Roman" panose="02020603050405020304" pitchFamily="18" charset="0"/>
                <a:cs typeface="Times New Roman" panose="02020603050405020304" pitchFamily="18" charset="0"/>
              </a:rPr>
            </a:br>
            <a:r>
              <a:rPr lang="uk-UA" dirty="0" err="1">
                <a:solidFill>
                  <a:schemeClr val="accent2">
                    <a:lumMod val="75000"/>
                  </a:schemeClr>
                </a:solidFill>
                <a:latin typeface="Times New Roman" panose="02020603050405020304" pitchFamily="18" charset="0"/>
                <a:cs typeface="Times New Roman" panose="02020603050405020304" pitchFamily="18" charset="0"/>
              </a:rPr>
              <a:t>from</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nltk.corpus</a:t>
            </a:r>
            <a:r>
              <a:rPr lang="uk-UA" dirty="0">
                <a:latin typeface="Times New Roman" panose="02020603050405020304" pitchFamily="18" charset="0"/>
                <a:cs typeface="Times New Roman" panose="02020603050405020304" pitchFamily="18" charset="0"/>
              </a:rPr>
              <a:t> </a:t>
            </a:r>
            <a:r>
              <a:rPr lang="uk-UA" dirty="0" err="1">
                <a:solidFill>
                  <a:schemeClr val="accent2">
                    <a:lumMod val="75000"/>
                  </a:schemeClr>
                </a:solidFill>
                <a:latin typeface="Times New Roman" panose="02020603050405020304" pitchFamily="18" charset="0"/>
                <a:cs typeface="Times New Roman" panose="02020603050405020304" pitchFamily="18" charset="0"/>
              </a:rPr>
              <a:t>import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stopwords</a:t>
            </a:r>
            <a:br>
              <a:rPr lang="uk-UA" dirty="0">
                <a:latin typeface="Times New Roman" panose="02020603050405020304" pitchFamily="18" charset="0"/>
                <a:cs typeface="Times New Roman" panose="02020603050405020304" pitchFamily="18" charset="0"/>
              </a:rPr>
            </a:br>
            <a:br>
              <a:rPr lang="uk-UA" dirty="0">
                <a:latin typeface="Times New Roman" panose="02020603050405020304" pitchFamily="18" charset="0"/>
                <a:cs typeface="Times New Roman" panose="02020603050405020304" pitchFamily="18" charset="0"/>
              </a:rPr>
            </a:br>
            <a:r>
              <a:rPr lang="uk-UA" dirty="0" err="1">
                <a:latin typeface="Times New Roman" panose="02020603050405020304" pitchFamily="18" charset="0"/>
                <a:cs typeface="Times New Roman" panose="02020603050405020304" pitchFamily="18" charset="0"/>
              </a:rPr>
              <a:t>nltk.download</a:t>
            </a:r>
            <a:r>
              <a:rPr lang="uk-UA" dirty="0">
                <a:latin typeface="Times New Roman" panose="02020603050405020304" pitchFamily="18" charset="0"/>
                <a:cs typeface="Times New Roman" panose="02020603050405020304" pitchFamily="18" charset="0"/>
              </a:rPr>
              <a:t>(</a:t>
            </a:r>
            <a:r>
              <a:rPr lang="uk-UA" dirty="0">
                <a:solidFill>
                  <a:schemeClr val="accent6">
                    <a:lumMod val="50000"/>
                  </a:schemeClr>
                </a:solidFill>
                <a:latin typeface="Times New Roman" panose="02020603050405020304" pitchFamily="18" charset="0"/>
                <a:cs typeface="Times New Roman" panose="02020603050405020304" pitchFamily="18" charset="0"/>
              </a:rPr>
              <a:t>'</a:t>
            </a:r>
            <a:r>
              <a:rPr lang="uk-UA" dirty="0" err="1">
                <a:solidFill>
                  <a:schemeClr val="accent6">
                    <a:lumMod val="50000"/>
                  </a:schemeClr>
                </a:solidFill>
                <a:latin typeface="Times New Roman" panose="02020603050405020304" pitchFamily="18" charset="0"/>
                <a:cs typeface="Times New Roman" panose="02020603050405020304" pitchFamily="18" charset="0"/>
              </a:rPr>
              <a:t>stopwords</a:t>
            </a:r>
            <a:r>
              <a:rPr lang="uk-UA" dirty="0">
                <a:solidFill>
                  <a:schemeClr val="accent6">
                    <a:lumMod val="50000"/>
                  </a:schemeClr>
                </a:solidFill>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a:t>
            </a:r>
          </a:p>
          <a:p>
            <a:pPr marL="0" indent="0">
              <a:buNone/>
            </a:pPr>
            <a:r>
              <a:rPr lang="uk-UA" dirty="0">
                <a:latin typeface="Times New Roman" panose="02020603050405020304" pitchFamily="18" charset="0"/>
                <a:cs typeface="Times New Roman" panose="02020603050405020304" pitchFamily="18" charset="0"/>
              </a:rPr>
              <a:t> </a:t>
            </a:r>
          </a:p>
          <a:p>
            <a:pPr marL="0" indent="457200">
              <a:lnSpc>
                <a:spcPct val="100000"/>
              </a:lnSpc>
              <a:spcBef>
                <a:spcPts val="0"/>
              </a:spcBef>
              <a:buNone/>
            </a:pPr>
            <a:r>
              <a:rPr lang="uk-UA"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62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13764"/>
          </a:xfrm>
        </p:spPr>
        <p:txBody>
          <a:bodyPr>
            <a:normAutofit fontScale="90000"/>
          </a:bodyPr>
          <a:lstStyle/>
          <a:p>
            <a:pPr algn="ctr"/>
            <a:r>
              <a:rPr lang="uk-UA" sz="3200" b="1" dirty="0">
                <a:latin typeface="Times New Roman" panose="02020603050405020304" pitchFamily="18" charset="0"/>
                <a:cs typeface="Times New Roman" panose="02020603050405020304" pitchFamily="18" charset="0"/>
              </a:rPr>
              <a:t>Що таке </a:t>
            </a:r>
            <a:r>
              <a:rPr lang="de-DE" sz="3200" b="1" dirty="0">
                <a:latin typeface="Times New Roman" panose="02020603050405020304" pitchFamily="18" charset="0"/>
                <a:cs typeface="Times New Roman" panose="02020603050405020304" pitchFamily="18" charset="0"/>
              </a:rPr>
              <a:t>Natural Language Processing?</a:t>
            </a:r>
            <a:endParaRPr lang="uk-UA" sz="3200" b="1" dirty="0"/>
          </a:p>
        </p:txBody>
      </p:sp>
      <p:sp>
        <p:nvSpPr>
          <p:cNvPr id="3" name="Объект 2"/>
          <p:cNvSpPr>
            <a:spLocks noGrp="1"/>
          </p:cNvSpPr>
          <p:nvPr>
            <p:ph idx="1"/>
          </p:nvPr>
        </p:nvSpPr>
        <p:spPr>
          <a:xfrm>
            <a:off x="266330" y="878890"/>
            <a:ext cx="11656381" cy="5717219"/>
          </a:xfrm>
        </p:spPr>
        <p:txBody>
          <a:bodyPr>
            <a:normAutofit/>
          </a:bodyPr>
          <a:lstStyle/>
          <a:p>
            <a:pPr marL="0" indent="457200"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Natural Language Processing (</a:t>
            </a:r>
            <a:r>
              <a:rPr lang="uk-UA" sz="2000" b="1" dirty="0">
                <a:latin typeface="Times New Roman" panose="02020603050405020304" pitchFamily="18" charset="0"/>
                <a:cs typeface="Times New Roman" panose="02020603050405020304" pitchFamily="18" charset="0"/>
              </a:rPr>
              <a:t>далі – </a:t>
            </a:r>
            <a:r>
              <a:rPr lang="de-DE" sz="2000" b="1" dirty="0">
                <a:latin typeface="Times New Roman" panose="02020603050405020304" pitchFamily="18" charset="0"/>
                <a:cs typeface="Times New Roman" panose="02020603050405020304" pitchFamily="18" charset="0"/>
              </a:rPr>
              <a:t>NLP) </a:t>
            </a:r>
            <a:r>
              <a:rPr lang="de-DE"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обробка природної мови – підрозділ інформатики та </a:t>
            </a:r>
            <a:r>
              <a:rPr lang="de-DE" sz="2000" dirty="0">
                <a:latin typeface="Times New Roman" panose="02020603050405020304" pitchFamily="18" charset="0"/>
                <a:cs typeface="Times New Roman" panose="02020603050405020304" pitchFamily="18" charset="0"/>
              </a:rPr>
              <a:t>AI, </a:t>
            </a:r>
            <a:r>
              <a:rPr lang="uk-UA" sz="2000" dirty="0">
                <a:latin typeface="Times New Roman" panose="02020603050405020304" pitchFamily="18" charset="0"/>
                <a:cs typeface="Times New Roman" panose="02020603050405020304" pitchFamily="18" charset="0"/>
              </a:rPr>
              <a:t>присвячений тому, як комп'ютери аналізують природні (людські) мови.</a:t>
            </a:r>
          </a:p>
          <a:p>
            <a:pPr marL="0" indent="457200" algn="just">
              <a:lnSpc>
                <a:spcPct val="100000"/>
              </a:lnSpc>
              <a:spcBef>
                <a:spcPts val="0"/>
              </a:spcBef>
              <a:buNone/>
            </a:pPr>
            <a:r>
              <a:rPr lang="uk-UA"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дозволяє застосовувати алгоритми машинного навчання для тексту та мовлення. Наприклад, ми можемо використовувати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щоб створювати системи на кшталт розпізнавання мови, узагальнення документів, машинного перекладу, виявлення спаму, розпізнавання іменованих сутностей, відповіді питання, </a:t>
            </a:r>
            <a:r>
              <a:rPr lang="uk-UA" sz="2000" dirty="0" err="1">
                <a:latin typeface="Times New Roman" panose="02020603050405020304" pitchFamily="18" charset="0"/>
                <a:cs typeface="Times New Roman" panose="02020603050405020304" pitchFamily="18" charset="0"/>
              </a:rPr>
              <a:t>автокомплита</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предиктивного</a:t>
            </a:r>
            <a:r>
              <a:rPr lang="uk-UA" sz="2000" dirty="0">
                <a:latin typeface="Times New Roman" panose="02020603050405020304" pitchFamily="18" charset="0"/>
                <a:cs typeface="Times New Roman" panose="02020603050405020304" pitchFamily="18" charset="0"/>
              </a:rPr>
              <a:t> введення тексту тощо. </a:t>
            </a:r>
          </a:p>
          <a:p>
            <a:pPr marL="0" indent="457200" algn="just">
              <a:lnSpc>
                <a:spcPct val="100000"/>
              </a:lnSpc>
              <a:spcBef>
                <a:spcPts val="0"/>
              </a:spcBef>
              <a:buNone/>
            </a:pPr>
            <a:r>
              <a:rPr lang="uk-UA" sz="2000" dirty="0">
                <a:latin typeface="Times New Roman" panose="02020603050405020304" pitchFamily="18" charset="0"/>
                <a:cs typeface="Times New Roman" panose="02020603050405020304" pitchFamily="18" charset="0"/>
              </a:rPr>
              <a:t>Сьогодні у багатьох з нас є смартфони з розпізнаванням мови – у них використовується </a:t>
            </a:r>
            <a:r>
              <a:rPr lang="de-DE"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для того, щоб розуміти нашу мову. Також багато людей використовують ноутбуки із вбудованим у ОС розпізнаванням мови.</a:t>
            </a:r>
          </a:p>
          <a:p>
            <a:pPr marL="0" indent="457200" algn="just">
              <a:lnSpc>
                <a:spcPct val="100000"/>
              </a:lnSpc>
              <a:spcBef>
                <a:spcPts val="0"/>
              </a:spcBef>
              <a:buNone/>
            </a:pPr>
            <a:endParaRPr lang="uk-UA"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69796" y="3737499"/>
            <a:ext cx="8848725" cy="2257425"/>
          </a:xfrm>
          <a:prstGeom prst="rect">
            <a:avLst/>
          </a:prstGeom>
        </p:spPr>
      </p:pic>
    </p:spTree>
    <p:extLst>
      <p:ext uri="{BB962C8B-B14F-4D97-AF65-F5344CB8AC3E}">
        <p14:creationId xmlns:p14="http://schemas.microsoft.com/office/powerpoint/2010/main" val="3285158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541"/>
          </a:xfrm>
        </p:spPr>
        <p:txBody>
          <a:bodyPr>
            <a:normAutofit/>
          </a:bodyPr>
          <a:lstStyle/>
          <a:p>
            <a:pPr algn="ctr"/>
            <a:r>
              <a:rPr lang="uk-UA" sz="3200" dirty="0" err="1">
                <a:latin typeface="Times New Roman" panose="02020603050405020304" pitchFamily="18" charset="0"/>
                <a:cs typeface="Times New Roman" panose="02020603050405020304" pitchFamily="18" charset="0"/>
              </a:rPr>
              <a:t>Токенізувати</a:t>
            </a:r>
            <a:r>
              <a:rPr lang="uk-UA" sz="3200" dirty="0">
                <a:latin typeface="Times New Roman" panose="02020603050405020304" pitchFamily="18" charset="0"/>
                <a:cs typeface="Times New Roman" panose="02020603050405020304" pitchFamily="18" charset="0"/>
              </a:rPr>
              <a:t> текст по словам, </a:t>
            </a:r>
            <a:r>
              <a:rPr lang="uk-UA" sz="3200">
                <a:latin typeface="Times New Roman" panose="02020603050405020304" pitchFamily="18" charset="0"/>
                <a:cs typeface="Times New Roman" panose="02020603050405020304" pitchFamily="18" charset="0"/>
              </a:rPr>
              <a:t>видалити стоп-слова</a:t>
            </a:r>
            <a:endParaRPr lang="uk-UA" sz="32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838200" y="1079211"/>
            <a:ext cx="10515600" cy="2683714"/>
          </a:xfrm>
          <a:prstGeom prst="rect">
            <a:avLst/>
          </a:prstGeom>
        </p:spPr>
      </p:pic>
      <p:pic>
        <p:nvPicPr>
          <p:cNvPr id="5" name="Рисунок 4"/>
          <p:cNvPicPr>
            <a:picLocks noChangeAspect="1"/>
          </p:cNvPicPr>
          <p:nvPr/>
        </p:nvPicPr>
        <p:blipFill>
          <a:blip r:embed="rId3"/>
          <a:stretch>
            <a:fillRect/>
          </a:stretch>
        </p:blipFill>
        <p:spPr>
          <a:xfrm>
            <a:off x="461638" y="4133738"/>
            <a:ext cx="11446276" cy="1521337"/>
          </a:xfrm>
          <a:prstGeom prst="rect">
            <a:avLst/>
          </a:prstGeom>
        </p:spPr>
      </p:pic>
    </p:spTree>
    <p:extLst>
      <p:ext uri="{BB962C8B-B14F-4D97-AF65-F5344CB8AC3E}">
        <p14:creationId xmlns:p14="http://schemas.microsoft.com/office/powerpoint/2010/main" val="226776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301" y="328473"/>
            <a:ext cx="10515600" cy="918331"/>
          </a:xfrm>
        </p:spPr>
        <p:txBody>
          <a:bodyPr>
            <a:normAutofit/>
          </a:bodyPr>
          <a:lstStyle/>
          <a:p>
            <a:r>
              <a:rPr lang="uk-UA" sz="3200" dirty="0">
                <a:latin typeface="Times New Roman" panose="02020603050405020304" pitchFamily="18" charset="0"/>
                <a:cs typeface="Times New Roman" panose="02020603050405020304" pitchFamily="18" charset="0"/>
              </a:rPr>
              <a:t>Задача: знайти слова що містять більше 5 символів.</a:t>
            </a:r>
          </a:p>
        </p:txBody>
      </p:sp>
      <p:pic>
        <p:nvPicPr>
          <p:cNvPr id="4" name="Объект 3"/>
          <p:cNvPicPr>
            <a:picLocks noGrp="1" noChangeAspect="1"/>
          </p:cNvPicPr>
          <p:nvPr>
            <p:ph idx="1"/>
          </p:nvPr>
        </p:nvPicPr>
        <p:blipFill>
          <a:blip r:embed="rId2"/>
          <a:stretch>
            <a:fillRect/>
          </a:stretch>
        </p:blipFill>
        <p:spPr>
          <a:xfrm>
            <a:off x="891466" y="1486501"/>
            <a:ext cx="9601940" cy="3245326"/>
          </a:xfrm>
          <a:prstGeom prst="rect">
            <a:avLst/>
          </a:prstGeom>
        </p:spPr>
      </p:pic>
      <p:pic>
        <p:nvPicPr>
          <p:cNvPr id="5" name="Рисунок 4"/>
          <p:cNvPicPr>
            <a:picLocks noChangeAspect="1"/>
          </p:cNvPicPr>
          <p:nvPr/>
        </p:nvPicPr>
        <p:blipFill>
          <a:blip r:embed="rId3"/>
          <a:stretch>
            <a:fillRect/>
          </a:stretch>
        </p:blipFill>
        <p:spPr>
          <a:xfrm>
            <a:off x="440924" y="5205028"/>
            <a:ext cx="11310152" cy="1207470"/>
          </a:xfrm>
          <a:prstGeom prst="rect">
            <a:avLst/>
          </a:prstGeom>
        </p:spPr>
      </p:pic>
    </p:spTree>
    <p:extLst>
      <p:ext uri="{BB962C8B-B14F-4D97-AF65-F5344CB8AC3E}">
        <p14:creationId xmlns:p14="http://schemas.microsoft.com/office/powerpoint/2010/main" val="261815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64685"/>
          </a:xfrm>
        </p:spPr>
        <p:txBody>
          <a:bodyPr>
            <a:normAutofit/>
          </a:bodyPr>
          <a:lstStyle/>
          <a:p>
            <a:r>
              <a:rPr lang="ru-RU" sz="4000" dirty="0" err="1">
                <a:latin typeface="Times New Roman" panose="02020603050405020304" pitchFamily="18" charset="0"/>
                <a:cs typeface="Times New Roman" panose="02020603050405020304" pitchFamily="18" charset="0"/>
              </a:rPr>
              <a:t>Позначка</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частин</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мови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pos</a:t>
            </a:r>
            <a:r>
              <a:rPr lang="ru-RU" sz="4000" dirty="0">
                <a:latin typeface="Times New Roman" panose="02020603050405020304" pitchFamily="18" charset="0"/>
                <a:cs typeface="Times New Roman" panose="02020603050405020304" pitchFamily="18" charset="0"/>
              </a:rPr>
              <a:t>). Метод </a:t>
            </a:r>
            <a:r>
              <a:rPr lang="de-DE" sz="4000" dirty="0" err="1">
                <a:latin typeface="Times New Roman" panose="02020603050405020304" pitchFamily="18" charset="0"/>
                <a:cs typeface="Times New Roman" panose="02020603050405020304" pitchFamily="18" charset="0"/>
              </a:rPr>
              <a:t>pos_tag</a:t>
            </a:r>
            <a:r>
              <a:rPr lang="de-DE" sz="4000" dirty="0">
                <a:latin typeface="Times New Roman" panose="02020603050405020304" pitchFamily="18" charset="0"/>
                <a:cs typeface="Times New Roman" panose="02020603050405020304" pitchFamily="18" charset="0"/>
              </a:rPr>
              <a:t>() </a:t>
            </a:r>
            <a:endParaRPr lang="uk-UA"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13065"/>
            <a:ext cx="10515600" cy="5054569"/>
          </a:xfrm>
        </p:spPr>
        <p:txBody>
          <a:bodyPr>
            <a:normAutofit fontScale="92500" lnSpcReduction="10000"/>
          </a:bodyPr>
          <a:lstStyle/>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позначити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кожне</a:t>
            </a:r>
            <a:r>
              <a:rPr lang="ru-RU" dirty="0">
                <a:latin typeface="Times New Roman" panose="02020603050405020304" pitchFamily="18" charset="0"/>
                <a:cs typeface="Times New Roman" panose="02020603050405020304" pitchFamily="18" charset="0"/>
              </a:rPr>
              <a:t> слово в </a:t>
            </a:r>
            <a:r>
              <a:rPr lang="ru-RU" dirty="0" err="1">
                <a:latin typeface="Times New Roman" panose="02020603050405020304" pitchFamily="18" charset="0"/>
                <a:cs typeface="Times New Roman" panose="02020603050405020304" pitchFamily="18" charset="0"/>
              </a:rPr>
              <a:t>корпусі</a:t>
            </a:r>
            <a:r>
              <a:rPr lang="ru-RU" dirty="0">
                <a:latin typeface="Times New Roman" panose="02020603050405020304" pitchFamily="18" charset="0"/>
                <a:cs typeface="Times New Roman" panose="02020603050405020304" pitchFamily="18" charset="0"/>
              </a:rPr>
              <a:t> (корпус,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просто «</a:t>
            </a:r>
            <a:r>
              <a:rPr lang="ru-RU" dirty="0" err="1">
                <a:latin typeface="Times New Roman" panose="02020603050405020304" pitchFamily="18" charset="0"/>
                <a:cs typeface="Times New Roman" panose="02020603050405020304" pitchFamily="18" charset="0"/>
              </a:rPr>
              <a:t>мішок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ми створили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пропозицій</a:t>
            </a:r>
            <a:r>
              <a:rPr lang="ru-RU" dirty="0">
                <a:latin typeface="Times New Roman" panose="02020603050405020304" pitchFamily="18" charset="0"/>
                <a:cs typeface="Times New Roman" panose="02020603050405020304" pitchFamily="18" charset="0"/>
              </a:rPr>
              <a:t> шляхом </a:t>
            </a:r>
            <a:r>
              <a:rPr lang="ru-RU" dirty="0" err="1">
                <a:latin typeface="Times New Roman" panose="02020603050405020304" pitchFamily="18" charset="0"/>
                <a:cs typeface="Times New Roman" panose="02020603050405020304" pitchFamily="18" charset="0"/>
              </a:rPr>
              <a:t>токенізації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необхідно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скористатися</a:t>
            </a:r>
            <a:r>
              <a:rPr lang="ru-RU" dirty="0">
                <a:latin typeface="Times New Roman" panose="02020603050405020304" pitchFamily="18" charset="0"/>
                <a:cs typeface="Times New Roman" panose="02020603050405020304" pitchFamily="18" charset="0"/>
              </a:rPr>
              <a:t> методом  </a:t>
            </a:r>
            <a:r>
              <a:rPr lang="de-DE" b="1" dirty="0" err="1">
                <a:latin typeface="Times New Roman" panose="02020603050405020304" pitchFamily="18" charset="0"/>
                <a:cs typeface="Times New Roman" panose="02020603050405020304" pitchFamily="18" charset="0"/>
              </a:rPr>
              <a:t>pos_tag</a:t>
            </a:r>
            <a:r>
              <a:rPr lang="de-DE"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a:t>
            </a:r>
          </a:p>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Метод</a:t>
            </a:r>
            <a:r>
              <a:rPr lang="uk-UA" b="1" dirty="0">
                <a:latin typeface="Times New Roman" panose="02020603050405020304" pitchFamily="18" charset="0"/>
                <a:cs typeface="Times New Roman" panose="02020603050405020304" pitchFamily="18" charset="0"/>
              </a:rPr>
              <a:t> </a:t>
            </a:r>
            <a:r>
              <a:rPr lang="de-DE" b="1" dirty="0" err="1">
                <a:latin typeface="Times New Roman" panose="02020603050405020304" pitchFamily="18" charset="0"/>
                <a:cs typeface="Times New Roman" panose="02020603050405020304" pitchFamily="18" charset="0"/>
              </a:rPr>
              <a:t>pos_tag</a:t>
            </a:r>
            <a:r>
              <a:rPr lang="de-DE"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приймає</a:t>
            </a:r>
            <a:r>
              <a:rPr lang="ru-RU" dirty="0">
                <a:latin typeface="Times New Roman" panose="02020603050405020304" pitchFamily="18" charset="0"/>
                <a:cs typeface="Times New Roman" panose="02020603050405020304" pitchFamily="18" charset="0"/>
              </a:rPr>
              <a:t> список </a:t>
            </a:r>
            <a:r>
              <a:rPr lang="ru-RU" dirty="0" err="1">
                <a:latin typeface="Times New Roman" panose="02020603050405020304" pitchFamily="18" charset="0"/>
                <a:cs typeface="Times New Roman" panose="02020603050405020304" pitchFamily="18" charset="0"/>
              </a:rPr>
              <a:t>токенізованих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позначає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кожне</a:t>
            </a:r>
            <a:r>
              <a:rPr lang="ru-RU" dirty="0">
                <a:latin typeface="Times New Roman" panose="02020603050405020304" pitchFamily="18" charset="0"/>
                <a:cs typeface="Times New Roman" panose="02020603050405020304" pitchFamily="18" charset="0"/>
              </a:rPr>
              <a:t> з них </a:t>
            </a:r>
            <a:r>
              <a:rPr lang="ru-RU" dirty="0" err="1">
                <a:latin typeface="Times New Roman" panose="02020603050405020304" pitchFamily="18" charset="0"/>
                <a:cs typeface="Times New Roman" panose="02020603050405020304" pitchFamily="18" charset="0"/>
              </a:rPr>
              <a:t>відповідним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ідентифікатором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кортежі</a:t>
            </a:r>
            <a:r>
              <a:rPr lang="ru-RU" dirty="0">
                <a:latin typeface="Times New Roman" panose="02020603050405020304" pitchFamily="18" charset="0"/>
                <a:cs typeface="Times New Roman" panose="02020603050405020304" pitchFamily="18" charset="0"/>
              </a:rPr>
              <a:t>. </a:t>
            </a:r>
          </a:p>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VB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дієслова</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NNS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іменникам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множини</a:t>
            </a:r>
            <a:r>
              <a:rPr lang="ru-RU"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DT </a:t>
            </a:r>
            <a:r>
              <a:rPr lang="ru-RU" dirty="0" err="1">
                <a:latin typeface="Times New Roman" panose="02020603050405020304" pitchFamily="18" charset="0"/>
                <a:cs typeface="Times New Roman" panose="02020603050405020304" pitchFamily="18" charset="0"/>
              </a:rPr>
              <a:t>відноситься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визначника</a:t>
            </a:r>
            <a:r>
              <a:rPr lang="ru-RU" dirty="0">
                <a:latin typeface="Times New Roman" panose="02020603050405020304" pitchFamily="18" charset="0"/>
                <a:cs typeface="Times New Roman" panose="02020603050405020304" pitchFamily="18" charset="0"/>
              </a:rPr>
              <a:t>». </a:t>
            </a:r>
          </a:p>
          <a:p>
            <a:pPr marL="0" indent="457200" algn="just">
              <a:lnSpc>
                <a:spcPct val="110000"/>
              </a:lnSpc>
              <a:spcBef>
                <a:spcPts val="0"/>
              </a:spcBef>
              <a:buNone/>
            </a:pP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теги </a:t>
            </a:r>
            <a:r>
              <a:rPr lang="ru-RU" dirty="0" err="1">
                <a:latin typeface="Times New Roman" panose="02020603050405020304" pitchFamily="18" charset="0"/>
                <a:cs typeface="Times New Roman" panose="02020603050405020304" pitchFamily="18" charset="0"/>
              </a:rPr>
              <a:t>майже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завжди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досить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точними</a:t>
            </a:r>
            <a:r>
              <a:rPr lang="ru-RU" dirty="0">
                <a:latin typeface="Times New Roman" panose="02020603050405020304" pitchFamily="18" charset="0"/>
                <a:cs typeface="Times New Roman" panose="02020603050405020304" pitchFamily="18" charset="0"/>
              </a:rPr>
              <a:t>, але </a:t>
            </a:r>
            <a:r>
              <a:rPr lang="ru-RU" dirty="0" err="1">
                <a:latin typeface="Times New Roman" panose="02020603050405020304" pitchFamily="18" charset="0"/>
                <a:cs typeface="Times New Roman" panose="02020603050405020304" pitchFamily="18" charset="0"/>
              </a:rPr>
              <a:t>іноді</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неточними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Однак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попередньо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зазвичай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припускають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англійська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мова</a:t>
            </a:r>
            <a:r>
              <a:rPr lang="ru-RU" dirty="0">
                <a:latin typeface="Times New Roman" panose="02020603050405020304" pitchFamily="18" charset="0"/>
                <a:cs typeface="Times New Roman" panose="02020603050405020304" pitchFamily="18" charset="0"/>
              </a:rPr>
              <a:t> написана правильно з </a:t>
            </a:r>
            <a:r>
              <a:rPr lang="ru-RU" dirty="0" err="1">
                <a:latin typeface="Times New Roman" panose="02020603050405020304" pitchFamily="18" charset="0"/>
                <a:cs typeface="Times New Roman" panose="02020603050405020304" pitchFamily="18" charset="0"/>
              </a:rPr>
              <a:t>дотриманням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граматичних</a:t>
            </a:r>
            <a:r>
              <a:rPr lang="ru-RU" dirty="0">
                <a:latin typeface="Times New Roman" panose="02020603050405020304" pitchFamily="18" charset="0"/>
                <a:cs typeface="Times New Roman" panose="02020603050405020304" pitchFamily="18" charset="0"/>
              </a:rPr>
              <a:t> правил.</a:t>
            </a:r>
          </a:p>
          <a:p>
            <a:pPr marL="0" indent="457200" algn="ctr">
              <a:lnSpc>
                <a:spcPct val="110000"/>
              </a:lnSpc>
              <a:spcBef>
                <a:spcPts val="0"/>
              </a:spcBef>
              <a:buNone/>
            </a:pPr>
            <a:r>
              <a:rPr lang="uk-UA" b="1" dirty="0" err="1">
                <a:latin typeface="Times New Roman" panose="02020603050405020304" pitchFamily="18" charset="0"/>
                <a:cs typeface="Times New Roman" panose="02020603050405020304" pitchFamily="18" charset="0"/>
              </a:rPr>
              <a:t>nltk.download</a:t>
            </a:r>
            <a:r>
              <a:rPr lang="uk-UA" b="1" dirty="0">
                <a:latin typeface="Times New Roman" panose="02020603050405020304" pitchFamily="18" charset="0"/>
                <a:cs typeface="Times New Roman" panose="02020603050405020304" pitchFamily="18" charset="0"/>
              </a:rPr>
              <a:t>('</a:t>
            </a:r>
            <a:r>
              <a:rPr lang="uk-UA" b="1" dirty="0" err="1">
                <a:latin typeface="Times New Roman" panose="02020603050405020304" pitchFamily="18" charset="0"/>
                <a:cs typeface="Times New Roman" panose="02020603050405020304" pitchFamily="18" charset="0"/>
              </a:rPr>
              <a:t>averaged_perceptron_tagger</a:t>
            </a:r>
            <a:r>
              <a:rPr lang="uk-UA" b="1" dirty="0">
                <a:latin typeface="Times New Roman" panose="02020603050405020304" pitchFamily="18" charset="0"/>
                <a:cs typeface="Times New Roman" panose="02020603050405020304" pitchFamily="18" charset="0"/>
              </a:rPr>
              <a:t>')</a:t>
            </a:r>
          </a:p>
          <a:p>
            <a:pPr marL="0" indent="0">
              <a:buNone/>
            </a:pPr>
            <a:endParaRPr lang="uk-UA" dirty="0"/>
          </a:p>
        </p:txBody>
      </p:sp>
    </p:spTree>
    <p:extLst>
      <p:ext uri="{BB962C8B-B14F-4D97-AF65-F5344CB8AC3E}">
        <p14:creationId xmlns:p14="http://schemas.microsoft.com/office/powerpoint/2010/main" val="146103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02015" y="618262"/>
            <a:ext cx="9478766" cy="4351338"/>
          </a:xfrm>
          <a:prstGeom prst="rect">
            <a:avLst/>
          </a:prstGeom>
        </p:spPr>
      </p:pic>
      <p:pic>
        <p:nvPicPr>
          <p:cNvPr id="5" name="Рисунок 4"/>
          <p:cNvPicPr>
            <a:picLocks noChangeAspect="1"/>
          </p:cNvPicPr>
          <p:nvPr/>
        </p:nvPicPr>
        <p:blipFill>
          <a:blip r:embed="rId3"/>
          <a:stretch>
            <a:fillRect/>
          </a:stretch>
        </p:blipFill>
        <p:spPr>
          <a:xfrm>
            <a:off x="0" y="5156032"/>
            <a:ext cx="11896078" cy="1350820"/>
          </a:xfrm>
          <a:prstGeom prst="rect">
            <a:avLst/>
          </a:prstGeom>
        </p:spPr>
      </p:pic>
    </p:spTree>
    <p:extLst>
      <p:ext uri="{BB962C8B-B14F-4D97-AF65-F5344CB8AC3E}">
        <p14:creationId xmlns:p14="http://schemas.microsoft.com/office/powerpoint/2010/main" val="371246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Висновки</a:t>
            </a:r>
          </a:p>
        </p:txBody>
      </p:sp>
      <p:sp>
        <p:nvSpPr>
          <p:cNvPr id="3" name="Объект 2"/>
          <p:cNvSpPr>
            <a:spLocks noGrp="1"/>
          </p:cNvSpPr>
          <p:nvPr>
            <p:ph idx="1"/>
          </p:nvPr>
        </p:nvSpPr>
        <p:spPr>
          <a:xfrm>
            <a:off x="838200" y="1260628"/>
            <a:ext cx="10515600" cy="5086905"/>
          </a:xfrm>
        </p:spPr>
        <p:txBody>
          <a:bodyPr>
            <a:normAutofit fontScale="85000" lnSpcReduction="10000"/>
          </a:bodyPr>
          <a:lstStyle/>
          <a:p>
            <a:pPr algn="just" fontAlgn="base">
              <a:lnSpc>
                <a:spcPct val="120000"/>
              </a:lnSpc>
              <a:spcBef>
                <a:spcPts val="0"/>
              </a:spcBef>
            </a:pPr>
            <a:r>
              <a:rPr lang="uk-UA" dirty="0" err="1">
                <a:latin typeface="Times New Roman" panose="02020603050405020304" pitchFamily="18" charset="0"/>
                <a:cs typeface="Times New Roman" panose="02020603050405020304" pitchFamily="18" charset="0"/>
              </a:rPr>
              <a:t>Токенізація</a:t>
            </a:r>
            <a:r>
              <a:rPr lang="uk-UA" dirty="0">
                <a:latin typeface="Times New Roman" panose="02020603050405020304" pitchFamily="18" charset="0"/>
                <a:cs typeface="Times New Roman" panose="02020603050405020304" pitchFamily="18" charset="0"/>
              </a:rPr>
              <a:t> в НЛП - це процес, за допомогою якого велика кількість тексту ділиться на менші частини, які називаються лексемами.</a:t>
            </a:r>
          </a:p>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Обробка природної мови використовується для побудови таких програм, як класифікація тексту, інтелектуальний чат-бот, сентиментальний аналіз, переклад мови тощо.</a:t>
            </a:r>
          </a:p>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Набір інструментів "Природна мова" має дуже важливий модуль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для позначення речення, який додатково складається з </a:t>
            </a:r>
            <a:r>
              <a:rPr lang="uk-UA" dirty="0" err="1">
                <a:latin typeface="Times New Roman" panose="02020603050405020304" pitchFamily="18" charset="0"/>
                <a:cs typeface="Times New Roman" panose="02020603050405020304" pitchFamily="18" charset="0"/>
              </a:rPr>
              <a:t>підмодулів</a:t>
            </a:r>
            <a:endParaRPr lang="uk-UA" dirty="0">
              <a:latin typeface="Times New Roman" panose="02020603050405020304" pitchFamily="18" charset="0"/>
              <a:cs typeface="Times New Roman" panose="02020603050405020304" pitchFamily="18" charset="0"/>
            </a:endParaRPr>
          </a:p>
          <a:p>
            <a:pPr algn="just" fontAlgn="base">
              <a:lnSpc>
                <a:spcPct val="120000"/>
              </a:lnSpc>
              <a:spcBef>
                <a:spcPts val="0"/>
              </a:spcBef>
            </a:pPr>
            <a:r>
              <a:rPr lang="uk-UA" dirty="0">
                <a:latin typeface="Times New Roman" panose="02020603050405020304" pitchFamily="18" charset="0"/>
                <a:cs typeface="Times New Roman" panose="02020603050405020304" pitchFamily="18" charset="0"/>
              </a:rPr>
              <a:t>Ми використовуємо метод </a:t>
            </a:r>
            <a:r>
              <a:rPr lang="de-DE" b="1" dirty="0" err="1">
                <a:latin typeface="Times New Roman" panose="02020603050405020304" pitchFamily="18" charset="0"/>
                <a:cs typeface="Times New Roman" panose="02020603050405020304" pitchFamily="18" charset="0"/>
              </a:rPr>
              <a:t>word_tokenize</a:t>
            </a:r>
            <a:r>
              <a:rPr lang="de-DE" b="1"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щоб розділити речення на слова. Вихід маркера слів у </a:t>
            </a:r>
            <a:r>
              <a:rPr lang="de-DE" dirty="0">
                <a:latin typeface="Times New Roman" panose="02020603050405020304" pitchFamily="18" charset="0"/>
                <a:cs typeface="Times New Roman" panose="02020603050405020304" pitchFamily="18" charset="0"/>
              </a:rPr>
              <a:t>NLTK </a:t>
            </a:r>
            <a:r>
              <a:rPr lang="uk-UA" dirty="0">
                <a:latin typeface="Times New Roman" panose="02020603050405020304" pitchFamily="18" charset="0"/>
                <a:cs typeface="Times New Roman" panose="02020603050405020304" pitchFamily="18" charset="0"/>
              </a:rPr>
              <a:t>можна перетворити на </a:t>
            </a:r>
            <a:r>
              <a:rPr lang="de-DE" dirty="0">
                <a:latin typeface="Times New Roman" panose="02020603050405020304" pitchFamily="18" charset="0"/>
                <a:cs typeface="Times New Roman" panose="02020603050405020304" pitchFamily="18" charset="0"/>
              </a:rPr>
              <a:t>Data Frame </a:t>
            </a:r>
            <a:r>
              <a:rPr lang="uk-UA" dirty="0">
                <a:latin typeface="Times New Roman" panose="02020603050405020304" pitchFamily="18" charset="0"/>
                <a:cs typeface="Times New Roman" panose="02020603050405020304" pitchFamily="18" charset="0"/>
              </a:rPr>
              <a:t>для кращого розуміння тексту в програмах машинного навчання.</a:t>
            </a:r>
          </a:p>
          <a:p>
            <a:pPr algn="just" fontAlgn="base">
              <a:lnSpc>
                <a:spcPct val="120000"/>
              </a:lnSpc>
              <a:spcBef>
                <a:spcPts val="0"/>
              </a:spcBef>
            </a:pPr>
            <a:r>
              <a:rPr lang="uk-UA" dirty="0" err="1">
                <a:latin typeface="Times New Roman" panose="02020603050405020304" pitchFamily="18" charset="0"/>
                <a:cs typeface="Times New Roman" panose="02020603050405020304" pitchFamily="18" charset="0"/>
              </a:rPr>
              <a:t>Підмодуль</a:t>
            </a:r>
            <a:r>
              <a:rPr lang="uk-UA" dirty="0">
                <a:latin typeface="Times New Roman" panose="02020603050405020304" pitchFamily="18" charset="0"/>
                <a:cs typeface="Times New Roman" panose="02020603050405020304" pitchFamily="18" charset="0"/>
              </a:rPr>
              <a:t>, доступний для вищезазначеного, </a:t>
            </a:r>
            <a:r>
              <a:rPr lang="de-DE" b="1" dirty="0" err="1">
                <a:latin typeface="Times New Roman" panose="02020603050405020304" pitchFamily="18" charset="0"/>
                <a:cs typeface="Times New Roman" panose="02020603050405020304" pitchFamily="18" charset="0"/>
              </a:rPr>
              <a:t>sent_tokenize</a:t>
            </a:r>
            <a:r>
              <a:rPr lang="de-DE"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Токенізатор</a:t>
            </a:r>
            <a:r>
              <a:rPr lang="uk-UA" dirty="0">
                <a:latin typeface="Times New Roman" panose="02020603050405020304" pitchFamily="18" charset="0"/>
                <a:cs typeface="Times New Roman" panose="02020603050405020304" pitchFamily="18" charset="0"/>
              </a:rPr>
              <a:t> речення в </a:t>
            </a:r>
            <a:r>
              <a:rPr lang="de-DE" dirty="0">
                <a:latin typeface="Times New Roman" panose="02020603050405020304" pitchFamily="18" charset="0"/>
                <a:cs typeface="Times New Roman" panose="02020603050405020304" pitchFamily="18" charset="0"/>
              </a:rPr>
              <a:t>Python NLTK </a:t>
            </a:r>
            <a:r>
              <a:rPr lang="uk-UA" dirty="0">
                <a:latin typeface="Times New Roman" panose="02020603050405020304" pitchFamily="18" charset="0"/>
                <a:cs typeface="Times New Roman" panose="02020603050405020304" pitchFamily="18" charset="0"/>
              </a:rPr>
              <a:t>є важливою функцією для машинного навчання.</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91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A9B8DF3D-D728-4306-9991-2ABA640B01E3}"/>
              </a:ext>
            </a:extLst>
          </p:cNvPr>
          <p:cNvSpPr/>
          <p:nvPr/>
        </p:nvSpPr>
        <p:spPr>
          <a:xfrm>
            <a:off x="184727" y="0"/>
            <a:ext cx="11822545" cy="6740307"/>
          </a:xfrm>
          <a:prstGeom prst="rect">
            <a:avLst/>
          </a:prstGeom>
        </p:spPr>
        <p:txBody>
          <a:bodyPr wrap="square">
            <a:spAutoFit/>
          </a:bodyPr>
          <a:lstStyle/>
          <a:p>
            <a:pPr algn="ctr"/>
            <a:r>
              <a:rPr lang="uk-UA" b="1" dirty="0"/>
              <a:t>Відкриті ресурси та інструменти для роботи з українською мовою</a:t>
            </a:r>
          </a:p>
          <a:p>
            <a:r>
              <a:rPr lang="en-US" b="1" dirty="0"/>
              <a:t>https://github.com/brown-uk/dict_uk </a:t>
            </a:r>
            <a:r>
              <a:rPr lang="en-US" dirty="0"/>
              <a:t>— </a:t>
            </a:r>
            <a:r>
              <a:rPr lang="uk-UA" dirty="0"/>
              <a:t>Великий електронний словник української мови (ВЕСУМ) — налічує понад 416 тис. лем і постійно поповнюється; містить інформацію про відмінювання слів; подає нерекомендовані слова  та заміну для них; охоплює абревіатури та скорочення; містить інформацію про деякі альтернативні правописні норми; має велику базу власних імен; синхронізований з КОАТУУ, зокрема містить назви, що з’явилися після декомунізації; має дуже компактну систему позначення відмінювання та тегів для слів, що дає змогу легко додавати нові слова, групувати наявні тощо; містить інформацію про деякі рідкісні та розмовні форми, наприклад, нестягнені форми прикметників (</a:t>
            </a:r>
            <a:r>
              <a:rPr lang="uk-UA" dirty="0" err="1"/>
              <a:t>гарная</a:t>
            </a:r>
            <a:r>
              <a:rPr lang="uk-UA" dirty="0"/>
              <a:t>) та розмовну форму інфінітиву (</a:t>
            </a:r>
            <a:r>
              <a:rPr lang="uk-UA" dirty="0" err="1"/>
              <a:t>поїхать</a:t>
            </a:r>
            <a:r>
              <a:rPr lang="uk-UA" dirty="0"/>
              <a:t>). Докладніше про словник у публікації: В. Старко, А. </a:t>
            </a:r>
            <a:r>
              <a:rPr lang="uk-UA" dirty="0" err="1"/>
              <a:t>Рисін</a:t>
            </a:r>
            <a:r>
              <a:rPr lang="uk-UA" dirty="0"/>
              <a:t>. Великий електронний словник української мови (ВЕСУМ) як засіб </a:t>
            </a:r>
            <a:r>
              <a:rPr lang="en-US" dirty="0"/>
              <a:t>NLP </a:t>
            </a:r>
            <a:r>
              <a:rPr lang="uk-UA" dirty="0"/>
              <a:t>для української мови (2020) </a:t>
            </a:r>
          </a:p>
          <a:p>
            <a:r>
              <a:rPr lang="en-US" b="1" dirty="0"/>
              <a:t>https://github.com/brown-uk/nlp_uk </a:t>
            </a:r>
            <a:r>
              <a:rPr lang="en-US" dirty="0"/>
              <a:t>— </a:t>
            </a:r>
            <a:r>
              <a:rPr lang="uk-UA" dirty="0"/>
              <a:t>інструмент аналізу української мови на основі словника ВЕСУМ та двигуна </a:t>
            </a:r>
            <a:r>
              <a:rPr lang="en-US" dirty="0" err="1"/>
              <a:t>LanguageTool</a:t>
            </a:r>
            <a:r>
              <a:rPr lang="en-US" dirty="0"/>
              <a:t>. </a:t>
            </a:r>
            <a:r>
              <a:rPr lang="uk-UA" dirty="0"/>
              <a:t>Має підтримку </a:t>
            </a:r>
            <a:r>
              <a:rPr lang="uk-UA" dirty="0" err="1"/>
              <a:t>токенізації</a:t>
            </a:r>
            <a:r>
              <a:rPr lang="uk-UA" dirty="0"/>
              <a:t>, лематизації, частиномовного аналізу та базового зняття омонімії. Має приклад вживання на </a:t>
            </a:r>
            <a:r>
              <a:rPr lang="en-US" dirty="0"/>
              <a:t>python3.</a:t>
            </a:r>
          </a:p>
          <a:p>
            <a:r>
              <a:rPr lang="en-US" b="1" dirty="0"/>
              <a:t>https://github.com/brown-uk/corpus </a:t>
            </a:r>
            <a:r>
              <a:rPr lang="uk-UA" b="1" dirty="0" err="1"/>
              <a:t>БрУК</a:t>
            </a:r>
            <a:r>
              <a:rPr lang="uk-UA" b="1" dirty="0"/>
              <a:t> </a:t>
            </a:r>
            <a:r>
              <a:rPr lang="uk-UA" dirty="0"/>
              <a:t>— збалансований корпус-мільйонник сучасної мови, в перспективі — зі знятою омонімією</a:t>
            </a:r>
          </a:p>
          <a:p>
            <a:r>
              <a:rPr lang="en-US" b="1" dirty="0"/>
              <a:t>https://github.com/lang-uk — </a:t>
            </a:r>
            <a:r>
              <a:rPr lang="uk-UA" b="1" dirty="0"/>
              <a:t>частина </a:t>
            </a:r>
            <a:r>
              <a:rPr lang="uk-UA" b="1" dirty="0" err="1"/>
              <a:t>БрУКу</a:t>
            </a:r>
            <a:r>
              <a:rPr lang="uk-UA" dirty="0"/>
              <a:t>, проанотована за сутностями, а також готова модель для автоматичного анотування сутностей (люди, організації, локації та різне); корпус </a:t>
            </a:r>
            <a:r>
              <a:rPr lang="uk-UA" dirty="0" err="1"/>
              <a:t>Юбертекст</a:t>
            </a:r>
            <a:r>
              <a:rPr lang="uk-UA" dirty="0"/>
              <a:t>, всілякі </a:t>
            </a:r>
            <a:r>
              <a:rPr lang="uk-UA" dirty="0" err="1"/>
              <a:t>ґазетіри</a:t>
            </a:r>
            <a:r>
              <a:rPr lang="uk-UA" dirty="0"/>
              <a:t>, векторні представлення слів, простий у використанні </a:t>
            </a:r>
            <a:r>
              <a:rPr lang="uk-UA" dirty="0" err="1"/>
              <a:t>токенізатор</a:t>
            </a:r>
            <a:r>
              <a:rPr lang="uk-UA" dirty="0"/>
              <a:t> (на абзаци, речення та слова) і ще багато цікавого</a:t>
            </a:r>
          </a:p>
          <a:p>
            <a:r>
              <a:rPr lang="en-US" b="1" dirty="0"/>
              <a:t>https://github.com/UniversalDependencies/UD_Ukrainian-IU/tree/master </a:t>
            </a:r>
            <a:r>
              <a:rPr lang="en-US" dirty="0"/>
              <a:t>— </a:t>
            </a:r>
            <a:r>
              <a:rPr lang="uk-UA" dirty="0"/>
              <a:t>корпус дерев </a:t>
            </a:r>
            <a:r>
              <a:rPr lang="uk-UA" dirty="0" err="1"/>
              <a:t>залежностей</a:t>
            </a:r>
            <a:r>
              <a:rPr lang="uk-UA" dirty="0"/>
              <a:t> для української мови</a:t>
            </a:r>
          </a:p>
          <a:p>
            <a:r>
              <a:rPr lang="en-US" b="1" dirty="0"/>
              <a:t>https://github.com/kmike/pymorphy2 </a:t>
            </a:r>
            <a:r>
              <a:rPr lang="en-US" dirty="0"/>
              <a:t>— </a:t>
            </a:r>
            <a:r>
              <a:rPr lang="uk-UA" dirty="0"/>
              <a:t>морфологічний аналізатор без зняття омонімії; підтримка для української мови зроблена на основі старої версії </a:t>
            </a:r>
            <a:r>
              <a:rPr lang="uk-UA" dirty="0" err="1"/>
              <a:t>ВЕСУМу</a:t>
            </a:r>
            <a:endParaRPr lang="uk-UA" dirty="0"/>
          </a:p>
          <a:p>
            <a:r>
              <a:rPr lang="en-US" b="1" dirty="0"/>
              <a:t>https://stanfordnlp.github.io/stanza/ </a:t>
            </a:r>
            <a:r>
              <a:rPr lang="en-US" dirty="0"/>
              <a:t>— </a:t>
            </a:r>
            <a:r>
              <a:rPr lang="uk-UA" dirty="0"/>
              <a:t>Стенфордська бібліотека для опрацювання мови; тут є підтримка української мови на основі корпусу </a:t>
            </a:r>
            <a:r>
              <a:rPr lang="en-US" dirty="0"/>
              <a:t>UD, </a:t>
            </a:r>
            <a:r>
              <a:rPr lang="uk-UA" dirty="0"/>
              <a:t>що вище. Є моделі для </a:t>
            </a:r>
            <a:r>
              <a:rPr lang="uk-UA" dirty="0" err="1"/>
              <a:t>токенізації</a:t>
            </a:r>
            <a:r>
              <a:rPr lang="uk-UA" dirty="0"/>
              <a:t>, лематизації, частиномовного аналізу та синтаксичного аналізу.</a:t>
            </a:r>
          </a:p>
        </p:txBody>
      </p:sp>
    </p:spTree>
    <p:extLst>
      <p:ext uri="{BB962C8B-B14F-4D97-AF65-F5344CB8AC3E}">
        <p14:creationId xmlns:p14="http://schemas.microsoft.com/office/powerpoint/2010/main" val="139243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0EB73-5B96-4B5F-B33A-6FF859D952E9}"/>
              </a:ext>
            </a:extLst>
          </p:cNvPr>
          <p:cNvSpPr>
            <a:spLocks noGrp="1"/>
          </p:cNvSpPr>
          <p:nvPr>
            <p:ph type="title"/>
          </p:nvPr>
        </p:nvSpPr>
        <p:spPr/>
        <p:txBody>
          <a:bodyPr/>
          <a:lstStyle/>
          <a:p>
            <a:pPr algn="ctr"/>
            <a:r>
              <a:rPr lang="uk-UA" dirty="0">
                <a:latin typeface="Times New Roman" panose="02020603050405020304" pitchFamily="18" charset="0"/>
                <a:cs typeface="Times New Roman" panose="02020603050405020304" pitchFamily="18" charset="0"/>
              </a:rPr>
              <a:t>Джерела</a:t>
            </a:r>
          </a:p>
        </p:txBody>
      </p:sp>
      <p:sp>
        <p:nvSpPr>
          <p:cNvPr id="3" name="Місце для вмісту 2">
            <a:extLst>
              <a:ext uri="{FF2B5EF4-FFF2-40B4-BE49-F238E27FC236}">
                <a16:creationId xmlns:a16="http://schemas.microsoft.com/office/drawing/2014/main" id="{97CAB43B-9E8F-490C-BBCF-B63EF7060E3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hlinkClick r:id="rId2"/>
              </a:rPr>
              <a:t>https://nlpcloud.com/uk/nlp-tokenization-api.html</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API </a:t>
            </a:r>
            <a:r>
              <a:rPr lang="uk-UA" dirty="0" err="1">
                <a:latin typeface="Times New Roman" panose="02020603050405020304" pitchFamily="18" charset="0"/>
                <a:cs typeface="Times New Roman" panose="02020603050405020304" pitchFamily="18" charset="0"/>
              </a:rPr>
              <a:t>токенізації</a:t>
            </a:r>
            <a:r>
              <a:rPr lang="uk-UA" dirty="0">
                <a:latin typeface="Times New Roman" panose="02020603050405020304" pitchFamily="18" charset="0"/>
                <a:cs typeface="Times New Roman" panose="02020603050405020304" pitchFamily="18" charset="0"/>
              </a:rPr>
              <a:t> та лематизації на основі </a:t>
            </a:r>
            <a:r>
              <a:rPr lang="en-US" dirty="0" err="1">
                <a:latin typeface="Times New Roman" panose="02020603050405020304" pitchFamily="18" charset="0"/>
                <a:cs typeface="Times New Roman" panose="02020603050405020304" pitchFamily="18" charset="0"/>
              </a:rPr>
              <a:t>spaCy</a:t>
            </a:r>
            <a:r>
              <a:rPr lang="uk-UA" dirty="0">
                <a:latin typeface="Times New Roman" panose="02020603050405020304" pitchFamily="18" charset="0"/>
                <a:cs typeface="Times New Roman" panose="02020603050405020304" pitchFamily="18" charset="0"/>
              </a:rPr>
              <a:t> (можна спробувати безкоштовно)</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https://petroivaniuk.medium.com/10-nlp-%D1%82%D0%B5%D1</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%85%D0%BD%D1%96%D0%BA-c5d9f2970473</a:t>
            </a:r>
            <a:r>
              <a:rPr lang="uk-UA" dirty="0">
                <a:latin typeface="Times New Roman" panose="02020603050405020304" pitchFamily="18" charset="0"/>
                <a:cs typeface="Times New Roman" panose="02020603050405020304" pitchFamily="18" charset="0"/>
              </a:rPr>
              <a:t> 10 практичних підходів у </a:t>
            </a:r>
            <a:r>
              <a:rPr lang="de-DE" dirty="0">
                <a:latin typeface="Times New Roman" panose="02020603050405020304" pitchFamily="18" charset="0"/>
                <a:cs typeface="Times New Roman" panose="02020603050405020304" pitchFamily="18" charset="0"/>
              </a:rPr>
              <a:t>NLP</a:t>
            </a:r>
            <a:endParaRPr lang="uk-UA"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https://www.oksim.ua/2023/07/25/shho-take-tokenizacziya-v-nlp/#%D0%A2%D0%BE%D0%BA%D0%B5%D0%BD%D1%96%D0%B7%D0%B0%D1%86%D1%96%D1%8F_%D1%81%D0%BB%D1%96%D0%B2</a:t>
            </a:r>
            <a:r>
              <a:rPr lang="uk-UA" dirty="0">
                <a:latin typeface="Times New Roman" panose="02020603050405020304" pitchFamily="18" charset="0"/>
                <a:cs typeface="Times New Roman" panose="02020603050405020304" pitchFamily="18" charset="0"/>
              </a:rPr>
              <a:t> </a:t>
            </a:r>
            <a:r>
              <a:rPr lang="ru-RU" dirty="0" err="1"/>
              <a:t>Що</a:t>
            </a:r>
            <a:r>
              <a:rPr lang="ru-RU" dirty="0"/>
              <a:t> </a:t>
            </a:r>
            <a:r>
              <a:rPr lang="ru-RU" dirty="0" err="1"/>
              <a:t>таке</a:t>
            </a:r>
            <a:r>
              <a:rPr lang="ru-RU" dirty="0"/>
              <a:t> </a:t>
            </a:r>
            <a:r>
              <a:rPr lang="ru-RU" dirty="0" err="1"/>
              <a:t>токенізація</a:t>
            </a:r>
            <a:r>
              <a:rPr lang="ru-RU" dirty="0"/>
              <a:t> в НЛП?</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46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1419"/>
          </a:xfrm>
        </p:spPr>
        <p:txBody>
          <a:bodyPr>
            <a:normAutofit fontScale="90000"/>
          </a:bodyPr>
          <a:lstStyle/>
          <a:p>
            <a:pPr algn="ctr"/>
            <a:r>
              <a:rPr lang="de-DE" b="1" dirty="0">
                <a:latin typeface="Times New Roman" panose="02020603050405020304" pitchFamily="18" charset="0"/>
                <a:cs typeface="Times New Roman" panose="02020603050405020304" pitchFamily="18" charset="0"/>
              </a:rPr>
              <a:t>Cortana</a:t>
            </a:r>
            <a:endParaRPr lang="uk-UA" b="1" dirty="0"/>
          </a:p>
        </p:txBody>
      </p:sp>
      <p:sp>
        <p:nvSpPr>
          <p:cNvPr id="3" name="Объект 2"/>
          <p:cNvSpPr>
            <a:spLocks noGrp="1"/>
          </p:cNvSpPr>
          <p:nvPr>
            <p:ph idx="1"/>
          </p:nvPr>
        </p:nvSpPr>
        <p:spPr>
          <a:xfrm>
            <a:off x="838200" y="1198485"/>
            <a:ext cx="10951346" cy="4978478"/>
          </a:xfrm>
        </p:spPr>
        <p:txBody>
          <a:bodyPr/>
          <a:lstStyle/>
          <a:p>
            <a:pPr marL="0" indent="457200" algn="just">
              <a:lnSpc>
                <a:spcPct val="100000"/>
              </a:lnSpc>
              <a:spcBef>
                <a:spcPts val="0"/>
              </a:spcBef>
              <a:buNone/>
            </a:pPr>
            <a:r>
              <a:rPr lang="de-DE" dirty="0">
                <a:latin typeface="Times New Roman" panose="02020603050405020304" pitchFamily="18" charset="0"/>
                <a:cs typeface="Times New Roman" panose="02020603050405020304" pitchFamily="18" charset="0"/>
              </a:rPr>
              <a:t>Windows </a:t>
            </a:r>
            <a:r>
              <a:rPr lang="uk-UA" dirty="0">
                <a:latin typeface="Times New Roman" panose="02020603050405020304" pitchFamily="18" charset="0"/>
                <a:cs typeface="Times New Roman" panose="02020603050405020304" pitchFamily="18" charset="0"/>
              </a:rPr>
              <a:t>має віртуальний помічник </a:t>
            </a:r>
            <a:r>
              <a:rPr lang="de-DE" dirty="0">
                <a:latin typeface="Times New Roman" panose="02020603050405020304" pitchFamily="18" charset="0"/>
                <a:cs typeface="Times New Roman" panose="02020603050405020304" pitchFamily="18" charset="0"/>
              </a:rPr>
              <a:t>Cortana, </a:t>
            </a:r>
            <a:r>
              <a:rPr lang="uk-UA" dirty="0">
                <a:latin typeface="Times New Roman" panose="02020603050405020304" pitchFamily="18" charset="0"/>
                <a:cs typeface="Times New Roman" panose="02020603050405020304" pitchFamily="18" charset="0"/>
              </a:rPr>
              <a:t>який розпізнає мову. За допомогою </a:t>
            </a:r>
            <a:r>
              <a:rPr lang="de-DE" dirty="0">
                <a:latin typeface="Times New Roman" panose="02020603050405020304" pitchFamily="18" charset="0"/>
                <a:cs typeface="Times New Roman" panose="02020603050405020304" pitchFamily="18" charset="0"/>
              </a:rPr>
              <a:t>Cortana </a:t>
            </a:r>
            <a:r>
              <a:rPr lang="uk-UA" dirty="0">
                <a:latin typeface="Times New Roman" panose="02020603050405020304" pitchFamily="18" charset="0"/>
                <a:cs typeface="Times New Roman" panose="02020603050405020304" pitchFamily="18" charset="0"/>
              </a:rPr>
              <a:t>можна створювати нагадування, відкривати програми, надсилати листи, грати в ігри, дізнаватися про погоду тощо.</a:t>
            </a:r>
          </a:p>
          <a:p>
            <a:pPr marL="0" indent="457200" algn="just">
              <a:lnSpc>
                <a:spcPct val="100000"/>
              </a:lnSpc>
              <a:spcBef>
                <a:spcPts val="0"/>
              </a:spcBef>
              <a:buNone/>
            </a:pPr>
            <a:endParaRPr lang="uk-UA"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39999" y="3147596"/>
            <a:ext cx="8934450" cy="2533650"/>
          </a:xfrm>
          <a:prstGeom prst="rect">
            <a:avLst/>
          </a:prstGeom>
        </p:spPr>
      </p:pic>
    </p:spTree>
    <p:extLst>
      <p:ext uri="{BB962C8B-B14F-4D97-AF65-F5344CB8AC3E}">
        <p14:creationId xmlns:p14="http://schemas.microsoft.com/office/powerpoint/2010/main" val="275951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9625" y="542680"/>
            <a:ext cx="10515600" cy="513764"/>
          </a:xfrm>
        </p:spPr>
        <p:txBody>
          <a:bodyPr>
            <a:normAutofit fontScale="90000"/>
          </a:bodyPr>
          <a:lstStyle/>
          <a:p>
            <a:pPr algn="ctr"/>
            <a:br>
              <a:rPr lang="uk-UA" sz="3200" dirty="0">
                <a:latin typeface="Times New Roman" panose="02020603050405020304" pitchFamily="18" charset="0"/>
                <a:cs typeface="Times New Roman" panose="02020603050405020304" pitchFamily="18" charset="0"/>
              </a:rPr>
            </a:br>
            <a:r>
              <a:rPr lang="de-DE" sz="3200" b="1" dirty="0">
                <a:latin typeface="Times New Roman" panose="02020603050405020304" pitchFamily="18" charset="0"/>
                <a:cs typeface="Times New Roman" panose="02020603050405020304" pitchFamily="18" charset="0"/>
              </a:rPr>
              <a:t>Siri</a:t>
            </a:r>
            <a:br>
              <a:rPr lang="de-DE" b="1" dirty="0"/>
            </a:br>
            <a:endParaRPr lang="uk-UA" b="1" dirty="0"/>
          </a:p>
        </p:txBody>
      </p:sp>
      <p:sp>
        <p:nvSpPr>
          <p:cNvPr id="3" name="Объект 2"/>
          <p:cNvSpPr>
            <a:spLocks noGrp="1"/>
          </p:cNvSpPr>
          <p:nvPr>
            <p:ph idx="1"/>
          </p:nvPr>
        </p:nvSpPr>
        <p:spPr>
          <a:xfrm>
            <a:off x="1038687" y="1213064"/>
            <a:ext cx="10066538" cy="4859261"/>
          </a:xfrm>
        </p:spPr>
        <p:txBody>
          <a:bodyPr>
            <a:normAutofit/>
          </a:bodyPr>
          <a:lstStyle/>
          <a:p>
            <a:pPr marL="0" indent="457200" algn="just">
              <a:lnSpc>
                <a:spcPct val="100000"/>
              </a:lnSpc>
              <a:spcBef>
                <a:spcPts val="0"/>
              </a:spcBef>
              <a:buNone/>
            </a:pPr>
            <a:r>
              <a:rPr lang="de-DE" sz="2400" dirty="0">
                <a:latin typeface="Times New Roman" panose="02020603050405020304" pitchFamily="18" charset="0"/>
                <a:cs typeface="Times New Roman" panose="02020603050405020304" pitchFamily="18" charset="0"/>
              </a:rPr>
              <a:t>Siri </a:t>
            </a:r>
            <a:r>
              <a:rPr lang="uk-UA" sz="2400" dirty="0">
                <a:latin typeface="Times New Roman" panose="02020603050405020304" pitchFamily="18" charset="0"/>
                <a:cs typeface="Times New Roman" panose="02020603050405020304" pitchFamily="18" charset="0"/>
              </a:rPr>
              <a:t>це помічник для ОС від </a:t>
            </a:r>
            <a:r>
              <a:rPr lang="de-DE" sz="2400" dirty="0">
                <a:latin typeface="Times New Roman" panose="02020603050405020304" pitchFamily="18" charset="0"/>
                <a:cs typeface="Times New Roman" panose="02020603050405020304" pitchFamily="18" charset="0"/>
              </a:rPr>
              <a:t>Apple: iOS, </a:t>
            </a:r>
            <a:r>
              <a:rPr lang="de-DE" sz="2400" dirty="0" err="1">
                <a:latin typeface="Times New Roman" panose="02020603050405020304" pitchFamily="18" charset="0"/>
                <a:cs typeface="Times New Roman" panose="02020603050405020304" pitchFamily="18" charset="0"/>
              </a:rPr>
              <a:t>watchOS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macOS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HomePod</a:t>
            </a:r>
            <a:r>
              <a:rPr lang="de-DE"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та </a:t>
            </a:r>
            <a:r>
              <a:rPr lang="de-DE" sz="2400" dirty="0" err="1">
                <a:latin typeface="Times New Roman" panose="02020603050405020304" pitchFamily="18" charset="0"/>
                <a:cs typeface="Times New Roman" panose="02020603050405020304" pitchFamily="18" charset="0"/>
              </a:rPr>
              <a:t>tvOS</a:t>
            </a:r>
            <a:r>
              <a:rPr lang="de-DE"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Безліч функцій також працює через голосове управління: зателефонувати/написати будь-кому, надіслати листа, встановити таймер, зробити фото тощо.</a:t>
            </a:r>
          </a:p>
          <a:p>
            <a:pPr marL="0" indent="457200" algn="just">
              <a:lnSpc>
                <a:spcPct val="100000"/>
              </a:lnSpc>
              <a:spcBef>
                <a:spcPts val="0"/>
              </a:spcBef>
              <a:buNone/>
            </a:pPr>
            <a:endParaRPr lang="uk-UA" sz="2400" dirty="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56400" y="3135667"/>
            <a:ext cx="8782050" cy="2362200"/>
          </a:xfrm>
          <a:prstGeom prst="rect">
            <a:avLst/>
          </a:prstGeom>
        </p:spPr>
      </p:pic>
    </p:spTree>
    <p:extLst>
      <p:ext uri="{BB962C8B-B14F-4D97-AF65-F5344CB8AC3E}">
        <p14:creationId xmlns:p14="http://schemas.microsoft.com/office/powerpoint/2010/main" val="44954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3663"/>
          </a:xfrm>
        </p:spPr>
        <p:txBody>
          <a:bodyPr>
            <a:normAutofit fontScale="90000"/>
          </a:bodyPr>
          <a:lstStyle/>
          <a:p>
            <a:pPr algn="ctr"/>
            <a:br>
              <a:rPr lang="uk-UA" sz="3600" dirty="0">
                <a:latin typeface="Times New Roman" panose="02020603050405020304" pitchFamily="18" charset="0"/>
                <a:cs typeface="Times New Roman" panose="02020603050405020304" pitchFamily="18" charset="0"/>
              </a:rPr>
            </a:br>
            <a:r>
              <a:rPr lang="de-DE" sz="3600" b="1" dirty="0" err="1">
                <a:latin typeface="Times New Roman" panose="02020603050405020304" pitchFamily="18" charset="0"/>
                <a:cs typeface="Times New Roman" panose="02020603050405020304" pitchFamily="18" charset="0"/>
              </a:rPr>
              <a:t>Gmail</a:t>
            </a:r>
            <a:br>
              <a:rPr lang="de-DE" b="1" dirty="0"/>
            </a:br>
            <a:endParaRPr lang="uk-UA" b="1" dirty="0"/>
          </a:p>
        </p:txBody>
      </p:sp>
      <p:sp>
        <p:nvSpPr>
          <p:cNvPr id="3" name="Объект 2"/>
          <p:cNvSpPr>
            <a:spLocks noGrp="1"/>
          </p:cNvSpPr>
          <p:nvPr>
            <p:ph idx="1"/>
          </p:nvPr>
        </p:nvSpPr>
        <p:spPr>
          <a:xfrm>
            <a:off x="926977" y="958788"/>
            <a:ext cx="10515600" cy="5468645"/>
          </a:xfrm>
        </p:spPr>
        <p:txBody>
          <a:bodyPr/>
          <a:lstStyle/>
          <a:p>
            <a:pPr marL="0" indent="457200">
              <a:lnSpc>
                <a:spcPct val="100000"/>
              </a:lnSpc>
              <a:buNone/>
            </a:pPr>
            <a:r>
              <a:rPr lang="ru-RU" dirty="0" err="1">
                <a:latin typeface="Times New Roman" panose="02020603050405020304" pitchFamily="18" charset="0"/>
                <a:cs typeface="Times New Roman" panose="02020603050405020304" pitchFamily="18" charset="0"/>
              </a:rPr>
              <a:t>Відомий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поштовий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вміє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визначати</a:t>
            </a:r>
            <a:r>
              <a:rPr lang="ru-RU" dirty="0">
                <a:latin typeface="Times New Roman" panose="02020603050405020304" pitchFamily="18" charset="0"/>
                <a:cs typeface="Times New Roman" panose="02020603050405020304" pitchFamily="18" charset="0"/>
              </a:rPr>
              <a:t> спам,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потрапляв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вхідні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скриньки</a:t>
            </a:r>
            <a:r>
              <a:rPr lang="ru-RU" dirty="0">
                <a:latin typeface="Times New Roman" panose="02020603050405020304" pitchFamily="18" charset="0"/>
                <a:cs typeface="Times New Roman" panose="02020603050405020304" pitchFamily="18" charset="0"/>
              </a:rPr>
              <a:t>.</a:t>
            </a:r>
          </a:p>
          <a:p>
            <a:pPr marL="0" indent="457200">
              <a:lnSpc>
                <a:spcPct val="100000"/>
              </a:lnSpc>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90545" y="1914001"/>
            <a:ext cx="8829675" cy="4400550"/>
          </a:xfrm>
          <a:prstGeom prst="rect">
            <a:avLst/>
          </a:prstGeom>
        </p:spPr>
      </p:pic>
    </p:spTree>
    <p:extLst>
      <p:ext uri="{BB962C8B-B14F-4D97-AF65-F5344CB8AC3E}">
        <p14:creationId xmlns:p14="http://schemas.microsoft.com/office/powerpoint/2010/main" val="26641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1418"/>
          </a:xfrm>
        </p:spPr>
        <p:txBody>
          <a:bodyPr>
            <a:normAutofit fontScale="90000"/>
          </a:bodyPr>
          <a:lstStyle/>
          <a:p>
            <a:pPr algn="ctr"/>
            <a:br>
              <a:rPr lang="uk-UA" sz="4000" b="1" dirty="0">
                <a:latin typeface="Times New Roman" panose="02020603050405020304" pitchFamily="18" charset="0"/>
                <a:cs typeface="Times New Roman" panose="02020603050405020304" pitchFamily="18" charset="0"/>
              </a:rPr>
            </a:br>
            <a:r>
              <a:rPr lang="de-DE" sz="4000" b="1" dirty="0" err="1">
                <a:latin typeface="Times New Roman" panose="02020603050405020304" pitchFamily="18" charset="0"/>
                <a:cs typeface="Times New Roman" panose="02020603050405020304" pitchFamily="18" charset="0"/>
              </a:rPr>
              <a:t>Dialogflow</a:t>
            </a:r>
            <a:br>
              <a:rPr lang="de-DE" dirty="0"/>
            </a:br>
            <a:endParaRPr lang="uk-UA" dirty="0"/>
          </a:p>
        </p:txBody>
      </p:sp>
      <p:sp>
        <p:nvSpPr>
          <p:cNvPr id="3" name="Объект 2"/>
          <p:cNvSpPr>
            <a:spLocks noGrp="1"/>
          </p:cNvSpPr>
          <p:nvPr>
            <p:ph idx="1"/>
          </p:nvPr>
        </p:nvSpPr>
        <p:spPr>
          <a:xfrm>
            <a:off x="838200" y="1180730"/>
            <a:ext cx="10515600" cy="4996233"/>
          </a:xfrm>
        </p:spPr>
        <p:txBody>
          <a:bodyPr/>
          <a:lstStyle/>
          <a:p>
            <a:pPr marL="0" indent="0">
              <a:buNone/>
            </a:pPr>
            <a:r>
              <a:rPr lang="ru-RU" dirty="0">
                <a:latin typeface="Times New Roman" panose="02020603050405020304" pitchFamily="18" charset="0"/>
                <a:cs typeface="Times New Roman" panose="02020603050405020304" pitchFamily="18" charset="0"/>
              </a:rPr>
              <a:t>Платформа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Google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дозволяє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створювати</a:t>
            </a:r>
            <a:r>
              <a:rPr lang="ru-RU" dirty="0">
                <a:latin typeface="Times New Roman" panose="02020603050405020304" pitchFamily="18" charset="0"/>
                <a:cs typeface="Times New Roman" panose="02020603050405020304" pitchFamily="18" charset="0"/>
              </a:rPr>
              <a:t> NLP-</a:t>
            </a:r>
            <a:r>
              <a:rPr lang="ru-RU" dirty="0" err="1">
                <a:latin typeface="Times New Roman" panose="02020603050405020304" pitchFamily="18" charset="0"/>
                <a:cs typeface="Times New Roman" panose="02020603050405020304" pitchFamily="18" charset="0"/>
              </a:rPr>
              <a:t>ботів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зробити</a:t>
            </a:r>
            <a:r>
              <a:rPr lang="ru-RU" dirty="0">
                <a:latin typeface="Times New Roman" panose="02020603050405020304" pitchFamily="18" charset="0"/>
                <a:cs typeface="Times New Roman" panose="02020603050405020304" pitchFamily="18" charset="0"/>
              </a:rPr>
              <a:t> бота для </a:t>
            </a:r>
            <a:r>
              <a:rPr lang="ru-RU" dirty="0" err="1">
                <a:latin typeface="Times New Roman" panose="02020603050405020304" pitchFamily="18" charset="0"/>
                <a:cs typeface="Times New Roman" panose="02020603050405020304" pitchFamily="18" charset="0"/>
              </a:rPr>
              <a:t>замовлення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піци</a:t>
            </a:r>
            <a:r>
              <a:rPr lang="ru-RU" dirty="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70676" y="2662607"/>
            <a:ext cx="8953500" cy="2828925"/>
          </a:xfrm>
          <a:prstGeom prst="rect">
            <a:avLst/>
          </a:prstGeom>
        </p:spPr>
      </p:pic>
    </p:spTree>
    <p:extLst>
      <p:ext uri="{BB962C8B-B14F-4D97-AF65-F5344CB8AC3E}">
        <p14:creationId xmlns:p14="http://schemas.microsoft.com/office/powerpoint/2010/main" val="289262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E65227-8786-4148-BB45-6D3114FB1A20}"/>
              </a:ext>
            </a:extLst>
          </p:cNvPr>
          <p:cNvSpPr>
            <a:spLocks noGrp="1"/>
          </p:cNvSpPr>
          <p:nvPr>
            <p:ph sz="half" idx="1"/>
          </p:nvPr>
        </p:nvSpPr>
        <p:spPr>
          <a:xfrm>
            <a:off x="838200" y="443345"/>
            <a:ext cx="5181600" cy="5733618"/>
          </a:xfrm>
        </p:spPr>
        <p:txBody>
          <a:bodyPr>
            <a:normAutofit fontScale="85000" lnSpcReduction="10000"/>
          </a:bodyPr>
          <a:lstStyle/>
          <a:p>
            <a:pPr marL="0" indent="457200" algn="just">
              <a:lnSpc>
                <a:spcPct val="100000"/>
              </a:lnSpc>
              <a:buNone/>
            </a:pPr>
            <a:r>
              <a:rPr lang="ru-RU" sz="2000" dirty="0" err="1">
                <a:latin typeface="Times New Roman" panose="02020603050405020304" pitchFamily="18" charset="0"/>
                <a:cs typeface="Times New Roman" panose="02020603050405020304" pitchFamily="18" charset="0"/>
              </a:rPr>
              <a:t>Наданням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послуг</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технічного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супровіду</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адміністрування</a:t>
            </a:r>
            <a:r>
              <a:rPr lang="ru-RU" sz="2000" dirty="0">
                <a:latin typeface="Times New Roman" panose="02020603050405020304" pitchFamily="18" charset="0"/>
                <a:cs typeface="Times New Roman" panose="02020603050405020304" pitchFamily="18" charset="0"/>
              </a:rPr>
              <a:t> домену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ua</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займається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компанія</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Хостмайстер</a:t>
            </a:r>
            <a:r>
              <a:rPr lang="ru-RU" sz="2000" b="1" dirty="0">
                <a:latin typeface="Times New Roman" panose="02020603050405020304" pitchFamily="18" charset="0"/>
                <a:cs typeface="Times New Roman" panose="02020603050405020304" pitchFamily="18" charset="0"/>
              </a:rPr>
              <a:t>».</a:t>
            </a:r>
            <a:r>
              <a:rPr lang="uk-UA" sz="2000" b="1" dirty="0">
                <a:latin typeface="Times New Roman" panose="02020603050405020304" pitchFamily="18" charset="0"/>
                <a:cs typeface="Times New Roman" panose="02020603050405020304" pitchFamily="18" charset="0"/>
              </a:rPr>
              <a:t> </a:t>
            </a:r>
          </a:p>
          <a:p>
            <a:pPr marL="0" indent="457200" algn="just">
              <a:lnSpc>
                <a:spcPct val="100000"/>
              </a:lnSpc>
              <a:buNone/>
            </a:pPr>
            <a:r>
              <a:rPr lang="uk-UA" sz="2000" dirty="0">
                <a:latin typeface="Times New Roman" panose="02020603050405020304" pitchFamily="18" charset="0"/>
                <a:cs typeface="Times New Roman" panose="02020603050405020304" pitchFamily="18" charset="0"/>
              </a:rPr>
              <a:t>За  даними компанії, на даний час, наявні 559378 доменних імен, з яких приблизно 90% наразі є в активному користуванні. </a:t>
            </a:r>
          </a:p>
          <a:p>
            <a:pPr marL="0" indent="457200" algn="just">
              <a:lnSpc>
                <a:spcPct val="100000"/>
              </a:lnSpc>
              <a:buNone/>
            </a:pPr>
            <a:r>
              <a:rPr lang="uk-UA" sz="2000" dirty="0">
                <a:latin typeface="Times New Roman" panose="02020603050405020304" pitchFamily="18" charset="0"/>
                <a:cs typeface="Times New Roman" panose="02020603050405020304" pitchFamily="18" charset="0"/>
              </a:rPr>
              <a:t>Ці дані показують, що існує великий потенціал для впровадження автоматизованої комунікації між користувачем та суб’єктом надання послуг, а саме — створення </a:t>
            </a:r>
            <a:r>
              <a:rPr lang="uk-UA" sz="2000" dirty="0" err="1">
                <a:latin typeface="Times New Roman" panose="02020603050405020304" pitchFamily="18" charset="0"/>
                <a:cs typeface="Times New Roman" panose="02020603050405020304" pitchFamily="18" charset="0"/>
              </a:rPr>
              <a:t>чатботів</a:t>
            </a:r>
            <a:r>
              <a:rPr lang="uk-UA" sz="2000" dirty="0">
                <a:latin typeface="Times New Roman" panose="02020603050405020304" pitchFamily="18" charset="0"/>
                <a:cs typeface="Times New Roman" panose="02020603050405020304" pitchFamily="18" charset="0"/>
              </a:rPr>
              <a:t>, голосових помічників, перекладачів, автовідповідачів, налаштування </a:t>
            </a:r>
            <a:r>
              <a:rPr lang="uk-UA" sz="2000" dirty="0" err="1">
                <a:latin typeface="Times New Roman" panose="02020603050405020304" pitchFamily="18" charset="0"/>
                <a:cs typeface="Times New Roman" panose="02020603050405020304" pitchFamily="18" charset="0"/>
              </a:rPr>
              <a:t>таргетованої</a:t>
            </a:r>
            <a:r>
              <a:rPr lang="uk-UA" sz="2000" dirty="0">
                <a:latin typeface="Times New Roman" panose="02020603050405020304" pitchFamily="18" charset="0"/>
                <a:cs typeface="Times New Roman" panose="02020603050405020304" pitchFamily="18" charset="0"/>
              </a:rPr>
              <a:t> реклами, сортування листів тощо. </a:t>
            </a:r>
          </a:p>
          <a:p>
            <a:pPr marL="0" indent="457200" algn="just">
              <a:lnSpc>
                <a:spcPct val="100000"/>
              </a:lnSpc>
              <a:buNone/>
            </a:pPr>
            <a:r>
              <a:rPr lang="uk-UA" sz="2000" dirty="0">
                <a:latin typeface="Times New Roman" panose="02020603050405020304" pitchFamily="18" charset="0"/>
                <a:cs typeface="Times New Roman" panose="02020603050405020304" pitchFamily="18" charset="0"/>
              </a:rPr>
              <a:t>З використанням технології </a:t>
            </a:r>
            <a:r>
              <a:rPr lang="en-US" sz="2000" dirty="0">
                <a:latin typeface="Times New Roman" panose="02020603050405020304" pitchFamily="18" charset="0"/>
                <a:cs typeface="Times New Roman" panose="02020603050405020304" pitchFamily="18" charset="0"/>
              </a:rPr>
              <a:t>NLP </a:t>
            </a:r>
            <a:r>
              <a:rPr lang="uk-UA" sz="2000" dirty="0">
                <a:latin typeface="Times New Roman" panose="02020603050405020304" pitchFamily="18" charset="0"/>
                <a:cs typeface="Times New Roman" panose="02020603050405020304" pitchFamily="18" charset="0"/>
              </a:rPr>
              <a:t>розв’язання вищеописаних задач є не лише актуальною темою, але і прибутковою. </a:t>
            </a:r>
            <a:r>
              <a:rPr lang="uk-UA" sz="2000" dirty="0" err="1">
                <a:latin typeface="Times New Roman" panose="02020603050405020304" pitchFamily="18" charset="0"/>
                <a:cs typeface="Times New Roman" panose="02020603050405020304" pitchFamily="18" charset="0"/>
              </a:rPr>
              <a:t>Інестиції</a:t>
            </a:r>
            <a:r>
              <a:rPr lang="uk-UA" sz="2000" dirty="0">
                <a:latin typeface="Times New Roman" panose="02020603050405020304" pitchFamily="18" charset="0"/>
                <a:cs typeface="Times New Roman" panose="02020603050405020304" pitchFamily="18" charset="0"/>
              </a:rPr>
              <a:t> у проекти, де задіяна дана технологія буде тільки зростати упродовж найближчих років. Нижче продемонстровано стовпчасту діаграму, у якій показано як у майбутньому збільшиться капіталізація сервісів з використанням </a:t>
            </a:r>
            <a:r>
              <a:rPr lang="en-US" sz="2000" dirty="0">
                <a:latin typeface="Times New Roman" panose="02020603050405020304" pitchFamily="18" charset="0"/>
                <a:cs typeface="Times New Roman" panose="02020603050405020304" pitchFamily="18" charset="0"/>
              </a:rPr>
              <a:t>NLP</a:t>
            </a:r>
            <a:endParaRPr lang="uk-UA" sz="2000" dirty="0">
              <a:latin typeface="Times New Roman" panose="02020603050405020304" pitchFamily="18" charset="0"/>
              <a:cs typeface="Times New Roman" panose="02020603050405020304" pitchFamily="18" charset="0"/>
            </a:endParaRPr>
          </a:p>
          <a:p>
            <a:pPr marL="0" indent="457200" algn="just">
              <a:lnSpc>
                <a:spcPct val="100000"/>
              </a:lnSpc>
              <a:buNone/>
            </a:pPr>
            <a:r>
              <a:rPr lang="en-US" sz="2000" dirty="0">
                <a:latin typeface="Times New Roman" panose="02020603050405020304" pitchFamily="18" charset="0"/>
                <a:cs typeface="Times New Roman" panose="02020603050405020304" pitchFamily="18" charset="0"/>
                <a:hlinkClick r:id="rId2"/>
              </a:rPr>
              <a:t>https://prjctr.com/mag/nlp-is-course</a:t>
            </a:r>
            <a:r>
              <a:rPr lang="uk-UA" sz="2000" dirty="0">
                <a:latin typeface="Times New Roman" panose="02020603050405020304" pitchFamily="18" charset="0"/>
                <a:cs typeface="Times New Roman" panose="02020603050405020304" pitchFamily="18" charset="0"/>
              </a:rPr>
              <a:t>  Хто такий </a:t>
            </a:r>
            <a:r>
              <a:rPr lang="en-US" sz="2000" dirty="0">
                <a:latin typeface="Times New Roman" panose="02020603050405020304" pitchFamily="18" charset="0"/>
                <a:cs typeface="Times New Roman" panose="02020603050405020304" pitchFamily="18" charset="0"/>
              </a:rPr>
              <a:t>NLP</a:t>
            </a:r>
            <a:r>
              <a:rPr lang="uk-UA" sz="2000" dirty="0">
                <a:latin typeface="Times New Roman" panose="02020603050405020304" pitchFamily="18" charset="0"/>
                <a:cs typeface="Times New Roman" panose="02020603050405020304" pitchFamily="18" charset="0"/>
              </a:rPr>
              <a:t> інженер.</a:t>
            </a:r>
          </a:p>
        </p:txBody>
      </p:sp>
      <p:pic>
        <p:nvPicPr>
          <p:cNvPr id="6" name="Місце для вмісту 5">
            <a:extLst>
              <a:ext uri="{FF2B5EF4-FFF2-40B4-BE49-F238E27FC236}">
                <a16:creationId xmlns:a16="http://schemas.microsoft.com/office/drawing/2014/main" id="{94873125-7F98-404D-8969-E8051648058B}"/>
              </a:ext>
            </a:extLst>
          </p:cNvPr>
          <p:cNvPicPr>
            <a:picLocks noGrp="1" noChangeAspect="1"/>
          </p:cNvPicPr>
          <p:nvPr>
            <p:ph sz="half" idx="2"/>
          </p:nvPr>
        </p:nvPicPr>
        <p:blipFill>
          <a:blip r:embed="rId3"/>
          <a:stretch>
            <a:fillRect/>
          </a:stretch>
        </p:blipFill>
        <p:spPr>
          <a:xfrm>
            <a:off x="6172199" y="951345"/>
            <a:ext cx="5687291" cy="4636655"/>
          </a:xfrm>
          <a:prstGeom prst="rect">
            <a:avLst/>
          </a:prstGeom>
        </p:spPr>
      </p:pic>
    </p:spTree>
    <p:extLst>
      <p:ext uri="{BB962C8B-B14F-4D97-AF65-F5344CB8AC3E}">
        <p14:creationId xmlns:p14="http://schemas.microsoft.com/office/powerpoint/2010/main" val="311400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E0282B0-3358-4F2A-B96F-DB6F0DAFED06}"/>
              </a:ext>
            </a:extLst>
          </p:cNvPr>
          <p:cNvSpPr>
            <a:spLocks noGrp="1"/>
          </p:cNvSpPr>
          <p:nvPr>
            <p:ph type="title"/>
          </p:nvPr>
        </p:nvSpPr>
        <p:spPr>
          <a:xfrm>
            <a:off x="838200" y="263525"/>
            <a:ext cx="10515600" cy="549275"/>
          </a:xfrm>
        </p:spPr>
        <p:txBody>
          <a:bodyPr>
            <a:normAutofit/>
          </a:bodyPr>
          <a:lstStyle/>
          <a:p>
            <a:pPr algn="ctr"/>
            <a:r>
              <a:rPr lang="uk-UA" sz="2800" b="1" dirty="0">
                <a:latin typeface="Times New Roman" panose="02020603050405020304" pitchFamily="18" charset="0"/>
                <a:cs typeface="Times New Roman" panose="02020603050405020304" pitchFamily="18" charset="0"/>
              </a:rPr>
              <a:t>Завдання </a:t>
            </a:r>
            <a:r>
              <a:rPr lang="en-US" sz="2800" b="1" dirty="0">
                <a:latin typeface="Times New Roman" panose="02020603050405020304" pitchFamily="18" charset="0"/>
                <a:cs typeface="Times New Roman" panose="02020603050405020304" pitchFamily="18" charset="0"/>
              </a:rPr>
              <a:t>NLP</a:t>
            </a:r>
            <a:endParaRPr lang="uk-UA" sz="2800" b="1" dirty="0">
              <a:latin typeface="Times New Roman" panose="02020603050405020304" pitchFamily="18" charset="0"/>
              <a:cs typeface="Times New Roman" panose="02020603050405020304" pitchFamily="18" charset="0"/>
            </a:endParaRPr>
          </a:p>
        </p:txBody>
      </p:sp>
      <p:sp>
        <p:nvSpPr>
          <p:cNvPr id="6" name="Місце для вмісту 5">
            <a:extLst>
              <a:ext uri="{FF2B5EF4-FFF2-40B4-BE49-F238E27FC236}">
                <a16:creationId xmlns:a16="http://schemas.microsoft.com/office/drawing/2014/main" id="{39A45817-E965-4EFE-BB59-D52D31821837}"/>
              </a:ext>
            </a:extLst>
          </p:cNvPr>
          <p:cNvSpPr>
            <a:spLocks noGrp="1"/>
          </p:cNvSpPr>
          <p:nvPr>
            <p:ph idx="1"/>
          </p:nvPr>
        </p:nvSpPr>
        <p:spPr>
          <a:xfrm>
            <a:off x="838200" y="1136073"/>
            <a:ext cx="10515600" cy="5532582"/>
          </a:xfrm>
        </p:spPr>
        <p:txBody>
          <a:bodyPr>
            <a:normAutofit fontScale="70000" lnSpcReduction="20000"/>
          </a:bodyPr>
          <a:lstStyle/>
          <a:p>
            <a:pPr algn="just"/>
            <a:r>
              <a:rPr lang="uk-UA" b="1" dirty="0">
                <a:latin typeface="Times New Roman" panose="02020603050405020304" pitchFamily="18" charset="0"/>
                <a:cs typeface="Times New Roman" panose="02020603050405020304" pitchFamily="18" charset="0"/>
              </a:rPr>
              <a:t>Класифікація та категоризація тексту</a:t>
            </a:r>
            <a:r>
              <a:rPr lang="uk-UA" dirty="0">
                <a:latin typeface="Times New Roman" panose="02020603050405020304" pitchFamily="18" charset="0"/>
                <a:cs typeface="Times New Roman" panose="02020603050405020304" pitchFamily="18" charset="0"/>
              </a:rPr>
              <a:t>: Алгоритми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класифікувати текстові документи за попередньо визначеними категоріями або темами, наприклад, для виявлення спаму в електронних листах або аналізу настроїв у відгуках клієнтів.</a:t>
            </a:r>
          </a:p>
          <a:p>
            <a:pPr algn="just"/>
            <a:r>
              <a:rPr lang="uk-UA" b="1" dirty="0">
                <a:latin typeface="Times New Roman" panose="02020603050405020304" pitchFamily="18" charset="0"/>
                <a:cs typeface="Times New Roman" panose="02020603050405020304" pitchFamily="18" charset="0"/>
              </a:rPr>
              <a:t>Розпізнавання іменованих об’єктів (</a:t>
            </a:r>
            <a:r>
              <a:rPr lang="en-US" b="1" dirty="0">
                <a:latin typeface="Times New Roman" panose="02020603050405020304" pitchFamily="18" charset="0"/>
                <a:cs typeface="Times New Roman" panose="02020603050405020304" pitchFamily="18" charset="0"/>
              </a:rPr>
              <a:t>NER)</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Моделі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ідентифікувати та витягувати з неструктурованих текстових даних такі об’єкти, як імена людей, організації, місцезнаходження, дати та числові вирази.</a:t>
            </a:r>
          </a:p>
          <a:p>
            <a:pPr algn="just"/>
            <a:r>
              <a:rPr lang="uk-UA" b="1" dirty="0">
                <a:latin typeface="Times New Roman" panose="02020603050405020304" pitchFamily="18" charset="0"/>
                <a:cs typeface="Times New Roman" panose="02020603050405020304" pitchFamily="18" charset="0"/>
              </a:rPr>
              <a:t>Машинний переклад</a:t>
            </a:r>
            <a:r>
              <a:rPr lang="uk-UA" dirty="0">
                <a:latin typeface="Times New Roman" panose="02020603050405020304" pitchFamily="18" charset="0"/>
                <a:cs typeface="Times New Roman" panose="02020603050405020304" pitchFamily="18" charset="0"/>
              </a:rPr>
              <a:t>: Завдяки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полегшується автоматичний переклад тексту з однієї мови на іншу, уможливлюючи міжмовну комунікацію та локалізацію контенту.</a:t>
            </a:r>
          </a:p>
          <a:p>
            <a:pPr algn="just"/>
            <a:r>
              <a:rPr lang="uk-UA" b="1" dirty="0">
                <a:latin typeface="Times New Roman" panose="02020603050405020304" pitchFamily="18" charset="0"/>
                <a:cs typeface="Times New Roman" panose="02020603050405020304" pitchFamily="18" charset="0"/>
              </a:rPr>
              <a:t>Аналіз настроїв</a:t>
            </a:r>
            <a:r>
              <a:rPr lang="uk-UA" dirty="0">
                <a:latin typeface="Times New Roman" panose="02020603050405020304" pitchFamily="18" charset="0"/>
                <a:cs typeface="Times New Roman" panose="02020603050405020304" pitchFamily="18" charset="0"/>
              </a:rPr>
              <a:t>: Методи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аналізувати текстові дані для визначення настрою або емоційного тону, вираженого в них, що корисно для вимірювання громадської думки, відгуків клієнтів або настроїв у соціальних мережах.</a:t>
            </a:r>
          </a:p>
          <a:p>
            <a:pPr algn="just"/>
            <a:r>
              <a:rPr lang="uk-UA" b="1" dirty="0">
                <a:latin typeface="Times New Roman" panose="02020603050405020304" pitchFamily="18" charset="0"/>
                <a:cs typeface="Times New Roman" panose="02020603050405020304" pitchFamily="18" charset="0"/>
              </a:rPr>
              <a:t>Розпізнавання мови</a:t>
            </a: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дозволяє машинам перетворювати розмовну мову на текст, уможливлюючи такі додатки, як голосові асистенти, програмне забезпечення для диктування та автоматизовані сервіси транскрипції.</a:t>
            </a:r>
          </a:p>
          <a:p>
            <a:pPr algn="just"/>
            <a:r>
              <a:rPr lang="uk-UA" b="1" dirty="0">
                <a:latin typeface="Times New Roman" panose="02020603050405020304" pitchFamily="18" charset="0"/>
                <a:cs typeface="Times New Roman" panose="02020603050405020304" pitchFamily="18" charset="0"/>
              </a:rPr>
              <a:t>Підсумовування тексту</a:t>
            </a:r>
            <a:r>
              <a:rPr lang="uk-UA" dirty="0">
                <a:latin typeface="Times New Roman" panose="02020603050405020304" pitchFamily="18" charset="0"/>
                <a:cs typeface="Times New Roman" panose="02020603050405020304" pitchFamily="18" charset="0"/>
              </a:rPr>
              <a:t>: Алгоритми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конденсувати великі обсяги тексту в короткі зведення, фіксуючи основні моменти і ключову інформацію в оригінальному тексті.</a:t>
            </a:r>
          </a:p>
          <a:p>
            <a:pPr algn="just"/>
            <a:r>
              <a:rPr lang="uk-UA" b="1" dirty="0">
                <a:latin typeface="Times New Roman" panose="02020603050405020304" pitchFamily="18" charset="0"/>
                <a:cs typeface="Times New Roman" panose="02020603050405020304" pitchFamily="18" charset="0"/>
              </a:rPr>
              <a:t>Відповіді на запитання</a:t>
            </a:r>
            <a:r>
              <a:rPr lang="uk-UA" dirty="0">
                <a:latin typeface="Times New Roman" panose="02020603050405020304" pitchFamily="18" charset="0"/>
                <a:cs typeface="Times New Roman" panose="02020603050405020304" pitchFamily="18" charset="0"/>
              </a:rPr>
              <a:t>: Системи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розуміти питання, поставлені природною мовою, і отримувати відповідні відповіді зі структурованих і неструктурованих джерел даних.</a:t>
            </a:r>
          </a:p>
          <a:p>
            <a:pPr algn="just"/>
            <a:r>
              <a:rPr lang="uk-UA" b="1" dirty="0">
                <a:latin typeface="Times New Roman" panose="02020603050405020304" pitchFamily="18" charset="0"/>
                <a:cs typeface="Times New Roman" panose="02020603050405020304" pitchFamily="18" charset="0"/>
              </a:rPr>
              <a:t>Генерація мови</a:t>
            </a:r>
            <a:r>
              <a:rPr lang="uk-UA" dirty="0">
                <a:latin typeface="Times New Roman" panose="02020603050405020304" pitchFamily="18" charset="0"/>
                <a:cs typeface="Times New Roman" panose="02020603050405020304" pitchFamily="18" charset="0"/>
              </a:rPr>
              <a:t>: Моделі </a:t>
            </a:r>
            <a:r>
              <a:rPr lang="en-US" dirty="0">
                <a:latin typeface="Times New Roman" panose="02020603050405020304" pitchFamily="18" charset="0"/>
                <a:cs typeface="Times New Roman" panose="02020603050405020304" pitchFamily="18" charset="0"/>
              </a:rPr>
              <a:t>NLP </a:t>
            </a:r>
            <a:r>
              <a:rPr lang="uk-UA" dirty="0">
                <a:latin typeface="Times New Roman" panose="02020603050405020304" pitchFamily="18" charset="0"/>
                <a:cs typeface="Times New Roman" panose="02020603050405020304" pitchFamily="18" charset="0"/>
              </a:rPr>
              <a:t>можуть генерувати текст, подібний до людського, включаючи творче письмо, створення діалогів і завдань зі створення контенту.</a:t>
            </a:r>
          </a:p>
          <a:p>
            <a:endParaRPr lang="uk-UA" dirty="0"/>
          </a:p>
        </p:txBody>
      </p:sp>
    </p:spTree>
    <p:extLst>
      <p:ext uri="{BB962C8B-B14F-4D97-AF65-F5344CB8AC3E}">
        <p14:creationId xmlns:p14="http://schemas.microsoft.com/office/powerpoint/2010/main" val="312256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76D7A-C95A-4C8C-A1F1-5B9D56300878}"/>
              </a:ext>
            </a:extLst>
          </p:cNvPr>
          <p:cNvSpPr>
            <a:spLocks noGrp="1"/>
          </p:cNvSpPr>
          <p:nvPr>
            <p:ph type="title"/>
          </p:nvPr>
        </p:nvSpPr>
        <p:spPr>
          <a:xfrm>
            <a:off x="838200" y="365126"/>
            <a:ext cx="10515600" cy="669348"/>
          </a:xfrm>
        </p:spPr>
        <p:txBody>
          <a:bodyPr>
            <a:normAutofit fontScale="90000"/>
          </a:bodyPr>
          <a:lstStyle/>
          <a:p>
            <a:pPr algn="ctr"/>
            <a:br>
              <a:rPr lang="uk-UA" sz="3200" b="1" dirty="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Інструменти </a:t>
            </a:r>
            <a:r>
              <a:rPr lang="en-US" sz="3200" b="1" dirty="0">
                <a:latin typeface="Times New Roman" panose="02020603050405020304" pitchFamily="18" charset="0"/>
                <a:cs typeface="Times New Roman" panose="02020603050405020304" pitchFamily="18" charset="0"/>
              </a:rPr>
              <a:t>NLP </a:t>
            </a:r>
            <a:br>
              <a:rPr lang="uk-UA" dirty="0"/>
            </a:br>
            <a:endParaRPr lang="uk-UA" dirty="0"/>
          </a:p>
        </p:txBody>
      </p:sp>
      <p:sp>
        <p:nvSpPr>
          <p:cNvPr id="3" name="Місце для вмісту 2">
            <a:extLst>
              <a:ext uri="{FF2B5EF4-FFF2-40B4-BE49-F238E27FC236}">
                <a16:creationId xmlns:a16="http://schemas.microsoft.com/office/drawing/2014/main" id="{A9C04FA3-9F7D-4458-85DA-FF96630B750C}"/>
              </a:ext>
            </a:extLst>
          </p:cNvPr>
          <p:cNvSpPr>
            <a:spLocks noGrp="1"/>
          </p:cNvSpPr>
          <p:nvPr>
            <p:ph idx="1"/>
          </p:nvPr>
        </p:nvSpPr>
        <p:spPr>
          <a:xfrm>
            <a:off x="838200" y="1253331"/>
            <a:ext cx="10515600" cy="5332196"/>
          </a:xfrm>
        </p:spPr>
        <p:txBody>
          <a:bodyPr>
            <a:normAutofit fontScale="70000" lnSpcReduction="20000"/>
          </a:bodyPr>
          <a:lstStyle/>
          <a:p>
            <a:pPr>
              <a:lnSpc>
                <a:spcPct val="120000"/>
              </a:lnSpc>
            </a:pPr>
            <a:r>
              <a:rPr lang="uk-UA" sz="4000" b="1" i="1" dirty="0">
                <a:solidFill>
                  <a:srgbClr val="7030A0"/>
                </a:solidFill>
                <a:latin typeface="Times New Roman" panose="02020603050405020304" pitchFamily="18" charset="0"/>
                <a:cs typeface="Times New Roman" panose="02020603050405020304" pitchFamily="18" charset="0"/>
              </a:rPr>
              <a:t>Бібліотеки з відкритим вихідним кодом</a:t>
            </a:r>
            <a:r>
              <a:rPr lang="uk-UA" sz="3100" dirty="0">
                <a:latin typeface="Times New Roman" panose="02020603050405020304" pitchFamily="18" charset="0"/>
                <a:cs typeface="Times New Roman" panose="02020603050405020304" pitchFamily="18" charset="0"/>
              </a:rPr>
              <a:t>: Вони надають готові функції та компоненти для різних завдань </a:t>
            </a:r>
            <a:r>
              <a:rPr lang="en-US" sz="3100" dirty="0">
                <a:latin typeface="Times New Roman" panose="02020603050405020304" pitchFamily="18" charset="0"/>
                <a:cs typeface="Times New Roman" panose="02020603050405020304" pitchFamily="18" charset="0"/>
              </a:rPr>
              <a:t>NLP. </a:t>
            </a:r>
            <a:r>
              <a:rPr lang="uk-UA" sz="3100" dirty="0">
                <a:latin typeface="Times New Roman" panose="02020603050405020304" pitchFamily="18" charset="0"/>
                <a:cs typeface="Times New Roman" panose="02020603050405020304" pitchFamily="18" charset="0"/>
              </a:rPr>
              <a:t>Найпопулярніші з них включають </a:t>
            </a:r>
            <a:r>
              <a:rPr lang="en-US" sz="3100" dirty="0">
                <a:latin typeface="Times New Roman" panose="02020603050405020304" pitchFamily="18" charset="0"/>
                <a:cs typeface="Times New Roman" panose="02020603050405020304" pitchFamily="18" charset="0"/>
              </a:rPr>
              <a:t>NLTK (Python), </a:t>
            </a:r>
            <a:r>
              <a:rPr lang="en-US" sz="3100" dirty="0" err="1">
                <a:latin typeface="Times New Roman" panose="02020603050405020304" pitchFamily="18" charset="0"/>
                <a:cs typeface="Times New Roman" panose="02020603050405020304" pitchFamily="18" charset="0"/>
              </a:rPr>
              <a:t>spaCy</a:t>
            </a:r>
            <a:r>
              <a:rPr lang="en-US" sz="3100" dirty="0">
                <a:latin typeface="Times New Roman" panose="02020603050405020304" pitchFamily="18" charset="0"/>
                <a:cs typeface="Times New Roman" panose="02020603050405020304" pitchFamily="18" charset="0"/>
              </a:rPr>
              <a:t> (Python), Stanford </a:t>
            </a:r>
            <a:r>
              <a:rPr lang="en-US" sz="3100" dirty="0" err="1">
                <a:latin typeface="Times New Roman" panose="02020603050405020304" pitchFamily="18" charset="0"/>
                <a:cs typeface="Times New Roman" panose="02020603050405020304" pitchFamily="18" charset="0"/>
              </a:rPr>
              <a:t>CoreNLP</a:t>
            </a:r>
            <a:r>
              <a:rPr lang="en-US" sz="3100" dirty="0">
                <a:latin typeface="Times New Roman" panose="02020603050405020304" pitchFamily="18" charset="0"/>
                <a:cs typeface="Times New Roman" panose="02020603050405020304" pitchFamily="18" charset="0"/>
              </a:rPr>
              <a:t> (Java) </a:t>
            </a:r>
            <a:r>
              <a:rPr lang="uk-UA" sz="3100" dirty="0">
                <a:latin typeface="Times New Roman" panose="02020603050405020304" pitchFamily="18" charset="0"/>
                <a:cs typeface="Times New Roman" panose="02020603050405020304" pitchFamily="18" charset="0"/>
              </a:rPr>
              <a:t>і </a:t>
            </a:r>
            <a:r>
              <a:rPr lang="en-US" sz="3100" dirty="0" err="1">
                <a:latin typeface="Times New Roman" panose="02020603050405020304" pitchFamily="18" charset="0"/>
                <a:cs typeface="Times New Roman" panose="02020603050405020304" pitchFamily="18" charset="0"/>
              </a:rPr>
              <a:t>Gensim</a:t>
            </a:r>
            <a:r>
              <a:rPr lang="en-US" sz="3100" dirty="0">
                <a:latin typeface="Times New Roman" panose="02020603050405020304" pitchFamily="18" charset="0"/>
                <a:cs typeface="Times New Roman" panose="02020603050405020304" pitchFamily="18" charset="0"/>
              </a:rPr>
              <a:t> (Python) </a:t>
            </a:r>
            <a:r>
              <a:rPr lang="uk-UA" sz="3100" dirty="0">
                <a:latin typeface="Times New Roman" panose="02020603050405020304" pitchFamily="18" charset="0"/>
                <a:cs typeface="Times New Roman" panose="02020603050405020304" pitchFamily="18" charset="0"/>
              </a:rPr>
              <a:t>для моделювання тем.</a:t>
            </a:r>
          </a:p>
          <a:p>
            <a:pPr>
              <a:lnSpc>
                <a:spcPct val="120000"/>
              </a:lnSpc>
            </a:pPr>
            <a:r>
              <a:rPr lang="uk-UA" sz="4000" b="1" i="1" dirty="0">
                <a:solidFill>
                  <a:srgbClr val="7030A0"/>
                </a:solidFill>
                <a:latin typeface="Times New Roman" panose="02020603050405020304" pitchFamily="18" charset="0"/>
                <a:cs typeface="Times New Roman" panose="02020603050405020304" pitchFamily="18" charset="0"/>
              </a:rPr>
              <a:t>Хмарні платформи</a:t>
            </a:r>
            <a:r>
              <a:rPr lang="uk-UA" sz="3100" dirty="0">
                <a:latin typeface="Times New Roman" panose="02020603050405020304" pitchFamily="18" charset="0"/>
                <a:cs typeface="Times New Roman" panose="02020603050405020304" pitchFamily="18" charset="0"/>
              </a:rPr>
              <a:t>: Пропонують прості у використанні </a:t>
            </a:r>
            <a:r>
              <a:rPr lang="en-US" sz="3100" dirty="0">
                <a:latin typeface="Times New Roman" panose="02020603050405020304" pitchFamily="18" charset="0"/>
                <a:cs typeface="Times New Roman" panose="02020603050405020304" pitchFamily="18" charset="0"/>
              </a:rPr>
              <a:t>API </a:t>
            </a:r>
            <a:r>
              <a:rPr lang="uk-UA" sz="3100" dirty="0">
                <a:latin typeface="Times New Roman" panose="02020603050405020304" pitchFamily="18" charset="0"/>
                <a:cs typeface="Times New Roman" panose="02020603050405020304" pitchFamily="18" charset="0"/>
              </a:rPr>
              <a:t>та попередньо навчені моделі для конкретних завдань, таких як аналіз настроїв, машинний переклад та узагальнення тексту. Приклади включають </a:t>
            </a:r>
            <a:r>
              <a:rPr lang="en-US" sz="3100" dirty="0">
                <a:latin typeface="Times New Roman" panose="02020603050405020304" pitchFamily="18" charset="0"/>
                <a:cs typeface="Times New Roman" panose="02020603050405020304" pitchFamily="18" charset="0"/>
              </a:rPr>
              <a:t>Google Cloud Natural Language API, Amazon Comprehend </a:t>
            </a:r>
            <a:r>
              <a:rPr lang="uk-UA" sz="3100" dirty="0">
                <a:latin typeface="Times New Roman" panose="02020603050405020304" pitchFamily="18" charset="0"/>
                <a:cs typeface="Times New Roman" panose="02020603050405020304" pitchFamily="18" charset="0"/>
              </a:rPr>
              <a:t>і </a:t>
            </a:r>
            <a:r>
              <a:rPr lang="en-US" sz="3100" dirty="0">
                <a:latin typeface="Times New Roman" panose="02020603050405020304" pitchFamily="18" charset="0"/>
                <a:cs typeface="Times New Roman" panose="02020603050405020304" pitchFamily="18" charset="0"/>
              </a:rPr>
              <a:t>Microsoft Azure Text Analytics.</a:t>
            </a:r>
          </a:p>
          <a:p>
            <a:pPr>
              <a:lnSpc>
                <a:spcPct val="120000"/>
              </a:lnSpc>
            </a:pPr>
            <a:r>
              <a:rPr lang="uk-UA" sz="4000" b="1" i="1" dirty="0">
                <a:solidFill>
                  <a:srgbClr val="7030A0"/>
                </a:solidFill>
                <a:latin typeface="Times New Roman" panose="02020603050405020304" pitchFamily="18" charset="0"/>
                <a:cs typeface="Times New Roman" panose="02020603050405020304" pitchFamily="18" charset="0"/>
              </a:rPr>
              <a:t>Пропозиції </a:t>
            </a:r>
            <a:r>
              <a:rPr lang="en-US" sz="4000" b="1" i="1" dirty="0">
                <a:solidFill>
                  <a:srgbClr val="7030A0"/>
                </a:solidFill>
                <a:latin typeface="Times New Roman" panose="02020603050405020304" pitchFamily="18" charset="0"/>
                <a:cs typeface="Times New Roman" panose="02020603050405020304" pitchFamily="18" charset="0"/>
              </a:rPr>
              <a:t>SaaS</a:t>
            </a:r>
            <a:r>
              <a:rPr lang="en-US" sz="3100" dirty="0">
                <a:latin typeface="Times New Roman" panose="02020603050405020304" pitchFamily="18" charset="0"/>
                <a:cs typeface="Times New Roman" panose="02020603050405020304" pitchFamily="18" charset="0"/>
              </a:rPr>
              <a:t>: </a:t>
            </a:r>
            <a:r>
              <a:rPr lang="uk-UA" sz="3100" dirty="0">
                <a:latin typeface="Times New Roman" panose="02020603050405020304" pitchFamily="18" charset="0"/>
                <a:cs typeface="Times New Roman" panose="02020603050405020304" pitchFamily="18" charset="0"/>
              </a:rPr>
              <a:t>Ці інструменти, що надаються за передплатою, часто призначені для конкретних завдань або галузей, мають зручний інтерфейс і вимагають мінімального кодування. Серед прикладів — </a:t>
            </a:r>
            <a:r>
              <a:rPr lang="en-US" sz="3100" dirty="0" err="1">
                <a:latin typeface="Times New Roman" panose="02020603050405020304" pitchFamily="18" charset="0"/>
                <a:cs typeface="Times New Roman" panose="02020603050405020304" pitchFamily="18" charset="0"/>
              </a:rPr>
              <a:t>MonkeyLearn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Aylien</a:t>
            </a:r>
            <a:r>
              <a:rPr lang="en-US" sz="3100" dirty="0">
                <a:latin typeface="Times New Roman" panose="02020603050405020304" pitchFamily="18" charset="0"/>
                <a:cs typeface="Times New Roman" panose="02020603050405020304" pitchFamily="18" charset="0"/>
              </a:rPr>
              <a:t> </a:t>
            </a:r>
            <a:r>
              <a:rPr lang="uk-UA" sz="3100" dirty="0">
                <a:latin typeface="Times New Roman" panose="02020603050405020304" pitchFamily="18" charset="0"/>
                <a:cs typeface="Times New Roman" panose="02020603050405020304" pitchFamily="18" charset="0"/>
              </a:rPr>
              <a:t>і </a:t>
            </a:r>
            <a:r>
              <a:rPr lang="en-US" sz="3100" dirty="0" err="1">
                <a:latin typeface="Times New Roman" panose="02020603050405020304" pitchFamily="18" charset="0"/>
                <a:cs typeface="Times New Roman" panose="02020603050405020304" pitchFamily="18" charset="0"/>
              </a:rPr>
              <a:t>Textio</a:t>
            </a:r>
            <a:r>
              <a:rPr lang="en-US" sz="3100"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18785857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2486</Words>
  <Application>Microsoft Office PowerPoint</Application>
  <PresentationFormat>Широкий екран</PresentationFormat>
  <Paragraphs>117</Paragraphs>
  <Slides>26</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26</vt:i4>
      </vt:variant>
    </vt:vector>
  </HeadingPairs>
  <TitlesOfParts>
    <vt:vector size="31" baseType="lpstr">
      <vt:lpstr>Arial</vt:lpstr>
      <vt:lpstr>Calibri</vt:lpstr>
      <vt:lpstr>Calibri Light</vt:lpstr>
      <vt:lpstr>Times New Roman</vt:lpstr>
      <vt:lpstr>Тема Office</vt:lpstr>
      <vt:lpstr> NLP  Python (обробка природної мови) </vt:lpstr>
      <vt:lpstr>Що таке Natural Language Processing?</vt:lpstr>
      <vt:lpstr>Cortana</vt:lpstr>
      <vt:lpstr> Siri </vt:lpstr>
      <vt:lpstr> Gmail </vt:lpstr>
      <vt:lpstr> Dialogflow </vt:lpstr>
      <vt:lpstr>Презентація PowerPoint</vt:lpstr>
      <vt:lpstr>Завдання NLP</vt:lpstr>
      <vt:lpstr> Інструменти NLP  </vt:lpstr>
      <vt:lpstr> Підходи в NLP  </vt:lpstr>
      <vt:lpstr> Вибір правильного інструменту та підходу залежить від конкретних потреб: </vt:lpstr>
      <vt:lpstr>NLP - це область, у якій досліджується обробка природної мови та трансформації, зрозумілої для комп’ютера. Дана галузь знаходиться на перетині лінгвістики, штучного інтелекту та машинного навчання.  Можна виділити наступні етапи при роботі з обробкою природньої мови:</vt:lpstr>
      <vt:lpstr>NLTK</vt:lpstr>
      <vt:lpstr>Основи NLP для тексту</vt:lpstr>
      <vt:lpstr>  Токенізация текстів Токенізація - це процес, за допомогою якого велика кількість тексту ділиться на менші частини, які називаються лексемами.   </vt:lpstr>
      <vt:lpstr>Токенізація речень</vt:lpstr>
      <vt:lpstr>Токенізация  речень nltk.sent_tokenize () </vt:lpstr>
      <vt:lpstr> Токенізація слів метод word_tokenize ().  </vt:lpstr>
      <vt:lpstr> Стоп слова</vt:lpstr>
      <vt:lpstr>Токенізувати текст по словам, видалити стоп-слова</vt:lpstr>
      <vt:lpstr>Задача: знайти слова що містять більше 5 символів.</vt:lpstr>
      <vt:lpstr>Позначка частин мови (pos). Метод pos_tag() </vt:lpstr>
      <vt:lpstr>Презентація PowerPoint</vt:lpstr>
      <vt:lpstr>Висновки</vt:lpstr>
      <vt:lpstr>Презентація PowerPoint</vt:lpstr>
      <vt:lpstr>Джерела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NLTK для NLP з Python</dc:title>
  <dc:creator>Admin</dc:creator>
  <cp:lastModifiedBy>Оксана</cp:lastModifiedBy>
  <cp:revision>39</cp:revision>
  <dcterms:created xsi:type="dcterms:W3CDTF">2022-09-19T18:15:27Z</dcterms:created>
  <dcterms:modified xsi:type="dcterms:W3CDTF">2024-09-19T13:05:10Z</dcterms:modified>
</cp:coreProperties>
</file>