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1"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9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2/6/2024</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 фотографі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uk-UA"/>
              <a:t>Клацніть, щоб редагувати стиль зразка заголовка</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uk-UA"/>
              <a:t>Клацніть, щоб редагувати стиль зразка заголовка</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3" name="Date Placeholder 2"/>
          <p:cNvSpPr>
            <a:spLocks noGrp="1"/>
          </p:cNvSpPr>
          <p:nvPr>
            <p:ph type="dt" sz="half" idx="10"/>
          </p:nvPr>
        </p:nvSpPr>
        <p:spPr/>
        <p:txBody>
          <a:bodyPr/>
          <a:lstStyle/>
          <a:p>
            <a:fld id="{48A87A34-81AB-432B-8DAE-1953F412C126}" type="datetimeFigureOut">
              <a:rPr lang="en-US" dirty="0"/>
              <a:t>2/6/2024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колонки з малюнками">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uk-UA"/>
              <a:t>Клацніть, щоб редагувати стиль зразка заголовка</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uk-UA"/>
              <a:t>Клацніть піктограму, щоб додати зображення</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uk-UA"/>
              <a:t>Клацніть піктограму, щоб додати зображення</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uk-UA"/>
              <a:t>Клацніть піктограму, щоб додати зображення</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3" name="Date Placeholder 2"/>
          <p:cNvSpPr>
            <a:spLocks noGrp="1"/>
          </p:cNvSpPr>
          <p:nvPr>
            <p:ph type="dt" sz="half" idx="10"/>
          </p:nvPr>
        </p:nvSpPr>
        <p:spPr/>
        <p:txBody>
          <a:bodyPr/>
          <a:lstStyle/>
          <a:p>
            <a:fld id="{48A87A34-81AB-432B-8DAE-1953F412C126}" type="datetimeFigureOut">
              <a:rPr lang="en-US" dirty="0"/>
              <a:t>2/6/2024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48A87A34-81AB-432B-8DAE-1953F412C126}" type="datetimeFigureOut">
              <a:rPr lang="en-US" dirty="0"/>
              <a:t>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1141410" y="3073397"/>
            <a:ext cx="4878391" cy="2717801"/>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6172200" y="3073397"/>
            <a:ext cx="4875210" cy="2717801"/>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2/6/2024</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1675066-1F62-40BE-92E5-AF3C3F6E240B}"/>
              </a:ext>
            </a:extLst>
          </p:cNvPr>
          <p:cNvSpPr>
            <a:spLocks noGrp="1"/>
          </p:cNvSpPr>
          <p:nvPr>
            <p:ph type="ctrTitle"/>
          </p:nvPr>
        </p:nvSpPr>
        <p:spPr>
          <a:xfrm>
            <a:off x="1876424" y="1122363"/>
            <a:ext cx="9948023" cy="2387600"/>
          </a:xfrm>
        </p:spPr>
        <p:txBody>
          <a:bodyPr/>
          <a:lstStyle/>
          <a:p>
            <a:pPr algn="ctr"/>
            <a:r>
              <a:rPr lang="uk-UA" dirty="0" err="1"/>
              <a:t>Медіаполітика</a:t>
            </a:r>
            <a:r>
              <a:rPr lang="uk-UA" dirty="0"/>
              <a:t> та її соціально-політичне призначення</a:t>
            </a:r>
          </a:p>
        </p:txBody>
      </p:sp>
      <p:sp>
        <p:nvSpPr>
          <p:cNvPr id="3" name="Підзаголовок 2">
            <a:extLst>
              <a:ext uri="{FF2B5EF4-FFF2-40B4-BE49-F238E27FC236}">
                <a16:creationId xmlns:a16="http://schemas.microsoft.com/office/drawing/2014/main" id="{86771F6E-C004-4167-B212-81370A6E43AA}"/>
              </a:ext>
            </a:extLst>
          </p:cNvPr>
          <p:cNvSpPr>
            <a:spLocks noGrp="1"/>
          </p:cNvSpPr>
          <p:nvPr>
            <p:ph type="subTitle" idx="1"/>
          </p:nvPr>
        </p:nvSpPr>
        <p:spPr/>
        <p:txBody>
          <a:bodyPr/>
          <a:lstStyle/>
          <a:p>
            <a:pPr marL="457200" indent="-457200">
              <a:buAutoNum type="arabicPeriod"/>
            </a:pPr>
            <a:r>
              <a:rPr lang="uk-UA" dirty="0"/>
              <a:t>Предмет </a:t>
            </a:r>
            <a:r>
              <a:rPr lang="uk-UA" dirty="0" err="1"/>
              <a:t>медіаполітики</a:t>
            </a:r>
            <a:r>
              <a:rPr lang="uk-UA" dirty="0"/>
              <a:t>.</a:t>
            </a:r>
          </a:p>
          <a:p>
            <a:pPr marL="457200" indent="-457200">
              <a:buAutoNum type="arabicPeriod"/>
            </a:pPr>
            <a:r>
              <a:rPr lang="uk-UA" dirty="0" err="1"/>
              <a:t>Медіарегулювання</a:t>
            </a:r>
            <a:r>
              <a:rPr lang="uk-UA" dirty="0"/>
              <a:t> як соціально-політичний інструмент.</a:t>
            </a:r>
          </a:p>
          <a:p>
            <a:pPr marL="457200" indent="-457200">
              <a:buAutoNum type="arabicPeriod"/>
            </a:pPr>
            <a:r>
              <a:rPr lang="uk-UA" dirty="0" err="1"/>
              <a:t>Медіаполітика</a:t>
            </a:r>
            <a:r>
              <a:rPr lang="uk-UA" dirty="0"/>
              <a:t>: зміст та характер.</a:t>
            </a:r>
          </a:p>
        </p:txBody>
      </p:sp>
    </p:spTree>
    <p:extLst>
      <p:ext uri="{BB962C8B-B14F-4D97-AF65-F5344CB8AC3E}">
        <p14:creationId xmlns:p14="http://schemas.microsoft.com/office/powerpoint/2010/main" val="27604692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6389534-021D-43A2-AF16-804A27929423}"/>
              </a:ext>
            </a:extLst>
          </p:cNvPr>
          <p:cNvSpPr>
            <a:spLocks noGrp="1"/>
          </p:cNvSpPr>
          <p:nvPr>
            <p:ph type="title"/>
          </p:nvPr>
        </p:nvSpPr>
        <p:spPr/>
        <p:txBody>
          <a:bodyPr/>
          <a:lstStyle/>
          <a:p>
            <a:pPr algn="ctr"/>
            <a:r>
              <a:rPr lang="uk-UA" sz="3200" dirty="0"/>
              <a:t>Публічна дипломатія та м'яке силове вплив</a:t>
            </a:r>
            <a:endParaRPr lang="uk-UA" dirty="0"/>
          </a:p>
        </p:txBody>
      </p:sp>
      <p:sp>
        <p:nvSpPr>
          <p:cNvPr id="3" name="Місце для вмісту 2">
            <a:extLst>
              <a:ext uri="{FF2B5EF4-FFF2-40B4-BE49-F238E27FC236}">
                <a16:creationId xmlns:a16="http://schemas.microsoft.com/office/drawing/2014/main" id="{09C7E250-BB00-4B1A-927D-20E6B6EC2661}"/>
              </a:ext>
            </a:extLst>
          </p:cNvPr>
          <p:cNvSpPr>
            <a:spLocks noGrp="1"/>
          </p:cNvSpPr>
          <p:nvPr>
            <p:ph idx="1"/>
          </p:nvPr>
        </p:nvSpPr>
        <p:spPr/>
        <p:txBody>
          <a:bodyPr/>
          <a:lstStyle/>
          <a:p>
            <a:pPr algn="just"/>
            <a:r>
              <a:rPr lang="uk-UA" dirty="0"/>
              <a:t>Вивчається роль медіа у формуванні зовнішньополітичного образу країни, просуванні своїх інтересів на міжнародній арені та впливі на громадську думку інших держав.</a:t>
            </a:r>
          </a:p>
          <a:p>
            <a:endParaRPr lang="uk-UA" dirty="0"/>
          </a:p>
        </p:txBody>
      </p:sp>
    </p:spTree>
    <p:extLst>
      <p:ext uri="{BB962C8B-B14F-4D97-AF65-F5344CB8AC3E}">
        <p14:creationId xmlns:p14="http://schemas.microsoft.com/office/powerpoint/2010/main" val="42167928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973F717-F1EA-4D4B-A302-340A84F85AB4}"/>
              </a:ext>
            </a:extLst>
          </p:cNvPr>
          <p:cNvSpPr>
            <a:spLocks noGrp="1"/>
          </p:cNvSpPr>
          <p:nvPr>
            <p:ph type="title"/>
          </p:nvPr>
        </p:nvSpPr>
        <p:spPr/>
        <p:txBody>
          <a:bodyPr/>
          <a:lstStyle/>
          <a:p>
            <a:pPr algn="ctr"/>
            <a:r>
              <a:rPr lang="uk-UA" dirty="0"/>
              <a:t>Регулювання медіа</a:t>
            </a:r>
          </a:p>
        </p:txBody>
      </p:sp>
      <p:sp>
        <p:nvSpPr>
          <p:cNvPr id="3" name="Місце для вмісту 2">
            <a:extLst>
              <a:ext uri="{FF2B5EF4-FFF2-40B4-BE49-F238E27FC236}">
                <a16:creationId xmlns:a16="http://schemas.microsoft.com/office/drawing/2014/main" id="{7986A2F4-9B43-43F3-AA12-F5C6A47639DF}"/>
              </a:ext>
            </a:extLst>
          </p:cNvPr>
          <p:cNvSpPr>
            <a:spLocks noGrp="1"/>
          </p:cNvSpPr>
          <p:nvPr>
            <p:ph idx="1"/>
          </p:nvPr>
        </p:nvSpPr>
        <p:spPr/>
        <p:txBody>
          <a:bodyPr/>
          <a:lstStyle/>
          <a:p>
            <a:pPr algn="just"/>
            <a:r>
              <a:rPr lang="uk-UA" dirty="0"/>
              <a:t>Аналізується роль держави та міжнародних організацій у регулюванні медіа, зокрема з погляду захисту свободи слова, забезпечення об'єктивності та незалежності медіа, а також боротьби з дезінформацією та фейками.</a:t>
            </a:r>
          </a:p>
          <a:p>
            <a:endParaRPr lang="uk-UA" dirty="0"/>
          </a:p>
        </p:txBody>
      </p:sp>
    </p:spTree>
    <p:extLst>
      <p:ext uri="{BB962C8B-B14F-4D97-AF65-F5344CB8AC3E}">
        <p14:creationId xmlns:p14="http://schemas.microsoft.com/office/powerpoint/2010/main" val="2258705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7DE699F-738B-410B-A72F-4B10AA2F3527}"/>
              </a:ext>
            </a:extLst>
          </p:cNvPr>
          <p:cNvSpPr>
            <a:spLocks noGrp="1"/>
          </p:cNvSpPr>
          <p:nvPr>
            <p:ph type="title"/>
          </p:nvPr>
        </p:nvSpPr>
        <p:spPr/>
        <p:txBody>
          <a:bodyPr/>
          <a:lstStyle/>
          <a:p>
            <a:pPr algn="ctr"/>
            <a:r>
              <a:rPr lang="uk-UA" dirty="0" err="1"/>
              <a:t>Медіарегулювання</a:t>
            </a:r>
            <a:endParaRPr lang="uk-UA" dirty="0"/>
          </a:p>
        </p:txBody>
      </p:sp>
      <p:sp>
        <p:nvSpPr>
          <p:cNvPr id="3" name="Місце для вмісту 2">
            <a:extLst>
              <a:ext uri="{FF2B5EF4-FFF2-40B4-BE49-F238E27FC236}">
                <a16:creationId xmlns:a16="http://schemas.microsoft.com/office/drawing/2014/main" id="{A2705792-2700-43D7-994A-C144E6FA22E6}"/>
              </a:ext>
            </a:extLst>
          </p:cNvPr>
          <p:cNvSpPr>
            <a:spLocks noGrp="1"/>
          </p:cNvSpPr>
          <p:nvPr>
            <p:ph idx="1"/>
          </p:nvPr>
        </p:nvSpPr>
        <p:spPr/>
        <p:txBody>
          <a:bodyPr>
            <a:normAutofit/>
          </a:bodyPr>
          <a:lstStyle/>
          <a:p>
            <a:pPr algn="just"/>
            <a:r>
              <a:rPr lang="uk-UA" dirty="0"/>
              <a:t>Принципи </a:t>
            </a:r>
            <a:r>
              <a:rPr lang="uk-UA" dirty="0" err="1"/>
              <a:t>медіарегулювання</a:t>
            </a:r>
            <a:r>
              <a:rPr lang="uk-UA" dirty="0"/>
              <a:t> визначають надання ЗМІ тих чи тих прав, формують спектр обов'язків засобів масової інформації, встановлюють межі припустимого державного та суспільного втручання в їхнє політичне й економічне функціонування</a:t>
            </a:r>
            <a:r>
              <a:rPr lang="de-DE" dirty="0"/>
              <a:t>. </a:t>
            </a:r>
            <a:endParaRPr lang="uk-UA" dirty="0"/>
          </a:p>
          <a:p>
            <a:pPr algn="just"/>
            <a:r>
              <a:rPr lang="uk-UA" dirty="0"/>
              <a:t>У </a:t>
            </a:r>
            <a:r>
              <a:rPr lang="uk-UA" dirty="0" err="1"/>
              <a:t>медіадослідженнях</a:t>
            </a:r>
            <a:r>
              <a:rPr lang="uk-UA" dirty="0"/>
              <a:t> увага до теоретичних питань реґулювання ЗМІ та підготовлених на їхній основі практичних рекомендацій журналістам має стійкі традиції</a:t>
            </a:r>
            <a:r>
              <a:rPr lang="de-DE" dirty="0"/>
              <a:t>. </a:t>
            </a:r>
            <a:endParaRPr lang="uk-UA" dirty="0"/>
          </a:p>
        </p:txBody>
      </p:sp>
    </p:spTree>
    <p:extLst>
      <p:ext uri="{BB962C8B-B14F-4D97-AF65-F5344CB8AC3E}">
        <p14:creationId xmlns:p14="http://schemas.microsoft.com/office/powerpoint/2010/main" val="12364606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1F864A6-92A5-4D78-AC61-00D6AAE86376}"/>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CFA08D4C-39D0-465F-9504-539AEC391532}"/>
              </a:ext>
            </a:extLst>
          </p:cNvPr>
          <p:cNvSpPr>
            <a:spLocks noGrp="1"/>
          </p:cNvSpPr>
          <p:nvPr>
            <p:ph idx="1"/>
          </p:nvPr>
        </p:nvSpPr>
        <p:spPr/>
        <p:txBody>
          <a:bodyPr/>
          <a:lstStyle/>
          <a:p>
            <a:pPr algn="just"/>
            <a:r>
              <a:rPr lang="uk-UA" dirty="0"/>
              <a:t>Під терміном «</a:t>
            </a:r>
            <a:r>
              <a:rPr lang="uk-UA" dirty="0" err="1"/>
              <a:t>медіарегулювання</a:t>
            </a:r>
            <a:r>
              <a:rPr lang="uk-UA" dirty="0"/>
              <a:t>" </a:t>
            </a:r>
            <a:r>
              <a:rPr lang="uk-UA" dirty="0" err="1"/>
              <a:t>медіадослідники</a:t>
            </a:r>
            <a:r>
              <a:rPr lang="uk-UA" dirty="0"/>
              <a:t> сьогодні мають на увазі систему насамперед законодавчих заходів та їхню реалізацію для здійснення контролю й управління процесами функціонування медіа відповідно до встановлених у суспільстві правил і процедур, що їх виконують законодавча, виконавча, судова влада.</a:t>
            </a:r>
          </a:p>
        </p:txBody>
      </p:sp>
    </p:spTree>
    <p:extLst>
      <p:ext uri="{BB962C8B-B14F-4D97-AF65-F5344CB8AC3E}">
        <p14:creationId xmlns:p14="http://schemas.microsoft.com/office/powerpoint/2010/main" val="10792726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D772304-A8F8-4444-A539-E9603C00865E}"/>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5D5E4EB9-E7B3-4ADA-8EC8-A2F8E5301079}"/>
              </a:ext>
            </a:extLst>
          </p:cNvPr>
          <p:cNvSpPr>
            <a:spLocks noGrp="1"/>
          </p:cNvSpPr>
          <p:nvPr>
            <p:ph idx="1"/>
          </p:nvPr>
        </p:nvSpPr>
        <p:spPr/>
        <p:txBody>
          <a:bodyPr>
            <a:normAutofit fontScale="92500" lnSpcReduction="10000"/>
          </a:bodyPr>
          <a:lstStyle/>
          <a:p>
            <a:pPr algn="just"/>
            <a:r>
              <a:rPr lang="ru-RU" dirty="0"/>
              <a:t>У </a:t>
            </a:r>
            <a:r>
              <a:rPr lang="ru-RU" dirty="0" err="1"/>
              <a:t>міру</a:t>
            </a:r>
            <a:r>
              <a:rPr lang="ru-RU" dirty="0"/>
              <a:t> </a:t>
            </a:r>
            <a:r>
              <a:rPr lang="ru-RU" dirty="0" err="1"/>
              <a:t>розвитку</a:t>
            </a:r>
            <a:r>
              <a:rPr lang="ru-RU" dirty="0"/>
              <a:t> </a:t>
            </a:r>
            <a:r>
              <a:rPr lang="ru-RU" dirty="0" err="1"/>
              <a:t>медіасистем</a:t>
            </a:r>
            <a:r>
              <a:rPr lang="ru-RU" dirty="0"/>
              <a:t> у ХХ ст. стало очевидно, </a:t>
            </a:r>
            <a:r>
              <a:rPr lang="ru-RU" dirty="0" err="1"/>
              <a:t>що</a:t>
            </a:r>
            <a:r>
              <a:rPr lang="ru-RU" dirty="0"/>
              <a:t> </a:t>
            </a:r>
            <a:r>
              <a:rPr lang="ru-RU" dirty="0" err="1"/>
              <a:t>лише</a:t>
            </a:r>
            <a:r>
              <a:rPr lang="ru-RU" dirty="0"/>
              <a:t> </a:t>
            </a:r>
            <a:r>
              <a:rPr lang="ru-RU" dirty="0" err="1"/>
              <a:t>законодавче</a:t>
            </a:r>
            <a:r>
              <a:rPr lang="ru-RU" dirty="0"/>
              <a:t> </a:t>
            </a:r>
            <a:r>
              <a:rPr lang="ru-RU" dirty="0" err="1"/>
              <a:t>регулювання</a:t>
            </a:r>
            <a:r>
              <a:rPr lang="ru-RU" dirty="0"/>
              <a:t> ЗМІ як </a:t>
            </a:r>
            <a:r>
              <a:rPr lang="ru-RU" dirty="0" err="1"/>
              <a:t>важливого</a:t>
            </a:r>
            <a:r>
              <a:rPr lang="ru-RU" dirty="0"/>
              <a:t> </a:t>
            </a:r>
            <a:r>
              <a:rPr lang="ru-RU" dirty="0" err="1"/>
              <a:t>соціально</a:t>
            </a:r>
            <a:r>
              <a:rPr lang="ru-RU" dirty="0"/>
              <a:t>-культурного </a:t>
            </a:r>
            <a:r>
              <a:rPr lang="ru-RU" dirty="0" err="1"/>
              <a:t>інституту</a:t>
            </a:r>
            <a:r>
              <a:rPr lang="ru-RU" dirty="0"/>
              <a:t> в </a:t>
            </a:r>
            <a:r>
              <a:rPr lang="ru-RU" dirty="0" err="1"/>
              <a:t>деяких</a:t>
            </a:r>
            <a:r>
              <a:rPr lang="ru-RU" dirty="0"/>
              <a:t> аспектах </a:t>
            </a:r>
            <a:r>
              <a:rPr lang="ru-RU" dirty="0" err="1"/>
              <a:t>виявилося</a:t>
            </a:r>
            <a:r>
              <a:rPr lang="ru-RU" dirty="0"/>
              <a:t> </a:t>
            </a:r>
            <a:r>
              <a:rPr lang="ru-RU" dirty="0" err="1"/>
              <a:t>неприйнятним</a:t>
            </a:r>
            <a:r>
              <a:rPr lang="ru-RU" dirty="0"/>
              <a:t>, </a:t>
            </a:r>
            <a:r>
              <a:rPr lang="ru-RU" dirty="0" err="1"/>
              <a:t>що</a:t>
            </a:r>
            <a:r>
              <a:rPr lang="ru-RU" dirty="0"/>
              <a:t> </a:t>
            </a:r>
            <a:r>
              <a:rPr lang="ru-RU" dirty="0" err="1"/>
              <a:t>суперечило</a:t>
            </a:r>
            <a:r>
              <a:rPr lang="ru-RU" dirty="0"/>
              <a:t> </a:t>
            </a:r>
            <a:r>
              <a:rPr lang="ru-RU" dirty="0" err="1"/>
              <a:t>усталеним</a:t>
            </a:r>
            <a:r>
              <a:rPr lang="ru-RU" dirty="0"/>
              <a:t> </a:t>
            </a:r>
            <a:r>
              <a:rPr lang="ru-RU" dirty="0" err="1"/>
              <a:t>правовим</a:t>
            </a:r>
            <a:r>
              <a:rPr lang="ru-RU" dirty="0"/>
              <a:t> нормам (особливо </a:t>
            </a:r>
            <a:r>
              <a:rPr lang="ru-RU" dirty="0" err="1"/>
              <a:t>це</a:t>
            </a:r>
            <a:r>
              <a:rPr lang="ru-RU" dirty="0"/>
              <a:t> </a:t>
            </a:r>
            <a:r>
              <a:rPr lang="ru-RU" dirty="0" err="1"/>
              <a:t>стосувалося</a:t>
            </a:r>
            <a:r>
              <a:rPr lang="ru-RU" dirty="0"/>
              <a:t> </a:t>
            </a:r>
            <a:r>
              <a:rPr lang="ru-RU" dirty="0" err="1"/>
              <a:t>свободи</a:t>
            </a:r>
            <a:r>
              <a:rPr lang="ru-RU" dirty="0"/>
              <a:t> слова та </a:t>
            </a:r>
            <a:r>
              <a:rPr lang="ru-RU" dirty="0" err="1"/>
              <a:t>інформації</a:t>
            </a:r>
            <a:r>
              <a:rPr lang="ru-RU" dirty="0"/>
              <a:t>), а в </a:t>
            </a:r>
            <a:r>
              <a:rPr lang="ru-RU" dirty="0" err="1"/>
              <a:t>інших</a:t>
            </a:r>
            <a:r>
              <a:rPr lang="ru-RU" dirty="0"/>
              <a:t> - просто </a:t>
            </a:r>
            <a:r>
              <a:rPr lang="ru-RU" dirty="0" err="1"/>
              <a:t>неефективним</a:t>
            </a:r>
            <a:r>
              <a:rPr lang="ru-RU" dirty="0"/>
              <a:t> (</a:t>
            </a:r>
            <a:r>
              <a:rPr lang="ru-RU" dirty="0" err="1"/>
              <a:t>виконання</a:t>
            </a:r>
            <a:r>
              <a:rPr lang="ru-RU" dirty="0"/>
              <a:t> </a:t>
            </a:r>
            <a:r>
              <a:rPr lang="ru-RU" dirty="0" err="1"/>
              <a:t>зобов'язань</a:t>
            </a:r>
            <a:r>
              <a:rPr lang="ru-RU" dirty="0"/>
              <a:t> </a:t>
            </a:r>
            <a:r>
              <a:rPr lang="ru-RU" dirty="0" err="1"/>
              <a:t>громадської</a:t>
            </a:r>
            <a:r>
              <a:rPr lang="ru-RU" dirty="0"/>
              <a:t> </a:t>
            </a:r>
            <a:r>
              <a:rPr lang="ru-RU" dirty="0" err="1"/>
              <a:t>служби</a:t>
            </a:r>
            <a:r>
              <a:rPr lang="ru-RU" dirty="0"/>
              <a:t>, </a:t>
            </a:r>
            <a:r>
              <a:rPr lang="ru-RU" dirty="0" err="1"/>
              <a:t>медіаефекти</a:t>
            </a:r>
            <a:r>
              <a:rPr lang="ru-RU" dirty="0"/>
              <a:t>). Тому до </a:t>
            </a:r>
            <a:r>
              <a:rPr lang="ru-RU" dirty="0" err="1"/>
              <a:t>процесу</a:t>
            </a:r>
            <a:r>
              <a:rPr lang="ru-RU" dirty="0"/>
              <a:t> </a:t>
            </a:r>
            <a:r>
              <a:rPr lang="ru-RU" dirty="0" err="1"/>
              <a:t>регулювання</a:t>
            </a:r>
            <a:r>
              <a:rPr lang="ru-RU" dirty="0"/>
              <a:t> </a:t>
            </a:r>
            <a:r>
              <a:rPr lang="ru-RU" dirty="0" err="1"/>
              <a:t>діяльності</a:t>
            </a:r>
            <a:r>
              <a:rPr lang="ru-RU" dirty="0"/>
              <a:t> </a:t>
            </a:r>
            <a:r>
              <a:rPr lang="ru-RU" dirty="0" err="1"/>
              <a:t>медіакомпаній</a:t>
            </a:r>
            <a:r>
              <a:rPr lang="ru-RU" dirty="0"/>
              <a:t> і </a:t>
            </a:r>
            <a:r>
              <a:rPr lang="ru-RU" dirty="0" err="1"/>
              <a:t>журналістики</a:t>
            </a:r>
            <a:r>
              <a:rPr lang="ru-RU" dirty="0"/>
              <a:t> </a:t>
            </a:r>
            <a:r>
              <a:rPr lang="ru-RU" dirty="0" err="1"/>
              <a:t>долучилися</a:t>
            </a:r>
            <a:r>
              <a:rPr lang="ru-RU" dirty="0"/>
              <a:t> </a:t>
            </a:r>
            <a:r>
              <a:rPr lang="ru-RU" dirty="0" err="1"/>
              <a:t>індустріальні</a:t>
            </a:r>
            <a:r>
              <a:rPr lang="ru-RU" dirty="0"/>
              <a:t> та </a:t>
            </a:r>
            <a:r>
              <a:rPr lang="ru-RU" dirty="0" err="1"/>
              <a:t>професійні</a:t>
            </a:r>
            <a:r>
              <a:rPr lang="ru-RU" dirty="0"/>
              <a:t> </a:t>
            </a:r>
            <a:r>
              <a:rPr lang="ru-RU" dirty="0" err="1"/>
              <a:t>співтовариства</a:t>
            </a:r>
            <a:r>
              <a:rPr lang="ru-RU" dirty="0"/>
              <a:t>, </a:t>
            </a:r>
            <a:r>
              <a:rPr lang="ru-RU" dirty="0" err="1"/>
              <a:t>громадські</a:t>
            </a:r>
            <a:r>
              <a:rPr lang="ru-RU" dirty="0"/>
              <a:t> </a:t>
            </a:r>
            <a:r>
              <a:rPr lang="ru-RU" dirty="0" err="1"/>
              <a:t>організації</a:t>
            </a:r>
            <a:r>
              <a:rPr lang="ru-RU" dirty="0"/>
              <a:t>, </a:t>
            </a:r>
            <a:r>
              <a:rPr lang="ru-RU" dirty="0" err="1"/>
              <a:t>які</a:t>
            </a:r>
            <a:r>
              <a:rPr lang="ru-RU" dirty="0"/>
              <a:t> </a:t>
            </a:r>
            <a:r>
              <a:rPr lang="ru-RU" dirty="0" err="1"/>
              <a:t>запропонували</a:t>
            </a:r>
            <a:r>
              <a:rPr lang="ru-RU" dirty="0"/>
              <a:t> </a:t>
            </a:r>
            <a:r>
              <a:rPr lang="ru-RU" dirty="0" err="1">
                <a:solidFill>
                  <a:srgbClr val="FFFF00"/>
                </a:solidFill>
              </a:rPr>
              <a:t>етичні</a:t>
            </a:r>
            <a:r>
              <a:rPr lang="ru-RU" dirty="0">
                <a:solidFill>
                  <a:srgbClr val="FFFF00"/>
                </a:solidFill>
              </a:rPr>
              <a:t>, </a:t>
            </a:r>
            <a:r>
              <a:rPr lang="ru-RU" dirty="0" err="1">
                <a:solidFill>
                  <a:srgbClr val="FFFF00"/>
                </a:solidFill>
              </a:rPr>
              <a:t>корпоративні</a:t>
            </a:r>
            <a:r>
              <a:rPr lang="ru-RU" dirty="0">
                <a:solidFill>
                  <a:srgbClr val="FFFF00"/>
                </a:solidFill>
              </a:rPr>
              <a:t> та </a:t>
            </a:r>
            <a:r>
              <a:rPr lang="ru-RU" dirty="0" err="1">
                <a:solidFill>
                  <a:srgbClr val="FFFF00"/>
                </a:solidFill>
              </a:rPr>
              <a:t>саморегулювальні</a:t>
            </a:r>
            <a:r>
              <a:rPr lang="ru-RU" dirty="0">
                <a:solidFill>
                  <a:srgbClr val="FFFF00"/>
                </a:solidFill>
              </a:rPr>
              <a:t> </a:t>
            </a:r>
            <a:r>
              <a:rPr lang="ru-RU" dirty="0" err="1">
                <a:solidFill>
                  <a:srgbClr val="FFFF00"/>
                </a:solidFill>
              </a:rPr>
              <a:t>формати</a:t>
            </a:r>
            <a:r>
              <a:rPr lang="ru-RU" dirty="0">
                <a:solidFill>
                  <a:srgbClr val="FFFF00"/>
                </a:solidFill>
              </a:rPr>
              <a:t>.</a:t>
            </a:r>
            <a:endParaRPr lang="uk-UA" dirty="0">
              <a:solidFill>
                <a:srgbClr val="FFFF00"/>
              </a:solidFill>
            </a:endParaRPr>
          </a:p>
        </p:txBody>
      </p:sp>
    </p:spTree>
    <p:extLst>
      <p:ext uri="{BB962C8B-B14F-4D97-AF65-F5344CB8AC3E}">
        <p14:creationId xmlns:p14="http://schemas.microsoft.com/office/powerpoint/2010/main" val="31600533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4F1E914-CF45-4B3D-8717-003394C093DB}"/>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28FE7C60-CEF4-44D1-A29C-EEDDD773A8A6}"/>
              </a:ext>
            </a:extLst>
          </p:cNvPr>
          <p:cNvSpPr>
            <a:spLocks noGrp="1"/>
          </p:cNvSpPr>
          <p:nvPr>
            <p:ph idx="1"/>
          </p:nvPr>
        </p:nvSpPr>
        <p:spPr/>
        <p:txBody>
          <a:bodyPr>
            <a:normAutofit fontScale="92500" lnSpcReduction="10000"/>
          </a:bodyPr>
          <a:lstStyle/>
          <a:p>
            <a:pPr algn="just"/>
            <a:r>
              <a:rPr lang="uk-UA" dirty="0"/>
              <a:t>Важливу роль у формуванні способів і механізмів реґуляторного впливу на процес функціонування ЗМІ відіграють поширені в суспільстві уявлення про природу медіа та про суспільний характер ЗМІ. Широко відомо, що для суспільної свідомості велике значення мають національно та культурно детерміновані уявлення про певні права та обов'язки ЗМІ щодо задоволення суспільно значущих потреб</a:t>
            </a:r>
            <a:r>
              <a:rPr lang="de-DE" dirty="0"/>
              <a:t>. </a:t>
            </a:r>
            <a:r>
              <a:rPr lang="uk-UA" dirty="0"/>
              <a:t>Такі уявлення відбиваються на базових концепціях </a:t>
            </a:r>
            <a:r>
              <a:rPr lang="uk-UA" dirty="0" err="1"/>
              <a:t>медіатеорії</a:t>
            </a:r>
            <a:r>
              <a:rPr lang="uk-UA" dirty="0"/>
              <a:t>. Тому нині, незважаючи на різні законодавчі та соціокультурні традиції, закладені в основу </a:t>
            </a:r>
            <a:r>
              <a:rPr lang="uk-UA" dirty="0" err="1"/>
              <a:t>медіарегулювання</a:t>
            </a:r>
            <a:r>
              <a:rPr lang="uk-UA" dirty="0"/>
              <a:t> в різних державах, </a:t>
            </a:r>
            <a:r>
              <a:rPr lang="uk-UA" dirty="0">
                <a:solidFill>
                  <a:srgbClr val="FFFF00"/>
                </a:solidFill>
              </a:rPr>
              <a:t>базові принципи </a:t>
            </a:r>
            <a:r>
              <a:rPr lang="uk-UA" dirty="0"/>
              <a:t>в більшості країн залишаються незмінними.</a:t>
            </a:r>
          </a:p>
        </p:txBody>
      </p:sp>
    </p:spTree>
    <p:extLst>
      <p:ext uri="{BB962C8B-B14F-4D97-AF65-F5344CB8AC3E}">
        <p14:creationId xmlns:p14="http://schemas.microsoft.com/office/powerpoint/2010/main" val="35402999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2FC2523-ECC9-4A90-AB06-81DE525EB973}"/>
              </a:ext>
            </a:extLst>
          </p:cNvPr>
          <p:cNvSpPr>
            <a:spLocks noGrp="1"/>
          </p:cNvSpPr>
          <p:nvPr>
            <p:ph type="title"/>
          </p:nvPr>
        </p:nvSpPr>
        <p:spPr/>
        <p:txBody>
          <a:bodyPr/>
          <a:lstStyle/>
          <a:p>
            <a:pPr algn="ctr"/>
            <a:r>
              <a:rPr lang="uk-UA" dirty="0"/>
              <a:t>Принципи </a:t>
            </a:r>
            <a:r>
              <a:rPr lang="uk-UA" dirty="0" err="1"/>
              <a:t>медіарегулювання</a:t>
            </a:r>
            <a:endParaRPr lang="uk-UA" dirty="0"/>
          </a:p>
        </p:txBody>
      </p:sp>
      <p:sp>
        <p:nvSpPr>
          <p:cNvPr id="3" name="Місце для вмісту 2">
            <a:extLst>
              <a:ext uri="{FF2B5EF4-FFF2-40B4-BE49-F238E27FC236}">
                <a16:creationId xmlns:a16="http://schemas.microsoft.com/office/drawing/2014/main" id="{B777C82A-5F7C-453D-A999-619EACAA353E}"/>
              </a:ext>
            </a:extLst>
          </p:cNvPr>
          <p:cNvSpPr>
            <a:spLocks noGrp="1"/>
          </p:cNvSpPr>
          <p:nvPr>
            <p:ph idx="1"/>
          </p:nvPr>
        </p:nvSpPr>
        <p:spPr/>
        <p:txBody>
          <a:bodyPr/>
          <a:lstStyle/>
          <a:p>
            <a:pPr algn="just"/>
            <a:r>
              <a:rPr lang="uk-UA" dirty="0"/>
              <a:t>Надання гарантій свободи інформації та вираження думок різним політичним і соціокультурним спільнотам, за винятком тієї інформації, яка суперечить конституції та базовим законам суспільства;</a:t>
            </a:r>
          </a:p>
          <a:p>
            <a:pPr algn="just"/>
            <a:r>
              <a:rPr lang="uk-UA" dirty="0"/>
              <a:t> дотримання принципів плюралізму та різноманітності, які мають допомагати ЗМІ відображати наявні в суспільстві реалії, забезпечувати функціонування політичної системи суспільства і служити інтересам суспільства загалом </a:t>
            </a:r>
          </a:p>
        </p:txBody>
      </p:sp>
    </p:spTree>
    <p:extLst>
      <p:ext uri="{BB962C8B-B14F-4D97-AF65-F5344CB8AC3E}">
        <p14:creationId xmlns:p14="http://schemas.microsoft.com/office/powerpoint/2010/main" val="20787984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8630614-EB0C-41D8-A787-04713C0F7A71}"/>
              </a:ext>
            </a:extLst>
          </p:cNvPr>
          <p:cNvSpPr>
            <a:spLocks noGrp="1"/>
          </p:cNvSpPr>
          <p:nvPr>
            <p:ph type="title"/>
          </p:nvPr>
        </p:nvSpPr>
        <p:spPr/>
        <p:txBody>
          <a:bodyPr/>
          <a:lstStyle/>
          <a:p>
            <a:pPr algn="ctr"/>
            <a:r>
              <a:rPr lang="uk-UA" dirty="0"/>
              <a:t>Медіа – інститут суспільства</a:t>
            </a:r>
          </a:p>
        </p:txBody>
      </p:sp>
      <p:sp>
        <p:nvSpPr>
          <p:cNvPr id="3" name="Місце для вмісту 2">
            <a:extLst>
              <a:ext uri="{FF2B5EF4-FFF2-40B4-BE49-F238E27FC236}">
                <a16:creationId xmlns:a16="http://schemas.microsoft.com/office/drawing/2014/main" id="{401B92AB-D496-4BEF-BDD8-12020FEA025C}"/>
              </a:ext>
            </a:extLst>
          </p:cNvPr>
          <p:cNvSpPr>
            <a:spLocks noGrp="1"/>
          </p:cNvSpPr>
          <p:nvPr>
            <p:ph idx="1"/>
          </p:nvPr>
        </p:nvSpPr>
        <p:spPr/>
        <p:txBody>
          <a:bodyPr>
            <a:normAutofit fontScale="85000" lnSpcReduction="20000"/>
          </a:bodyPr>
          <a:lstStyle/>
          <a:p>
            <a:pPr algn="just"/>
            <a:r>
              <a:rPr lang="uk-UA" dirty="0"/>
              <a:t>У другій половині ХХ ст. </a:t>
            </a:r>
            <a:r>
              <a:rPr lang="uk-UA" dirty="0" err="1"/>
              <a:t>медіадослідники</a:t>
            </a:r>
            <a:r>
              <a:rPr lang="uk-UA" dirty="0"/>
              <a:t> почали розглядати ЗМІ як суспільне благо, оскільки внаслідок широкого проникнення телекомунікаційних мереж і цифрових пристроїв доступу до них, </a:t>
            </a:r>
            <a:r>
              <a:rPr lang="uk-UA" dirty="0" err="1"/>
              <a:t>цифровізації</a:t>
            </a:r>
            <a:r>
              <a:rPr lang="uk-UA" dirty="0"/>
              <a:t> виробництва, розповсюдження і зберігання інформації дедалі більші обсяги соціально значущого змісту почали споживати колективно, часто безоплатно (телебачення чи інтернет-ЗМІ1), зберігаючи такі характеристики суспільного блага, як </a:t>
            </a:r>
            <a:r>
              <a:rPr lang="uk-UA" dirty="0" err="1"/>
              <a:t>невиключеність</a:t>
            </a:r>
            <a:r>
              <a:rPr lang="uk-UA" dirty="0"/>
              <a:t>, неконкурентність у споживанні та навіть неподільність. З огляду на сучасні трактування поняття суспільної служби, дослідники вважають, що засоби масової інформації стали </a:t>
            </a:r>
            <a:r>
              <a:rPr lang="uk-UA" b="1" dirty="0">
                <a:solidFill>
                  <a:srgbClr val="FFFF00"/>
                </a:solidFill>
              </a:rPr>
              <a:t>ключовим інститутом суспільства</a:t>
            </a:r>
            <a:r>
              <a:rPr lang="uk-UA" dirty="0"/>
              <a:t>, покликаним гарантувати громадянам реалізацію найважливіших конституційних прав - на комунікацію, на доступ до інформації, на висловлення власної думки.</a:t>
            </a:r>
          </a:p>
        </p:txBody>
      </p:sp>
    </p:spTree>
    <p:extLst>
      <p:ext uri="{BB962C8B-B14F-4D97-AF65-F5344CB8AC3E}">
        <p14:creationId xmlns:p14="http://schemas.microsoft.com/office/powerpoint/2010/main" val="10945165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6BFCCC1-18D8-460F-A45E-403C34B66AFC}"/>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E6649279-5397-435E-90AE-33CB6A0DDCA0}"/>
              </a:ext>
            </a:extLst>
          </p:cNvPr>
          <p:cNvSpPr>
            <a:spLocks noGrp="1"/>
          </p:cNvSpPr>
          <p:nvPr>
            <p:ph idx="1"/>
          </p:nvPr>
        </p:nvSpPr>
        <p:spPr/>
        <p:txBody>
          <a:bodyPr>
            <a:normAutofit fontScale="85000" lnSpcReduction="20000"/>
          </a:bodyPr>
          <a:lstStyle/>
          <a:p>
            <a:pPr marL="0" indent="0" algn="just">
              <a:buNone/>
            </a:pPr>
            <a:r>
              <a:rPr lang="uk-UA" dirty="0"/>
              <a:t>Поряд із цим </a:t>
            </a:r>
            <a:r>
              <a:rPr lang="uk-UA" dirty="0" err="1"/>
              <a:t>медіарегулювання</a:t>
            </a:r>
            <a:r>
              <a:rPr lang="uk-UA" dirty="0"/>
              <a:t> звертає увагу й на забезпечення </a:t>
            </a:r>
            <a:r>
              <a:rPr lang="uk-UA" i="1" dirty="0">
                <a:solidFill>
                  <a:srgbClr val="FFFF00"/>
                </a:solidFill>
              </a:rPr>
              <a:t>ефективного та демократичного функціонування ринку ЗМІ</a:t>
            </a:r>
            <a:r>
              <a:rPr lang="uk-UA" dirty="0"/>
              <a:t>, насамперед на</a:t>
            </a:r>
          </a:p>
          <a:p>
            <a:pPr algn="just"/>
            <a:r>
              <a:rPr lang="uk-UA" dirty="0"/>
              <a:t> необхідність конкуренції, </a:t>
            </a:r>
          </a:p>
          <a:p>
            <a:pPr algn="just"/>
            <a:r>
              <a:rPr lang="uk-UA" dirty="0"/>
              <a:t>надання суспільству соціально значущої інформації, навіть якщо її виробництво не приносить фінансового прибутку її виробникам. </a:t>
            </a:r>
          </a:p>
          <a:p>
            <a:pPr marL="0" indent="0" algn="just">
              <a:buNone/>
            </a:pPr>
            <a:r>
              <a:rPr lang="uk-UA" dirty="0"/>
              <a:t>Саме в економічній сфері оголюється об'єктивна суперечність у характері ЗМІ - між їхнім суспільним характером і негромадською (приватною) власністю більшості сучасних </a:t>
            </a:r>
            <a:r>
              <a:rPr lang="uk-UA" dirty="0" err="1"/>
              <a:t>медіапідприємств</a:t>
            </a:r>
            <a:r>
              <a:rPr lang="uk-UA" dirty="0"/>
              <a:t>. З останнього випливає і значний комплекс заходів економічного регулювання, які покликані хоча б частково вивести ЗМІ з-під панування ринкової стихії, послабити тиск комерційних сил на журналістику</a:t>
            </a:r>
          </a:p>
        </p:txBody>
      </p:sp>
    </p:spTree>
    <p:extLst>
      <p:ext uri="{BB962C8B-B14F-4D97-AF65-F5344CB8AC3E}">
        <p14:creationId xmlns:p14="http://schemas.microsoft.com/office/powerpoint/2010/main" val="38267159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1B4286A-75D3-4C3A-9B03-F5D0F9488E76}"/>
              </a:ext>
            </a:extLst>
          </p:cNvPr>
          <p:cNvSpPr>
            <a:spLocks noGrp="1"/>
          </p:cNvSpPr>
          <p:nvPr>
            <p:ph type="title"/>
          </p:nvPr>
        </p:nvSpPr>
        <p:spPr/>
        <p:txBody>
          <a:bodyPr/>
          <a:lstStyle/>
          <a:p>
            <a:r>
              <a:rPr lang="uk-UA" dirty="0"/>
              <a:t>Форми </a:t>
            </a:r>
            <a:r>
              <a:rPr lang="uk-UA" dirty="0" err="1"/>
              <a:t>медіарегулювання</a:t>
            </a:r>
            <a:endParaRPr lang="uk-UA" dirty="0"/>
          </a:p>
        </p:txBody>
      </p:sp>
      <p:sp>
        <p:nvSpPr>
          <p:cNvPr id="3" name="Місце для вмісту 2">
            <a:extLst>
              <a:ext uri="{FF2B5EF4-FFF2-40B4-BE49-F238E27FC236}">
                <a16:creationId xmlns:a16="http://schemas.microsoft.com/office/drawing/2014/main" id="{B080C7BE-BC63-4452-BE61-82FE225BF616}"/>
              </a:ext>
            </a:extLst>
          </p:cNvPr>
          <p:cNvSpPr>
            <a:spLocks noGrp="1"/>
          </p:cNvSpPr>
          <p:nvPr>
            <p:ph idx="1"/>
          </p:nvPr>
        </p:nvSpPr>
        <p:spPr/>
        <p:txBody>
          <a:bodyPr>
            <a:normAutofit fontScale="92500"/>
          </a:bodyPr>
          <a:lstStyle/>
          <a:p>
            <a:pPr marL="0" indent="0" algn="just">
              <a:buNone/>
            </a:pPr>
            <a:r>
              <a:rPr lang="uk-UA" dirty="0"/>
              <a:t>Незалежно від особливостей національних моделей </a:t>
            </a:r>
            <a:r>
              <a:rPr lang="uk-UA" dirty="0" err="1"/>
              <a:t>медіарегулювання</a:t>
            </a:r>
            <a:r>
              <a:rPr lang="uk-UA" dirty="0"/>
              <a:t> практично повсюдно дослідники виокремлюють дві ключові його форми: </a:t>
            </a:r>
          </a:p>
          <a:p>
            <a:pPr algn="just"/>
            <a:r>
              <a:rPr lang="uk-UA" dirty="0"/>
              <a:t>позитивне регулювання (підтримання реалізації базових прав і цінностей), </a:t>
            </a:r>
          </a:p>
          <a:p>
            <a:pPr algn="just"/>
            <a:r>
              <a:rPr lang="uk-UA" dirty="0"/>
              <a:t>неґативне регулювання (накладання певних обмежень, спрямоване на мінімізацію суспільних ризиків і небезпек)</a:t>
            </a:r>
            <a:r>
              <a:rPr lang="de-DE" dirty="0"/>
              <a:t>. </a:t>
            </a:r>
            <a:endParaRPr lang="uk-UA" dirty="0"/>
          </a:p>
          <a:p>
            <a:pPr algn="just"/>
            <a:r>
              <a:rPr lang="uk-UA" dirty="0"/>
              <a:t>Обидві форми присутні в національному </a:t>
            </a:r>
            <a:r>
              <a:rPr lang="uk-UA" dirty="0" err="1"/>
              <a:t>медіарегулюванні</a:t>
            </a:r>
            <a:r>
              <a:rPr lang="uk-UA" dirty="0"/>
              <a:t> різних країн, проте їхнє співвідношення варіюється від держави до держави.</a:t>
            </a:r>
          </a:p>
        </p:txBody>
      </p:sp>
    </p:spTree>
    <p:extLst>
      <p:ext uri="{BB962C8B-B14F-4D97-AF65-F5344CB8AC3E}">
        <p14:creationId xmlns:p14="http://schemas.microsoft.com/office/powerpoint/2010/main" val="1429723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4B0A3A3-FD8C-414F-8CCC-F7D2950CFE84}"/>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792612FF-3264-481A-A815-8EBD0F038774}"/>
              </a:ext>
            </a:extLst>
          </p:cNvPr>
          <p:cNvSpPr>
            <a:spLocks noGrp="1"/>
          </p:cNvSpPr>
          <p:nvPr>
            <p:ph idx="1"/>
          </p:nvPr>
        </p:nvSpPr>
        <p:spPr/>
        <p:txBody>
          <a:bodyPr>
            <a:normAutofit fontScale="77500" lnSpcReduction="20000"/>
          </a:bodyPr>
          <a:lstStyle/>
          <a:p>
            <a:pPr algn="just"/>
            <a:r>
              <a:rPr lang="ru-RU" i="1" dirty="0" err="1">
                <a:solidFill>
                  <a:srgbClr val="FFFF00"/>
                </a:solidFill>
              </a:rPr>
              <a:t>Медіаполітика</a:t>
            </a:r>
            <a:r>
              <a:rPr lang="ru-RU" dirty="0"/>
              <a:t> - </a:t>
            </a:r>
            <a:r>
              <a:rPr lang="ru-RU" dirty="0" err="1"/>
              <a:t>найважливіша</a:t>
            </a:r>
            <a:r>
              <a:rPr lang="ru-RU" dirty="0"/>
              <a:t> сфера </a:t>
            </a:r>
            <a:r>
              <a:rPr lang="ru-RU" dirty="0" err="1"/>
              <a:t>взаємовідносин</a:t>
            </a:r>
            <a:r>
              <a:rPr lang="ru-RU" dirty="0"/>
              <a:t> </a:t>
            </a:r>
            <a:r>
              <a:rPr lang="ru-RU" dirty="0" err="1"/>
              <a:t>засобів</a:t>
            </a:r>
            <a:r>
              <a:rPr lang="ru-RU" dirty="0"/>
              <a:t> </a:t>
            </a:r>
            <a:r>
              <a:rPr lang="ru-RU" dirty="0" err="1"/>
              <a:t>масової</a:t>
            </a:r>
            <a:r>
              <a:rPr lang="ru-RU" dirty="0"/>
              <a:t> </a:t>
            </a:r>
            <a:r>
              <a:rPr lang="ru-RU" dirty="0" err="1"/>
              <a:t>інформації</a:t>
            </a:r>
            <a:r>
              <a:rPr lang="ru-RU" dirty="0"/>
              <a:t>, </a:t>
            </a:r>
            <a:r>
              <a:rPr lang="ru-RU" dirty="0" err="1"/>
              <a:t>журналістики</a:t>
            </a:r>
            <a:r>
              <a:rPr lang="ru-RU" dirty="0"/>
              <a:t>, </a:t>
            </a:r>
            <a:r>
              <a:rPr lang="ru-RU" dirty="0" err="1"/>
              <a:t>медіасистеми</a:t>
            </a:r>
            <a:r>
              <a:rPr lang="ru-RU" dirty="0"/>
              <a:t>, з одного боку, і </a:t>
            </a:r>
            <a:r>
              <a:rPr lang="ru-RU" dirty="0" err="1"/>
              <a:t>суспільства</a:t>
            </a:r>
            <a:r>
              <a:rPr lang="ru-RU" dirty="0"/>
              <a:t> - з </a:t>
            </a:r>
            <a:r>
              <a:rPr lang="ru-RU" dirty="0" err="1"/>
              <a:t>іншого</a:t>
            </a:r>
            <a:r>
              <a:rPr lang="ru-RU" dirty="0"/>
              <a:t>. Вона </a:t>
            </a:r>
            <a:r>
              <a:rPr lang="ru-RU" dirty="0" err="1"/>
              <a:t>являє</a:t>
            </a:r>
            <a:r>
              <a:rPr lang="ru-RU" dirty="0"/>
              <a:t> собою </a:t>
            </a:r>
            <a:r>
              <a:rPr lang="ru-RU" i="1" dirty="0">
                <a:solidFill>
                  <a:srgbClr val="FFFF00"/>
                </a:solidFill>
              </a:rPr>
              <a:t>систему </a:t>
            </a:r>
            <a:r>
              <a:rPr lang="ru-RU" i="1" dirty="0" err="1">
                <a:solidFill>
                  <a:srgbClr val="FFFF00"/>
                </a:solidFill>
              </a:rPr>
              <a:t>принципів</a:t>
            </a:r>
            <a:r>
              <a:rPr lang="ru-RU" i="1" dirty="0">
                <a:solidFill>
                  <a:srgbClr val="FFFF00"/>
                </a:solidFill>
              </a:rPr>
              <a:t> </a:t>
            </a:r>
            <a:r>
              <a:rPr lang="ru-RU" i="1" dirty="0" err="1">
                <a:solidFill>
                  <a:srgbClr val="FFFF00"/>
                </a:solidFill>
              </a:rPr>
              <a:t>діяльності</a:t>
            </a:r>
            <a:r>
              <a:rPr lang="ru-RU" i="1" dirty="0">
                <a:solidFill>
                  <a:srgbClr val="FFFF00"/>
                </a:solidFill>
              </a:rPr>
              <a:t> </a:t>
            </a:r>
            <a:r>
              <a:rPr lang="ru-RU" i="1" dirty="0" err="1">
                <a:solidFill>
                  <a:srgbClr val="FFFF00"/>
                </a:solidFill>
              </a:rPr>
              <a:t>засобів</a:t>
            </a:r>
            <a:r>
              <a:rPr lang="ru-RU" i="1" dirty="0">
                <a:solidFill>
                  <a:srgbClr val="FFFF00"/>
                </a:solidFill>
              </a:rPr>
              <a:t> </a:t>
            </a:r>
            <a:r>
              <a:rPr lang="ru-RU" i="1" dirty="0" err="1">
                <a:solidFill>
                  <a:srgbClr val="FFFF00"/>
                </a:solidFill>
              </a:rPr>
              <a:t>масової</a:t>
            </a:r>
            <a:r>
              <a:rPr lang="ru-RU" i="1" dirty="0">
                <a:solidFill>
                  <a:srgbClr val="FFFF00"/>
                </a:solidFill>
              </a:rPr>
              <a:t> </a:t>
            </a:r>
            <a:r>
              <a:rPr lang="ru-RU" i="1" dirty="0" err="1">
                <a:solidFill>
                  <a:srgbClr val="FFFF00"/>
                </a:solidFill>
              </a:rPr>
              <a:t>інформації</a:t>
            </a:r>
            <a:r>
              <a:rPr lang="ru-RU" i="1" dirty="0">
                <a:solidFill>
                  <a:srgbClr val="FFFF00"/>
                </a:solidFill>
              </a:rPr>
              <a:t>, </a:t>
            </a:r>
            <a:r>
              <a:rPr lang="ru-RU" i="1" dirty="0" err="1">
                <a:solidFill>
                  <a:srgbClr val="FFFF00"/>
                </a:solidFill>
              </a:rPr>
              <a:t>засновану</a:t>
            </a:r>
            <a:r>
              <a:rPr lang="ru-RU" i="1" dirty="0">
                <a:solidFill>
                  <a:srgbClr val="FFFF00"/>
                </a:solidFill>
              </a:rPr>
              <a:t> на </a:t>
            </a:r>
            <a:r>
              <a:rPr lang="ru-RU" i="1" dirty="0" err="1">
                <a:solidFill>
                  <a:srgbClr val="FFFF00"/>
                </a:solidFill>
              </a:rPr>
              <a:t>традиційному</a:t>
            </a:r>
            <a:r>
              <a:rPr lang="ru-RU" i="1" dirty="0">
                <a:solidFill>
                  <a:srgbClr val="FFFF00"/>
                </a:solidFill>
              </a:rPr>
              <a:t> для </a:t>
            </a:r>
            <a:r>
              <a:rPr lang="ru-RU" i="1" dirty="0" err="1">
                <a:solidFill>
                  <a:srgbClr val="FFFF00"/>
                </a:solidFill>
              </a:rPr>
              <a:t>кожної</a:t>
            </a:r>
            <a:r>
              <a:rPr lang="ru-RU" i="1" dirty="0">
                <a:solidFill>
                  <a:srgbClr val="FFFF00"/>
                </a:solidFill>
              </a:rPr>
              <a:t> </a:t>
            </a:r>
            <a:r>
              <a:rPr lang="ru-RU" i="1" dirty="0" err="1">
                <a:solidFill>
                  <a:srgbClr val="FFFF00"/>
                </a:solidFill>
              </a:rPr>
              <a:t>країни</a:t>
            </a:r>
            <a:r>
              <a:rPr lang="ru-RU" i="1" dirty="0">
                <a:solidFill>
                  <a:srgbClr val="FFFF00"/>
                </a:solidFill>
              </a:rPr>
              <a:t> </a:t>
            </a:r>
            <a:r>
              <a:rPr lang="ru-RU" i="1" dirty="0" err="1">
                <a:solidFill>
                  <a:srgbClr val="FFFF00"/>
                </a:solidFill>
              </a:rPr>
              <a:t>законодавчому</a:t>
            </a:r>
            <a:r>
              <a:rPr lang="ru-RU" i="1" dirty="0">
                <a:solidFill>
                  <a:srgbClr val="FFFF00"/>
                </a:solidFill>
              </a:rPr>
              <a:t> </a:t>
            </a:r>
            <a:r>
              <a:rPr lang="ru-RU" i="1" dirty="0" err="1">
                <a:solidFill>
                  <a:srgbClr val="FFFF00"/>
                </a:solidFill>
              </a:rPr>
              <a:t>регулюванні</a:t>
            </a:r>
            <a:r>
              <a:rPr lang="ru-RU" i="1" dirty="0">
                <a:solidFill>
                  <a:srgbClr val="FFFF00"/>
                </a:solidFill>
              </a:rPr>
              <a:t> ЗМІ</a:t>
            </a:r>
            <a:r>
              <a:rPr lang="ru-RU" dirty="0"/>
              <a:t>. </a:t>
            </a:r>
          </a:p>
          <a:p>
            <a:pPr algn="just"/>
            <a:r>
              <a:rPr lang="ru-RU" dirty="0"/>
              <a:t>У </a:t>
            </a:r>
            <a:r>
              <a:rPr lang="ru-RU" dirty="0" err="1"/>
              <a:t>кожній</a:t>
            </a:r>
            <a:r>
              <a:rPr lang="ru-RU" dirty="0"/>
              <a:t> </a:t>
            </a:r>
            <a:r>
              <a:rPr lang="ru-RU" dirty="0" err="1"/>
              <a:t>державі</a:t>
            </a:r>
            <a:r>
              <a:rPr lang="ru-RU" dirty="0"/>
              <a:t> </a:t>
            </a:r>
            <a:r>
              <a:rPr lang="ru-RU" dirty="0" err="1"/>
              <a:t>упродовж</a:t>
            </a:r>
            <a:r>
              <a:rPr lang="ru-RU" dirty="0"/>
              <a:t> </a:t>
            </a:r>
            <a:r>
              <a:rPr lang="ru-RU" dirty="0" err="1"/>
              <a:t>двох</a:t>
            </a:r>
            <a:r>
              <a:rPr lang="ru-RU" dirty="0"/>
              <a:t> </a:t>
            </a:r>
            <a:r>
              <a:rPr lang="ru-RU" dirty="0" err="1"/>
              <a:t>останніх</a:t>
            </a:r>
            <a:r>
              <a:rPr lang="ru-RU" dirty="0"/>
              <a:t> </a:t>
            </a:r>
            <a:r>
              <a:rPr lang="ru-RU" dirty="0" err="1"/>
              <a:t>століть</a:t>
            </a:r>
            <a:r>
              <a:rPr lang="ru-RU" dirty="0"/>
              <a:t> </a:t>
            </a:r>
            <a:r>
              <a:rPr lang="ru-RU" dirty="0" err="1"/>
              <a:t>формувався</a:t>
            </a:r>
            <a:r>
              <a:rPr lang="ru-RU" dirty="0"/>
              <a:t> </a:t>
            </a:r>
            <a:r>
              <a:rPr lang="ru-RU" dirty="0" err="1"/>
              <a:t>свій</a:t>
            </a:r>
            <a:r>
              <a:rPr lang="ru-RU" dirty="0"/>
              <a:t> комплекс </a:t>
            </a:r>
            <a:r>
              <a:rPr lang="ru-RU" dirty="0" err="1"/>
              <a:t>правових</a:t>
            </a:r>
            <a:r>
              <a:rPr lang="ru-RU" dirty="0"/>
              <a:t> </a:t>
            </a:r>
            <a:r>
              <a:rPr lang="ru-RU" dirty="0" err="1"/>
              <a:t>регуляторних</a:t>
            </a:r>
            <a:r>
              <a:rPr lang="ru-RU" dirty="0"/>
              <a:t> </a:t>
            </a:r>
            <a:r>
              <a:rPr lang="ru-RU" dirty="0" err="1"/>
              <a:t>принципів</a:t>
            </a:r>
            <a:r>
              <a:rPr lang="ru-RU" dirty="0"/>
              <a:t>, </a:t>
            </a:r>
            <a:r>
              <a:rPr lang="ru-RU" dirty="0" err="1"/>
              <a:t>механізмів</a:t>
            </a:r>
            <a:r>
              <a:rPr lang="ru-RU" dirty="0"/>
              <a:t> та </a:t>
            </a:r>
            <a:r>
              <a:rPr lang="ru-RU" dirty="0" err="1"/>
              <a:t>інструментів</a:t>
            </a:r>
            <a:r>
              <a:rPr lang="ru-RU" dirty="0"/>
              <a:t>, </a:t>
            </a:r>
            <a:r>
              <a:rPr lang="ru-RU" dirty="0" err="1"/>
              <a:t>що</a:t>
            </a:r>
            <a:r>
              <a:rPr lang="ru-RU" dirty="0"/>
              <a:t> </a:t>
            </a:r>
            <a:r>
              <a:rPr lang="ru-RU" dirty="0" err="1"/>
              <a:t>встановлювали</a:t>
            </a:r>
            <a:r>
              <a:rPr lang="ru-RU" dirty="0"/>
              <a:t> </a:t>
            </a:r>
            <a:r>
              <a:rPr lang="ru-RU" dirty="0" err="1"/>
              <a:t>форми</a:t>
            </a:r>
            <a:r>
              <a:rPr lang="ru-RU" dirty="0"/>
              <a:t> </a:t>
            </a:r>
            <a:r>
              <a:rPr lang="ru-RU" dirty="0" err="1"/>
              <a:t>існування</a:t>
            </a:r>
            <a:r>
              <a:rPr lang="ru-RU" dirty="0"/>
              <a:t> </a:t>
            </a:r>
            <a:r>
              <a:rPr lang="ru-RU" dirty="0" err="1"/>
              <a:t>засобів</a:t>
            </a:r>
            <a:r>
              <a:rPr lang="ru-RU" dirty="0"/>
              <a:t> </a:t>
            </a:r>
            <a:r>
              <a:rPr lang="ru-RU" dirty="0" err="1"/>
              <a:t>масової</a:t>
            </a:r>
            <a:r>
              <a:rPr lang="ru-RU" dirty="0"/>
              <a:t> </a:t>
            </a:r>
            <a:r>
              <a:rPr lang="ru-RU" dirty="0" err="1"/>
              <a:t>інформації</a:t>
            </a:r>
            <a:r>
              <a:rPr lang="ru-RU" dirty="0"/>
              <a:t> та </a:t>
            </a:r>
            <a:r>
              <a:rPr lang="ru-RU" dirty="0" err="1"/>
              <a:t>журналістики</a:t>
            </a:r>
            <a:r>
              <a:rPr lang="ru-RU" dirty="0"/>
              <a:t> в </a:t>
            </a:r>
            <a:r>
              <a:rPr lang="ru-RU" dirty="0" err="1"/>
              <a:t>суспільстві</a:t>
            </a:r>
            <a:r>
              <a:rPr lang="ru-RU" dirty="0"/>
              <a:t>. </a:t>
            </a:r>
          </a:p>
          <a:p>
            <a:pPr algn="just"/>
            <a:r>
              <a:rPr lang="ru-RU" dirty="0" err="1"/>
              <a:t>Однак</a:t>
            </a:r>
            <a:r>
              <a:rPr lang="ru-RU" dirty="0"/>
              <a:t> </a:t>
            </a:r>
            <a:r>
              <a:rPr lang="ru-RU" dirty="0" err="1"/>
              <a:t>упродовж</a:t>
            </a:r>
            <a:r>
              <a:rPr lang="ru-RU" dirty="0"/>
              <a:t> ХХ ст. і на початку ХХ</a:t>
            </a:r>
            <a:r>
              <a:rPr lang="de-DE" dirty="0"/>
              <a:t>I </a:t>
            </a:r>
            <a:r>
              <a:rPr lang="ru-RU" dirty="0"/>
              <a:t>ст. стало </a:t>
            </a:r>
            <a:r>
              <a:rPr lang="ru-RU" dirty="0" err="1"/>
              <a:t>очевидним</a:t>
            </a:r>
            <a:r>
              <a:rPr lang="ru-RU" dirty="0"/>
              <a:t>, </a:t>
            </a:r>
            <a:r>
              <a:rPr lang="ru-RU" dirty="0" err="1"/>
              <a:t>що</a:t>
            </a:r>
            <a:r>
              <a:rPr lang="ru-RU" dirty="0"/>
              <a:t> на додачу до </a:t>
            </a:r>
            <a:r>
              <a:rPr lang="ru-RU" dirty="0" err="1"/>
              <a:t>законів</a:t>
            </a:r>
            <a:r>
              <a:rPr lang="ru-RU" dirty="0"/>
              <a:t> </a:t>
            </a:r>
            <a:r>
              <a:rPr lang="ru-RU" dirty="0" err="1"/>
              <a:t>потрібні</a:t>
            </a:r>
            <a:r>
              <a:rPr lang="ru-RU" dirty="0"/>
              <a:t> </a:t>
            </a:r>
            <a:r>
              <a:rPr lang="ru-RU" dirty="0" err="1"/>
              <a:t>були</a:t>
            </a:r>
            <a:r>
              <a:rPr lang="ru-RU" dirty="0"/>
              <a:t> й </a:t>
            </a:r>
            <a:r>
              <a:rPr lang="ru-RU" dirty="0" err="1"/>
              <a:t>певні</a:t>
            </a:r>
            <a:r>
              <a:rPr lang="ru-RU" dirty="0"/>
              <a:t> </a:t>
            </a:r>
            <a:r>
              <a:rPr lang="ru-RU" i="1" dirty="0" err="1"/>
              <a:t>публічні</a:t>
            </a:r>
            <a:r>
              <a:rPr lang="ru-RU" i="1" dirty="0"/>
              <a:t> </a:t>
            </a:r>
            <a:r>
              <a:rPr lang="ru-RU" i="1" dirty="0" err="1"/>
              <a:t>рішення</a:t>
            </a:r>
            <a:r>
              <a:rPr lang="ru-RU" i="1" dirty="0"/>
              <a:t>, </a:t>
            </a:r>
            <a:r>
              <a:rPr lang="ru-RU" i="1" dirty="0" err="1"/>
              <a:t>громадські</a:t>
            </a:r>
            <a:r>
              <a:rPr lang="ru-RU" i="1" dirty="0"/>
              <a:t>, </a:t>
            </a:r>
            <a:r>
              <a:rPr lang="ru-RU" i="1" dirty="0" err="1"/>
              <a:t>професійні</a:t>
            </a:r>
            <a:r>
              <a:rPr lang="ru-RU" i="1" dirty="0"/>
              <a:t> та </a:t>
            </a:r>
            <a:r>
              <a:rPr lang="ru-RU" i="1" dirty="0" err="1"/>
              <a:t>корпоративні</a:t>
            </a:r>
            <a:r>
              <a:rPr lang="ru-RU" i="1" dirty="0"/>
              <a:t> </a:t>
            </a:r>
            <a:r>
              <a:rPr lang="ru-RU" i="1" dirty="0" err="1"/>
              <a:t>регламенти</a:t>
            </a:r>
            <a:r>
              <a:rPr lang="ru-RU" i="1" dirty="0"/>
              <a:t>, </a:t>
            </a:r>
            <a:r>
              <a:rPr lang="ru-RU" i="1" dirty="0" err="1"/>
              <a:t>формальні</a:t>
            </a:r>
            <a:r>
              <a:rPr lang="ru-RU" i="1" dirty="0"/>
              <a:t> та </a:t>
            </a:r>
            <a:r>
              <a:rPr lang="ru-RU" i="1" dirty="0" err="1"/>
              <a:t>неформальні</a:t>
            </a:r>
            <a:r>
              <a:rPr lang="ru-RU" i="1" dirty="0"/>
              <a:t> </a:t>
            </a:r>
            <a:r>
              <a:rPr lang="ru-RU" i="1" dirty="0" err="1"/>
              <a:t>домовленості</a:t>
            </a:r>
            <a:r>
              <a:rPr lang="ru-RU" i="1" dirty="0"/>
              <a:t>, </a:t>
            </a:r>
            <a:r>
              <a:rPr lang="ru-RU" i="1" dirty="0" err="1"/>
              <a:t>що</a:t>
            </a:r>
            <a:r>
              <a:rPr lang="ru-RU" i="1" dirty="0"/>
              <a:t> </a:t>
            </a:r>
            <a:r>
              <a:rPr lang="ru-RU" i="1" dirty="0" err="1"/>
              <a:t>вибудовують</a:t>
            </a:r>
            <a:r>
              <a:rPr lang="ru-RU" i="1" dirty="0"/>
              <a:t> систему </a:t>
            </a:r>
            <a:r>
              <a:rPr lang="ru-RU" i="1" dirty="0" err="1"/>
              <a:t>підзвітності</a:t>
            </a:r>
            <a:r>
              <a:rPr lang="ru-RU" i="1" dirty="0"/>
              <a:t> ЗМІ </a:t>
            </a:r>
            <a:r>
              <a:rPr lang="ru-RU" i="1" dirty="0" err="1"/>
              <a:t>суспільству</a:t>
            </a:r>
            <a:endParaRPr lang="uk-UA" i="1" dirty="0"/>
          </a:p>
        </p:txBody>
      </p:sp>
    </p:spTree>
    <p:extLst>
      <p:ext uri="{BB962C8B-B14F-4D97-AF65-F5344CB8AC3E}">
        <p14:creationId xmlns:p14="http://schemas.microsoft.com/office/powerpoint/2010/main" val="5898247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7883C5B-2D16-4AEF-834E-BFC39C83AFDB}"/>
              </a:ext>
            </a:extLst>
          </p:cNvPr>
          <p:cNvSpPr>
            <a:spLocks noGrp="1"/>
          </p:cNvSpPr>
          <p:nvPr>
            <p:ph type="title"/>
          </p:nvPr>
        </p:nvSpPr>
        <p:spPr/>
        <p:txBody>
          <a:bodyPr/>
          <a:lstStyle/>
          <a:p>
            <a:r>
              <a:rPr lang="uk-UA" dirty="0" err="1"/>
              <a:t>Медіаполітика</a:t>
            </a:r>
            <a:endParaRPr lang="uk-UA" dirty="0"/>
          </a:p>
        </p:txBody>
      </p:sp>
      <p:sp>
        <p:nvSpPr>
          <p:cNvPr id="3" name="Місце для вмісту 2">
            <a:extLst>
              <a:ext uri="{FF2B5EF4-FFF2-40B4-BE49-F238E27FC236}">
                <a16:creationId xmlns:a16="http://schemas.microsoft.com/office/drawing/2014/main" id="{D4B7D304-48BA-48C8-A0A9-AC1595FF6BA0}"/>
              </a:ext>
            </a:extLst>
          </p:cNvPr>
          <p:cNvSpPr>
            <a:spLocks noGrp="1"/>
          </p:cNvSpPr>
          <p:nvPr>
            <p:ph idx="1"/>
          </p:nvPr>
        </p:nvSpPr>
        <p:spPr/>
        <p:txBody>
          <a:bodyPr>
            <a:normAutofit fontScale="85000" lnSpcReduction="20000"/>
          </a:bodyPr>
          <a:lstStyle/>
          <a:p>
            <a:pPr algn="just"/>
            <a:r>
              <a:rPr lang="uk-UA" dirty="0"/>
              <a:t>Останніми роками </a:t>
            </a:r>
            <a:r>
              <a:rPr lang="uk-UA" dirty="0" err="1"/>
              <a:t>медіарегулювання</a:t>
            </a:r>
            <a:r>
              <a:rPr lang="uk-UA" dirty="0"/>
              <a:t> як сфера суспільної діяльності помітно розширилася і ускладнилася. Фактори:</a:t>
            </a:r>
          </a:p>
          <a:p>
            <a:pPr algn="just"/>
            <a:r>
              <a:rPr lang="uk-UA" dirty="0"/>
              <a:t>з'явилася необхідність переосмислити саме поняття "</a:t>
            </a:r>
            <a:r>
              <a:rPr lang="uk-UA" dirty="0" err="1"/>
              <a:t>медіареґулювання</a:t>
            </a:r>
            <a:r>
              <a:rPr lang="uk-UA" dirty="0"/>
              <a:t>« (під впливом трансформацій у суспільних практиках, передусім глобалізації та процесів </a:t>
            </a:r>
            <a:r>
              <a:rPr lang="uk-UA" dirty="0" err="1"/>
              <a:t>цифровізаці,ї</a:t>
            </a:r>
            <a:r>
              <a:rPr lang="uk-UA" dirty="0"/>
              <a:t> змінюються попередні засади національного законодавства, розширюється кількість суб'єктів, акторів, агентів впливу, </a:t>
            </a:r>
            <a:r>
              <a:rPr lang="uk-UA" dirty="0" err="1"/>
              <a:t>стейкхолдерів</a:t>
            </a:r>
            <a:r>
              <a:rPr lang="uk-UA" dirty="0"/>
              <a:t> цього процесу </a:t>
            </a:r>
          </a:p>
          <a:p>
            <a:pPr algn="just"/>
            <a:r>
              <a:rPr lang="uk-UA" dirty="0"/>
              <a:t>дослідники дедалі частіше розглядають </a:t>
            </a:r>
            <a:r>
              <a:rPr lang="uk-UA" dirty="0" err="1"/>
              <a:t>медіареґулювання</a:t>
            </a:r>
            <a:r>
              <a:rPr lang="uk-UA" dirty="0"/>
              <a:t> не як статичний набір офіційних документів, що визначають правила поведінки ЗМІ, а як динамічний процес трансформації законодавства та політичних дій різноманітних суспільних інституцій з кориґування діяльності ЗМІ.</a:t>
            </a:r>
          </a:p>
          <a:p>
            <a:endParaRPr lang="uk-UA" dirty="0"/>
          </a:p>
        </p:txBody>
      </p:sp>
    </p:spTree>
    <p:extLst>
      <p:ext uri="{BB962C8B-B14F-4D97-AF65-F5344CB8AC3E}">
        <p14:creationId xmlns:p14="http://schemas.microsoft.com/office/powerpoint/2010/main" val="23969405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3A8188B-73B6-42AE-B55C-A70A9AC83E20}"/>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DF7757BB-A580-4F03-B02B-E73B5BD036B6}"/>
              </a:ext>
            </a:extLst>
          </p:cNvPr>
          <p:cNvSpPr>
            <a:spLocks noGrp="1"/>
          </p:cNvSpPr>
          <p:nvPr>
            <p:ph idx="1"/>
          </p:nvPr>
        </p:nvSpPr>
        <p:spPr/>
        <p:txBody>
          <a:bodyPr>
            <a:normAutofit/>
          </a:bodyPr>
          <a:lstStyle/>
          <a:p>
            <a:pPr algn="just"/>
            <a:r>
              <a:rPr lang="uk-UA" dirty="0"/>
              <a:t>Увага приділяється засадам формування та реалізації </a:t>
            </a:r>
            <a:r>
              <a:rPr lang="uk-UA" dirty="0" err="1"/>
              <a:t>медіаполітики</a:t>
            </a:r>
            <a:r>
              <a:rPr lang="uk-UA" dirty="0"/>
              <a:t> як комплексу політичних і суспільних дій, спрямованих на регулювання, коригування та стимулювання діяльності медіа. </a:t>
            </a:r>
          </a:p>
          <a:p>
            <a:pPr algn="just"/>
            <a:r>
              <a:rPr lang="uk-UA" dirty="0"/>
              <a:t>Витоки </a:t>
            </a:r>
            <a:r>
              <a:rPr lang="uk-UA" dirty="0" err="1"/>
              <a:t>медіаполітики</a:t>
            </a:r>
            <a:r>
              <a:rPr lang="uk-UA" dirty="0"/>
              <a:t> лежать у взаємодії прагнень національних держав захистити свої інтереси, а комерційних </a:t>
            </a:r>
            <a:r>
              <a:rPr lang="uk-UA" dirty="0" err="1"/>
              <a:t>медіакомпаній</a:t>
            </a:r>
            <a:r>
              <a:rPr lang="uk-UA" dirty="0"/>
              <a:t> ефективно організувати свою підприємницьку діяльність. </a:t>
            </a:r>
          </a:p>
        </p:txBody>
      </p:sp>
    </p:spTree>
    <p:extLst>
      <p:ext uri="{BB962C8B-B14F-4D97-AF65-F5344CB8AC3E}">
        <p14:creationId xmlns:p14="http://schemas.microsoft.com/office/powerpoint/2010/main" val="34520323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07E7621-659F-450A-8BE5-1484A133D984}"/>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46196B5D-4CE6-4F64-A4FF-BE88BC0C3BD4}"/>
              </a:ext>
            </a:extLst>
          </p:cNvPr>
          <p:cNvSpPr>
            <a:spLocks noGrp="1"/>
          </p:cNvSpPr>
          <p:nvPr>
            <p:ph idx="1"/>
          </p:nvPr>
        </p:nvSpPr>
        <p:spPr/>
        <p:txBody>
          <a:bodyPr>
            <a:normAutofit fontScale="92500"/>
          </a:bodyPr>
          <a:lstStyle/>
          <a:p>
            <a:pPr algn="just"/>
            <a:r>
              <a:rPr lang="uk-UA" dirty="0"/>
              <a:t>Упродовж ХХ ст. розвиток </a:t>
            </a:r>
            <a:r>
              <a:rPr lang="uk-UA" dirty="0" err="1"/>
              <a:t>медіаполітики</a:t>
            </a:r>
            <a:r>
              <a:rPr lang="uk-UA" dirty="0"/>
              <a:t> пройшов кілька етапів - залежно від загального економічного і технологічного стану </a:t>
            </a:r>
            <a:r>
              <a:rPr lang="uk-UA" dirty="0" err="1"/>
              <a:t>медіасистем</a:t>
            </a:r>
            <a:r>
              <a:rPr lang="uk-UA" dirty="0"/>
              <a:t>: </a:t>
            </a:r>
          </a:p>
          <a:p>
            <a:pPr marL="0" indent="0" algn="just">
              <a:buNone/>
            </a:pPr>
            <a:r>
              <a:rPr lang="uk-UA" dirty="0"/>
              <a:t>І утвердження концепції універсального доступу до телекомунікаційних послуг (телефон, радіо)</a:t>
            </a:r>
          </a:p>
          <a:p>
            <a:pPr marL="0" indent="0" algn="just">
              <a:buNone/>
            </a:pPr>
            <a:r>
              <a:rPr lang="uk-UA" dirty="0"/>
              <a:t>ІІ </a:t>
            </a:r>
            <a:r>
              <a:rPr lang="uk-UA" dirty="0" err="1"/>
              <a:t>медіаполітика</a:t>
            </a:r>
            <a:r>
              <a:rPr lang="uk-UA" dirty="0"/>
              <a:t>, зорієнтованої на суспільне мовлення (1945-1980/90),</a:t>
            </a:r>
          </a:p>
          <a:p>
            <a:pPr marL="0" indent="0" algn="just">
              <a:buNone/>
            </a:pPr>
            <a:r>
              <a:rPr lang="uk-UA" dirty="0"/>
              <a:t>ІІІ пошук нової парадигми комунікаційної політики, яка б ураховувала актуальну технологічну/цифрову та економічну логіку </a:t>
            </a:r>
            <a:r>
              <a:rPr lang="uk-UA" dirty="0" err="1"/>
              <a:t>медіаіндустрії</a:t>
            </a:r>
            <a:r>
              <a:rPr lang="uk-UA" dirty="0"/>
              <a:t>.</a:t>
            </a:r>
          </a:p>
          <a:p>
            <a:endParaRPr lang="uk-UA" dirty="0"/>
          </a:p>
        </p:txBody>
      </p:sp>
    </p:spTree>
    <p:extLst>
      <p:ext uri="{BB962C8B-B14F-4D97-AF65-F5344CB8AC3E}">
        <p14:creationId xmlns:p14="http://schemas.microsoft.com/office/powerpoint/2010/main" val="34435975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04A0433-FEF1-48E6-B834-B8E60DCE8F4E}"/>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D46AB052-2889-4DD0-9547-8ED6D7D62E84}"/>
              </a:ext>
            </a:extLst>
          </p:cNvPr>
          <p:cNvSpPr>
            <a:spLocks noGrp="1"/>
          </p:cNvSpPr>
          <p:nvPr>
            <p:ph idx="1"/>
          </p:nvPr>
        </p:nvSpPr>
        <p:spPr/>
        <p:txBody>
          <a:bodyPr>
            <a:normAutofit/>
          </a:bodyPr>
          <a:lstStyle/>
          <a:p>
            <a:pPr algn="just"/>
            <a:r>
              <a:rPr lang="uk-UA" dirty="0"/>
              <a:t>Під </a:t>
            </a:r>
            <a:r>
              <a:rPr lang="uk-UA" dirty="0" err="1"/>
              <a:t>медіаполітикою</a:t>
            </a:r>
            <a:r>
              <a:rPr lang="uk-UA" dirty="0"/>
              <a:t> сьогодні мають на увазі складний комплекс заходів як державного законодавчого (конституція, закони і підзаконні акти), так і громадського, індустріального, а також </a:t>
            </a:r>
            <a:r>
              <a:rPr lang="uk-UA" dirty="0" err="1"/>
              <a:t>професійно</a:t>
            </a:r>
            <a:r>
              <a:rPr lang="uk-UA" dirty="0"/>
              <a:t>-корпоративного (саморегулювання) характеру. При цьому важливо зазначити, що у зв'язку з процесом </a:t>
            </a:r>
            <a:r>
              <a:rPr lang="uk-UA" dirty="0" err="1"/>
              <a:t>цифровізації</a:t>
            </a:r>
            <a:r>
              <a:rPr lang="uk-UA" dirty="0"/>
              <a:t> дедалі більшу увагу приділяють її технічним аспектам.</a:t>
            </a:r>
          </a:p>
        </p:txBody>
      </p:sp>
    </p:spTree>
    <p:extLst>
      <p:ext uri="{BB962C8B-B14F-4D97-AF65-F5344CB8AC3E}">
        <p14:creationId xmlns:p14="http://schemas.microsoft.com/office/powerpoint/2010/main" val="22013437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5790C6F-0CFC-44B4-BAD3-202DF69D9D1D}"/>
              </a:ext>
            </a:extLst>
          </p:cNvPr>
          <p:cNvSpPr>
            <a:spLocks noGrp="1"/>
          </p:cNvSpPr>
          <p:nvPr>
            <p:ph type="title"/>
          </p:nvPr>
        </p:nvSpPr>
        <p:spPr/>
        <p:txBody>
          <a:bodyPr/>
          <a:lstStyle/>
          <a:p>
            <a:pPr algn="ctr"/>
            <a:r>
              <a:rPr lang="uk-UA" dirty="0"/>
              <a:t>В умовах сучасного суспільства </a:t>
            </a:r>
            <a:r>
              <a:rPr lang="uk-UA" dirty="0" err="1"/>
              <a:t>медіаполітика</a:t>
            </a:r>
            <a:r>
              <a:rPr lang="uk-UA" dirty="0"/>
              <a:t> націлена на: </a:t>
            </a:r>
          </a:p>
        </p:txBody>
      </p:sp>
      <p:sp>
        <p:nvSpPr>
          <p:cNvPr id="3" name="Місце для вмісту 2">
            <a:extLst>
              <a:ext uri="{FF2B5EF4-FFF2-40B4-BE49-F238E27FC236}">
                <a16:creationId xmlns:a16="http://schemas.microsoft.com/office/drawing/2014/main" id="{C028D748-FFB8-45F1-9F57-7A6FDD667B6C}"/>
              </a:ext>
            </a:extLst>
          </p:cNvPr>
          <p:cNvSpPr>
            <a:spLocks noGrp="1"/>
          </p:cNvSpPr>
          <p:nvPr>
            <p:ph idx="1"/>
          </p:nvPr>
        </p:nvSpPr>
        <p:spPr/>
        <p:txBody>
          <a:bodyPr>
            <a:normAutofit fontScale="92500" lnSpcReduction="20000"/>
          </a:bodyPr>
          <a:lstStyle/>
          <a:p>
            <a:pPr algn="just"/>
            <a:r>
              <a:rPr lang="uk-UA" dirty="0"/>
              <a:t>Гарантування та просування основних соціальних принципів функціонування комунікаційного та інформаційного середовища; </a:t>
            </a:r>
          </a:p>
          <a:p>
            <a:pPr algn="just"/>
            <a:r>
              <a:rPr lang="uk-UA" dirty="0"/>
              <a:t>Формулювання та підтримку в публічному просторі та суспільних практиках </a:t>
            </a:r>
            <a:r>
              <a:rPr lang="mn-Mong-CN" dirty="0"/>
              <a:t>ᡔ </a:t>
            </a:r>
            <a:r>
              <a:rPr lang="uk-UA" dirty="0"/>
              <a:t>базових цінностей, які притаманні даній державі, її історії, традиціям і культурі;</a:t>
            </a:r>
          </a:p>
          <a:p>
            <a:pPr algn="just"/>
            <a:r>
              <a:rPr lang="uk-UA" dirty="0"/>
              <a:t>Корегування тих процесів у функціонуванні </a:t>
            </a:r>
            <a:r>
              <a:rPr lang="uk-UA" dirty="0" err="1"/>
              <a:t>медіасистеми</a:t>
            </a:r>
            <a:r>
              <a:rPr lang="uk-UA" dirty="0"/>
              <a:t>, які суперечать </a:t>
            </a:r>
            <a:r>
              <a:rPr lang="uk-UA" dirty="0" err="1"/>
              <a:t>логіці</a:t>
            </a:r>
            <a:r>
              <a:rPr lang="uk-UA" dirty="0"/>
              <a:t> існуючого в даній країні економічного законодавства, підприємницьким практикам, а також панівним уявленням про роль ЗМІ та журналістики в суспільстві.</a:t>
            </a:r>
          </a:p>
        </p:txBody>
      </p:sp>
    </p:spTree>
    <p:extLst>
      <p:ext uri="{BB962C8B-B14F-4D97-AF65-F5344CB8AC3E}">
        <p14:creationId xmlns:p14="http://schemas.microsoft.com/office/powerpoint/2010/main" val="7264696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3F618AE-B37C-46D5-BB36-A0026B501292}"/>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2B6924A5-BA2B-43AB-BB88-0BDD2B437CA7}"/>
              </a:ext>
            </a:extLst>
          </p:cNvPr>
          <p:cNvSpPr>
            <a:spLocks noGrp="1"/>
          </p:cNvSpPr>
          <p:nvPr>
            <p:ph idx="1"/>
          </p:nvPr>
        </p:nvSpPr>
        <p:spPr/>
        <p:txBody>
          <a:bodyPr>
            <a:normAutofit fontScale="85000" lnSpcReduction="20000"/>
          </a:bodyPr>
          <a:lstStyle/>
          <a:p>
            <a:pPr algn="just"/>
            <a:r>
              <a:rPr lang="uk-UA" dirty="0"/>
              <a:t>Відмінною особливістю і загальною характеристикою </a:t>
            </a:r>
            <a:r>
              <a:rPr lang="uk-UA" dirty="0" err="1"/>
              <a:t>медіаполітики</a:t>
            </a:r>
            <a:r>
              <a:rPr lang="uk-UA" dirty="0"/>
              <a:t> в більшості країн світу є її прихильність дотриманню принципів </a:t>
            </a:r>
            <a:r>
              <a:rPr lang="uk-UA" b="1" dirty="0">
                <a:solidFill>
                  <a:srgbClr val="FFFF00"/>
                </a:solidFill>
              </a:rPr>
              <a:t>свободи слова</a:t>
            </a:r>
            <a:r>
              <a:rPr lang="uk-UA" dirty="0"/>
              <a:t>. Це означає, що деякі заходи </a:t>
            </a:r>
            <a:r>
              <a:rPr lang="uk-UA" dirty="0" err="1"/>
              <a:t>медіаполітики</a:t>
            </a:r>
            <a:r>
              <a:rPr lang="uk-UA" dirty="0"/>
              <a:t> можуть не тільки мати обмежувальний характер, а й спрямовуватися на підтримку певних </a:t>
            </a:r>
            <a:r>
              <a:rPr lang="uk-UA" dirty="0" err="1"/>
              <a:t>проєктів</a:t>
            </a:r>
            <a:r>
              <a:rPr lang="uk-UA" dirty="0"/>
              <a:t> і заходів. Так, без шкоди для свободи ЗМІ позитивне регулювання підтримує соціально значущі </a:t>
            </a:r>
            <a:r>
              <a:rPr lang="uk-UA" dirty="0" err="1"/>
              <a:t>медіапроєкти</a:t>
            </a:r>
            <a:r>
              <a:rPr lang="uk-UA" dirty="0"/>
              <a:t> - видання газет і журналів культурного профілю, виробництво дитячих телевізійних програм, створення освітніх порталів. Негативне ж регулювання передбачає введення обмежень у сфері економіки (антимонопольне законодавство), а також у сфері етики та моральності</a:t>
            </a:r>
            <a:r>
              <a:rPr lang="de-DE" dirty="0"/>
              <a:t>. </a:t>
            </a:r>
            <a:r>
              <a:rPr lang="uk-UA" dirty="0"/>
              <a:t>Причому в умовах демократичного суспільства передбачається, що останні запроваджуються не стільки державою, скільки самою професійною спільнотою, і формують окремий блок заходів саморегулювання.</a:t>
            </a:r>
          </a:p>
        </p:txBody>
      </p:sp>
    </p:spTree>
    <p:extLst>
      <p:ext uri="{BB962C8B-B14F-4D97-AF65-F5344CB8AC3E}">
        <p14:creationId xmlns:p14="http://schemas.microsoft.com/office/powerpoint/2010/main" val="13381544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F727E5-6734-488B-AC7E-52EAE6D828D1}"/>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F87D9FCC-75AB-4984-9C36-CE84C873F4DB}"/>
              </a:ext>
            </a:extLst>
          </p:cNvPr>
          <p:cNvSpPr>
            <a:spLocks noGrp="1"/>
          </p:cNvSpPr>
          <p:nvPr>
            <p:ph idx="1"/>
          </p:nvPr>
        </p:nvSpPr>
        <p:spPr/>
        <p:txBody>
          <a:bodyPr>
            <a:normAutofit fontScale="85000" lnSpcReduction="10000"/>
          </a:bodyPr>
          <a:lstStyle/>
          <a:p>
            <a:pPr algn="just"/>
            <a:r>
              <a:rPr lang="uk-UA" dirty="0"/>
              <a:t>Упродовж минулого століття саме в царині ЗМІ склалося співіснування законодавчого регулювання і саморегулювання, що відрізняє її від інших галузей суспільного життя. Важливо й те, що обидва типи регулювання мають свої особливості. </a:t>
            </a:r>
          </a:p>
          <a:p>
            <a:pPr algn="just"/>
            <a:r>
              <a:rPr lang="uk-UA" dirty="0">
                <a:solidFill>
                  <a:srgbClr val="FFFF00"/>
                </a:solidFill>
              </a:rPr>
              <a:t>Законодавче</a:t>
            </a:r>
            <a:r>
              <a:rPr lang="uk-UA" dirty="0"/>
              <a:t> - спрямоване на забезпечення державою демократичних свобод - принципів свободи слова та вираження поглядів, на захист індивідуальних і колективних прав громадян, на коригування економічної діяльності </a:t>
            </a:r>
            <a:r>
              <a:rPr lang="uk-UA" dirty="0" err="1"/>
              <a:t>медіакомпаній</a:t>
            </a:r>
            <a:endParaRPr lang="uk-UA" dirty="0"/>
          </a:p>
          <a:p>
            <a:pPr algn="just"/>
            <a:r>
              <a:rPr lang="uk-UA" dirty="0">
                <a:solidFill>
                  <a:srgbClr val="FFFF00"/>
                </a:solidFill>
              </a:rPr>
              <a:t>Саморегулювання</a:t>
            </a:r>
            <a:r>
              <a:rPr lang="uk-UA" dirty="0"/>
              <a:t> - результат діяльності самих ЗМІ, редакцій і журналістів, які сформулювали певні професійні вимоги - редакційні стандарти, етичні кодекси та правила поведінки журналістів під час роботи в різних умовах</a:t>
            </a:r>
            <a:r>
              <a:rPr lang="de-DE" dirty="0"/>
              <a:t>.</a:t>
            </a:r>
            <a:endParaRPr lang="uk-UA" dirty="0"/>
          </a:p>
        </p:txBody>
      </p:sp>
    </p:spTree>
    <p:extLst>
      <p:ext uri="{BB962C8B-B14F-4D97-AF65-F5344CB8AC3E}">
        <p14:creationId xmlns:p14="http://schemas.microsoft.com/office/powerpoint/2010/main" val="20703074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78A8C50-46F9-422B-9A3B-CECF25925DDF}"/>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D06DF5DF-DDE2-40A4-AC6B-A40F6A5D0674}"/>
              </a:ext>
            </a:extLst>
          </p:cNvPr>
          <p:cNvSpPr>
            <a:spLocks noGrp="1"/>
          </p:cNvSpPr>
          <p:nvPr>
            <p:ph idx="1"/>
          </p:nvPr>
        </p:nvSpPr>
        <p:spPr/>
        <p:txBody>
          <a:bodyPr>
            <a:normAutofit fontScale="77500" lnSpcReduction="20000"/>
          </a:bodyPr>
          <a:lstStyle/>
          <a:p>
            <a:pPr marL="0" indent="0" algn="just">
              <a:buNone/>
            </a:pPr>
            <a:r>
              <a:rPr lang="uk-UA" dirty="0"/>
              <a:t>З другої половини ХХ ст. основними рушійними силами з формування та реалізації </a:t>
            </a:r>
            <a:r>
              <a:rPr lang="uk-UA" dirty="0" err="1"/>
              <a:t>медіаполітики</a:t>
            </a:r>
            <a:r>
              <a:rPr lang="uk-UA" dirty="0"/>
              <a:t> стави:</a:t>
            </a:r>
          </a:p>
          <a:p>
            <a:pPr algn="just"/>
            <a:r>
              <a:rPr lang="uk-UA" dirty="0"/>
              <a:t>політики/законодавці, </a:t>
            </a:r>
          </a:p>
          <a:p>
            <a:pPr algn="just"/>
            <a:r>
              <a:rPr lang="uk-UA" dirty="0"/>
              <a:t>державні чиновники, </a:t>
            </a:r>
          </a:p>
          <a:p>
            <a:pPr algn="just"/>
            <a:r>
              <a:rPr lang="uk-UA" dirty="0"/>
              <a:t>регуляторні інститути,</a:t>
            </a:r>
          </a:p>
          <a:p>
            <a:pPr algn="just"/>
            <a:r>
              <a:rPr lang="uk-UA" dirty="0" err="1"/>
              <a:t>медіаорганізації</a:t>
            </a:r>
            <a:r>
              <a:rPr lang="uk-UA" dirty="0"/>
              <a:t>, </a:t>
            </a:r>
          </a:p>
          <a:p>
            <a:pPr algn="just"/>
            <a:r>
              <a:rPr lang="uk-UA" dirty="0"/>
              <a:t>суспільство загалом (найактивніші групи та об'єднання громадянського суспільства).</a:t>
            </a:r>
          </a:p>
          <a:p>
            <a:pPr marL="0" indent="0" algn="just">
              <a:buNone/>
            </a:pPr>
            <a:r>
              <a:rPr lang="uk-UA" dirty="0"/>
              <a:t>Конкретна </a:t>
            </a:r>
            <a:r>
              <a:rPr lang="uk-UA" dirty="0" err="1"/>
              <a:t>медіаполітика</a:t>
            </a:r>
            <a:r>
              <a:rPr lang="uk-UA" dirty="0"/>
              <a:t> - завжди відображає баланс суспільних сил у конкретний часовий відрізок</a:t>
            </a:r>
            <a:r>
              <a:rPr lang="de-DE" dirty="0"/>
              <a:t>.</a:t>
            </a:r>
            <a:endParaRPr lang="uk-UA" dirty="0"/>
          </a:p>
        </p:txBody>
      </p:sp>
    </p:spTree>
    <p:extLst>
      <p:ext uri="{BB962C8B-B14F-4D97-AF65-F5344CB8AC3E}">
        <p14:creationId xmlns:p14="http://schemas.microsoft.com/office/powerpoint/2010/main" val="29145136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D60462E-36F9-4FB2-9466-07EE684621C5}"/>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94266873-88B5-4625-BDE0-6A9688E937C7}"/>
              </a:ext>
            </a:extLst>
          </p:cNvPr>
          <p:cNvSpPr>
            <a:spLocks noGrp="1"/>
          </p:cNvSpPr>
          <p:nvPr>
            <p:ph idx="1"/>
          </p:nvPr>
        </p:nvSpPr>
        <p:spPr>
          <a:xfrm>
            <a:off x="1141412" y="2249487"/>
            <a:ext cx="9974823" cy="4133384"/>
          </a:xfrm>
        </p:spPr>
        <p:txBody>
          <a:bodyPr>
            <a:normAutofit fontScale="92500" lnSpcReduction="10000"/>
          </a:bodyPr>
          <a:lstStyle/>
          <a:p>
            <a:pPr algn="just"/>
            <a:r>
              <a:rPr lang="uk-UA" dirty="0"/>
              <a:t>Нині нові актори, технології та парадигми створюють нові конфлікти в процесі формування </a:t>
            </a:r>
            <a:r>
              <a:rPr lang="uk-UA" dirty="0" err="1"/>
              <a:t>медіаполітики</a:t>
            </a:r>
            <a:r>
              <a:rPr lang="uk-UA" dirty="0"/>
              <a:t>, протиставляючи національний і наднаціональний рівні, громадські й комерційні інтереси, централізовані й розосереджені мережі ухвалення рішень, таємні й відкриті форми публічної політики, окремі й конвергентні сектори медіа. </a:t>
            </a:r>
          </a:p>
          <a:p>
            <a:pPr algn="just"/>
            <a:r>
              <a:rPr lang="uk-UA" dirty="0"/>
              <a:t>Також спостерігається розширення і розмах </a:t>
            </a:r>
            <a:r>
              <a:rPr lang="uk-UA" dirty="0" err="1"/>
              <a:t>медіаполітики</a:t>
            </a:r>
            <a:r>
              <a:rPr lang="uk-UA" dirty="0"/>
              <a:t>, на яку впливає дедалі більша кількість сил, </a:t>
            </a:r>
            <a:r>
              <a:rPr lang="uk-UA" dirty="0" err="1"/>
              <a:t>стейкхолдерів</a:t>
            </a:r>
            <a:r>
              <a:rPr lang="uk-UA" dirty="0"/>
              <a:t>: до традиційних законодавців, державних службовців і ключових лідерів бізнесу додаються представники наднаціональних процесів та інституцій (Європейський союз, СОТ), а також необмежене коло релігійних, споживчих, добровільних груп та активістів.</a:t>
            </a:r>
          </a:p>
        </p:txBody>
      </p:sp>
    </p:spTree>
    <p:extLst>
      <p:ext uri="{BB962C8B-B14F-4D97-AF65-F5344CB8AC3E}">
        <p14:creationId xmlns:p14="http://schemas.microsoft.com/office/powerpoint/2010/main" val="4269342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5F02C67-39FE-455F-A46A-0BCD2389165B}"/>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E840FBD9-A1E6-48CE-8ADE-32E56E4EB148}"/>
              </a:ext>
            </a:extLst>
          </p:cNvPr>
          <p:cNvSpPr>
            <a:spLocks noGrp="1"/>
          </p:cNvSpPr>
          <p:nvPr>
            <p:ph idx="1"/>
          </p:nvPr>
        </p:nvSpPr>
        <p:spPr/>
        <p:txBody>
          <a:bodyPr/>
          <a:lstStyle/>
          <a:p>
            <a:pPr algn="ctr"/>
            <a:r>
              <a:rPr lang="uk-UA" dirty="0">
                <a:solidFill>
                  <a:srgbClr val="FFFF00"/>
                </a:solidFill>
              </a:rPr>
              <a:t>"</a:t>
            </a:r>
            <a:r>
              <a:rPr lang="uk-UA" dirty="0" err="1">
                <a:solidFill>
                  <a:srgbClr val="FFFF00"/>
                </a:solidFill>
              </a:rPr>
              <a:t>медіасистеми</a:t>
            </a:r>
            <a:r>
              <a:rPr lang="uk-UA" dirty="0">
                <a:solidFill>
                  <a:srgbClr val="FFFF00"/>
                </a:solidFill>
              </a:rPr>
              <a:t>, у рамках яких вона [журналістика] існує, відіграють серйозну роль у соціальному, політичному та економічному житті сучасного суспільства, і очікувати іншого було б нереалістично"</a:t>
            </a:r>
            <a:r>
              <a:rPr lang="uk-UA" dirty="0"/>
              <a:t>.</a:t>
            </a:r>
          </a:p>
          <a:p>
            <a:pPr marL="0" indent="0" algn="ctr">
              <a:buNone/>
            </a:pPr>
            <a:r>
              <a:rPr lang="uk-UA" dirty="0"/>
              <a:t> (Д. </a:t>
            </a:r>
            <a:r>
              <a:rPr lang="uk-UA" dirty="0" err="1"/>
              <a:t>МакКвейл</a:t>
            </a:r>
            <a:r>
              <a:rPr lang="uk-UA" dirty="0"/>
              <a:t>)</a:t>
            </a:r>
          </a:p>
        </p:txBody>
      </p:sp>
    </p:spTree>
    <p:extLst>
      <p:ext uri="{BB962C8B-B14F-4D97-AF65-F5344CB8AC3E}">
        <p14:creationId xmlns:p14="http://schemas.microsoft.com/office/powerpoint/2010/main" val="3444340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9BEFADC-29B0-4469-9A29-3BB4CEB20F59}"/>
              </a:ext>
            </a:extLst>
          </p:cNvPr>
          <p:cNvSpPr>
            <a:spLocks noGrp="1"/>
          </p:cNvSpPr>
          <p:nvPr>
            <p:ph type="title"/>
          </p:nvPr>
        </p:nvSpPr>
        <p:spPr/>
        <p:txBody>
          <a:bodyPr/>
          <a:lstStyle/>
          <a:p>
            <a:r>
              <a:rPr lang="uk-UA" dirty="0" err="1"/>
              <a:t>Медіаполітика</a:t>
            </a:r>
            <a:r>
              <a:rPr lang="uk-UA" dirty="0"/>
              <a:t> як навчальна дисципліна</a:t>
            </a:r>
          </a:p>
        </p:txBody>
      </p:sp>
      <p:sp>
        <p:nvSpPr>
          <p:cNvPr id="3" name="Місце для вмісту 2">
            <a:extLst>
              <a:ext uri="{FF2B5EF4-FFF2-40B4-BE49-F238E27FC236}">
                <a16:creationId xmlns:a16="http://schemas.microsoft.com/office/drawing/2014/main" id="{78B7D533-2081-4D95-A421-ED60CCA4CAAC}"/>
              </a:ext>
            </a:extLst>
          </p:cNvPr>
          <p:cNvSpPr>
            <a:spLocks noGrp="1"/>
          </p:cNvSpPr>
          <p:nvPr>
            <p:ph idx="1"/>
          </p:nvPr>
        </p:nvSpPr>
        <p:spPr/>
        <p:txBody>
          <a:bodyPr>
            <a:normAutofit fontScale="70000" lnSpcReduction="20000"/>
          </a:bodyPr>
          <a:lstStyle/>
          <a:p>
            <a:pPr>
              <a:spcBef>
                <a:spcPts val="0"/>
              </a:spcBef>
            </a:pPr>
            <a:r>
              <a:rPr lang="uk-UA" sz="2600" b="1" dirty="0" err="1">
                <a:solidFill>
                  <a:srgbClr val="FFFF00"/>
                </a:solidFill>
              </a:rPr>
              <a:t>Медіаполітика</a:t>
            </a:r>
            <a:r>
              <a:rPr lang="uk-UA" sz="2600" dirty="0"/>
              <a:t> - це система цілей, завдань, принципів, методів та інструментів державного регулювання медійної сфери. </a:t>
            </a:r>
          </a:p>
          <a:p>
            <a:pPr>
              <a:spcBef>
                <a:spcPts val="0"/>
              </a:spcBef>
            </a:pPr>
            <a:r>
              <a:rPr lang="uk-UA" sz="2600" dirty="0" err="1"/>
              <a:t>Медіаполітика</a:t>
            </a:r>
            <a:r>
              <a:rPr lang="uk-UA" sz="2600" dirty="0"/>
              <a:t> - це дисципліна, яка вивчає взаємодію між масовими медіа та політикою. Вона досліджує, як масові медіа впливають на політичні процеси та прийняття рішень, а також як політика впливає на роботу медіа. Основні аспекти, що досліджуються у </a:t>
            </a:r>
            <a:r>
              <a:rPr lang="uk-UA" sz="2600" dirty="0" err="1"/>
              <a:t>медіаполітиці</a:t>
            </a:r>
            <a:r>
              <a:rPr lang="uk-UA" sz="2600" dirty="0"/>
              <a:t>, включають наступні:</a:t>
            </a:r>
          </a:p>
          <a:p>
            <a:pPr marL="0" indent="0">
              <a:spcBef>
                <a:spcPts val="0"/>
              </a:spcBef>
              <a:buNone/>
            </a:pPr>
            <a:r>
              <a:rPr lang="uk-UA" sz="2600" dirty="0"/>
              <a:t>Вона охоплює всі аспекти діяльності ЗМІ, включаючи:</a:t>
            </a:r>
          </a:p>
          <a:p>
            <a:pPr>
              <a:spcBef>
                <a:spcPts val="0"/>
              </a:spcBef>
            </a:pPr>
            <a:r>
              <a:rPr lang="uk-UA" sz="2600" dirty="0"/>
              <a:t>Виробництво та поширення інформації</a:t>
            </a:r>
          </a:p>
          <a:p>
            <a:pPr>
              <a:spcBef>
                <a:spcPts val="0"/>
              </a:spcBef>
            </a:pPr>
            <a:r>
              <a:rPr lang="uk-UA" sz="2600" dirty="0"/>
              <a:t>Захист свободи слова</a:t>
            </a:r>
          </a:p>
          <a:p>
            <a:pPr>
              <a:spcBef>
                <a:spcPts val="0"/>
              </a:spcBef>
            </a:pPr>
            <a:r>
              <a:rPr lang="uk-UA" sz="2600" dirty="0"/>
              <a:t>Розвиток </a:t>
            </a:r>
            <a:r>
              <a:rPr lang="uk-UA" sz="2600" dirty="0" err="1"/>
              <a:t>медіаграмотності</a:t>
            </a:r>
            <a:endParaRPr lang="uk-UA" sz="2600" dirty="0"/>
          </a:p>
          <a:p>
            <a:pPr>
              <a:spcBef>
                <a:spcPts val="0"/>
              </a:spcBef>
            </a:pPr>
            <a:r>
              <a:rPr lang="uk-UA" sz="2600" dirty="0"/>
              <a:t>Підтримка плюралізму думок</a:t>
            </a:r>
          </a:p>
          <a:p>
            <a:pPr>
              <a:spcBef>
                <a:spcPts val="0"/>
              </a:spcBef>
            </a:pPr>
            <a:r>
              <a:rPr lang="uk-UA" sz="2600" dirty="0"/>
              <a:t>Забезпечення конкурентоспроможності медійного ринку</a:t>
            </a:r>
            <a:endParaRPr lang="uk-UA" dirty="0"/>
          </a:p>
        </p:txBody>
      </p:sp>
    </p:spTree>
    <p:extLst>
      <p:ext uri="{BB962C8B-B14F-4D97-AF65-F5344CB8AC3E}">
        <p14:creationId xmlns:p14="http://schemas.microsoft.com/office/powerpoint/2010/main" val="2782875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6E105CB-95FB-4D2B-AB31-98093722A0F1}"/>
              </a:ext>
            </a:extLst>
          </p:cNvPr>
          <p:cNvSpPr>
            <a:spLocks noGrp="1"/>
          </p:cNvSpPr>
          <p:nvPr>
            <p:ph type="title"/>
          </p:nvPr>
        </p:nvSpPr>
        <p:spPr/>
        <p:txBody>
          <a:bodyPr>
            <a:normAutofit/>
          </a:bodyPr>
          <a:lstStyle/>
          <a:p>
            <a:pPr algn="ctr"/>
            <a:r>
              <a:rPr lang="uk-UA" sz="2800" dirty="0"/>
              <a:t>Предметом дисципліни "</a:t>
            </a:r>
            <a:r>
              <a:rPr lang="uk-UA" sz="2800" dirty="0" err="1"/>
              <a:t>Медіаполітика</a:t>
            </a:r>
            <a:r>
              <a:rPr lang="uk-UA" sz="2800" dirty="0"/>
              <a:t>" є вивчення:</a:t>
            </a:r>
            <a:br>
              <a:rPr lang="uk-UA" sz="3100" dirty="0"/>
            </a:br>
            <a:endParaRPr lang="uk-UA" dirty="0"/>
          </a:p>
        </p:txBody>
      </p:sp>
      <p:sp>
        <p:nvSpPr>
          <p:cNvPr id="3" name="Місце для вмісту 2">
            <a:extLst>
              <a:ext uri="{FF2B5EF4-FFF2-40B4-BE49-F238E27FC236}">
                <a16:creationId xmlns:a16="http://schemas.microsoft.com/office/drawing/2014/main" id="{117223D8-7AA8-48D0-9A35-6F9285AE677B}"/>
              </a:ext>
            </a:extLst>
          </p:cNvPr>
          <p:cNvSpPr>
            <a:spLocks noGrp="1"/>
          </p:cNvSpPr>
          <p:nvPr>
            <p:ph idx="1"/>
          </p:nvPr>
        </p:nvSpPr>
        <p:spPr/>
        <p:txBody>
          <a:bodyPr>
            <a:normAutofit/>
          </a:bodyPr>
          <a:lstStyle/>
          <a:p>
            <a:pPr algn="just"/>
            <a:r>
              <a:rPr lang="uk-UA" dirty="0"/>
              <a:t>Теоретичні основи </a:t>
            </a:r>
            <a:r>
              <a:rPr lang="uk-UA" dirty="0" err="1"/>
              <a:t>медіаполітики</a:t>
            </a:r>
            <a:endParaRPr lang="uk-UA" dirty="0"/>
          </a:p>
          <a:p>
            <a:pPr algn="just"/>
            <a:r>
              <a:rPr lang="uk-UA" dirty="0"/>
              <a:t>Історія розвитку </a:t>
            </a:r>
            <a:r>
              <a:rPr lang="uk-UA" dirty="0" err="1"/>
              <a:t>медіаполітики</a:t>
            </a:r>
            <a:endParaRPr lang="uk-UA" dirty="0"/>
          </a:p>
          <a:p>
            <a:pPr algn="just"/>
            <a:r>
              <a:rPr lang="uk-UA" dirty="0"/>
              <a:t>Сучасний стан </a:t>
            </a:r>
            <a:r>
              <a:rPr lang="uk-UA" dirty="0" err="1"/>
              <a:t>медіаполітики</a:t>
            </a:r>
            <a:r>
              <a:rPr lang="uk-UA" dirty="0"/>
              <a:t> в Україні та світі</a:t>
            </a:r>
          </a:p>
          <a:p>
            <a:pPr algn="just"/>
            <a:r>
              <a:rPr lang="uk-UA" dirty="0"/>
              <a:t>Порівняльний аналіз </a:t>
            </a:r>
            <a:r>
              <a:rPr lang="uk-UA" dirty="0" err="1"/>
              <a:t>медіаполітики</a:t>
            </a:r>
            <a:r>
              <a:rPr lang="uk-UA" dirty="0"/>
              <a:t> різних країн</a:t>
            </a:r>
          </a:p>
          <a:p>
            <a:pPr algn="just"/>
            <a:r>
              <a:rPr lang="uk-UA" dirty="0"/>
              <a:t>Вплив </a:t>
            </a:r>
            <a:r>
              <a:rPr lang="uk-UA" dirty="0" err="1"/>
              <a:t>медіаполітики</a:t>
            </a:r>
            <a:r>
              <a:rPr lang="uk-UA" dirty="0"/>
              <a:t> на суспільство</a:t>
            </a:r>
          </a:p>
          <a:p>
            <a:pPr algn="just"/>
            <a:r>
              <a:rPr lang="uk-UA" dirty="0"/>
              <a:t>Розробка та впровадження </a:t>
            </a:r>
            <a:r>
              <a:rPr lang="uk-UA" dirty="0" err="1"/>
              <a:t>медіаполітики</a:t>
            </a:r>
            <a:endParaRPr lang="uk-UA" dirty="0"/>
          </a:p>
        </p:txBody>
      </p:sp>
    </p:spTree>
    <p:extLst>
      <p:ext uri="{BB962C8B-B14F-4D97-AF65-F5344CB8AC3E}">
        <p14:creationId xmlns:p14="http://schemas.microsoft.com/office/powerpoint/2010/main" val="2681668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499F96B-09D7-40AB-BA00-BDF0AD3FAA7B}"/>
              </a:ext>
            </a:extLst>
          </p:cNvPr>
          <p:cNvSpPr>
            <a:spLocks noGrp="1"/>
          </p:cNvSpPr>
          <p:nvPr>
            <p:ph type="title"/>
          </p:nvPr>
        </p:nvSpPr>
        <p:spPr/>
        <p:txBody>
          <a:bodyPr/>
          <a:lstStyle/>
          <a:p>
            <a:r>
              <a:rPr lang="uk-UA" sz="2800" dirty="0"/>
              <a:t>Основні аспекти, що досліджуються у </a:t>
            </a:r>
            <a:r>
              <a:rPr lang="uk-UA" sz="2800" dirty="0" err="1"/>
              <a:t>медіаполітиці</a:t>
            </a:r>
            <a:endParaRPr lang="uk-UA" dirty="0"/>
          </a:p>
        </p:txBody>
      </p:sp>
      <p:sp>
        <p:nvSpPr>
          <p:cNvPr id="3" name="Місце для вмісту 2">
            <a:extLst>
              <a:ext uri="{FF2B5EF4-FFF2-40B4-BE49-F238E27FC236}">
                <a16:creationId xmlns:a16="http://schemas.microsoft.com/office/drawing/2014/main" id="{92BF7C11-C6FF-40DD-A65B-FD64F1CA46B6}"/>
              </a:ext>
            </a:extLst>
          </p:cNvPr>
          <p:cNvSpPr>
            <a:spLocks noGrp="1"/>
          </p:cNvSpPr>
          <p:nvPr>
            <p:ph idx="1"/>
          </p:nvPr>
        </p:nvSpPr>
        <p:spPr/>
        <p:txBody>
          <a:bodyPr>
            <a:normAutofit/>
          </a:bodyPr>
          <a:lstStyle/>
          <a:p>
            <a:r>
              <a:rPr lang="uk-UA" dirty="0"/>
              <a:t>Взаємодія між медіа та політикою</a:t>
            </a:r>
          </a:p>
          <a:p>
            <a:r>
              <a:rPr lang="uk-UA" dirty="0" err="1"/>
              <a:t>Медіаплатформи</a:t>
            </a:r>
            <a:r>
              <a:rPr lang="uk-UA" dirty="0"/>
              <a:t> та технології</a:t>
            </a:r>
          </a:p>
          <a:p>
            <a:r>
              <a:rPr lang="uk-UA" dirty="0" err="1"/>
              <a:t>Медіапропаганда</a:t>
            </a:r>
            <a:endParaRPr lang="uk-UA" dirty="0"/>
          </a:p>
          <a:p>
            <a:r>
              <a:rPr lang="uk-UA" dirty="0"/>
              <a:t>Публічна дипломатія та м'яке силове вплив</a:t>
            </a:r>
          </a:p>
          <a:p>
            <a:r>
              <a:rPr lang="uk-UA" dirty="0"/>
              <a:t>Регулювання медіа</a:t>
            </a:r>
          </a:p>
        </p:txBody>
      </p:sp>
    </p:spTree>
    <p:extLst>
      <p:ext uri="{BB962C8B-B14F-4D97-AF65-F5344CB8AC3E}">
        <p14:creationId xmlns:p14="http://schemas.microsoft.com/office/powerpoint/2010/main" val="3182065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43D39AB-C48B-4217-9E84-A52546BCCF09}"/>
              </a:ext>
            </a:extLst>
          </p:cNvPr>
          <p:cNvSpPr>
            <a:spLocks noGrp="1"/>
          </p:cNvSpPr>
          <p:nvPr>
            <p:ph type="title"/>
          </p:nvPr>
        </p:nvSpPr>
        <p:spPr/>
        <p:txBody>
          <a:bodyPr/>
          <a:lstStyle/>
          <a:p>
            <a:r>
              <a:rPr lang="uk-UA" dirty="0"/>
              <a:t>Взаємодія між медіа та політикою</a:t>
            </a:r>
          </a:p>
        </p:txBody>
      </p:sp>
      <p:sp>
        <p:nvSpPr>
          <p:cNvPr id="3" name="Місце для вмісту 2">
            <a:extLst>
              <a:ext uri="{FF2B5EF4-FFF2-40B4-BE49-F238E27FC236}">
                <a16:creationId xmlns:a16="http://schemas.microsoft.com/office/drawing/2014/main" id="{1E70CA6B-46DA-40C7-A5E5-581F5DF2656C}"/>
              </a:ext>
            </a:extLst>
          </p:cNvPr>
          <p:cNvSpPr>
            <a:spLocks noGrp="1"/>
          </p:cNvSpPr>
          <p:nvPr>
            <p:ph idx="1"/>
          </p:nvPr>
        </p:nvSpPr>
        <p:spPr/>
        <p:txBody>
          <a:bodyPr/>
          <a:lstStyle/>
          <a:p>
            <a:pPr algn="just"/>
            <a:r>
              <a:rPr lang="uk-UA" dirty="0"/>
              <a:t> Досліджується вплив масових медіа на формування політичної культури, підтримку певних політичних партій та кандидатів, а також способи, якими політичні актори намагаються використовувати медіа для досягнення своїх цілей.</a:t>
            </a:r>
          </a:p>
          <a:p>
            <a:endParaRPr lang="uk-UA" dirty="0"/>
          </a:p>
        </p:txBody>
      </p:sp>
    </p:spTree>
    <p:extLst>
      <p:ext uri="{BB962C8B-B14F-4D97-AF65-F5344CB8AC3E}">
        <p14:creationId xmlns:p14="http://schemas.microsoft.com/office/powerpoint/2010/main" val="2742728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DC702DB-D4A3-457D-92EB-D26EA3E3507F}"/>
              </a:ext>
            </a:extLst>
          </p:cNvPr>
          <p:cNvSpPr>
            <a:spLocks noGrp="1"/>
          </p:cNvSpPr>
          <p:nvPr>
            <p:ph type="title"/>
          </p:nvPr>
        </p:nvSpPr>
        <p:spPr/>
        <p:txBody>
          <a:bodyPr/>
          <a:lstStyle/>
          <a:p>
            <a:pPr algn="ctr"/>
            <a:r>
              <a:rPr lang="uk-UA" dirty="0" err="1"/>
              <a:t>Медіаплатформи</a:t>
            </a:r>
            <a:r>
              <a:rPr lang="uk-UA" dirty="0"/>
              <a:t> та технології</a:t>
            </a:r>
          </a:p>
        </p:txBody>
      </p:sp>
      <p:sp>
        <p:nvSpPr>
          <p:cNvPr id="3" name="Місце для вмісту 2">
            <a:extLst>
              <a:ext uri="{FF2B5EF4-FFF2-40B4-BE49-F238E27FC236}">
                <a16:creationId xmlns:a16="http://schemas.microsoft.com/office/drawing/2014/main" id="{FAF47F36-DCF2-4ED8-B146-5B1DCB569E7A}"/>
              </a:ext>
            </a:extLst>
          </p:cNvPr>
          <p:cNvSpPr>
            <a:spLocks noGrp="1"/>
          </p:cNvSpPr>
          <p:nvPr>
            <p:ph idx="1"/>
          </p:nvPr>
        </p:nvSpPr>
        <p:spPr/>
        <p:txBody>
          <a:bodyPr/>
          <a:lstStyle/>
          <a:p>
            <a:pPr algn="just"/>
            <a:r>
              <a:rPr lang="uk-UA" dirty="0"/>
              <a:t>Аналізується вплив сучасних </a:t>
            </a:r>
            <a:r>
              <a:rPr lang="uk-UA" dirty="0" err="1"/>
              <a:t>медіаплатформ</a:t>
            </a:r>
            <a:r>
              <a:rPr lang="uk-UA" dirty="0"/>
              <a:t>, таких як інтернет-новини, соціальні мережі та </a:t>
            </a:r>
            <a:r>
              <a:rPr lang="uk-UA" dirty="0" err="1"/>
              <a:t>стрімінгові</a:t>
            </a:r>
            <a:r>
              <a:rPr lang="uk-UA" dirty="0"/>
              <a:t> сервіси, на політичні процеси та сприйняття інформації громадськістю.</a:t>
            </a:r>
          </a:p>
          <a:p>
            <a:endParaRPr lang="uk-UA" dirty="0"/>
          </a:p>
        </p:txBody>
      </p:sp>
    </p:spTree>
    <p:extLst>
      <p:ext uri="{BB962C8B-B14F-4D97-AF65-F5344CB8AC3E}">
        <p14:creationId xmlns:p14="http://schemas.microsoft.com/office/powerpoint/2010/main" val="1767981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547230C-B458-4619-BBEB-A87280AB8BBB}"/>
              </a:ext>
            </a:extLst>
          </p:cNvPr>
          <p:cNvSpPr>
            <a:spLocks noGrp="1"/>
          </p:cNvSpPr>
          <p:nvPr>
            <p:ph type="title"/>
          </p:nvPr>
        </p:nvSpPr>
        <p:spPr/>
        <p:txBody>
          <a:bodyPr/>
          <a:lstStyle/>
          <a:p>
            <a:pPr algn="ctr"/>
            <a:r>
              <a:rPr lang="uk-UA" dirty="0" err="1"/>
              <a:t>Медіапропаганда</a:t>
            </a:r>
            <a:endParaRPr lang="uk-UA" dirty="0"/>
          </a:p>
        </p:txBody>
      </p:sp>
      <p:sp>
        <p:nvSpPr>
          <p:cNvPr id="3" name="Місце для вмісту 2">
            <a:extLst>
              <a:ext uri="{FF2B5EF4-FFF2-40B4-BE49-F238E27FC236}">
                <a16:creationId xmlns:a16="http://schemas.microsoft.com/office/drawing/2014/main" id="{194C0B0E-7D13-4217-BE77-9F6D5140F376}"/>
              </a:ext>
            </a:extLst>
          </p:cNvPr>
          <p:cNvSpPr>
            <a:spLocks noGrp="1"/>
          </p:cNvSpPr>
          <p:nvPr>
            <p:ph idx="1"/>
          </p:nvPr>
        </p:nvSpPr>
        <p:spPr/>
        <p:txBody>
          <a:bodyPr/>
          <a:lstStyle/>
          <a:p>
            <a:pPr algn="just"/>
            <a:r>
              <a:rPr lang="uk-UA" dirty="0"/>
              <a:t>Розглядаються методи та техніки використання медіа для маніпулювання громадською думкою, формування стереотипів та маніпулювання інформацією з метою досягнення політичних цілей</a:t>
            </a:r>
          </a:p>
        </p:txBody>
      </p:sp>
    </p:spTree>
    <p:extLst>
      <p:ext uri="{BB962C8B-B14F-4D97-AF65-F5344CB8AC3E}">
        <p14:creationId xmlns:p14="http://schemas.microsoft.com/office/powerpoint/2010/main" val="15061179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хема">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TM04033919[[fn=Схема]]</Template>
  <TotalTime>262</TotalTime>
  <Words>1754</Words>
  <Application>Microsoft Office PowerPoint</Application>
  <PresentationFormat>Широкий екран</PresentationFormat>
  <Paragraphs>89</Paragraphs>
  <Slides>28</Slides>
  <Notes>0</Notes>
  <HiddenSlides>0</HiddenSlides>
  <MMClips>0</MMClips>
  <ScaleCrop>false</ScaleCrop>
  <HeadingPairs>
    <vt:vector size="6" baseType="variant">
      <vt:variant>
        <vt:lpstr>Використані шрифти</vt:lpstr>
      </vt:variant>
      <vt:variant>
        <vt:i4>2</vt:i4>
      </vt:variant>
      <vt:variant>
        <vt:lpstr>Тема</vt:lpstr>
      </vt:variant>
      <vt:variant>
        <vt:i4>1</vt:i4>
      </vt:variant>
      <vt:variant>
        <vt:lpstr>Заголовки слайдів</vt:lpstr>
      </vt:variant>
      <vt:variant>
        <vt:i4>28</vt:i4>
      </vt:variant>
    </vt:vector>
  </HeadingPairs>
  <TitlesOfParts>
    <vt:vector size="31" baseType="lpstr">
      <vt:lpstr>Arial</vt:lpstr>
      <vt:lpstr>Tw Cen MT</vt:lpstr>
      <vt:lpstr>Схема</vt:lpstr>
      <vt:lpstr>Медіаполітика та її соціально-політичне призначення</vt:lpstr>
      <vt:lpstr>Презентація PowerPoint</vt:lpstr>
      <vt:lpstr>Презентація PowerPoint</vt:lpstr>
      <vt:lpstr>Медіаполітика як навчальна дисципліна</vt:lpstr>
      <vt:lpstr>Предметом дисципліни "Медіаполітика" є вивчення: </vt:lpstr>
      <vt:lpstr>Основні аспекти, що досліджуються у медіаполітиці</vt:lpstr>
      <vt:lpstr>Взаємодія між медіа та політикою</vt:lpstr>
      <vt:lpstr>Медіаплатформи та технології</vt:lpstr>
      <vt:lpstr>Медіапропаганда</vt:lpstr>
      <vt:lpstr>Публічна дипломатія та м'яке силове вплив</vt:lpstr>
      <vt:lpstr>Регулювання медіа</vt:lpstr>
      <vt:lpstr>Медіарегулювання</vt:lpstr>
      <vt:lpstr>Презентація PowerPoint</vt:lpstr>
      <vt:lpstr>Презентація PowerPoint</vt:lpstr>
      <vt:lpstr>Презентація PowerPoint</vt:lpstr>
      <vt:lpstr>Принципи медіарегулювання</vt:lpstr>
      <vt:lpstr>Медіа – інститут суспільства</vt:lpstr>
      <vt:lpstr>Презентація PowerPoint</vt:lpstr>
      <vt:lpstr>Форми медіарегулювання</vt:lpstr>
      <vt:lpstr>Медіаполітика</vt:lpstr>
      <vt:lpstr>Презентація PowerPoint</vt:lpstr>
      <vt:lpstr>Презентація PowerPoint</vt:lpstr>
      <vt:lpstr>Презентація PowerPoint</vt:lpstr>
      <vt:lpstr>В умовах сучасного суспільства медіаполітика націлена на: </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Предмет медіаполітики</dc:title>
  <dc:creator>Слюсар Вадим Миколайович</dc:creator>
  <cp:lastModifiedBy>Слюсар Вадим Миколайович</cp:lastModifiedBy>
  <cp:revision>12</cp:revision>
  <dcterms:created xsi:type="dcterms:W3CDTF">2024-02-06T10:02:34Z</dcterms:created>
  <dcterms:modified xsi:type="dcterms:W3CDTF">2024-02-06T14:25:18Z</dcterms:modified>
</cp:coreProperties>
</file>