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7" r:id="rId2"/>
    <p:sldId id="263" r:id="rId3"/>
    <p:sldId id="276" r:id="rId4"/>
    <p:sldId id="283" r:id="rId5"/>
    <p:sldId id="287" r:id="rId6"/>
    <p:sldId id="286" r:id="rId7"/>
    <p:sldId id="285" r:id="rId8"/>
    <p:sldId id="295" r:id="rId9"/>
    <p:sldId id="294" r:id="rId10"/>
    <p:sldId id="312" r:id="rId11"/>
    <p:sldId id="313" r:id="rId12"/>
    <p:sldId id="322" r:id="rId13"/>
    <p:sldId id="323" r:id="rId14"/>
    <p:sldId id="324" r:id="rId15"/>
    <p:sldId id="293" r:id="rId16"/>
    <p:sldId id="307" r:id="rId17"/>
    <p:sldId id="306" r:id="rId18"/>
    <p:sldId id="291" r:id="rId19"/>
    <p:sldId id="292" r:id="rId20"/>
    <p:sldId id="290" r:id="rId21"/>
    <p:sldId id="289" r:id="rId22"/>
    <p:sldId id="308" r:id="rId23"/>
    <p:sldId id="309" r:id="rId24"/>
    <p:sldId id="310" r:id="rId25"/>
    <p:sldId id="311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2619" autoAdjust="0"/>
  </p:normalViewPr>
  <p:slideViewPr>
    <p:cSldViewPr snapToGrid="0">
      <p:cViewPr varScale="1">
        <p:scale>
          <a:sx n="76" d="100"/>
          <a:sy n="76" d="100"/>
        </p:scale>
        <p:origin x="84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9198A-683B-450C-A7AC-313ABF1FAD87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38421-6183-449E-8BCF-974B9D8013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173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8421-6183-449E-8BCF-974B9D8013DD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1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283D6-08B9-6EA7-B855-F92A83BD3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23A2CC-22B0-10A4-F726-D4A4F3A0B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75063-1593-EB47-BB7C-208BD16E6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254659-4723-633E-1FC4-1EF398813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1737F-044D-7765-E668-5E3D015DC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926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8EE39-993A-9840-D908-8F99D7F5A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0499E5-30A6-DC61-F576-29017A53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6FBAD-4CDB-D61D-87C5-A5BBEB314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B2AABD-D3A6-AAB1-5D76-FC5A79FAC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0C8E9C-779E-308E-F904-DF7778E8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158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27501F-93B5-EC62-B03F-F91E520BE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575A24-B8BB-4067-CC58-38CA5274B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1D5A61-648C-9438-C6BE-07CF6797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E70588-E308-0E15-3E54-B8610708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7DE16C-2DAE-2439-01D9-6D64546A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6383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1B77B-A924-6572-80B8-0F9339C4B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9A797E-CFF0-8139-D725-FA97B208B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07F543-677F-5F05-9266-EF7341A74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884B27-DB95-10EC-0688-28B7EED24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64E68D-3299-5974-8CB1-11DDD6159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295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0C736-7036-51A2-0418-9055CD82D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6DEA8A-FFC7-CD8E-2E22-4907A5DAE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ADB27D-2794-422E-8EA6-A8B1D321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1EB8A-EEFF-B2FB-C62C-70C370412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3ABC29-5B75-CAF5-C484-319FD51B7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141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7C1F6-8841-0980-3AD1-452C6E86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D2F16D-72DD-A635-D89A-BF2103F2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E531B0-F5B2-D4EB-2E3A-1311F4977B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2D3220-5321-DC5F-D32A-99639DE7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03039E-2FF0-9BB7-4880-D409C7A9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095BC7-67FD-06F8-6F6C-DA451FF48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742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5DE3F-AC30-9D53-8844-9E1D42F9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617134-2E42-093B-257C-A93C5A5C7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0275EB-7F0D-0A66-C4BA-123ECF332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83B8796-63DF-541D-27C9-D3B3B1FDF1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15FE71-0E41-65EA-BC19-45754AD609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3424038-E583-9795-E5C5-A073D9AE4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E9D069-6353-A754-A1A7-CBE41086C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ACEACD-2690-C02E-EA69-0CD19418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884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D3149-BE27-707E-0061-EE001C4A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97DD973-F466-7607-F002-10D0F160F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7325BF-3B7F-C937-664A-95D008EEC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DBE552-CA48-A2FF-AC90-DE79CA8F3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944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CD780B-90FE-74EE-0747-FEC00EC77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F139F2-EFEE-6CB7-055E-8E4F78F0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7709BE-043E-C45A-7CBC-8C78B508E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270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328E7-B8A9-2DAB-3155-844A1EAC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DFAFBC-0C5B-B8B4-CE47-5260D14AC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9F731D-8E37-B622-8B2D-FEFD326D4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A4D9F5-3355-713C-B880-7436D6AAF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038156-D8FB-D89F-1F9F-F978B879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91793B-8316-F730-5A5F-4D036239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682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1A1C5-7B91-A044-FEE4-3EB2E088F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E8BA4FA-0CCB-FF36-A8AD-96DF3A9FA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EC3C34-85C5-B52F-7972-2C738DFD33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40E052-9283-1528-DF78-1EC6B5FF7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9C65EA-308C-2422-AB81-72D826CE5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0B071C-D00A-FA3A-61F9-F0C1C6C4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55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758821-61DA-059A-0541-D42AEEA1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C293DF-E28E-12DA-6F94-CEF6358EE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2C47FA-30EA-0DEB-082A-C91EC600B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27.03.2024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6AADB-F0B3-AA74-D301-DF8E4D76E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6CB84C-1736-3489-B765-70C4481BE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630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/>
              <a:t>Основи мережевих </a:t>
            </a:r>
            <a:br>
              <a:rPr lang="uk-UA" dirty="0"/>
            </a:br>
            <a:r>
              <a:rPr lang="uk-UA" dirty="0"/>
              <a:t>ІТ</a:t>
            </a:r>
            <a:br>
              <a:rPr lang="uk-UA" dirty="0"/>
            </a:br>
            <a:br>
              <a:rPr lang="uk-UA" dirty="0"/>
            </a:br>
            <a:r>
              <a:rPr lang="uk-UA" dirty="0"/>
              <a:t>Лекція </a:t>
            </a:r>
            <a:r>
              <a:rPr lang="en-US" dirty="0"/>
              <a:t>3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05448" y="251752"/>
            <a:ext cx="2412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MAC-адреси</a:t>
            </a:r>
          </a:p>
        </p:txBody>
      </p:sp>
      <p:sp>
        <p:nvSpPr>
          <p:cNvPr id="7" name="Rectangle 6"/>
          <p:cNvSpPr/>
          <p:nvPr/>
        </p:nvSpPr>
        <p:spPr>
          <a:xfrm>
            <a:off x="369010" y="3715389"/>
            <a:ext cx="6419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MAC-адреса має довжину </a:t>
            </a:r>
            <a:r>
              <a:rPr lang="ru-RU" sz="2400" b="1" dirty="0"/>
              <a:t>48 бітів </a:t>
            </a:r>
            <a:r>
              <a:rPr lang="ru-RU" sz="2400" dirty="0"/>
              <a:t>(6 байтів)</a:t>
            </a:r>
          </a:p>
        </p:txBody>
      </p:sp>
      <p:sp>
        <p:nvSpPr>
          <p:cNvPr id="8" name="Rectangle 7"/>
          <p:cNvSpPr/>
          <p:nvPr/>
        </p:nvSpPr>
        <p:spPr>
          <a:xfrm>
            <a:off x="369010" y="4648492"/>
            <a:ext cx="112181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Існують три формати  запису MAC-адрес,  які відрізняються групуванням байтів та роздільними знаками:  </a:t>
            </a:r>
          </a:p>
          <a:p>
            <a:r>
              <a:rPr lang="ru-RU" sz="2400" dirty="0"/>
              <a:t>– формат запису IEEE EUI-48                        </a:t>
            </a:r>
            <a:r>
              <a:rPr lang="en-US" sz="2400" dirty="0"/>
              <a:t>0C-8B-FD-93-63-EB</a:t>
            </a:r>
            <a:r>
              <a:rPr lang="ru-RU" sz="2400" dirty="0"/>
              <a:t> </a:t>
            </a:r>
          </a:p>
          <a:p>
            <a:r>
              <a:rPr lang="ru-RU" sz="2400" dirty="0"/>
              <a:t>– формат запису Unix Zero-Padded             </a:t>
            </a:r>
            <a:r>
              <a:rPr lang="en-US" sz="2400" dirty="0"/>
              <a:t>0c:8b:fd:93:63:eb</a:t>
            </a:r>
            <a:r>
              <a:rPr lang="ru-RU" sz="2400" dirty="0"/>
              <a:t> </a:t>
            </a:r>
          </a:p>
          <a:p>
            <a:r>
              <a:rPr lang="ru-RU" sz="2400" dirty="0"/>
              <a:t>– формат запису Cisco                                    </a:t>
            </a:r>
            <a:r>
              <a:rPr lang="en-US" sz="2400" dirty="0"/>
              <a:t>0c8b.fd93.63eb</a:t>
            </a:r>
            <a:r>
              <a:rPr lang="ru-RU" sz="2400" dirty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09" y="926283"/>
            <a:ext cx="112181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MAC-адреса (MAC-Address, Media Access Control Address) – унікальний  числовий  ідентифікатор,  який  призначається  виробником мережному адаптеру/інтерфейсу і застосовується у процесі передачі даних у межах окремого канального сегмента мережі.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9008" y="2325722"/>
            <a:ext cx="11218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Керування загальним адресним простором MAC-адрес здійснює Інститут  інженерів  електриків  та електронників  (IEEE,  Institute  of Electrical  and  Electronics  Engineers)</a:t>
            </a:r>
          </a:p>
        </p:txBody>
      </p:sp>
    </p:spTree>
    <p:extLst>
      <p:ext uri="{BB962C8B-B14F-4D97-AF65-F5344CB8AC3E}">
        <p14:creationId xmlns:p14="http://schemas.microsoft.com/office/powerpoint/2010/main" val="428794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409" y="188278"/>
            <a:ext cx="113145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Залежно  від  застосування  MAC-адреса  може  бути  ідентифікована як: </a:t>
            </a:r>
          </a:p>
          <a:p>
            <a:r>
              <a:rPr lang="ru-RU" dirty="0"/>
              <a:t>– унікальна MAC-адреса (Unicast MAC-Address); </a:t>
            </a:r>
          </a:p>
          <a:p>
            <a:r>
              <a:rPr lang="ru-RU" dirty="0"/>
              <a:t>– групова MAC-адреса (Multicast MAC-Address); </a:t>
            </a:r>
          </a:p>
          <a:p>
            <a:r>
              <a:rPr lang="ru-RU" dirty="0"/>
              <a:t>– широкомовна MAC-адреса (Broadcast MAC-Address).</a:t>
            </a:r>
          </a:p>
          <a:p>
            <a:endParaRPr lang="uk-UA" dirty="0"/>
          </a:p>
          <a:p>
            <a:r>
              <a:rPr lang="ru-RU" dirty="0"/>
              <a:t>У  повідомленні  (кадрі)  унікальні  </a:t>
            </a:r>
            <a:r>
              <a:rPr lang="en-US" dirty="0"/>
              <a:t>MAC-</a:t>
            </a:r>
            <a:r>
              <a:rPr lang="ru-RU" dirty="0"/>
              <a:t>адреси можуть зазначатися  і  як  адреси  відправника  (</a:t>
            </a:r>
            <a:r>
              <a:rPr lang="en-US" dirty="0"/>
              <a:t>Source  MAC-Address),  </a:t>
            </a:r>
            <a:r>
              <a:rPr lang="ru-RU" dirty="0"/>
              <a:t>і  як  адреси отримувача  (</a:t>
            </a:r>
            <a:r>
              <a:rPr lang="en-US" dirty="0"/>
              <a:t>Destination  MAC-Address).  </a:t>
            </a:r>
            <a:r>
              <a:rPr lang="ru-RU" dirty="0"/>
              <a:t>Групові  і  широкомовні MAC-адреси – лише як адреси отримувача. MAC-адреса отримувача визначає, яким є кадр: унікальним, груповим чи широкомовним.</a:t>
            </a:r>
          </a:p>
          <a:p>
            <a:endParaRPr lang="uk-UA" dirty="0"/>
          </a:p>
          <a:p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29308" y="2782078"/>
            <a:ext cx="10594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Структурно  </a:t>
            </a:r>
            <a:r>
              <a:rPr lang="en-US" dirty="0"/>
              <a:t>MAC-</a:t>
            </a:r>
            <a:r>
              <a:rPr lang="ru-RU" dirty="0"/>
              <a:t>адреса  містить  два  однакових  за  довжиною 24-бітних блоки: </a:t>
            </a:r>
          </a:p>
          <a:p>
            <a:r>
              <a:rPr lang="ru-RU" dirty="0"/>
              <a:t>– унікальний  ідентифікатор  виробника  (</a:t>
            </a:r>
            <a:r>
              <a:rPr lang="en-US" dirty="0"/>
              <a:t>OUI,  Organizationally Unique Identifier);  </a:t>
            </a:r>
          </a:p>
          <a:p>
            <a:r>
              <a:rPr lang="en-US" dirty="0"/>
              <a:t>– </a:t>
            </a:r>
            <a:r>
              <a:rPr lang="ru-RU" dirty="0"/>
              <a:t>унікальна  адреса  адаптера/інтерфейсу  (</a:t>
            </a:r>
            <a:r>
              <a:rPr lang="en-US" dirty="0"/>
              <a:t>OUA,  Organizationally Unique Address).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3773054"/>
            <a:ext cx="6169891" cy="308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10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9528" y="4299960"/>
            <a:ext cx="11092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старшому байті ідентифікатора виробника виділяється два біти, за допомогою яких визначається, якою є MAC-адреса: унікальною, груповою чи широкомовною. </a:t>
            </a:r>
          </a:p>
          <a:p>
            <a:r>
              <a:rPr lang="ru-RU" dirty="0"/>
              <a:t>Це біти I/G (Individual/Group Bit) та G/L (Global/Local Bit). </a:t>
            </a:r>
          </a:p>
          <a:p>
            <a:endParaRPr lang="ru-RU" dirty="0"/>
          </a:p>
          <a:p>
            <a:r>
              <a:rPr lang="ru-RU" dirty="0"/>
              <a:t>Біт G/L іноді позначають як U/L (Universal/Local  Bit) – ознака глобальної чи локальної адреси.  </a:t>
            </a:r>
          </a:p>
          <a:p>
            <a:endParaRPr lang="ru-RU" dirty="0"/>
          </a:p>
          <a:p>
            <a:r>
              <a:rPr lang="ru-RU" dirty="0"/>
              <a:t>Біт  I/G  –  це  ознака  унікальної  чи  групової/широкомовної адреси.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32" y="442912"/>
            <a:ext cx="106394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94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63" y="0"/>
            <a:ext cx="7813964" cy="65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883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606473" cy="48665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145" y="2220261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86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8436" y="332509"/>
            <a:ext cx="4044720" cy="1089892"/>
          </a:xfrm>
        </p:spPr>
        <p:txBody>
          <a:bodyPr/>
          <a:lstStyle/>
          <a:p>
            <a:r>
              <a:rPr lang="en-US" cap="none" dirty="0"/>
              <a:t>Ethernet</a:t>
            </a:r>
            <a:endParaRPr lang="uk-UA" cap="none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78" y="2677161"/>
            <a:ext cx="9982200" cy="26060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928" y="5283201"/>
            <a:ext cx="113976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+ 25 Gigabit Ethernet, 100 Gigabit Ethernet, Terabit Ethernet</a:t>
            </a:r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41078" y="1422401"/>
            <a:ext cx="113976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uk-UA" sz="2800" dirty="0"/>
              <a:t>Класичний – застарів</a:t>
            </a:r>
          </a:p>
          <a:p>
            <a:pPr marL="457200" indent="-457200">
              <a:buFontTx/>
              <a:buChar char="-"/>
            </a:pPr>
            <a:r>
              <a:rPr lang="uk-UA" sz="2800" dirty="0"/>
              <a:t>Комутований – використовується всюди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1280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384" y="0"/>
            <a:ext cx="9345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69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7742"/>
            <a:ext cx="6019800" cy="3533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782" y="3638744"/>
            <a:ext cx="5948218" cy="3505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32219"/>
            <a:ext cx="6534150" cy="4752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114" y="-175491"/>
            <a:ext cx="7481886" cy="500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51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Формат кадру </a:t>
            </a:r>
            <a:r>
              <a:rPr lang="en-US" dirty="0"/>
              <a:t>Ethernet</a:t>
            </a:r>
            <a:endParaRPr lang="uk-UA" dirty="0"/>
          </a:p>
        </p:txBody>
      </p:sp>
      <p:pic>
        <p:nvPicPr>
          <p:cNvPr id="4" name="Picture 6" descr="Картинки по запросу data link layer e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7" y="2604655"/>
            <a:ext cx="11615123" cy="193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264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595" y="360219"/>
            <a:ext cx="10353761" cy="591127"/>
          </a:xfrm>
        </p:spPr>
        <p:txBody>
          <a:bodyPr>
            <a:normAutofit fontScale="90000"/>
          </a:bodyPr>
          <a:lstStyle/>
          <a:p>
            <a:r>
              <a:rPr lang="uk-UA" b="0" dirty="0">
                <a:effectLst/>
              </a:rPr>
              <a:t>Структура </a:t>
            </a:r>
            <a:r>
              <a:rPr lang="en-US" b="0" dirty="0">
                <a:effectLst/>
              </a:rPr>
              <a:t>MAC-</a:t>
            </a:r>
            <a:r>
              <a:rPr lang="uk-UA" b="0" dirty="0" err="1">
                <a:effectLst/>
              </a:rPr>
              <a:t>адресИ</a:t>
            </a:r>
            <a:br>
              <a:rPr lang="uk-UA" b="0" dirty="0">
                <a:effectLst/>
              </a:rPr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549" y="785091"/>
            <a:ext cx="6643688" cy="56584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363" y="1212334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</a:rPr>
              <a:t>01:23:45:67:89:AB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51" y="2785341"/>
            <a:ext cx="28670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09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05235" y="4794329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КАНАЛЬНИЙ РІВЕНЬ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57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86" y="249381"/>
            <a:ext cx="5754860" cy="1099127"/>
          </a:xfrm>
        </p:spPr>
        <p:txBody>
          <a:bodyPr/>
          <a:lstStyle/>
          <a:p>
            <a:r>
              <a:rPr lang="ru-RU" dirty="0" err="1"/>
              <a:t>Таблиця</a:t>
            </a:r>
            <a:r>
              <a:rPr lang="ru-RU" dirty="0"/>
              <a:t> </a:t>
            </a:r>
            <a:r>
              <a:rPr lang="ru-RU" dirty="0" err="1"/>
              <a:t>комутац</a:t>
            </a:r>
            <a:r>
              <a:rPr lang="uk-UA" dirty="0" err="1"/>
              <a:t>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86" y="1179368"/>
            <a:ext cx="4991100" cy="1562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662" y="1225982"/>
            <a:ext cx="6921867" cy="3041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91" y="3300267"/>
            <a:ext cx="6748318" cy="346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45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49382"/>
            <a:ext cx="10353761" cy="748145"/>
          </a:xfrm>
        </p:spPr>
        <p:txBody>
          <a:bodyPr/>
          <a:lstStyle/>
          <a:p>
            <a:r>
              <a:rPr lang="en-US" dirty="0"/>
              <a:t>VLAN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908" y="923637"/>
            <a:ext cx="11647055" cy="47844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Virtual local area network</a:t>
            </a:r>
          </a:p>
          <a:p>
            <a:pPr marL="0" indent="0">
              <a:buNone/>
            </a:pPr>
            <a:r>
              <a:rPr lang="uk-UA" dirty="0"/>
              <a:t>Технологія розділення єдиної фізичної мережі на декілька ізольованих  одна від одної логічних мереж (Ізоляція мереж)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+ Безпека (дуже великий плюс!)</a:t>
            </a:r>
          </a:p>
          <a:p>
            <a:pPr marL="0" indent="0">
              <a:buNone/>
            </a:pPr>
            <a:r>
              <a:rPr lang="uk-UA" dirty="0"/>
              <a:t>+ Розподіл навантаження</a:t>
            </a:r>
          </a:p>
          <a:p>
            <a:pPr marL="0" indent="0">
              <a:buNone/>
            </a:pPr>
            <a:r>
              <a:rPr lang="uk-UA" dirty="0"/>
              <a:t>+ Обмеження широкосмугового</a:t>
            </a:r>
          </a:p>
          <a:p>
            <a:pPr marL="0" indent="0">
              <a:buNone/>
            </a:pPr>
            <a:r>
              <a:rPr lang="uk-UA" dirty="0"/>
              <a:t> трафіку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/>
              <a:t>                               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725" y="2647950"/>
            <a:ext cx="67722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3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836" y="1579418"/>
            <a:ext cx="72104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92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4626"/>
            <a:ext cx="5572125" cy="2066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048500" cy="3619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115" y="3205019"/>
            <a:ext cx="6384885" cy="345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55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66" y="1028121"/>
            <a:ext cx="11756278" cy="441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70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3528" y="0"/>
            <a:ext cx="2058901" cy="960582"/>
          </a:xfrm>
        </p:spPr>
        <p:txBody>
          <a:bodyPr/>
          <a:lstStyle/>
          <a:p>
            <a:r>
              <a:rPr lang="en-US" dirty="0"/>
              <a:t>STP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65" y="898670"/>
            <a:ext cx="5237679" cy="2895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054" y="1373477"/>
            <a:ext cx="4374874" cy="3187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429" y="412895"/>
            <a:ext cx="1638300" cy="485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965" y="4008580"/>
            <a:ext cx="5237679" cy="27384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8054" y="5098534"/>
            <a:ext cx="4705350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8054" y="6049241"/>
            <a:ext cx="2228850" cy="476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5526" y="6049241"/>
            <a:ext cx="714375" cy="3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03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070" y="527128"/>
            <a:ext cx="100221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ФУНКЦІЇ КАНАЛЬНОГО РІВНЯ:</a:t>
            </a:r>
          </a:p>
          <a:p>
            <a:endParaRPr lang="uk-UA" sz="2800" b="1" dirty="0"/>
          </a:p>
          <a:p>
            <a:pPr marL="457200" indent="-457200">
              <a:buFontTx/>
              <a:buChar char="-"/>
            </a:pPr>
            <a:r>
              <a:rPr lang="uk-UA" sz="2800" dirty="0"/>
              <a:t>Виділення меж кадру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pPr marL="457200" indent="-457200">
              <a:buFontTx/>
              <a:buChar char="-"/>
            </a:pPr>
            <a:r>
              <a:rPr lang="uk-UA" sz="2800" dirty="0"/>
              <a:t>Забезпечення достовірності прийнятих даних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pPr marL="457200" indent="-457200">
              <a:buFontTx/>
              <a:buChar char="-"/>
            </a:pPr>
            <a:r>
              <a:rPr lang="ru-RU" sz="2800" dirty="0" err="1"/>
              <a:t>Отримання</a:t>
            </a:r>
            <a:r>
              <a:rPr lang="ru-RU" sz="2800" dirty="0"/>
              <a:t> доступу до </a:t>
            </a:r>
            <a:r>
              <a:rPr lang="ru-RU" sz="2800" dirty="0" err="1"/>
              <a:t>середовища</a:t>
            </a:r>
            <a:r>
              <a:rPr lang="ru-RU" sz="2800" dirty="0"/>
              <a:t> </a:t>
            </a:r>
            <a:r>
              <a:rPr lang="ru-RU" sz="2800" dirty="0" err="1"/>
              <a:t>передачі</a:t>
            </a:r>
            <a:endParaRPr lang="ru-RU" sz="2800" dirty="0"/>
          </a:p>
          <a:p>
            <a:pPr marL="457200" indent="-457200">
              <a:buFontTx/>
              <a:buChar char="-"/>
            </a:pPr>
            <a:endParaRPr lang="ru-RU" sz="2800" dirty="0"/>
          </a:p>
          <a:p>
            <a:pPr marL="457200" indent="-457200">
              <a:buFontTx/>
              <a:buChar char="-"/>
            </a:pPr>
            <a:r>
              <a:rPr lang="uk-UA" sz="2800" dirty="0"/>
              <a:t>Апаратна адресація (МАС-адреси)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pPr marL="457200" indent="-457200">
              <a:buFontTx/>
              <a:buChar char="-"/>
            </a:pPr>
            <a:r>
              <a:rPr lang="uk-UA" sz="2800" dirty="0"/>
              <a:t>Адресація протоколу верхнього рівня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по запросу data link layer e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8" y="2770475"/>
            <a:ext cx="975360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93817" y="979710"/>
            <a:ext cx="4618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Формування кадру канального рівня</a:t>
            </a:r>
          </a:p>
        </p:txBody>
      </p:sp>
    </p:spTree>
    <p:extLst>
      <p:ext uri="{BB962C8B-B14F-4D97-AF65-F5344CB8AC3E}">
        <p14:creationId xmlns:p14="http://schemas.microsoft.com/office/powerpoint/2010/main" val="37670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902" y="830682"/>
            <a:ext cx="11444461" cy="6027317"/>
          </a:xfrm>
        </p:spPr>
        <p:txBody>
          <a:bodyPr>
            <a:normAutofit/>
          </a:bodyPr>
          <a:lstStyle/>
          <a:p>
            <a:r>
              <a:rPr lang="uk-UA" sz="2400" dirty="0"/>
              <a:t>Вказання кількості біт</a:t>
            </a:r>
          </a:p>
          <a:p>
            <a:endParaRPr lang="uk-UA" sz="2400" dirty="0"/>
          </a:p>
          <a:p>
            <a:endParaRPr lang="en-US" sz="2400" dirty="0"/>
          </a:p>
          <a:p>
            <a:endParaRPr lang="uk-UA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400" dirty="0"/>
              <a:t>Вставлення байтів (</a:t>
            </a:r>
            <a:r>
              <a:rPr lang="en-US" sz="2400" dirty="0"/>
              <a:t>byte stuffing)</a:t>
            </a:r>
            <a:r>
              <a:rPr lang="uk-UA" sz="2400" dirty="0"/>
              <a:t>, вставлення бітів (</a:t>
            </a:r>
            <a:r>
              <a:rPr lang="en-US" sz="2400" dirty="0"/>
              <a:t>b</a:t>
            </a:r>
            <a:r>
              <a:rPr lang="uk-UA" sz="2400" dirty="0"/>
              <a:t>і</a:t>
            </a:r>
            <a:r>
              <a:rPr lang="en-US" sz="2400" dirty="0"/>
              <a:t>t stuffing)</a:t>
            </a:r>
            <a:endParaRPr lang="uk-UA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/>
              <a:t>   (протокол РРР – 01111110 на початок і кінець кадру)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400" dirty="0"/>
          </a:p>
          <a:p>
            <a:pPr>
              <a:lnSpc>
                <a:spcPct val="100000"/>
              </a:lnSpc>
            </a:pPr>
            <a:r>
              <a:rPr lang="uk-UA" sz="2400" b="1" dirty="0"/>
              <a:t>Засоби фізичного рівня (</a:t>
            </a:r>
            <a:r>
              <a:rPr lang="uk-UA" sz="2400" dirty="0"/>
              <a:t>наприклад – технологія </a:t>
            </a:r>
            <a:r>
              <a:rPr lang="en-US" sz="2400" dirty="0"/>
              <a:t>Fast Ethernet)</a:t>
            </a:r>
            <a:endParaRPr lang="uk-UA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/>
              <a:t> </a:t>
            </a:r>
            <a:r>
              <a:rPr lang="uk-UA" sz="2400" dirty="0"/>
              <a:t>Передача символів збиткового коду (4В/5В), що не використовуються: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/>
              <a:t> - початок кадру – пара символів </a:t>
            </a:r>
            <a:r>
              <a:rPr lang="en-US" sz="2400" dirty="0"/>
              <a:t>J (11000) </a:t>
            </a:r>
            <a:r>
              <a:rPr lang="uk-UA" sz="2400" dirty="0"/>
              <a:t>та К(10001)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/>
              <a:t> - кінець кадру – символ Т (01101)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4907" y="157272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Методи виділення кадрів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163" y="1003765"/>
            <a:ext cx="7379855" cy="182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4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1852" y="184981"/>
            <a:ext cx="9551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Пошук і виправлення помилок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1851" y="946981"/>
            <a:ext cx="116385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Пошук помилок</a:t>
            </a:r>
          </a:p>
          <a:p>
            <a:pPr marL="457200" indent="-457200">
              <a:buFontTx/>
              <a:buChar char="-"/>
            </a:pPr>
            <a:r>
              <a:rPr lang="uk-UA" sz="2800" dirty="0"/>
              <a:t>контрольна сума</a:t>
            </a:r>
          </a:p>
          <a:p>
            <a:pPr marL="457200" indent="-457200">
              <a:buFontTx/>
              <a:buChar char="-"/>
            </a:pPr>
            <a:endParaRPr lang="uk-UA" sz="2800" dirty="0"/>
          </a:p>
          <a:p>
            <a:r>
              <a:rPr lang="uk-UA" sz="2800" dirty="0"/>
              <a:t>Виправлення помилок</a:t>
            </a:r>
          </a:p>
          <a:p>
            <a:r>
              <a:rPr lang="uk-UA" sz="2800" dirty="0"/>
              <a:t>-коди, що виправляють помилки ( з надлишковою інформацією)</a:t>
            </a:r>
          </a:p>
          <a:p>
            <a:endParaRPr lang="uk-UA" sz="2800" dirty="0"/>
          </a:p>
          <a:p>
            <a:r>
              <a:rPr lang="uk-UA" sz="2800" dirty="0"/>
              <a:t>Повторна відправка даних:</a:t>
            </a:r>
          </a:p>
          <a:p>
            <a:r>
              <a:rPr lang="uk-UA" sz="2800" dirty="0"/>
              <a:t>- повторна відправка кадру, що прийшов з помилкою</a:t>
            </a:r>
          </a:p>
          <a:p>
            <a:r>
              <a:rPr lang="uk-UA" sz="2800" dirty="0"/>
              <a:t>- повторна відправка кадру, що не прийшов взагалі</a:t>
            </a:r>
          </a:p>
          <a:p>
            <a:r>
              <a:rPr lang="uk-UA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351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852" y="184981"/>
            <a:ext cx="11509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На якому ж рівні краще шукати і виправляти помилки?</a:t>
            </a:r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51" y="868218"/>
            <a:ext cx="6491651" cy="557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22837" y="2780146"/>
            <a:ext cx="3768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Канали зв’язку з рідкісними помилками – верхні рівні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9819" y="4290291"/>
            <a:ext cx="3768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Канали зв’язку з частими помилками – нижні рівні</a:t>
            </a:r>
          </a:p>
        </p:txBody>
      </p:sp>
    </p:spTree>
    <p:extLst>
      <p:ext uri="{BB962C8B-B14F-4D97-AF65-F5344CB8AC3E}">
        <p14:creationId xmlns:p14="http://schemas.microsoft.com/office/powerpoint/2010/main" val="385082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309" y="979054"/>
            <a:ext cx="43688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</a:rPr>
              <a:t>Канальний рівень (</a:t>
            </a:r>
            <a:r>
              <a:rPr lang="en-US" sz="2000" dirty="0">
                <a:solidFill>
                  <a:schemeClr val="bg1"/>
                </a:solidFill>
              </a:rPr>
              <a:t>Data Link layer)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1382" y="337126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</a:rPr>
              <a:t>Підрівень управління логічним каналом</a:t>
            </a:r>
          </a:p>
          <a:p>
            <a:r>
              <a:rPr lang="uk-UA" sz="2000" dirty="0">
                <a:solidFill>
                  <a:schemeClr val="bg1"/>
                </a:solidFill>
              </a:rPr>
              <a:t> (</a:t>
            </a:r>
            <a:r>
              <a:rPr lang="en-US" sz="2000" dirty="0">
                <a:solidFill>
                  <a:schemeClr val="bg1"/>
                </a:solidFill>
              </a:rPr>
              <a:t>Logical Link layer, LLC)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382" y="1157492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</a:rPr>
              <a:t>Підрівень управління доступом до середовища</a:t>
            </a:r>
          </a:p>
          <a:p>
            <a:r>
              <a:rPr lang="uk-UA" sz="2000" dirty="0">
                <a:solidFill>
                  <a:schemeClr val="bg1"/>
                </a:solidFill>
              </a:rPr>
              <a:t> (</a:t>
            </a:r>
            <a:r>
              <a:rPr lang="en-US" sz="2000" dirty="0">
                <a:solidFill>
                  <a:schemeClr val="bg1"/>
                </a:solidFill>
              </a:rPr>
              <a:t>Media Access Control, MAC)</a:t>
            </a:r>
            <a:endParaRPr lang="uk-UA" sz="2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8109" y="337126"/>
            <a:ext cx="323273" cy="641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498109" y="1379164"/>
            <a:ext cx="323273" cy="486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217457" y="2419336"/>
            <a:ext cx="11577379" cy="4267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Підрівень управління логічним каналом (</a:t>
            </a:r>
            <a:r>
              <a:rPr lang="en-US" dirty="0"/>
              <a:t>LLC)</a:t>
            </a:r>
            <a:r>
              <a:rPr lang="uk-UA" dirty="0"/>
              <a:t>:</a:t>
            </a:r>
          </a:p>
          <a:p>
            <a:r>
              <a:rPr lang="ru-RU" dirty="0" err="1">
                <a:effectLst/>
              </a:rPr>
              <a:t>Управління</a:t>
            </a:r>
            <a:r>
              <a:rPr lang="ru-RU" dirty="0">
                <a:effectLst/>
              </a:rPr>
              <a:t> передачею </a:t>
            </a:r>
            <a:r>
              <a:rPr lang="ru-RU" dirty="0" err="1">
                <a:effectLst/>
              </a:rPr>
              <a:t>даних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Забезпечує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перевірку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правильність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інформації</a:t>
            </a:r>
            <a:r>
              <a:rPr lang="ru-RU" dirty="0">
                <a:effectLst/>
              </a:rPr>
              <a:t> по </a:t>
            </a:r>
            <a:r>
              <a:rPr lang="ru-RU" dirty="0" err="1">
                <a:effectLst/>
              </a:rPr>
              <a:t>з'єднанню</a:t>
            </a:r>
            <a:r>
              <a:rPr lang="ru-RU" dirty="0">
                <a:effectLst/>
              </a:rPr>
              <a:t>.</a:t>
            </a:r>
          </a:p>
          <a:p>
            <a:endParaRPr lang="ru-RU" dirty="0">
              <a:effectLst/>
            </a:endParaRPr>
          </a:p>
          <a:p>
            <a:pPr marL="0" indent="0">
              <a:buNone/>
            </a:pPr>
            <a:r>
              <a:rPr lang="uk-UA" dirty="0"/>
              <a:t>Підрівень управління доступом до середовища (МАС):</a:t>
            </a:r>
          </a:p>
          <a:p>
            <a:r>
              <a:rPr lang="ru-RU" dirty="0" err="1">
                <a:effectLst/>
              </a:rPr>
              <a:t>Спільне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використання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загального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середовища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Адресація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Не є </a:t>
            </a:r>
            <a:r>
              <a:rPr lang="ru-RU" dirty="0" err="1">
                <a:effectLst/>
              </a:rPr>
              <a:t>обов’язковим</a:t>
            </a:r>
            <a:endParaRPr lang="ru-RU" dirty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058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928" y="461817"/>
            <a:ext cx="100054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Множинний доступ до каналу</a:t>
            </a:r>
          </a:p>
          <a:p>
            <a:r>
              <a:rPr lang="uk-UA" sz="2000" dirty="0"/>
              <a:t>Дані пошкоджуються, якщо декілька комп’ютерів передають їх одночасно.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Колізія</a:t>
            </a:r>
          </a:p>
          <a:p>
            <a:endParaRPr lang="uk-UA" sz="2000" dirty="0"/>
          </a:p>
          <a:p>
            <a:endParaRPr lang="uk-UA" sz="2000" dirty="0"/>
          </a:p>
          <a:p>
            <a:r>
              <a:rPr lang="uk-UA" sz="2000" dirty="0"/>
              <a:t>Управління доступом: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/>
              <a:t>Забезпечення використання каналу тільки одним відправником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  <a:p>
            <a:r>
              <a:rPr lang="uk-UA" sz="2000" dirty="0"/>
              <a:t>Методи управління доступом:</a:t>
            </a:r>
          </a:p>
          <a:p>
            <a:endParaRPr lang="uk-UA" sz="2000" dirty="0"/>
          </a:p>
          <a:p>
            <a:r>
              <a:rPr lang="uk-UA" sz="2000" dirty="0" err="1"/>
              <a:t>Рандомізований</a:t>
            </a:r>
            <a:r>
              <a:rPr lang="uk-UA" sz="2000" dirty="0"/>
              <a:t> (</a:t>
            </a:r>
            <a:r>
              <a:rPr lang="en-US" sz="2000" dirty="0"/>
              <a:t>Wi-Fi)</a:t>
            </a:r>
            <a:r>
              <a:rPr lang="uk-UA" sz="2000" dirty="0"/>
              <a:t> – з </a:t>
            </a:r>
            <a:r>
              <a:rPr lang="en-US" sz="2000" dirty="0"/>
              <a:t>N  </a:t>
            </a:r>
            <a:r>
              <a:rPr lang="uk-UA" sz="2000" dirty="0"/>
              <a:t>комп’ютерів обирається один з вірогідність 1/</a:t>
            </a:r>
            <a:r>
              <a:rPr lang="en-US" sz="2000" dirty="0"/>
              <a:t> N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182100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</TotalTime>
  <Words>687</Words>
  <Application>Microsoft Office PowerPoint</Application>
  <PresentationFormat>Широкоэкранный</PresentationFormat>
  <Paragraphs>114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Тема Office</vt:lpstr>
      <vt:lpstr>Основи мережевих  ІТ  Лекція 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Ethernet</vt:lpstr>
      <vt:lpstr>Презентация PowerPoint</vt:lpstr>
      <vt:lpstr>Презентация PowerPoint</vt:lpstr>
      <vt:lpstr>Формат кадру Ethernet</vt:lpstr>
      <vt:lpstr>Структура MAC-адресИ </vt:lpstr>
      <vt:lpstr>Таблиця комутації</vt:lpstr>
      <vt:lpstr>VLAN</vt:lpstr>
      <vt:lpstr>Презентация PowerPoint</vt:lpstr>
      <vt:lpstr>Презентация PowerPoint</vt:lpstr>
      <vt:lpstr>Презентация PowerPoint</vt:lpstr>
      <vt:lpstr>STP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мережевих  ІТ  Лекція 3 </dc:title>
  <cp:lastModifiedBy>ADMIN</cp:lastModifiedBy>
  <cp:revision>1</cp:revision>
  <dcterms:created xsi:type="dcterms:W3CDTF">2017-11-21T17:19:25Z</dcterms:created>
  <dcterms:modified xsi:type="dcterms:W3CDTF">2024-03-27T11:48:55Z</dcterms:modified>
</cp:coreProperties>
</file>