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303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95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7A548B-1AC5-4384-A8A9-2956134B809D}" type="datetime1">
              <a:rPr lang="ru-RU" smtClean="0"/>
              <a:t>09.02.2023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8A06BE-7519-4B21-9E1D-AE6D6E69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5AE8F-FB01-4F97-85F4-39880E0AF313}" type="datetime1">
              <a:rPr lang="ru-RU" smtClean="0"/>
              <a:pPr/>
              <a:t>09.02.2023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9B2C62-FE30-453D-946B-754E9E42C84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Междустрочный</a:t>
            </a:r>
            <a:r>
              <a:rPr lang="ru-RU" dirty="0"/>
              <a:t> интервал + номера страниц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6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700" y="5078187"/>
            <a:ext cx="3222058" cy="9646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Рисунок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98B1AD-F79A-468B-A3DD-1B1E99031AC8}" type="datetime1">
              <a:rPr lang="ru-RU" smtClean="0"/>
              <a:t>09.02.2023</a:t>
            </a:fld>
            <a:endParaRPr lang="ru-RU" dirty="0"/>
          </a:p>
        </p:txBody>
      </p: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/>
              <a:t>Заголовок слайда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1065627-8B18-4CF3-B0D7-7C84D98D6BB5}" type="datetime1">
              <a:rPr lang="ru-RU" noProof="0" smtClean="0"/>
              <a:t>09.02.2023</a:t>
            </a:fld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Текст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6"/>
            <a:ext cx="3924300" cy="2849562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9813" y="5067300"/>
            <a:ext cx="3913187" cy="1319213"/>
          </a:xfrm>
        </p:spPr>
        <p:txBody>
          <a:bodyPr rtlCol="0"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Дата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1701F81-F902-4554-8320-3CF457976334}" type="datetime1">
              <a:rPr lang="ru-RU" noProof="0" smtClean="0"/>
              <a:t>09.02.2023</a:t>
            </a:fld>
            <a:endParaRPr lang="ru-RU" noProof="0"/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8050" y="2000250"/>
            <a:ext cx="4667250" cy="3398837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Дата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CF0316-E726-4AFC-A72F-4114753F7CD6}" type="datetime1">
              <a:rPr lang="ru-RU" noProof="0" smtClean="0"/>
              <a:t>09.02.2023</a:t>
            </a:fld>
            <a:endParaRPr lang="ru-RU" noProof="0"/>
          </a:p>
        </p:txBody>
      </p:sp>
      <p:sp>
        <p:nvSpPr>
          <p:cNvPr id="36" name="Номер слайда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5"/>
            <a:ext cx="3924300" cy="43910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B585B7-1DAD-4382-9AD8-79320F6119B1}" type="datetime1">
              <a:rPr lang="ru-RU" noProof="0" smtClean="0"/>
              <a:t>09.02.2023</a:t>
            </a:fld>
            <a:endParaRPr lang="ru-RU" noProof="0"/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02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Щелкните, чтобы изменить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графи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3C5CFD7-6E8C-4329-80EA-39C9D8F85C48}" type="datetime1">
              <a:rPr lang="ru-RU" noProof="0" smtClean="0"/>
              <a:t>09.02.2023</a:t>
            </a:fld>
            <a:endParaRPr lang="ru-RU" noProof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F179787-88E9-49B6-B3D5-A23F5747F2C5}" type="datetime1">
              <a:rPr lang="ru-RU" noProof="0" smtClean="0"/>
              <a:t>09.02.2023</a:t>
            </a:fld>
            <a:endParaRPr lang="ru-RU" noProof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rtlCol="0"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F205536-CA8F-4B07-8025-8173118AC95E}" type="datetime1">
              <a:rPr lang="ru-RU" noProof="0" smtClean="0"/>
              <a:t>09.02.2023</a:t>
            </a:fld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4075" y="1625600"/>
            <a:ext cx="10499725" cy="486092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Рисунок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4" name="Рисунок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5" name="Рисунок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863E3B-BC9B-4D1D-91C8-CB38CFB345F9}" type="datetime1">
              <a:rPr lang="ru-RU" noProof="0" smtClean="0"/>
              <a:t>09.02.2023</a:t>
            </a:fld>
            <a:endParaRPr lang="ru-RU" noProof="0"/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9" name="Текст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sz="1600" noProof="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Образец текста</a:t>
            </a:r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265AB9B-4D6C-400A-B641-CCFA2520DE7E}" type="datetime1">
              <a:rPr lang="ru-RU" noProof="0" smtClean="0"/>
              <a:t>09.02.2023</a:t>
            </a:fld>
            <a:endParaRPr lang="ru-RU" noProof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3C7A04-4CD6-4A30-895F-D2A8EC215C72}" type="datetime1">
              <a:rPr lang="ru-RU" noProof="0" smtClean="0"/>
              <a:t>09.02.2023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urt.org.ua/articles/48333/" TargetMode="External"/><Relationship Id="rId2" Type="http://schemas.openxmlformats.org/officeDocument/2006/relationships/hyperlink" Target="http://probudget.org.ua/news/gromadskiy-byudjet-v-ob-yednaniy-gromadi-ta-yogo-osoblivosti_692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izbirkom.org.ua/publications/obshchestvo-19/2018/gromadski-slukhannia-svitova-ta-ukrayinska-praktik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30" y="876299"/>
            <a:ext cx="5829669" cy="2242441"/>
          </a:xfrm>
        </p:spPr>
        <p:txBody>
          <a:bodyPr rtlCol="0">
            <a:noAutofit/>
          </a:bodyPr>
          <a:lstStyle/>
          <a:p>
            <a:pPr rtl="0"/>
            <a:r>
              <a:rPr lang="ru-RU" sz="4000" dirty="0" err="1"/>
              <a:t>Поширені</a:t>
            </a:r>
            <a:r>
              <a:rPr lang="ru-RU" sz="4000" dirty="0"/>
              <a:t> </a:t>
            </a:r>
            <a:r>
              <a:rPr lang="ru-RU" sz="4000" dirty="0" err="1"/>
              <a:t>форми</a:t>
            </a:r>
            <a:r>
              <a:rPr lang="ru-RU" sz="4000" dirty="0"/>
              <a:t> </a:t>
            </a:r>
            <a:r>
              <a:rPr lang="ru-RU" sz="4000" dirty="0" err="1"/>
              <a:t>прямої</a:t>
            </a:r>
            <a:r>
              <a:rPr lang="ru-RU" sz="4000" dirty="0"/>
              <a:t> (</a:t>
            </a:r>
            <a:r>
              <a:rPr lang="ru-RU" sz="4000" dirty="0" err="1"/>
              <a:t>безпосередньої</a:t>
            </a:r>
            <a:r>
              <a:rPr lang="ru-RU" sz="4000" dirty="0"/>
              <a:t>) </a:t>
            </a:r>
            <a:r>
              <a:rPr lang="ru-RU" sz="4000" dirty="0" err="1"/>
              <a:t>демократії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699" y="5078186"/>
            <a:ext cx="3427891" cy="1686597"/>
          </a:xfrm>
        </p:spPr>
        <p:txBody>
          <a:bodyPr rtlCol="0"/>
          <a:lstStyle/>
          <a:p>
            <a:pPr rtl="0"/>
            <a:r>
              <a:rPr lang="ru-RU" dirty="0" err="1"/>
              <a:t>Підготували</a:t>
            </a:r>
            <a:r>
              <a:rPr lang="ru-RU" dirty="0"/>
              <a:t> студентки </a:t>
            </a:r>
            <a:r>
              <a:rPr lang="ru-RU" dirty="0" err="1"/>
              <a:t>групи</a:t>
            </a:r>
            <a:r>
              <a:rPr lang="ru-RU" dirty="0"/>
              <a:t> ОО-6 :</a:t>
            </a:r>
          </a:p>
          <a:p>
            <a:pPr rtl="0"/>
            <a:r>
              <a:rPr lang="ru-RU" dirty="0"/>
              <a:t>Яценко </a:t>
            </a:r>
            <a:r>
              <a:rPr lang="ru-RU" dirty="0" err="1"/>
              <a:t>Вікторія</a:t>
            </a:r>
            <a:endParaRPr lang="ru-RU" dirty="0"/>
          </a:p>
          <a:p>
            <a:pPr rtl="0"/>
            <a:r>
              <a:rPr lang="ru-RU" dirty="0" err="1"/>
              <a:t>Пашинська</a:t>
            </a:r>
            <a:r>
              <a:rPr lang="ru-RU" dirty="0"/>
              <a:t> </a:t>
            </a:r>
            <a:r>
              <a:rPr lang="ru-RU" dirty="0" err="1"/>
              <a:t>Кароліна</a:t>
            </a:r>
            <a:endParaRPr lang="ru-RU" dirty="0"/>
          </a:p>
          <a:p>
            <a:pPr rtl="0"/>
            <a:r>
              <a:rPr lang="ru-RU" dirty="0"/>
              <a:t>Колесник Ольга</a:t>
            </a:r>
          </a:p>
          <a:p>
            <a:pPr rtl="0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F1D7AD-FC93-A5D9-1644-BDDA54D84D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4432" r="2443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8ACB59-D002-941D-DECC-D75EAD3ABEB4}"/>
              </a:ext>
            </a:extLst>
          </p:cNvPr>
          <p:cNvSpPr txBox="1"/>
          <p:nvPr/>
        </p:nvSpPr>
        <p:spPr>
          <a:xfrm>
            <a:off x="150922" y="632820"/>
            <a:ext cx="1054667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Бюджет </a:t>
            </a:r>
            <a:r>
              <a:rPr lang="ru-RU" b="1" dirty="0" err="1"/>
              <a:t>участі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демократичний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кожному </a:t>
            </a:r>
            <a:r>
              <a:rPr lang="ru-RU" dirty="0" err="1"/>
              <a:t>громадянину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розподілі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бюджету через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для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голосування</a:t>
            </a:r>
            <a:r>
              <a:rPr lang="ru-RU" dirty="0"/>
              <a:t> за них. Будь-</a:t>
            </a:r>
            <a:r>
              <a:rPr lang="ru-RU" dirty="0" err="1"/>
              <a:t>який</a:t>
            </a:r>
            <a:r>
              <a:rPr lang="ru-RU" dirty="0"/>
              <a:t> житель </a:t>
            </a:r>
            <a:r>
              <a:rPr lang="ru-RU" dirty="0" err="1"/>
              <a:t>може</a:t>
            </a:r>
            <a:r>
              <a:rPr lang="ru-RU" dirty="0"/>
              <a:t> подати проект,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покращенням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, </a:t>
            </a:r>
            <a:r>
              <a:rPr lang="ru-RU" dirty="0" err="1"/>
              <a:t>взяти</a:t>
            </a:r>
            <a:r>
              <a:rPr lang="ru-RU" dirty="0"/>
              <a:t> участь у </a:t>
            </a:r>
            <a:r>
              <a:rPr lang="ru-RU" dirty="0" err="1"/>
              <a:t>конкурсі</a:t>
            </a:r>
            <a:r>
              <a:rPr lang="ru-RU" dirty="0"/>
              <a:t>, </a:t>
            </a:r>
            <a:r>
              <a:rPr lang="ru-RU" dirty="0" err="1"/>
              <a:t>перемогти</a:t>
            </a:r>
            <a:r>
              <a:rPr lang="ru-RU" dirty="0"/>
              <a:t> в </a:t>
            </a:r>
            <a:r>
              <a:rPr lang="ru-RU" dirty="0" err="1"/>
              <a:t>голосуванні</a:t>
            </a:r>
            <a:r>
              <a:rPr lang="ru-RU" dirty="0"/>
              <a:t> і </a:t>
            </a:r>
            <a:r>
              <a:rPr lang="ru-RU" dirty="0" err="1"/>
              <a:t>спостерігати</a:t>
            </a:r>
            <a:r>
              <a:rPr lang="ru-RU" dirty="0"/>
              <a:t> за </a:t>
            </a:r>
            <a:r>
              <a:rPr lang="ru-RU" dirty="0" err="1"/>
              <a:t>тим</a:t>
            </a:r>
            <a:r>
              <a:rPr lang="ru-RU" dirty="0"/>
              <a:t>, як </a:t>
            </a:r>
            <a:r>
              <a:rPr lang="ru-RU" dirty="0" err="1"/>
              <a:t>його</a:t>
            </a:r>
            <a:r>
              <a:rPr lang="ru-RU" dirty="0"/>
              <a:t> проект </a:t>
            </a:r>
            <a:r>
              <a:rPr lang="ru-RU" dirty="0" err="1"/>
              <a:t>реалізують</a:t>
            </a:r>
            <a:r>
              <a:rPr lang="ru-RU" dirty="0"/>
              <a:t> в рамках бюджету. Як </a:t>
            </a:r>
            <a:r>
              <a:rPr lang="ru-RU" dirty="0" err="1"/>
              <a:t>бачимо</a:t>
            </a:r>
            <a:r>
              <a:rPr lang="ru-RU" dirty="0"/>
              <a:t>,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кожному </a:t>
            </a:r>
            <a:r>
              <a:rPr lang="ru-RU" dirty="0" err="1"/>
              <a:t>громадянину</a:t>
            </a:r>
            <a:r>
              <a:rPr lang="ru-RU" dirty="0"/>
              <a:t> </a:t>
            </a:r>
            <a:r>
              <a:rPr lang="ru-RU" dirty="0" err="1"/>
              <a:t>втілити</a:t>
            </a:r>
            <a:r>
              <a:rPr lang="ru-RU" dirty="0"/>
              <a:t> в </a:t>
            </a:r>
            <a:r>
              <a:rPr lang="ru-RU" dirty="0" err="1"/>
              <a:t>життя</a:t>
            </a:r>
            <a:r>
              <a:rPr lang="ru-RU" dirty="0"/>
              <a:t> будь-яку </a:t>
            </a:r>
            <a:r>
              <a:rPr lang="ru-RU" dirty="0" err="1"/>
              <a:t>мрію</a:t>
            </a:r>
            <a:r>
              <a:rPr lang="ru-RU" dirty="0"/>
              <a:t> з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громаді</a:t>
            </a:r>
            <a:r>
              <a:rPr lang="ru-RU" dirty="0"/>
              <a:t>, головне,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проекту </a:t>
            </a:r>
            <a:r>
              <a:rPr lang="ru-RU" dirty="0" err="1"/>
              <a:t>підпадала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</a:t>
            </a:r>
          </a:p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зародився</a:t>
            </a:r>
            <a:r>
              <a:rPr lang="ru-RU" dirty="0"/>
              <a:t> у </a:t>
            </a:r>
            <a:r>
              <a:rPr lang="ru-RU" dirty="0" err="1"/>
              <a:t>середині</a:t>
            </a:r>
            <a:r>
              <a:rPr lang="ru-RU" dirty="0"/>
              <a:t> 1980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бразильському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Порту-</a:t>
            </a:r>
            <a:r>
              <a:rPr lang="ru-RU" dirty="0" err="1"/>
              <a:t>Алегрі</a:t>
            </a:r>
            <a:r>
              <a:rPr lang="ru-RU" dirty="0"/>
              <a:t>. </a:t>
            </a:r>
            <a:r>
              <a:rPr lang="ru-RU" dirty="0" err="1"/>
              <a:t>Починалося</a:t>
            </a:r>
            <a:r>
              <a:rPr lang="ru-RU" dirty="0"/>
              <a:t> все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зібрань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мікрорайонів</a:t>
            </a:r>
            <a:r>
              <a:rPr lang="ru-RU" dirty="0"/>
              <a:t>, де люди </a:t>
            </a:r>
            <a:r>
              <a:rPr lang="ru-RU" dirty="0" err="1"/>
              <a:t>обговорювали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турбують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зрештою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перетворилось</a:t>
            </a:r>
            <a:r>
              <a:rPr lang="ru-RU" dirty="0"/>
              <a:t> на </a:t>
            </a:r>
            <a:r>
              <a:rPr lang="ru-RU" dirty="0" err="1"/>
              <a:t>комплексну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передбачала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містом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прямої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 та </a:t>
            </a:r>
            <a:r>
              <a:rPr lang="ru-RU" dirty="0" err="1"/>
              <a:t>лібералізації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З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і </a:t>
            </a:r>
            <a:r>
              <a:rPr lang="ru-RU" dirty="0" err="1"/>
              <a:t>поширенням</a:t>
            </a:r>
            <a:r>
              <a:rPr lang="ru-RU" dirty="0"/>
              <a:t> </a:t>
            </a:r>
            <a:r>
              <a:rPr lang="ru-RU" dirty="0" err="1"/>
              <a:t>інтернету</a:t>
            </a:r>
            <a:r>
              <a:rPr lang="ru-RU" dirty="0"/>
              <a:t> в </a:t>
            </a:r>
            <a:r>
              <a:rPr lang="ru-RU" dirty="0" err="1"/>
              <a:t>Кельні</a:t>
            </a:r>
            <a:r>
              <a:rPr lang="ru-RU" dirty="0"/>
              <a:t> (</a:t>
            </a:r>
            <a:r>
              <a:rPr lang="ru-RU" dirty="0" err="1"/>
              <a:t>Німеччина</a:t>
            </a:r>
            <a:r>
              <a:rPr lang="ru-RU" dirty="0"/>
              <a:t>) </a:t>
            </a:r>
            <a:r>
              <a:rPr lang="ru-RU" dirty="0" err="1"/>
              <a:t>вирішили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запровадити</a:t>
            </a:r>
            <a:r>
              <a:rPr lang="ru-RU" dirty="0"/>
              <a:t> </a:t>
            </a:r>
            <a:r>
              <a:rPr lang="ru-RU" dirty="0" err="1"/>
              <a:t>громадський</a:t>
            </a:r>
            <a:r>
              <a:rPr lang="ru-RU" dirty="0"/>
              <a:t> бюджет, </a:t>
            </a:r>
            <a:r>
              <a:rPr lang="ru-RU" dirty="0" err="1"/>
              <a:t>однак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</a:t>
            </a:r>
            <a:r>
              <a:rPr lang="ru-RU" dirty="0" err="1"/>
              <a:t>мешканці</a:t>
            </a:r>
            <a:r>
              <a:rPr lang="ru-RU" dirty="0"/>
              <a:t> </a:t>
            </a:r>
            <a:r>
              <a:rPr lang="ru-RU" dirty="0" err="1"/>
              <a:t>обрали</a:t>
            </a:r>
            <a:r>
              <a:rPr lang="ru-RU" dirty="0"/>
              <a:t> </a:t>
            </a:r>
            <a:r>
              <a:rPr lang="ru-RU" dirty="0" err="1"/>
              <a:t>спеціальний</a:t>
            </a:r>
            <a:r>
              <a:rPr lang="ru-RU" dirty="0"/>
              <a:t> веб-ресурс, </a:t>
            </a:r>
            <a:r>
              <a:rPr lang="ru-RU" dirty="0" err="1"/>
              <a:t>який</a:t>
            </a:r>
            <a:r>
              <a:rPr lang="ru-RU" dirty="0"/>
              <a:t> би </a:t>
            </a:r>
            <a:r>
              <a:rPr lang="ru-RU" dirty="0" err="1"/>
              <a:t>полегшив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голосування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у </a:t>
            </a:r>
            <a:r>
              <a:rPr lang="ru-RU" dirty="0" err="1"/>
              <a:t>голосуванні</a:t>
            </a:r>
            <a:r>
              <a:rPr lang="ru-RU" dirty="0"/>
              <a:t> за </a:t>
            </a:r>
            <a:r>
              <a:rPr lang="ru-RU" dirty="0" err="1"/>
              <a:t>проекти</a:t>
            </a:r>
            <a:r>
              <a:rPr lang="ru-RU" dirty="0"/>
              <a:t> бюджету </a:t>
            </a:r>
            <a:r>
              <a:rPr lang="ru-RU" dirty="0" err="1"/>
              <a:t>участі</a:t>
            </a:r>
            <a:r>
              <a:rPr lang="ru-RU" dirty="0"/>
              <a:t> взяли участь 11 000 </a:t>
            </a:r>
            <a:r>
              <a:rPr lang="ru-RU" dirty="0" err="1"/>
              <a:t>жителів</a:t>
            </a:r>
            <a:r>
              <a:rPr lang="ru-RU" dirty="0"/>
              <a:t> і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відібрано</a:t>
            </a:r>
            <a:r>
              <a:rPr lang="ru-RU" dirty="0"/>
              <a:t> 300 </a:t>
            </a:r>
            <a:r>
              <a:rPr lang="ru-RU" dirty="0" err="1"/>
              <a:t>проектів</a:t>
            </a:r>
            <a:r>
              <a:rPr lang="ru-RU" dirty="0"/>
              <a:t>. </a:t>
            </a:r>
            <a:r>
              <a:rPr lang="ru-RU" dirty="0" err="1"/>
              <a:t>Остаточне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приймала</a:t>
            </a:r>
            <a:r>
              <a:rPr lang="ru-RU" dirty="0"/>
              <a:t> </a:t>
            </a:r>
            <a:r>
              <a:rPr lang="ru-RU" dirty="0" err="1"/>
              <a:t>міська</a:t>
            </a:r>
            <a:r>
              <a:rPr lang="ru-RU" dirty="0"/>
              <a:t> рада. </a:t>
            </a:r>
            <a:r>
              <a:rPr lang="ru-RU" dirty="0" err="1"/>
              <a:t>Громадяни</a:t>
            </a:r>
            <a:r>
              <a:rPr lang="ru-RU" dirty="0"/>
              <a:t> ж,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доступу до </a:t>
            </a:r>
            <a:r>
              <a:rPr lang="ru-RU" dirty="0" err="1"/>
              <a:t>інтернету</a:t>
            </a:r>
            <a:r>
              <a:rPr lang="ru-RU" dirty="0"/>
              <a:t>, могли </a:t>
            </a:r>
            <a:r>
              <a:rPr lang="ru-RU" dirty="0" err="1"/>
              <a:t>подавати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письмово</a:t>
            </a:r>
            <a:r>
              <a:rPr lang="ru-RU" dirty="0"/>
              <a:t>. Бюджет </a:t>
            </a:r>
            <a:r>
              <a:rPr lang="ru-RU" dirty="0" err="1"/>
              <a:t>участі</a:t>
            </a:r>
            <a:r>
              <a:rPr lang="ru-RU" dirty="0"/>
              <a:t> на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склав</a:t>
            </a:r>
            <a:r>
              <a:rPr lang="ru-RU" dirty="0"/>
              <a:t> 311 </a:t>
            </a:r>
            <a:r>
              <a:rPr lang="ru-RU" dirty="0" err="1"/>
              <a:t>мільйонів</a:t>
            </a:r>
            <a:r>
              <a:rPr lang="ru-RU" dirty="0"/>
              <a:t> з 4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євро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бюджету.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01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3E98CA-F8AE-B461-2496-7247F468207A}"/>
              </a:ext>
            </a:extLst>
          </p:cNvPr>
          <p:cNvSpPr txBox="1"/>
          <p:nvPr/>
        </p:nvSpPr>
        <p:spPr>
          <a:xfrm>
            <a:off x="106532" y="874191"/>
            <a:ext cx="117540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австралійському</a:t>
            </a:r>
            <a:r>
              <a:rPr lang="ru-RU" dirty="0"/>
              <a:t> </a:t>
            </a:r>
            <a:r>
              <a:rPr lang="ru-RU" dirty="0" err="1"/>
              <a:t>штаті</a:t>
            </a:r>
            <a:r>
              <a:rPr lang="ru-RU" dirty="0"/>
              <a:t> </a:t>
            </a:r>
            <a:r>
              <a:rPr lang="ru-RU" dirty="0" err="1"/>
              <a:t>Південна</a:t>
            </a:r>
            <a:r>
              <a:rPr lang="ru-RU" dirty="0"/>
              <a:t> </a:t>
            </a:r>
            <a:r>
              <a:rPr lang="ru-RU" dirty="0" err="1"/>
              <a:t>Австралія</a:t>
            </a:r>
            <a:r>
              <a:rPr lang="ru-RU" dirty="0"/>
              <a:t> є </a:t>
            </a:r>
            <a:r>
              <a:rPr lang="ru-RU" dirty="0" err="1"/>
              <a:t>програма</a:t>
            </a:r>
            <a:r>
              <a:rPr lang="ru-RU" dirty="0"/>
              <a:t> «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облаштованості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», яка почала </a:t>
            </a:r>
            <a:r>
              <a:rPr lang="ru-RU" dirty="0" err="1"/>
              <a:t>функціонувати</a:t>
            </a:r>
            <a:r>
              <a:rPr lang="ru-RU" dirty="0"/>
              <a:t> з початку 2017 року. Вона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40 млн </a:t>
            </a:r>
            <a:r>
              <a:rPr lang="ru-RU" dirty="0" err="1"/>
              <a:t>доларів</a:t>
            </a:r>
            <a:r>
              <a:rPr lang="ru-RU" dirty="0"/>
              <a:t> США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на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громад.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стосуватись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: 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, спорт і </a:t>
            </a:r>
            <a:r>
              <a:rPr lang="ru-RU" dirty="0" err="1"/>
              <a:t>відпочинок</a:t>
            </a:r>
            <a:r>
              <a:rPr lang="ru-RU" dirty="0"/>
              <a:t>; транспорт та </a:t>
            </a:r>
            <a:r>
              <a:rPr lang="ru-RU" dirty="0" err="1"/>
              <a:t>безпека</a:t>
            </a:r>
            <a:r>
              <a:rPr lang="ru-RU" dirty="0"/>
              <a:t>;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добробут</a:t>
            </a:r>
            <a:r>
              <a:rPr lang="ru-RU" dirty="0"/>
              <a:t> та </a:t>
            </a:r>
            <a:r>
              <a:rPr lang="ru-RU" dirty="0" err="1"/>
              <a:t>інтеграція</a:t>
            </a:r>
            <a:r>
              <a:rPr lang="ru-RU" dirty="0"/>
              <a:t> в </a:t>
            </a:r>
            <a:r>
              <a:rPr lang="ru-RU" dirty="0" err="1"/>
              <a:t>соціум</a:t>
            </a:r>
            <a:r>
              <a:rPr lang="ru-RU" dirty="0"/>
              <a:t> людей з </a:t>
            </a:r>
            <a:r>
              <a:rPr lang="ru-RU" dirty="0" err="1"/>
              <a:t>особливими</a:t>
            </a:r>
            <a:r>
              <a:rPr lang="ru-RU" dirty="0"/>
              <a:t> потребами; </a:t>
            </a:r>
            <a:r>
              <a:rPr lang="ru-RU" dirty="0" err="1"/>
              <a:t>мистецтво</a:t>
            </a:r>
            <a:r>
              <a:rPr lang="ru-RU" dirty="0"/>
              <a:t> та культура; 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та </a:t>
            </a:r>
            <a:r>
              <a:rPr lang="ru-RU" dirty="0" err="1"/>
              <a:t>сталий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; </a:t>
            </a:r>
            <a:r>
              <a:rPr lang="ru-RU" dirty="0" err="1"/>
              <a:t>інновації</a:t>
            </a:r>
            <a:r>
              <a:rPr lang="ru-RU" dirty="0"/>
              <a:t> та </a:t>
            </a:r>
            <a:r>
              <a:rPr lang="ru-RU" dirty="0" err="1"/>
              <a:t>технології</a:t>
            </a:r>
            <a:r>
              <a:rPr lang="ru-RU" dirty="0"/>
              <a:t>.</a:t>
            </a:r>
          </a:p>
          <a:p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шляхом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однорічних</a:t>
            </a:r>
            <a:r>
              <a:rPr lang="ru-RU" dirty="0"/>
              <a:t> </a:t>
            </a:r>
            <a:r>
              <a:rPr lang="ru-RU" dirty="0" err="1"/>
              <a:t>грантів</a:t>
            </a:r>
            <a:r>
              <a:rPr lang="ru-RU" dirty="0"/>
              <a:t> з державного бюджету у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10 тис. до 150 тис. </a:t>
            </a:r>
            <a:r>
              <a:rPr lang="ru-RU" dirty="0" err="1"/>
              <a:t>доларів</a:t>
            </a:r>
            <a:r>
              <a:rPr lang="ru-RU" dirty="0"/>
              <a:t> США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проекту.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проекту повинна бути </a:t>
            </a:r>
            <a:r>
              <a:rPr lang="ru-RU" dirty="0" err="1"/>
              <a:t>підтримана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організацій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недержавна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неурядова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. </a:t>
            </a:r>
            <a:r>
              <a:rPr lang="ru-RU" dirty="0" err="1"/>
              <a:t>Однією</a:t>
            </a:r>
            <a:r>
              <a:rPr lang="ru-RU" dirty="0"/>
              <a:t> з умов є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реалізовані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12 </a:t>
            </a:r>
            <a:r>
              <a:rPr lang="ru-RU" dirty="0" err="1"/>
              <a:t>місяців</a:t>
            </a:r>
            <a:r>
              <a:rPr lang="ru-RU" dirty="0"/>
              <a:t>.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вибрані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завантажуються</a:t>
            </a:r>
            <a:r>
              <a:rPr lang="ru-RU" dirty="0"/>
              <a:t> на </a:t>
            </a:r>
            <a:r>
              <a:rPr lang="ru-RU" dirty="0" err="1"/>
              <a:t>офіційний</a:t>
            </a:r>
            <a:r>
              <a:rPr lang="ru-RU" dirty="0"/>
              <a:t> сайт </a:t>
            </a:r>
            <a:r>
              <a:rPr lang="ru-RU" dirty="0" err="1"/>
              <a:t>програми</a:t>
            </a:r>
            <a:r>
              <a:rPr lang="ru-RU" dirty="0"/>
              <a:t>, де і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голосування</a:t>
            </a:r>
            <a:r>
              <a:rPr lang="ru-RU" dirty="0"/>
              <a:t>. Право голосу </a:t>
            </a:r>
            <a:r>
              <a:rPr lang="ru-RU" dirty="0" err="1"/>
              <a:t>мають</a:t>
            </a:r>
            <a:r>
              <a:rPr lang="ru-RU" dirty="0"/>
              <a:t>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проживають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штату </a:t>
            </a:r>
            <a:r>
              <a:rPr lang="ru-RU" dirty="0" err="1"/>
              <a:t>Південна</a:t>
            </a:r>
            <a:r>
              <a:rPr lang="ru-RU" dirty="0"/>
              <a:t> </a:t>
            </a:r>
            <a:r>
              <a:rPr lang="ru-RU" dirty="0" err="1"/>
              <a:t>Австралія</a:t>
            </a:r>
            <a:r>
              <a:rPr lang="ru-RU" dirty="0"/>
              <a:t> і </a:t>
            </a:r>
            <a:r>
              <a:rPr lang="ru-RU" dirty="0" err="1"/>
              <a:t>досягли</a:t>
            </a:r>
            <a:r>
              <a:rPr lang="ru-RU" dirty="0"/>
              <a:t> 18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Голосування</a:t>
            </a:r>
            <a:r>
              <a:rPr lang="ru-RU" dirty="0"/>
              <a:t> проводиться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офіційному</a:t>
            </a:r>
            <a:r>
              <a:rPr lang="ru-RU" dirty="0"/>
              <a:t> веб-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«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облаштованості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» і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авторизації</a:t>
            </a:r>
            <a:r>
              <a:rPr lang="ru-RU" dirty="0"/>
              <a:t> через </a:t>
            </a:r>
            <a:r>
              <a:rPr lang="ru-RU" dirty="0" err="1"/>
              <a:t>мобільний</a:t>
            </a:r>
            <a:r>
              <a:rPr lang="ru-RU" dirty="0"/>
              <a:t> телефон, на </a:t>
            </a:r>
            <a:r>
              <a:rPr lang="ru-RU" dirty="0" err="1"/>
              <a:t>котрий</a:t>
            </a:r>
            <a:r>
              <a:rPr lang="ru-RU" dirty="0"/>
              <a:t> буде </a:t>
            </a:r>
            <a:r>
              <a:rPr lang="ru-RU" dirty="0" err="1"/>
              <a:t>надісланий</a:t>
            </a:r>
            <a:r>
              <a:rPr lang="ru-RU" dirty="0"/>
              <a:t> </a:t>
            </a:r>
            <a:r>
              <a:rPr lang="ru-RU" dirty="0" err="1"/>
              <a:t>чотиризначний</a:t>
            </a:r>
            <a:r>
              <a:rPr lang="ru-RU" dirty="0"/>
              <a:t> код. </a:t>
            </a:r>
            <a:r>
              <a:rPr lang="ru-RU" dirty="0" err="1"/>
              <a:t>Голосувати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до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64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C94075-8BD8-01E9-B8F8-1DF9B5F08883}"/>
              </a:ext>
            </a:extLst>
          </p:cNvPr>
          <p:cNvSpPr txBox="1"/>
          <p:nvPr/>
        </p:nvSpPr>
        <p:spPr>
          <a:xfrm>
            <a:off x="124286" y="474345"/>
            <a:ext cx="1171852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Однак</a:t>
            </a:r>
            <a:r>
              <a:rPr lang="ru-RU" dirty="0"/>
              <a:t> не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бюджету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завершуються</a:t>
            </a:r>
            <a:r>
              <a:rPr lang="ru-RU" dirty="0"/>
              <a:t> </a:t>
            </a:r>
            <a:r>
              <a:rPr lang="ru-RU" dirty="0" err="1"/>
              <a:t>успіхом</a:t>
            </a:r>
            <a:r>
              <a:rPr lang="ru-RU" dirty="0"/>
              <a:t>. </a:t>
            </a:r>
            <a:r>
              <a:rPr lang="ru-RU" dirty="0" err="1"/>
              <a:t>Ініціатором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бюджету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Братиславі</a:t>
            </a:r>
            <a:r>
              <a:rPr lang="ru-RU" dirty="0"/>
              <a:t> – головному </a:t>
            </a:r>
            <a:r>
              <a:rPr lang="ru-RU" dirty="0" err="1"/>
              <a:t>політичному</a:t>
            </a:r>
            <a:r>
              <a:rPr lang="ru-RU" dirty="0"/>
              <a:t>, </a:t>
            </a:r>
            <a:r>
              <a:rPr lang="ru-RU" dirty="0" err="1"/>
              <a:t>адміністративному</a:t>
            </a:r>
            <a:r>
              <a:rPr lang="ru-RU" dirty="0"/>
              <a:t>, </a:t>
            </a:r>
            <a:r>
              <a:rPr lang="ru-RU" dirty="0" err="1"/>
              <a:t>економічному</a:t>
            </a:r>
            <a:r>
              <a:rPr lang="ru-RU" dirty="0"/>
              <a:t> і культурному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Словаччини</a:t>
            </a:r>
            <a:r>
              <a:rPr lang="ru-RU" dirty="0"/>
              <a:t> –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громадянська</a:t>
            </a:r>
            <a:r>
              <a:rPr lang="ru-RU" dirty="0"/>
              <a:t> </a:t>
            </a:r>
            <a:r>
              <a:rPr lang="ru-RU" dirty="0" err="1"/>
              <a:t>асоціація</a:t>
            </a:r>
            <a:r>
              <a:rPr lang="ru-RU" dirty="0"/>
              <a:t> «</a:t>
            </a:r>
            <a:r>
              <a:rPr lang="ru-RU" dirty="0" err="1"/>
              <a:t>Утопія</a:t>
            </a:r>
            <a:r>
              <a:rPr lang="ru-RU" dirty="0"/>
              <a:t>», яка </a:t>
            </a:r>
            <a:r>
              <a:rPr lang="ru-RU" dirty="0" err="1"/>
              <a:t>розпочала</a:t>
            </a:r>
            <a:r>
              <a:rPr lang="ru-RU" dirty="0"/>
              <a:t> переговори з </a:t>
            </a:r>
            <a:r>
              <a:rPr lang="ru-RU" dirty="0" err="1"/>
              <a:t>міською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 і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співробітництві</a:t>
            </a:r>
            <a:r>
              <a:rPr lang="ru-RU" dirty="0"/>
              <a:t> з </a:t>
            </a:r>
            <a:r>
              <a:rPr lang="ru-RU" dirty="0" err="1"/>
              <a:t>визначеним</a:t>
            </a:r>
            <a:r>
              <a:rPr lang="ru-RU" dirty="0"/>
              <a:t> </a:t>
            </a:r>
            <a:r>
              <a:rPr lang="ru-RU" dirty="0" err="1"/>
              <a:t>управлінням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вона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розробила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інновації</a:t>
            </a:r>
            <a:r>
              <a:rPr lang="ru-RU" dirty="0"/>
              <a:t>, і бюджет </a:t>
            </a:r>
            <a:r>
              <a:rPr lang="ru-RU" dirty="0" err="1"/>
              <a:t>участі</a:t>
            </a:r>
            <a:r>
              <a:rPr lang="ru-RU" dirty="0"/>
              <a:t> почали </a:t>
            </a:r>
            <a:r>
              <a:rPr lang="ru-RU" dirty="0" err="1"/>
              <a:t>втілювати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не принесли </a:t>
            </a:r>
            <a:r>
              <a:rPr lang="ru-RU" dirty="0" err="1"/>
              <a:t>видимих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 </a:t>
            </a:r>
            <a:r>
              <a:rPr lang="ru-RU" dirty="0" err="1"/>
              <a:t>Щороку</a:t>
            </a:r>
            <a:r>
              <a:rPr lang="ru-RU" dirty="0"/>
              <a:t> бюджет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привертав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250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– </a:t>
            </a:r>
            <a:r>
              <a:rPr lang="ru-RU" dirty="0" err="1"/>
              <a:t>тобто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пропозиціями</a:t>
            </a:r>
            <a:r>
              <a:rPr lang="ru-RU" dirty="0"/>
              <a:t> та /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проголосував</a:t>
            </a:r>
            <a:r>
              <a:rPr lang="ru-RU" dirty="0"/>
              <a:t> за </a:t>
            </a:r>
            <a:r>
              <a:rPr lang="ru-RU" dirty="0" err="1"/>
              <a:t>пропозицію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пасивності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і </a:t>
            </a:r>
            <a:r>
              <a:rPr lang="ru-RU" dirty="0" err="1"/>
              <a:t>недостатньої</a:t>
            </a:r>
            <a:r>
              <a:rPr lang="ru-RU" dirty="0"/>
              <a:t> </a:t>
            </a:r>
            <a:r>
              <a:rPr lang="ru-RU" dirty="0" err="1"/>
              <a:t>медійної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бюджет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Словаччини</a:t>
            </a:r>
            <a:r>
              <a:rPr lang="ru-RU" dirty="0"/>
              <a:t> </a:t>
            </a:r>
            <a:r>
              <a:rPr lang="ru-RU" dirty="0" err="1"/>
              <a:t>скасували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b="1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бюджет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і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громадянам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ініціатив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необхідними</a:t>
            </a:r>
            <a:r>
              <a:rPr lang="ru-RU" dirty="0"/>
              <a:t> для громад.</a:t>
            </a:r>
          </a:p>
          <a:p>
            <a:r>
              <a:rPr lang="ru-RU" dirty="0"/>
              <a:t> Бюджет </a:t>
            </a:r>
            <a:r>
              <a:rPr lang="ru-RU" dirty="0" err="1"/>
              <a:t>участі</a:t>
            </a:r>
            <a:r>
              <a:rPr lang="ru-RU" dirty="0"/>
              <a:t> є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прозорого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а й </a:t>
            </a:r>
            <a:r>
              <a:rPr lang="ru-RU" dirty="0" err="1"/>
              <a:t>інструментом</a:t>
            </a:r>
            <a:r>
              <a:rPr lang="ru-RU" dirty="0"/>
              <a:t>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громадянської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поліпшує</a:t>
            </a:r>
            <a:r>
              <a:rPr lang="ru-RU" dirty="0"/>
              <a:t> </a:t>
            </a:r>
            <a:r>
              <a:rPr lang="ru-RU" dirty="0" err="1"/>
              <a:t>обізнаність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і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впевненість</a:t>
            </a:r>
            <a:r>
              <a:rPr lang="ru-RU" dirty="0"/>
              <a:t> у </a:t>
            </a:r>
            <a:r>
              <a:rPr lang="ru-RU" dirty="0" err="1"/>
              <a:t>власних</a:t>
            </a:r>
            <a:r>
              <a:rPr lang="ru-RU" dirty="0"/>
              <a:t> силах.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03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7677C9-04E9-7BE1-79FD-391B66AA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674802" cy="655320"/>
          </a:xfrm>
        </p:spPr>
        <p:txBody>
          <a:bodyPr>
            <a:normAutofit fontScale="90000"/>
          </a:bodyPr>
          <a:lstStyle/>
          <a:p>
            <a:r>
              <a:rPr lang="uk-UA" dirty="0"/>
              <a:t>Громадські слухання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25171-8E55-E33F-4B80-43712C091136}"/>
              </a:ext>
            </a:extLst>
          </p:cNvPr>
          <p:cNvSpPr txBox="1"/>
          <p:nvPr/>
        </p:nvSpPr>
        <p:spPr>
          <a:xfrm>
            <a:off x="97653" y="655320"/>
            <a:ext cx="1119474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і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та </a:t>
            </a:r>
            <a:r>
              <a:rPr lang="ru-RU" dirty="0" err="1"/>
              <a:t>громадян</a:t>
            </a:r>
            <a:r>
              <a:rPr lang="ru-RU" dirty="0"/>
              <a:t> є </a:t>
            </a:r>
            <a:r>
              <a:rPr lang="ru-RU" b="1" dirty="0" err="1"/>
              <a:t>громадські</a:t>
            </a:r>
            <a:r>
              <a:rPr lang="ru-RU" b="1" dirty="0"/>
              <a:t> </a:t>
            </a:r>
            <a:r>
              <a:rPr lang="ru-RU" b="1" dirty="0" err="1"/>
              <a:t>слухання</a:t>
            </a:r>
            <a:r>
              <a:rPr lang="ru-RU" dirty="0"/>
              <a:t>. </a:t>
            </a:r>
            <a:r>
              <a:rPr lang="ru-RU" dirty="0" err="1"/>
              <a:t>Популярність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практики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зручністю</a:t>
            </a:r>
            <a:r>
              <a:rPr lang="ru-RU" dirty="0"/>
              <a:t> як для </a:t>
            </a:r>
            <a:r>
              <a:rPr lang="ru-RU" dirty="0" err="1"/>
              <a:t>влади</a:t>
            </a:r>
            <a:r>
              <a:rPr lang="ru-RU" dirty="0"/>
              <a:t>, так і для </a:t>
            </a:r>
            <a:r>
              <a:rPr lang="ru-RU" dirty="0" err="1"/>
              <a:t>громадян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консультативній</a:t>
            </a:r>
            <a:r>
              <a:rPr lang="ru-RU" dirty="0"/>
              <a:t>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слухань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сигнал про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тривожні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для </a:t>
            </a:r>
            <a:r>
              <a:rPr lang="ru-RU" dirty="0" err="1"/>
              <a:t>населення</a:t>
            </a:r>
            <a:r>
              <a:rPr lang="ru-RU" dirty="0"/>
              <a:t>, а </a:t>
            </a:r>
            <a:r>
              <a:rPr lang="ru-RU" dirty="0" err="1"/>
              <a:t>громадяни</a:t>
            </a:r>
            <a:r>
              <a:rPr lang="ru-RU" dirty="0"/>
              <a:t>,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висловити</a:t>
            </a:r>
            <a:r>
              <a:rPr lang="ru-RU" dirty="0"/>
              <a:t> свою думку, але й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рекомендацію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Сама практика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слухань</a:t>
            </a:r>
            <a:r>
              <a:rPr lang="ru-RU" dirty="0"/>
              <a:t>, </a:t>
            </a:r>
            <a:r>
              <a:rPr lang="ru-RU" dirty="0" err="1"/>
              <a:t>імовірніше</a:t>
            </a:r>
            <a:r>
              <a:rPr lang="ru-RU" dirty="0"/>
              <a:t> за все, </a:t>
            </a:r>
            <a:r>
              <a:rPr lang="ru-RU" dirty="0" err="1"/>
              <a:t>зародилася</a:t>
            </a:r>
            <a:r>
              <a:rPr lang="ru-RU" dirty="0"/>
              <a:t> в </a:t>
            </a:r>
            <a:r>
              <a:rPr lang="ru-RU" dirty="0" err="1"/>
              <a:t>Англії</a:t>
            </a:r>
            <a:r>
              <a:rPr lang="ru-RU" dirty="0"/>
              <a:t> в </a:t>
            </a:r>
            <a:r>
              <a:rPr lang="en-US" dirty="0"/>
              <a:t>XIX </a:t>
            </a:r>
            <a:r>
              <a:rPr lang="ru-RU" dirty="0" err="1"/>
              <a:t>столітті</a:t>
            </a:r>
            <a:r>
              <a:rPr lang="ru-RU" dirty="0"/>
              <a:t>. </a:t>
            </a:r>
          </a:p>
          <a:p>
            <a:r>
              <a:rPr lang="ru-RU" dirty="0"/>
              <a:t>Так,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дослідженнями</a:t>
            </a:r>
            <a:r>
              <a:rPr lang="ru-RU" dirty="0"/>
              <a:t> </a:t>
            </a:r>
            <a:r>
              <a:rPr lang="ru-RU" b="1" dirty="0"/>
              <a:t>Джона </a:t>
            </a:r>
            <a:r>
              <a:rPr lang="ru-RU" b="1" dirty="0" err="1"/>
              <a:t>Форестера</a:t>
            </a:r>
            <a:r>
              <a:rPr lang="ru-RU" dirty="0"/>
              <a:t>, на початку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обгороджування</a:t>
            </a:r>
            <a:r>
              <a:rPr lang="ru-RU" dirty="0"/>
              <a:t>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яка мала бути додана, </a:t>
            </a:r>
            <a:r>
              <a:rPr lang="ru-RU" dirty="0" err="1"/>
              <a:t>потрібен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окремий</a:t>
            </a:r>
            <a:r>
              <a:rPr lang="ru-RU" dirty="0"/>
              <a:t> акт парламенту.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проведені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петицію</a:t>
            </a:r>
            <a:r>
              <a:rPr lang="ru-RU" dirty="0"/>
              <a:t> до парламенту,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обгородити</a:t>
            </a:r>
            <a:r>
              <a:rPr lang="ru-RU" dirty="0"/>
              <a:t> землю, а </a:t>
            </a:r>
            <a:r>
              <a:rPr lang="ru-RU" dirty="0" err="1"/>
              <a:t>пізніше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виказати</a:t>
            </a:r>
            <a:r>
              <a:rPr lang="ru-RU" dirty="0"/>
              <a:t> </a:t>
            </a:r>
            <a:r>
              <a:rPr lang="ru-RU" dirty="0" err="1"/>
              <a:t>заперечення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акту, </a:t>
            </a:r>
            <a:r>
              <a:rPr lang="ru-RU" dirty="0" err="1"/>
              <a:t>створеного</a:t>
            </a:r>
            <a:r>
              <a:rPr lang="ru-RU" dirty="0"/>
              <a:t> парламентом.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 </a:t>
            </a:r>
            <a:r>
              <a:rPr lang="ru-RU" dirty="0" err="1"/>
              <a:t>перебували</a:t>
            </a:r>
            <a:r>
              <a:rPr lang="ru-RU" dirty="0"/>
              <a:t> в </a:t>
            </a:r>
            <a:r>
              <a:rPr lang="ru-RU" dirty="0" err="1"/>
              <a:t>розпорядженні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з </a:t>
            </a:r>
            <a:r>
              <a:rPr lang="ru-RU" dirty="0" err="1"/>
              <a:t>неупередженості</a:t>
            </a:r>
            <a:r>
              <a:rPr lang="ru-RU" dirty="0"/>
              <a:t>. У 1845 </a:t>
            </a:r>
            <a:r>
              <a:rPr lang="ru-RU" dirty="0" err="1"/>
              <a:t>році</a:t>
            </a:r>
            <a:r>
              <a:rPr lang="ru-RU" dirty="0"/>
              <a:t> «Закон про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обгороджування</a:t>
            </a:r>
            <a:r>
              <a:rPr lang="ru-RU" dirty="0"/>
              <a:t>» створив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комісарів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направляли до парламенту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законопроекти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почути</a:t>
            </a:r>
            <a:r>
              <a:rPr lang="ru-RU" dirty="0"/>
              <a:t> про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комісій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почути</a:t>
            </a:r>
            <a:r>
              <a:rPr lang="ru-RU" dirty="0"/>
              <a:t>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занепокоєння</a:t>
            </a:r>
            <a:r>
              <a:rPr lang="ru-RU" dirty="0"/>
              <a:t> з приводу </a:t>
            </a:r>
            <a:r>
              <a:rPr lang="ru-RU" dirty="0" err="1"/>
              <a:t>охоплення</a:t>
            </a:r>
            <a:r>
              <a:rPr lang="ru-RU" dirty="0"/>
              <a:t> земель, стало одним з перших </a:t>
            </a:r>
            <a:r>
              <a:rPr lang="ru-RU" dirty="0" err="1"/>
              <a:t>прикладів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r>
              <a:rPr lang="ru-RU" dirty="0"/>
              <a:t>.</a:t>
            </a:r>
          </a:p>
          <a:p>
            <a:r>
              <a:rPr lang="ru-RU" dirty="0" err="1"/>
              <a:t>Сьогодні</a:t>
            </a:r>
            <a:r>
              <a:rPr lang="ru-RU" dirty="0"/>
              <a:t> ж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собою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 </a:t>
            </a:r>
            <a:r>
              <a:rPr lang="ru-RU" dirty="0" err="1"/>
              <a:t>посадових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та </a:t>
            </a:r>
            <a:r>
              <a:rPr lang="ru-RU" dirty="0" err="1"/>
              <a:t>громадян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учасникам</a:t>
            </a:r>
            <a:r>
              <a:rPr lang="ru-RU" dirty="0"/>
              <a:t> дозволено </a:t>
            </a:r>
            <a:r>
              <a:rPr lang="ru-RU" dirty="0" err="1"/>
              <a:t>пропонувати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r>
              <a:rPr lang="ru-RU" dirty="0"/>
              <a:t>, як правило, </a:t>
            </a:r>
            <a:r>
              <a:rPr lang="ru-RU" dirty="0" err="1"/>
              <a:t>організовуються</a:t>
            </a:r>
            <a:r>
              <a:rPr lang="ru-RU" dirty="0"/>
              <a:t> для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думки та </a:t>
            </a:r>
            <a:r>
              <a:rPr lang="ru-RU" dirty="0" err="1"/>
              <a:t>занепокоєнь</a:t>
            </a:r>
            <a:r>
              <a:rPr lang="ru-RU" dirty="0"/>
              <a:t> з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перед </a:t>
            </a:r>
            <a:r>
              <a:rPr lang="ru-RU" dirty="0" err="1"/>
              <a:t>тим</a:t>
            </a:r>
            <a:r>
              <a:rPr lang="ru-RU" dirty="0"/>
              <a:t>, як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приймуть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вживатимуть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839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13D18F-EF31-5A43-C1C0-2FEF40BFF5A6}"/>
              </a:ext>
            </a:extLst>
          </p:cNvPr>
          <p:cNvSpPr txBox="1"/>
          <p:nvPr/>
        </p:nvSpPr>
        <p:spPr>
          <a:xfrm>
            <a:off x="594805" y="444636"/>
            <a:ext cx="103957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Як </a:t>
            </a:r>
            <a:r>
              <a:rPr lang="ru-RU" dirty="0" err="1"/>
              <a:t>зазначає</a:t>
            </a:r>
            <a:r>
              <a:rPr lang="ru-RU" dirty="0"/>
              <a:t> </a:t>
            </a:r>
            <a:r>
              <a:rPr lang="ru-RU" b="1" dirty="0" err="1"/>
              <a:t>Крістофер</a:t>
            </a:r>
            <a:r>
              <a:rPr lang="ru-RU" b="1" dirty="0"/>
              <a:t> </a:t>
            </a:r>
            <a:r>
              <a:rPr lang="ru-RU" b="1" dirty="0" err="1"/>
              <a:t>Карповіц</a:t>
            </a:r>
            <a:r>
              <a:rPr lang="ru-RU" dirty="0"/>
              <a:t>, «</a:t>
            </a:r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r>
              <a:rPr lang="ru-RU" dirty="0"/>
              <a:t> є,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найпоширенішим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 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в </a:t>
            </a:r>
            <a:r>
              <a:rPr lang="ru-RU" dirty="0" err="1"/>
              <a:t>Сполучених</a:t>
            </a:r>
            <a:r>
              <a:rPr lang="ru-RU" dirty="0"/>
              <a:t> Штатах,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рівнями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». </a:t>
            </a:r>
          </a:p>
          <a:p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дозволяючи</a:t>
            </a:r>
            <a:r>
              <a:rPr lang="ru-RU" dirty="0"/>
              <a:t> </a:t>
            </a:r>
            <a:r>
              <a:rPr lang="ru-RU" dirty="0" err="1"/>
              <a:t>громадянам</a:t>
            </a:r>
            <a:r>
              <a:rPr lang="ru-RU" dirty="0"/>
              <a:t> </a:t>
            </a:r>
            <a:r>
              <a:rPr lang="ru-RU" dirty="0" err="1"/>
              <a:t>висловлювати</a:t>
            </a:r>
            <a:r>
              <a:rPr lang="ru-RU" dirty="0"/>
              <a:t> свою точку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, чиновники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проблемі</a:t>
            </a:r>
            <a:r>
              <a:rPr lang="ru-RU" dirty="0"/>
              <a:t>. </a:t>
            </a:r>
            <a:r>
              <a:rPr lang="ru-RU" dirty="0" err="1"/>
              <a:t>По-друге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громадянам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відчути</a:t>
            </a:r>
            <a:r>
              <a:rPr lang="ru-RU" dirty="0"/>
              <a:t> силу </a:t>
            </a:r>
            <a:r>
              <a:rPr lang="ru-RU" dirty="0" err="1"/>
              <a:t>власного</a:t>
            </a:r>
            <a:r>
              <a:rPr lang="ru-RU" dirty="0"/>
              <a:t> голосу. </a:t>
            </a:r>
            <a:r>
              <a:rPr lang="ru-RU" dirty="0" err="1"/>
              <a:t>По-третє</a:t>
            </a:r>
            <a:r>
              <a:rPr lang="ru-RU" dirty="0"/>
              <a:t>, </a:t>
            </a:r>
            <a:r>
              <a:rPr lang="ru-RU" dirty="0" err="1"/>
              <a:t>часове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представити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 без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домінуючої</a:t>
            </a:r>
            <a:r>
              <a:rPr lang="ru-RU" dirty="0"/>
              <a:t> на </a:t>
            </a:r>
            <a:r>
              <a:rPr lang="ru-RU" dirty="0" err="1"/>
              <a:t>дискусії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рівність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для того, </a:t>
            </a:r>
            <a:r>
              <a:rPr lang="ru-RU" dirty="0" err="1"/>
              <a:t>аби</a:t>
            </a:r>
            <a:r>
              <a:rPr lang="ru-RU" dirty="0"/>
              <a:t> думки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почуті</a:t>
            </a:r>
            <a:r>
              <a:rPr lang="ru-RU" dirty="0"/>
              <a:t> чиновниками.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3FEF59-3659-AE66-01B9-EC9407C0E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669" y="3551043"/>
            <a:ext cx="5568103" cy="31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7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07A1D71-D9F0-965F-E84D-9BE94742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3" y="175972"/>
            <a:ext cx="8246363" cy="65532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Цікавинки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практики США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909CB-C936-3369-D2B5-6474C1069BBA}"/>
              </a:ext>
            </a:extLst>
          </p:cNvPr>
          <p:cNvSpPr txBox="1"/>
          <p:nvPr/>
        </p:nvSpPr>
        <p:spPr>
          <a:xfrm>
            <a:off x="612561" y="1321696"/>
            <a:ext cx="107774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 США з 2005 року </a:t>
            </a:r>
            <a:r>
              <a:rPr lang="ru-RU" dirty="0" err="1"/>
              <a:t>використовується</a:t>
            </a:r>
            <a:r>
              <a:rPr lang="ru-RU" dirty="0"/>
              <a:t> метод «</a:t>
            </a:r>
            <a:r>
              <a:rPr lang="ru-RU" dirty="0" err="1"/>
              <a:t>співвіднесення</a:t>
            </a:r>
            <a:r>
              <a:rPr lang="ru-RU" dirty="0"/>
              <a:t> з </a:t>
            </a:r>
            <a:r>
              <a:rPr lang="ru-RU" dirty="0" err="1"/>
              <a:t>реальністю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об’єднувати</a:t>
            </a:r>
            <a:r>
              <a:rPr lang="ru-RU" dirty="0"/>
              <a:t> думки </a:t>
            </a:r>
            <a:r>
              <a:rPr lang="ru-RU" dirty="0" err="1"/>
              <a:t>зацікавлених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 «</a:t>
            </a:r>
            <a:r>
              <a:rPr lang="ru-RU" dirty="0" err="1"/>
              <a:t>Співвідношення</a:t>
            </a:r>
            <a:r>
              <a:rPr lang="ru-RU" dirty="0"/>
              <a:t> з </a:t>
            </a:r>
            <a:r>
              <a:rPr lang="ru-RU" dirty="0" err="1"/>
              <a:t>реальністю</a:t>
            </a:r>
            <a:r>
              <a:rPr lang="ru-RU" dirty="0"/>
              <a:t>»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роботу в </a:t>
            </a:r>
            <a:r>
              <a:rPr lang="ru-RU" dirty="0" err="1"/>
              <a:t>групах</a:t>
            </a:r>
            <a:r>
              <a:rPr lang="ru-RU" dirty="0"/>
              <a:t> (8-10 </a:t>
            </a:r>
            <a:r>
              <a:rPr lang="ru-RU" dirty="0" err="1"/>
              <a:t>чоловік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лідерами</a:t>
            </a:r>
            <a:r>
              <a:rPr lang="ru-RU" dirty="0"/>
              <a:t> в приватному, державному та </a:t>
            </a:r>
            <a:r>
              <a:rPr lang="ru-RU" dirty="0" err="1"/>
              <a:t>некомерційному</a:t>
            </a:r>
            <a:r>
              <a:rPr lang="ru-RU" dirty="0"/>
              <a:t> секторах. </a:t>
            </a:r>
          </a:p>
          <a:p>
            <a:r>
              <a:rPr lang="ru-RU" dirty="0"/>
              <a:t>Так, </a:t>
            </a:r>
            <a:r>
              <a:rPr lang="ru-RU" dirty="0" err="1"/>
              <a:t>наприклад</a:t>
            </a:r>
            <a:r>
              <a:rPr lang="ru-RU" dirty="0"/>
              <a:t>, у 2009 </a:t>
            </a:r>
            <a:r>
              <a:rPr lang="ru-RU" dirty="0" err="1"/>
              <a:t>році</a:t>
            </a:r>
            <a:r>
              <a:rPr lang="ru-RU" dirty="0"/>
              <a:t> у </a:t>
            </a:r>
            <a:r>
              <a:rPr lang="ru-RU" dirty="0" err="1"/>
              <a:t>Філадельфії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закрити</a:t>
            </a:r>
            <a:r>
              <a:rPr lang="ru-RU" dirty="0"/>
              <a:t> </a:t>
            </a:r>
            <a:r>
              <a:rPr lang="ru-RU" dirty="0" err="1"/>
              <a:t>дефіцит</a:t>
            </a:r>
            <a:r>
              <a:rPr lang="ru-RU" dirty="0"/>
              <a:t> бюджету у </a:t>
            </a:r>
            <a:r>
              <a:rPr lang="ru-RU" dirty="0" err="1"/>
              <a:t>розмірі</a:t>
            </a:r>
            <a:r>
              <a:rPr lang="ru-RU" dirty="0"/>
              <a:t> 108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 у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; </a:t>
            </a:r>
            <a:r>
              <a:rPr lang="ru-RU" dirty="0" err="1"/>
              <a:t>дефіцит</a:t>
            </a:r>
            <a:r>
              <a:rPr lang="ru-RU" dirty="0"/>
              <a:t> за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за прогнозами мав </a:t>
            </a:r>
            <a:r>
              <a:rPr lang="ru-RU" dirty="0" err="1"/>
              <a:t>скласти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 млрд </a:t>
            </a:r>
            <a:r>
              <a:rPr lang="ru-RU" dirty="0" err="1"/>
              <a:t>доларів</a:t>
            </a:r>
            <a:r>
              <a:rPr lang="ru-RU" dirty="0"/>
              <a:t>. Тому </a:t>
            </a:r>
            <a:r>
              <a:rPr lang="ru-RU" dirty="0" err="1"/>
              <a:t>міська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збиралася</a:t>
            </a:r>
            <a:r>
              <a:rPr lang="ru-RU" dirty="0"/>
              <a:t> </a:t>
            </a:r>
            <a:r>
              <a:rPr lang="ru-RU" dirty="0" err="1"/>
              <a:t>скоротити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належать </a:t>
            </a:r>
            <a:r>
              <a:rPr lang="ru-RU" dirty="0" err="1"/>
              <a:t>місту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закрити</a:t>
            </a:r>
            <a:r>
              <a:rPr lang="ru-RU" dirty="0"/>
              <a:t> три </a:t>
            </a:r>
            <a:r>
              <a:rPr lang="ru-RU" dirty="0" err="1"/>
              <a:t>зимові</a:t>
            </a:r>
            <a:r>
              <a:rPr lang="ru-RU" dirty="0"/>
              <a:t> катки, доки не буде </a:t>
            </a:r>
            <a:r>
              <a:rPr lang="ru-RU" dirty="0" err="1"/>
              <a:t>знайдено</a:t>
            </a:r>
            <a:r>
              <a:rPr lang="ru-RU" dirty="0"/>
              <a:t> приватного </a:t>
            </a:r>
            <a:r>
              <a:rPr lang="ru-RU" dirty="0" err="1"/>
              <a:t>фінансування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68 </a:t>
            </a:r>
            <a:r>
              <a:rPr lang="ru-RU" dirty="0" err="1"/>
              <a:t>літніх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, </a:t>
            </a:r>
            <a:r>
              <a:rPr lang="ru-RU" dirty="0" err="1"/>
              <a:t>близько</a:t>
            </a:r>
            <a:r>
              <a:rPr lang="ru-RU" dirty="0"/>
              <a:t> 11 </a:t>
            </a:r>
            <a:r>
              <a:rPr lang="ru-RU" dirty="0" err="1"/>
              <a:t>бібліотек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три </a:t>
            </a:r>
            <a:r>
              <a:rPr lang="ru-RU" dirty="0" err="1"/>
              <a:t>бібліотеки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втратити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недільні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означало </a:t>
            </a:r>
            <a:r>
              <a:rPr lang="ru-RU" dirty="0" err="1"/>
              <a:t>скорочення</a:t>
            </a:r>
            <a:r>
              <a:rPr lang="ru-RU" dirty="0"/>
              <a:t>  220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та </a:t>
            </a:r>
            <a:r>
              <a:rPr lang="ru-RU" dirty="0" err="1"/>
              <a:t>ліквідацію</a:t>
            </a:r>
            <a:r>
              <a:rPr lang="ru-RU" dirty="0"/>
              <a:t> 600 </a:t>
            </a:r>
            <a:r>
              <a:rPr lang="ru-RU" dirty="0" err="1"/>
              <a:t>вакантних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. </a:t>
            </a:r>
            <a:r>
              <a:rPr lang="ru-RU" dirty="0" err="1"/>
              <a:t>Міський</a:t>
            </a:r>
            <a:r>
              <a:rPr lang="ru-RU" dirty="0"/>
              <a:t> директор </a:t>
            </a:r>
            <a:r>
              <a:rPr lang="ru-RU" dirty="0" err="1"/>
              <a:t>фінансів</a:t>
            </a:r>
            <a:r>
              <a:rPr lang="ru-RU" dirty="0"/>
              <a:t> Роб Дубов пояснив,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в </a:t>
            </a:r>
            <a:r>
              <a:rPr lang="ru-RU" dirty="0" err="1"/>
              <a:t>Філадельфії</a:t>
            </a:r>
            <a:r>
              <a:rPr lang="ru-RU" dirty="0"/>
              <a:t> є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, і з </a:t>
            </a:r>
            <a:r>
              <a:rPr lang="ru-RU" dirty="0" err="1"/>
              <a:t>цієї</a:t>
            </a:r>
            <a:r>
              <a:rPr lang="ru-RU" dirty="0"/>
              <a:t> причини </a:t>
            </a:r>
            <a:r>
              <a:rPr lang="ru-RU" dirty="0" err="1"/>
              <a:t>місто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очікувати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когось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17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2E023D-5410-604F-AE60-C59365564E44}"/>
              </a:ext>
            </a:extLst>
          </p:cNvPr>
          <p:cNvSpPr txBox="1"/>
          <p:nvPr/>
        </p:nvSpPr>
        <p:spPr>
          <a:xfrm>
            <a:off x="0" y="762322"/>
            <a:ext cx="119315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відповідь</a:t>
            </a:r>
            <a:r>
              <a:rPr lang="ru-RU" dirty="0"/>
              <a:t> «</a:t>
            </a:r>
            <a:r>
              <a:rPr lang="en-US" dirty="0"/>
              <a:t>Penn Project for Civic Engagement»,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в </a:t>
            </a:r>
            <a:r>
              <a:rPr lang="ru-RU" dirty="0" err="1"/>
              <a:t>Пенсільванському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, створив </a:t>
            </a:r>
            <a:r>
              <a:rPr lang="ru-RU" dirty="0" err="1"/>
              <a:t>цивільний</a:t>
            </a:r>
            <a:r>
              <a:rPr lang="ru-RU" dirty="0"/>
              <a:t> форум </a:t>
            </a:r>
            <a:r>
              <a:rPr lang="en-US" dirty="0"/>
              <a:t>Tight Times, Tough Choices.  </a:t>
            </a:r>
            <a:r>
              <a:rPr lang="ru-RU" dirty="0"/>
              <a:t>Метою форуму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громадянам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як буде </a:t>
            </a:r>
            <a:r>
              <a:rPr lang="ru-RU" dirty="0" err="1"/>
              <a:t>витрачено</a:t>
            </a:r>
            <a:r>
              <a:rPr lang="ru-RU" dirty="0"/>
              <a:t> бюджет на 2010 </a:t>
            </a:r>
            <a:r>
              <a:rPr lang="ru-RU" dirty="0" err="1"/>
              <a:t>рік</a:t>
            </a:r>
            <a:r>
              <a:rPr lang="ru-RU" dirty="0"/>
              <a:t>. В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міський</a:t>
            </a:r>
            <a:r>
              <a:rPr lang="ru-RU" dirty="0"/>
              <a:t> заступник </a:t>
            </a:r>
            <a:r>
              <a:rPr lang="ru-RU" dirty="0" err="1"/>
              <a:t>прес</a:t>
            </a:r>
            <a:r>
              <a:rPr lang="ru-RU" dirty="0"/>
              <a:t>-секретаря Лук Батлер заявив,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бюджету не </a:t>
            </a:r>
            <a:r>
              <a:rPr lang="ru-RU" dirty="0" err="1"/>
              <a:t>розпочнеться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не буде </a:t>
            </a:r>
            <a:r>
              <a:rPr lang="ru-RU" dirty="0" err="1"/>
              <a:t>зібрана</a:t>
            </a:r>
            <a:r>
              <a:rPr lang="ru-RU" dirty="0"/>
              <a:t> вся </a:t>
            </a:r>
            <a:r>
              <a:rPr lang="ru-RU" dirty="0" err="1"/>
              <a:t>інформація</a:t>
            </a:r>
            <a:r>
              <a:rPr lang="ru-RU" dirty="0"/>
              <a:t> з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слухань</a:t>
            </a:r>
            <a:r>
              <a:rPr lang="ru-RU" dirty="0"/>
              <a:t>.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полягала</a:t>
            </a:r>
            <a:r>
              <a:rPr lang="ru-RU" dirty="0"/>
              <a:t> в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зважити</a:t>
            </a:r>
            <a:r>
              <a:rPr lang="ru-RU" dirty="0"/>
              <a:t> </a:t>
            </a:r>
            <a:r>
              <a:rPr lang="ru-RU" dirty="0" err="1"/>
              <a:t>реальний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для </a:t>
            </a:r>
            <a:r>
              <a:rPr lang="ru-RU" dirty="0" err="1"/>
              <a:t>міста</a:t>
            </a:r>
            <a:r>
              <a:rPr lang="ru-RU" dirty="0"/>
              <a:t> і </a:t>
            </a:r>
            <a:r>
              <a:rPr lang="ru-RU" dirty="0" err="1"/>
              <a:t>надати</a:t>
            </a:r>
            <a:r>
              <a:rPr lang="ru-RU" dirty="0"/>
              <a:t> органам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те, як </a:t>
            </a: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воліють</a:t>
            </a:r>
            <a:r>
              <a:rPr lang="ru-RU" dirty="0"/>
              <a:t> </a:t>
            </a:r>
            <a:r>
              <a:rPr lang="ru-RU" dirty="0" err="1"/>
              <a:t>розподілити</a:t>
            </a:r>
            <a:r>
              <a:rPr lang="ru-RU" dirty="0"/>
              <a:t> бюджет </a:t>
            </a:r>
            <a:r>
              <a:rPr lang="ru-RU" dirty="0" err="1"/>
              <a:t>міста</a:t>
            </a:r>
            <a:r>
              <a:rPr lang="ru-RU" dirty="0"/>
              <a:t>.</a:t>
            </a:r>
          </a:p>
          <a:p>
            <a:r>
              <a:rPr lang="ru-RU" dirty="0" err="1"/>
              <a:t>Тоді</a:t>
            </a:r>
            <a:r>
              <a:rPr lang="ru-RU" dirty="0"/>
              <a:t> в 2009 </a:t>
            </a:r>
            <a:r>
              <a:rPr lang="ru-RU" dirty="0" err="1"/>
              <a:t>році</a:t>
            </a:r>
            <a:r>
              <a:rPr lang="ru-RU" dirty="0"/>
              <a:t> у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слуханнях</a:t>
            </a:r>
            <a:r>
              <a:rPr lang="ru-RU" dirty="0"/>
              <a:t> </a:t>
            </a:r>
            <a:r>
              <a:rPr lang="ru-RU" dirty="0" err="1"/>
              <a:t>прийняли</a:t>
            </a:r>
            <a:r>
              <a:rPr lang="ru-RU" dirty="0"/>
              <a:t> участь </a:t>
            </a:r>
            <a:r>
              <a:rPr lang="ru-RU" dirty="0" err="1"/>
              <a:t>близько</a:t>
            </a:r>
            <a:r>
              <a:rPr lang="ru-RU" dirty="0"/>
              <a:t> 1710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склало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0.1%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(1.568 млн). </a:t>
            </a:r>
          </a:p>
          <a:p>
            <a:r>
              <a:rPr lang="ru-RU" dirty="0" err="1"/>
              <a:t>Розділивши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форуму на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(</a:t>
            </a:r>
            <a:r>
              <a:rPr lang="ru-RU" dirty="0" err="1"/>
              <a:t>приблизно</a:t>
            </a:r>
            <a:r>
              <a:rPr lang="ru-RU" dirty="0"/>
              <a:t> по 20 </a:t>
            </a:r>
            <a:r>
              <a:rPr lang="ru-RU" dirty="0" err="1"/>
              <a:t>чоловік</a:t>
            </a:r>
            <a:r>
              <a:rPr lang="ru-RU" dirty="0"/>
              <a:t>),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переглянути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бюджету, </a:t>
            </a:r>
            <a:r>
              <a:rPr lang="ru-RU" dirty="0" err="1"/>
              <a:t>що</a:t>
            </a:r>
            <a:r>
              <a:rPr lang="ru-RU" dirty="0"/>
              <a:t> стоять перед </a:t>
            </a:r>
            <a:r>
              <a:rPr lang="ru-RU" dirty="0" err="1"/>
              <a:t>містом</a:t>
            </a:r>
            <a:r>
              <a:rPr lang="ru-RU" dirty="0"/>
              <a:t>, </a:t>
            </a:r>
            <a:r>
              <a:rPr lang="ru-RU" dirty="0" err="1"/>
              <a:t>вирішити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чином вони </a:t>
            </a:r>
            <a:r>
              <a:rPr lang="ru-RU" dirty="0" err="1"/>
              <a:t>вважають</a:t>
            </a:r>
            <a:r>
              <a:rPr lang="ru-RU" dirty="0"/>
              <a:t> за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угодами</a:t>
            </a:r>
            <a:r>
              <a:rPr lang="ru-RU" dirty="0"/>
              <a:t>, і </a:t>
            </a:r>
            <a:r>
              <a:rPr lang="ru-RU" dirty="0" err="1"/>
              <a:t>пояснити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вони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групам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надано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лист і </a:t>
            </a:r>
            <a:r>
              <a:rPr lang="ru-RU" dirty="0" err="1"/>
              <a:t>запропоновано</a:t>
            </a:r>
            <a:r>
              <a:rPr lang="ru-RU" dirty="0"/>
              <a:t> </a:t>
            </a:r>
            <a:r>
              <a:rPr lang="ru-RU" dirty="0" err="1"/>
              <a:t>переглянути</a:t>
            </a:r>
            <a:r>
              <a:rPr lang="ru-RU" dirty="0"/>
              <a:t> список з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26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закриття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прогалин у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200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. </a:t>
            </a:r>
          </a:p>
          <a:p>
            <a:r>
              <a:rPr lang="ru-RU" dirty="0" err="1"/>
              <a:t>Маючи</a:t>
            </a:r>
            <a:r>
              <a:rPr lang="ru-RU" dirty="0"/>
              <a:t> </a:t>
            </a:r>
            <a:r>
              <a:rPr lang="ru-RU" dirty="0" err="1"/>
              <a:t>професіоналі-модераторів</a:t>
            </a:r>
            <a:r>
              <a:rPr lang="ru-RU" dirty="0"/>
              <a:t> вони </a:t>
            </a:r>
            <a:r>
              <a:rPr lang="ru-RU" dirty="0" err="1"/>
              <a:t>допомогли</a:t>
            </a:r>
            <a:r>
              <a:rPr lang="ru-RU" dirty="0"/>
              <a:t> </a:t>
            </a:r>
            <a:r>
              <a:rPr lang="ru-RU" dirty="0" err="1"/>
              <a:t>зберегти</a:t>
            </a:r>
            <a:r>
              <a:rPr lang="ru-RU" dirty="0"/>
              <a:t> </a:t>
            </a:r>
            <a:r>
              <a:rPr lang="ru-RU" dirty="0" err="1"/>
              <a:t>діалог</a:t>
            </a:r>
            <a:r>
              <a:rPr lang="ru-RU" dirty="0"/>
              <a:t> і </a:t>
            </a:r>
            <a:r>
              <a:rPr lang="ru-RU" dirty="0" err="1"/>
              <a:t>забезпечили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голоси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почуті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метод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слухань</a:t>
            </a:r>
            <a:r>
              <a:rPr lang="ru-RU" dirty="0"/>
              <a:t> </a:t>
            </a:r>
            <a:r>
              <a:rPr lang="ru-RU" dirty="0" err="1"/>
              <a:t>допоміг</a:t>
            </a:r>
            <a:r>
              <a:rPr lang="ru-RU" dirty="0"/>
              <a:t> </a:t>
            </a:r>
            <a:r>
              <a:rPr lang="ru-RU" dirty="0" err="1"/>
              <a:t>мешканцям</a:t>
            </a:r>
            <a:r>
              <a:rPr lang="ru-RU" dirty="0"/>
              <a:t> </a:t>
            </a:r>
            <a:r>
              <a:rPr lang="ru-RU" dirty="0" err="1"/>
              <a:t>усвідомити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,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знаходять</a:t>
            </a:r>
            <a:r>
              <a:rPr lang="ru-RU" dirty="0"/>
              <a:t> по за межами </a:t>
            </a:r>
            <a:r>
              <a:rPr lang="ru-RU" dirty="0" err="1"/>
              <a:t>владного</a:t>
            </a:r>
            <a:r>
              <a:rPr lang="ru-RU" dirty="0"/>
              <a:t> поля. </a:t>
            </a:r>
          </a:p>
        </p:txBody>
      </p:sp>
    </p:spTree>
    <p:extLst>
      <p:ext uri="{BB962C8B-B14F-4D97-AF65-F5344CB8AC3E}">
        <p14:creationId xmlns:p14="http://schemas.microsoft.com/office/powerpoint/2010/main" val="356813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A11FD3E-860B-9A93-E1BB-D6C984E9E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9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C85E5AA-79F6-E626-130C-0F46825F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28" y="573503"/>
            <a:ext cx="10493221" cy="1369591"/>
          </a:xfrm>
        </p:spPr>
        <p:txBody>
          <a:bodyPr/>
          <a:lstStyle/>
          <a:p>
            <a:r>
              <a:rPr lang="uk-UA" dirty="0"/>
              <a:t>Використані джерела</a:t>
            </a:r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A6D5D-1E72-DF39-83B5-939FC0D59F44}"/>
              </a:ext>
            </a:extLst>
          </p:cNvPr>
          <p:cNvSpPr txBox="1"/>
          <p:nvPr/>
        </p:nvSpPr>
        <p:spPr>
          <a:xfrm>
            <a:off x="1713389" y="2969554"/>
            <a:ext cx="101471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http://probudget.org.ua/news/gromadskiy-byudjet-v-ob-yednaniy-gromadi-ta-yogo-osoblivosti_692/</a:t>
            </a:r>
            <a:endParaRPr lang="uk-UA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https://gurt.org.ua/articles/48333/</a:t>
            </a:r>
            <a:endParaRPr lang="uk-UA" dirty="0"/>
          </a:p>
          <a:p>
            <a:endParaRPr lang="uk-UA" dirty="0"/>
          </a:p>
          <a:p>
            <a:r>
              <a:rPr lang="en-US" dirty="0">
                <a:hlinkClick r:id="rId4"/>
              </a:rPr>
              <a:t>https://izbirkom.org.ua/publications/obshchestvo-19/2018/gromadski-slukhannia-svitova-ta-ukrayinska-praktiki/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16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276_TF16411245_Win32" id="{D9D7E3F3-D6BF-47D8-81CC-DF52EA9D1F27}" vid="{FC9FDDB7-8750-4770-BCD6-FB78CEC3301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{C31CE1D9-2F5E-4EAD-8845-1B4C9F81BF77}tf16411245_win32</Template>
  <TotalTime>62</TotalTime>
  <Words>1483</Words>
  <Application>Microsoft Office PowerPoint</Application>
  <PresentationFormat>Широкоэкранный</PresentationFormat>
  <Paragraphs>45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Biome Light</vt:lpstr>
      <vt:lpstr>Calibri</vt:lpstr>
      <vt:lpstr>Тема Office</vt:lpstr>
      <vt:lpstr>Поширені форми прямої (безпосередньої) демократії </vt:lpstr>
      <vt:lpstr>Презентация PowerPoint</vt:lpstr>
      <vt:lpstr>Презентация PowerPoint</vt:lpstr>
      <vt:lpstr>Презентация PowerPoint</vt:lpstr>
      <vt:lpstr>Громадські слухання</vt:lpstr>
      <vt:lpstr>Презентация PowerPoint</vt:lpstr>
      <vt:lpstr>Цікавинки із практики США</vt:lpstr>
      <vt:lpstr>Презентация PowerPoint</vt:lpstr>
      <vt:lpstr>Використані джерела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Поширені форми прямої (безпосередньої) демократії</dc:title>
  <dc:creator>Виктория Яценко</dc:creator>
  <cp:lastModifiedBy>User</cp:lastModifiedBy>
  <cp:revision>3</cp:revision>
  <dcterms:created xsi:type="dcterms:W3CDTF">2023-02-08T17:17:41Z</dcterms:created>
  <dcterms:modified xsi:type="dcterms:W3CDTF">2023-02-09T07:34:37Z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