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303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28" userDrawn="1">
          <p15:clr>
            <a:srgbClr val="A4A3A4"/>
          </p15:clr>
        </p15:guide>
        <p15:guide id="2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5A5"/>
    <a:srgbClr val="BEB9AA"/>
    <a:srgbClr val="C0C9C2"/>
    <a:srgbClr val="AA9D92"/>
    <a:srgbClr val="F2F1EE"/>
    <a:srgbClr val="D8D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595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pos="4128"/>
        <p:guide orient="horz" pos="960"/>
      </p:guideLst>
    </p:cSldViewPr>
  </p:slideViewPr>
  <p:outlineViewPr>
    <p:cViewPr>
      <p:scale>
        <a:sx n="33" d="100"/>
        <a:sy n="33" d="100"/>
      </p:scale>
      <p:origin x="0" y="-402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56E6020-4209-49A3-9DC4-18264096E7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797462-F1DD-4E64-BC14-F17A0F34B5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97A548B-1AC5-4384-A8A9-2956134B809D}" type="datetime1">
              <a:rPr lang="ru-RU" smtClean="0"/>
              <a:t>09.02.2023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75F0E3-AC70-4B5A-BCEB-9E3C021C86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8F68B5-925F-4468-95B3-EA77C29C34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8A06BE-7519-4B21-9E1D-AE6D6E69C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3830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5AE8F-FB01-4F97-85F4-39880E0AF313}" type="datetime1">
              <a:rPr lang="ru-RU" smtClean="0"/>
              <a:pPr/>
              <a:t>09.02.2023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9B2C62-FE30-453D-946B-754E9E42C84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2326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Междустрочный</a:t>
            </a:r>
            <a:r>
              <a:rPr lang="ru-RU" dirty="0"/>
              <a:t> интервал + номера страниц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A9B2C62-FE30-453D-946B-754E9E42C84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375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961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21">
            <a:extLst>
              <a:ext uri="{FF2B5EF4-FFF2-40B4-BE49-F238E27FC236}">
                <a16:creationId xmlns:a16="http://schemas.microsoft.com/office/drawing/2014/main" id="{F2964EA8-200F-47C5-90C2-1DBA3D6D7C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8700" y="5078187"/>
            <a:ext cx="3222058" cy="9646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Рисунок 19">
            <a:extLst>
              <a:ext uri="{FF2B5EF4-FFF2-40B4-BE49-F238E27FC236}">
                <a16:creationId xmlns:a16="http://schemas.microsoft.com/office/drawing/2014/main" id="{7878E298-5074-4E51-993E-34931A897F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1413" y="0"/>
            <a:ext cx="4941887" cy="572611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2D26D0E-18C6-4DB1-B3A5-75E29BD65B17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noFill/>
          <a:ln w="15875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9B90B-5C3C-4760-9360-5AE10BF8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3 столбцами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0337C3D7-7DDB-42A8-901A-EC153DD274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0"/>
            <a:ext cx="4953000" cy="3302000"/>
          </a:xfrm>
        </p:spPr>
        <p:txBody>
          <a:bodyPr rtlCol="0"/>
          <a:lstStyle/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27B95226-A076-4D55-B408-1389A2F8C7A0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1028700" y="3556002"/>
            <a:ext cx="3108960" cy="22860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Вставьте текст</a:t>
            </a:r>
            <a:endParaRPr lang="ru-RU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ru-RU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6673F10-179D-4539-AA33-AE34EC0457EF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454152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Вставьте текст</a:t>
            </a:r>
            <a:endParaRPr lang="ru-RU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ru-RU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EB6CFC30-1A59-4D28-9E30-0FF7D632C6A2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805434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Вставьте текст</a:t>
            </a:r>
            <a:endParaRPr lang="ru-RU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ru-RU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24" name="Дата 3">
            <a:extLst>
              <a:ext uri="{FF2B5EF4-FFF2-40B4-BE49-F238E27FC236}">
                <a16:creationId xmlns:a16="http://schemas.microsoft.com/office/drawing/2014/main" id="{C4F3CC75-F9FA-4F77-9DD5-7E6C0F5C98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998B1AD-F79A-468B-A3DD-1B1E99031AC8}" type="datetime1">
              <a:rPr lang="ru-RU" smtClean="0"/>
              <a:t>09.02.2023</a:t>
            </a:fld>
            <a:endParaRPr lang="ru-RU" dirty="0"/>
          </a:p>
        </p:txBody>
      </p:sp>
      <p:sp>
        <p:nvSpPr>
          <p:cNvPr id="25" name="Номер слайда 5">
            <a:extLst>
              <a:ext uri="{FF2B5EF4-FFF2-40B4-BE49-F238E27FC236}">
                <a16:creationId xmlns:a16="http://schemas.microsoft.com/office/drawing/2014/main" id="{93B5B65C-5DE0-4F81-8115-758CDB591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F4A2ACE-2D85-4F78-818F-BBA6F6F0CC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0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/>
              <a:t>Заголовок слайда</a:t>
            </a:r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4DCD8D3-DF79-446E-9961-5797EE888B4C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Дата 3">
            <a:extLst>
              <a:ext uri="{FF2B5EF4-FFF2-40B4-BE49-F238E27FC236}">
                <a16:creationId xmlns:a16="http://schemas.microsoft.com/office/drawing/2014/main" id="{FCB4EDDC-C544-421C-905C-A4D40D98A5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1065627-8B18-4CF3-B0D7-7C84D98D6BB5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D9CBFDBF-2D2B-469A-9B2F-72F90474F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A55D6-2810-4163-9D43-FEDA674E2D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829" y="573503"/>
            <a:ext cx="10156826" cy="136959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9E87E0B-D644-4037-B322-715C648BAD3B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419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15">
            <a:extLst>
              <a:ext uri="{FF2B5EF4-FFF2-40B4-BE49-F238E27FC236}">
                <a16:creationId xmlns:a16="http://schemas.microsoft.com/office/drawing/2014/main" id="{940246AD-CE4F-4FD8-BCF6-5BA9ED62AC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543302"/>
            <a:ext cx="4953000" cy="284956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0" name="Рисунок 13">
            <a:extLst>
              <a:ext uri="{FF2B5EF4-FFF2-40B4-BE49-F238E27FC236}">
                <a16:creationId xmlns:a16="http://schemas.microsoft.com/office/drawing/2014/main" id="{F8ECBB79-D5D3-4ECE-99F9-1B6834629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284956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1" name="Текст 22">
            <a:extLst>
              <a:ext uri="{FF2B5EF4-FFF2-40B4-BE49-F238E27FC236}">
                <a16:creationId xmlns:a16="http://schemas.microsoft.com/office/drawing/2014/main" id="{C667C6DE-A3D4-4738-B7FC-43FB39FD7A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01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:a16="http://schemas.microsoft.com/office/drawing/2014/main" id="{12C18C04-19C8-4ECC-83E8-6E65128CEF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0130" y="2009776"/>
            <a:ext cx="3924300" cy="2849562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4D14E5D8-EB42-4C87-B4AE-4746909A2D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9813" y="5067300"/>
            <a:ext cx="3913187" cy="1319213"/>
          </a:xfrm>
        </p:spPr>
        <p:txBody>
          <a:bodyPr rtlCol="0">
            <a:normAutofit/>
          </a:bodyPr>
          <a:lstStyle>
            <a:lvl1pPr>
              <a:defRPr lang="en-US" sz="160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Дата 3">
            <a:extLst>
              <a:ext uri="{FF2B5EF4-FFF2-40B4-BE49-F238E27FC236}">
                <a16:creationId xmlns:a16="http://schemas.microsoft.com/office/drawing/2014/main" id="{0649945F-7BBD-4042-AA34-709CE3402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1701F81-F902-4554-8320-3CF457976334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21" name="Номер слайда 5">
            <a:extLst>
              <a:ext uri="{FF2B5EF4-FFF2-40B4-BE49-F238E27FC236}">
                <a16:creationId xmlns:a16="http://schemas.microsoft.com/office/drawing/2014/main" id="{51936C4A-DE5F-4BFE-AED0-47E48CD46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981B703-4F1F-41A6-AD71-3FFB2820F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0130" y="465136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Название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дн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27">
            <a:extLst>
              <a:ext uri="{FF2B5EF4-FFF2-40B4-BE49-F238E27FC236}">
                <a16:creationId xmlns:a16="http://schemas.microsoft.com/office/drawing/2014/main" id="{661D25CF-5413-4949-A54A-8716608406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58050" y="2000250"/>
            <a:ext cx="4667250" cy="3398837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5" name="Дата 3">
            <a:extLst>
              <a:ext uri="{FF2B5EF4-FFF2-40B4-BE49-F238E27FC236}">
                <a16:creationId xmlns:a16="http://schemas.microsoft.com/office/drawing/2014/main" id="{224E3A4F-8479-4D38-A6D4-85F0883F3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6CF0316-E726-4AFC-A72F-4114753F7CD6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36" name="Номер слайда 5">
            <a:extLst>
              <a:ext uri="{FF2B5EF4-FFF2-40B4-BE49-F238E27FC236}">
                <a16:creationId xmlns:a16="http://schemas.microsoft.com/office/drawing/2014/main" id="{D5A5341A-4863-40E8-8B9A-FB4E71925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2FED0-CD95-48B0-B54A-1F64F952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8EF5E91-A275-4181-9C62-BC0773AD0512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271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5">
            <a:extLst>
              <a:ext uri="{FF2B5EF4-FFF2-40B4-BE49-F238E27FC236}">
                <a16:creationId xmlns:a16="http://schemas.microsoft.com/office/drawing/2014/main" id="{423630CA-0A51-4B04-A57B-9E412A8FCD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7137" y="3862387"/>
            <a:ext cx="2316163" cy="253841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3C994AE8-9E30-418E-8361-5D851AFA42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854450"/>
            <a:ext cx="2316163" cy="253841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3D4E5783-2917-458E-BE61-F3D5AAA8F9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309086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B1D734B5-5F1C-4E34-81FF-AD75105E83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01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65757DE8-43D6-4A47-ABC9-B39EC8016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0130" y="2009775"/>
            <a:ext cx="3924300" cy="4391025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id="{984C97B0-0D42-4831-9ABD-390370C0F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1B585B7-1DAD-4382-9AD8-79320F6119B1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31" name="Номер слайда 5">
            <a:extLst>
              <a:ext uri="{FF2B5EF4-FFF2-40B4-BE49-F238E27FC236}">
                <a16:creationId xmlns:a16="http://schemas.microsoft.com/office/drawing/2014/main" id="{CE8438DF-723C-49AB-AD18-1C40F107F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2FDE8-62A6-4290-88E6-2795313DE2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465137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Название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:a16="http://schemas.microsoft.com/office/drawing/2014/main" id="{BC85317C-3A2D-483F-B913-714129E195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73045" y="2426610"/>
            <a:ext cx="2378075" cy="111125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02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DFEC7-1EEC-4FF2-868A-9799EA69FE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7155" y="2714986"/>
            <a:ext cx="6674802" cy="6553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Щелкните, чтобы изменить образец</a:t>
            </a:r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и график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Дата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3C5CFD7-6E8C-4329-80EA-39C9D8F85C48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Дата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F179787-88E9-49B6-B3D5-A23F5747F2C5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2364FFEF-B933-46C6-A918-A80C987DB7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2147" y="0"/>
            <a:ext cx="3938588" cy="64008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pic>
        <p:nvPicPr>
          <p:cNvPr id="4" name="Рисунок 3" hidden="1">
            <a:extLst>
              <a:ext uri="{FF2B5EF4-FFF2-40B4-BE49-F238E27FC236}">
                <a16:creationId xmlns:a16="http://schemas.microsoft.com/office/drawing/2014/main" id="{59E5EAF8-68C2-4910-8F66-D9320B957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7967" y="2105933"/>
            <a:ext cx="5297883" cy="1024217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3BE48E1-D3BE-4B52-B2EC-13A514CB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966" y="2105933"/>
            <a:ext cx="5297883" cy="2237467"/>
          </a:xfrm>
        </p:spPr>
        <p:txBody>
          <a:bodyPr rtlCol="0" anchor="t">
            <a:norm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1674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Дата 3">
            <a:extLst>
              <a:ext uri="{FF2B5EF4-FFF2-40B4-BE49-F238E27FC236}">
                <a16:creationId xmlns:a16="http://schemas.microsoft.com/office/drawing/2014/main" id="{50815B22-13FE-47CD-9F79-73704A278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F205536-CA8F-4B07-8025-8173118AC95E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D7669539-CB64-44F5-999D-7B9E61F8A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2BA076-F3B9-47CB-80C2-BE29F157D04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54075" y="1625600"/>
            <a:ext cx="10499725" cy="4860925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909627E-FE70-43A1-B0CB-4D4F6C32C2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4074" y="122239"/>
            <a:ext cx="10499725" cy="1355724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 22">
            <a:extLst>
              <a:ext uri="{FF2B5EF4-FFF2-40B4-BE49-F238E27FC236}">
                <a16:creationId xmlns:a16="http://schemas.microsoft.com/office/drawing/2014/main" id="{41BF345D-81AF-4851-83A1-62339848905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917" y="517972"/>
            <a:ext cx="31089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01</a:t>
            </a:r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EC4F3A57-45ED-498D-858C-3EE63DF129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6601" y="3552677"/>
            <a:ext cx="1874874" cy="284812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2" name="Рисунок 20">
            <a:extLst>
              <a:ext uri="{FF2B5EF4-FFF2-40B4-BE49-F238E27FC236}">
                <a16:creationId xmlns:a16="http://schemas.microsoft.com/office/drawing/2014/main" id="{1AC5BB09-E3BA-4948-93B3-EDCAAB8031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01197" y="3552677"/>
            <a:ext cx="1874874" cy="284812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Рисунок 20">
            <a:extLst>
              <a:ext uri="{FF2B5EF4-FFF2-40B4-BE49-F238E27FC236}">
                <a16:creationId xmlns:a16="http://schemas.microsoft.com/office/drawing/2014/main" id="{BF83C6B7-5484-4586-8830-098BDCD9C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66324" y="3552677"/>
            <a:ext cx="1874874" cy="284812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4" name="Рисунок 20">
            <a:extLst>
              <a:ext uri="{FF2B5EF4-FFF2-40B4-BE49-F238E27FC236}">
                <a16:creationId xmlns:a16="http://schemas.microsoft.com/office/drawing/2014/main" id="{0C5663B1-EED6-4D80-A7C2-19E1366387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39069" y="3552677"/>
            <a:ext cx="1874874" cy="284812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5" name="Рисунок 20">
            <a:extLst>
              <a:ext uri="{FF2B5EF4-FFF2-40B4-BE49-F238E27FC236}">
                <a16:creationId xmlns:a16="http://schemas.microsoft.com/office/drawing/2014/main" id="{D21E7B61-407B-40A7-9AF6-0D7E7106BC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96046" y="3552677"/>
            <a:ext cx="1874874" cy="284812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id="{415C3ACC-5A8A-46E6-BA0D-90ADD27E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9863E3B-BC9B-4D1D-91C8-CB38CFB345F9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31" name="Номер слайда 5">
            <a:extLst>
              <a:ext uri="{FF2B5EF4-FFF2-40B4-BE49-F238E27FC236}">
                <a16:creationId xmlns:a16="http://schemas.microsoft.com/office/drawing/2014/main" id="{0D00A5C2-DCEE-4CB3-9307-61EB88B1D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8CB70-B054-4294-AD29-EE7A75C72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651507"/>
            <a:ext cx="8991563" cy="1005839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 noProof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E0D608-4E7A-4014-9F62-CB43A0C83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638" y="2717800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Имя</a:t>
            </a:r>
          </a:p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6" name="Текст 3">
            <a:extLst>
              <a:ext uri="{FF2B5EF4-FFF2-40B4-BE49-F238E27FC236}">
                <a16:creationId xmlns:a16="http://schemas.microsoft.com/office/drawing/2014/main" id="{9C3A63B0-4EEA-45BC-A016-5FDA0969EA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1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Имя</a:t>
            </a:r>
          </a:p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7" name="Текст 3">
            <a:extLst>
              <a:ext uri="{FF2B5EF4-FFF2-40B4-BE49-F238E27FC236}">
                <a16:creationId xmlns:a16="http://schemas.microsoft.com/office/drawing/2014/main" id="{7080679B-5220-4478-B631-7112F870B7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35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Имя</a:t>
            </a:r>
          </a:p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8" name="Текст 3">
            <a:extLst>
              <a:ext uri="{FF2B5EF4-FFF2-40B4-BE49-F238E27FC236}">
                <a16:creationId xmlns:a16="http://schemas.microsoft.com/office/drawing/2014/main" id="{9E4F61A3-2797-46FB-ACA7-0443E3BBDD2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3907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Имя</a:t>
            </a:r>
          </a:p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9" name="Текст 3">
            <a:extLst>
              <a:ext uri="{FF2B5EF4-FFF2-40B4-BE49-F238E27FC236}">
                <a16:creationId xmlns:a16="http://schemas.microsoft.com/office/drawing/2014/main" id="{14ED733B-1DE9-4FDC-BD5F-2BE3BB07C9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0402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ru-RU" noProof="0"/>
              <a:t>Имя</a:t>
            </a:r>
          </a:p>
          <a:p>
            <a:pPr lvl="0" rtl="0"/>
            <a:r>
              <a:rPr lang="ru-RU" noProof="0"/>
              <a:t>Название</a:t>
            </a:r>
          </a:p>
        </p:txBody>
      </p:sp>
    </p:spTree>
    <p:extLst>
      <p:ext uri="{BB962C8B-B14F-4D97-AF65-F5344CB8AC3E}">
        <p14:creationId xmlns:p14="http://schemas.microsoft.com/office/powerpoint/2010/main" val="2405858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1 столбцом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275B11D-8F3F-472B-BBCC-A4F7415AC0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3543300"/>
            <a:ext cx="3924300" cy="33147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99F0629D-1A5F-4F4F-90D6-430379624E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1250" y="1981200"/>
            <a:ext cx="4972050" cy="4473575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ru-RU" sz="1600" noProof="0">
                <a:solidFill>
                  <a:schemeClr val="tx2">
                    <a:lumMod val="50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rPr>
              <a:t>Образец текста</a:t>
            </a:r>
          </a:p>
        </p:txBody>
      </p:sp>
      <p:sp>
        <p:nvSpPr>
          <p:cNvPr id="17" name="Дата 3">
            <a:extLst>
              <a:ext uri="{FF2B5EF4-FFF2-40B4-BE49-F238E27FC236}">
                <a16:creationId xmlns:a16="http://schemas.microsoft.com/office/drawing/2014/main" id="{218C063B-0EE9-4FD5-A116-241C24545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265AB9B-4D6C-400A-B641-CCFA2520DE7E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18" name="Номер слайда 5">
            <a:extLst>
              <a:ext uri="{FF2B5EF4-FFF2-40B4-BE49-F238E27FC236}">
                <a16:creationId xmlns:a16="http://schemas.microsoft.com/office/drawing/2014/main" id="{D417B369-6569-4DCC-B684-BE1A7C5D0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EEC1A7-43C3-481E-95D0-5616242E1A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4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/>
              <a:t>Заголовок слайда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C6CF0E0-8FF2-4FE7-AC69-85BEFA656508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B3C7A04-4CD6-4A30-895F-D2A8EC215C72}" type="datetime1">
              <a:rPr lang="ru-RU" noProof="0" smtClean="0"/>
              <a:t>09.02.2023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9" r:id="rId8"/>
    <p:sldLayoutId id="2147483655" r:id="rId9"/>
    <p:sldLayoutId id="2147483656" r:id="rId10"/>
    <p:sldLayoutId id="2147483658" r:id="rId11"/>
    <p:sldLayoutId id="2147483657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48" userDrawn="1">
          <p15:clr>
            <a:srgbClr val="F26B43"/>
          </p15:clr>
        </p15:guide>
        <p15:guide id="2" pos="1176" userDrawn="1">
          <p15:clr>
            <a:srgbClr val="F26B43"/>
          </p15:clr>
        </p15:guide>
        <p15:guide id="3" pos="1296" userDrawn="1">
          <p15:clr>
            <a:srgbClr val="F26B43"/>
          </p15:clr>
        </p15:guide>
        <p15:guide id="4" pos="1824" userDrawn="1">
          <p15:clr>
            <a:srgbClr val="F26B43"/>
          </p15:clr>
        </p15:guide>
        <p15:guide id="5" pos="1944" userDrawn="1">
          <p15:clr>
            <a:srgbClr val="F26B43"/>
          </p15:clr>
        </p15:guide>
        <p15:guide id="6" pos="2472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3120" userDrawn="1">
          <p15:clr>
            <a:srgbClr val="F26B43"/>
          </p15:clr>
        </p15:guide>
        <p15:guide id="9" pos="3240" userDrawn="1">
          <p15:clr>
            <a:srgbClr val="F26B43"/>
          </p15:clr>
        </p15:guide>
        <p15:guide id="10" pos="3792" userDrawn="1">
          <p15:clr>
            <a:srgbClr val="F26B43"/>
          </p15:clr>
        </p15:guide>
        <p15:guide id="11" pos="3912" userDrawn="1">
          <p15:clr>
            <a:srgbClr val="F26B43"/>
          </p15:clr>
        </p15:guide>
        <p15:guide id="12" pos="4416" userDrawn="1">
          <p15:clr>
            <a:srgbClr val="F26B43"/>
          </p15:clr>
        </p15:guide>
        <p15:guide id="13" pos="4560" userDrawn="1">
          <p15:clr>
            <a:srgbClr val="F26B43"/>
          </p15:clr>
        </p15:guide>
        <p15:guide id="14" pos="5088" userDrawn="1">
          <p15:clr>
            <a:srgbClr val="F26B43"/>
          </p15:clr>
        </p15:guide>
        <p15:guide id="15" pos="5208" userDrawn="1">
          <p15:clr>
            <a:srgbClr val="F26B43"/>
          </p15:clr>
        </p15:guide>
        <p15:guide id="16" pos="5736" userDrawn="1">
          <p15:clr>
            <a:srgbClr val="F26B43"/>
          </p15:clr>
        </p15:guide>
        <p15:guide id="17" pos="5856" userDrawn="1">
          <p15:clr>
            <a:srgbClr val="F26B43"/>
          </p15:clr>
        </p15:guide>
        <p15:guide id="18" pos="6384" userDrawn="1">
          <p15:clr>
            <a:srgbClr val="F26B43"/>
          </p15:clr>
        </p15:guide>
        <p15:guide id="19" pos="6504" userDrawn="1">
          <p15:clr>
            <a:srgbClr val="F26B43"/>
          </p15:clr>
        </p15:guide>
        <p15:guide id="20" pos="7032" userDrawn="1">
          <p15:clr>
            <a:srgbClr val="F26B43"/>
          </p15:clr>
        </p15:guide>
        <p15:guide id="21" orient="horz" pos="288" userDrawn="1">
          <p15:clr>
            <a:srgbClr val="F26B43"/>
          </p15:clr>
        </p15:guide>
        <p15:guide id="22" orient="horz" pos="1128" userDrawn="1">
          <p15:clr>
            <a:srgbClr val="F26B43"/>
          </p15:clr>
        </p15:guide>
        <p15:guide id="23" orient="horz" pos="1248" userDrawn="1">
          <p15:clr>
            <a:srgbClr val="F26B43"/>
          </p15:clr>
        </p15:guide>
        <p15:guide id="24" orient="horz" pos="2088" userDrawn="1">
          <p15:clr>
            <a:srgbClr val="F26B43"/>
          </p15:clr>
        </p15:guide>
        <p15:guide id="25" orient="horz" pos="2232" userDrawn="1">
          <p15:clr>
            <a:srgbClr val="F26B43"/>
          </p15:clr>
        </p15:guide>
        <p15:guide id="26" orient="horz" pos="3048" userDrawn="1">
          <p15:clr>
            <a:srgbClr val="F26B43"/>
          </p15:clr>
        </p15:guide>
        <p15:guide id="27" orient="horz" pos="3192" userDrawn="1">
          <p15:clr>
            <a:srgbClr val="F26B43"/>
          </p15:clr>
        </p15:guide>
        <p15:guide id="28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urt.org.ua/articles/48333/" TargetMode="External"/><Relationship Id="rId2" Type="http://schemas.openxmlformats.org/officeDocument/2006/relationships/hyperlink" Target="http://probudget.org.ua/news/gromadskiy-byudjet-v-ob-yednaniy-gromadi-ta-yogo-osoblivosti_692/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izbirkom.org.ua/publications/obshchestvo-19/2018/gromadski-slukhannia-svitova-ta-ukrayinska-praktik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8467C95-DF23-40B9-B265-2E6F3DE29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876299"/>
            <a:ext cx="5829669" cy="2242441"/>
          </a:xfrm>
        </p:spPr>
        <p:txBody>
          <a:bodyPr rtlCol="0">
            <a:noAutofit/>
          </a:bodyPr>
          <a:lstStyle/>
          <a:p>
            <a:pPr rtl="0"/>
            <a:r>
              <a:rPr lang="ru-RU" sz="4000" dirty="0" err="1"/>
              <a:t>Поширені</a:t>
            </a:r>
            <a:r>
              <a:rPr lang="ru-RU" sz="4000" dirty="0"/>
              <a:t> </a:t>
            </a:r>
            <a:r>
              <a:rPr lang="ru-RU" sz="4000" dirty="0" err="1"/>
              <a:t>форми</a:t>
            </a:r>
            <a:r>
              <a:rPr lang="ru-RU" sz="4000" dirty="0"/>
              <a:t> </a:t>
            </a:r>
            <a:r>
              <a:rPr lang="ru-RU" sz="4000" dirty="0" err="1"/>
              <a:t>прямої</a:t>
            </a:r>
            <a:r>
              <a:rPr lang="ru-RU" sz="4000" dirty="0"/>
              <a:t> (</a:t>
            </a:r>
            <a:r>
              <a:rPr lang="ru-RU" sz="4000" dirty="0" err="1"/>
              <a:t>безпосередньої</a:t>
            </a:r>
            <a:r>
              <a:rPr lang="ru-RU" sz="4000" dirty="0"/>
              <a:t>) </a:t>
            </a:r>
            <a:r>
              <a:rPr lang="ru-RU" sz="4000" dirty="0" err="1"/>
              <a:t>демократії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27A48A35-E5E4-4A5F-9F91-BAEA4F5DF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8699" y="5078186"/>
            <a:ext cx="3427891" cy="1686597"/>
          </a:xfrm>
        </p:spPr>
        <p:txBody>
          <a:bodyPr rtlCol="0"/>
          <a:lstStyle/>
          <a:p>
            <a:pPr rtl="0"/>
            <a:r>
              <a:rPr lang="ru-RU" dirty="0" err="1"/>
              <a:t>Підготували</a:t>
            </a:r>
            <a:r>
              <a:rPr lang="ru-RU" dirty="0"/>
              <a:t> студентки </a:t>
            </a:r>
            <a:r>
              <a:rPr lang="ru-RU" dirty="0" err="1"/>
              <a:t>групи</a:t>
            </a:r>
            <a:r>
              <a:rPr lang="ru-RU" dirty="0"/>
              <a:t> ОО-6 :</a:t>
            </a:r>
          </a:p>
          <a:p>
            <a:pPr rtl="0"/>
            <a:r>
              <a:rPr lang="ru-RU" dirty="0"/>
              <a:t>Яценко </a:t>
            </a:r>
            <a:r>
              <a:rPr lang="ru-RU" dirty="0" err="1"/>
              <a:t>Вікторія</a:t>
            </a:r>
            <a:endParaRPr lang="ru-RU" dirty="0"/>
          </a:p>
          <a:p>
            <a:pPr rtl="0"/>
            <a:r>
              <a:rPr lang="ru-RU" dirty="0" err="1"/>
              <a:t>Пашинська</a:t>
            </a:r>
            <a:r>
              <a:rPr lang="ru-RU" dirty="0"/>
              <a:t> </a:t>
            </a:r>
            <a:r>
              <a:rPr lang="ru-RU" dirty="0" err="1"/>
              <a:t>Кароліна</a:t>
            </a:r>
            <a:endParaRPr lang="ru-RU" dirty="0"/>
          </a:p>
          <a:p>
            <a:pPr rtl="0"/>
            <a:r>
              <a:rPr lang="ru-RU" dirty="0"/>
              <a:t>Колесник Ольга</a:t>
            </a:r>
          </a:p>
          <a:p>
            <a:pPr rtl="0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F1D7AD-FC93-A5D9-1644-BDDA54D84DB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4432" r="2443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8ACB59-D002-941D-DECC-D75EAD3ABEB4}"/>
              </a:ext>
            </a:extLst>
          </p:cNvPr>
          <p:cNvSpPr txBox="1"/>
          <p:nvPr/>
        </p:nvSpPr>
        <p:spPr>
          <a:xfrm>
            <a:off x="150922" y="632820"/>
            <a:ext cx="1054667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Бюджет </a:t>
            </a:r>
            <a:r>
              <a:rPr lang="ru-RU" b="1" dirty="0" err="1"/>
              <a:t>участі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демократичний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кожному </a:t>
            </a:r>
            <a:r>
              <a:rPr lang="ru-RU" dirty="0" err="1"/>
              <a:t>громадянину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участь у </a:t>
            </a:r>
            <a:r>
              <a:rPr lang="ru-RU" dirty="0" err="1"/>
              <a:t>розподілі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бюджету через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для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голосування</a:t>
            </a:r>
            <a:r>
              <a:rPr lang="ru-RU" dirty="0"/>
              <a:t> за них. Будь-</a:t>
            </a:r>
            <a:r>
              <a:rPr lang="ru-RU" dirty="0" err="1"/>
              <a:t>який</a:t>
            </a:r>
            <a:r>
              <a:rPr lang="ru-RU" dirty="0"/>
              <a:t> житель </a:t>
            </a:r>
            <a:r>
              <a:rPr lang="ru-RU" dirty="0" err="1"/>
              <a:t>може</a:t>
            </a:r>
            <a:r>
              <a:rPr lang="ru-RU" dirty="0"/>
              <a:t> подати проект, </a:t>
            </a:r>
            <a:r>
              <a:rPr lang="ru-RU" dirty="0" err="1"/>
              <a:t>пов'язаний</a:t>
            </a:r>
            <a:r>
              <a:rPr lang="ru-RU" dirty="0"/>
              <a:t> з </a:t>
            </a:r>
            <a:r>
              <a:rPr lang="ru-RU" dirty="0" err="1"/>
              <a:t>покращенням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взяти</a:t>
            </a:r>
            <a:r>
              <a:rPr lang="ru-RU" dirty="0"/>
              <a:t> участь у </a:t>
            </a:r>
            <a:r>
              <a:rPr lang="ru-RU" dirty="0" err="1"/>
              <a:t>конкурсі</a:t>
            </a:r>
            <a:r>
              <a:rPr lang="ru-RU" dirty="0"/>
              <a:t>, </a:t>
            </a:r>
            <a:r>
              <a:rPr lang="ru-RU" dirty="0" err="1"/>
              <a:t>перемогти</a:t>
            </a:r>
            <a:r>
              <a:rPr lang="ru-RU" dirty="0"/>
              <a:t> в </a:t>
            </a:r>
            <a:r>
              <a:rPr lang="ru-RU" dirty="0" err="1"/>
              <a:t>голосуванні</a:t>
            </a:r>
            <a:r>
              <a:rPr lang="ru-RU" dirty="0"/>
              <a:t> і </a:t>
            </a:r>
            <a:r>
              <a:rPr lang="ru-RU" dirty="0" err="1"/>
              <a:t>спостерігати</a:t>
            </a:r>
            <a:r>
              <a:rPr lang="ru-RU" dirty="0"/>
              <a:t> за </a:t>
            </a:r>
            <a:r>
              <a:rPr lang="ru-RU" dirty="0" err="1"/>
              <a:t>тим</a:t>
            </a:r>
            <a:r>
              <a:rPr lang="ru-RU" dirty="0"/>
              <a:t>, як </a:t>
            </a:r>
            <a:r>
              <a:rPr lang="ru-RU" dirty="0" err="1"/>
              <a:t>його</a:t>
            </a:r>
            <a:r>
              <a:rPr lang="ru-RU" dirty="0"/>
              <a:t> проект </a:t>
            </a:r>
            <a:r>
              <a:rPr lang="ru-RU" dirty="0" err="1"/>
              <a:t>реалізують</a:t>
            </a:r>
            <a:r>
              <a:rPr lang="ru-RU" dirty="0"/>
              <a:t> в рамках бюджету. Як </a:t>
            </a:r>
            <a:r>
              <a:rPr lang="ru-RU" dirty="0" err="1"/>
              <a:t>бачимо</a:t>
            </a:r>
            <a:r>
              <a:rPr lang="ru-RU" dirty="0"/>
              <a:t>,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кожному </a:t>
            </a:r>
            <a:r>
              <a:rPr lang="ru-RU" dirty="0" err="1"/>
              <a:t>громадянину</a:t>
            </a:r>
            <a:r>
              <a:rPr lang="ru-RU" dirty="0"/>
              <a:t> </a:t>
            </a:r>
            <a:r>
              <a:rPr lang="ru-RU" dirty="0" err="1"/>
              <a:t>втілити</a:t>
            </a:r>
            <a:r>
              <a:rPr lang="ru-RU" dirty="0"/>
              <a:t> в </a:t>
            </a:r>
            <a:r>
              <a:rPr lang="ru-RU" dirty="0" err="1"/>
              <a:t>життя</a:t>
            </a:r>
            <a:r>
              <a:rPr lang="ru-RU" dirty="0"/>
              <a:t> будь-яку </a:t>
            </a:r>
            <a:r>
              <a:rPr lang="ru-RU" dirty="0" err="1"/>
              <a:t>мрію</a:t>
            </a:r>
            <a:r>
              <a:rPr lang="ru-RU" dirty="0"/>
              <a:t> з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в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громаді</a:t>
            </a:r>
            <a:r>
              <a:rPr lang="ru-RU" dirty="0"/>
              <a:t>, головне,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реалізація</a:t>
            </a:r>
            <a:r>
              <a:rPr lang="ru-RU" dirty="0"/>
              <a:t> проекту </a:t>
            </a:r>
            <a:r>
              <a:rPr lang="ru-RU" dirty="0" err="1"/>
              <a:t>підпадала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</a:t>
            </a:r>
          </a:p>
          <a:p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 </a:t>
            </a:r>
            <a:r>
              <a:rPr lang="ru-RU" dirty="0" err="1"/>
              <a:t>зародився</a:t>
            </a:r>
            <a:r>
              <a:rPr lang="ru-RU" dirty="0"/>
              <a:t> у </a:t>
            </a:r>
            <a:r>
              <a:rPr lang="ru-RU" dirty="0" err="1"/>
              <a:t>середині</a:t>
            </a:r>
            <a:r>
              <a:rPr lang="ru-RU" dirty="0"/>
              <a:t> 1980 </a:t>
            </a:r>
            <a:r>
              <a:rPr lang="ru-RU" dirty="0" err="1"/>
              <a:t>років</a:t>
            </a:r>
            <a:r>
              <a:rPr lang="ru-RU" dirty="0"/>
              <a:t> у </a:t>
            </a:r>
            <a:r>
              <a:rPr lang="ru-RU" dirty="0" err="1"/>
              <a:t>бразильському</a:t>
            </a:r>
            <a:r>
              <a:rPr lang="ru-RU" dirty="0"/>
              <a:t> </a:t>
            </a:r>
            <a:r>
              <a:rPr lang="ru-RU" dirty="0" err="1"/>
              <a:t>місті</a:t>
            </a:r>
            <a:r>
              <a:rPr lang="ru-RU" dirty="0"/>
              <a:t> Порту-</a:t>
            </a:r>
            <a:r>
              <a:rPr lang="ru-RU" dirty="0" err="1"/>
              <a:t>Алегрі</a:t>
            </a:r>
            <a:r>
              <a:rPr lang="ru-RU" dirty="0"/>
              <a:t>. </a:t>
            </a:r>
            <a:r>
              <a:rPr lang="ru-RU" dirty="0" err="1"/>
              <a:t>Починалося</a:t>
            </a:r>
            <a:r>
              <a:rPr lang="ru-RU" dirty="0"/>
              <a:t> все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зібрань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мікрорайонів</a:t>
            </a:r>
            <a:r>
              <a:rPr lang="ru-RU" dirty="0"/>
              <a:t>, де люди </a:t>
            </a:r>
            <a:r>
              <a:rPr lang="ru-RU" dirty="0" err="1"/>
              <a:t>обговорювали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турбують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зрештою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перетворилось</a:t>
            </a:r>
            <a:r>
              <a:rPr lang="ru-RU" dirty="0"/>
              <a:t> на </a:t>
            </a:r>
            <a:r>
              <a:rPr lang="ru-RU" dirty="0" err="1"/>
              <a:t>комплексну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передбачала</a:t>
            </a:r>
            <a:r>
              <a:rPr lang="ru-RU" dirty="0"/>
              <a:t> </a:t>
            </a:r>
            <a:r>
              <a:rPr lang="ru-RU" dirty="0" err="1"/>
              <a:t>керування</a:t>
            </a:r>
            <a:r>
              <a:rPr lang="ru-RU" dirty="0"/>
              <a:t> </a:t>
            </a:r>
            <a:r>
              <a:rPr lang="ru-RU" dirty="0" err="1"/>
              <a:t>містом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прямої</a:t>
            </a:r>
            <a:r>
              <a:rPr lang="ru-RU" dirty="0"/>
              <a:t> </a:t>
            </a:r>
            <a:r>
              <a:rPr lang="ru-RU" dirty="0" err="1"/>
              <a:t>демократії</a:t>
            </a:r>
            <a:r>
              <a:rPr lang="ru-RU" dirty="0"/>
              <a:t> та </a:t>
            </a:r>
            <a:r>
              <a:rPr lang="ru-RU" dirty="0" err="1"/>
              <a:t>лібералізації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З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і </a:t>
            </a:r>
            <a:r>
              <a:rPr lang="ru-RU" dirty="0" err="1"/>
              <a:t>поширенням</a:t>
            </a:r>
            <a:r>
              <a:rPr lang="ru-RU" dirty="0"/>
              <a:t> </a:t>
            </a:r>
            <a:r>
              <a:rPr lang="ru-RU" dirty="0" err="1"/>
              <a:t>інтернету</a:t>
            </a:r>
            <a:r>
              <a:rPr lang="ru-RU" dirty="0"/>
              <a:t> в </a:t>
            </a:r>
            <a:r>
              <a:rPr lang="ru-RU" dirty="0" err="1"/>
              <a:t>Кельні</a:t>
            </a:r>
            <a:r>
              <a:rPr lang="ru-RU" dirty="0"/>
              <a:t> (</a:t>
            </a:r>
            <a:r>
              <a:rPr lang="ru-RU" dirty="0" err="1"/>
              <a:t>Німеччина</a:t>
            </a:r>
            <a:r>
              <a:rPr lang="ru-RU" dirty="0"/>
              <a:t>) </a:t>
            </a:r>
            <a:r>
              <a:rPr lang="ru-RU" dirty="0" err="1"/>
              <a:t>вирішили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запровадити</a:t>
            </a:r>
            <a:r>
              <a:rPr lang="ru-RU" dirty="0"/>
              <a:t> </a:t>
            </a:r>
            <a:r>
              <a:rPr lang="ru-RU" dirty="0" err="1"/>
              <a:t>громадський</a:t>
            </a:r>
            <a:r>
              <a:rPr lang="ru-RU" dirty="0"/>
              <a:t> бюджет, </a:t>
            </a:r>
            <a:r>
              <a:rPr lang="ru-RU" dirty="0" err="1"/>
              <a:t>однак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платформи</a:t>
            </a:r>
            <a:r>
              <a:rPr lang="ru-RU" dirty="0"/>
              <a:t> </a:t>
            </a:r>
            <a:r>
              <a:rPr lang="ru-RU" dirty="0" err="1"/>
              <a:t>мешканці</a:t>
            </a:r>
            <a:r>
              <a:rPr lang="ru-RU" dirty="0"/>
              <a:t> </a:t>
            </a:r>
            <a:r>
              <a:rPr lang="ru-RU" dirty="0" err="1"/>
              <a:t>обрали</a:t>
            </a:r>
            <a:r>
              <a:rPr lang="ru-RU" dirty="0"/>
              <a:t> </a:t>
            </a:r>
            <a:r>
              <a:rPr lang="ru-RU" dirty="0" err="1"/>
              <a:t>спеціальний</a:t>
            </a:r>
            <a:r>
              <a:rPr lang="ru-RU" dirty="0"/>
              <a:t> веб-ресурс, </a:t>
            </a:r>
            <a:r>
              <a:rPr lang="ru-RU" dirty="0" err="1"/>
              <a:t>який</a:t>
            </a:r>
            <a:r>
              <a:rPr lang="ru-RU" dirty="0"/>
              <a:t> би </a:t>
            </a:r>
            <a:r>
              <a:rPr lang="ru-RU" dirty="0" err="1"/>
              <a:t>полегшив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голосування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у </a:t>
            </a:r>
            <a:r>
              <a:rPr lang="ru-RU" dirty="0" err="1"/>
              <a:t>голосуванні</a:t>
            </a:r>
            <a:r>
              <a:rPr lang="ru-RU" dirty="0"/>
              <a:t> за </a:t>
            </a:r>
            <a:r>
              <a:rPr lang="ru-RU" dirty="0" err="1"/>
              <a:t>проекти</a:t>
            </a:r>
            <a:r>
              <a:rPr lang="ru-RU" dirty="0"/>
              <a:t> бюджету </a:t>
            </a:r>
            <a:r>
              <a:rPr lang="ru-RU" dirty="0" err="1"/>
              <a:t>участі</a:t>
            </a:r>
            <a:r>
              <a:rPr lang="ru-RU" dirty="0"/>
              <a:t> взяли участь 11 000 </a:t>
            </a:r>
            <a:r>
              <a:rPr lang="ru-RU" dirty="0" err="1"/>
              <a:t>жителів</a:t>
            </a:r>
            <a:r>
              <a:rPr lang="ru-RU" dirty="0"/>
              <a:t> і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відібрано</a:t>
            </a:r>
            <a:r>
              <a:rPr lang="ru-RU" dirty="0"/>
              <a:t> 300 </a:t>
            </a:r>
            <a:r>
              <a:rPr lang="ru-RU" dirty="0" err="1"/>
              <a:t>проектів</a:t>
            </a:r>
            <a:r>
              <a:rPr lang="ru-RU" dirty="0"/>
              <a:t>. </a:t>
            </a:r>
            <a:r>
              <a:rPr lang="ru-RU" dirty="0" err="1"/>
              <a:t>Остаточне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</a:t>
            </a:r>
            <a:r>
              <a:rPr lang="ru-RU" dirty="0" err="1"/>
              <a:t>приймала</a:t>
            </a:r>
            <a:r>
              <a:rPr lang="ru-RU" dirty="0"/>
              <a:t> </a:t>
            </a:r>
            <a:r>
              <a:rPr lang="ru-RU" dirty="0" err="1"/>
              <a:t>міська</a:t>
            </a:r>
            <a:r>
              <a:rPr lang="ru-RU" dirty="0"/>
              <a:t> рада. </a:t>
            </a:r>
            <a:r>
              <a:rPr lang="ru-RU" dirty="0" err="1"/>
              <a:t>Громадяни</a:t>
            </a:r>
            <a:r>
              <a:rPr lang="ru-RU" dirty="0"/>
              <a:t> ж,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доступу до </a:t>
            </a:r>
            <a:r>
              <a:rPr lang="ru-RU" dirty="0" err="1"/>
              <a:t>інтернету</a:t>
            </a:r>
            <a:r>
              <a:rPr lang="ru-RU" dirty="0"/>
              <a:t>, могли </a:t>
            </a:r>
            <a:r>
              <a:rPr lang="ru-RU" dirty="0" err="1"/>
              <a:t>подавати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письмово</a:t>
            </a:r>
            <a:r>
              <a:rPr lang="ru-RU" dirty="0"/>
              <a:t>. Бюджет </a:t>
            </a:r>
            <a:r>
              <a:rPr lang="ru-RU" dirty="0" err="1"/>
              <a:t>участі</a:t>
            </a:r>
            <a:r>
              <a:rPr lang="ru-RU" dirty="0"/>
              <a:t> на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склав</a:t>
            </a:r>
            <a:r>
              <a:rPr lang="ru-RU" dirty="0"/>
              <a:t> 311 </a:t>
            </a:r>
            <a:r>
              <a:rPr lang="ru-RU" dirty="0" err="1"/>
              <a:t>мільйонів</a:t>
            </a:r>
            <a:r>
              <a:rPr lang="ru-RU" dirty="0"/>
              <a:t> з 4 </a:t>
            </a:r>
            <a:r>
              <a:rPr lang="ru-RU" dirty="0" err="1"/>
              <a:t>мільярдів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бюджету.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01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3E98CA-F8AE-B461-2496-7247F468207A}"/>
              </a:ext>
            </a:extLst>
          </p:cNvPr>
          <p:cNvSpPr txBox="1"/>
          <p:nvPr/>
        </p:nvSpPr>
        <p:spPr>
          <a:xfrm>
            <a:off x="106532" y="874191"/>
            <a:ext cx="117540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австралійському</a:t>
            </a:r>
            <a:r>
              <a:rPr lang="ru-RU" dirty="0"/>
              <a:t> </a:t>
            </a:r>
            <a:r>
              <a:rPr lang="ru-RU" dirty="0" err="1"/>
              <a:t>штаті</a:t>
            </a:r>
            <a:r>
              <a:rPr lang="ru-RU" dirty="0"/>
              <a:t> </a:t>
            </a:r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err="1"/>
              <a:t>Австралія</a:t>
            </a:r>
            <a:r>
              <a:rPr lang="ru-RU" dirty="0"/>
              <a:t> є </a:t>
            </a:r>
            <a:r>
              <a:rPr lang="ru-RU" dirty="0" err="1"/>
              <a:t>програма</a:t>
            </a:r>
            <a:r>
              <a:rPr lang="ru-RU" dirty="0"/>
              <a:t> «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облаштованості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районів</a:t>
            </a:r>
            <a:r>
              <a:rPr lang="ru-RU" dirty="0"/>
              <a:t>», яка почала </a:t>
            </a:r>
            <a:r>
              <a:rPr lang="ru-RU" dirty="0" err="1"/>
              <a:t>функціонувати</a:t>
            </a:r>
            <a:r>
              <a:rPr lang="ru-RU" dirty="0"/>
              <a:t> з початку 2017 року. Вона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виділення</a:t>
            </a:r>
            <a:r>
              <a:rPr lang="ru-RU" dirty="0"/>
              <a:t> 40 млн </a:t>
            </a:r>
            <a:r>
              <a:rPr lang="ru-RU" dirty="0" err="1"/>
              <a:t>доларів</a:t>
            </a:r>
            <a:r>
              <a:rPr lang="ru-RU" dirty="0"/>
              <a:t> США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на 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громад. 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стосуватись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 </a:t>
            </a:r>
            <a:r>
              <a:rPr lang="ru-RU" dirty="0" err="1"/>
              <a:t>відкритий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, спорт і </a:t>
            </a:r>
            <a:r>
              <a:rPr lang="ru-RU" dirty="0" err="1"/>
              <a:t>відпочинок</a:t>
            </a:r>
            <a:r>
              <a:rPr lang="ru-RU" dirty="0"/>
              <a:t>; транспорт та </a:t>
            </a:r>
            <a:r>
              <a:rPr lang="ru-RU" dirty="0" err="1"/>
              <a:t>безпека</a:t>
            </a:r>
            <a:r>
              <a:rPr lang="ru-RU" dirty="0"/>
              <a:t>;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добробут</a:t>
            </a:r>
            <a:r>
              <a:rPr lang="ru-RU" dirty="0"/>
              <a:t> та </a:t>
            </a:r>
            <a:r>
              <a:rPr lang="ru-RU" dirty="0" err="1"/>
              <a:t>інтеграція</a:t>
            </a:r>
            <a:r>
              <a:rPr lang="ru-RU" dirty="0"/>
              <a:t> в </a:t>
            </a:r>
            <a:r>
              <a:rPr lang="ru-RU" dirty="0" err="1"/>
              <a:t>соціум</a:t>
            </a:r>
            <a:r>
              <a:rPr lang="ru-RU" dirty="0"/>
              <a:t> людей з </a:t>
            </a:r>
            <a:r>
              <a:rPr lang="ru-RU" dirty="0" err="1"/>
              <a:t>особливими</a:t>
            </a:r>
            <a:r>
              <a:rPr lang="ru-RU" dirty="0"/>
              <a:t> потребами; </a:t>
            </a:r>
            <a:r>
              <a:rPr lang="ru-RU" dirty="0" err="1"/>
              <a:t>мистецтво</a:t>
            </a:r>
            <a:r>
              <a:rPr lang="ru-RU" dirty="0"/>
              <a:t> та культура; 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 та </a:t>
            </a:r>
            <a:r>
              <a:rPr lang="ru-RU" dirty="0" err="1"/>
              <a:t>сталий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; </a:t>
            </a:r>
            <a:r>
              <a:rPr lang="ru-RU" dirty="0" err="1"/>
              <a:t>інновації</a:t>
            </a:r>
            <a:r>
              <a:rPr lang="ru-RU" dirty="0"/>
              <a:t> та </a:t>
            </a:r>
            <a:r>
              <a:rPr lang="ru-RU" dirty="0" err="1"/>
              <a:t>технології</a:t>
            </a:r>
            <a:r>
              <a:rPr lang="ru-RU" dirty="0"/>
              <a:t>.</a:t>
            </a:r>
          </a:p>
          <a:p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шляхом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однорічних</a:t>
            </a:r>
            <a:r>
              <a:rPr lang="ru-RU" dirty="0"/>
              <a:t> </a:t>
            </a:r>
            <a:r>
              <a:rPr lang="ru-RU" dirty="0" err="1"/>
              <a:t>грантів</a:t>
            </a:r>
            <a:r>
              <a:rPr lang="ru-RU" dirty="0"/>
              <a:t> з державного бюджету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10 тис. до 150 тис. </a:t>
            </a:r>
            <a:r>
              <a:rPr lang="ru-RU" dirty="0" err="1"/>
              <a:t>доларів</a:t>
            </a:r>
            <a:r>
              <a:rPr lang="ru-RU" dirty="0"/>
              <a:t> США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проекту.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ідея</a:t>
            </a:r>
            <a:r>
              <a:rPr lang="ru-RU" dirty="0"/>
              <a:t> проекту повинна бути </a:t>
            </a:r>
            <a:r>
              <a:rPr lang="ru-RU" dirty="0" err="1"/>
              <a:t>підтримана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організацій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недержавна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неурядова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. </a:t>
            </a:r>
            <a:r>
              <a:rPr lang="ru-RU" dirty="0" err="1"/>
              <a:t>Однією</a:t>
            </a:r>
            <a:r>
              <a:rPr lang="ru-RU" dirty="0"/>
              <a:t> з умов є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реалізовані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12 </a:t>
            </a:r>
            <a:r>
              <a:rPr lang="ru-RU" dirty="0" err="1"/>
              <a:t>місяців</a:t>
            </a:r>
            <a:r>
              <a:rPr lang="ru-RU" dirty="0"/>
              <a:t>. </a:t>
            </a:r>
            <a:r>
              <a:rPr lang="ru-RU" dirty="0" err="1"/>
              <a:t>Попередньо</a:t>
            </a:r>
            <a:r>
              <a:rPr lang="ru-RU" dirty="0"/>
              <a:t> </a:t>
            </a:r>
            <a:r>
              <a:rPr lang="ru-RU" dirty="0" err="1"/>
              <a:t>вибрані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</a:t>
            </a:r>
            <a:r>
              <a:rPr lang="ru-RU" dirty="0" err="1"/>
              <a:t>завантажуються</a:t>
            </a:r>
            <a:r>
              <a:rPr lang="ru-RU" dirty="0"/>
              <a:t> на </a:t>
            </a:r>
            <a:r>
              <a:rPr lang="ru-RU" dirty="0" err="1"/>
              <a:t>офіційний</a:t>
            </a:r>
            <a:r>
              <a:rPr lang="ru-RU" dirty="0"/>
              <a:t> сайт </a:t>
            </a:r>
            <a:r>
              <a:rPr lang="ru-RU" dirty="0" err="1"/>
              <a:t>програми</a:t>
            </a:r>
            <a:r>
              <a:rPr lang="ru-RU" dirty="0"/>
              <a:t>, де і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голосування</a:t>
            </a:r>
            <a:r>
              <a:rPr lang="ru-RU" dirty="0"/>
              <a:t>. Право голосу </a:t>
            </a:r>
            <a:r>
              <a:rPr lang="ru-RU" dirty="0" err="1"/>
              <a:t>мають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проживають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штату </a:t>
            </a:r>
            <a:r>
              <a:rPr lang="ru-RU" dirty="0" err="1"/>
              <a:t>Південна</a:t>
            </a:r>
            <a:r>
              <a:rPr lang="ru-RU" dirty="0"/>
              <a:t> </a:t>
            </a:r>
            <a:r>
              <a:rPr lang="ru-RU" dirty="0" err="1"/>
              <a:t>Австралія</a:t>
            </a:r>
            <a:r>
              <a:rPr lang="ru-RU" dirty="0"/>
              <a:t> і </a:t>
            </a:r>
            <a:r>
              <a:rPr lang="ru-RU" dirty="0" err="1"/>
              <a:t>досягли</a:t>
            </a:r>
            <a:r>
              <a:rPr lang="ru-RU" dirty="0"/>
              <a:t> 18 </a:t>
            </a:r>
            <a:r>
              <a:rPr lang="ru-RU" dirty="0" err="1"/>
              <a:t>років</a:t>
            </a:r>
            <a:r>
              <a:rPr lang="ru-RU" dirty="0"/>
              <a:t>. </a:t>
            </a:r>
            <a:r>
              <a:rPr lang="ru-RU" dirty="0" err="1"/>
              <a:t>Голосування</a:t>
            </a:r>
            <a:r>
              <a:rPr lang="ru-RU" dirty="0"/>
              <a:t> проводиться </a:t>
            </a:r>
            <a:r>
              <a:rPr lang="ru-RU" dirty="0" err="1"/>
              <a:t>лише</a:t>
            </a:r>
            <a:r>
              <a:rPr lang="ru-RU" dirty="0"/>
              <a:t> на </a:t>
            </a:r>
            <a:r>
              <a:rPr lang="ru-RU" dirty="0" err="1"/>
              <a:t>офіційному</a:t>
            </a:r>
            <a:r>
              <a:rPr lang="ru-RU" dirty="0"/>
              <a:t> веб-</a:t>
            </a:r>
            <a:r>
              <a:rPr lang="ru-RU" dirty="0" err="1"/>
              <a:t>сайті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«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облаштованості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районів</a:t>
            </a:r>
            <a:r>
              <a:rPr lang="ru-RU" dirty="0"/>
              <a:t>» і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авторизації</a:t>
            </a:r>
            <a:r>
              <a:rPr lang="ru-RU" dirty="0"/>
              <a:t> через </a:t>
            </a:r>
            <a:r>
              <a:rPr lang="ru-RU" dirty="0" err="1"/>
              <a:t>мобільний</a:t>
            </a:r>
            <a:r>
              <a:rPr lang="ru-RU" dirty="0"/>
              <a:t> телефон, на </a:t>
            </a:r>
            <a:r>
              <a:rPr lang="ru-RU" dirty="0" err="1"/>
              <a:t>котрий</a:t>
            </a:r>
            <a:r>
              <a:rPr lang="ru-RU" dirty="0"/>
              <a:t> буде </a:t>
            </a:r>
            <a:r>
              <a:rPr lang="ru-RU" dirty="0" err="1"/>
              <a:t>надісланий</a:t>
            </a:r>
            <a:r>
              <a:rPr lang="ru-RU" dirty="0"/>
              <a:t> </a:t>
            </a:r>
            <a:r>
              <a:rPr lang="ru-RU" dirty="0" err="1"/>
              <a:t>чотиризначний</a:t>
            </a:r>
            <a:r>
              <a:rPr lang="ru-RU" dirty="0"/>
              <a:t> код. </a:t>
            </a:r>
            <a:r>
              <a:rPr lang="ru-RU" dirty="0" err="1"/>
              <a:t>Голосувати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за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до </a:t>
            </a:r>
            <a:r>
              <a:rPr lang="ru-RU" dirty="0" err="1"/>
              <a:t>п'яти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 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64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C94075-8BD8-01E9-B8F8-1DF9B5F08883}"/>
              </a:ext>
            </a:extLst>
          </p:cNvPr>
          <p:cNvSpPr txBox="1"/>
          <p:nvPr/>
        </p:nvSpPr>
        <p:spPr>
          <a:xfrm>
            <a:off x="124286" y="474345"/>
            <a:ext cx="1171852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Однак</a:t>
            </a:r>
            <a:r>
              <a:rPr lang="ru-RU" dirty="0"/>
              <a:t> не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бюджету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завершуються</a:t>
            </a:r>
            <a:r>
              <a:rPr lang="ru-RU" dirty="0"/>
              <a:t> </a:t>
            </a:r>
            <a:r>
              <a:rPr lang="ru-RU" dirty="0" err="1"/>
              <a:t>успіхом</a:t>
            </a:r>
            <a:r>
              <a:rPr lang="ru-RU" dirty="0"/>
              <a:t>. </a:t>
            </a:r>
            <a:r>
              <a:rPr lang="ru-RU" dirty="0" err="1"/>
              <a:t>Ініціатором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 бюджету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Братиславі</a:t>
            </a:r>
            <a:r>
              <a:rPr lang="ru-RU" dirty="0"/>
              <a:t> – головному </a:t>
            </a:r>
            <a:r>
              <a:rPr lang="ru-RU" dirty="0" err="1"/>
              <a:t>політичному</a:t>
            </a:r>
            <a:r>
              <a:rPr lang="ru-RU" dirty="0"/>
              <a:t>, </a:t>
            </a:r>
            <a:r>
              <a:rPr lang="ru-RU" dirty="0" err="1"/>
              <a:t>адміністративному</a:t>
            </a:r>
            <a:r>
              <a:rPr lang="ru-RU" dirty="0"/>
              <a:t>, </a:t>
            </a:r>
            <a:r>
              <a:rPr lang="ru-RU" dirty="0" err="1"/>
              <a:t>економічному</a:t>
            </a:r>
            <a:r>
              <a:rPr lang="ru-RU" dirty="0"/>
              <a:t> і культурному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Словаччини</a:t>
            </a:r>
            <a:r>
              <a:rPr lang="ru-RU" dirty="0"/>
              <a:t> –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громадянська</a:t>
            </a:r>
            <a:r>
              <a:rPr lang="ru-RU" dirty="0"/>
              <a:t> </a:t>
            </a:r>
            <a:r>
              <a:rPr lang="ru-RU" dirty="0" err="1"/>
              <a:t>асоціація</a:t>
            </a:r>
            <a:r>
              <a:rPr lang="ru-RU" dirty="0"/>
              <a:t> «</a:t>
            </a:r>
            <a:r>
              <a:rPr lang="ru-RU" dirty="0" err="1"/>
              <a:t>Утопія</a:t>
            </a:r>
            <a:r>
              <a:rPr lang="ru-RU" dirty="0"/>
              <a:t>», яка </a:t>
            </a:r>
            <a:r>
              <a:rPr lang="ru-RU" dirty="0" err="1"/>
              <a:t>розпочала</a:t>
            </a:r>
            <a:r>
              <a:rPr lang="ru-RU" dirty="0"/>
              <a:t> переговори з </a:t>
            </a:r>
            <a:r>
              <a:rPr lang="ru-RU" dirty="0" err="1"/>
              <a:t>міською</a:t>
            </a:r>
            <a:r>
              <a:rPr lang="ru-RU" dirty="0"/>
              <a:t> </a:t>
            </a:r>
            <a:r>
              <a:rPr lang="ru-RU" dirty="0" err="1"/>
              <a:t>владою</a:t>
            </a:r>
            <a:r>
              <a:rPr lang="ru-RU" dirty="0"/>
              <a:t> і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отримала</a:t>
            </a:r>
            <a:r>
              <a:rPr lang="ru-RU" dirty="0"/>
              <a:t> </a:t>
            </a:r>
            <a:r>
              <a:rPr lang="ru-RU" dirty="0" err="1"/>
              <a:t>підтримку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співробітництві</a:t>
            </a:r>
            <a:r>
              <a:rPr lang="ru-RU" dirty="0"/>
              <a:t> з </a:t>
            </a:r>
            <a:r>
              <a:rPr lang="ru-RU" dirty="0" err="1"/>
              <a:t>визначеним</a:t>
            </a:r>
            <a:r>
              <a:rPr lang="ru-RU" dirty="0"/>
              <a:t> </a:t>
            </a:r>
            <a:r>
              <a:rPr lang="ru-RU" dirty="0" err="1"/>
              <a:t>управлінням</a:t>
            </a:r>
            <a:r>
              <a:rPr lang="ru-RU" dirty="0"/>
              <a:t> </a:t>
            </a:r>
            <a:r>
              <a:rPr lang="ru-RU" dirty="0" err="1"/>
              <a:t>міської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вона </a:t>
            </a:r>
            <a:r>
              <a:rPr lang="ru-RU" dirty="0" err="1"/>
              <a:t>ретельно</a:t>
            </a:r>
            <a:r>
              <a:rPr lang="ru-RU" dirty="0"/>
              <a:t> </a:t>
            </a:r>
            <a:r>
              <a:rPr lang="ru-RU" dirty="0" err="1"/>
              <a:t>розробила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інновації</a:t>
            </a:r>
            <a:r>
              <a:rPr lang="ru-RU" dirty="0"/>
              <a:t>, і бюджет </a:t>
            </a:r>
            <a:r>
              <a:rPr lang="ru-RU" dirty="0" err="1"/>
              <a:t>участі</a:t>
            </a:r>
            <a:r>
              <a:rPr lang="ru-RU" dirty="0"/>
              <a:t> почали </a:t>
            </a:r>
            <a:r>
              <a:rPr lang="ru-RU" dirty="0" err="1"/>
              <a:t>втілювати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зусилля</a:t>
            </a:r>
            <a:r>
              <a:rPr lang="ru-RU" dirty="0"/>
              <a:t> не принесли </a:t>
            </a:r>
            <a:r>
              <a:rPr lang="ru-RU" dirty="0" err="1"/>
              <a:t>видимих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. </a:t>
            </a:r>
            <a:r>
              <a:rPr lang="ru-RU" dirty="0" err="1"/>
              <a:t>Щороку</a:t>
            </a:r>
            <a:r>
              <a:rPr lang="ru-RU" dirty="0"/>
              <a:t> бюджет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привертав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250 </a:t>
            </a:r>
            <a:r>
              <a:rPr lang="ru-RU" dirty="0" err="1"/>
              <a:t>активних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– </a:t>
            </a:r>
            <a:r>
              <a:rPr lang="ru-RU" dirty="0" err="1"/>
              <a:t>тобто</a:t>
            </a:r>
            <a:r>
              <a:rPr lang="ru-RU" dirty="0"/>
              <a:t> тих,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прийшов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власними</a:t>
            </a:r>
            <a:r>
              <a:rPr lang="ru-RU" dirty="0"/>
              <a:t> </a:t>
            </a:r>
            <a:r>
              <a:rPr lang="ru-RU" dirty="0" err="1"/>
              <a:t>пропозиціями</a:t>
            </a:r>
            <a:r>
              <a:rPr lang="ru-RU" dirty="0"/>
              <a:t> та /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проголосував</a:t>
            </a:r>
            <a:r>
              <a:rPr lang="ru-RU" dirty="0"/>
              <a:t> за </a:t>
            </a:r>
            <a:r>
              <a:rPr lang="ru-RU" dirty="0" err="1"/>
              <a:t>пропозицію</a:t>
            </a:r>
            <a:r>
              <a:rPr lang="ru-RU" dirty="0"/>
              <a:t>.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пасивності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і </a:t>
            </a:r>
            <a:r>
              <a:rPr lang="ru-RU" dirty="0" err="1"/>
              <a:t>недостатньої</a:t>
            </a:r>
            <a:r>
              <a:rPr lang="ru-RU" dirty="0"/>
              <a:t> </a:t>
            </a:r>
            <a:r>
              <a:rPr lang="ru-RU" dirty="0" err="1"/>
              <a:t>медійної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бюджет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столиці</a:t>
            </a:r>
            <a:r>
              <a:rPr lang="ru-RU" dirty="0"/>
              <a:t> </a:t>
            </a:r>
            <a:r>
              <a:rPr lang="ru-RU" dirty="0" err="1"/>
              <a:t>Словаччини</a:t>
            </a:r>
            <a:r>
              <a:rPr lang="ru-RU" dirty="0"/>
              <a:t> </a:t>
            </a:r>
            <a:r>
              <a:rPr lang="ru-RU" dirty="0" err="1"/>
              <a:t>скасували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b="1" dirty="0" err="1"/>
              <a:t>висновок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бюджет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і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та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ініціатив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необхідними</a:t>
            </a:r>
            <a:r>
              <a:rPr lang="ru-RU" dirty="0"/>
              <a:t> для громад.</a:t>
            </a:r>
          </a:p>
          <a:p>
            <a:r>
              <a:rPr lang="ru-RU" dirty="0"/>
              <a:t> Бюджет </a:t>
            </a:r>
            <a:r>
              <a:rPr lang="ru-RU" dirty="0" err="1"/>
              <a:t>участі</a:t>
            </a:r>
            <a:r>
              <a:rPr lang="ru-RU" dirty="0"/>
              <a:t> є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</a:t>
            </a:r>
            <a:r>
              <a:rPr lang="ru-RU" dirty="0" err="1"/>
              <a:t>прозорого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 </a:t>
            </a:r>
            <a:r>
              <a:rPr lang="ru-RU" dirty="0" err="1"/>
              <a:t>бюджетних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а й </a:t>
            </a:r>
            <a:r>
              <a:rPr lang="ru-RU" dirty="0" err="1"/>
              <a:t>інструментом</a:t>
            </a:r>
            <a:r>
              <a:rPr lang="ru-RU" dirty="0"/>
              <a:t> </a:t>
            </a:r>
            <a:r>
              <a:rPr lang="ru-RU" dirty="0" err="1"/>
              <a:t>подальшої</a:t>
            </a:r>
            <a:r>
              <a:rPr lang="ru-RU" dirty="0"/>
              <a:t> </a:t>
            </a:r>
            <a:r>
              <a:rPr lang="ru-RU" dirty="0" err="1"/>
              <a:t>громадянської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поліпшує</a:t>
            </a:r>
            <a:r>
              <a:rPr lang="ru-RU" dirty="0"/>
              <a:t> </a:t>
            </a:r>
            <a:r>
              <a:rPr lang="ru-RU" dirty="0" err="1"/>
              <a:t>обізнаність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і </a:t>
            </a:r>
            <a:r>
              <a:rPr lang="ru-RU" dirty="0" err="1"/>
              <a:t>підвищує</a:t>
            </a:r>
            <a:r>
              <a:rPr lang="ru-RU" dirty="0"/>
              <a:t> </a:t>
            </a:r>
            <a:r>
              <a:rPr lang="ru-RU" dirty="0" err="1"/>
              <a:t>їхню</a:t>
            </a:r>
            <a:r>
              <a:rPr lang="ru-RU" dirty="0"/>
              <a:t> </a:t>
            </a:r>
            <a:r>
              <a:rPr lang="ru-RU" dirty="0" err="1"/>
              <a:t>впевненість</a:t>
            </a:r>
            <a:r>
              <a:rPr lang="ru-RU" dirty="0"/>
              <a:t> у </a:t>
            </a:r>
            <a:r>
              <a:rPr lang="ru-RU" dirty="0" err="1"/>
              <a:t>власних</a:t>
            </a:r>
            <a:r>
              <a:rPr lang="ru-RU" dirty="0"/>
              <a:t> силах.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03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F7677C9-04E9-7BE1-79FD-391B66AAA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674802" cy="655320"/>
          </a:xfrm>
        </p:spPr>
        <p:txBody>
          <a:bodyPr>
            <a:normAutofit fontScale="90000"/>
          </a:bodyPr>
          <a:lstStyle/>
          <a:p>
            <a:r>
              <a:rPr lang="uk-UA" dirty="0"/>
              <a:t>Громадські слухання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B25171-8E55-E33F-4B80-43712C091136}"/>
              </a:ext>
            </a:extLst>
          </p:cNvPr>
          <p:cNvSpPr txBox="1"/>
          <p:nvPr/>
        </p:nvSpPr>
        <p:spPr>
          <a:xfrm>
            <a:off x="97653" y="655320"/>
            <a:ext cx="1119474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ключових</a:t>
            </a:r>
            <a:r>
              <a:rPr lang="ru-RU" dirty="0"/>
              <a:t> і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поширених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громадян</a:t>
            </a:r>
            <a:r>
              <a:rPr lang="ru-RU" dirty="0"/>
              <a:t> є </a:t>
            </a:r>
            <a:r>
              <a:rPr lang="ru-RU" b="1" dirty="0" err="1"/>
              <a:t>громадські</a:t>
            </a:r>
            <a:r>
              <a:rPr lang="ru-RU" b="1" dirty="0"/>
              <a:t> </a:t>
            </a:r>
            <a:r>
              <a:rPr lang="ru-RU" b="1" dirty="0" err="1"/>
              <a:t>слухання</a:t>
            </a:r>
            <a:r>
              <a:rPr lang="ru-RU" dirty="0"/>
              <a:t>. </a:t>
            </a:r>
            <a:r>
              <a:rPr lang="ru-RU" dirty="0" err="1"/>
              <a:t>Популярність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практики </a:t>
            </a:r>
            <a:r>
              <a:rPr lang="ru-RU" dirty="0" err="1"/>
              <a:t>пояснюється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зручністю</a:t>
            </a:r>
            <a:r>
              <a:rPr lang="ru-RU" dirty="0"/>
              <a:t> як для </a:t>
            </a:r>
            <a:r>
              <a:rPr lang="ru-RU" dirty="0" err="1"/>
              <a:t>влади</a:t>
            </a:r>
            <a:r>
              <a:rPr lang="ru-RU" dirty="0"/>
              <a:t>, так і для </a:t>
            </a:r>
            <a:r>
              <a:rPr lang="ru-RU" dirty="0" err="1"/>
              <a:t>громадян</a:t>
            </a:r>
            <a:r>
              <a:rPr lang="ru-RU" dirty="0"/>
              <a:t>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консультативній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 </a:t>
            </a:r>
            <a:r>
              <a:rPr lang="ru-RU" dirty="0" err="1"/>
              <a:t>слухань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сигнал про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тривожні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для </a:t>
            </a:r>
            <a:r>
              <a:rPr lang="ru-RU" dirty="0" err="1"/>
              <a:t>населення</a:t>
            </a:r>
            <a:r>
              <a:rPr lang="ru-RU" dirty="0"/>
              <a:t>, а </a:t>
            </a:r>
            <a:r>
              <a:rPr lang="ru-RU" dirty="0" err="1"/>
              <a:t>громадяни</a:t>
            </a:r>
            <a:r>
              <a:rPr lang="ru-RU" dirty="0"/>
              <a:t>, у свою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висловити</a:t>
            </a:r>
            <a:r>
              <a:rPr lang="ru-RU" dirty="0"/>
              <a:t> свою думку, але й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рекомендацію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Сама практика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слухань</a:t>
            </a:r>
            <a:r>
              <a:rPr lang="ru-RU" dirty="0"/>
              <a:t>, </a:t>
            </a:r>
            <a:r>
              <a:rPr lang="ru-RU" dirty="0" err="1"/>
              <a:t>імовірніше</a:t>
            </a:r>
            <a:r>
              <a:rPr lang="ru-RU" dirty="0"/>
              <a:t> за все, </a:t>
            </a:r>
            <a:r>
              <a:rPr lang="ru-RU" dirty="0" err="1"/>
              <a:t>зародилася</a:t>
            </a:r>
            <a:r>
              <a:rPr lang="ru-RU" dirty="0"/>
              <a:t> в </a:t>
            </a:r>
            <a:r>
              <a:rPr lang="ru-RU" dirty="0" err="1"/>
              <a:t>Англії</a:t>
            </a:r>
            <a:r>
              <a:rPr lang="ru-RU" dirty="0"/>
              <a:t> в </a:t>
            </a:r>
            <a:r>
              <a:rPr lang="en-US" dirty="0"/>
              <a:t>XIX </a:t>
            </a:r>
            <a:r>
              <a:rPr lang="ru-RU" dirty="0" err="1"/>
              <a:t>столітті</a:t>
            </a:r>
            <a:r>
              <a:rPr lang="ru-RU" dirty="0"/>
              <a:t>. </a:t>
            </a:r>
          </a:p>
          <a:p>
            <a:r>
              <a:rPr lang="ru-RU" dirty="0"/>
              <a:t>Так,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дослідженнями</a:t>
            </a:r>
            <a:r>
              <a:rPr lang="ru-RU" dirty="0"/>
              <a:t> </a:t>
            </a:r>
            <a:r>
              <a:rPr lang="ru-RU" b="1" dirty="0"/>
              <a:t>Джона </a:t>
            </a:r>
            <a:r>
              <a:rPr lang="ru-RU" b="1" dirty="0" err="1"/>
              <a:t>Форестера</a:t>
            </a:r>
            <a:r>
              <a:rPr lang="ru-RU" dirty="0"/>
              <a:t>, на початку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обгороджування</a:t>
            </a:r>
            <a:r>
              <a:rPr lang="ru-RU" dirty="0"/>
              <a:t> для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, яка мала бути додана, </a:t>
            </a:r>
            <a:r>
              <a:rPr lang="ru-RU" dirty="0" err="1"/>
              <a:t>потрібен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окремий</a:t>
            </a:r>
            <a:r>
              <a:rPr lang="ru-RU" dirty="0"/>
              <a:t> акт парламенту.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проведені</a:t>
            </a:r>
            <a:r>
              <a:rPr lang="ru-RU" dirty="0"/>
              <a:t>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петицію</a:t>
            </a:r>
            <a:r>
              <a:rPr lang="ru-RU" dirty="0"/>
              <a:t> до парламенту, </a:t>
            </a:r>
            <a:r>
              <a:rPr lang="ru-RU" dirty="0" err="1"/>
              <a:t>аби</a:t>
            </a:r>
            <a:r>
              <a:rPr lang="ru-RU" dirty="0"/>
              <a:t> </a:t>
            </a:r>
            <a:r>
              <a:rPr lang="ru-RU" dirty="0" err="1"/>
              <a:t>обгородити</a:t>
            </a:r>
            <a:r>
              <a:rPr lang="ru-RU" dirty="0"/>
              <a:t> землю, а </a:t>
            </a:r>
            <a:r>
              <a:rPr lang="ru-RU" dirty="0" err="1"/>
              <a:t>пізніше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виказати</a:t>
            </a:r>
            <a:r>
              <a:rPr lang="ru-RU" dirty="0"/>
              <a:t> </a:t>
            </a:r>
            <a:r>
              <a:rPr lang="ru-RU" dirty="0" err="1"/>
              <a:t>заперечення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акту, </a:t>
            </a:r>
            <a:r>
              <a:rPr lang="ru-RU" dirty="0" err="1"/>
              <a:t>створеного</a:t>
            </a:r>
            <a:r>
              <a:rPr lang="ru-RU" dirty="0"/>
              <a:t> парламентом.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перебували</a:t>
            </a:r>
            <a:r>
              <a:rPr lang="ru-RU" dirty="0"/>
              <a:t> в </a:t>
            </a:r>
            <a:r>
              <a:rPr lang="ru-RU" dirty="0" err="1"/>
              <a:t>розпорядженні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з </a:t>
            </a:r>
            <a:r>
              <a:rPr lang="ru-RU" dirty="0" err="1"/>
              <a:t>неупередженості</a:t>
            </a:r>
            <a:r>
              <a:rPr lang="ru-RU" dirty="0"/>
              <a:t>. У 1845 </a:t>
            </a:r>
            <a:r>
              <a:rPr lang="ru-RU" dirty="0" err="1"/>
              <a:t>році</a:t>
            </a:r>
            <a:r>
              <a:rPr lang="ru-RU" dirty="0"/>
              <a:t> «Закон про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обгороджування</a:t>
            </a:r>
            <a:r>
              <a:rPr lang="ru-RU" dirty="0"/>
              <a:t>» створив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комісарів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направляли до парламенту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законопроекти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почути</a:t>
            </a:r>
            <a:r>
              <a:rPr lang="ru-RU" dirty="0"/>
              <a:t> про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.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комісій</a:t>
            </a:r>
            <a:r>
              <a:rPr lang="ru-RU" dirty="0"/>
              <a:t>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почути</a:t>
            </a:r>
            <a:r>
              <a:rPr lang="ru-RU" dirty="0"/>
              <a:t>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занепокоєння</a:t>
            </a:r>
            <a:r>
              <a:rPr lang="ru-RU" dirty="0"/>
              <a:t> з приводу </a:t>
            </a:r>
            <a:r>
              <a:rPr lang="ru-RU" dirty="0" err="1"/>
              <a:t>охоплення</a:t>
            </a:r>
            <a:r>
              <a:rPr lang="ru-RU" dirty="0"/>
              <a:t> земель, стало одним з перших </a:t>
            </a:r>
            <a:r>
              <a:rPr lang="ru-RU" dirty="0" err="1"/>
              <a:t>прикладів</a:t>
            </a:r>
            <a:r>
              <a:rPr lang="ru-RU" dirty="0"/>
              <a:t>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.</a:t>
            </a:r>
          </a:p>
          <a:p>
            <a:r>
              <a:rPr lang="ru-RU" dirty="0" err="1"/>
              <a:t>Сьогодні</a:t>
            </a:r>
            <a:r>
              <a:rPr lang="ru-RU" dirty="0"/>
              <a:t> ж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собою </a:t>
            </a:r>
            <a:r>
              <a:rPr lang="ru-RU" dirty="0" err="1"/>
              <a:t>відкриті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громадян</a:t>
            </a:r>
            <a:r>
              <a:rPr lang="ru-RU" dirty="0"/>
              <a:t>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учасникам</a:t>
            </a:r>
            <a:r>
              <a:rPr lang="ru-RU" dirty="0"/>
              <a:t> дозволено </a:t>
            </a:r>
            <a:r>
              <a:rPr lang="ru-RU" dirty="0" err="1"/>
              <a:t>пропонувати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бачення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.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, як правило, </a:t>
            </a:r>
            <a:r>
              <a:rPr lang="ru-RU" dirty="0" err="1"/>
              <a:t>організовуються</a:t>
            </a:r>
            <a:r>
              <a:rPr lang="ru-RU" dirty="0"/>
              <a:t> для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думки та </a:t>
            </a:r>
            <a:r>
              <a:rPr lang="ru-RU" dirty="0" err="1"/>
              <a:t>занепокоєнь</a:t>
            </a:r>
            <a:r>
              <a:rPr lang="ru-RU" dirty="0"/>
              <a:t> з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перед </a:t>
            </a:r>
            <a:r>
              <a:rPr lang="ru-RU" dirty="0" err="1"/>
              <a:t>тим</a:t>
            </a:r>
            <a:r>
              <a:rPr lang="ru-RU" dirty="0"/>
              <a:t>, як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приймуть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вживатимуть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839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13D18F-EF31-5A43-C1C0-2FEF40BFF5A6}"/>
              </a:ext>
            </a:extLst>
          </p:cNvPr>
          <p:cNvSpPr txBox="1"/>
          <p:nvPr/>
        </p:nvSpPr>
        <p:spPr>
          <a:xfrm>
            <a:off x="594805" y="444636"/>
            <a:ext cx="103957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Як </a:t>
            </a:r>
            <a:r>
              <a:rPr lang="ru-RU" dirty="0" err="1"/>
              <a:t>зазначає</a:t>
            </a:r>
            <a:r>
              <a:rPr lang="ru-RU" dirty="0"/>
              <a:t> </a:t>
            </a:r>
            <a:r>
              <a:rPr lang="ru-RU" b="1" dirty="0" err="1"/>
              <a:t>Крістофер</a:t>
            </a:r>
            <a:r>
              <a:rPr lang="ru-RU" b="1" dirty="0"/>
              <a:t> </a:t>
            </a:r>
            <a:r>
              <a:rPr lang="ru-RU" b="1" dirty="0" err="1"/>
              <a:t>Карповіц</a:t>
            </a:r>
            <a:r>
              <a:rPr lang="ru-RU" dirty="0"/>
              <a:t>, «</a:t>
            </a:r>
            <a:r>
              <a:rPr lang="ru-RU" dirty="0" err="1"/>
              <a:t>публічні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 є, </a:t>
            </a:r>
            <a:r>
              <a:rPr lang="ru-RU" dirty="0" err="1"/>
              <a:t>мабуть</a:t>
            </a:r>
            <a:r>
              <a:rPr lang="ru-RU" dirty="0"/>
              <a:t>, </a:t>
            </a:r>
            <a:r>
              <a:rPr lang="ru-RU" dirty="0" err="1"/>
              <a:t>найпоширенішим</a:t>
            </a:r>
            <a:r>
              <a:rPr lang="ru-RU" dirty="0"/>
              <a:t> </a:t>
            </a:r>
            <a:r>
              <a:rPr lang="ru-RU" dirty="0" err="1"/>
              <a:t>інструментом</a:t>
            </a:r>
            <a:r>
              <a:rPr lang="ru-RU" dirty="0"/>
              <a:t> 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громадськості</a:t>
            </a:r>
            <a:r>
              <a:rPr lang="ru-RU" dirty="0"/>
              <a:t> в </a:t>
            </a:r>
            <a:r>
              <a:rPr lang="ru-RU" dirty="0" err="1"/>
              <a:t>Сполучених</a:t>
            </a:r>
            <a:r>
              <a:rPr lang="ru-RU" dirty="0"/>
              <a:t> Штатах,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рівнями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». </a:t>
            </a:r>
          </a:p>
          <a:p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дозволяючи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</a:t>
            </a:r>
            <a:r>
              <a:rPr lang="ru-RU" dirty="0" err="1"/>
              <a:t>висловлювати</a:t>
            </a:r>
            <a:r>
              <a:rPr lang="ru-RU" dirty="0"/>
              <a:t> свою точку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чиновники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проблемі</a:t>
            </a:r>
            <a:r>
              <a:rPr lang="ru-RU" dirty="0"/>
              <a:t>. </a:t>
            </a:r>
            <a:r>
              <a:rPr lang="ru-RU" dirty="0" err="1"/>
              <a:t>По-друге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відчути</a:t>
            </a:r>
            <a:r>
              <a:rPr lang="ru-RU" dirty="0"/>
              <a:t> силу </a:t>
            </a:r>
            <a:r>
              <a:rPr lang="ru-RU" dirty="0" err="1"/>
              <a:t>власного</a:t>
            </a:r>
            <a:r>
              <a:rPr lang="ru-RU" dirty="0"/>
              <a:t> голосу. </a:t>
            </a:r>
            <a:r>
              <a:rPr lang="ru-RU" dirty="0" err="1"/>
              <a:t>По-третє</a:t>
            </a:r>
            <a:r>
              <a:rPr lang="ru-RU" dirty="0"/>
              <a:t>, </a:t>
            </a:r>
            <a:r>
              <a:rPr lang="ru-RU" dirty="0" err="1"/>
              <a:t>часове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публічного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представити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точок</a:t>
            </a:r>
            <a:r>
              <a:rPr lang="ru-RU" dirty="0"/>
              <a:t> </a:t>
            </a:r>
            <a:r>
              <a:rPr lang="ru-RU" dirty="0" err="1"/>
              <a:t>зору</a:t>
            </a:r>
            <a:r>
              <a:rPr lang="ru-RU" dirty="0"/>
              <a:t> без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домінуючої</a:t>
            </a:r>
            <a:r>
              <a:rPr lang="ru-RU" dirty="0"/>
              <a:t> на </a:t>
            </a:r>
            <a:r>
              <a:rPr lang="ru-RU" dirty="0" err="1"/>
              <a:t>дискусії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рівність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більшу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для того, </a:t>
            </a:r>
            <a:r>
              <a:rPr lang="ru-RU" dirty="0" err="1"/>
              <a:t>аби</a:t>
            </a:r>
            <a:r>
              <a:rPr lang="ru-RU" dirty="0"/>
              <a:t> думки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меншин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почуті</a:t>
            </a:r>
            <a:r>
              <a:rPr lang="ru-RU" dirty="0"/>
              <a:t> чиновниками.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3FEF59-3659-AE66-01B9-EC9407C0E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669" y="3551043"/>
            <a:ext cx="5568103" cy="313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7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07A1D71-D9F0-965F-E84D-9BE94742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23" y="175972"/>
            <a:ext cx="8246363" cy="65532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Цікавинки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практики США</a:t>
            </a:r>
            <a:endParaRPr lang="ru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F909CB-C936-3369-D2B5-6474C1069BBA}"/>
              </a:ext>
            </a:extLst>
          </p:cNvPr>
          <p:cNvSpPr txBox="1"/>
          <p:nvPr/>
        </p:nvSpPr>
        <p:spPr>
          <a:xfrm>
            <a:off x="612561" y="1321696"/>
            <a:ext cx="107774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 США з 2005 року </a:t>
            </a:r>
            <a:r>
              <a:rPr lang="ru-RU" dirty="0" err="1"/>
              <a:t>використовується</a:t>
            </a:r>
            <a:r>
              <a:rPr lang="ru-RU" dirty="0"/>
              <a:t> метод «</a:t>
            </a:r>
            <a:r>
              <a:rPr lang="ru-RU" dirty="0" err="1"/>
              <a:t>співвіднесення</a:t>
            </a:r>
            <a:r>
              <a:rPr lang="ru-RU" dirty="0"/>
              <a:t> з </a:t>
            </a:r>
            <a:r>
              <a:rPr lang="ru-RU" dirty="0" err="1"/>
              <a:t>реальністю</a:t>
            </a:r>
            <a:r>
              <a:rPr lang="ru-RU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об’єднувати</a:t>
            </a:r>
            <a:r>
              <a:rPr lang="ru-RU" dirty="0"/>
              <a:t> думки </a:t>
            </a:r>
            <a:r>
              <a:rPr lang="ru-RU" dirty="0" err="1"/>
              <a:t>зацікавлених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«</a:t>
            </a:r>
            <a:r>
              <a:rPr lang="ru-RU" dirty="0" err="1"/>
              <a:t>Співвідношення</a:t>
            </a:r>
            <a:r>
              <a:rPr lang="ru-RU" dirty="0"/>
              <a:t> з </a:t>
            </a:r>
            <a:r>
              <a:rPr lang="ru-RU" dirty="0" err="1"/>
              <a:t>реальністю</a:t>
            </a:r>
            <a:r>
              <a:rPr lang="ru-RU" dirty="0"/>
              <a:t>» </a:t>
            </a:r>
            <a:r>
              <a:rPr lang="ru-RU" dirty="0" err="1"/>
              <a:t>має</a:t>
            </a:r>
            <a:r>
              <a:rPr lang="ru-RU" dirty="0"/>
              <a:t> на </a:t>
            </a:r>
            <a:r>
              <a:rPr lang="ru-RU" dirty="0" err="1"/>
              <a:t>увазі</a:t>
            </a:r>
            <a:r>
              <a:rPr lang="ru-RU" dirty="0"/>
              <a:t> роботу в </a:t>
            </a:r>
            <a:r>
              <a:rPr lang="ru-RU" dirty="0" err="1"/>
              <a:t>групах</a:t>
            </a:r>
            <a:r>
              <a:rPr lang="ru-RU" dirty="0"/>
              <a:t> (8-10 </a:t>
            </a:r>
            <a:r>
              <a:rPr lang="ru-RU" dirty="0" err="1"/>
              <a:t>чоловік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лідерами</a:t>
            </a:r>
            <a:r>
              <a:rPr lang="ru-RU" dirty="0"/>
              <a:t> в приватному, державному та </a:t>
            </a:r>
            <a:r>
              <a:rPr lang="ru-RU" dirty="0" err="1"/>
              <a:t>некомерційному</a:t>
            </a:r>
            <a:r>
              <a:rPr lang="ru-RU" dirty="0"/>
              <a:t> секторах. </a:t>
            </a:r>
          </a:p>
          <a:p>
            <a:r>
              <a:rPr lang="ru-RU" dirty="0"/>
              <a:t>Так, </a:t>
            </a:r>
            <a:r>
              <a:rPr lang="ru-RU" dirty="0" err="1"/>
              <a:t>наприклад</a:t>
            </a:r>
            <a:r>
              <a:rPr lang="ru-RU" dirty="0"/>
              <a:t>, у 2009 </a:t>
            </a:r>
            <a:r>
              <a:rPr lang="ru-RU" dirty="0" err="1"/>
              <a:t>році</a:t>
            </a:r>
            <a:r>
              <a:rPr lang="ru-RU" dirty="0"/>
              <a:t> у </a:t>
            </a:r>
            <a:r>
              <a:rPr lang="ru-RU" dirty="0" err="1"/>
              <a:t>Філадельфії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кризи</a:t>
            </a:r>
            <a:r>
              <a:rPr lang="ru-RU" dirty="0"/>
              <a:t> </a:t>
            </a:r>
            <a:r>
              <a:rPr lang="ru-RU" dirty="0" err="1"/>
              <a:t>довелося</a:t>
            </a:r>
            <a:r>
              <a:rPr lang="ru-RU" dirty="0"/>
              <a:t> </a:t>
            </a:r>
            <a:r>
              <a:rPr lang="ru-RU" dirty="0" err="1"/>
              <a:t>закрити</a:t>
            </a:r>
            <a:r>
              <a:rPr lang="ru-RU" dirty="0"/>
              <a:t> </a:t>
            </a:r>
            <a:r>
              <a:rPr lang="ru-RU" dirty="0" err="1"/>
              <a:t>дефіцит</a:t>
            </a:r>
            <a:r>
              <a:rPr lang="ru-RU" dirty="0"/>
              <a:t> бюджету у </a:t>
            </a:r>
            <a:r>
              <a:rPr lang="ru-RU" dirty="0" err="1"/>
              <a:t>розмірі</a:t>
            </a:r>
            <a:r>
              <a:rPr lang="ru-RU" dirty="0"/>
              <a:t> 108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доларів</a:t>
            </a:r>
            <a:r>
              <a:rPr lang="ru-RU" dirty="0"/>
              <a:t> у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; </a:t>
            </a:r>
            <a:r>
              <a:rPr lang="ru-RU" dirty="0" err="1"/>
              <a:t>дефіцит</a:t>
            </a:r>
            <a:r>
              <a:rPr lang="ru-RU" dirty="0"/>
              <a:t> за </a:t>
            </a:r>
            <a:r>
              <a:rPr lang="ru-RU" dirty="0" err="1"/>
              <a:t>п'ять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за прогнозами мав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 млрд </a:t>
            </a:r>
            <a:r>
              <a:rPr lang="ru-RU" dirty="0" err="1"/>
              <a:t>доларів</a:t>
            </a:r>
            <a:r>
              <a:rPr lang="ru-RU" dirty="0"/>
              <a:t>. Тому </a:t>
            </a:r>
            <a:r>
              <a:rPr lang="ru-RU" dirty="0" err="1"/>
              <a:t>міська</a:t>
            </a:r>
            <a:r>
              <a:rPr lang="ru-RU" dirty="0"/>
              <a:t> </a:t>
            </a:r>
            <a:r>
              <a:rPr lang="ru-RU" dirty="0" err="1"/>
              <a:t>влада</a:t>
            </a:r>
            <a:r>
              <a:rPr lang="ru-RU" dirty="0"/>
              <a:t> </a:t>
            </a:r>
            <a:r>
              <a:rPr lang="ru-RU" dirty="0" err="1"/>
              <a:t>збиралася</a:t>
            </a:r>
            <a:r>
              <a:rPr lang="ru-RU" dirty="0"/>
              <a:t> </a:t>
            </a:r>
            <a:r>
              <a:rPr lang="ru-RU" dirty="0" err="1"/>
              <a:t>скоротити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місту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закрити</a:t>
            </a:r>
            <a:r>
              <a:rPr lang="ru-RU" dirty="0"/>
              <a:t> три </a:t>
            </a:r>
            <a:r>
              <a:rPr lang="ru-RU" dirty="0" err="1"/>
              <a:t>зимові</a:t>
            </a:r>
            <a:r>
              <a:rPr lang="ru-RU" dirty="0"/>
              <a:t> катки, доки не буде </a:t>
            </a:r>
            <a:r>
              <a:rPr lang="ru-RU" dirty="0" err="1"/>
              <a:t>знайдено</a:t>
            </a:r>
            <a:r>
              <a:rPr lang="ru-RU" dirty="0"/>
              <a:t> приватного </a:t>
            </a:r>
            <a:r>
              <a:rPr lang="ru-RU" dirty="0" err="1"/>
              <a:t>фінансування</a:t>
            </a:r>
            <a:r>
              <a:rPr lang="ru-RU" dirty="0"/>
              <a:t>, </a:t>
            </a:r>
            <a:r>
              <a:rPr lang="ru-RU" dirty="0" err="1"/>
              <a:t>ще</a:t>
            </a:r>
            <a:r>
              <a:rPr lang="ru-RU" dirty="0"/>
              <a:t> 68 </a:t>
            </a:r>
            <a:r>
              <a:rPr lang="ru-RU" dirty="0" err="1"/>
              <a:t>літніх</a:t>
            </a:r>
            <a:r>
              <a:rPr lang="ru-RU" dirty="0"/>
              <a:t> </a:t>
            </a:r>
            <a:r>
              <a:rPr lang="ru-RU" dirty="0" err="1"/>
              <a:t>басейнів</a:t>
            </a:r>
            <a:r>
              <a:rPr lang="ru-RU" dirty="0"/>
              <a:t>, </a:t>
            </a:r>
            <a:r>
              <a:rPr lang="ru-RU" dirty="0" err="1"/>
              <a:t>близько</a:t>
            </a:r>
            <a:r>
              <a:rPr lang="ru-RU" dirty="0"/>
              <a:t> 11 </a:t>
            </a:r>
            <a:r>
              <a:rPr lang="ru-RU" dirty="0" err="1"/>
              <a:t>бібліотек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три </a:t>
            </a:r>
            <a:r>
              <a:rPr lang="ru-RU" dirty="0" err="1"/>
              <a:t>бібліотеки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втратити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недільні</a:t>
            </a:r>
            <a:r>
              <a:rPr lang="ru-RU" dirty="0"/>
              <a:t> </a:t>
            </a:r>
            <a:r>
              <a:rPr lang="ru-RU" dirty="0" err="1"/>
              <a:t>години</a:t>
            </a:r>
            <a:r>
              <a:rPr lang="ru-RU" dirty="0"/>
              <a:t>.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міської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означало </a:t>
            </a:r>
            <a:r>
              <a:rPr lang="ru-RU" dirty="0" err="1"/>
              <a:t>скорочення</a:t>
            </a:r>
            <a:r>
              <a:rPr lang="ru-RU" dirty="0"/>
              <a:t>  220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та </a:t>
            </a:r>
            <a:r>
              <a:rPr lang="ru-RU" dirty="0" err="1"/>
              <a:t>ліквідацію</a:t>
            </a:r>
            <a:r>
              <a:rPr lang="ru-RU" dirty="0"/>
              <a:t> 600 </a:t>
            </a:r>
            <a:r>
              <a:rPr lang="ru-RU" dirty="0" err="1"/>
              <a:t>вакантних</a:t>
            </a:r>
            <a:r>
              <a:rPr lang="ru-RU" dirty="0"/>
              <a:t> </a:t>
            </a:r>
            <a:r>
              <a:rPr lang="ru-RU" dirty="0" err="1"/>
              <a:t>позицій</a:t>
            </a:r>
            <a:r>
              <a:rPr lang="ru-RU" dirty="0"/>
              <a:t>. </a:t>
            </a:r>
            <a:r>
              <a:rPr lang="ru-RU" dirty="0" err="1"/>
              <a:t>Міський</a:t>
            </a:r>
            <a:r>
              <a:rPr lang="ru-RU" dirty="0"/>
              <a:t> директор </a:t>
            </a:r>
            <a:r>
              <a:rPr lang="ru-RU" dirty="0" err="1"/>
              <a:t>фінансів</a:t>
            </a:r>
            <a:r>
              <a:rPr lang="ru-RU" dirty="0"/>
              <a:t> Роб Дубов пояснив,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в </a:t>
            </a:r>
            <a:r>
              <a:rPr lang="ru-RU" dirty="0" err="1"/>
              <a:t>Філадельфії</a:t>
            </a:r>
            <a:r>
              <a:rPr lang="ru-RU" dirty="0"/>
              <a:t> є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глобальної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кризи</a:t>
            </a:r>
            <a:r>
              <a:rPr lang="ru-RU" dirty="0"/>
              <a:t>, і з </a:t>
            </a:r>
            <a:r>
              <a:rPr lang="ru-RU" dirty="0" err="1"/>
              <a:t>цієї</a:t>
            </a:r>
            <a:r>
              <a:rPr lang="ru-RU" dirty="0"/>
              <a:t> причини </a:t>
            </a:r>
            <a:r>
              <a:rPr lang="ru-RU" dirty="0" err="1"/>
              <a:t>місто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очікувати</a:t>
            </a:r>
            <a:r>
              <a:rPr lang="ru-RU" dirty="0"/>
              <a:t> </a:t>
            </a:r>
            <a:r>
              <a:rPr lang="ru-RU" dirty="0" err="1"/>
              <a:t>значної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когось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17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2E023D-5410-604F-AE60-C59365564E44}"/>
              </a:ext>
            </a:extLst>
          </p:cNvPr>
          <p:cNvSpPr txBox="1"/>
          <p:nvPr/>
        </p:nvSpPr>
        <p:spPr>
          <a:xfrm>
            <a:off x="0" y="762322"/>
            <a:ext cx="1193158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відповідь</a:t>
            </a:r>
            <a:r>
              <a:rPr lang="ru-RU" dirty="0"/>
              <a:t> «</a:t>
            </a:r>
            <a:r>
              <a:rPr lang="en-US" dirty="0"/>
              <a:t>Penn Project for Civic Engagement»,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в </a:t>
            </a:r>
            <a:r>
              <a:rPr lang="ru-RU" dirty="0" err="1"/>
              <a:t>Пенсільванському</a:t>
            </a:r>
            <a:r>
              <a:rPr lang="ru-RU" dirty="0"/>
              <a:t> </a:t>
            </a:r>
            <a:r>
              <a:rPr lang="ru-RU" dirty="0" err="1"/>
              <a:t>університеті</a:t>
            </a:r>
            <a:r>
              <a:rPr lang="ru-RU" dirty="0"/>
              <a:t>, створив </a:t>
            </a:r>
            <a:r>
              <a:rPr lang="ru-RU" dirty="0" err="1"/>
              <a:t>цивільний</a:t>
            </a:r>
            <a:r>
              <a:rPr lang="ru-RU" dirty="0"/>
              <a:t> форум </a:t>
            </a:r>
            <a:r>
              <a:rPr lang="en-US" dirty="0"/>
              <a:t>Tight Times, Tough Choices.  </a:t>
            </a:r>
            <a:r>
              <a:rPr lang="ru-RU" dirty="0"/>
              <a:t>Метою форуму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як буде </a:t>
            </a:r>
            <a:r>
              <a:rPr lang="ru-RU" dirty="0" err="1"/>
              <a:t>витрачено</a:t>
            </a:r>
            <a:r>
              <a:rPr lang="ru-RU" dirty="0"/>
              <a:t> бюджет на 2010 </a:t>
            </a:r>
            <a:r>
              <a:rPr lang="ru-RU" dirty="0" err="1"/>
              <a:t>рік</a:t>
            </a:r>
            <a:r>
              <a:rPr lang="ru-RU" dirty="0"/>
              <a:t>. В свою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міський</a:t>
            </a:r>
            <a:r>
              <a:rPr lang="ru-RU" dirty="0"/>
              <a:t> заступник </a:t>
            </a:r>
            <a:r>
              <a:rPr lang="ru-RU" dirty="0" err="1"/>
              <a:t>прес</a:t>
            </a:r>
            <a:r>
              <a:rPr lang="ru-RU" dirty="0"/>
              <a:t>-секретаря Лук Батлер заявив,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бюджету не </a:t>
            </a:r>
            <a:r>
              <a:rPr lang="ru-RU" dirty="0" err="1"/>
              <a:t>розпочнеться</a:t>
            </a:r>
            <a:r>
              <a:rPr lang="ru-RU" dirty="0"/>
              <a:t>, </a:t>
            </a:r>
            <a:r>
              <a:rPr lang="ru-RU" dirty="0" err="1"/>
              <a:t>поки</a:t>
            </a:r>
            <a:r>
              <a:rPr lang="ru-RU" dirty="0"/>
              <a:t> не буде </a:t>
            </a:r>
            <a:r>
              <a:rPr lang="ru-RU" dirty="0" err="1"/>
              <a:t>зібрана</a:t>
            </a:r>
            <a:r>
              <a:rPr lang="ru-RU" dirty="0"/>
              <a:t> вся </a:t>
            </a:r>
            <a:r>
              <a:rPr lang="ru-RU" dirty="0" err="1"/>
              <a:t>інформація</a:t>
            </a:r>
            <a:r>
              <a:rPr lang="ru-RU" dirty="0"/>
              <a:t> з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слухань</a:t>
            </a:r>
            <a:r>
              <a:rPr lang="ru-RU" dirty="0"/>
              <a:t>.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полягала</a:t>
            </a:r>
            <a:r>
              <a:rPr lang="ru-RU" dirty="0"/>
              <a:t> в тому,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громадяни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зважити</a:t>
            </a:r>
            <a:r>
              <a:rPr lang="ru-RU" dirty="0"/>
              <a:t> </a:t>
            </a:r>
            <a:r>
              <a:rPr lang="ru-RU" dirty="0" err="1"/>
              <a:t>реальний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для </a:t>
            </a:r>
            <a:r>
              <a:rPr lang="ru-RU" dirty="0" err="1"/>
              <a:t>міста</a:t>
            </a:r>
            <a:r>
              <a:rPr lang="ru-RU" dirty="0"/>
              <a:t> і </a:t>
            </a:r>
            <a:r>
              <a:rPr lang="ru-RU" dirty="0" err="1"/>
              <a:t>надати</a:t>
            </a:r>
            <a:r>
              <a:rPr lang="ru-RU" dirty="0"/>
              <a:t> органам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те, як </a:t>
            </a:r>
            <a:r>
              <a:rPr lang="ru-RU" dirty="0" err="1"/>
              <a:t>громадяни</a:t>
            </a:r>
            <a:r>
              <a:rPr lang="ru-RU" dirty="0"/>
              <a:t> </a:t>
            </a:r>
            <a:r>
              <a:rPr lang="ru-RU" dirty="0" err="1"/>
              <a:t>воліють</a:t>
            </a:r>
            <a:r>
              <a:rPr lang="ru-RU" dirty="0"/>
              <a:t> </a:t>
            </a:r>
            <a:r>
              <a:rPr lang="ru-RU" dirty="0" err="1"/>
              <a:t>розподілити</a:t>
            </a:r>
            <a:r>
              <a:rPr lang="ru-RU" dirty="0"/>
              <a:t> бюджет </a:t>
            </a:r>
            <a:r>
              <a:rPr lang="ru-RU" dirty="0" err="1"/>
              <a:t>міста</a:t>
            </a:r>
            <a:r>
              <a:rPr lang="ru-RU" dirty="0"/>
              <a:t>.</a:t>
            </a:r>
          </a:p>
          <a:p>
            <a:r>
              <a:rPr lang="ru-RU" dirty="0" err="1"/>
              <a:t>Тоді</a:t>
            </a:r>
            <a:r>
              <a:rPr lang="ru-RU" dirty="0"/>
              <a:t> в 2009 </a:t>
            </a:r>
            <a:r>
              <a:rPr lang="ru-RU" dirty="0" err="1"/>
              <a:t>році</a:t>
            </a:r>
            <a:r>
              <a:rPr lang="ru-RU" dirty="0"/>
              <a:t> у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слуханнях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участь </a:t>
            </a:r>
            <a:r>
              <a:rPr lang="ru-RU" dirty="0" err="1"/>
              <a:t>близько</a:t>
            </a:r>
            <a:r>
              <a:rPr lang="ru-RU" dirty="0"/>
              <a:t> 1710 людей,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склало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0.1%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(1.568 млн). </a:t>
            </a:r>
          </a:p>
          <a:p>
            <a:r>
              <a:rPr lang="ru-RU" dirty="0" err="1"/>
              <a:t>Розділивши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форуму на </a:t>
            </a:r>
            <a:r>
              <a:rPr lang="ru-RU" dirty="0" err="1"/>
              <a:t>робочі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(</a:t>
            </a:r>
            <a:r>
              <a:rPr lang="ru-RU" dirty="0" err="1"/>
              <a:t>приблизно</a:t>
            </a:r>
            <a:r>
              <a:rPr lang="ru-RU" dirty="0"/>
              <a:t> по 20 </a:t>
            </a:r>
            <a:r>
              <a:rPr lang="ru-RU" dirty="0" err="1"/>
              <a:t>чоловік</a:t>
            </a:r>
            <a:r>
              <a:rPr lang="ru-RU" dirty="0"/>
              <a:t>),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переглянути</a:t>
            </a:r>
            <a:r>
              <a:rPr lang="ru-RU" dirty="0"/>
              <a:t> </a:t>
            </a:r>
            <a:r>
              <a:rPr lang="ru-RU" dirty="0" err="1"/>
              <a:t>варіанти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бюджету, </a:t>
            </a:r>
            <a:r>
              <a:rPr lang="ru-RU" dirty="0" err="1"/>
              <a:t>що</a:t>
            </a:r>
            <a:r>
              <a:rPr lang="ru-RU" dirty="0"/>
              <a:t> стоять перед </a:t>
            </a:r>
            <a:r>
              <a:rPr lang="ru-RU" dirty="0" err="1"/>
              <a:t>містом</a:t>
            </a:r>
            <a:r>
              <a:rPr lang="ru-RU" dirty="0"/>
              <a:t>, </a:t>
            </a:r>
            <a:r>
              <a:rPr lang="ru-RU" dirty="0" err="1"/>
              <a:t>вирішити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чином вони </a:t>
            </a:r>
            <a:r>
              <a:rPr lang="ru-RU" dirty="0" err="1"/>
              <a:t>вважають</a:t>
            </a:r>
            <a:r>
              <a:rPr lang="ru-RU" dirty="0"/>
              <a:t> за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з </a:t>
            </a:r>
            <a:r>
              <a:rPr lang="ru-RU" dirty="0" err="1"/>
              <a:t>угодами</a:t>
            </a:r>
            <a:r>
              <a:rPr lang="ru-RU" dirty="0"/>
              <a:t>, і </a:t>
            </a:r>
            <a:r>
              <a:rPr lang="ru-RU" dirty="0" err="1"/>
              <a:t>пояснити</a:t>
            </a:r>
            <a:r>
              <a:rPr lang="ru-RU" dirty="0"/>
              <a:t>, </a:t>
            </a:r>
            <a:r>
              <a:rPr lang="ru-RU" dirty="0" err="1"/>
              <a:t>чому</a:t>
            </a:r>
            <a:r>
              <a:rPr lang="ru-RU" dirty="0"/>
              <a:t> вони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групам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лист і </a:t>
            </a:r>
            <a:r>
              <a:rPr lang="ru-RU" dirty="0" err="1"/>
              <a:t>запропоновано</a:t>
            </a:r>
            <a:r>
              <a:rPr lang="ru-RU" dirty="0"/>
              <a:t> </a:t>
            </a:r>
            <a:r>
              <a:rPr lang="ru-RU" dirty="0" err="1"/>
              <a:t>переглянути</a:t>
            </a:r>
            <a:r>
              <a:rPr lang="ru-RU" dirty="0"/>
              <a:t> список з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26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закриття</a:t>
            </a:r>
            <a:r>
              <a:rPr lang="ru-RU" dirty="0"/>
              <a:t> </a:t>
            </a:r>
            <a:r>
              <a:rPr lang="ru-RU" dirty="0" err="1"/>
              <a:t>бюджетних</a:t>
            </a:r>
            <a:r>
              <a:rPr lang="ru-RU" dirty="0"/>
              <a:t> прогалин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200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доларів</a:t>
            </a:r>
            <a:r>
              <a:rPr lang="ru-RU" dirty="0"/>
              <a:t>. </a:t>
            </a:r>
          </a:p>
          <a:p>
            <a:r>
              <a:rPr lang="ru-RU" dirty="0" err="1"/>
              <a:t>Маючи</a:t>
            </a:r>
            <a:r>
              <a:rPr lang="ru-RU" dirty="0"/>
              <a:t> </a:t>
            </a:r>
            <a:r>
              <a:rPr lang="ru-RU" dirty="0" err="1"/>
              <a:t>професіоналі-модераторів</a:t>
            </a:r>
            <a:r>
              <a:rPr lang="ru-RU" dirty="0"/>
              <a:t> вони </a:t>
            </a:r>
            <a:r>
              <a:rPr lang="ru-RU" dirty="0" err="1"/>
              <a:t>допомогли</a:t>
            </a:r>
            <a:r>
              <a:rPr lang="ru-RU" dirty="0"/>
              <a:t> </a:t>
            </a:r>
            <a:r>
              <a:rPr lang="ru-RU" dirty="0" err="1"/>
              <a:t>зберегти</a:t>
            </a:r>
            <a:r>
              <a:rPr lang="ru-RU" dirty="0"/>
              <a:t> </a:t>
            </a:r>
            <a:r>
              <a:rPr lang="ru-RU" dirty="0" err="1"/>
              <a:t>діалог</a:t>
            </a:r>
            <a:r>
              <a:rPr lang="ru-RU" dirty="0"/>
              <a:t> і </a:t>
            </a:r>
            <a:r>
              <a:rPr lang="ru-RU" dirty="0" err="1"/>
              <a:t>забезпечили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голоси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почуті</a:t>
            </a:r>
            <a:r>
              <a:rPr lang="ru-RU" dirty="0"/>
              <a:t>. </a:t>
            </a:r>
            <a:r>
              <a:rPr lang="ru-RU" dirty="0" err="1"/>
              <a:t>Тож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метод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слухань</a:t>
            </a:r>
            <a:r>
              <a:rPr lang="ru-RU" dirty="0"/>
              <a:t> </a:t>
            </a:r>
            <a:r>
              <a:rPr lang="ru-RU" dirty="0" err="1"/>
              <a:t>допоміг</a:t>
            </a:r>
            <a:r>
              <a:rPr lang="ru-RU" dirty="0"/>
              <a:t> </a:t>
            </a:r>
            <a:r>
              <a:rPr lang="ru-RU" dirty="0" err="1"/>
              <a:t>мешканцям</a:t>
            </a:r>
            <a:r>
              <a:rPr lang="ru-RU" dirty="0"/>
              <a:t> </a:t>
            </a:r>
            <a:r>
              <a:rPr lang="ru-RU" dirty="0" err="1"/>
              <a:t>усвідомити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допомогти</a:t>
            </a:r>
            <a:r>
              <a:rPr lang="ru-RU" dirty="0"/>
              <a:t>, </a:t>
            </a:r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знаходять</a:t>
            </a:r>
            <a:r>
              <a:rPr lang="ru-RU" dirty="0"/>
              <a:t> по за межами </a:t>
            </a:r>
            <a:r>
              <a:rPr lang="ru-RU" dirty="0" err="1"/>
              <a:t>владного</a:t>
            </a:r>
            <a:r>
              <a:rPr lang="ru-RU" dirty="0"/>
              <a:t> поля. </a:t>
            </a:r>
          </a:p>
        </p:txBody>
      </p:sp>
    </p:spTree>
    <p:extLst>
      <p:ext uri="{BB962C8B-B14F-4D97-AF65-F5344CB8AC3E}">
        <p14:creationId xmlns:p14="http://schemas.microsoft.com/office/powerpoint/2010/main" val="3568136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A11FD3E-860B-9A93-E1BB-D6C984E9E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9</a:t>
            </a:fld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C85E5AA-79F6-E626-130C-0F46825FA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828" y="573503"/>
            <a:ext cx="10493221" cy="1369591"/>
          </a:xfrm>
        </p:spPr>
        <p:txBody>
          <a:bodyPr/>
          <a:lstStyle/>
          <a:p>
            <a:r>
              <a:rPr lang="uk-UA" dirty="0"/>
              <a:t>Використані джерела</a:t>
            </a:r>
            <a:endParaRPr lang="ru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A6D5D-1E72-DF39-83B5-939FC0D59F44}"/>
              </a:ext>
            </a:extLst>
          </p:cNvPr>
          <p:cNvSpPr txBox="1"/>
          <p:nvPr/>
        </p:nvSpPr>
        <p:spPr>
          <a:xfrm>
            <a:off x="1713389" y="2969554"/>
            <a:ext cx="1014717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http://probudget.org.ua/news/gromadskiy-byudjet-v-ob-yednaniy-gromadi-ta-yogo-osoblivosti_692/</a:t>
            </a:r>
            <a:endParaRPr lang="uk-UA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https://gurt.org.ua/articles/48333/</a:t>
            </a:r>
            <a:endParaRPr lang="uk-UA" dirty="0"/>
          </a:p>
          <a:p>
            <a:endParaRPr lang="uk-UA" dirty="0"/>
          </a:p>
          <a:p>
            <a:r>
              <a:rPr lang="en-US" dirty="0">
                <a:hlinkClick r:id="rId4"/>
              </a:rPr>
              <a:t>https://izbirkom.org.ua/publications/obshchestvo-19/2018/gromadski-slukhannia-svitova-ta-ukrayinska-praktiki/</a:t>
            </a:r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716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Minimalist Presentation">
      <a:dk1>
        <a:sysClr val="windowText" lastClr="000000"/>
      </a:dk1>
      <a:lt1>
        <a:sysClr val="window" lastClr="FFFFFF"/>
      </a:lt1>
      <a:dk2>
        <a:srgbClr val="ABABAB"/>
      </a:dk2>
      <a:lt2>
        <a:srgbClr val="F2F1EE"/>
      </a:lt2>
      <a:accent1>
        <a:srgbClr val="D8D2CD"/>
      </a:accent1>
      <a:accent2>
        <a:srgbClr val="C0C9C2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Biome Light"/>
        <a:ea typeface=""/>
        <a:cs typeface=""/>
      </a:majorFont>
      <a:minorFont>
        <a:latin typeface="Biom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276_TF16411245_Win32" id="{D9D7E3F3-D6BF-47D8-81CC-DF52EA9D1F27}" vid="{FC9FDDB7-8750-4770-BCD6-FB78CEC3301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976319-4513-485C-AD3A-E56C39927A3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3A10211-FBDE-44DA-8AD6-29E596B297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1B7BBB-8F46-4BA8-85EC-2ECC1D2E3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{C31CE1D9-2F5E-4EAD-8845-1B4C9F81BF77}tf16411245_win32</Template>
  <TotalTime>62</TotalTime>
  <Words>1483</Words>
  <Application>Microsoft Office PowerPoint</Application>
  <PresentationFormat>Широкоэкранный</PresentationFormat>
  <Paragraphs>45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Biome Light</vt:lpstr>
      <vt:lpstr>Calibri</vt:lpstr>
      <vt:lpstr>Тема Office</vt:lpstr>
      <vt:lpstr>Поширені форми прямої (безпосередньої) демократії </vt:lpstr>
      <vt:lpstr>Презентация PowerPoint</vt:lpstr>
      <vt:lpstr>Презентация PowerPoint</vt:lpstr>
      <vt:lpstr>Презентация PowerPoint</vt:lpstr>
      <vt:lpstr>Громадські слухання</vt:lpstr>
      <vt:lpstr>Презентация PowerPoint</vt:lpstr>
      <vt:lpstr>Цікавинки із практики США</vt:lpstr>
      <vt:lpstr>Презентация PowerPoint</vt:lpstr>
      <vt:lpstr>Використані джерела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Поширені форми прямої (безпосередньої) демократії</dc:title>
  <dc:creator>Виктория Яценко</dc:creator>
  <cp:lastModifiedBy>User</cp:lastModifiedBy>
  <cp:revision>3</cp:revision>
  <dcterms:created xsi:type="dcterms:W3CDTF">2023-02-08T17:17:41Z</dcterms:created>
  <dcterms:modified xsi:type="dcterms:W3CDTF">2023-02-09T07:34:37Z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