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8"/>
  </p:notesMasterIdLst>
  <p:sldIdLst>
    <p:sldId id="876" r:id="rId2"/>
    <p:sldId id="860" r:id="rId3"/>
    <p:sldId id="759" r:id="rId4"/>
    <p:sldId id="1108" r:id="rId5"/>
    <p:sldId id="1119" r:id="rId6"/>
    <p:sldId id="1120" r:id="rId7"/>
    <p:sldId id="1056" r:id="rId8"/>
    <p:sldId id="1097" r:id="rId9"/>
    <p:sldId id="1121" r:id="rId10"/>
    <p:sldId id="1122" r:id="rId11"/>
    <p:sldId id="1123" r:id="rId12"/>
    <p:sldId id="1124" r:id="rId13"/>
    <p:sldId id="1103" r:id="rId14"/>
    <p:sldId id="1115" r:id="rId15"/>
    <p:sldId id="1125" r:id="rId16"/>
    <p:sldId id="1126" r:id="rId17"/>
    <p:sldId id="1127" r:id="rId18"/>
    <p:sldId id="1128" r:id="rId19"/>
    <p:sldId id="1129" r:id="rId20"/>
    <p:sldId id="1130" r:id="rId21"/>
    <p:sldId id="1104" r:id="rId22"/>
    <p:sldId id="1118" r:id="rId23"/>
    <p:sldId id="1131" r:id="rId24"/>
    <p:sldId id="1132" r:id="rId25"/>
    <p:sldId id="1133" r:id="rId26"/>
    <p:sldId id="1134" r:id="rId27"/>
    <p:sldId id="1135" r:id="rId28"/>
    <p:sldId id="1136" r:id="rId29"/>
    <p:sldId id="957" r:id="rId30"/>
    <p:sldId id="958" r:id="rId31"/>
    <p:sldId id="1139" r:id="rId32"/>
    <p:sldId id="1137" r:id="rId33"/>
    <p:sldId id="1138" r:id="rId34"/>
    <p:sldId id="1141" r:id="rId35"/>
    <p:sldId id="874" r:id="rId36"/>
    <p:sldId id="291" r:id="rId37"/>
  </p:sldIdLst>
  <p:sldSz cx="9144000" cy="5143500" type="screen16x9"/>
  <p:notesSz cx="6858000" cy="9144000"/>
  <p:custDataLst>
    <p:tags r:id="rId3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82000" autoAdjust="0"/>
  </p:normalViewPr>
  <p:slideViewPr>
    <p:cSldViewPr snapToGrid="0" showGuides="1">
      <p:cViewPr varScale="1">
        <p:scale>
          <a:sx n="54" d="100"/>
          <a:sy n="54" d="100"/>
        </p:scale>
        <p:origin x="1171" y="5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11/22/2021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uk-UA" b="0" dirty="0"/>
              <a:t>Програма мережних академій </a:t>
            </a:r>
            <a:r>
              <a:rPr lang="uk-UA" b="0" dirty="0" err="1"/>
              <a:t>Cisco</a:t>
            </a:r>
            <a:endParaRPr lang="uk-UA" b="0" dirty="0"/>
          </a:p>
          <a:p>
            <a:pPr rtl="0">
              <a:buFontTx/>
              <a:buNone/>
            </a:pPr>
            <a:r>
              <a:rPr lang="uk-UA" b="0" baseline="0" dirty="0"/>
              <a:t>Вступ до мереж </a:t>
            </a:r>
            <a:r>
              <a:rPr lang="uk-UA" b="0" baseline="0" dirty="0" smtClean="0"/>
              <a:t>версія</a:t>
            </a:r>
            <a:r>
              <a:rPr lang="en-US" b="0" baseline="0" dirty="0" smtClean="0"/>
              <a:t> </a:t>
            </a:r>
            <a:r>
              <a:rPr lang="uk-UA" b="0" dirty="0" smtClean="0"/>
              <a:t>7.0 </a:t>
            </a:r>
            <a:r>
              <a:rPr lang="uk-UA" b="0" dirty="0"/>
              <a:t>(ITN)</a:t>
            </a:r>
          </a:p>
          <a:p>
            <a:pPr rtl="0"/>
            <a:r>
              <a:rPr lang="uk-UA" dirty="0"/>
              <a:t>Розділ 16: Основи </a:t>
            </a:r>
            <a:r>
              <a:rPr lang="uk-UA" dirty="0" smtClean="0"/>
              <a:t>мережної </a:t>
            </a:r>
            <a:r>
              <a:rPr lang="uk-UA" dirty="0"/>
              <a:t>безпеки</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16.2 - Мережні атаки</a:t>
            </a:r>
          </a:p>
          <a:p>
            <a:pPr rtl="0"/>
            <a:r>
              <a:rPr lang="uk-UA"/>
              <a:t>16.2.3 – Атаки доступу</a:t>
            </a:r>
          </a:p>
        </p:txBody>
      </p:sp>
      <p:sp>
        <p:nvSpPr>
          <p:cNvPr id="4" name="Slide Number Placeholder 3"/>
          <p:cNvSpPr>
            <a:spLocks noGrp="1"/>
          </p:cNvSpPr>
          <p:nvPr>
            <p:ph type="sldNum" sz="quarter" idx="5"/>
          </p:nvPr>
        </p:nvSpPr>
        <p:spPr/>
        <p:txBody>
          <a:bodyPr/>
          <a:lstStyle/>
          <a:p>
            <a:pPr rtl="0"/>
            <a:fld id="{5641018C-6CAF-B84E-B92C-ECB119457FBA}" type="slidenum">
              <a:rPr/>
              <a:t>10</a:t>
            </a:fld>
            <a:endParaRPr/>
          </a:p>
        </p:txBody>
      </p:sp>
    </p:spTree>
    <p:extLst>
      <p:ext uri="{BB962C8B-B14F-4D97-AF65-F5344CB8AC3E}">
        <p14:creationId xmlns:p14="http://schemas.microsoft.com/office/powerpoint/2010/main" val="332579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16.2 - Мережні атаки</a:t>
            </a:r>
          </a:p>
          <a:p>
            <a:pPr rtl="0"/>
            <a:r>
              <a:rPr lang="uk-UA"/>
              <a:t>16.2.4 – Атаки відмови в обслуговуванні</a:t>
            </a:r>
          </a:p>
          <a:p>
            <a:pPr rtl="0"/>
            <a:r>
              <a:rPr lang="uk-UA"/>
              <a:t>16.2.5 – Питання для самоперевірки - Мережні атаки</a:t>
            </a:r>
          </a:p>
        </p:txBody>
      </p:sp>
      <p:sp>
        <p:nvSpPr>
          <p:cNvPr id="4" name="Slide Number Placeholder 3"/>
          <p:cNvSpPr>
            <a:spLocks noGrp="1"/>
          </p:cNvSpPr>
          <p:nvPr>
            <p:ph type="sldNum" sz="quarter" idx="5"/>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175257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16.2 - Мережні атаки</a:t>
            </a:r>
          </a:p>
          <a:p>
            <a:pPr rtl="0"/>
            <a:r>
              <a:rPr lang="uk-UA"/>
              <a:t>16.2.6 – Лабораторна робота – Дослідження загроз мережній безпеці</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99117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16.0 Основи мережної безпеки</a:t>
            </a:r>
          </a:p>
          <a:p>
            <a:pPr rtl="0"/>
            <a:r>
              <a:rPr lang="uk-UA"/>
              <a:t>16.3 Нейтралізація мережних атак</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16.3 - Нейтралізація мережних атак</a:t>
            </a:r>
          </a:p>
          <a:p>
            <a:pPr rtl="0"/>
            <a:r>
              <a:rPr lang="uk-UA"/>
              <a:t>16.3.1 – Підхід глибинної оборони</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422571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16.3 - Нейтралізація мережних атак</a:t>
            </a:r>
          </a:p>
          <a:p>
            <a:pPr rtl="0"/>
            <a:r>
              <a:rPr lang="uk-UA"/>
              <a:t>16.3.2 Резервне копіювання</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3291881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16.3 - Нейтралізація мережних атак</a:t>
            </a:r>
          </a:p>
          <a:p>
            <a:pPr rtl="0"/>
            <a:r>
              <a:rPr lang="uk-UA"/>
              <a:t>16.3.3 – Оновлення, модернізація та виправлення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279558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16.3 - Нейтралізація мережних атак</a:t>
            </a:r>
          </a:p>
          <a:p>
            <a:pPr rtl="0"/>
            <a:r>
              <a:rPr lang="uk-UA"/>
              <a:t>16.3.4 – Автентифікація, авторизація та облік</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3538774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16.3 - Нейтралізація мережних атак</a:t>
            </a:r>
          </a:p>
          <a:p>
            <a:pPr rtl="0"/>
            <a:r>
              <a:rPr lang="uk-UA"/>
              <a:t>16.3.5 - Міжмережні екрани</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48756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16.3 - Нейтралізація мережних атак</a:t>
            </a:r>
          </a:p>
          <a:p>
            <a:pPr rtl="0"/>
            <a:r>
              <a:rPr lang="uk-UA"/>
              <a:t>16.3.6 – Типи брандмауерів</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32875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2</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uk-UA" dirty="0"/>
              <a:t>16- Основи мережної безпеки</a:t>
            </a:r>
          </a:p>
          <a:p>
            <a:pPr rtl="0">
              <a:buFontTx/>
              <a:buNone/>
            </a:pPr>
            <a:r>
              <a:rPr lang="uk-UA" dirty="0"/>
              <a:t>16.0.2 – </a:t>
            </a:r>
            <a:r>
              <a:rPr lang="uk-UA" dirty="0" smtClean="0"/>
              <a:t>Що нового я дізнаюся у цьому розділі?</a:t>
            </a:r>
            <a:endParaRPr lang="uk-UA"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16.3 - Нейтралізація мережних атак</a:t>
            </a:r>
          </a:p>
          <a:p>
            <a:pPr rtl="0"/>
            <a:r>
              <a:rPr lang="uk-UA"/>
              <a:t>16.3.7 – Безпека кінцевих точок</a:t>
            </a:r>
          </a:p>
          <a:p>
            <a:pPr rtl="0"/>
            <a:r>
              <a:rPr lang="uk-UA"/>
              <a:t>16.3.8 – Питання для самоперевірки - Нейтралізація мережних атак</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43297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16.0 Основи мережної безпеки</a:t>
            </a:r>
          </a:p>
          <a:p>
            <a:pPr rtl="0"/>
            <a:r>
              <a:rPr lang="uk-UA"/>
              <a:t>16.4 Захист пристроїв</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16.4 – Захист пристроїв</a:t>
            </a:r>
          </a:p>
          <a:p>
            <a:pPr rtl="0"/>
            <a:r>
              <a:rPr lang="uk-UA"/>
              <a:t>16.4.1 – Cisco AutoSecure</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210157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16.4 – Захист пристроїв</a:t>
            </a:r>
          </a:p>
          <a:p>
            <a:pPr rtl="0"/>
            <a:r>
              <a:rPr lang="uk-UA"/>
              <a:t>16.4.2 - Паролі</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1705086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dirty="0"/>
              <a:t>16 - Основи мережної безпеки</a:t>
            </a:r>
          </a:p>
          <a:p>
            <a:pPr rtl="0"/>
            <a:r>
              <a:rPr lang="uk-UA" dirty="0"/>
              <a:t>16.4 – Захист пристроїв</a:t>
            </a:r>
          </a:p>
          <a:p>
            <a:pPr rtl="0"/>
            <a:r>
              <a:rPr lang="uk-UA" dirty="0"/>
              <a:t>16.4.3 – Додатковий захист паролю</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1343978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мереженої безпеки</a:t>
            </a:r>
          </a:p>
          <a:p>
            <a:pPr rtl="0"/>
            <a:r>
              <a:rPr lang="uk-UA"/>
              <a:t>16.4 – Захист пристроїв</a:t>
            </a:r>
          </a:p>
          <a:p>
            <a:pPr rtl="0"/>
            <a:r>
              <a:rPr lang="uk-UA"/>
              <a:t>16.4.4 - Увімкнення SSH</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340388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16.4 – Захист пристроїв</a:t>
            </a:r>
          </a:p>
          <a:p>
            <a:pPr rtl="0"/>
            <a:r>
              <a:rPr lang="uk-UA"/>
              <a:t>16.4.5 – Вимкнення непотрібних сервісів</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04252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16.4 – Захист пристроїв</a:t>
            </a:r>
          </a:p>
          <a:p>
            <a:pPr rtl="0"/>
            <a:r>
              <a:rPr lang="uk-UA"/>
              <a:t>16.4.6 – Packet Tracer- Налаштування безпечних паролів і SSH</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134649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Основи мережної безпеки</a:t>
            </a:r>
          </a:p>
          <a:p>
            <a:pPr rtl="0"/>
            <a:r>
              <a:rPr lang="uk-UA"/>
              <a:t>16.4 – Захист пристроїв</a:t>
            </a:r>
          </a:p>
          <a:p>
            <a:pPr rtl="0"/>
            <a:r>
              <a:rPr lang="uk-UA"/>
              <a:t>16.4.7 – Лабораторна робота – Налаштування SSH на мережних пристроях</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3873381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16.0 Основи мережної безпеки</a:t>
            </a:r>
          </a:p>
          <a:p>
            <a:pPr rtl="0"/>
            <a:r>
              <a:rPr lang="uk-UA"/>
              <a:t>16.5 Практичне завдання з Розділу та Контрольна робота</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dirty="0"/>
              <a:t>16.0 Основи мережевої безпеки</a:t>
            </a:r>
          </a:p>
          <a:p>
            <a:pPr rtl="0"/>
            <a:r>
              <a:rPr lang="uk-UA" dirty="0"/>
              <a:t>16.1 Загрози безпеці та вразливості</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a:t>
            </a:fld>
            <a:endParaRPr/>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30</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16- Основи мережної безпеки</a:t>
            </a:r>
          </a:p>
          <a:p>
            <a:pPr rtl="0"/>
            <a:r>
              <a:rPr lang="uk-UA" sz="1200"/>
              <a:t>16.5 – Практичне завдання з розділу та контрольна робота</a:t>
            </a:r>
          </a:p>
          <a:p>
            <a:pPr rtl="0"/>
            <a:r>
              <a:rPr lang="uk-UA" sz="1200"/>
              <a:t>16.5.1 – Packet Tracer - Захист мережних пристроїв</a:t>
            </a:r>
          </a:p>
        </p:txBody>
      </p:sp>
    </p:spTree>
    <p:extLst>
      <p:ext uri="{BB962C8B-B14F-4D97-AF65-F5344CB8AC3E}">
        <p14:creationId xmlns:p14="http://schemas.microsoft.com/office/powerpoint/2010/main" val="1476824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31</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dirty="0"/>
              <a:t>16- Основи мережної безпеки</a:t>
            </a:r>
          </a:p>
          <a:p>
            <a:pPr rtl="0"/>
            <a:r>
              <a:rPr lang="uk-UA" sz="1200" dirty="0"/>
              <a:t>16.5 – Практичне завдання з розділу та контрольна робота</a:t>
            </a:r>
          </a:p>
          <a:p>
            <a:pPr rtl="0"/>
            <a:r>
              <a:rPr lang="uk-UA" sz="1200" dirty="0"/>
              <a:t>16.5.2 – Лабораторна робота – Захист </a:t>
            </a:r>
            <a:r>
              <a:rPr lang="uk-UA" sz="1200" dirty="0" smtClean="0"/>
              <a:t>мережних </a:t>
            </a:r>
            <a:r>
              <a:rPr lang="uk-UA" sz="1200" dirty="0"/>
              <a:t>пристроїв</a:t>
            </a:r>
          </a:p>
        </p:txBody>
      </p:sp>
    </p:spTree>
    <p:extLst>
      <p:ext uri="{BB962C8B-B14F-4D97-AF65-F5344CB8AC3E}">
        <p14:creationId xmlns:p14="http://schemas.microsoft.com/office/powerpoint/2010/main" val="3745914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32</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16- Основи мережної безпеки</a:t>
            </a:r>
          </a:p>
          <a:p>
            <a:pPr rtl="0"/>
            <a:r>
              <a:rPr lang="uk-UA" sz="1200"/>
              <a:t>16.5 – Практичне завдання з розділу та контрольна робота</a:t>
            </a:r>
          </a:p>
          <a:p>
            <a:pPr rtl="0"/>
            <a:r>
              <a:rPr lang="uk-UA" sz="1200"/>
              <a:t>16.5.3 – Що ми вивчили у цьому розділі?</a:t>
            </a:r>
          </a:p>
        </p:txBody>
      </p:sp>
    </p:spTree>
    <p:extLst>
      <p:ext uri="{BB962C8B-B14F-4D97-AF65-F5344CB8AC3E}">
        <p14:creationId xmlns:p14="http://schemas.microsoft.com/office/powerpoint/2010/main" val="113924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16- Основи мережної безпеки</a:t>
            </a:r>
          </a:p>
          <a:p>
            <a:pPr rtl="0"/>
            <a:r>
              <a:rPr lang="uk-UA" sz="1200"/>
              <a:t>16.5 – Практичне завдання з розділу та контрольна робота</a:t>
            </a:r>
          </a:p>
          <a:p>
            <a:pPr rtl="0"/>
            <a:r>
              <a:rPr lang="uk-UA" sz="1200"/>
              <a:t>16.5.3 – Що ми вивчили у цьому розділі? (Продовж.)</a:t>
            </a:r>
          </a:p>
          <a:p>
            <a:pPr rtl="0"/>
            <a:r>
              <a:rPr lang="uk-UA" sz="1200"/>
              <a:t>16.5.4 – Контрольна робота з розділу - Основи мережної безпеки</a:t>
            </a:r>
          </a:p>
        </p:txBody>
      </p:sp>
    </p:spTree>
    <p:extLst>
      <p:ext uri="{BB962C8B-B14F-4D97-AF65-F5344CB8AC3E}">
        <p14:creationId xmlns:p14="http://schemas.microsoft.com/office/powerpoint/2010/main" val="2527915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34</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dirty="0"/>
              <a:t>16- Основи мережної безпеки</a:t>
            </a:r>
          </a:p>
          <a:p>
            <a:pPr rtl="0"/>
            <a:r>
              <a:rPr lang="uk-UA" sz="1200" dirty="0"/>
              <a:t>16.5 – Практичне завдання з розділу та контрольна робота</a:t>
            </a:r>
          </a:p>
          <a:p>
            <a:pPr rtl="0"/>
            <a:r>
              <a:rPr lang="uk-UA" sz="1200" dirty="0"/>
              <a:t>16.5.3 – </a:t>
            </a:r>
            <a:r>
              <a:rPr lang="uk-UA" sz="1200" dirty="0" smtClean="0"/>
              <a:t>Що ми вивчили</a:t>
            </a:r>
            <a:r>
              <a:rPr lang="uk-UA" sz="1200" baseline="0" dirty="0" smtClean="0"/>
              <a:t> </a:t>
            </a:r>
            <a:r>
              <a:rPr lang="uk-UA" sz="1200" dirty="0" smtClean="0"/>
              <a:t>у </a:t>
            </a:r>
            <a:r>
              <a:rPr lang="uk-UA" sz="1200" dirty="0"/>
              <a:t>цьому розділі? </a:t>
            </a:r>
            <a:r>
              <a:rPr lang="uk-UA" sz="1200" dirty="0" smtClean="0"/>
              <a:t>(Продовж</a:t>
            </a:r>
            <a:r>
              <a:rPr lang="uk-UA" sz="1200" dirty="0"/>
              <a:t>.)</a:t>
            </a:r>
          </a:p>
          <a:p>
            <a:pPr rtl="0"/>
            <a:r>
              <a:rPr lang="uk-UA" sz="1200" dirty="0"/>
              <a:t>16.5.4 – Контрольна робота з розділу - Основи мережної безпеки</a:t>
            </a:r>
          </a:p>
        </p:txBody>
      </p:sp>
    </p:spTree>
    <p:extLst>
      <p:ext uri="{BB962C8B-B14F-4D97-AF65-F5344CB8AC3E}">
        <p14:creationId xmlns:p14="http://schemas.microsoft.com/office/powerpoint/2010/main" val="601181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35</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мережевої безпеки</a:t>
            </a:r>
          </a:p>
          <a:p>
            <a:pPr rtl="0"/>
            <a:r>
              <a:rPr lang="uk-UA"/>
              <a:t>16.1 Загрози безпеці та вразливості</a:t>
            </a:r>
          </a:p>
          <a:p>
            <a:pPr rtl="0"/>
            <a:r>
              <a:rPr lang="uk-UA"/>
              <a:t>16.1.1 - Типи загроз</a:t>
            </a:r>
          </a:p>
        </p:txBody>
      </p:sp>
      <p:sp>
        <p:nvSpPr>
          <p:cNvPr id="4" name="Slide Number Placeholder 3"/>
          <p:cNvSpPr>
            <a:spLocks noGrp="1"/>
          </p:cNvSpPr>
          <p:nvPr>
            <p:ph type="sldNum" sz="quarter" idx="5"/>
          </p:nvPr>
        </p:nvSpPr>
        <p:spPr/>
        <p:txBody>
          <a:bodyPr/>
          <a:lstStyle/>
          <a:p>
            <a:pPr rtl="0"/>
            <a:fld id="{5641018C-6CAF-B84E-B92C-ECB119457FBA}" type="slidenum">
              <a:rPr/>
              <a:t>4</a:t>
            </a:fld>
            <a:endParaRPr/>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dirty="0"/>
              <a:t>16 - Основи мережної безпеки</a:t>
            </a:r>
          </a:p>
          <a:p>
            <a:pPr rtl="0"/>
            <a:r>
              <a:rPr lang="uk-UA" dirty="0"/>
              <a:t>16.1 Загрози безпеці та вразливості</a:t>
            </a:r>
          </a:p>
          <a:p>
            <a:pPr rtl="0"/>
            <a:r>
              <a:rPr lang="uk-UA" dirty="0"/>
              <a:t>16.1.2 - Типи </a:t>
            </a:r>
            <a:r>
              <a:rPr lang="uk-UA" dirty="0" err="1"/>
              <a:t>вразливостей</a:t>
            </a:r>
            <a:endParaRPr lang="uk-UA" dirty="0"/>
          </a:p>
        </p:txBody>
      </p:sp>
      <p:sp>
        <p:nvSpPr>
          <p:cNvPr id="4" name="Slide Number Placeholder 3"/>
          <p:cNvSpPr>
            <a:spLocks noGrp="1"/>
          </p:cNvSpPr>
          <p:nvPr>
            <p:ph type="sldNum" sz="quarter" idx="5"/>
          </p:nvPr>
        </p:nvSpPr>
        <p:spPr/>
        <p:txBody>
          <a:bodyPr/>
          <a:lstStyle/>
          <a:p>
            <a:pPr rtl="0"/>
            <a:fld id="{5641018C-6CAF-B84E-B92C-ECB119457FBA}" type="slidenum">
              <a:rPr/>
              <a:t>5</a:t>
            </a:fld>
            <a:endParaRPr/>
          </a:p>
        </p:txBody>
      </p:sp>
    </p:spTree>
    <p:extLst>
      <p:ext uri="{BB962C8B-B14F-4D97-AF65-F5344CB8AC3E}">
        <p14:creationId xmlns:p14="http://schemas.microsoft.com/office/powerpoint/2010/main" val="215537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16.1 Загрози безпеці та вразливості</a:t>
            </a:r>
          </a:p>
          <a:p>
            <a:pPr rtl="0"/>
            <a:r>
              <a:rPr lang="uk-UA"/>
              <a:t>16.1.3 - Фізична безпека</a:t>
            </a:r>
          </a:p>
          <a:p>
            <a:pPr rtl="0"/>
            <a:r>
              <a:rPr lang="uk-UA"/>
              <a:t>16.1.4 - Питання для самоперевірки - Загрози безпеці та вразливості</a:t>
            </a:r>
          </a:p>
        </p:txBody>
      </p:sp>
      <p:sp>
        <p:nvSpPr>
          <p:cNvPr id="4" name="Slide Number Placeholder 3"/>
          <p:cNvSpPr>
            <a:spLocks noGrp="1"/>
          </p:cNvSpPr>
          <p:nvPr>
            <p:ph type="sldNum" sz="quarter" idx="5"/>
          </p:nvPr>
        </p:nvSpPr>
        <p:spPr/>
        <p:txBody>
          <a:bodyPr/>
          <a:lstStyle/>
          <a:p>
            <a:pPr rtl="0"/>
            <a:fld id="{5641018C-6CAF-B84E-B92C-ECB119457FBA}" type="slidenum">
              <a:rPr/>
              <a:t>6</a:t>
            </a:fld>
            <a:endParaRPr/>
          </a:p>
        </p:txBody>
      </p:sp>
    </p:spTree>
    <p:extLst>
      <p:ext uri="{BB962C8B-B14F-4D97-AF65-F5344CB8AC3E}">
        <p14:creationId xmlns:p14="http://schemas.microsoft.com/office/powerpoint/2010/main" val="187076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16.0 Основи мережної безпеки</a:t>
            </a:r>
          </a:p>
          <a:p>
            <a:pPr rtl="0"/>
            <a:r>
              <a:rPr lang="uk-UA"/>
              <a:t>16.2 Мережні атаки</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7</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dirty="0"/>
              <a:t>16 - Основи мережної безпеки</a:t>
            </a:r>
          </a:p>
          <a:p>
            <a:pPr rtl="0"/>
            <a:r>
              <a:rPr lang="uk-UA" dirty="0"/>
              <a:t>16.2 - Мережні атаки</a:t>
            </a:r>
          </a:p>
          <a:p>
            <a:pPr rtl="0"/>
            <a:r>
              <a:rPr lang="uk-UA" dirty="0"/>
              <a:t>16.2.1 – Типи </a:t>
            </a:r>
            <a:r>
              <a:rPr lang="uk-UA" dirty="0" smtClean="0"/>
              <a:t>шкідливого ПЗ</a:t>
            </a:r>
            <a:endParaRPr lang="uk-UA" dirty="0"/>
          </a:p>
        </p:txBody>
      </p:sp>
      <p:sp>
        <p:nvSpPr>
          <p:cNvPr id="4" name="Slide Number Placeholder 3"/>
          <p:cNvSpPr>
            <a:spLocks noGrp="1"/>
          </p:cNvSpPr>
          <p:nvPr>
            <p:ph type="sldNum" sz="quarter" idx="5"/>
          </p:nvPr>
        </p:nvSpPr>
        <p:spPr/>
        <p:txBody>
          <a:bodyPr/>
          <a:lstStyle/>
          <a:p>
            <a:pPr rtl="0"/>
            <a:fld id="{5641018C-6CAF-B84E-B92C-ECB119457FBA}" type="slidenum">
              <a:rPr/>
              <a:t>8</a:t>
            </a:fld>
            <a:endParaRPr/>
          </a:p>
        </p:txBody>
      </p:sp>
    </p:spTree>
    <p:extLst>
      <p:ext uri="{BB962C8B-B14F-4D97-AF65-F5344CB8AC3E}">
        <p14:creationId xmlns:p14="http://schemas.microsoft.com/office/powerpoint/2010/main" val="203383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16 - Основи мережної безпеки</a:t>
            </a:r>
          </a:p>
          <a:p>
            <a:pPr rtl="0"/>
            <a:r>
              <a:rPr lang="uk-UA"/>
              <a:t>16.2 - Мережні атаки</a:t>
            </a:r>
          </a:p>
          <a:p>
            <a:pPr rtl="0"/>
            <a:r>
              <a:rPr lang="uk-UA"/>
              <a:t>16.2.2 - Розвідувальні атаки</a:t>
            </a:r>
          </a:p>
        </p:txBody>
      </p:sp>
      <p:sp>
        <p:nvSpPr>
          <p:cNvPr id="4" name="Slide Number Placeholder 3"/>
          <p:cNvSpPr>
            <a:spLocks noGrp="1"/>
          </p:cNvSpPr>
          <p:nvPr>
            <p:ph type="sldNum" sz="quarter" idx="5"/>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150034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0761" y="1423345"/>
            <a:ext cx="6672708" cy="1080143"/>
          </a:xfrm>
        </p:spPr>
        <p:txBody>
          <a:bodyPr/>
          <a:lstStyle/>
          <a:p>
            <a:pPr rtl="0"/>
            <a:r>
              <a:rPr lang="uk-UA" sz="2800" dirty="0" smtClean="0">
                <a:solidFill>
                  <a:schemeClr val="accent5">
                    <a:lumMod val="40000"/>
                    <a:lumOff val="60000"/>
                  </a:schemeClr>
                </a:solidFill>
              </a:rPr>
              <a:t>Лекція</a:t>
            </a:r>
            <a:r>
              <a:rPr lang="uk-UA" sz="2800" dirty="0" smtClean="0">
                <a:solidFill>
                  <a:schemeClr val="accent5">
                    <a:lumMod val="40000"/>
                    <a:lumOff val="60000"/>
                  </a:schemeClr>
                </a:solidFill>
              </a:rPr>
              <a:t> </a:t>
            </a:r>
            <a:r>
              <a:rPr lang="uk-UA" sz="2800" dirty="0">
                <a:solidFill>
                  <a:schemeClr val="accent5">
                    <a:lumMod val="40000"/>
                    <a:lumOff val="60000"/>
                  </a:schemeClr>
                </a:solidFill>
              </a:rPr>
              <a:t>16: Основи </a:t>
            </a:r>
            <a:r>
              <a:rPr lang="uk-UA" sz="2800" dirty="0" smtClean="0">
                <a:solidFill>
                  <a:schemeClr val="accent5">
                    <a:lumMod val="40000"/>
                    <a:lumOff val="60000"/>
                  </a:schemeClr>
                </a:solidFill>
              </a:rPr>
              <a:t>мережної </a:t>
            </a:r>
            <a:r>
              <a:rPr lang="uk-UA" sz="2800" dirty="0">
                <a:solidFill>
                  <a:schemeClr val="accent5">
                    <a:lumMod val="40000"/>
                    <a:lumOff val="60000"/>
                  </a:schemeClr>
                </a:solidFill>
              </a:rPr>
              <a:t>безпеки</a:t>
            </a:r>
          </a:p>
        </p:txBody>
      </p:sp>
      <p:sp>
        <p:nvSpPr>
          <p:cNvPr id="7" name="Subtitle 6"/>
          <p:cNvSpPr>
            <a:spLocks noGrp="1"/>
          </p:cNvSpPr>
          <p:nvPr>
            <p:ph type="subTitle" idx="1"/>
          </p:nvPr>
        </p:nvSpPr>
        <p:spPr>
          <a:xfrm>
            <a:off x="575821" y="2682475"/>
            <a:ext cx="2548023" cy="902174"/>
          </a:xfrm>
        </p:spPr>
        <p:txBody>
          <a:bodyPr/>
          <a:lstStyle/>
          <a:p>
            <a:pPr rtl="0"/>
            <a:r>
              <a:rPr lang="uk-UA" dirty="0">
                <a:solidFill>
                  <a:schemeClr val="accent5">
                    <a:lumMod val="40000"/>
                    <a:lumOff val="60000"/>
                  </a:schemeClr>
                </a:solidFill>
              </a:rPr>
              <a:t>Вступ до мереж версія 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64246"/>
            <a:ext cx="8345488" cy="731837"/>
          </a:xfrm>
        </p:spPr>
        <p:txBody>
          <a:bodyPr/>
          <a:lstStyle/>
          <a:p>
            <a:pPr rtl="0"/>
            <a:r>
              <a:rPr lang="uk-UA" sz="1600" dirty="0"/>
              <a:t>Мережні атаки</a:t>
            </a:r>
            <a:r>
              <a:rPr lang="en-US" dirty="0"/>
              <a:t/>
            </a:r>
            <a:br>
              <a:rPr lang="en-US" dirty="0"/>
            </a:br>
            <a:r>
              <a:rPr lang="uk-UA" sz="2400" dirty="0" smtClean="0"/>
              <a:t>Атаки доступу</a:t>
            </a:r>
            <a:endParaRPr lang="uk-UA" sz="2400" dirty="0"/>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474662" y="790832"/>
            <a:ext cx="8280057" cy="3630902"/>
          </a:xfrm>
        </p:spPr>
        <p:txBody>
          <a:bodyPr/>
          <a:lstStyle/>
          <a:p>
            <a:pPr marL="0" indent="0" algn="just" rtl="0"/>
            <a:r>
              <a:rPr lang="uk-UA" sz="1500" dirty="0">
                <a:solidFill>
                  <a:srgbClr val="000000"/>
                </a:solidFill>
              </a:rPr>
              <a:t>При виконанні атак доступу використовуються відомі вразливості сервісів автентифікації FTP та веб для отримання доступу до облікових записів у Інтернеті, конфіденційних баз даних та іншої секретної інформації. </a:t>
            </a:r>
          </a:p>
          <a:p>
            <a:pPr marL="0" indent="0" algn="l"/>
            <a:endParaRPr lang="en-US" sz="1500" dirty="0">
              <a:solidFill>
                <a:srgbClr val="000000"/>
              </a:solidFill>
            </a:endParaRPr>
          </a:p>
          <a:p>
            <a:pPr marL="0" indent="0" algn="just" rtl="0"/>
            <a:r>
              <a:rPr lang="uk-UA" sz="1500" dirty="0">
                <a:solidFill>
                  <a:srgbClr val="000000"/>
                </a:solidFill>
              </a:rPr>
              <a:t>Атаки доступу можна класифікуватися за чотирма типами: </a:t>
            </a:r>
          </a:p>
          <a:p>
            <a:pPr marL="415985" lvl="1" indent="-342900" algn="just" rtl="0">
              <a:buFont typeface="Arial" panose="020B0604020202020204" pitchFamily="34" charset="0"/>
              <a:buChar char="•"/>
            </a:pPr>
            <a:r>
              <a:rPr lang="uk-UA" sz="1500" b="1" dirty="0">
                <a:solidFill>
                  <a:srgbClr val="000000"/>
                </a:solidFill>
              </a:rPr>
              <a:t>Атаки на паролі -</a:t>
            </a:r>
            <a:r>
              <a:rPr lang="uk-UA" sz="1500" dirty="0">
                <a:solidFill>
                  <a:srgbClr val="000000"/>
                </a:solidFill>
              </a:rPr>
              <a:t> Реалізуються за допомогою методу "грубої сили", </a:t>
            </a:r>
            <a:r>
              <a:rPr lang="uk-UA" sz="1500" dirty="0" smtClean="0">
                <a:solidFill>
                  <a:srgbClr val="000000"/>
                </a:solidFill>
              </a:rPr>
              <a:t>троянських програм </a:t>
            </a:r>
            <a:r>
              <a:rPr lang="uk-UA" sz="1500" dirty="0">
                <a:solidFill>
                  <a:srgbClr val="000000"/>
                </a:solidFill>
              </a:rPr>
              <a:t>та </a:t>
            </a:r>
            <a:r>
              <a:rPr lang="uk-UA" sz="1500" dirty="0" err="1">
                <a:solidFill>
                  <a:srgbClr val="000000"/>
                </a:solidFill>
              </a:rPr>
              <a:t>сніфера</a:t>
            </a:r>
            <a:r>
              <a:rPr lang="uk-UA" sz="1500" dirty="0">
                <a:solidFill>
                  <a:srgbClr val="000000"/>
                </a:solidFill>
              </a:rPr>
              <a:t> </a:t>
            </a:r>
            <a:r>
              <a:rPr lang="uk-UA" sz="1500" dirty="0" smtClean="0">
                <a:solidFill>
                  <a:srgbClr val="000000"/>
                </a:solidFill>
              </a:rPr>
              <a:t>пакетів. </a:t>
            </a:r>
            <a:endParaRPr lang="uk-UA" sz="1500" dirty="0">
              <a:solidFill>
                <a:srgbClr val="000000"/>
              </a:solidFill>
            </a:endParaRPr>
          </a:p>
          <a:p>
            <a:pPr marL="415985" lvl="1" indent="-342900" algn="just" rtl="0">
              <a:buFont typeface="Arial" panose="020B0604020202020204" pitchFamily="34" charset="0"/>
              <a:buChar char="•"/>
            </a:pPr>
            <a:r>
              <a:rPr lang="uk-UA" sz="1500" b="1" dirty="0">
                <a:solidFill>
                  <a:srgbClr val="000000"/>
                </a:solidFill>
              </a:rPr>
              <a:t>Експлуатація довіри - </a:t>
            </a:r>
            <a:r>
              <a:rPr lang="uk-UA" sz="1500" dirty="0">
                <a:solidFill>
                  <a:srgbClr val="000000"/>
                </a:solidFill>
              </a:rPr>
              <a:t> Суб'єкт загрози використовує несанкціоновані привілеї для отримання доступу до системи, ймовірно, компрометуючи ціль.</a:t>
            </a:r>
          </a:p>
          <a:p>
            <a:pPr marL="415985" lvl="1" indent="-342900" algn="just" rtl="0">
              <a:buFont typeface="Arial" panose="020B0604020202020204" pitchFamily="34" charset="0"/>
              <a:buChar char="•"/>
            </a:pPr>
            <a:r>
              <a:rPr lang="uk-UA" sz="1500" b="1" dirty="0" err="1">
                <a:solidFill>
                  <a:srgbClr val="000000"/>
                </a:solidFill>
              </a:rPr>
              <a:t>Перенаправлення</a:t>
            </a:r>
            <a:r>
              <a:rPr lang="uk-UA" sz="1500" b="1" dirty="0">
                <a:solidFill>
                  <a:srgbClr val="000000"/>
                </a:solidFill>
              </a:rPr>
              <a:t> портів </a:t>
            </a:r>
            <a:r>
              <a:rPr lang="uk-UA" sz="1500" dirty="0">
                <a:solidFill>
                  <a:srgbClr val="000000"/>
                </a:solidFill>
              </a:rPr>
              <a:t>: - Нападник використовує скомпрометовану систему як основу для реалізації атак проти інших цілей. Наприклад, зловмисник за допомогою SSH (порт 22) </a:t>
            </a:r>
            <a:r>
              <a:rPr lang="uk-UA" sz="1500" dirty="0" err="1">
                <a:solidFill>
                  <a:srgbClr val="000000"/>
                </a:solidFill>
              </a:rPr>
              <a:t>під'єднується</a:t>
            </a:r>
            <a:r>
              <a:rPr lang="uk-UA" sz="1500" dirty="0">
                <a:solidFill>
                  <a:srgbClr val="000000"/>
                </a:solidFill>
              </a:rPr>
              <a:t> до скомпрометованого </a:t>
            </a:r>
            <a:r>
              <a:rPr lang="uk-UA" sz="1500" dirty="0" err="1">
                <a:solidFill>
                  <a:srgbClr val="000000"/>
                </a:solidFill>
              </a:rPr>
              <a:t>хоста</a:t>
            </a:r>
            <a:r>
              <a:rPr lang="uk-UA" sz="1500" dirty="0">
                <a:solidFill>
                  <a:srgbClr val="000000"/>
                </a:solidFill>
              </a:rPr>
              <a:t> А, якому довіряє </a:t>
            </a:r>
            <a:r>
              <a:rPr lang="uk-UA" sz="1500" dirty="0" err="1">
                <a:solidFill>
                  <a:srgbClr val="000000"/>
                </a:solidFill>
              </a:rPr>
              <a:t>хост</a:t>
            </a:r>
            <a:r>
              <a:rPr lang="uk-UA" sz="1500" dirty="0">
                <a:solidFill>
                  <a:srgbClr val="000000"/>
                </a:solidFill>
              </a:rPr>
              <a:t> В. Отже, зловмисник може </a:t>
            </a:r>
            <a:r>
              <a:rPr lang="uk-UA" sz="1500" dirty="0" smtClean="0">
                <a:solidFill>
                  <a:srgbClr val="000000"/>
                </a:solidFill>
              </a:rPr>
              <a:t>звернутися до нього, використовуючи </a:t>
            </a:r>
            <a:r>
              <a:rPr lang="uk-UA" sz="1500" dirty="0" err="1" smtClean="0">
                <a:solidFill>
                  <a:srgbClr val="000000"/>
                </a:solidFill>
              </a:rPr>
              <a:t>Telnet</a:t>
            </a:r>
            <a:r>
              <a:rPr lang="uk-UA" sz="1500" dirty="0" smtClean="0">
                <a:solidFill>
                  <a:srgbClr val="000000"/>
                </a:solidFill>
              </a:rPr>
              <a:t> </a:t>
            </a:r>
            <a:r>
              <a:rPr lang="uk-UA" sz="1500" dirty="0">
                <a:solidFill>
                  <a:srgbClr val="000000"/>
                </a:solidFill>
              </a:rPr>
              <a:t>(порт </a:t>
            </a:r>
            <a:r>
              <a:rPr lang="uk-UA" sz="1500" dirty="0" smtClean="0">
                <a:solidFill>
                  <a:srgbClr val="000000"/>
                </a:solidFill>
              </a:rPr>
              <a:t>23).</a:t>
            </a:r>
            <a:endParaRPr lang="uk-UA" sz="1500" dirty="0">
              <a:solidFill>
                <a:srgbClr val="000000"/>
              </a:solidFill>
            </a:endParaRPr>
          </a:p>
          <a:p>
            <a:pPr marL="415985" lvl="1" indent="-342900" algn="just" rtl="0">
              <a:buFont typeface="Arial" panose="020B0604020202020204" pitchFamily="34" charset="0"/>
              <a:buChar char="•"/>
            </a:pPr>
            <a:r>
              <a:rPr lang="uk-UA" sz="1500" b="1" dirty="0">
                <a:solidFill>
                  <a:srgbClr val="000000"/>
                </a:solidFill>
              </a:rPr>
              <a:t>Людина посередині -</a:t>
            </a:r>
            <a:r>
              <a:rPr lang="uk-UA" sz="1500" dirty="0">
                <a:solidFill>
                  <a:srgbClr val="000000"/>
                </a:solidFill>
              </a:rPr>
              <a:t> Суб'єкт загрози розміщується між двома уповноваженими об'єктами для зчитування, зміни або </a:t>
            </a:r>
            <a:r>
              <a:rPr lang="uk-UA" sz="1500" dirty="0" smtClean="0">
                <a:solidFill>
                  <a:srgbClr val="000000"/>
                </a:solidFill>
              </a:rPr>
              <a:t>переспрямування </a:t>
            </a:r>
            <a:r>
              <a:rPr lang="uk-UA" sz="1500" dirty="0">
                <a:solidFill>
                  <a:srgbClr val="000000"/>
                </a:solidFill>
              </a:rPr>
              <a:t>даних, якими вони обмінюються.</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64247"/>
            <a:ext cx="8345488" cy="731837"/>
          </a:xfrm>
        </p:spPr>
        <p:txBody>
          <a:bodyPr/>
          <a:lstStyle/>
          <a:p>
            <a:pPr rtl="0"/>
            <a:r>
              <a:rPr lang="uk-UA" sz="1600" dirty="0"/>
              <a:t>Мережні атаки </a:t>
            </a:r>
            <a:r>
              <a:rPr lang="en-US" dirty="0"/>
              <a:t/>
            </a:r>
            <a:br>
              <a:rPr lang="en-US" dirty="0"/>
            </a:br>
            <a:r>
              <a:rPr lang="uk-UA" sz="2400" dirty="0"/>
              <a:t>Атаки відмови в обслуговуванні</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474662" y="896084"/>
            <a:ext cx="8280057" cy="3657998"/>
          </a:xfrm>
        </p:spPr>
        <p:txBody>
          <a:bodyPr/>
          <a:lstStyle/>
          <a:p>
            <a:pPr marL="0" indent="0" algn="just" rtl="0"/>
            <a:r>
              <a:rPr lang="uk-UA" sz="1500" dirty="0">
                <a:solidFill>
                  <a:srgbClr val="000000"/>
                </a:solidFill>
              </a:rPr>
              <a:t>Атаки відмови в обслуговуванні (</a:t>
            </a:r>
            <a:r>
              <a:rPr lang="uk-UA" sz="1500" dirty="0" err="1">
                <a:solidFill>
                  <a:srgbClr val="000000"/>
                </a:solidFill>
              </a:rPr>
              <a:t>Denial</a:t>
            </a:r>
            <a:r>
              <a:rPr lang="uk-UA" sz="1500" dirty="0">
                <a:solidFill>
                  <a:srgbClr val="000000"/>
                </a:solidFill>
              </a:rPr>
              <a:t> </a:t>
            </a:r>
            <a:r>
              <a:rPr lang="uk-UA" sz="1500" dirty="0" err="1">
                <a:solidFill>
                  <a:srgbClr val="000000"/>
                </a:solidFill>
              </a:rPr>
              <a:t>of</a:t>
            </a:r>
            <a:r>
              <a:rPr lang="uk-UA" sz="1500" dirty="0">
                <a:solidFill>
                  <a:srgbClr val="000000"/>
                </a:solidFill>
              </a:rPr>
              <a:t> </a:t>
            </a:r>
            <a:r>
              <a:rPr lang="uk-UA" sz="1500" dirty="0" err="1">
                <a:solidFill>
                  <a:srgbClr val="000000"/>
                </a:solidFill>
              </a:rPr>
              <a:t>Service</a:t>
            </a:r>
            <a:r>
              <a:rPr lang="uk-UA" sz="1500" dirty="0">
                <a:solidFill>
                  <a:srgbClr val="000000"/>
                </a:solidFill>
              </a:rPr>
              <a:t>, </a:t>
            </a:r>
            <a:r>
              <a:rPr lang="uk-UA" sz="1500" dirty="0" err="1">
                <a:solidFill>
                  <a:srgbClr val="000000"/>
                </a:solidFill>
              </a:rPr>
              <a:t>DoS</a:t>
            </a:r>
            <a:r>
              <a:rPr lang="uk-UA" sz="1500" dirty="0">
                <a:solidFill>
                  <a:srgbClr val="000000"/>
                </a:solidFill>
              </a:rPr>
              <a:t>) - це найпоширеніша форма нападу і водночас, одна з найбільш складних атак для усунення. Однак через свою простоту і значні завдані збитки, </a:t>
            </a:r>
            <a:r>
              <a:rPr lang="uk-UA" sz="1500" dirty="0" err="1">
                <a:solidFill>
                  <a:srgbClr val="000000"/>
                </a:solidFill>
              </a:rPr>
              <a:t>DoS</a:t>
            </a:r>
            <a:r>
              <a:rPr lang="uk-UA" sz="1500" dirty="0">
                <a:solidFill>
                  <a:srgbClr val="000000"/>
                </a:solidFill>
              </a:rPr>
              <a:t>-атаки заслуговують на особливу увагу з боку адміністраторів мережі.</a:t>
            </a:r>
          </a:p>
          <a:p>
            <a:pPr marL="342900" indent="-342900" algn="just" rtl="0">
              <a:buFont typeface="Arial" panose="020B0604020202020204" pitchFamily="34" charset="0"/>
              <a:buChar char="•"/>
            </a:pPr>
            <a:r>
              <a:rPr lang="uk-UA" sz="1500" dirty="0" err="1">
                <a:solidFill>
                  <a:srgbClr val="000000"/>
                </a:solidFill>
              </a:rPr>
              <a:t>DoS</a:t>
            </a:r>
            <a:r>
              <a:rPr lang="uk-UA" sz="1500" dirty="0">
                <a:solidFill>
                  <a:srgbClr val="000000"/>
                </a:solidFill>
              </a:rPr>
              <a:t>-атаки набувають різних форм. Зрештою, вони перешкоджають авторизованим особам використовувати сервіс, виснажуючи системні ресурси. Щоб запобігти </a:t>
            </a:r>
            <a:r>
              <a:rPr lang="uk-UA" sz="1500" dirty="0" err="1">
                <a:solidFill>
                  <a:srgbClr val="000000"/>
                </a:solidFill>
              </a:rPr>
              <a:t>DoS</a:t>
            </a:r>
            <a:r>
              <a:rPr lang="uk-UA" sz="1500" dirty="0">
                <a:solidFill>
                  <a:srgbClr val="000000"/>
                </a:solidFill>
              </a:rPr>
              <a:t>-атакам важливо бути в курсі останніх оновлень системи безпеки для операційних систем і застосунків.</a:t>
            </a:r>
          </a:p>
          <a:p>
            <a:pPr marL="342900" indent="-342900" algn="just" rtl="0">
              <a:buFont typeface="Arial" panose="020B0604020202020204" pitchFamily="34" charset="0"/>
              <a:buChar char="•"/>
            </a:pPr>
            <a:r>
              <a:rPr lang="uk-UA" sz="1500" dirty="0" err="1">
                <a:solidFill>
                  <a:srgbClr val="000000"/>
                </a:solidFill>
              </a:rPr>
              <a:t>DoS</a:t>
            </a:r>
            <a:r>
              <a:rPr lang="uk-UA" sz="1500" dirty="0">
                <a:solidFill>
                  <a:srgbClr val="000000"/>
                </a:solidFill>
              </a:rPr>
              <a:t>-атаки становлять серйозний ризик, оскільки можуть легко переривати обмін інформацією та завдавати значних витрат часу й грошей. Ці атаки до снаги навіть недосвідченим нападникам.</a:t>
            </a:r>
          </a:p>
          <a:p>
            <a:pPr marL="342900" indent="-342900" algn="just" rtl="0">
              <a:buFont typeface="Arial" panose="020B0604020202020204" pitchFamily="34" charset="0"/>
              <a:buChar char="•"/>
            </a:pPr>
            <a:r>
              <a:rPr lang="uk-UA" sz="1500" dirty="0">
                <a:solidFill>
                  <a:srgbClr val="000000"/>
                </a:solidFill>
              </a:rPr>
              <a:t>Розподілена </a:t>
            </a:r>
            <a:r>
              <a:rPr lang="uk-UA" sz="1500" dirty="0" err="1">
                <a:solidFill>
                  <a:srgbClr val="000000"/>
                </a:solidFill>
              </a:rPr>
              <a:t>DoS</a:t>
            </a:r>
            <a:r>
              <a:rPr lang="uk-UA" sz="1500" dirty="0">
                <a:solidFill>
                  <a:srgbClr val="000000"/>
                </a:solidFill>
              </a:rPr>
              <a:t>-атака (</a:t>
            </a:r>
            <a:r>
              <a:rPr lang="uk-UA" sz="1500" dirty="0" err="1">
                <a:solidFill>
                  <a:srgbClr val="000000"/>
                </a:solidFill>
              </a:rPr>
              <a:t>Distributed</a:t>
            </a:r>
            <a:r>
              <a:rPr lang="uk-UA" sz="1500" dirty="0">
                <a:solidFill>
                  <a:srgbClr val="000000"/>
                </a:solidFill>
              </a:rPr>
              <a:t> </a:t>
            </a:r>
            <a:r>
              <a:rPr lang="uk-UA" sz="1500" dirty="0" err="1">
                <a:solidFill>
                  <a:srgbClr val="000000"/>
                </a:solidFill>
              </a:rPr>
              <a:t>DoS</a:t>
            </a:r>
            <a:r>
              <a:rPr lang="uk-UA" sz="1500" dirty="0">
                <a:solidFill>
                  <a:srgbClr val="000000"/>
                </a:solidFill>
              </a:rPr>
              <a:t>, </a:t>
            </a:r>
            <a:r>
              <a:rPr lang="uk-UA" sz="1500" dirty="0" err="1">
                <a:solidFill>
                  <a:srgbClr val="000000"/>
                </a:solidFill>
              </a:rPr>
              <a:t>DDoS</a:t>
            </a:r>
            <a:r>
              <a:rPr lang="uk-UA" sz="1500" dirty="0">
                <a:solidFill>
                  <a:srgbClr val="000000"/>
                </a:solidFill>
              </a:rPr>
              <a:t>) подібна до атаки </a:t>
            </a:r>
            <a:r>
              <a:rPr lang="uk-UA" sz="1500" dirty="0" err="1">
                <a:solidFill>
                  <a:srgbClr val="000000"/>
                </a:solidFill>
              </a:rPr>
              <a:t>DoS</a:t>
            </a:r>
            <a:r>
              <a:rPr lang="uk-UA" sz="1500" dirty="0">
                <a:solidFill>
                  <a:srgbClr val="000000"/>
                </a:solidFill>
              </a:rPr>
              <a:t>, але походить із декількох скоординованих джерел. Наприклад, суб'єкт загрози створює мережу заражених </a:t>
            </a:r>
            <a:r>
              <a:rPr lang="uk-UA" sz="1500" dirty="0" err="1">
                <a:solidFill>
                  <a:srgbClr val="000000"/>
                </a:solidFill>
              </a:rPr>
              <a:t>хостів</a:t>
            </a:r>
            <a:r>
              <a:rPr lang="uk-UA" sz="1500" dirty="0">
                <a:solidFill>
                  <a:srgbClr val="000000"/>
                </a:solidFill>
              </a:rPr>
              <a:t>, відомих як зомбі. Зомбі-мережу називають </a:t>
            </a:r>
            <a:r>
              <a:rPr lang="uk-UA" sz="1500" dirty="0" err="1">
                <a:solidFill>
                  <a:srgbClr val="000000"/>
                </a:solidFill>
              </a:rPr>
              <a:t>ботнетом</a:t>
            </a:r>
            <a:r>
              <a:rPr lang="uk-UA" sz="1500" dirty="0">
                <a:solidFill>
                  <a:srgbClr val="000000"/>
                </a:solidFill>
              </a:rPr>
              <a:t>. Зловмисник використовує програму команд і контролю (</a:t>
            </a:r>
            <a:r>
              <a:rPr lang="uk-UA" sz="1500" dirty="0" err="1">
                <a:solidFill>
                  <a:srgbClr val="000000"/>
                </a:solidFill>
              </a:rPr>
              <a:t>Command</a:t>
            </a:r>
            <a:r>
              <a:rPr lang="uk-UA" sz="1500" dirty="0">
                <a:solidFill>
                  <a:srgbClr val="000000"/>
                </a:solidFill>
              </a:rPr>
              <a:t> </a:t>
            </a:r>
            <a:r>
              <a:rPr lang="uk-UA" sz="1500" dirty="0" err="1">
                <a:solidFill>
                  <a:srgbClr val="000000"/>
                </a:solidFill>
              </a:rPr>
              <a:t>and</a:t>
            </a:r>
            <a:r>
              <a:rPr lang="uk-UA" sz="1500" dirty="0">
                <a:solidFill>
                  <a:srgbClr val="000000"/>
                </a:solidFill>
              </a:rPr>
              <a:t> </a:t>
            </a:r>
            <a:r>
              <a:rPr lang="uk-UA" sz="1500" dirty="0" err="1">
                <a:solidFill>
                  <a:srgbClr val="000000"/>
                </a:solidFill>
              </a:rPr>
              <a:t>Control</a:t>
            </a:r>
            <a:r>
              <a:rPr lang="uk-UA" sz="1500" dirty="0">
                <a:solidFill>
                  <a:srgbClr val="000000"/>
                </a:solidFill>
              </a:rPr>
              <a:t>, </a:t>
            </a:r>
            <a:r>
              <a:rPr lang="uk-UA" sz="1500" dirty="0" err="1">
                <a:solidFill>
                  <a:srgbClr val="000000"/>
                </a:solidFill>
              </a:rPr>
              <a:t>CnC</a:t>
            </a:r>
            <a:r>
              <a:rPr lang="uk-UA" sz="1500" dirty="0">
                <a:solidFill>
                  <a:srgbClr val="000000"/>
                </a:solidFill>
              </a:rPr>
              <a:t>), щоб віддати наказ </a:t>
            </a:r>
            <a:r>
              <a:rPr lang="uk-UA" sz="1500" dirty="0" err="1">
                <a:solidFill>
                  <a:srgbClr val="000000"/>
                </a:solidFill>
              </a:rPr>
              <a:t>ботнету</a:t>
            </a:r>
            <a:r>
              <a:rPr lang="uk-UA" sz="1500" dirty="0">
                <a:solidFill>
                  <a:srgbClr val="000000"/>
                </a:solidFill>
              </a:rPr>
              <a:t> зомбі на здійснення </a:t>
            </a:r>
            <a:r>
              <a:rPr lang="uk-UA" sz="1500" dirty="0" err="1">
                <a:solidFill>
                  <a:srgbClr val="000000"/>
                </a:solidFill>
              </a:rPr>
              <a:t>DDoS</a:t>
            </a:r>
            <a:r>
              <a:rPr lang="uk-UA" sz="1500" dirty="0">
                <a:solidFill>
                  <a:srgbClr val="000000"/>
                </a:solidFill>
              </a:rPr>
              <a:t>-атаки.</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08625"/>
            <a:ext cx="8345488" cy="731837"/>
          </a:xfrm>
        </p:spPr>
        <p:txBody>
          <a:bodyPr/>
          <a:lstStyle/>
          <a:p>
            <a:pPr rtl="0"/>
            <a:r>
              <a:rPr lang="uk-UA" sz="1600" dirty="0"/>
              <a:t>Мережні атаки</a:t>
            </a:r>
            <a:r>
              <a:rPr lang="en-US" dirty="0"/>
              <a:t/>
            </a:r>
            <a:br>
              <a:rPr lang="en-US" dirty="0"/>
            </a:br>
            <a:r>
              <a:rPr lang="uk-UA" sz="2400" dirty="0"/>
              <a:t>Лабораторна робота – Дослідження загроз мережній безпеці</a:t>
            </a:r>
          </a:p>
        </p:txBody>
      </p:sp>
      <p:sp>
        <p:nvSpPr>
          <p:cNvPr id="5" name="Content Placeholder 4">
            <a:extLst>
              <a:ext uri="{FF2B5EF4-FFF2-40B4-BE49-F238E27FC236}">
                <a16:creationId xmlns:a16="http://schemas.microsoft.com/office/drawing/2014/main" id="{A5B1B16B-774E-DB43-B28A-A4E5C04BC29D}"/>
              </a:ext>
            </a:extLst>
          </p:cNvPr>
          <p:cNvSpPr>
            <a:spLocks noGrp="1"/>
          </p:cNvSpPr>
          <p:nvPr>
            <p:ph idx="1"/>
          </p:nvPr>
        </p:nvSpPr>
        <p:spPr>
          <a:xfrm>
            <a:off x="498725" y="1040462"/>
            <a:ext cx="8280057" cy="3657998"/>
          </a:xfrm>
        </p:spPr>
        <p:txBody>
          <a:bodyPr/>
          <a:lstStyle/>
          <a:p>
            <a:pPr algn="l" rtl="0"/>
            <a:r>
              <a:rPr lang="uk-UA" dirty="0">
                <a:solidFill>
                  <a:srgbClr val="000000"/>
                </a:solidFill>
              </a:rPr>
              <a:t>У цій лабораторній роботі ви виконаєте такі завдання:</a:t>
            </a:r>
          </a:p>
          <a:p>
            <a:pPr lvl="1" rtl="0"/>
            <a:r>
              <a:rPr lang="uk-UA" sz="1600" dirty="0">
                <a:solidFill>
                  <a:srgbClr val="000000"/>
                </a:solidFill>
              </a:rPr>
              <a:t>Частина 1: Ознайомлення із сайтом SANS</a:t>
            </a:r>
          </a:p>
          <a:p>
            <a:pPr lvl="1" rtl="0"/>
            <a:r>
              <a:rPr lang="uk-UA" sz="1600" dirty="0">
                <a:solidFill>
                  <a:srgbClr val="000000"/>
                </a:solidFill>
              </a:rPr>
              <a:t>Частина 2. Вивчення останніх загроз мережній безпеці</a:t>
            </a:r>
          </a:p>
          <a:p>
            <a:pPr lvl="1" rtl="0"/>
            <a:r>
              <a:rPr lang="uk-UA" sz="1600" dirty="0">
                <a:solidFill>
                  <a:srgbClr val="000000"/>
                </a:solidFill>
              </a:rPr>
              <a:t>Частина 3. Детальний огляд конкретних загроз мережній </a:t>
            </a:r>
            <a:r>
              <a:rPr lang="uk-UA" sz="1600" dirty="0" smtClean="0">
                <a:solidFill>
                  <a:srgbClr val="000000"/>
                </a:solidFill>
              </a:rPr>
              <a:t>безпеці.</a:t>
            </a:r>
            <a:endParaRPr lang="uk-UA" sz="1600"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12696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16.3 Нейтралізація мережних атак</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Нейтралізація мережних атак</a:t>
            </a:r>
            <a:r>
              <a:rPr lang="en-US" dirty="0"/>
              <a:t/>
            </a:r>
            <a:br>
              <a:rPr lang="en-US" dirty="0"/>
            </a:br>
            <a:r>
              <a:rPr lang="uk-UA" sz="2400"/>
              <a:t>Підхід глибинної оборони</a:t>
            </a:r>
          </a:p>
        </p:txBody>
      </p:sp>
      <p:sp>
        <p:nvSpPr>
          <p:cNvPr id="6" name="Rectangle 5">
            <a:extLst>
              <a:ext uri="{FF2B5EF4-FFF2-40B4-BE49-F238E27FC236}">
                <a16:creationId xmlns:a16="http://schemas.microsoft.com/office/drawing/2014/main" id="{29E8BC15-1425-E14F-991C-4BB9051652DA}"/>
              </a:ext>
            </a:extLst>
          </p:cNvPr>
          <p:cNvSpPr/>
          <p:nvPr/>
        </p:nvSpPr>
        <p:spPr>
          <a:xfrm>
            <a:off x="228391" y="763736"/>
            <a:ext cx="4491890" cy="4031873"/>
          </a:xfrm>
          <a:prstGeom prst="rect">
            <a:avLst/>
          </a:prstGeom>
        </p:spPr>
        <p:txBody>
          <a:bodyPr wrap="square">
            <a:spAutoFit/>
          </a:bodyPr>
          <a:lstStyle/>
          <a:p>
            <a:pPr algn="just" rtl="0"/>
            <a:r>
              <a:rPr lang="uk-UA" sz="1500" dirty="0"/>
              <a:t>Для зменшення ризиків мережних атак потрібно </a:t>
            </a:r>
            <a:r>
              <a:rPr lang="uk-UA" sz="1500" dirty="0" smtClean="0"/>
              <a:t>спершу захистити </a:t>
            </a:r>
            <a:r>
              <a:rPr lang="uk-UA" sz="1500" dirty="0"/>
              <a:t>пристрої, включаючи маршрутизатори, комутатори, сервери та </a:t>
            </a:r>
            <a:r>
              <a:rPr lang="uk-UA" sz="1500" dirty="0" err="1"/>
              <a:t>хости</a:t>
            </a:r>
            <a:r>
              <a:rPr lang="uk-UA" sz="1500" dirty="0"/>
              <a:t>. Більшість організацій використовує для захисту підхід глибинної оборони (</a:t>
            </a:r>
            <a:r>
              <a:rPr lang="uk-UA" sz="1500" dirty="0" err="1"/>
              <a:t>Defense-in-Depth</a:t>
            </a:r>
            <a:r>
              <a:rPr lang="uk-UA" sz="1500" dirty="0"/>
              <a:t>), також відомий як багатошаровий підхід. Він вимагає поєднання мережних пристроїв і сервісів, що працюють в тандемі.</a:t>
            </a:r>
          </a:p>
          <a:p>
            <a:endParaRPr lang="en-US" sz="1500" dirty="0"/>
          </a:p>
          <a:p>
            <a:pPr algn="just" rtl="0"/>
            <a:r>
              <a:rPr lang="uk-UA" sz="1500" dirty="0"/>
              <a:t>Існує кілька пристроїв безпеки і служб, які були реалізовані для захисту своїх користувачів і активів від TCP/IP загроз.</a:t>
            </a:r>
          </a:p>
          <a:p>
            <a:pPr marL="742950" lvl="1" indent="-285750" rtl="0">
              <a:buFont typeface="Arial" panose="020B0604020202020204" pitchFamily="34" charset="0"/>
              <a:buChar char="•"/>
            </a:pPr>
            <a:r>
              <a:rPr lang="uk-UA" sz="1500" dirty="0"/>
              <a:t>VPN </a:t>
            </a:r>
          </a:p>
          <a:p>
            <a:pPr marL="742950" lvl="1" indent="-285750" rtl="0">
              <a:buFont typeface="Arial" panose="020B0604020202020204" pitchFamily="34" charset="0"/>
              <a:buChar char="•"/>
            </a:pPr>
            <a:r>
              <a:rPr lang="uk-UA" sz="1500" dirty="0" err="1" smtClean="0"/>
              <a:t>Міжмережний</a:t>
            </a:r>
            <a:r>
              <a:rPr lang="uk-UA" sz="1500" dirty="0" smtClean="0"/>
              <a:t> екран ASA</a:t>
            </a:r>
            <a:r>
              <a:rPr lang="uk-UA" sz="1500" dirty="0"/>
              <a:t> </a:t>
            </a:r>
          </a:p>
          <a:p>
            <a:pPr marL="742950" lvl="1" indent="-285750" rtl="0">
              <a:buFont typeface="Arial" panose="020B0604020202020204" pitchFamily="34" charset="0"/>
              <a:buChar char="•"/>
            </a:pPr>
            <a:r>
              <a:rPr lang="uk-UA" sz="1500" dirty="0"/>
              <a:t>IPS </a:t>
            </a:r>
          </a:p>
          <a:p>
            <a:pPr marL="742950" lvl="1" indent="-285750" rtl="0">
              <a:buFont typeface="Arial" panose="020B0604020202020204" pitchFamily="34" charset="0"/>
              <a:buChar char="•"/>
            </a:pPr>
            <a:r>
              <a:rPr lang="uk-UA" sz="1500" dirty="0"/>
              <a:t>ESA/WSA </a:t>
            </a:r>
          </a:p>
          <a:p>
            <a:pPr marL="742950" lvl="1" indent="-285750" rtl="0">
              <a:buFont typeface="Arial" panose="020B0604020202020204" pitchFamily="34" charset="0"/>
              <a:buChar char="•"/>
            </a:pPr>
            <a:r>
              <a:rPr lang="uk-UA" sz="1500" dirty="0" smtClean="0"/>
              <a:t>Сервер AAA</a:t>
            </a:r>
            <a:r>
              <a:rPr lang="uk-UA" sz="1500" dirty="0"/>
              <a:t> </a:t>
            </a:r>
          </a:p>
        </p:txBody>
      </p:sp>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3"/>
          <a:stretch>
            <a:fillRect/>
          </a:stretch>
        </p:blipFill>
        <p:spPr>
          <a:xfrm>
            <a:off x="4822941" y="1102561"/>
            <a:ext cx="3932031" cy="2938377"/>
          </a:xfrm>
        </p:spPr>
      </p:pic>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Нейтралізація мережних атак</a:t>
            </a:r>
            <a:r>
              <a:rPr lang="en-US" dirty="0"/>
              <a:t/>
            </a:r>
            <a:br>
              <a:rPr lang="en-US" dirty="0"/>
            </a:br>
            <a:r>
              <a:rPr lang="uk-UA" sz="2400"/>
              <a:t>Резервне копіювання</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763736"/>
            <a:ext cx="8621369" cy="1293664"/>
          </a:xfrm>
        </p:spPr>
        <p:txBody>
          <a:bodyPr/>
          <a:lstStyle/>
          <a:p>
            <a:pPr marL="0" indent="0" algn="just"/>
            <a:r>
              <a:rPr lang="uk-UA" sz="1600" dirty="0">
                <a:solidFill>
                  <a:srgbClr val="000000"/>
                </a:solidFill>
              </a:rPr>
              <a:t>Резервне копіювання даних є одним з найбільш ефективних способів захисту від втрати даних. </a:t>
            </a:r>
            <a:r>
              <a:rPr lang="ru-RU" sz="1600" dirty="0" err="1">
                <a:solidFill>
                  <a:srgbClr val="000000"/>
                </a:solidFill>
              </a:rPr>
              <a:t>Резервне</a:t>
            </a:r>
            <a:r>
              <a:rPr lang="ru-RU" sz="1600" dirty="0">
                <a:solidFill>
                  <a:srgbClr val="000000"/>
                </a:solidFill>
              </a:rPr>
              <a:t> </a:t>
            </a:r>
            <a:r>
              <a:rPr lang="ru-RU" sz="1600" dirty="0" err="1">
                <a:solidFill>
                  <a:srgbClr val="000000"/>
                </a:solidFill>
              </a:rPr>
              <a:t>копіювання</a:t>
            </a:r>
            <a:r>
              <a:rPr lang="ru-RU" sz="1600" dirty="0">
                <a:solidFill>
                  <a:srgbClr val="000000"/>
                </a:solidFill>
              </a:rPr>
              <a:t> </a:t>
            </a:r>
            <a:r>
              <a:rPr lang="ru-RU" sz="1600" dirty="0" err="1">
                <a:solidFill>
                  <a:srgbClr val="000000"/>
                </a:solidFill>
              </a:rPr>
              <a:t>слід</a:t>
            </a:r>
            <a:r>
              <a:rPr lang="ru-RU" sz="1600" dirty="0">
                <a:solidFill>
                  <a:srgbClr val="000000"/>
                </a:solidFill>
              </a:rPr>
              <a:t> </a:t>
            </a:r>
            <a:r>
              <a:rPr lang="ru-RU" sz="1600" dirty="0" err="1">
                <a:solidFill>
                  <a:srgbClr val="000000"/>
                </a:solidFill>
              </a:rPr>
              <a:t>проводити</a:t>
            </a:r>
            <a:r>
              <a:rPr lang="ru-RU" sz="1600" dirty="0">
                <a:solidFill>
                  <a:srgbClr val="000000"/>
                </a:solidFill>
              </a:rPr>
              <a:t> регулярно, </a:t>
            </a:r>
            <a:r>
              <a:rPr lang="ru-RU" sz="1600" dirty="0" err="1">
                <a:solidFill>
                  <a:srgbClr val="000000"/>
                </a:solidFill>
              </a:rPr>
              <a:t>що</a:t>
            </a:r>
            <a:r>
              <a:rPr lang="ru-RU" sz="1600" dirty="0">
                <a:solidFill>
                  <a:srgbClr val="000000"/>
                </a:solidFill>
              </a:rPr>
              <a:t> </a:t>
            </a:r>
            <a:r>
              <a:rPr lang="ru-RU" sz="1600" dirty="0" err="1">
                <a:solidFill>
                  <a:srgbClr val="000000"/>
                </a:solidFill>
              </a:rPr>
              <a:t>визначено</a:t>
            </a:r>
            <a:r>
              <a:rPr lang="ru-RU" sz="1600" dirty="0">
                <a:solidFill>
                  <a:srgbClr val="000000"/>
                </a:solidFill>
              </a:rPr>
              <a:t> в </a:t>
            </a:r>
            <a:r>
              <a:rPr lang="ru-RU" sz="1600" dirty="0" err="1">
                <a:solidFill>
                  <a:srgbClr val="000000"/>
                </a:solidFill>
              </a:rPr>
              <a:t>політиці</a:t>
            </a:r>
            <a:r>
              <a:rPr lang="ru-RU" sz="1600" dirty="0">
                <a:solidFill>
                  <a:srgbClr val="000000"/>
                </a:solidFill>
              </a:rPr>
              <a:t> </a:t>
            </a:r>
            <a:r>
              <a:rPr lang="ru-RU" sz="1600" dirty="0" err="1" smtClean="0">
                <a:solidFill>
                  <a:srgbClr val="000000"/>
                </a:solidFill>
              </a:rPr>
              <a:t>безпеки</a:t>
            </a:r>
            <a:r>
              <a:rPr lang="ru-RU" sz="1600" dirty="0" smtClean="0">
                <a:solidFill>
                  <a:srgbClr val="000000"/>
                </a:solidFill>
              </a:rPr>
              <a:t>. </a:t>
            </a:r>
            <a:r>
              <a:rPr lang="ru-RU" sz="1600" dirty="0" err="1">
                <a:solidFill>
                  <a:srgbClr val="000000"/>
                </a:solidFill>
              </a:rPr>
              <a:t>Резервні</a:t>
            </a:r>
            <a:r>
              <a:rPr lang="ru-RU" sz="1600" dirty="0">
                <a:solidFill>
                  <a:srgbClr val="000000"/>
                </a:solidFill>
              </a:rPr>
              <a:t> </a:t>
            </a:r>
            <a:r>
              <a:rPr lang="ru-RU" sz="1600" dirty="0" err="1">
                <a:solidFill>
                  <a:srgbClr val="000000"/>
                </a:solidFill>
              </a:rPr>
              <a:t>копії</a:t>
            </a:r>
            <a:r>
              <a:rPr lang="ru-RU" sz="1600" dirty="0">
                <a:solidFill>
                  <a:srgbClr val="000000"/>
                </a:solidFill>
              </a:rPr>
              <a:t> </a:t>
            </a:r>
            <a:r>
              <a:rPr lang="ru-RU" sz="1600" dirty="0" err="1">
                <a:solidFill>
                  <a:srgbClr val="000000"/>
                </a:solidFill>
              </a:rPr>
              <a:t>даних</a:t>
            </a:r>
            <a:r>
              <a:rPr lang="ru-RU" sz="1600" dirty="0">
                <a:solidFill>
                  <a:srgbClr val="000000"/>
                </a:solidFill>
              </a:rPr>
              <a:t> </a:t>
            </a:r>
            <a:r>
              <a:rPr lang="ru-RU" sz="1600" dirty="0" err="1">
                <a:solidFill>
                  <a:srgbClr val="000000"/>
                </a:solidFill>
              </a:rPr>
              <a:t>зазвичай</a:t>
            </a:r>
            <a:r>
              <a:rPr lang="ru-RU" sz="1600" dirty="0">
                <a:solidFill>
                  <a:srgbClr val="000000"/>
                </a:solidFill>
              </a:rPr>
              <a:t> </a:t>
            </a:r>
            <a:r>
              <a:rPr lang="ru-RU" sz="1600" dirty="0" err="1">
                <a:solidFill>
                  <a:srgbClr val="000000"/>
                </a:solidFill>
              </a:rPr>
              <a:t>зберігаються</a:t>
            </a:r>
            <a:r>
              <a:rPr lang="ru-RU" sz="1600" dirty="0">
                <a:solidFill>
                  <a:srgbClr val="000000"/>
                </a:solidFill>
              </a:rPr>
              <a:t> далеко </a:t>
            </a:r>
            <a:r>
              <a:rPr lang="ru-RU" sz="1600" dirty="0" err="1">
                <a:solidFill>
                  <a:srgbClr val="000000"/>
                </a:solidFill>
              </a:rPr>
              <a:t>від</a:t>
            </a:r>
            <a:r>
              <a:rPr lang="ru-RU" sz="1600" dirty="0">
                <a:solidFill>
                  <a:srgbClr val="000000"/>
                </a:solidFill>
              </a:rPr>
              <a:t> основного </a:t>
            </a:r>
            <a:r>
              <a:rPr lang="ru-RU" sz="1600" dirty="0" err="1">
                <a:solidFill>
                  <a:srgbClr val="000000"/>
                </a:solidFill>
              </a:rPr>
              <a:t>носія</a:t>
            </a:r>
            <a:r>
              <a:rPr lang="ru-RU" sz="1600" dirty="0">
                <a:solidFill>
                  <a:srgbClr val="000000"/>
                </a:solidFill>
              </a:rPr>
              <a:t> для </a:t>
            </a:r>
            <a:r>
              <a:rPr lang="ru-RU" sz="1600" dirty="0" err="1">
                <a:solidFill>
                  <a:srgbClr val="000000"/>
                </a:solidFill>
              </a:rPr>
              <a:t>його</a:t>
            </a:r>
            <a:r>
              <a:rPr lang="ru-RU" sz="1600" dirty="0">
                <a:solidFill>
                  <a:srgbClr val="000000"/>
                </a:solidFill>
              </a:rPr>
              <a:t> </a:t>
            </a:r>
            <a:r>
              <a:rPr lang="ru-RU" sz="1600" dirty="0" err="1">
                <a:solidFill>
                  <a:srgbClr val="000000"/>
                </a:solidFill>
              </a:rPr>
              <a:t>захисту</a:t>
            </a:r>
            <a:r>
              <a:rPr lang="ru-RU" sz="1600" dirty="0">
                <a:solidFill>
                  <a:srgbClr val="000000"/>
                </a:solidFill>
              </a:rPr>
              <a:t> в </a:t>
            </a:r>
            <a:r>
              <a:rPr lang="ru-RU" sz="1600" dirty="0" err="1">
                <a:solidFill>
                  <a:srgbClr val="000000"/>
                </a:solidFill>
              </a:rPr>
              <a:t>разі</a:t>
            </a:r>
            <a:r>
              <a:rPr lang="ru-RU" sz="1600" dirty="0">
                <a:solidFill>
                  <a:srgbClr val="000000"/>
                </a:solidFill>
              </a:rPr>
              <a:t> </a:t>
            </a:r>
            <a:r>
              <a:rPr lang="ru-RU" sz="1600" dirty="0" err="1">
                <a:solidFill>
                  <a:srgbClr val="000000"/>
                </a:solidFill>
              </a:rPr>
              <a:t>виникнення</a:t>
            </a:r>
            <a:r>
              <a:rPr lang="ru-RU" sz="1600" dirty="0">
                <a:solidFill>
                  <a:srgbClr val="000000"/>
                </a:solidFill>
              </a:rPr>
              <a:t> проблем </a:t>
            </a:r>
            <a:r>
              <a:rPr lang="ru-RU" sz="1600" dirty="0" err="1">
                <a:solidFill>
                  <a:srgbClr val="000000"/>
                </a:solidFill>
              </a:rPr>
              <a:t>із</a:t>
            </a:r>
            <a:r>
              <a:rPr lang="ru-RU" sz="1600" dirty="0">
                <a:solidFill>
                  <a:srgbClr val="000000"/>
                </a:solidFill>
              </a:rPr>
              <a:t> </a:t>
            </a:r>
            <a:r>
              <a:rPr lang="ru-RU" sz="1600" dirty="0" err="1" smtClean="0">
                <a:solidFill>
                  <a:srgbClr val="000000"/>
                </a:solidFill>
              </a:rPr>
              <a:t>вихідним</a:t>
            </a:r>
            <a:r>
              <a:rPr lang="ru-RU" sz="1600" dirty="0" smtClean="0">
                <a:solidFill>
                  <a:srgbClr val="000000"/>
                </a:solidFill>
              </a:rPr>
              <a:t> </a:t>
            </a:r>
            <a:r>
              <a:rPr lang="ru-RU" sz="1600" dirty="0" err="1" smtClean="0">
                <a:solidFill>
                  <a:srgbClr val="000000"/>
                </a:solidFill>
              </a:rPr>
              <a:t>об'єктом</a:t>
            </a:r>
            <a:r>
              <a:rPr lang="ru-RU" sz="1600" dirty="0" smtClean="0">
                <a:solidFill>
                  <a:srgbClr val="000000"/>
                </a:solidFill>
              </a:rPr>
              <a:t>.</a:t>
            </a:r>
            <a:r>
              <a:rPr lang="uk-UA" sz="1600" dirty="0" smtClean="0">
                <a:solidFill>
                  <a:srgbClr val="000000"/>
                </a:solidFill>
              </a:rPr>
              <a:t>У </a:t>
            </a:r>
            <a:r>
              <a:rPr lang="uk-UA" sz="1600" dirty="0">
                <a:solidFill>
                  <a:srgbClr val="000000"/>
                </a:solidFill>
              </a:rPr>
              <a:t>таблиці наведені зауваження щодо резервного копіювання та їх описи.</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674457051"/>
              </p:ext>
            </p:extLst>
          </p:nvPr>
        </p:nvGraphicFramePr>
        <p:xfrm>
          <a:off x="704335" y="2170842"/>
          <a:ext cx="7641153" cy="2580640"/>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3315903213"/>
                    </a:ext>
                  </a:extLst>
                </a:gridCol>
                <a:gridCol w="6306623">
                  <a:extLst>
                    <a:ext uri="{9D8B030D-6E8A-4147-A177-3AD203B41FA5}">
                      <a16:colId xmlns:a16="http://schemas.microsoft.com/office/drawing/2014/main" val="1742692061"/>
                    </a:ext>
                  </a:extLst>
                </a:gridCol>
              </a:tblGrid>
              <a:tr h="370840">
                <a:tc>
                  <a:txBody>
                    <a:bodyPr/>
                    <a:lstStyle/>
                    <a:p>
                      <a:pPr algn="l" rtl="0" fontAlgn="ctr"/>
                      <a:r>
                        <a:rPr lang="uk-UA" sz="1200" b="1">
                          <a:effectLst/>
                        </a:rPr>
                        <a:t>Зауваження</a:t>
                      </a:r>
                    </a:p>
                  </a:txBody>
                  <a:tcPr marL="47625" marR="47625" marT="47625" marB="47625" anchor="ctr"/>
                </a:tc>
                <a:tc>
                  <a:txBody>
                    <a:bodyPr/>
                    <a:lstStyle/>
                    <a:p>
                      <a:pPr algn="l" rtl="0" fontAlgn="ctr"/>
                      <a:r>
                        <a:rPr lang="uk-UA" sz="1200" b="1">
                          <a:effectLst/>
                        </a:rPr>
                        <a:t>Опис</a:t>
                      </a:r>
                    </a:p>
                  </a:txBody>
                  <a:tcPr marL="47625" marR="47625" marT="47625" marB="47625" anchor="ctr"/>
                </a:tc>
                <a:extLst>
                  <a:ext uri="{0D108BD9-81ED-4DB2-BD59-A6C34878D82A}">
                    <a16:rowId xmlns:a16="http://schemas.microsoft.com/office/drawing/2014/main" val="3224535824"/>
                  </a:ext>
                </a:extLst>
              </a:tr>
              <a:tr h="370840">
                <a:tc>
                  <a:txBody>
                    <a:bodyPr/>
                    <a:lstStyle/>
                    <a:p>
                      <a:pPr rtl="0" fontAlgn="ctr"/>
                      <a:r>
                        <a:rPr lang="uk-UA" sz="1200" b="0">
                          <a:solidFill>
                            <a:srgbClr val="000000"/>
                          </a:solidFill>
                          <a:effectLst/>
                        </a:rPr>
                        <a:t>Частота</a:t>
                      </a:r>
                    </a:p>
                  </a:txBody>
                  <a:tcPr marL="47625" marR="47625" marT="47625" marB="47625" anchor="ctr"/>
                </a:tc>
                <a:tc>
                  <a:txBody>
                    <a:bodyPr/>
                    <a:lstStyle/>
                    <a:p>
                      <a:pPr rtl="0" fontAlgn="ctr">
                        <a:buFont typeface="Arial" panose="020B0604020202020204" pitchFamily="34" charset="0"/>
                        <a:buChar char="•"/>
                      </a:pPr>
                      <a:r>
                        <a:rPr lang="uk-UA" sz="1200" b="0">
                          <a:solidFill>
                            <a:srgbClr val="000000"/>
                          </a:solidFill>
                          <a:effectLst/>
                        </a:rPr>
                        <a:t>Створюйте резервні копії на регулярній основі, як це визначено в політиці безпеки.</a:t>
                      </a:r>
                    </a:p>
                    <a:p>
                      <a:pPr rtl="0" fontAlgn="ctr">
                        <a:buFont typeface="Arial" panose="020B0604020202020204" pitchFamily="34" charset="0"/>
                        <a:buChar char="•"/>
                      </a:pPr>
                      <a:r>
                        <a:rPr lang="uk-UA" sz="1200" b="0">
                          <a:solidFill>
                            <a:srgbClr val="000000"/>
                          </a:solidFill>
                          <a:effectLst/>
                        </a:rPr>
                        <a:t>Створення повних резервних копій може забирати багато часу, тому виконуйте щомісячні або щотижневі повні резервні копії, а в інший час проводьте часткове резервне копіювання змінених файлів.</a:t>
                      </a:r>
                    </a:p>
                  </a:txBody>
                  <a:tcPr marL="47625" marR="47625" marT="47625" marB="47625" anchor="ctr"/>
                </a:tc>
                <a:extLst>
                  <a:ext uri="{0D108BD9-81ED-4DB2-BD59-A6C34878D82A}">
                    <a16:rowId xmlns:a16="http://schemas.microsoft.com/office/drawing/2014/main" val="347220094"/>
                  </a:ext>
                </a:extLst>
              </a:tr>
              <a:tr h="370840">
                <a:tc>
                  <a:txBody>
                    <a:bodyPr/>
                    <a:lstStyle/>
                    <a:p>
                      <a:pPr rtl="0" fontAlgn="ctr"/>
                      <a:r>
                        <a:rPr lang="uk-UA" sz="1200" b="0">
                          <a:solidFill>
                            <a:srgbClr val="000000"/>
                          </a:solidFill>
                          <a:effectLst/>
                        </a:rPr>
                        <a:t>Зберігання</a:t>
                      </a:r>
                    </a:p>
                  </a:txBody>
                  <a:tcPr marL="47625" marR="47625" marT="47625" marB="47625" anchor="ctr"/>
                </a:tc>
                <a:tc>
                  <a:txBody>
                    <a:bodyPr/>
                    <a:lstStyle/>
                    <a:p>
                      <a:pPr rtl="0" fontAlgn="ctr">
                        <a:buFont typeface="Arial" panose="020B0604020202020204" pitchFamily="34" charset="0"/>
                        <a:buChar char="•"/>
                      </a:pPr>
                      <a:r>
                        <a:rPr lang="uk-UA" sz="1200" b="0" dirty="0">
                          <a:solidFill>
                            <a:srgbClr val="000000"/>
                          </a:solidFill>
                          <a:effectLst/>
                        </a:rPr>
                        <a:t>Обов'язково перевіряйте резервні копії, щоб забезпечити цілісність даних та перевірити процедури відновлення файлів.</a:t>
                      </a:r>
                    </a:p>
                  </a:txBody>
                  <a:tcPr marL="47625" marR="47625" marT="47625" marB="47625" anchor="ctr"/>
                </a:tc>
                <a:extLst>
                  <a:ext uri="{0D108BD9-81ED-4DB2-BD59-A6C34878D82A}">
                    <a16:rowId xmlns:a16="http://schemas.microsoft.com/office/drawing/2014/main" val="1791246065"/>
                  </a:ext>
                </a:extLst>
              </a:tr>
              <a:tr h="370840">
                <a:tc>
                  <a:txBody>
                    <a:bodyPr/>
                    <a:lstStyle/>
                    <a:p>
                      <a:pPr rtl="0" fontAlgn="ctr"/>
                      <a:r>
                        <a:rPr lang="uk-UA" sz="1200" b="0">
                          <a:solidFill>
                            <a:srgbClr val="000000"/>
                          </a:solidFill>
                          <a:effectLst/>
                        </a:rPr>
                        <a:t>Безпека</a:t>
                      </a:r>
                    </a:p>
                  </a:txBody>
                  <a:tcPr marL="47625" marR="47625" marT="47625" marB="47625" anchor="ctr"/>
                </a:tc>
                <a:tc>
                  <a:txBody>
                    <a:bodyPr/>
                    <a:lstStyle/>
                    <a:p>
                      <a:pPr rtl="0" fontAlgn="ctr">
                        <a:buFont typeface="Arial" panose="020B0604020202020204" pitchFamily="34" charset="0"/>
                        <a:buChar char="•"/>
                      </a:pPr>
                      <a:r>
                        <a:rPr lang="uk-UA" sz="1200" b="0">
                          <a:solidFill>
                            <a:srgbClr val="000000"/>
                          </a:solidFill>
                          <a:effectLst/>
                        </a:rPr>
                        <a:t>Резервні копії повинні бути передані до надійного віддаленого сховища щоденно, щотижнево, або щомісячно, відповідно до вимог політики безпеки.</a:t>
                      </a:r>
                    </a:p>
                  </a:txBody>
                  <a:tcPr marL="47625" marR="47625" marT="47625" marB="47625" anchor="ctr"/>
                </a:tc>
                <a:extLst>
                  <a:ext uri="{0D108BD9-81ED-4DB2-BD59-A6C34878D82A}">
                    <a16:rowId xmlns:a16="http://schemas.microsoft.com/office/drawing/2014/main" val="2225932627"/>
                  </a:ext>
                </a:extLst>
              </a:tr>
              <a:tr h="370840">
                <a:tc>
                  <a:txBody>
                    <a:bodyPr/>
                    <a:lstStyle/>
                    <a:p>
                      <a:pPr rtl="0" fontAlgn="ctr"/>
                      <a:r>
                        <a:rPr lang="uk-UA" sz="1200" b="0">
                          <a:solidFill>
                            <a:srgbClr val="000000"/>
                          </a:solidFill>
                          <a:effectLst/>
                        </a:rPr>
                        <a:t>Перевірка</a:t>
                      </a:r>
                    </a:p>
                  </a:txBody>
                  <a:tcPr marL="47625" marR="47625" marT="47625" marB="47625" anchor="ctr"/>
                </a:tc>
                <a:tc>
                  <a:txBody>
                    <a:bodyPr/>
                    <a:lstStyle/>
                    <a:p>
                      <a:pPr rtl="0" fontAlgn="ctr">
                        <a:buFont typeface="Arial" panose="020B0604020202020204" pitchFamily="34" charset="0"/>
                        <a:buChar char="•"/>
                      </a:pPr>
                      <a:r>
                        <a:rPr lang="uk-UA" sz="1200" b="0" dirty="0">
                          <a:solidFill>
                            <a:srgbClr val="000000"/>
                          </a:solidFill>
                          <a:effectLst/>
                        </a:rPr>
                        <a:t>Резервні копії повинні бути захищені за допомогою надійних паролів. Пароль необхідний для відновлення даних.</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Нейтралізація мережних атак </a:t>
            </a:r>
            <a:r>
              <a:rPr lang="en-US" dirty="0"/>
              <a:t/>
            </a:r>
            <a:br>
              <a:rPr lang="en-US" dirty="0"/>
            </a:br>
            <a:r>
              <a:rPr lang="uk-UA" sz="2400"/>
              <a:t>Оновлення, модернізація та виправлення</a:t>
            </a:r>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255181" y="763736"/>
            <a:ext cx="4316819" cy="3657998"/>
          </a:xfrm>
        </p:spPr>
        <p:txBody>
          <a:bodyPr/>
          <a:lstStyle/>
          <a:p>
            <a:pPr marL="0" indent="0" algn="just" rtl="0"/>
            <a:r>
              <a:rPr lang="uk-UA" sz="1600" dirty="0">
                <a:solidFill>
                  <a:srgbClr val="000000"/>
                </a:solidFill>
              </a:rPr>
              <a:t>У міру виходу нового шкідливого програмного </a:t>
            </a:r>
            <a:r>
              <a:rPr lang="uk-UA" sz="1600" dirty="0" smtClean="0">
                <a:solidFill>
                  <a:srgbClr val="000000"/>
                </a:solidFill>
              </a:rPr>
              <a:t>забезпечення організаціям і </a:t>
            </a:r>
            <a:r>
              <a:rPr lang="uk-UA" sz="1600" dirty="0">
                <a:solidFill>
                  <a:srgbClr val="000000"/>
                </a:solidFill>
              </a:rPr>
              <a:t>підприємствам потрібно постійно підтримувати антивірусні програми в оновленому стані.</a:t>
            </a:r>
          </a:p>
          <a:p>
            <a:pPr marL="285750" indent="-285750" algn="just">
              <a:buFont typeface="Arial" panose="020B0604020202020204" pitchFamily="34" charset="0"/>
              <a:buChar char="•"/>
            </a:pPr>
            <a:r>
              <a:rPr lang="uk-UA" sz="1600" dirty="0" smtClean="0">
                <a:solidFill>
                  <a:srgbClr val="000000"/>
                </a:solidFill>
              </a:rPr>
              <a:t>Завантаження </a:t>
            </a:r>
            <a:r>
              <a:rPr lang="uk-UA" sz="1600" dirty="0">
                <a:solidFill>
                  <a:srgbClr val="000000"/>
                </a:solidFill>
              </a:rPr>
              <a:t>оновлень безпеки від постачальника операційної системи та виправлення усіх вразливих </a:t>
            </a:r>
            <a:r>
              <a:rPr lang="uk-UA" sz="1600" dirty="0" smtClean="0">
                <a:solidFill>
                  <a:srgbClr val="000000"/>
                </a:solidFill>
              </a:rPr>
              <a:t>систем є найефективнішим способом пом'якшення атаки хробаків. </a:t>
            </a:r>
            <a:endParaRPr lang="uk-UA" sz="1600" dirty="0">
              <a:solidFill>
                <a:srgbClr val="000000"/>
              </a:solidFill>
            </a:endParaRPr>
          </a:p>
          <a:p>
            <a:pPr marL="285750" indent="-285750" algn="just" rtl="0">
              <a:buFont typeface="Arial" panose="020B0604020202020204" pitchFamily="34" charset="0"/>
              <a:buChar char="•"/>
            </a:pPr>
            <a:r>
              <a:rPr lang="uk-UA" sz="1600" dirty="0">
                <a:solidFill>
                  <a:srgbClr val="000000"/>
                </a:solidFill>
              </a:rPr>
              <a:t>Одне рішення для </a:t>
            </a:r>
            <a:r>
              <a:rPr lang="uk-UA" sz="1600" dirty="0" smtClean="0">
                <a:solidFill>
                  <a:srgbClr val="000000"/>
                </a:solidFill>
              </a:rPr>
              <a:t>керування критичними </a:t>
            </a:r>
            <a:r>
              <a:rPr lang="uk-UA" sz="1600" dirty="0">
                <a:solidFill>
                  <a:srgbClr val="000000"/>
                </a:solidFill>
              </a:rPr>
              <a:t>виправленнями безпеки - переконатися, що всі кінцеві системи автоматично завантажують оновлення.</a:t>
            </a:r>
          </a:p>
        </p:txBody>
      </p:sp>
      <p:pic>
        <p:nvPicPr>
          <p:cNvPr id="8" name="Picture 7">
            <a:extLst>
              <a:ext uri="{FF2B5EF4-FFF2-40B4-BE49-F238E27FC236}">
                <a16:creationId xmlns:a16="http://schemas.microsoft.com/office/drawing/2014/main" id="{CA3B1276-4D3A-B546-B0D3-54E99AE89A64}"/>
              </a:ext>
            </a:extLst>
          </p:cNvPr>
          <p:cNvPicPr>
            <a:picLocks noChangeAspect="1"/>
          </p:cNvPicPr>
          <p:nvPr/>
        </p:nvPicPr>
        <p:blipFill>
          <a:blip r:embed="rId3"/>
          <a:stretch>
            <a:fillRect/>
          </a:stretch>
        </p:blipFill>
        <p:spPr>
          <a:xfrm>
            <a:off x="4688958" y="1006069"/>
            <a:ext cx="4311859" cy="2501041"/>
          </a:xfrm>
          <a:prstGeom prst="rect">
            <a:avLst/>
          </a:prstGeom>
        </p:spPr>
      </p:pic>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93519"/>
            <a:ext cx="8345488" cy="731837"/>
          </a:xfrm>
        </p:spPr>
        <p:txBody>
          <a:bodyPr/>
          <a:lstStyle/>
          <a:p>
            <a:pPr rtl="0"/>
            <a:r>
              <a:rPr lang="uk-UA" sz="1600" dirty="0"/>
              <a:t>Нейтралізація мережних атак </a:t>
            </a:r>
            <a:r>
              <a:rPr lang="en-US" dirty="0"/>
              <a:t/>
            </a:r>
            <a:br>
              <a:rPr lang="en-US" dirty="0"/>
            </a:br>
            <a:r>
              <a:rPr lang="uk-UA" sz="2400" dirty="0"/>
              <a:t>Автентифікація, авторизація та облік</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474663" y="925356"/>
            <a:ext cx="4252980" cy="3657998"/>
          </a:xfrm>
        </p:spPr>
        <p:txBody>
          <a:bodyPr/>
          <a:lstStyle/>
          <a:p>
            <a:pPr marL="0" indent="0" algn="just" rtl="0"/>
            <a:r>
              <a:rPr lang="uk-UA" sz="1500" dirty="0">
                <a:solidFill>
                  <a:srgbClr val="000000"/>
                </a:solidFill>
              </a:rPr>
              <a:t>Сервіси безпеки мережі </a:t>
            </a:r>
            <a:r>
              <a:rPr lang="uk-UA" sz="1500" dirty="0" smtClean="0">
                <a:solidFill>
                  <a:srgbClr val="000000"/>
                </a:solidFill>
              </a:rPr>
              <a:t> AAA </a:t>
            </a:r>
            <a:r>
              <a:rPr lang="uk-UA" sz="1500" dirty="0">
                <a:solidFill>
                  <a:srgbClr val="000000"/>
                </a:solidFill>
              </a:rPr>
              <a:t>(</a:t>
            </a:r>
            <a:r>
              <a:rPr lang="uk-UA" sz="1500" dirty="0" err="1">
                <a:solidFill>
                  <a:srgbClr val="000000"/>
                </a:solidFill>
              </a:rPr>
              <a:t>Authentication</a:t>
            </a:r>
            <a:r>
              <a:rPr lang="uk-UA" sz="1500" dirty="0">
                <a:solidFill>
                  <a:srgbClr val="000000"/>
                </a:solidFill>
              </a:rPr>
              <a:t>, </a:t>
            </a:r>
            <a:r>
              <a:rPr lang="uk-UA" sz="1500" dirty="0" err="1">
                <a:solidFill>
                  <a:srgbClr val="000000"/>
                </a:solidFill>
              </a:rPr>
              <a:t>Authorization</a:t>
            </a:r>
            <a:r>
              <a:rPr lang="uk-UA" sz="1500" dirty="0">
                <a:solidFill>
                  <a:srgbClr val="000000"/>
                </a:solidFill>
              </a:rPr>
              <a:t>, </a:t>
            </a:r>
            <a:r>
              <a:rPr lang="uk-UA" sz="1500" dirty="0" err="1" smtClean="0">
                <a:solidFill>
                  <a:srgbClr val="000000"/>
                </a:solidFill>
              </a:rPr>
              <a:t>Accounting</a:t>
            </a:r>
            <a:r>
              <a:rPr lang="uk-UA" sz="1500" dirty="0">
                <a:solidFill>
                  <a:srgbClr val="000000"/>
                </a:solidFill>
              </a:rPr>
              <a:t>) - автентифікація, авторизація та </a:t>
            </a:r>
            <a:r>
              <a:rPr lang="uk-UA" sz="1500" dirty="0" smtClean="0">
                <a:solidFill>
                  <a:srgbClr val="000000"/>
                </a:solidFill>
              </a:rPr>
              <a:t>облік - забезпечують </a:t>
            </a:r>
            <a:r>
              <a:rPr lang="uk-UA" sz="1500" dirty="0">
                <a:solidFill>
                  <a:srgbClr val="000000"/>
                </a:solidFill>
              </a:rPr>
              <a:t>основу для налаштування контролю доступу на мережних пристроях.</a:t>
            </a:r>
          </a:p>
          <a:p>
            <a:pPr marL="342900" indent="-342900" algn="just" rtl="0">
              <a:buFont typeface="Arial" panose="020B0604020202020204" pitchFamily="34" charset="0"/>
              <a:buChar char="•"/>
            </a:pPr>
            <a:r>
              <a:rPr lang="uk-UA" sz="1500" dirty="0">
                <a:solidFill>
                  <a:srgbClr val="000000"/>
                </a:solidFill>
              </a:rPr>
              <a:t>AAA - це спосіб контролювати, кому </a:t>
            </a:r>
            <a:r>
              <a:rPr lang="uk-UA" sz="1500" dirty="0" smtClean="0">
                <a:solidFill>
                  <a:srgbClr val="000000"/>
                </a:solidFill>
              </a:rPr>
              <a:t>дозволений </a:t>
            </a:r>
            <a:r>
              <a:rPr lang="uk-UA" sz="1500" dirty="0">
                <a:solidFill>
                  <a:srgbClr val="000000"/>
                </a:solidFill>
              </a:rPr>
              <a:t>доступ до мережі (</a:t>
            </a:r>
            <a:r>
              <a:rPr lang="uk-UA" sz="1500" dirty="0" smtClean="0">
                <a:solidFill>
                  <a:srgbClr val="000000"/>
                </a:solidFill>
              </a:rPr>
              <a:t>автентифікація</a:t>
            </a:r>
            <a:r>
              <a:rPr lang="uk-UA" sz="1500" dirty="0">
                <a:solidFill>
                  <a:srgbClr val="000000"/>
                </a:solidFill>
              </a:rPr>
              <a:t>), які дії можна виконувати при цьому (авторизація), і що було зроблено, під час роботи в системі (облік).</a:t>
            </a:r>
          </a:p>
          <a:p>
            <a:pPr marL="342900" indent="-342900" algn="just" rtl="0">
              <a:buFont typeface="Arial" panose="020B0604020202020204" pitchFamily="34" charset="0"/>
              <a:buChar char="•"/>
            </a:pPr>
            <a:r>
              <a:rPr lang="uk-UA" sz="1500" dirty="0">
                <a:solidFill>
                  <a:srgbClr val="000000"/>
                </a:solidFill>
              </a:rPr>
              <a:t>Концепція ААА подібна використанню кредитної картки. Кредитна картка визначає хто може її використовувати, скільки може витратити цей користувач і відстежує, на що були витрачені кошти</a:t>
            </a:r>
            <a:r>
              <a:rPr lang="uk-UA" sz="1500" dirty="0" smtClean="0">
                <a:solidFill>
                  <a:srgbClr val="000000"/>
                </a:solidFill>
              </a:rPr>
              <a:t>.</a:t>
            </a:r>
            <a:endParaRPr lang="uk-UA" sz="1500" dirty="0">
              <a:solidFill>
                <a:srgbClr val="000000"/>
              </a:solidFill>
            </a:endParaRPr>
          </a:p>
        </p:txBody>
      </p:sp>
      <p:pic>
        <p:nvPicPr>
          <p:cNvPr id="2" name="Picture 1"/>
          <p:cNvPicPr>
            <a:picLocks noChangeAspect="1"/>
          </p:cNvPicPr>
          <p:nvPr/>
        </p:nvPicPr>
        <p:blipFill rotWithShape="1">
          <a:blip r:embed="rId3"/>
          <a:srcRect l="4701" r="4242" b="5326"/>
          <a:stretch/>
        </p:blipFill>
        <p:spPr>
          <a:xfrm>
            <a:off x="4727643" y="925355"/>
            <a:ext cx="4354941" cy="3502265"/>
          </a:xfrm>
          <a:prstGeom prst="rect">
            <a:avLst/>
          </a:prstGeom>
        </p:spPr>
      </p:pic>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85725" y="172954"/>
            <a:ext cx="8345488" cy="731837"/>
          </a:xfrm>
        </p:spPr>
        <p:txBody>
          <a:bodyPr/>
          <a:lstStyle/>
          <a:p>
            <a:pPr rtl="0"/>
            <a:r>
              <a:rPr lang="uk-UA" sz="1600" dirty="0"/>
              <a:t>Нейтралізація мережних атак</a:t>
            </a:r>
            <a:r>
              <a:rPr lang="en-US" dirty="0"/>
              <a:t/>
            </a:r>
            <a:br>
              <a:rPr lang="en-US" dirty="0"/>
            </a:br>
            <a:r>
              <a:rPr lang="uk-UA" sz="2400" dirty="0" err="1"/>
              <a:t>Міжмережні</a:t>
            </a:r>
            <a:r>
              <a:rPr lang="uk-UA" sz="2400" dirty="0"/>
              <a:t> екрани</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85725" y="763736"/>
            <a:ext cx="4530439" cy="3657998"/>
          </a:xfrm>
        </p:spPr>
        <p:txBody>
          <a:bodyPr/>
          <a:lstStyle/>
          <a:p>
            <a:pPr marL="0" indent="0" algn="l"/>
            <a:endParaRPr lang="en-US" sz="1600" dirty="0">
              <a:solidFill>
                <a:srgbClr val="000000"/>
              </a:solidFill>
            </a:endParaRPr>
          </a:p>
          <a:p>
            <a:pPr marL="0" indent="0" algn="just" rtl="0"/>
            <a:r>
              <a:rPr lang="uk-UA" sz="1600" dirty="0">
                <a:solidFill>
                  <a:srgbClr val="000000"/>
                </a:solidFill>
              </a:rPr>
              <a:t>Мережні брандмауери, розміщені між двома або більше мережами, </a:t>
            </a:r>
            <a:r>
              <a:rPr lang="uk-UA" sz="1600" dirty="0" smtClean="0">
                <a:solidFill>
                  <a:srgbClr val="000000"/>
                </a:solidFill>
              </a:rPr>
              <a:t>здійснюють </a:t>
            </a:r>
            <a:r>
              <a:rPr lang="uk-UA" sz="1600" dirty="0">
                <a:solidFill>
                  <a:srgbClr val="000000"/>
                </a:solidFill>
              </a:rPr>
              <a:t>контроль трафіку між ними і допомагають запобігти несанкціонованому доступу.</a:t>
            </a:r>
          </a:p>
          <a:p>
            <a:pPr marL="0" indent="0" algn="l"/>
            <a:endParaRPr lang="en-US" sz="1600" dirty="0">
              <a:solidFill>
                <a:srgbClr val="000000"/>
              </a:solidFill>
            </a:endParaRPr>
          </a:p>
          <a:p>
            <a:pPr marL="0" indent="0" algn="just" rtl="0"/>
            <a:r>
              <a:rPr lang="uk-UA" sz="1600" dirty="0">
                <a:solidFill>
                  <a:srgbClr val="000000"/>
                </a:solidFill>
              </a:rPr>
              <a:t>Брандмауер </a:t>
            </a:r>
            <a:r>
              <a:rPr lang="uk-UA" sz="1600" dirty="0" smtClean="0">
                <a:solidFill>
                  <a:srgbClr val="000000"/>
                </a:solidFill>
              </a:rPr>
              <a:t>забезпечує стороннім </a:t>
            </a:r>
            <a:r>
              <a:rPr lang="uk-UA" sz="1600" dirty="0">
                <a:solidFill>
                  <a:srgbClr val="000000"/>
                </a:solidFill>
              </a:rPr>
              <a:t>користувачам контрольований доступ до певних служб. Наприклад, сервери, доступні для зовнішніх користувачів, зазвичай </a:t>
            </a:r>
            <a:r>
              <a:rPr lang="uk-UA" sz="1600" dirty="0" smtClean="0">
                <a:solidFill>
                  <a:srgbClr val="000000"/>
                </a:solidFill>
              </a:rPr>
              <a:t>розташовуються у </a:t>
            </a:r>
            <a:r>
              <a:rPr lang="uk-UA" sz="1600" dirty="0">
                <a:solidFill>
                  <a:srgbClr val="000000"/>
                </a:solidFill>
              </a:rPr>
              <a:t>спеціальній мережі, що називається демілітаризованою зоною (DMZ). DMZ дозволяє адміністратору мережі застосовувати конкретну політику </a:t>
            </a:r>
            <a:r>
              <a:rPr lang="uk-UA" sz="1600" dirty="0" smtClean="0">
                <a:solidFill>
                  <a:srgbClr val="000000"/>
                </a:solidFill>
              </a:rPr>
              <a:t>до </a:t>
            </a:r>
            <a:r>
              <a:rPr lang="uk-UA" sz="1600" dirty="0" err="1">
                <a:solidFill>
                  <a:srgbClr val="000000"/>
                </a:solidFill>
              </a:rPr>
              <a:t>хостів</a:t>
            </a:r>
            <a:r>
              <a:rPr lang="uk-UA" sz="1600" dirty="0">
                <a:solidFill>
                  <a:srgbClr val="000000"/>
                </a:solidFill>
              </a:rPr>
              <a:t>, під'єднаних до цієї мережі.</a:t>
            </a:r>
          </a:p>
        </p:txBody>
      </p:sp>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3"/>
          <a:stretch>
            <a:fillRect/>
          </a:stretch>
        </p:blipFill>
        <p:spPr>
          <a:xfrm>
            <a:off x="4675144" y="411254"/>
            <a:ext cx="4240088" cy="1325028"/>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4"/>
          <a:stretch>
            <a:fillRect/>
          </a:stretch>
        </p:blipFill>
        <p:spPr>
          <a:xfrm>
            <a:off x="4675144" y="1670731"/>
            <a:ext cx="4240088" cy="1299063"/>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5"/>
          <a:stretch>
            <a:fillRect/>
          </a:stretch>
        </p:blipFill>
        <p:spPr>
          <a:xfrm>
            <a:off x="5191480" y="2969794"/>
            <a:ext cx="3239733" cy="1839596"/>
          </a:xfrm>
          <a:prstGeom prst="rect">
            <a:avLst/>
          </a:prstGeom>
        </p:spPr>
      </p:pic>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Нейтралізація мережних атак</a:t>
            </a:r>
            <a:r>
              <a:rPr lang="en-US" dirty="0"/>
              <a:t/>
            </a:r>
            <a:br>
              <a:rPr lang="en-US" dirty="0"/>
            </a:br>
            <a:r>
              <a:rPr lang="uk-UA" sz="2400"/>
              <a:t> Типи брандмауерів</a:t>
            </a:r>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474662" y="763736"/>
            <a:ext cx="8280057" cy="3657998"/>
          </a:xfrm>
        </p:spPr>
        <p:txBody>
          <a:bodyPr/>
          <a:lstStyle/>
          <a:p>
            <a:pPr marL="0" indent="0" algn="just" rtl="0"/>
            <a:r>
              <a:rPr lang="uk-UA" sz="1600" dirty="0">
                <a:solidFill>
                  <a:srgbClr val="000000"/>
                </a:solidFill>
              </a:rPr>
              <a:t>Продукція брандмауера випускається у різних формах і використовує різні методи визначення того, що буде дозволено або заборонено при зверненні до мережі. </a:t>
            </a:r>
            <a:endParaRPr lang="uk-UA" sz="1600" dirty="0" smtClean="0">
              <a:solidFill>
                <a:srgbClr val="000000"/>
              </a:solidFill>
            </a:endParaRPr>
          </a:p>
          <a:p>
            <a:pPr marL="0" indent="0" algn="l" rtl="0"/>
            <a:r>
              <a:rPr lang="uk-UA" sz="1600" dirty="0" smtClean="0">
                <a:solidFill>
                  <a:srgbClr val="000000"/>
                </a:solidFill>
              </a:rPr>
              <a:t>Розрізняють </a:t>
            </a:r>
            <a:r>
              <a:rPr lang="uk-UA" sz="1600" dirty="0">
                <a:solidFill>
                  <a:srgbClr val="000000"/>
                </a:solidFill>
              </a:rPr>
              <a:t>такі типи брандмауерів:</a:t>
            </a:r>
          </a:p>
          <a:p>
            <a:pPr marL="358835" lvl="1" indent="-285750" rtl="0">
              <a:buFont typeface="Arial" panose="020B0604020202020204" pitchFamily="34" charset="0"/>
              <a:buChar char="•"/>
            </a:pPr>
            <a:r>
              <a:rPr lang="uk-UA" sz="1600" b="1" dirty="0">
                <a:solidFill>
                  <a:srgbClr val="000000"/>
                </a:solidFill>
              </a:rPr>
              <a:t>Фільтр пакетів</a:t>
            </a:r>
            <a:r>
              <a:rPr lang="uk-UA" sz="1600" dirty="0">
                <a:solidFill>
                  <a:srgbClr val="000000"/>
                </a:solidFill>
              </a:rPr>
              <a:t> - Запобігає або дозволяє доступ на основі IP- або MAC-адрес</a:t>
            </a:r>
          </a:p>
          <a:p>
            <a:pPr marL="358835" lvl="1" indent="-285750" algn="just">
              <a:buFont typeface="Arial" panose="020B0604020202020204" pitchFamily="34" charset="0"/>
              <a:buChar char="•"/>
            </a:pPr>
            <a:r>
              <a:rPr lang="uk-UA" sz="1600" b="1" dirty="0">
                <a:solidFill>
                  <a:srgbClr val="000000"/>
                </a:solidFill>
              </a:rPr>
              <a:t>Фільтр застосунків</a:t>
            </a:r>
            <a:r>
              <a:rPr lang="uk-UA" sz="1600" dirty="0">
                <a:solidFill>
                  <a:srgbClr val="000000"/>
                </a:solidFill>
              </a:rPr>
              <a:t> - </a:t>
            </a:r>
            <a:r>
              <a:rPr lang="ru-RU" sz="1600" dirty="0" err="1">
                <a:solidFill>
                  <a:srgbClr val="000000"/>
                </a:solidFill>
              </a:rPr>
              <a:t>Запобігає</a:t>
            </a:r>
            <a:r>
              <a:rPr lang="ru-RU" sz="1600" dirty="0">
                <a:solidFill>
                  <a:srgbClr val="000000"/>
                </a:solidFill>
              </a:rPr>
              <a:t> </a:t>
            </a:r>
            <a:r>
              <a:rPr lang="ru-RU" sz="1600" dirty="0" err="1">
                <a:solidFill>
                  <a:srgbClr val="000000"/>
                </a:solidFill>
              </a:rPr>
              <a:t>або</a:t>
            </a:r>
            <a:r>
              <a:rPr lang="ru-RU" sz="1600" dirty="0">
                <a:solidFill>
                  <a:srgbClr val="000000"/>
                </a:solidFill>
              </a:rPr>
              <a:t> </a:t>
            </a:r>
            <a:r>
              <a:rPr lang="ru-RU" sz="1600" dirty="0" err="1">
                <a:solidFill>
                  <a:srgbClr val="000000"/>
                </a:solidFill>
              </a:rPr>
              <a:t>дозволяє</a:t>
            </a:r>
            <a:r>
              <a:rPr lang="ru-RU" sz="1600" dirty="0">
                <a:solidFill>
                  <a:srgbClr val="000000"/>
                </a:solidFill>
              </a:rPr>
              <a:t> доступ </a:t>
            </a:r>
            <a:r>
              <a:rPr lang="ru-RU" sz="1600" dirty="0" err="1">
                <a:solidFill>
                  <a:srgbClr val="000000"/>
                </a:solidFill>
              </a:rPr>
              <a:t>певними</a:t>
            </a:r>
            <a:r>
              <a:rPr lang="ru-RU" sz="1600" dirty="0">
                <a:solidFill>
                  <a:srgbClr val="000000"/>
                </a:solidFill>
              </a:rPr>
              <a:t> типами </a:t>
            </a:r>
            <a:r>
              <a:rPr lang="ru-RU" sz="1600" dirty="0" err="1">
                <a:solidFill>
                  <a:srgbClr val="000000"/>
                </a:solidFill>
              </a:rPr>
              <a:t>застосунків</a:t>
            </a:r>
            <a:r>
              <a:rPr lang="ru-RU" sz="1600" dirty="0">
                <a:solidFill>
                  <a:srgbClr val="000000"/>
                </a:solidFill>
              </a:rPr>
              <a:t> на </a:t>
            </a:r>
            <a:r>
              <a:rPr lang="ru-RU" sz="1600" dirty="0" err="1">
                <a:solidFill>
                  <a:srgbClr val="000000"/>
                </a:solidFill>
              </a:rPr>
              <a:t>основі</a:t>
            </a:r>
            <a:r>
              <a:rPr lang="ru-RU" sz="1600" dirty="0">
                <a:solidFill>
                  <a:srgbClr val="000000"/>
                </a:solidFill>
              </a:rPr>
              <a:t> </a:t>
            </a:r>
            <a:r>
              <a:rPr lang="ru-RU" sz="1600" dirty="0" err="1">
                <a:solidFill>
                  <a:srgbClr val="000000"/>
                </a:solidFill>
              </a:rPr>
              <a:t>номерів</a:t>
            </a:r>
            <a:r>
              <a:rPr lang="ru-RU" sz="1600" dirty="0">
                <a:solidFill>
                  <a:srgbClr val="000000"/>
                </a:solidFill>
              </a:rPr>
              <a:t> </a:t>
            </a:r>
            <a:r>
              <a:rPr lang="ru-RU" sz="1600" dirty="0" err="1" smtClean="0">
                <a:solidFill>
                  <a:srgbClr val="000000"/>
                </a:solidFill>
              </a:rPr>
              <a:t>портів</a:t>
            </a:r>
            <a:endParaRPr lang="ru-RU" sz="1600" dirty="0" smtClean="0">
              <a:solidFill>
                <a:srgbClr val="000000"/>
              </a:solidFill>
            </a:endParaRPr>
          </a:p>
          <a:p>
            <a:pPr marL="358835" lvl="1" indent="-285750" algn="just">
              <a:buFont typeface="Arial" panose="020B0604020202020204" pitchFamily="34" charset="0"/>
              <a:buChar char="•"/>
            </a:pPr>
            <a:r>
              <a:rPr lang="uk-UA" sz="1600" b="1" dirty="0" smtClean="0">
                <a:solidFill>
                  <a:srgbClr val="000000"/>
                </a:solidFill>
              </a:rPr>
              <a:t>Фільтр </a:t>
            </a:r>
            <a:r>
              <a:rPr lang="uk-UA" sz="1600" b="1" dirty="0">
                <a:solidFill>
                  <a:srgbClr val="000000"/>
                </a:solidFill>
              </a:rPr>
              <a:t>URL</a:t>
            </a:r>
            <a:r>
              <a:rPr lang="uk-UA" sz="1600" dirty="0">
                <a:solidFill>
                  <a:srgbClr val="000000"/>
                </a:solidFill>
              </a:rPr>
              <a:t> - Запобігає або дозволяє доступ до веб-сайтів на основі певних URL-адрес або ключових </a:t>
            </a:r>
            <a:r>
              <a:rPr lang="uk-UA" sz="1600" dirty="0" smtClean="0">
                <a:solidFill>
                  <a:srgbClr val="000000"/>
                </a:solidFill>
              </a:rPr>
              <a:t>слів.</a:t>
            </a:r>
            <a:endParaRPr lang="uk-UA" sz="1600" dirty="0">
              <a:solidFill>
                <a:srgbClr val="000000"/>
              </a:solidFill>
            </a:endParaRPr>
          </a:p>
          <a:p>
            <a:pPr marL="358835" lvl="1" indent="-285750" algn="just">
              <a:buFont typeface="Arial" panose="020B0604020202020204" pitchFamily="34" charset="0"/>
              <a:buChar char="•"/>
            </a:pPr>
            <a:r>
              <a:rPr lang="uk-UA" sz="1600" b="1" dirty="0">
                <a:solidFill>
                  <a:srgbClr val="000000"/>
                </a:solidFill>
              </a:rPr>
              <a:t>Перевірка стану пакетів (SPI)</a:t>
            </a:r>
            <a:r>
              <a:rPr lang="uk-UA" sz="1600" dirty="0">
                <a:solidFill>
                  <a:srgbClr val="000000"/>
                </a:solidFill>
              </a:rPr>
              <a:t> - Вхідні пакети повинні бути правомірними відповідями на запити від внутрішніх </a:t>
            </a:r>
            <a:r>
              <a:rPr lang="uk-UA" sz="1600" dirty="0" err="1">
                <a:solidFill>
                  <a:srgbClr val="000000"/>
                </a:solidFill>
              </a:rPr>
              <a:t>хостів</a:t>
            </a:r>
            <a:r>
              <a:rPr lang="uk-UA" sz="1600" dirty="0">
                <a:solidFill>
                  <a:srgbClr val="000000"/>
                </a:solidFill>
              </a:rPr>
              <a:t>. </a:t>
            </a:r>
            <a:r>
              <a:rPr lang="ru-RU" sz="1600" dirty="0" err="1">
                <a:solidFill>
                  <a:srgbClr val="000000"/>
                </a:solidFill>
              </a:rPr>
              <a:t>Пакети</a:t>
            </a:r>
            <a:r>
              <a:rPr lang="ru-RU" sz="1600" dirty="0">
                <a:solidFill>
                  <a:srgbClr val="000000"/>
                </a:solidFill>
              </a:rPr>
              <a:t> </a:t>
            </a:r>
            <a:r>
              <a:rPr lang="ru-RU" sz="1600" dirty="0" err="1">
                <a:solidFill>
                  <a:srgbClr val="000000"/>
                </a:solidFill>
              </a:rPr>
              <a:t>невідомого</a:t>
            </a:r>
            <a:r>
              <a:rPr lang="ru-RU" sz="1600" dirty="0">
                <a:solidFill>
                  <a:srgbClr val="000000"/>
                </a:solidFill>
              </a:rPr>
              <a:t> </a:t>
            </a:r>
            <a:r>
              <a:rPr lang="ru-RU" sz="1600" dirty="0" err="1">
                <a:solidFill>
                  <a:srgbClr val="000000"/>
                </a:solidFill>
              </a:rPr>
              <a:t>призначення</a:t>
            </a:r>
            <a:r>
              <a:rPr lang="ru-RU" sz="1600" dirty="0">
                <a:solidFill>
                  <a:srgbClr val="000000"/>
                </a:solidFill>
              </a:rPr>
              <a:t> </a:t>
            </a:r>
            <a:r>
              <a:rPr lang="ru-RU" sz="1600" dirty="0" err="1">
                <a:solidFill>
                  <a:srgbClr val="000000"/>
                </a:solidFill>
              </a:rPr>
              <a:t>блокуються</a:t>
            </a:r>
            <a:r>
              <a:rPr lang="ru-RU" sz="1600" dirty="0">
                <a:solidFill>
                  <a:srgbClr val="000000"/>
                </a:solidFill>
              </a:rPr>
              <a:t>, </a:t>
            </a:r>
            <a:r>
              <a:rPr lang="ru-RU" sz="1600" dirty="0" err="1">
                <a:solidFill>
                  <a:srgbClr val="000000"/>
                </a:solidFill>
              </a:rPr>
              <a:t>якщо</a:t>
            </a:r>
            <a:r>
              <a:rPr lang="ru-RU" sz="1600" dirty="0">
                <a:solidFill>
                  <a:srgbClr val="000000"/>
                </a:solidFill>
              </a:rPr>
              <a:t> для них </a:t>
            </a:r>
            <a:r>
              <a:rPr lang="ru-RU" sz="1600" dirty="0" err="1">
                <a:solidFill>
                  <a:srgbClr val="000000"/>
                </a:solidFill>
              </a:rPr>
              <a:t>немає</a:t>
            </a:r>
            <a:r>
              <a:rPr lang="ru-RU" sz="1600" dirty="0">
                <a:solidFill>
                  <a:srgbClr val="000000"/>
                </a:solidFill>
              </a:rPr>
              <a:t> </a:t>
            </a:r>
            <a:r>
              <a:rPr lang="ru-RU" sz="1600" dirty="0" err="1">
                <a:solidFill>
                  <a:srgbClr val="000000"/>
                </a:solidFill>
              </a:rPr>
              <a:t>спеціального</a:t>
            </a:r>
            <a:r>
              <a:rPr lang="ru-RU" sz="1600" dirty="0">
                <a:solidFill>
                  <a:srgbClr val="000000"/>
                </a:solidFill>
              </a:rPr>
              <a:t> </a:t>
            </a:r>
            <a:r>
              <a:rPr lang="ru-RU" sz="1600" dirty="0" err="1" smtClean="0">
                <a:solidFill>
                  <a:srgbClr val="000000"/>
                </a:solidFill>
              </a:rPr>
              <a:t>дозволу</a:t>
            </a:r>
            <a:r>
              <a:rPr lang="ru-RU" sz="1600" dirty="0" smtClean="0">
                <a:solidFill>
                  <a:srgbClr val="000000"/>
                </a:solidFill>
              </a:rPr>
              <a:t>. </a:t>
            </a:r>
            <a:r>
              <a:rPr lang="en-US" sz="1600" dirty="0">
                <a:solidFill>
                  <a:srgbClr val="000000"/>
                </a:solidFill>
              </a:rPr>
              <a:t>SPI </a:t>
            </a:r>
            <a:r>
              <a:rPr lang="ru-RU" sz="1600" dirty="0" err="1">
                <a:solidFill>
                  <a:srgbClr val="000000"/>
                </a:solidFill>
              </a:rPr>
              <a:t>також</a:t>
            </a:r>
            <a:r>
              <a:rPr lang="ru-RU" sz="1600" dirty="0">
                <a:solidFill>
                  <a:srgbClr val="000000"/>
                </a:solidFill>
              </a:rPr>
              <a:t> </a:t>
            </a:r>
            <a:r>
              <a:rPr lang="ru-RU" sz="1600" dirty="0" err="1">
                <a:solidFill>
                  <a:srgbClr val="000000"/>
                </a:solidFill>
              </a:rPr>
              <a:t>може</a:t>
            </a:r>
            <a:r>
              <a:rPr lang="ru-RU" sz="1600" dirty="0">
                <a:solidFill>
                  <a:srgbClr val="000000"/>
                </a:solidFill>
              </a:rPr>
              <a:t> </a:t>
            </a:r>
            <a:r>
              <a:rPr lang="ru-RU" sz="1600" dirty="0" err="1">
                <a:solidFill>
                  <a:srgbClr val="000000"/>
                </a:solidFill>
              </a:rPr>
              <a:t>включати</a:t>
            </a:r>
            <a:r>
              <a:rPr lang="ru-RU" sz="1600" dirty="0">
                <a:solidFill>
                  <a:srgbClr val="000000"/>
                </a:solidFill>
              </a:rPr>
              <a:t> </a:t>
            </a:r>
            <a:r>
              <a:rPr lang="ru-RU" sz="1600" dirty="0" err="1">
                <a:solidFill>
                  <a:srgbClr val="000000"/>
                </a:solidFill>
              </a:rPr>
              <a:t>функцію</a:t>
            </a:r>
            <a:r>
              <a:rPr lang="ru-RU" sz="1600" dirty="0">
                <a:solidFill>
                  <a:srgbClr val="000000"/>
                </a:solidFill>
              </a:rPr>
              <a:t> </a:t>
            </a:r>
            <a:r>
              <a:rPr lang="ru-RU" sz="1600" dirty="0" err="1">
                <a:solidFill>
                  <a:srgbClr val="000000"/>
                </a:solidFill>
              </a:rPr>
              <a:t>розпізнавання</a:t>
            </a:r>
            <a:r>
              <a:rPr lang="ru-RU" sz="1600" dirty="0">
                <a:solidFill>
                  <a:srgbClr val="000000"/>
                </a:solidFill>
              </a:rPr>
              <a:t> і </a:t>
            </a:r>
            <a:r>
              <a:rPr lang="ru-RU" sz="1600" dirty="0" err="1">
                <a:solidFill>
                  <a:srgbClr val="000000"/>
                </a:solidFill>
              </a:rPr>
              <a:t>відсікання</a:t>
            </a:r>
            <a:r>
              <a:rPr lang="ru-RU" sz="1600" dirty="0">
                <a:solidFill>
                  <a:srgbClr val="000000"/>
                </a:solidFill>
              </a:rPr>
              <a:t> </a:t>
            </a:r>
            <a:r>
              <a:rPr lang="ru-RU" sz="1600" dirty="0" err="1">
                <a:solidFill>
                  <a:srgbClr val="000000"/>
                </a:solidFill>
              </a:rPr>
              <a:t>певних</a:t>
            </a:r>
            <a:r>
              <a:rPr lang="ru-RU" sz="1600" dirty="0">
                <a:solidFill>
                  <a:srgbClr val="000000"/>
                </a:solidFill>
              </a:rPr>
              <a:t> </a:t>
            </a:r>
            <a:r>
              <a:rPr lang="ru-RU" sz="1600" dirty="0" err="1">
                <a:solidFill>
                  <a:srgbClr val="000000"/>
                </a:solidFill>
              </a:rPr>
              <a:t>типів</a:t>
            </a:r>
            <a:r>
              <a:rPr lang="ru-RU" sz="1600" dirty="0">
                <a:solidFill>
                  <a:srgbClr val="000000"/>
                </a:solidFill>
              </a:rPr>
              <a:t> атак, </a:t>
            </a:r>
            <a:r>
              <a:rPr lang="ru-RU" sz="1600" dirty="0" err="1">
                <a:solidFill>
                  <a:srgbClr val="000000"/>
                </a:solidFill>
              </a:rPr>
              <a:t>зокрема</a:t>
            </a:r>
            <a:r>
              <a:rPr lang="ru-RU" sz="1600" dirty="0">
                <a:solidFill>
                  <a:srgbClr val="000000"/>
                </a:solidFill>
              </a:rPr>
              <a:t> таких як </a:t>
            </a:r>
            <a:r>
              <a:rPr lang="ru-RU" sz="1600" dirty="0" err="1">
                <a:solidFill>
                  <a:srgbClr val="000000"/>
                </a:solidFill>
              </a:rPr>
              <a:t>відмова</a:t>
            </a:r>
            <a:r>
              <a:rPr lang="ru-RU" sz="1600" dirty="0">
                <a:solidFill>
                  <a:srgbClr val="000000"/>
                </a:solidFill>
              </a:rPr>
              <a:t> в </a:t>
            </a:r>
            <a:r>
              <a:rPr lang="ru-RU" sz="1600" dirty="0" err="1">
                <a:solidFill>
                  <a:srgbClr val="000000"/>
                </a:solidFill>
              </a:rPr>
              <a:t>обслуговуванні</a:t>
            </a:r>
            <a:r>
              <a:rPr lang="ru-RU" sz="1600" dirty="0">
                <a:solidFill>
                  <a:srgbClr val="000000"/>
                </a:solidFill>
              </a:rPr>
              <a:t> (</a:t>
            </a:r>
            <a:r>
              <a:rPr lang="en-US" sz="1600" dirty="0" err="1" smtClean="0">
                <a:solidFill>
                  <a:srgbClr val="000000"/>
                </a:solidFill>
              </a:rPr>
              <a:t>DoS</a:t>
            </a:r>
            <a:r>
              <a:rPr lang="en-US" sz="1600" dirty="0" smtClean="0">
                <a:solidFill>
                  <a:srgbClr val="000000"/>
                </a:solidFill>
              </a:rPr>
              <a:t>)</a:t>
            </a:r>
            <a:r>
              <a:rPr lang="uk-UA" sz="1600" dirty="0" smtClean="0">
                <a:solidFill>
                  <a:srgbClr val="000000"/>
                </a:solidFill>
              </a:rPr>
              <a:t>.</a:t>
            </a:r>
            <a:endParaRPr lang="uk-UA"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rtl="0" eaLnBrk="0" hangingPunct="0">
              <a:spcBef>
                <a:spcPct val="0"/>
              </a:spcBef>
              <a:spcAft>
                <a:spcPct val="0"/>
              </a:spcAft>
              <a:buClrTx/>
              <a:buSzTx/>
              <a:buNone/>
            </a:pPr>
            <a:r>
              <a:rPr lang="uk-UA" sz="1400" b="1" dirty="0" smtClean="0">
                <a:solidFill>
                  <a:schemeClr val="tx1"/>
                </a:solidFill>
                <a:ea typeface="Calibri" panose="020F0502020204030204" pitchFamily="34" charset="0"/>
                <a:cs typeface="Calibri" panose="020F0502020204030204" pitchFamily="34" charset="0"/>
              </a:rPr>
              <a:t>Завдання</a:t>
            </a:r>
            <a:r>
              <a:rPr lang="uk-UA" sz="1400" dirty="0" smtClean="0">
                <a:solidFill>
                  <a:schemeClr val="tx1"/>
                </a:solidFill>
                <a:ea typeface="Calibri" panose="020F0502020204030204" pitchFamily="34" charset="0"/>
                <a:cs typeface="Calibri" panose="020F0502020204030204" pitchFamily="34" charset="0"/>
              </a:rPr>
              <a:t>: </a:t>
            </a:r>
            <a:r>
              <a:rPr lang="uk-UA" sz="1400" dirty="0"/>
              <a:t>Налаштування на комутаторах і маршрутизаторах функцій для посилення безпеки.</a:t>
            </a:r>
          </a:p>
          <a:p>
            <a:pPr marL="0" indent="0">
              <a:buNone/>
            </a:pPr>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626167129"/>
              </p:ext>
            </p:extLst>
          </p:nvPr>
        </p:nvGraphicFramePr>
        <p:xfrm>
          <a:off x="692252" y="1771152"/>
          <a:ext cx="7756912" cy="215646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rtl="0" fontAlgn="ctr"/>
                      <a:r>
                        <a:rPr lang="uk-UA" b="1" dirty="0" smtClean="0">
                          <a:effectLst/>
                        </a:rPr>
                        <a:t>Назва</a:t>
                      </a:r>
                      <a:endParaRPr lang="uk-UA" b="1" dirty="0">
                        <a:effectLst/>
                      </a:endParaRPr>
                    </a:p>
                  </a:txBody>
                  <a:tcPr marL="47625" marR="47625" marT="47625" marB="47625" anchor="ctr"/>
                </a:tc>
                <a:tc>
                  <a:txBody>
                    <a:bodyPr/>
                    <a:lstStyle/>
                    <a:p>
                      <a:pPr algn="l" rtl="0" fontAlgn="ctr"/>
                      <a:r>
                        <a:rPr lang="uk-UA" b="1" dirty="0" smtClean="0">
                          <a:effectLst/>
                        </a:rPr>
                        <a:t>Мета</a:t>
                      </a:r>
                      <a:endParaRPr lang="uk-UA" b="1"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rtl="0" fontAlgn="ctr"/>
                      <a:r>
                        <a:rPr lang="uk-UA" b="1" dirty="0">
                          <a:solidFill>
                            <a:schemeClr val="bg1"/>
                          </a:solidFill>
                          <a:effectLst/>
                        </a:rPr>
                        <a:t>Загрози безпеці та вразливості</a:t>
                      </a:r>
                    </a:p>
                  </a:txBody>
                  <a:tcPr marL="47625" marR="47625" marT="47625" marB="47625" anchor="ctr">
                    <a:solidFill>
                      <a:schemeClr val="accent1"/>
                    </a:solidFill>
                  </a:tcPr>
                </a:tc>
                <a:tc>
                  <a:txBody>
                    <a:bodyPr/>
                    <a:lstStyle/>
                    <a:p>
                      <a:pPr rtl="0" fontAlgn="ctr"/>
                      <a:r>
                        <a:rPr lang="uk-UA" b="0">
                          <a:effectLst/>
                        </a:rPr>
                        <a:t>Пояснити, чому на мережних пристроях необхідно запроваджувати основні заходи безпеки.</a:t>
                      </a:r>
                    </a:p>
                  </a:txBody>
                  <a:tcPr marL="47625" marR="47625" marT="47625" marB="47625" anchor="ctr"/>
                </a:tc>
                <a:extLst>
                  <a:ext uri="{0D108BD9-81ED-4DB2-BD59-A6C34878D82A}">
                    <a16:rowId xmlns:a16="http://schemas.microsoft.com/office/drawing/2014/main" val="3150950737"/>
                  </a:ext>
                </a:extLst>
              </a:tr>
              <a:tr h="370840">
                <a:tc>
                  <a:txBody>
                    <a:bodyPr/>
                    <a:lstStyle/>
                    <a:p>
                      <a:pPr rtl="0" fontAlgn="ctr"/>
                      <a:r>
                        <a:rPr lang="uk-UA" b="1">
                          <a:solidFill>
                            <a:schemeClr val="bg1"/>
                          </a:solidFill>
                          <a:effectLst/>
                        </a:rPr>
                        <a:t>Мережні атаки</a:t>
                      </a:r>
                    </a:p>
                  </a:txBody>
                  <a:tcPr marL="47625" marR="47625" marT="47625" marB="47625" anchor="ctr">
                    <a:solidFill>
                      <a:schemeClr val="accent1"/>
                    </a:solidFill>
                  </a:tcPr>
                </a:tc>
                <a:tc>
                  <a:txBody>
                    <a:bodyPr/>
                    <a:lstStyle/>
                    <a:p>
                      <a:pPr rtl="0" fontAlgn="ctr"/>
                      <a:r>
                        <a:rPr lang="uk-UA" b="0" dirty="0">
                          <a:effectLst/>
                        </a:rPr>
                        <a:t>Визначити вразливості систем безпеки.</a:t>
                      </a:r>
                    </a:p>
                  </a:txBody>
                  <a:tcPr marL="47625" marR="47625" marT="47625" marB="47625" anchor="ctr"/>
                </a:tc>
                <a:extLst>
                  <a:ext uri="{0D108BD9-81ED-4DB2-BD59-A6C34878D82A}">
                    <a16:rowId xmlns:a16="http://schemas.microsoft.com/office/drawing/2014/main" val="2772085455"/>
                  </a:ext>
                </a:extLst>
              </a:tr>
              <a:tr h="370840">
                <a:tc>
                  <a:txBody>
                    <a:bodyPr/>
                    <a:lstStyle/>
                    <a:p>
                      <a:pPr rtl="0" fontAlgn="ctr"/>
                      <a:r>
                        <a:rPr lang="uk-UA" b="1">
                          <a:solidFill>
                            <a:schemeClr val="bg1"/>
                          </a:solidFill>
                          <a:effectLst/>
                        </a:rPr>
                        <a:t>Нейтралізація мережних атак</a:t>
                      </a:r>
                    </a:p>
                  </a:txBody>
                  <a:tcPr marL="47625" marR="47625" marT="47625" marB="47625" anchor="ctr">
                    <a:solidFill>
                      <a:schemeClr val="accent1"/>
                    </a:solidFill>
                  </a:tcPr>
                </a:tc>
                <a:tc>
                  <a:txBody>
                    <a:bodyPr/>
                    <a:lstStyle/>
                    <a:p>
                      <a:pPr rtl="0" fontAlgn="ctr"/>
                      <a:r>
                        <a:rPr lang="uk-UA" b="0">
                          <a:effectLst/>
                        </a:rPr>
                        <a:t>Визначити загальні методи пом'якшення наслідків.</a:t>
                      </a:r>
                    </a:p>
                  </a:txBody>
                  <a:tcPr marL="47625" marR="47625" marT="47625" marB="47625" anchor="ctr"/>
                </a:tc>
                <a:extLst>
                  <a:ext uri="{0D108BD9-81ED-4DB2-BD59-A6C34878D82A}">
                    <a16:rowId xmlns:a16="http://schemas.microsoft.com/office/drawing/2014/main" val="3228802595"/>
                  </a:ext>
                </a:extLst>
              </a:tr>
              <a:tr h="370840">
                <a:tc>
                  <a:txBody>
                    <a:bodyPr/>
                    <a:lstStyle/>
                    <a:p>
                      <a:pPr rtl="0" fontAlgn="ctr"/>
                      <a:r>
                        <a:rPr lang="uk-UA" b="1">
                          <a:solidFill>
                            <a:schemeClr val="bg1"/>
                          </a:solidFill>
                          <a:effectLst/>
                        </a:rPr>
                        <a:t>Захист пристроїв</a:t>
                      </a:r>
                    </a:p>
                  </a:txBody>
                  <a:tcPr marL="47625" marR="47625" marT="47625" marB="47625" anchor="ctr">
                    <a:solidFill>
                      <a:schemeClr val="accent1"/>
                    </a:solidFill>
                  </a:tcPr>
                </a:tc>
                <a:tc>
                  <a:txBody>
                    <a:bodyPr/>
                    <a:lstStyle/>
                    <a:p>
                      <a:pPr rtl="0" fontAlgn="ctr"/>
                      <a:r>
                        <a:rPr lang="uk-UA" b="0" dirty="0">
                          <a:effectLst/>
                        </a:rPr>
                        <a:t>Налаштувати на мережних пристроях захисні функції з метою пом'якшення загроз безпеці.</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dirty="0"/>
              <a:t>Нейтралізація мережних атак</a:t>
            </a:r>
            <a:r>
              <a:rPr lang="en-US" dirty="0"/>
              <a:t/>
            </a:r>
            <a:br>
              <a:rPr lang="en-US" dirty="0"/>
            </a:br>
            <a:r>
              <a:rPr lang="uk-UA" sz="2400" dirty="0"/>
              <a:t>Безпека кінцевих точок</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474662" y="763736"/>
            <a:ext cx="8280057" cy="3657998"/>
          </a:xfrm>
        </p:spPr>
        <p:txBody>
          <a:bodyPr/>
          <a:lstStyle/>
          <a:p>
            <a:pPr marL="0" indent="0" algn="just" rtl="0"/>
            <a:r>
              <a:rPr lang="uk-UA" sz="1600" dirty="0">
                <a:solidFill>
                  <a:srgbClr val="000000"/>
                </a:solidFill>
              </a:rPr>
              <a:t>Кінцева точка, </a:t>
            </a:r>
            <a:r>
              <a:rPr lang="uk-UA" sz="1600" dirty="0" err="1">
                <a:solidFill>
                  <a:srgbClr val="000000"/>
                </a:solidFill>
              </a:rPr>
              <a:t>хост</a:t>
            </a:r>
            <a:r>
              <a:rPr lang="uk-UA" sz="1600" dirty="0">
                <a:solidFill>
                  <a:srgbClr val="000000"/>
                </a:solidFill>
              </a:rPr>
              <a:t> або вузол — це індивідуальна комп'ютерна система або пристрій, який діє як мережний клієнт. Типовими кінцевими точками є ноутбуки, настільні комп'ютери, сервери, смартфони та планшети.</a:t>
            </a:r>
          </a:p>
          <a:p>
            <a:pPr marL="0" indent="0" algn="just"/>
            <a:endParaRPr lang="en-US" sz="1600" dirty="0">
              <a:solidFill>
                <a:srgbClr val="000000"/>
              </a:solidFill>
            </a:endParaRPr>
          </a:p>
          <a:p>
            <a:pPr marL="0" indent="0" algn="just"/>
            <a:r>
              <a:rPr lang="uk-UA" sz="1600" dirty="0">
                <a:solidFill>
                  <a:srgbClr val="000000"/>
                </a:solidFill>
              </a:rPr>
              <a:t>Через свій безпосередній зв'язок із людською природою, захист кінцевих точок є одним із найскладніших завдань </a:t>
            </a:r>
            <a:r>
              <a:rPr lang="uk-UA" sz="1600" dirty="0" smtClean="0">
                <a:solidFill>
                  <a:srgbClr val="000000"/>
                </a:solidFill>
              </a:rPr>
              <a:t>для адміністратора мережі. </a:t>
            </a:r>
            <a:r>
              <a:rPr lang="uk-UA" sz="1600" dirty="0">
                <a:solidFill>
                  <a:srgbClr val="000000"/>
                </a:solidFill>
              </a:rPr>
              <a:t>Компанія повинна мати чітко задокументовану політику, і працівники повинні чітко усвідомлювати ці правила. </a:t>
            </a:r>
          </a:p>
          <a:p>
            <a:pPr marL="0" indent="0" algn="just"/>
            <a:endParaRPr lang="en-US" sz="1600" dirty="0">
              <a:solidFill>
                <a:srgbClr val="000000"/>
              </a:solidFill>
            </a:endParaRPr>
          </a:p>
          <a:p>
            <a:pPr marL="0" indent="0" algn="just" rtl="0"/>
            <a:r>
              <a:rPr lang="uk-UA" sz="1600" dirty="0">
                <a:solidFill>
                  <a:srgbClr val="000000"/>
                </a:solidFill>
              </a:rPr>
              <a:t>Слід також навчати працівників правилам користування мережею. Політика часто включає в себе використання антивірусного програмного забезпечення та </a:t>
            </a:r>
            <a:r>
              <a:rPr lang="uk-UA" sz="1600" dirty="0" smtClean="0">
                <a:solidFill>
                  <a:srgbClr val="000000"/>
                </a:solidFill>
              </a:rPr>
              <a:t>запобігання вторгненням на  </a:t>
            </a:r>
            <a:r>
              <a:rPr lang="uk-UA" sz="1600" dirty="0" err="1" smtClean="0">
                <a:solidFill>
                  <a:srgbClr val="000000"/>
                </a:solidFill>
              </a:rPr>
              <a:t>хостах</a:t>
            </a:r>
            <a:r>
              <a:rPr lang="uk-UA" sz="1600" dirty="0" smtClean="0">
                <a:solidFill>
                  <a:srgbClr val="000000"/>
                </a:solidFill>
              </a:rPr>
              <a:t>. </a:t>
            </a:r>
            <a:r>
              <a:rPr lang="uk-UA" sz="1600" dirty="0">
                <a:solidFill>
                  <a:srgbClr val="000000"/>
                </a:solidFill>
              </a:rPr>
              <a:t>Більш комплексні рішення безпеки кінцевої точки покладаються на керування доступом до мережі.</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16.4 Захист пристроїв</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Захист пристроїв </a:t>
            </a:r>
            <a:r>
              <a:rPr lang="en-US" dirty="0"/>
              <a:t/>
            </a:r>
            <a:br>
              <a:rPr lang="en-US" dirty="0"/>
            </a:br>
            <a:r>
              <a:rPr lang="uk-UA" sz="240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474662" y="763736"/>
            <a:ext cx="8280057" cy="3657998"/>
          </a:xfrm>
        </p:spPr>
        <p:txBody>
          <a:bodyPr/>
          <a:lstStyle/>
          <a:p>
            <a:pPr marL="0" indent="0" algn="just" rtl="0"/>
            <a:r>
              <a:rPr lang="uk-UA" sz="1600" dirty="0">
                <a:solidFill>
                  <a:srgbClr val="000000"/>
                </a:solidFill>
              </a:rPr>
              <a:t>Під час встановлення нової операційної системи на пристрої запроваджуються базові параметри безпеки. У більшості випадків такий рівень </a:t>
            </a:r>
            <a:r>
              <a:rPr lang="uk-UA" sz="1600" dirty="0" smtClean="0">
                <a:solidFill>
                  <a:srgbClr val="000000"/>
                </a:solidFill>
              </a:rPr>
              <a:t>захисту </a:t>
            </a:r>
            <a:r>
              <a:rPr lang="uk-UA" sz="1600" dirty="0">
                <a:solidFill>
                  <a:srgbClr val="000000"/>
                </a:solidFill>
              </a:rPr>
              <a:t>є недостатнім. Для маршрутизаторів </a:t>
            </a:r>
            <a:r>
              <a:rPr lang="uk-UA" sz="1600" dirty="0" err="1">
                <a:solidFill>
                  <a:srgbClr val="000000"/>
                </a:solidFill>
              </a:rPr>
              <a:t>Cisco</a:t>
            </a:r>
            <a:r>
              <a:rPr lang="uk-UA" sz="1600" dirty="0">
                <a:solidFill>
                  <a:srgbClr val="000000"/>
                </a:solidFill>
              </a:rPr>
              <a:t> функція </a:t>
            </a:r>
            <a:r>
              <a:rPr lang="uk-UA" sz="1600" dirty="0" err="1">
                <a:solidFill>
                  <a:srgbClr val="000000"/>
                </a:solidFill>
              </a:rPr>
              <a:t>Cisco</a:t>
            </a:r>
            <a:r>
              <a:rPr lang="uk-UA" sz="1600" dirty="0">
                <a:solidFill>
                  <a:srgbClr val="000000"/>
                </a:solidFill>
              </a:rPr>
              <a:t> </a:t>
            </a:r>
            <a:r>
              <a:rPr lang="uk-UA" sz="1600" dirty="0" err="1">
                <a:solidFill>
                  <a:srgbClr val="000000"/>
                </a:solidFill>
              </a:rPr>
              <a:t>AutoSecure</a:t>
            </a:r>
            <a:r>
              <a:rPr lang="uk-UA" sz="1600" dirty="0">
                <a:solidFill>
                  <a:srgbClr val="000000"/>
                </a:solidFill>
              </a:rPr>
              <a:t> може використовуватися для забезпечення безпеки системи.</a:t>
            </a:r>
          </a:p>
          <a:p>
            <a:pPr marL="0" indent="0" algn="l"/>
            <a:endParaRPr lang="en-US" sz="1600" dirty="0">
              <a:solidFill>
                <a:srgbClr val="000000"/>
              </a:solidFill>
            </a:endParaRPr>
          </a:p>
          <a:p>
            <a:pPr marL="0" indent="0" algn="just" rtl="0"/>
            <a:r>
              <a:rPr lang="uk-UA" sz="1500" dirty="0">
                <a:solidFill>
                  <a:srgbClr val="000000"/>
                </a:solidFill>
              </a:rPr>
              <a:t>Крім того, слід виконати кілька простих кроків, які стосуються більшості операційних систем:</a:t>
            </a:r>
          </a:p>
          <a:p>
            <a:pPr marL="415985" lvl="1" indent="-342900" algn="just" rtl="0">
              <a:buFont typeface="Arial" panose="020B0604020202020204" pitchFamily="34" charset="0"/>
              <a:buChar char="•"/>
            </a:pPr>
            <a:r>
              <a:rPr lang="uk-UA" sz="1500" dirty="0">
                <a:solidFill>
                  <a:srgbClr val="000000"/>
                </a:solidFill>
              </a:rPr>
              <a:t>Імена користувачів і паролі, задані за замовчуванням, слід негайно змінити.</a:t>
            </a:r>
          </a:p>
          <a:p>
            <a:pPr marL="415985" lvl="1" indent="-342900" algn="just" rtl="0">
              <a:buFont typeface="Arial" panose="020B0604020202020204" pitchFamily="34" charset="0"/>
              <a:buChar char="•"/>
            </a:pPr>
            <a:r>
              <a:rPr lang="uk-UA" sz="1500" dirty="0">
                <a:solidFill>
                  <a:srgbClr val="000000"/>
                </a:solidFill>
              </a:rPr>
              <a:t>Доступ до системних ресурсів має обмежуватися лише колом осіб, які мають право </a:t>
            </a:r>
            <a:r>
              <a:rPr lang="uk-UA" sz="1500" dirty="0" smtClean="0">
                <a:solidFill>
                  <a:srgbClr val="000000"/>
                </a:solidFill>
              </a:rPr>
              <a:t>на їх використання.</a:t>
            </a:r>
            <a:endParaRPr lang="uk-UA" sz="1500" dirty="0">
              <a:solidFill>
                <a:srgbClr val="000000"/>
              </a:solidFill>
            </a:endParaRPr>
          </a:p>
          <a:p>
            <a:pPr marL="415985" lvl="1" indent="-342900" algn="just" rtl="0">
              <a:buFont typeface="Arial" panose="020B0604020202020204" pitchFamily="34" charset="0"/>
              <a:buChar char="•"/>
            </a:pPr>
            <a:r>
              <a:rPr lang="uk-UA" sz="1500" dirty="0">
                <a:solidFill>
                  <a:srgbClr val="000000"/>
                </a:solidFill>
              </a:rPr>
              <a:t>Будь-які непотрібні служби і застосунки потрібно по можливості відключити і видалити.</a:t>
            </a:r>
          </a:p>
          <a:p>
            <a:pPr marL="415985" lvl="1" indent="-342900" algn="just" rtl="0">
              <a:buFont typeface="Arial" panose="020B0604020202020204" pitchFamily="34" charset="0"/>
              <a:buChar char="•"/>
            </a:pPr>
            <a:r>
              <a:rPr lang="uk-UA" sz="1500" dirty="0">
                <a:solidFill>
                  <a:srgbClr val="000000"/>
                </a:solidFill>
              </a:rPr>
              <a:t>Часто пристрої, що постачаються, лежать на складі протягом певного часу і не мають останніх </a:t>
            </a:r>
            <a:r>
              <a:rPr lang="uk-UA" sz="1500" dirty="0" err="1">
                <a:solidFill>
                  <a:srgbClr val="000000"/>
                </a:solidFill>
              </a:rPr>
              <a:t>патчів</a:t>
            </a:r>
            <a:r>
              <a:rPr lang="uk-UA" sz="1500" dirty="0">
                <a:solidFill>
                  <a:srgbClr val="000000"/>
                </a:solidFill>
              </a:rPr>
              <a:t>. Важливо оновлювати будь-яке програмне забезпечення і встановлювати усі </a:t>
            </a:r>
            <a:r>
              <a:rPr lang="uk-UA" sz="1500" dirty="0" smtClean="0">
                <a:solidFill>
                  <a:srgbClr val="000000"/>
                </a:solidFill>
              </a:rPr>
              <a:t>виправлення </a:t>
            </a:r>
            <a:r>
              <a:rPr lang="uk-UA" sz="1500" dirty="0">
                <a:solidFill>
                  <a:srgbClr val="000000"/>
                </a:solidFill>
              </a:rPr>
              <a:t>безпеки перед </a:t>
            </a:r>
            <a:r>
              <a:rPr lang="uk-UA" sz="1500" dirty="0" smtClean="0">
                <a:solidFill>
                  <a:srgbClr val="000000"/>
                </a:solidFill>
              </a:rPr>
              <a:t>впровадженням.</a:t>
            </a:r>
            <a:endParaRPr lang="en-US" sz="15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Захист пристроїв</a:t>
            </a:r>
            <a:r>
              <a:rPr lang="en-US" dirty="0"/>
              <a:t/>
            </a:r>
            <a:br>
              <a:rPr lang="en-US" dirty="0"/>
            </a:br>
            <a:r>
              <a:rPr lang="uk-UA" sz="2400"/>
              <a:t>Паролі</a:t>
            </a:r>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rtl="0"/>
            <a:r>
              <a:rPr lang="uk-UA" sz="1400" dirty="0">
                <a:solidFill>
                  <a:srgbClr val="000000"/>
                </a:solidFill>
              </a:rPr>
              <a:t>Для захисту мережних пристроїв важливо використовувати надійні паролі. Нижче наведено стандартні рекомендації, яких слід дотримуватися.</a:t>
            </a:r>
          </a:p>
          <a:p>
            <a:pPr marL="358835" lvl="1" indent="-285750" algn="just" rtl="0">
              <a:buFont typeface="Arial" panose="020B0604020202020204" pitchFamily="34" charset="0"/>
              <a:buChar char="•"/>
            </a:pPr>
            <a:r>
              <a:rPr lang="uk-UA" dirty="0">
                <a:solidFill>
                  <a:srgbClr val="000000"/>
                </a:solidFill>
              </a:rPr>
              <a:t>Використовуйте пароль довжиною не менше восьми символів, бажано 10 або більше символів. </a:t>
            </a:r>
          </a:p>
          <a:p>
            <a:pPr marL="358835" lvl="1" indent="-285750" algn="just" rtl="0">
              <a:buFont typeface="Arial" panose="020B0604020202020204" pitchFamily="34" charset="0"/>
              <a:buChar char="•"/>
            </a:pPr>
            <a:r>
              <a:rPr lang="uk-UA" dirty="0">
                <a:solidFill>
                  <a:srgbClr val="000000"/>
                </a:solidFill>
              </a:rPr>
              <a:t>Створюйте складні паролі. Якщо можливо </a:t>
            </a:r>
            <a:r>
              <a:rPr lang="uk-UA" dirty="0" err="1">
                <a:solidFill>
                  <a:srgbClr val="000000"/>
                </a:solidFill>
              </a:rPr>
              <a:t>додавайте</a:t>
            </a:r>
            <a:r>
              <a:rPr lang="uk-UA" dirty="0">
                <a:solidFill>
                  <a:srgbClr val="000000"/>
                </a:solidFill>
              </a:rPr>
              <a:t> комбінації з великих і малих літер, цифр, символів та пробілів.</a:t>
            </a:r>
          </a:p>
          <a:p>
            <a:pPr marL="358835" lvl="1" indent="-285750" algn="just" rtl="0">
              <a:buFont typeface="Arial" panose="020B0604020202020204" pitchFamily="34" charset="0"/>
              <a:buChar char="•"/>
            </a:pPr>
            <a:r>
              <a:rPr lang="uk-UA" dirty="0">
                <a:solidFill>
                  <a:srgbClr val="000000"/>
                </a:solidFill>
              </a:rPr>
              <a:t>Уникайте паролів на основі повторення, загальновідомих слів зі словника, послідовностей літер або чисел, імен користувачів, імен членів родини або домашніх тварин, біографічної інформації, такої як дати народження, ідентифікаційні </a:t>
            </a:r>
            <a:r>
              <a:rPr lang="uk-UA" dirty="0" smtClean="0">
                <a:solidFill>
                  <a:srgbClr val="000000"/>
                </a:solidFill>
              </a:rPr>
              <a:t>номери, </a:t>
            </a:r>
            <a:r>
              <a:rPr lang="uk-UA" dirty="0">
                <a:solidFill>
                  <a:srgbClr val="000000"/>
                </a:solidFill>
              </a:rPr>
              <a:t>або інших даних, які легко ідентифікувати.</a:t>
            </a:r>
          </a:p>
          <a:p>
            <a:pPr marL="358835" lvl="1" indent="-285750" algn="just" rtl="0">
              <a:buFont typeface="Arial" panose="020B0604020202020204" pitchFamily="34" charset="0"/>
              <a:buChar char="•"/>
            </a:pPr>
            <a:r>
              <a:rPr lang="uk-UA" dirty="0">
                <a:solidFill>
                  <a:srgbClr val="000000"/>
                </a:solidFill>
              </a:rPr>
              <a:t>При створенні пароля навмисне робіть помилки.  Наприклад, </a:t>
            </a:r>
            <a:r>
              <a:rPr lang="uk-UA" dirty="0" err="1">
                <a:solidFill>
                  <a:srgbClr val="000000"/>
                </a:solidFill>
              </a:rPr>
              <a:t>Smith</a:t>
            </a:r>
            <a:r>
              <a:rPr lang="uk-UA" dirty="0">
                <a:solidFill>
                  <a:srgbClr val="000000"/>
                </a:solidFill>
              </a:rPr>
              <a:t> = </a:t>
            </a:r>
            <a:r>
              <a:rPr lang="uk-UA" dirty="0" err="1">
                <a:solidFill>
                  <a:srgbClr val="000000"/>
                </a:solidFill>
              </a:rPr>
              <a:t>Smyth</a:t>
            </a:r>
            <a:r>
              <a:rPr lang="uk-UA" dirty="0">
                <a:solidFill>
                  <a:srgbClr val="000000"/>
                </a:solidFill>
              </a:rPr>
              <a:t> = 5mYth або </a:t>
            </a:r>
            <a:r>
              <a:rPr lang="uk-UA" dirty="0" err="1">
                <a:solidFill>
                  <a:srgbClr val="000000"/>
                </a:solidFill>
              </a:rPr>
              <a:t>Security</a:t>
            </a:r>
            <a:r>
              <a:rPr lang="uk-UA" dirty="0">
                <a:solidFill>
                  <a:srgbClr val="000000"/>
                </a:solidFill>
              </a:rPr>
              <a:t> = 5ecur1ty.</a:t>
            </a:r>
          </a:p>
          <a:p>
            <a:pPr marL="358835" lvl="1" indent="-285750" algn="just" rtl="0">
              <a:buFont typeface="Arial" panose="020B0604020202020204" pitchFamily="34" charset="0"/>
              <a:buChar char="•"/>
            </a:pPr>
            <a:r>
              <a:rPr lang="uk-UA" dirty="0">
                <a:solidFill>
                  <a:srgbClr val="000000"/>
                </a:solidFill>
              </a:rPr>
              <a:t>Часто змінюйте паролі. Якщо пароль раптом викрадено, малоймовірно, що зловмисник зможе ним скористатися.</a:t>
            </a:r>
          </a:p>
          <a:p>
            <a:pPr marL="358835" lvl="1" indent="-285750" rtl="0">
              <a:buFont typeface="Arial" panose="020B0604020202020204" pitchFamily="34" charset="0"/>
              <a:buChar char="•"/>
            </a:pPr>
            <a:r>
              <a:rPr lang="uk-UA" dirty="0">
                <a:solidFill>
                  <a:srgbClr val="000000"/>
                </a:solidFill>
              </a:rPr>
              <a:t>Не записуйте паролі і не залишайте їх у легкодоступних місцях, наприклад на столі або на моніторі.</a:t>
            </a:r>
          </a:p>
          <a:p>
            <a:pPr marL="0" indent="0" algn="just" rtl="0"/>
            <a:r>
              <a:rPr lang="uk-UA" sz="1400" dirty="0">
                <a:solidFill>
                  <a:srgbClr val="000000"/>
                </a:solidFill>
              </a:rPr>
              <a:t>На маршрутизаторах </a:t>
            </a:r>
            <a:r>
              <a:rPr lang="uk-UA" sz="1400" dirty="0" err="1">
                <a:solidFill>
                  <a:srgbClr val="000000"/>
                </a:solidFill>
              </a:rPr>
              <a:t>Cisco</a:t>
            </a:r>
            <a:r>
              <a:rPr lang="uk-UA" sz="1400" dirty="0">
                <a:solidFill>
                  <a:srgbClr val="000000"/>
                </a:solidFill>
              </a:rPr>
              <a:t> пробіли на початку ігноруються, а після першого символу - застосовуються. Тому одним із способів створення надійного пароля є використання пробілу і створення фрази, що включає багато слів. Її називають парольною фразою. Часто, парольну фразу легше запам'ятати, ніж простий пароль. Також вона довша і її важче вгадати.</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Захист пристроїв</a:t>
            </a:r>
            <a:r>
              <a:rPr lang="en-US" dirty="0"/>
              <a:t/>
            </a:r>
            <a:br>
              <a:rPr lang="en-US" dirty="0"/>
            </a:br>
            <a:r>
              <a:rPr lang="uk-UA" sz="2400"/>
              <a:t>Додатковий захист паролю</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just" rtl="0"/>
            <a:r>
              <a:rPr lang="uk-UA" sz="1500" dirty="0">
                <a:solidFill>
                  <a:srgbClr val="000000"/>
                </a:solidFill>
              </a:rPr>
              <a:t>На маршрутизаторі і комутаторі </a:t>
            </a:r>
            <a:r>
              <a:rPr lang="uk-UA" sz="1500" dirty="0" err="1">
                <a:solidFill>
                  <a:srgbClr val="000000"/>
                </a:solidFill>
              </a:rPr>
              <a:t>Cisco</a:t>
            </a:r>
            <a:r>
              <a:rPr lang="uk-UA" sz="1500" dirty="0">
                <a:solidFill>
                  <a:srgbClr val="000000"/>
                </a:solidFill>
              </a:rPr>
              <a:t> визначено декілька способів як залишити паролі у таємниці, а саме:</a:t>
            </a:r>
          </a:p>
          <a:p>
            <a:pPr marL="415985" lvl="1" indent="-342900" rtl="0">
              <a:buFont typeface="Arial" panose="020B0604020202020204" pitchFamily="34" charset="0"/>
              <a:buChar char="•"/>
            </a:pPr>
            <a:r>
              <a:rPr lang="uk-UA" sz="1500" dirty="0">
                <a:solidFill>
                  <a:srgbClr val="000000"/>
                </a:solidFill>
              </a:rPr>
              <a:t>Зашифруйте всі відкриті паролі за допомогою команди </a:t>
            </a:r>
            <a:r>
              <a:rPr lang="uk-UA" sz="1500" b="1" dirty="0" err="1">
                <a:solidFill>
                  <a:srgbClr val="000000"/>
                </a:solidFill>
              </a:rPr>
              <a:t>service</a:t>
            </a:r>
            <a:r>
              <a:rPr lang="uk-UA" sz="1500" b="1" dirty="0">
                <a:solidFill>
                  <a:srgbClr val="000000"/>
                </a:solidFill>
              </a:rPr>
              <a:t> </a:t>
            </a:r>
            <a:r>
              <a:rPr lang="uk-UA" sz="1500" b="1" dirty="0" err="1">
                <a:solidFill>
                  <a:srgbClr val="000000"/>
                </a:solidFill>
              </a:rPr>
              <a:t>password-encryption</a:t>
            </a:r>
            <a:r>
              <a:rPr lang="uk-UA" sz="1500" dirty="0">
                <a:solidFill>
                  <a:srgbClr val="000000"/>
                </a:solidFill>
              </a:rPr>
              <a:t>.</a:t>
            </a:r>
          </a:p>
          <a:p>
            <a:pPr marL="415985" lvl="1" indent="-342900" rtl="0">
              <a:buFont typeface="Arial" panose="020B0604020202020204" pitchFamily="34" charset="0"/>
              <a:buChar char="•"/>
            </a:pPr>
            <a:r>
              <a:rPr lang="uk-UA" sz="1500" dirty="0">
                <a:solidFill>
                  <a:srgbClr val="000000"/>
                </a:solidFill>
              </a:rPr>
              <a:t>Встановіть мінімальну прийнятну довжину пароля за допомогою </a:t>
            </a:r>
            <a:r>
              <a:rPr lang="uk-UA" sz="1500" dirty="0" smtClean="0">
                <a:solidFill>
                  <a:srgbClr val="000000"/>
                </a:solidFill>
              </a:rPr>
              <a:t>команди </a:t>
            </a:r>
            <a:r>
              <a:rPr lang="uk-UA" sz="1500" b="1" dirty="0" err="1" smtClean="0">
                <a:solidFill>
                  <a:srgbClr val="000000"/>
                </a:solidFill>
              </a:rPr>
              <a:t>security</a:t>
            </a:r>
            <a:r>
              <a:rPr lang="uk-UA" sz="1500" b="1" dirty="0" smtClean="0">
                <a:solidFill>
                  <a:srgbClr val="000000"/>
                </a:solidFill>
              </a:rPr>
              <a:t> </a:t>
            </a:r>
            <a:r>
              <a:rPr lang="uk-UA" sz="1500" b="1" dirty="0" err="1">
                <a:solidFill>
                  <a:srgbClr val="000000"/>
                </a:solidFill>
              </a:rPr>
              <a:t>passwords</a:t>
            </a:r>
            <a:r>
              <a:rPr lang="uk-UA" sz="1500" b="1" dirty="0">
                <a:solidFill>
                  <a:srgbClr val="000000"/>
                </a:solidFill>
              </a:rPr>
              <a:t> </a:t>
            </a:r>
            <a:r>
              <a:rPr lang="uk-UA" sz="1500" b="1" dirty="0" err="1">
                <a:solidFill>
                  <a:srgbClr val="000000"/>
                </a:solidFill>
              </a:rPr>
              <a:t>min-length</a:t>
            </a:r>
            <a:r>
              <a:rPr lang="uk-UA" sz="1500" dirty="0">
                <a:solidFill>
                  <a:srgbClr val="000000"/>
                </a:solidFill>
              </a:rPr>
              <a:t>.</a:t>
            </a:r>
          </a:p>
          <a:p>
            <a:pPr marL="415985" lvl="1" indent="-342900" rtl="0">
              <a:buFont typeface="Arial" panose="020B0604020202020204" pitchFamily="34" charset="0"/>
              <a:buChar char="•"/>
            </a:pPr>
            <a:r>
              <a:rPr lang="uk-UA" sz="1500" dirty="0">
                <a:solidFill>
                  <a:srgbClr val="000000"/>
                </a:solidFill>
              </a:rPr>
              <a:t>Захистіться від атаки грубої сили за допомогою команди </a:t>
            </a:r>
            <a:r>
              <a:rPr lang="uk-UA" sz="1500" b="1" dirty="0" err="1">
                <a:solidFill>
                  <a:srgbClr val="000000"/>
                </a:solidFill>
              </a:rPr>
              <a:t>login</a:t>
            </a:r>
            <a:r>
              <a:rPr lang="uk-UA" sz="1500" b="1" dirty="0">
                <a:solidFill>
                  <a:srgbClr val="000000"/>
                </a:solidFill>
              </a:rPr>
              <a:t> </a:t>
            </a:r>
            <a:r>
              <a:rPr lang="uk-UA" sz="1500" b="1" dirty="0" err="1">
                <a:solidFill>
                  <a:srgbClr val="000000"/>
                </a:solidFill>
              </a:rPr>
              <a:t>block-for</a:t>
            </a:r>
            <a:r>
              <a:rPr lang="uk-UA" sz="1500" b="1" dirty="0">
                <a:solidFill>
                  <a:srgbClr val="000000"/>
                </a:solidFill>
              </a:rPr>
              <a:t> </a:t>
            </a:r>
            <a:r>
              <a:rPr lang="uk-UA" sz="1500" b="1" i="1" dirty="0">
                <a:solidFill>
                  <a:srgbClr val="000000"/>
                </a:solidFill>
              </a:rPr>
              <a:t>#</a:t>
            </a:r>
            <a:r>
              <a:rPr lang="uk-UA" sz="1500" b="1" dirty="0">
                <a:solidFill>
                  <a:srgbClr val="000000"/>
                </a:solidFill>
              </a:rPr>
              <a:t> </a:t>
            </a:r>
            <a:r>
              <a:rPr lang="uk-UA" sz="1500" b="1" dirty="0" err="1">
                <a:solidFill>
                  <a:srgbClr val="000000"/>
                </a:solidFill>
              </a:rPr>
              <a:t>attempts</a:t>
            </a:r>
            <a:r>
              <a:rPr lang="uk-UA" sz="1500" b="1" dirty="0">
                <a:solidFill>
                  <a:srgbClr val="000000"/>
                </a:solidFill>
              </a:rPr>
              <a:t> </a:t>
            </a:r>
            <a:r>
              <a:rPr lang="uk-UA" sz="1500" b="1" i="1" dirty="0">
                <a:solidFill>
                  <a:srgbClr val="000000"/>
                </a:solidFill>
              </a:rPr>
              <a:t>#</a:t>
            </a:r>
            <a:r>
              <a:rPr lang="uk-UA" sz="1500" b="1" dirty="0">
                <a:solidFill>
                  <a:srgbClr val="000000"/>
                </a:solidFill>
              </a:rPr>
              <a:t> </a:t>
            </a:r>
            <a:r>
              <a:rPr lang="uk-UA" sz="1500" b="1" dirty="0" err="1">
                <a:solidFill>
                  <a:srgbClr val="000000"/>
                </a:solidFill>
              </a:rPr>
              <a:t>within</a:t>
            </a:r>
            <a:r>
              <a:rPr lang="uk-UA" sz="1500" b="1" dirty="0">
                <a:solidFill>
                  <a:srgbClr val="000000"/>
                </a:solidFill>
              </a:rPr>
              <a:t> </a:t>
            </a:r>
            <a:r>
              <a:rPr lang="uk-UA" sz="1500" b="1" i="1" dirty="0">
                <a:solidFill>
                  <a:srgbClr val="000000"/>
                </a:solidFill>
              </a:rPr>
              <a:t># </a:t>
            </a:r>
            <a:r>
              <a:rPr lang="uk-UA" sz="1500" dirty="0">
                <a:solidFill>
                  <a:srgbClr val="000000"/>
                </a:solidFill>
              </a:rPr>
              <a:t> </a:t>
            </a:r>
            <a:r>
              <a:rPr lang="uk-UA" sz="1500" dirty="0"/>
              <a:t>.</a:t>
            </a:r>
          </a:p>
          <a:p>
            <a:pPr marL="415985" lvl="1" indent="-342900" rtl="0">
              <a:buFont typeface="Arial" panose="020B0604020202020204" pitchFamily="34" charset="0"/>
              <a:buChar char="•"/>
            </a:pPr>
            <a:r>
              <a:rPr lang="uk-UA" sz="1500" dirty="0">
                <a:solidFill>
                  <a:srgbClr val="000000"/>
                </a:solidFill>
              </a:rPr>
              <a:t>Обмежте </a:t>
            </a:r>
            <a:r>
              <a:rPr lang="uk-UA" sz="1500" dirty="0" smtClean="0">
                <a:solidFill>
                  <a:srgbClr val="000000"/>
                </a:solidFill>
              </a:rPr>
              <a:t>час </a:t>
            </a:r>
            <a:r>
              <a:rPr lang="uk-UA" sz="1500" dirty="0">
                <a:solidFill>
                  <a:srgbClr val="000000"/>
                </a:solidFill>
              </a:rPr>
              <a:t>очікування з наступним виходом із привілейованого режиму EXEC за відсутності активних дій за </a:t>
            </a:r>
            <a:r>
              <a:rPr lang="uk-UA" sz="1500" dirty="0" smtClean="0">
                <a:solidFill>
                  <a:srgbClr val="000000"/>
                </a:solidFill>
              </a:rPr>
              <a:t>допомогою </a:t>
            </a:r>
            <a:r>
              <a:rPr lang="uk-UA" sz="1500" b="1" dirty="0" err="1" smtClean="0">
                <a:solidFill>
                  <a:srgbClr val="000000"/>
                </a:solidFill>
              </a:rPr>
              <a:t>exec-timeout</a:t>
            </a:r>
            <a:r>
              <a:rPr lang="uk-UA" sz="1500" dirty="0" smtClean="0">
                <a:solidFill>
                  <a:srgbClr val="000000"/>
                </a:solidFill>
              </a:rPr>
              <a:t>.</a:t>
            </a:r>
            <a:endParaRPr lang="uk-UA" sz="15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Захист пристроїв</a:t>
            </a:r>
            <a:r>
              <a:rPr lang="en-US" dirty="0"/>
              <a:t/>
            </a:r>
            <a:br>
              <a:rPr lang="en-US" dirty="0"/>
            </a:br>
            <a:r>
              <a:rPr lang="uk-UA" sz="2400"/>
              <a:t>Увімкнення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119313" y="763736"/>
            <a:ext cx="8905875" cy="3924300"/>
          </a:xfrm>
        </p:spPr>
        <p:txBody>
          <a:bodyPr/>
          <a:lstStyle/>
          <a:p>
            <a:pPr marL="0" indent="0" algn="l" rtl="0"/>
            <a:r>
              <a:rPr lang="uk-UA" sz="1300" dirty="0">
                <a:solidFill>
                  <a:srgbClr val="000000"/>
                </a:solidFill>
              </a:rPr>
              <a:t>Налаштувати пристрій </a:t>
            </a:r>
            <a:r>
              <a:rPr lang="uk-UA" sz="1300" dirty="0" err="1">
                <a:solidFill>
                  <a:srgbClr val="000000"/>
                </a:solidFill>
              </a:rPr>
              <a:t>Cisco</a:t>
            </a:r>
            <a:r>
              <a:rPr lang="uk-UA" sz="1300" dirty="0">
                <a:solidFill>
                  <a:srgbClr val="000000"/>
                </a:solidFill>
              </a:rPr>
              <a:t> на підтримку SSH можна дотримуючись таких шести кроків:</a:t>
            </a:r>
          </a:p>
          <a:p>
            <a:pPr marL="342900" indent="-342900" algn="just" rtl="0">
              <a:buFont typeface="+mj-lt"/>
              <a:buAutoNum type="arabicPeriod"/>
            </a:pPr>
            <a:r>
              <a:rPr lang="uk-UA" sz="1300" b="1" dirty="0">
                <a:solidFill>
                  <a:srgbClr val="000000"/>
                </a:solidFill>
              </a:rPr>
              <a:t>Налаштуйте унікальне ім’я </a:t>
            </a:r>
            <a:r>
              <a:rPr lang="uk-UA" sz="1300" b="1" dirty="0" err="1">
                <a:solidFill>
                  <a:srgbClr val="000000"/>
                </a:solidFill>
              </a:rPr>
              <a:t>хоста</a:t>
            </a:r>
            <a:r>
              <a:rPr lang="uk-UA" sz="1300" dirty="0">
                <a:solidFill>
                  <a:srgbClr val="000000"/>
                </a:solidFill>
              </a:rPr>
              <a:t>. Пристрій повинен мати унікальну назву </a:t>
            </a:r>
            <a:r>
              <a:rPr lang="uk-UA" sz="1300" dirty="0" err="1">
                <a:solidFill>
                  <a:srgbClr val="000000"/>
                </a:solidFill>
              </a:rPr>
              <a:t>хоста</a:t>
            </a:r>
            <a:r>
              <a:rPr lang="uk-UA" sz="1300" dirty="0">
                <a:solidFill>
                  <a:srgbClr val="000000"/>
                </a:solidFill>
              </a:rPr>
              <a:t>, відмінну від заданої за замовчуванням.</a:t>
            </a:r>
          </a:p>
          <a:p>
            <a:pPr marL="342900" indent="-342900" algn="just" rtl="0">
              <a:buFont typeface="+mj-lt"/>
              <a:buAutoNum type="arabicPeriod"/>
            </a:pPr>
            <a:r>
              <a:rPr lang="uk-UA" sz="1300" b="1" dirty="0">
                <a:solidFill>
                  <a:srgbClr val="000000"/>
                </a:solidFill>
              </a:rPr>
              <a:t>Налаштуйте ім’я ІР-домену</a:t>
            </a:r>
            <a:r>
              <a:rPr lang="uk-UA" sz="1300" dirty="0">
                <a:solidFill>
                  <a:srgbClr val="000000"/>
                </a:solidFill>
              </a:rPr>
              <a:t>. Налаштуйте ім'я домену IP у мережі за допомогою команди режиму глобальної конфігурації  </a:t>
            </a:r>
            <a:r>
              <a:rPr lang="uk-UA" sz="1300" b="1" dirty="0" err="1">
                <a:solidFill>
                  <a:srgbClr val="000000"/>
                </a:solidFill>
              </a:rPr>
              <a:t>ip-domain</a:t>
            </a:r>
            <a:r>
              <a:rPr lang="uk-UA" sz="1300" b="1" dirty="0">
                <a:solidFill>
                  <a:srgbClr val="000000"/>
                </a:solidFill>
              </a:rPr>
              <a:t> </a:t>
            </a:r>
            <a:r>
              <a:rPr lang="uk-UA" sz="1300" i="1" dirty="0">
                <a:solidFill>
                  <a:srgbClr val="000000"/>
                </a:solidFill>
              </a:rPr>
              <a:t>ім'я</a:t>
            </a:r>
            <a:r>
              <a:rPr lang="uk-UA" sz="1300" dirty="0">
                <a:solidFill>
                  <a:srgbClr val="000000"/>
                </a:solidFill>
              </a:rPr>
              <a:t>.</a:t>
            </a:r>
          </a:p>
          <a:p>
            <a:pPr marL="342900" indent="-342900" algn="just" rtl="0">
              <a:buFont typeface="+mj-lt"/>
              <a:buAutoNum type="arabicPeriod"/>
            </a:pPr>
            <a:r>
              <a:rPr lang="uk-UA" sz="1300" b="1" dirty="0">
                <a:solidFill>
                  <a:srgbClr val="000000"/>
                </a:solidFill>
              </a:rPr>
              <a:t>Створіть ключ для шифрування трафіку SSH</a:t>
            </a:r>
            <a:r>
              <a:rPr lang="uk-UA" sz="1300" dirty="0">
                <a:solidFill>
                  <a:srgbClr val="000000"/>
                </a:solidFill>
              </a:rPr>
              <a:t>. SSH шифрує трафік між джерелом і одержувачем. Однак, щоб це було можливим, необхідно згенерувати унікальний ключ автентифікації за допомогою команди глобальної конфігурації </a:t>
            </a:r>
            <a:r>
              <a:rPr lang="uk-UA" sz="1300" b="1" dirty="0" err="1">
                <a:solidFill>
                  <a:srgbClr val="000000"/>
                </a:solidFill>
              </a:rPr>
              <a:t>crypto</a:t>
            </a:r>
            <a:r>
              <a:rPr lang="uk-UA" sz="1300" b="1" dirty="0">
                <a:solidFill>
                  <a:srgbClr val="000000"/>
                </a:solidFill>
              </a:rPr>
              <a:t> </a:t>
            </a:r>
            <a:r>
              <a:rPr lang="uk-UA" sz="1300" b="1" dirty="0" err="1">
                <a:solidFill>
                  <a:srgbClr val="000000"/>
                </a:solidFill>
              </a:rPr>
              <a:t>key</a:t>
            </a:r>
            <a:r>
              <a:rPr lang="uk-UA" sz="1300" b="1" dirty="0">
                <a:solidFill>
                  <a:srgbClr val="000000"/>
                </a:solidFill>
              </a:rPr>
              <a:t> </a:t>
            </a:r>
            <a:r>
              <a:rPr lang="uk-UA" sz="1300" b="1" dirty="0" err="1">
                <a:solidFill>
                  <a:srgbClr val="000000"/>
                </a:solidFill>
              </a:rPr>
              <a:t>generate</a:t>
            </a:r>
            <a:r>
              <a:rPr lang="uk-UA" sz="1300" b="1" dirty="0">
                <a:solidFill>
                  <a:srgbClr val="000000"/>
                </a:solidFill>
              </a:rPr>
              <a:t> </a:t>
            </a:r>
            <a:r>
              <a:rPr lang="uk-UA" sz="1300" b="1" dirty="0" err="1">
                <a:solidFill>
                  <a:srgbClr val="000000"/>
                </a:solidFill>
              </a:rPr>
              <a:t>rsa</a:t>
            </a:r>
            <a:r>
              <a:rPr lang="uk-UA" sz="1300" b="1" dirty="0">
                <a:solidFill>
                  <a:srgbClr val="000000"/>
                </a:solidFill>
              </a:rPr>
              <a:t> </a:t>
            </a:r>
            <a:r>
              <a:rPr lang="uk-UA" sz="1300" b="1" dirty="0" err="1">
                <a:solidFill>
                  <a:srgbClr val="000000"/>
                </a:solidFill>
              </a:rPr>
              <a:t>general-keys</a:t>
            </a:r>
            <a:r>
              <a:rPr lang="uk-UA" sz="1300" b="1" dirty="0">
                <a:solidFill>
                  <a:srgbClr val="000000"/>
                </a:solidFill>
              </a:rPr>
              <a:t> </a:t>
            </a:r>
            <a:r>
              <a:rPr lang="uk-UA" sz="1300" b="1" dirty="0" err="1">
                <a:solidFill>
                  <a:srgbClr val="000000"/>
                </a:solidFill>
              </a:rPr>
              <a:t>modulus</a:t>
            </a:r>
            <a:r>
              <a:rPr lang="uk-UA" sz="1300" dirty="0">
                <a:solidFill>
                  <a:srgbClr val="000000"/>
                </a:solidFill>
              </a:rPr>
              <a:t> </a:t>
            </a:r>
            <a:r>
              <a:rPr lang="uk-UA" sz="1300" i="1" dirty="0">
                <a:solidFill>
                  <a:srgbClr val="000000"/>
                </a:solidFill>
              </a:rPr>
              <a:t>бітів</a:t>
            </a:r>
            <a:r>
              <a:rPr lang="uk-UA" sz="1300" dirty="0">
                <a:solidFill>
                  <a:srgbClr val="000000"/>
                </a:solidFill>
              </a:rPr>
              <a:t>. Параметр </a:t>
            </a:r>
            <a:r>
              <a:rPr lang="uk-UA" sz="1300" b="1" dirty="0" err="1">
                <a:solidFill>
                  <a:srgbClr val="000000"/>
                </a:solidFill>
              </a:rPr>
              <a:t>modulus</a:t>
            </a:r>
            <a:r>
              <a:rPr lang="uk-UA" sz="1300" dirty="0">
                <a:solidFill>
                  <a:srgbClr val="000000"/>
                </a:solidFill>
              </a:rPr>
              <a:t> </a:t>
            </a:r>
            <a:r>
              <a:rPr lang="uk-UA" sz="1300" i="1" dirty="0">
                <a:solidFill>
                  <a:srgbClr val="000000"/>
                </a:solidFill>
              </a:rPr>
              <a:t>бітів</a:t>
            </a:r>
            <a:r>
              <a:rPr lang="uk-UA" sz="1300" dirty="0">
                <a:solidFill>
                  <a:srgbClr val="000000"/>
                </a:solidFill>
              </a:rPr>
              <a:t> визначає розмір ключа і може бути налаштований від 360 до 2048 бітів. Чим більша кількість бітів, тим надійніший ключ. Водночас, більша довжина ключа також </a:t>
            </a:r>
            <a:r>
              <a:rPr lang="uk-UA" sz="1300" dirty="0" smtClean="0">
                <a:solidFill>
                  <a:srgbClr val="000000"/>
                </a:solidFill>
              </a:rPr>
              <a:t>вимагатиме більше </a:t>
            </a:r>
            <a:r>
              <a:rPr lang="uk-UA" sz="1300" dirty="0">
                <a:solidFill>
                  <a:srgbClr val="000000"/>
                </a:solidFill>
              </a:rPr>
              <a:t>часу для шифрування та дешифрування інформації. Мінімальна рекомендована довжина модуля - 1024 біти.</a:t>
            </a:r>
          </a:p>
          <a:p>
            <a:pPr marL="342900" indent="-342900" algn="just" rtl="0">
              <a:buFont typeface="+mj-lt"/>
              <a:buAutoNum type="arabicPeriod"/>
            </a:pPr>
            <a:r>
              <a:rPr lang="uk-UA" sz="1300" b="1" dirty="0">
                <a:solidFill>
                  <a:srgbClr val="000000"/>
                </a:solidFill>
              </a:rPr>
              <a:t>Перевірте або створіть запис локальної бази даних.</a:t>
            </a:r>
            <a:r>
              <a:rPr lang="uk-UA" sz="1300" dirty="0">
                <a:solidFill>
                  <a:srgbClr val="000000"/>
                </a:solidFill>
              </a:rPr>
              <a:t>. Створіть запис імені користувача в локальній базі за допомогою команди </a:t>
            </a:r>
            <a:r>
              <a:rPr lang="uk-UA" sz="1300" b="1" dirty="0" err="1">
                <a:solidFill>
                  <a:srgbClr val="000000"/>
                </a:solidFill>
              </a:rPr>
              <a:t>username</a:t>
            </a:r>
            <a:r>
              <a:rPr lang="uk-UA" sz="1300" dirty="0">
                <a:solidFill>
                  <a:srgbClr val="000000"/>
                </a:solidFill>
              </a:rPr>
              <a:t>  у режимі глобальної конфігурації.</a:t>
            </a:r>
          </a:p>
          <a:p>
            <a:pPr marL="342900" indent="-342900" algn="just" rtl="0">
              <a:buFont typeface="+mj-lt"/>
              <a:buAutoNum type="arabicPeriod"/>
            </a:pPr>
            <a:r>
              <a:rPr lang="uk-UA" sz="1300" b="1" dirty="0" err="1">
                <a:solidFill>
                  <a:srgbClr val="000000"/>
                </a:solidFill>
              </a:rPr>
              <a:t>Автентифікуйтесь</a:t>
            </a:r>
            <a:r>
              <a:rPr lang="uk-UA" sz="1300" b="1" dirty="0">
                <a:solidFill>
                  <a:srgbClr val="000000"/>
                </a:solidFill>
              </a:rPr>
              <a:t> у локальній базі даних.</a:t>
            </a:r>
            <a:r>
              <a:rPr lang="uk-UA" sz="1300" dirty="0">
                <a:solidFill>
                  <a:srgbClr val="000000"/>
                </a:solidFill>
              </a:rPr>
              <a:t>. Скористайтеся командою налаштування </a:t>
            </a:r>
            <a:r>
              <a:rPr lang="uk-UA" sz="1300" dirty="0" smtClean="0">
                <a:solidFill>
                  <a:srgbClr val="000000"/>
                </a:solidFill>
              </a:rPr>
              <a:t>ліній </a:t>
            </a:r>
            <a:r>
              <a:rPr lang="uk-UA" sz="1300" b="1" dirty="0" err="1" smtClean="0">
                <a:solidFill>
                  <a:srgbClr val="000000"/>
                </a:solidFill>
              </a:rPr>
              <a:t>login</a:t>
            </a:r>
            <a:r>
              <a:rPr lang="uk-UA" sz="1300" b="1" dirty="0" smtClean="0">
                <a:solidFill>
                  <a:srgbClr val="000000"/>
                </a:solidFill>
              </a:rPr>
              <a:t> </a:t>
            </a:r>
            <a:r>
              <a:rPr lang="uk-UA" sz="1300" b="1" dirty="0" err="1">
                <a:solidFill>
                  <a:srgbClr val="000000"/>
                </a:solidFill>
              </a:rPr>
              <a:t>local</a:t>
            </a:r>
            <a:r>
              <a:rPr lang="uk-UA" sz="1300" dirty="0">
                <a:solidFill>
                  <a:srgbClr val="000000"/>
                </a:solidFill>
              </a:rPr>
              <a:t> </a:t>
            </a:r>
            <a:r>
              <a:rPr lang="uk-UA" sz="1300" dirty="0" smtClean="0">
                <a:solidFill>
                  <a:srgbClr val="000000"/>
                </a:solidFill>
              </a:rPr>
              <a:t>для запровадження автентифікації на лініях </a:t>
            </a:r>
            <a:r>
              <a:rPr lang="uk-UA" sz="1300" dirty="0" err="1">
                <a:solidFill>
                  <a:srgbClr val="000000"/>
                </a:solidFill>
              </a:rPr>
              <a:t>vty</a:t>
            </a:r>
            <a:r>
              <a:rPr lang="uk-UA" sz="1300" dirty="0">
                <a:solidFill>
                  <a:srgbClr val="000000"/>
                </a:solidFill>
              </a:rPr>
              <a:t> у локальній базі даних.</a:t>
            </a:r>
          </a:p>
          <a:p>
            <a:pPr marL="342900" indent="-342900" algn="l" rtl="0">
              <a:buFont typeface="+mj-lt"/>
              <a:buAutoNum type="arabicPeriod"/>
            </a:pPr>
            <a:r>
              <a:rPr lang="uk-UA" sz="1300" b="1" dirty="0" smtClean="0">
                <a:solidFill>
                  <a:srgbClr val="000000"/>
                </a:solidFill>
              </a:rPr>
              <a:t>Дозвольте на </a:t>
            </a:r>
            <a:r>
              <a:rPr lang="uk-UA" sz="1300" b="1" dirty="0">
                <a:solidFill>
                  <a:srgbClr val="000000"/>
                </a:solidFill>
              </a:rPr>
              <a:t>лініях </a:t>
            </a:r>
            <a:r>
              <a:rPr lang="uk-UA" sz="1300" b="1" dirty="0" err="1">
                <a:solidFill>
                  <a:srgbClr val="000000"/>
                </a:solidFill>
              </a:rPr>
              <a:t>vty</a:t>
            </a:r>
            <a:r>
              <a:rPr lang="uk-UA" sz="1300" b="1" dirty="0">
                <a:solidFill>
                  <a:srgbClr val="000000"/>
                </a:solidFill>
              </a:rPr>
              <a:t> вхідні SSH-з'єднання</a:t>
            </a:r>
            <a:r>
              <a:rPr lang="uk-UA" sz="1300" dirty="0">
                <a:solidFill>
                  <a:srgbClr val="000000"/>
                </a:solidFill>
              </a:rPr>
              <a:t>. За замовчуванням на лініях </a:t>
            </a:r>
            <a:r>
              <a:rPr lang="uk-UA" sz="1300" dirty="0" err="1">
                <a:solidFill>
                  <a:srgbClr val="000000"/>
                </a:solidFill>
              </a:rPr>
              <a:t>vty</a:t>
            </a:r>
            <a:r>
              <a:rPr lang="uk-UA" sz="1300" dirty="0">
                <a:solidFill>
                  <a:srgbClr val="000000"/>
                </a:solidFill>
              </a:rPr>
              <a:t> вхідні сеанси не дозволені. Ви можете вказати декілька вхідних протоколів, включаючи </a:t>
            </a:r>
            <a:r>
              <a:rPr lang="uk-UA" sz="1300" dirty="0" err="1">
                <a:solidFill>
                  <a:srgbClr val="000000"/>
                </a:solidFill>
              </a:rPr>
              <a:t>Telnet</a:t>
            </a:r>
            <a:r>
              <a:rPr lang="uk-UA" sz="1300" dirty="0">
                <a:solidFill>
                  <a:srgbClr val="000000"/>
                </a:solidFill>
              </a:rPr>
              <a:t> і SSH, використовуючи команду  </a:t>
            </a:r>
            <a:r>
              <a:rPr lang="uk-UA" sz="1300" b="1" dirty="0" err="1">
                <a:solidFill>
                  <a:srgbClr val="000000"/>
                </a:solidFill>
              </a:rPr>
              <a:t>transport</a:t>
            </a:r>
            <a:r>
              <a:rPr lang="uk-UA" sz="1300" b="1" dirty="0">
                <a:solidFill>
                  <a:srgbClr val="000000"/>
                </a:solidFill>
              </a:rPr>
              <a:t> </a:t>
            </a:r>
            <a:r>
              <a:rPr lang="uk-UA" sz="1300" b="1" dirty="0" err="1">
                <a:solidFill>
                  <a:srgbClr val="000000"/>
                </a:solidFill>
              </a:rPr>
              <a:t>input</a:t>
            </a:r>
            <a:r>
              <a:rPr lang="uk-UA" sz="1300" b="1" dirty="0">
                <a:solidFill>
                  <a:srgbClr val="000000"/>
                </a:solidFill>
              </a:rPr>
              <a:t> [</a:t>
            </a:r>
            <a:r>
              <a:rPr lang="uk-UA" sz="1300" b="1" dirty="0" err="1">
                <a:solidFill>
                  <a:srgbClr val="000000"/>
                </a:solidFill>
              </a:rPr>
              <a:t>ssh</a:t>
            </a:r>
            <a:r>
              <a:rPr lang="uk-UA" sz="1300" b="1" dirty="0">
                <a:solidFill>
                  <a:srgbClr val="000000"/>
                </a:solidFill>
              </a:rPr>
              <a:t> | </a:t>
            </a:r>
            <a:r>
              <a:rPr lang="uk-UA" sz="1300" b="1" dirty="0" err="1">
                <a:solidFill>
                  <a:srgbClr val="000000"/>
                </a:solidFill>
              </a:rPr>
              <a:t>telnet</a:t>
            </a:r>
            <a:r>
              <a:rPr lang="uk-UA" sz="1300" b="1" dirty="0">
                <a:solidFill>
                  <a:srgbClr val="000000"/>
                </a:solidFill>
              </a:rPr>
              <a:t>]</a:t>
            </a:r>
            <a:r>
              <a:rPr lang="uk-UA" sz="1300" dirty="0">
                <a:solidFill>
                  <a:srgbClr val="000000"/>
                </a:solidFill>
              </a:rPr>
              <a:t>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Захист пристроїв</a:t>
            </a:r>
            <a:r>
              <a:rPr lang="en-US" dirty="0"/>
              <a:t/>
            </a:r>
            <a:br>
              <a:rPr lang="en-US" dirty="0"/>
            </a:br>
            <a:r>
              <a:rPr lang="uk-UA" sz="2400"/>
              <a:t>Вимкнення непотрібних сервісів</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just" rtl="0"/>
            <a:r>
              <a:rPr lang="uk-UA" sz="1800" dirty="0">
                <a:solidFill>
                  <a:srgbClr val="000000"/>
                </a:solidFill>
              </a:rPr>
              <a:t>Маршрутизатори та комутатори </a:t>
            </a:r>
            <a:r>
              <a:rPr lang="uk-UA" sz="1800" dirty="0" err="1">
                <a:solidFill>
                  <a:srgbClr val="000000"/>
                </a:solidFill>
              </a:rPr>
              <a:t>Cisco</a:t>
            </a:r>
            <a:r>
              <a:rPr lang="uk-UA" sz="1800" dirty="0">
                <a:solidFill>
                  <a:srgbClr val="000000"/>
                </a:solidFill>
              </a:rPr>
              <a:t> при запуску відображають перелік активних служб, які або можуть знадобитися у вашій мережі, або ні. Вимкніть будь-які невикористовуванні служби, щоб зберегти системні ресурси, такі як цикли процесора та оперативну пам'ять, і не допустити, аби цими службами скористалися зловмисники. </a:t>
            </a:r>
          </a:p>
          <a:p>
            <a:pPr marL="342900" indent="-342900" algn="just">
              <a:buFont typeface="Arial" panose="020B0604020202020204" pitchFamily="34" charset="0"/>
              <a:buChar char="•"/>
            </a:pPr>
            <a:r>
              <a:rPr lang="uk-UA" sz="1800" dirty="0">
                <a:solidFill>
                  <a:srgbClr val="000000"/>
                </a:solidFill>
              </a:rPr>
              <a:t>Тип послуг, які за замовчуванням </a:t>
            </a:r>
            <a:r>
              <a:rPr lang="uk-UA" sz="1800" dirty="0" err="1">
                <a:solidFill>
                  <a:srgbClr val="000000"/>
                </a:solidFill>
              </a:rPr>
              <a:t>увімкнено</a:t>
            </a:r>
            <a:r>
              <a:rPr lang="uk-UA" sz="1800" dirty="0">
                <a:solidFill>
                  <a:srgbClr val="000000"/>
                </a:solidFill>
              </a:rPr>
              <a:t>, залежить від версії IOS. Наприклад, </a:t>
            </a:r>
            <a:r>
              <a:rPr lang="en-US" sz="1800" dirty="0">
                <a:solidFill>
                  <a:srgbClr val="000000"/>
                </a:solidFill>
              </a:rPr>
              <a:t>IOS-XE </a:t>
            </a:r>
            <a:r>
              <a:rPr lang="uk-UA" sz="1800" dirty="0">
                <a:solidFill>
                  <a:srgbClr val="000000"/>
                </a:solidFill>
              </a:rPr>
              <a:t>зазвичай матиме лише відкриті порти </a:t>
            </a:r>
            <a:r>
              <a:rPr lang="en-US" sz="1800" dirty="0">
                <a:solidFill>
                  <a:srgbClr val="000000"/>
                </a:solidFill>
              </a:rPr>
              <a:t>HTTPS </a:t>
            </a:r>
            <a:r>
              <a:rPr lang="uk-UA" sz="1800" dirty="0">
                <a:solidFill>
                  <a:srgbClr val="000000"/>
                </a:solidFill>
              </a:rPr>
              <a:t>і </a:t>
            </a:r>
            <a:r>
              <a:rPr lang="en-US" sz="1800" dirty="0" smtClean="0">
                <a:solidFill>
                  <a:srgbClr val="000000"/>
                </a:solidFill>
              </a:rPr>
              <a:t>DHCP.</a:t>
            </a:r>
            <a:r>
              <a:rPr lang="uk-UA" sz="1800" dirty="0" smtClean="0">
                <a:solidFill>
                  <a:srgbClr val="000000"/>
                </a:solidFill>
              </a:rPr>
              <a:t> </a:t>
            </a:r>
            <a:r>
              <a:rPr lang="ru-RU" sz="1800" dirty="0" err="1">
                <a:solidFill>
                  <a:srgbClr val="000000"/>
                </a:solidFill>
              </a:rPr>
              <a:t>Перевірити</a:t>
            </a:r>
            <a:r>
              <a:rPr lang="ru-RU" sz="1800" dirty="0">
                <a:solidFill>
                  <a:srgbClr val="000000"/>
                </a:solidFill>
              </a:rPr>
              <a:t> </a:t>
            </a:r>
            <a:r>
              <a:rPr lang="ru-RU" sz="1800" dirty="0" err="1">
                <a:solidFill>
                  <a:srgbClr val="000000"/>
                </a:solidFill>
              </a:rPr>
              <a:t>це</a:t>
            </a:r>
            <a:r>
              <a:rPr lang="ru-RU" sz="1800" dirty="0">
                <a:solidFill>
                  <a:srgbClr val="000000"/>
                </a:solidFill>
              </a:rPr>
              <a:t> </a:t>
            </a:r>
            <a:r>
              <a:rPr lang="ru-RU" sz="1800" dirty="0" err="1">
                <a:solidFill>
                  <a:srgbClr val="000000"/>
                </a:solidFill>
              </a:rPr>
              <a:t>можна</a:t>
            </a:r>
            <a:r>
              <a:rPr lang="ru-RU" sz="1800" dirty="0">
                <a:solidFill>
                  <a:srgbClr val="000000"/>
                </a:solidFill>
              </a:rPr>
              <a:t> за </a:t>
            </a:r>
            <a:r>
              <a:rPr lang="ru-RU" sz="1800" dirty="0" err="1">
                <a:solidFill>
                  <a:srgbClr val="000000"/>
                </a:solidFill>
              </a:rPr>
              <a:t>допомогою</a:t>
            </a:r>
            <a:r>
              <a:rPr lang="ru-RU" sz="1800" dirty="0">
                <a:solidFill>
                  <a:srgbClr val="000000"/>
                </a:solidFill>
              </a:rPr>
              <a:t> </a:t>
            </a:r>
            <a:r>
              <a:rPr lang="ru-RU" sz="1800" dirty="0" err="1" smtClean="0">
                <a:solidFill>
                  <a:srgbClr val="000000"/>
                </a:solidFill>
              </a:rPr>
              <a:t>команди</a:t>
            </a:r>
            <a:r>
              <a:rPr lang="uk-UA" sz="1800" dirty="0">
                <a:solidFill>
                  <a:srgbClr val="000000"/>
                </a:solidFill>
              </a:rPr>
              <a:t> </a:t>
            </a:r>
            <a:r>
              <a:rPr lang="uk-UA" sz="1800" b="1" dirty="0" err="1">
                <a:solidFill>
                  <a:srgbClr val="000000"/>
                </a:solidFill>
              </a:rPr>
              <a:t>show</a:t>
            </a:r>
            <a:r>
              <a:rPr lang="uk-UA" sz="1800" b="1" dirty="0">
                <a:solidFill>
                  <a:srgbClr val="000000"/>
                </a:solidFill>
              </a:rPr>
              <a:t> </a:t>
            </a:r>
            <a:r>
              <a:rPr lang="uk-UA" sz="1800" b="1" dirty="0" err="1">
                <a:solidFill>
                  <a:srgbClr val="000000"/>
                </a:solidFill>
              </a:rPr>
              <a:t>ip</a:t>
            </a:r>
            <a:r>
              <a:rPr lang="uk-UA" sz="1800" b="1" dirty="0">
                <a:solidFill>
                  <a:srgbClr val="000000"/>
                </a:solidFill>
              </a:rPr>
              <a:t> </a:t>
            </a:r>
            <a:r>
              <a:rPr lang="uk-UA" sz="1800" b="1" dirty="0" err="1">
                <a:solidFill>
                  <a:srgbClr val="000000"/>
                </a:solidFill>
              </a:rPr>
              <a:t>ports</a:t>
            </a:r>
            <a:r>
              <a:rPr lang="uk-UA" sz="1800" b="1" dirty="0">
                <a:solidFill>
                  <a:srgbClr val="000000"/>
                </a:solidFill>
              </a:rPr>
              <a:t> </a:t>
            </a:r>
            <a:r>
              <a:rPr lang="uk-UA" sz="1800" b="1" dirty="0" err="1" smtClean="0">
                <a:solidFill>
                  <a:srgbClr val="000000"/>
                </a:solidFill>
              </a:rPr>
              <a:t>all</a:t>
            </a:r>
            <a:r>
              <a:rPr lang="uk-UA" sz="1800" dirty="0" smtClean="0">
                <a:solidFill>
                  <a:srgbClr val="000000"/>
                </a:solidFill>
              </a:rPr>
              <a:t>.</a:t>
            </a:r>
            <a:endParaRPr lang="uk-UA" sz="1800" dirty="0">
              <a:solidFill>
                <a:srgbClr val="000000"/>
              </a:solidFill>
            </a:endParaRPr>
          </a:p>
          <a:p>
            <a:pPr marL="342900" indent="-342900" algn="just" rtl="0">
              <a:buFont typeface="Arial" panose="020B0604020202020204" pitchFamily="34" charset="0"/>
              <a:buChar char="•"/>
            </a:pPr>
            <a:r>
              <a:rPr lang="uk-UA" sz="1800" dirty="0">
                <a:solidFill>
                  <a:srgbClr val="000000"/>
                </a:solidFill>
              </a:rPr>
              <a:t>Версії IOS до IOS-XE використовують команду  </a:t>
            </a:r>
            <a:r>
              <a:rPr lang="uk-UA" sz="1800" b="1" dirty="0" err="1">
                <a:solidFill>
                  <a:srgbClr val="000000"/>
                </a:solidFill>
              </a:rPr>
              <a:t>show</a:t>
            </a:r>
            <a:r>
              <a:rPr lang="uk-UA" sz="1800" b="1" dirty="0">
                <a:solidFill>
                  <a:srgbClr val="000000"/>
                </a:solidFill>
              </a:rPr>
              <a:t> </a:t>
            </a:r>
            <a:r>
              <a:rPr lang="uk-UA" sz="1800" b="1" dirty="0" err="1">
                <a:solidFill>
                  <a:srgbClr val="000000"/>
                </a:solidFill>
              </a:rPr>
              <a:t>control-plane</a:t>
            </a:r>
            <a:r>
              <a:rPr lang="uk-UA" sz="1800" b="1" dirty="0">
                <a:solidFill>
                  <a:srgbClr val="000000"/>
                </a:solidFill>
              </a:rPr>
              <a:t> </a:t>
            </a:r>
            <a:r>
              <a:rPr lang="uk-UA" sz="1800" b="1" dirty="0" err="1">
                <a:solidFill>
                  <a:srgbClr val="000000"/>
                </a:solidFill>
              </a:rPr>
              <a:t>host</a:t>
            </a:r>
            <a:r>
              <a:rPr lang="uk-UA" sz="1800" b="1" dirty="0">
                <a:solidFill>
                  <a:srgbClr val="000000"/>
                </a:solidFill>
              </a:rPr>
              <a:t> </a:t>
            </a:r>
            <a:r>
              <a:rPr lang="uk-UA" sz="1800" b="1" dirty="0" err="1" smtClean="0">
                <a:solidFill>
                  <a:srgbClr val="000000"/>
                </a:solidFill>
              </a:rPr>
              <a:t>open-ports</a:t>
            </a:r>
            <a:r>
              <a:rPr lang="uk-UA" sz="1800" dirty="0" smtClean="0">
                <a:solidFill>
                  <a:srgbClr val="000000"/>
                </a:solidFill>
              </a:rPr>
              <a:t>. </a:t>
            </a:r>
            <a:endParaRPr lang="uk-UA" sz="1800" dirty="0">
              <a:solidFill>
                <a:srgbClr val="000000"/>
              </a:solidFill>
            </a:endParaRP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Захист пристроїв</a:t>
            </a:r>
            <a:r>
              <a:rPr lang="en-US" dirty="0"/>
              <a:t/>
            </a:r>
            <a:br>
              <a:rPr lang="en-US" dirty="0"/>
            </a:br>
            <a:r>
              <a:rPr lang="uk-UA" sz="2400"/>
              <a:t>Packet Tracer – Налаштування безпечних паролів і SSH</a:t>
            </a:r>
          </a:p>
        </p:txBody>
      </p:sp>
      <p:sp>
        <p:nvSpPr>
          <p:cNvPr id="4" name="Content Placeholder 3">
            <a:extLst>
              <a:ext uri="{FF2B5EF4-FFF2-40B4-BE49-F238E27FC236}">
                <a16:creationId xmlns:a16="http://schemas.microsoft.com/office/drawing/2014/main" id="{BB66A6E1-E52E-0242-B883-D4BABEB274E6}"/>
              </a:ext>
            </a:extLst>
          </p:cNvPr>
          <p:cNvSpPr>
            <a:spLocks noGrp="1"/>
          </p:cNvSpPr>
          <p:nvPr>
            <p:ph idx="1"/>
          </p:nvPr>
        </p:nvSpPr>
        <p:spPr>
          <a:xfrm>
            <a:off x="474662" y="763736"/>
            <a:ext cx="8280057" cy="3657998"/>
          </a:xfrm>
        </p:spPr>
        <p:txBody>
          <a:bodyPr/>
          <a:lstStyle/>
          <a:p>
            <a:pPr marL="0" indent="0" algn="l" rtl="0"/>
            <a:r>
              <a:rPr lang="uk-UA" dirty="0">
                <a:solidFill>
                  <a:srgbClr val="000000"/>
                </a:solidFill>
              </a:rPr>
              <a:t>У даному завданні </a:t>
            </a:r>
            <a:r>
              <a:rPr lang="uk-UA" dirty="0" err="1">
                <a:solidFill>
                  <a:srgbClr val="000000"/>
                </a:solidFill>
              </a:rPr>
              <a:t>Packet</a:t>
            </a:r>
            <a:r>
              <a:rPr lang="uk-UA" dirty="0">
                <a:solidFill>
                  <a:srgbClr val="000000"/>
                </a:solidFill>
              </a:rPr>
              <a:t> </a:t>
            </a:r>
            <a:r>
              <a:rPr lang="uk-UA" dirty="0" err="1">
                <a:solidFill>
                  <a:srgbClr val="000000"/>
                </a:solidFill>
              </a:rPr>
              <a:t>Tracer</a:t>
            </a:r>
            <a:r>
              <a:rPr lang="uk-UA" dirty="0">
                <a:solidFill>
                  <a:srgbClr val="000000"/>
                </a:solidFill>
              </a:rPr>
              <a:t> ви налаштуєте паролі та SSH:</a:t>
            </a:r>
          </a:p>
          <a:p>
            <a:pPr marL="342900" indent="-342900" algn="just" rtl="0">
              <a:buFont typeface="Arial" panose="020B0604020202020204" pitchFamily="34" charset="0"/>
              <a:buChar char="•"/>
            </a:pPr>
            <a:r>
              <a:rPr lang="uk-UA" dirty="0">
                <a:solidFill>
                  <a:srgbClr val="000000"/>
                </a:solidFill>
              </a:rPr>
              <a:t>Адміністратор мережі попросив вас підготувати RTA і SW1 до розгортання. Перш ніж їх можна буде під'єднати до мережі, потрібно запровадити заходи безпеки. </a:t>
            </a:r>
          </a:p>
        </p:txBody>
      </p:sp>
    </p:spTree>
    <p:extLst>
      <p:ext uri="{BB962C8B-B14F-4D97-AF65-F5344CB8AC3E}">
        <p14:creationId xmlns:p14="http://schemas.microsoft.com/office/powerpoint/2010/main" val="36957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12653"/>
            <a:ext cx="8345488" cy="731837"/>
          </a:xfrm>
        </p:spPr>
        <p:txBody>
          <a:bodyPr/>
          <a:lstStyle/>
          <a:p>
            <a:pPr rtl="0"/>
            <a:r>
              <a:rPr lang="uk-UA" sz="1600" dirty="0"/>
              <a:t>Захист пристроїв</a:t>
            </a:r>
            <a:r>
              <a:rPr lang="en-US" dirty="0"/>
              <a:t/>
            </a:r>
            <a:br>
              <a:rPr lang="en-US" dirty="0"/>
            </a:br>
            <a:r>
              <a:rPr lang="uk-UA" sz="2400" dirty="0"/>
              <a:t>Лабораторна робота – Налаштування SSH на мережних пристроях</a:t>
            </a:r>
          </a:p>
        </p:txBody>
      </p:sp>
      <p:sp>
        <p:nvSpPr>
          <p:cNvPr id="5" name="Content Placeholder 4">
            <a:extLst>
              <a:ext uri="{FF2B5EF4-FFF2-40B4-BE49-F238E27FC236}">
                <a16:creationId xmlns:a16="http://schemas.microsoft.com/office/drawing/2014/main" id="{AD0FEBEB-B350-6D45-8DA6-C533CED0A4EE}"/>
              </a:ext>
            </a:extLst>
          </p:cNvPr>
          <p:cNvSpPr>
            <a:spLocks noGrp="1"/>
          </p:cNvSpPr>
          <p:nvPr>
            <p:ph idx="1"/>
          </p:nvPr>
        </p:nvSpPr>
        <p:spPr>
          <a:xfrm>
            <a:off x="450598" y="1076557"/>
            <a:ext cx="8280057" cy="3657998"/>
          </a:xfrm>
        </p:spPr>
        <p:txBody>
          <a:bodyPr/>
          <a:lstStyle/>
          <a:p>
            <a:pPr algn="l" rtl="0"/>
            <a:r>
              <a:rPr lang="uk-UA" sz="1800" dirty="0">
                <a:solidFill>
                  <a:srgbClr val="000000"/>
                </a:solidFill>
              </a:rPr>
              <a:t>У цій лабораторній роботі ви виконаєте такі завдання:</a:t>
            </a:r>
          </a:p>
          <a:p>
            <a:pPr marL="342900" indent="-342900" algn="l" rtl="0">
              <a:buFont typeface="Arial" panose="020B0604020202020204" pitchFamily="34" charset="0"/>
              <a:buChar char="•"/>
            </a:pPr>
            <a:r>
              <a:rPr lang="uk-UA" sz="1800" dirty="0">
                <a:solidFill>
                  <a:srgbClr val="000000"/>
                </a:solidFill>
              </a:rPr>
              <a:t>Частина 1. Налаштування основних параметрів пристрою</a:t>
            </a:r>
          </a:p>
          <a:p>
            <a:pPr marL="342900" indent="-342900" algn="l" rtl="0">
              <a:buFont typeface="Arial" panose="020B0604020202020204" pitchFamily="34" charset="0"/>
              <a:buChar char="•"/>
            </a:pPr>
            <a:r>
              <a:rPr lang="uk-UA" sz="1800" dirty="0">
                <a:solidFill>
                  <a:srgbClr val="000000"/>
                </a:solidFill>
              </a:rPr>
              <a:t>Частина 2. Налаштування маршрутизатора для доступу </a:t>
            </a:r>
            <a:r>
              <a:rPr lang="uk-UA" sz="1800" dirty="0" smtClean="0">
                <a:solidFill>
                  <a:srgbClr val="000000"/>
                </a:solidFill>
              </a:rPr>
              <a:t>через SSH</a:t>
            </a:r>
            <a:endParaRPr lang="uk-UA" sz="1800" dirty="0">
              <a:solidFill>
                <a:srgbClr val="000000"/>
              </a:solidFill>
            </a:endParaRPr>
          </a:p>
          <a:p>
            <a:pPr marL="342900" indent="-342900" algn="l" rtl="0">
              <a:buFont typeface="Arial" panose="020B0604020202020204" pitchFamily="34" charset="0"/>
              <a:buChar char="•"/>
            </a:pPr>
            <a:r>
              <a:rPr lang="uk-UA" sz="1800" dirty="0">
                <a:solidFill>
                  <a:srgbClr val="000000"/>
                </a:solidFill>
              </a:rPr>
              <a:t>Частина 3. Налаштування маршрутизатора для доступу </a:t>
            </a:r>
            <a:r>
              <a:rPr lang="uk-UA" sz="1800" dirty="0" smtClean="0">
                <a:solidFill>
                  <a:srgbClr val="000000"/>
                </a:solidFill>
              </a:rPr>
              <a:t>через SSH</a:t>
            </a:r>
            <a:endParaRPr lang="uk-UA" sz="1800" dirty="0">
              <a:solidFill>
                <a:srgbClr val="000000"/>
              </a:solidFill>
            </a:endParaRPr>
          </a:p>
          <a:p>
            <a:pPr marL="342900" indent="-342900" algn="l">
              <a:buFont typeface="Arial" panose="020B0604020202020204" pitchFamily="34" charset="0"/>
              <a:buChar char="•"/>
            </a:pPr>
            <a:r>
              <a:rPr lang="uk-UA" sz="1800" dirty="0">
                <a:solidFill>
                  <a:srgbClr val="000000"/>
                </a:solidFill>
              </a:rPr>
              <a:t>Частина 4: </a:t>
            </a:r>
            <a:r>
              <a:rPr lang="ru-RU" sz="1800" dirty="0">
                <a:solidFill>
                  <a:srgbClr val="000000"/>
                </a:solidFill>
              </a:rPr>
              <a:t> </a:t>
            </a:r>
            <a:r>
              <a:rPr lang="ru-RU" sz="1800" dirty="0" err="1">
                <a:solidFill>
                  <a:srgbClr val="000000"/>
                </a:solidFill>
              </a:rPr>
              <a:t>Звернення</a:t>
            </a:r>
            <a:r>
              <a:rPr lang="ru-RU" sz="1800" dirty="0">
                <a:solidFill>
                  <a:srgbClr val="000000"/>
                </a:solidFill>
              </a:rPr>
              <a:t> за </a:t>
            </a:r>
            <a:r>
              <a:rPr lang="ru-RU" sz="1800" dirty="0" err="1">
                <a:solidFill>
                  <a:srgbClr val="000000"/>
                </a:solidFill>
              </a:rPr>
              <a:t>допомогою</a:t>
            </a:r>
            <a:r>
              <a:rPr lang="ru-RU" sz="1800" dirty="0">
                <a:solidFill>
                  <a:srgbClr val="000000"/>
                </a:solidFill>
              </a:rPr>
              <a:t> SSH через CLI </a:t>
            </a:r>
            <a:r>
              <a:rPr lang="ru-RU" sz="1800" dirty="0" err="1" smtClean="0">
                <a:solidFill>
                  <a:srgbClr val="000000"/>
                </a:solidFill>
              </a:rPr>
              <a:t>комутатора</a:t>
            </a:r>
            <a:r>
              <a:rPr lang="ru-RU" sz="1800" dirty="0" smtClean="0">
                <a:solidFill>
                  <a:srgbClr val="000000"/>
                </a:solidFill>
              </a:rPr>
              <a:t>.</a:t>
            </a:r>
            <a:endParaRPr lang="uk-UA" sz="1800" dirty="0">
              <a:solidFill>
                <a:srgbClr val="000000"/>
              </a:solidFill>
            </a:endParaRPr>
          </a:p>
          <a:p>
            <a:pPr algn="l"/>
            <a:endParaRPr lang="en-US" sz="1800" dirty="0">
              <a:solidFill>
                <a:srgbClr val="000000"/>
              </a:solidFill>
            </a:endParaRPr>
          </a:p>
        </p:txBody>
      </p:sp>
    </p:spTree>
    <p:extLst>
      <p:ext uri="{BB962C8B-B14F-4D97-AF65-F5344CB8AC3E}">
        <p14:creationId xmlns:p14="http://schemas.microsoft.com/office/powerpoint/2010/main" val="37353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uk-UA">
                <a:solidFill>
                  <a:schemeClr val="accent5">
                    <a:lumMod val="40000"/>
                    <a:lumOff val="60000"/>
                  </a:schemeClr>
                </a:solidFill>
              </a:rPr>
              <a:t>16.5 Практичне завдання з Розділу та Контрольна робота</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uk-UA">
                <a:solidFill>
                  <a:schemeClr val="accent5">
                    <a:lumMod val="40000"/>
                    <a:lumOff val="60000"/>
                  </a:schemeClr>
                </a:solidFill>
              </a:rPr>
              <a:t>16.1 Загрози безпеці та вразливості</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a:latin typeface="Arial" charset="0"/>
              </a:rPr>
              <a:t>Практичне завдання з розділу та Контрольна робота </a:t>
            </a:r>
            <a:r>
              <a:rPr lang="en-US" dirty="0">
                <a:latin typeface="Arial" charset="0"/>
              </a:rPr>
              <a:t/>
            </a:r>
            <a:br>
              <a:rPr lang="en-US" dirty="0">
                <a:latin typeface="Arial" charset="0"/>
              </a:rPr>
            </a:br>
            <a:r>
              <a:rPr lang="uk-UA">
                <a:latin typeface="Arial" charset="0"/>
              </a:rPr>
              <a:t>Packet Tracer – Захист мережних пристроїв</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a:xfrm>
            <a:off x="145358" y="981010"/>
            <a:ext cx="8853286" cy="3627086"/>
          </a:xfrm>
        </p:spPr>
        <p:txBody>
          <a:bodyPr/>
          <a:lstStyle/>
          <a:p>
            <a:pPr marL="0" indent="0" algn="just" rtl="0">
              <a:buNone/>
            </a:pPr>
            <a:r>
              <a:rPr lang="uk-UA" sz="1800" dirty="0"/>
              <a:t>У цьому завданні ви налаштуєте маршрутизатор і комутатор дотримуючись </a:t>
            </a:r>
            <a:r>
              <a:rPr lang="uk-UA" sz="1800" dirty="0" smtClean="0"/>
              <a:t>переліку вимог</a:t>
            </a:r>
            <a:r>
              <a:rPr lang="uk-UA" sz="1800" dirty="0"/>
              <a:t>.</a:t>
            </a:r>
          </a:p>
          <a:p>
            <a:pPr marL="0" indent="0">
              <a:buNone/>
            </a:pPr>
            <a:r>
              <a:rPr lang="en-US" sz="1800" dirty="0"/>
              <a:t/>
            </a:r>
            <a:br>
              <a:rPr lang="en-US" sz="1800" dirty="0"/>
            </a:br>
            <a:endParaRPr lang="en-US" sz="18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Лабораторна робота – Захист мережних пристроїв</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defTabSz="457105" rtl="0" fontAlgn="auto">
              <a:spcBef>
                <a:spcPct val="20000"/>
              </a:spcBef>
              <a:spcAft>
                <a:spcPts val="0"/>
              </a:spcAft>
              <a:buClrTx/>
              <a:buSzTx/>
              <a:buNone/>
            </a:pPr>
            <a:r>
              <a:rPr lang="uk-UA" sz="1800" dirty="0"/>
              <a:t>У цій лабораторній роботі ви виконаєте такі завдання:</a:t>
            </a:r>
          </a:p>
          <a:p>
            <a:pPr marL="342900" indent="-342900" defTabSz="457105" rtl="0" fontAlgn="auto">
              <a:spcBef>
                <a:spcPct val="20000"/>
              </a:spcBef>
              <a:spcAft>
                <a:spcPts val="0"/>
              </a:spcAft>
              <a:buClrTx/>
              <a:buSzTx/>
              <a:buFont typeface="Arial" panose="020B0604020202020204" pitchFamily="34" charset="0"/>
              <a:buChar char="•"/>
            </a:pPr>
            <a:r>
              <a:rPr lang="uk-UA" sz="1800" dirty="0"/>
              <a:t>Налаштування базових параметрів пристрою</a:t>
            </a:r>
          </a:p>
          <a:p>
            <a:pPr marL="342900" indent="-342900" defTabSz="457105" rtl="0" fontAlgn="auto">
              <a:spcBef>
                <a:spcPct val="20000"/>
              </a:spcBef>
              <a:spcAft>
                <a:spcPts val="0"/>
              </a:spcAft>
              <a:buClrTx/>
              <a:buSzTx/>
              <a:buFont typeface="Arial" panose="020B0604020202020204" pitchFamily="34" charset="0"/>
              <a:buChar char="•"/>
            </a:pPr>
            <a:r>
              <a:rPr lang="uk-UA" sz="1800" dirty="0"/>
              <a:t>Налаштування основних заходів безпеки на маршрутизаторі</a:t>
            </a:r>
          </a:p>
          <a:p>
            <a:pPr marL="342900" indent="-342900" defTabSz="457105" rtl="0" fontAlgn="auto">
              <a:spcBef>
                <a:spcPct val="20000"/>
              </a:spcBef>
              <a:spcAft>
                <a:spcPts val="0"/>
              </a:spcAft>
              <a:buClrTx/>
              <a:buSzTx/>
              <a:buFont typeface="Arial" panose="020B0604020202020204" pitchFamily="34" charset="0"/>
              <a:buChar char="•"/>
            </a:pPr>
            <a:r>
              <a:rPr lang="uk-UA" sz="1800" dirty="0"/>
              <a:t>Налаштування основних заходів безпеки на </a:t>
            </a:r>
            <a:r>
              <a:rPr lang="uk-UA" sz="1800" dirty="0" smtClean="0"/>
              <a:t>комутаторі</a:t>
            </a:r>
            <a:r>
              <a:rPr lang="en-US" sz="1800" dirty="0"/>
              <a:t>.</a:t>
            </a:r>
            <a:endParaRPr lang="uk-UA" sz="1800" dirty="0"/>
          </a:p>
          <a:p>
            <a:pPr marL="0" indent="0">
              <a:buNone/>
            </a:pPr>
            <a:r>
              <a:rPr lang="en-US" sz="1800" dirty="0"/>
              <a:t/>
            </a:r>
            <a:br>
              <a:rPr lang="en-US" sz="1800" dirty="0"/>
            </a:br>
            <a:endParaRPr lang="en-US" sz="1800" dirty="0"/>
          </a:p>
        </p:txBody>
      </p:sp>
    </p:spTree>
    <p:custDataLst>
      <p:tags r:id="rId1"/>
    </p:custDataLst>
    <p:extLst>
      <p:ext uri="{BB962C8B-B14F-4D97-AF65-F5344CB8AC3E}">
        <p14:creationId xmlns:p14="http://schemas.microsoft.com/office/powerpoint/2010/main" val="237564635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dirty="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dirty="0">
                <a:latin typeface="Arial" charset="0"/>
              </a:rPr>
              <a:t>Що ми вивчили </a:t>
            </a:r>
            <a:r>
              <a:rPr lang="uk-UA" dirty="0" smtClean="0">
                <a:latin typeface="Arial" charset="0"/>
              </a:rPr>
              <a:t>у цьому </a:t>
            </a:r>
            <a:r>
              <a:rPr lang="uk-UA" dirty="0">
                <a:latin typeface="Arial" charset="0"/>
              </a:rPr>
              <a:t>розділі?</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lgn="just" rtl="0">
              <a:spcBef>
                <a:spcPts val="0"/>
              </a:spcBef>
              <a:spcAft>
                <a:spcPts val="0"/>
              </a:spcAft>
              <a:buFont typeface="Arial" panose="020B0604020202020204" pitchFamily="34" charset="0"/>
              <a:buChar char="•"/>
            </a:pPr>
            <a:r>
              <a:rPr lang="uk-UA" sz="1400" dirty="0"/>
              <a:t>Отримання хакером доступу до мережі може стати причиною чотирьох основних типів загроз: крадіжка інформації, втрата та маніпулювання даними, крадіжка ідентичності та припинення надання послуги. </a:t>
            </a:r>
          </a:p>
          <a:p>
            <a:pPr algn="just" rtl="0">
              <a:spcBef>
                <a:spcPts val="0"/>
              </a:spcBef>
              <a:spcAft>
                <a:spcPts val="0"/>
              </a:spcAft>
              <a:buFont typeface="Arial" panose="020B0604020202020204" pitchFamily="34" charset="0"/>
              <a:buChar char="•"/>
            </a:pPr>
            <a:r>
              <a:rPr lang="uk-UA" sz="1400" dirty="0"/>
              <a:t>Розрізняють три основні уразливості або недоліки: технологічні, конфігурації та порушення політики безпеки. </a:t>
            </a:r>
          </a:p>
          <a:p>
            <a:pPr algn="just" rtl="0">
              <a:spcBef>
                <a:spcPts val="0"/>
              </a:spcBef>
              <a:spcAft>
                <a:spcPts val="0"/>
              </a:spcAft>
              <a:buFont typeface="Arial" panose="020B0604020202020204" pitchFamily="34" charset="0"/>
              <a:buChar char="•"/>
            </a:pPr>
            <a:r>
              <a:rPr lang="uk-UA" sz="1400" dirty="0"/>
              <a:t>Чотири класи фізичних загроз: апаратна, екологічна, електрична та технічного обслуговування.</a:t>
            </a:r>
          </a:p>
          <a:p>
            <a:pPr algn="just" rtl="0">
              <a:spcBef>
                <a:spcPts val="0"/>
              </a:spcBef>
              <a:spcAft>
                <a:spcPts val="0"/>
              </a:spcAft>
              <a:buFont typeface="Arial" panose="020B0604020202020204" pitchFamily="34" charset="0"/>
              <a:buChar char="•"/>
            </a:pPr>
            <a:r>
              <a:rPr lang="uk-UA" sz="1400" dirty="0" err="1"/>
              <a:t>Malware</a:t>
            </a:r>
            <a:r>
              <a:rPr lang="uk-UA" sz="1400" dirty="0"/>
              <a:t> (шкідливе ПЗ) - скорочення від "</a:t>
            </a:r>
            <a:r>
              <a:rPr lang="uk-UA" sz="1400" dirty="0" err="1"/>
              <a:t>malicious</a:t>
            </a:r>
            <a:r>
              <a:rPr lang="uk-UA" sz="1400" dirty="0"/>
              <a:t> </a:t>
            </a:r>
            <a:r>
              <a:rPr lang="uk-UA" sz="1400" dirty="0" err="1"/>
              <a:t>software</a:t>
            </a:r>
            <a:r>
              <a:rPr lang="uk-UA" sz="1400" dirty="0"/>
              <a:t>" (ШПЗ). Це програмний код або програмне забезпечення, спеціально </a:t>
            </a:r>
            <a:r>
              <a:rPr lang="uk-UA" sz="1400" dirty="0" smtClean="0"/>
              <a:t>створене </a:t>
            </a:r>
            <a:r>
              <a:rPr lang="uk-UA" sz="1400" dirty="0"/>
              <a:t>для пошкодження, припинення роботи, крадіжки або загалом вчинення інших зловмисних чи незаконних дій над даними, пристроями або мережами. Віруси, хробаки та троянські коні - це поширені типи шкідливих програм. </a:t>
            </a:r>
          </a:p>
          <a:p>
            <a:pPr algn="just" rtl="0">
              <a:spcBef>
                <a:spcPts val="0"/>
              </a:spcBef>
              <a:spcAft>
                <a:spcPts val="0"/>
              </a:spcAft>
              <a:buFont typeface="Arial" panose="020B0604020202020204" pitchFamily="34" charset="0"/>
              <a:buChar char="•"/>
            </a:pPr>
            <a:r>
              <a:rPr lang="uk-UA" sz="1400" dirty="0"/>
              <a:t>Мережні атаки можна класифікувати за трьома основними категоріями: розвідка, доступ і відмова в обслуговуванні. </a:t>
            </a:r>
          </a:p>
          <a:p>
            <a:pPr algn="just" rtl="0">
              <a:spcBef>
                <a:spcPts val="0"/>
              </a:spcBef>
              <a:spcAft>
                <a:spcPts val="0"/>
              </a:spcAft>
              <a:buFont typeface="Arial" panose="020B0604020202020204" pitchFamily="34" charset="0"/>
              <a:buChar char="•"/>
            </a:pPr>
            <a:r>
              <a:rPr lang="uk-UA" sz="1400" dirty="0"/>
              <a:t>Щоб зменшити вплив мережних атак, потрібно спочатку захистити такі пристрої, як маршрутизатори, комутатори, сервери та </a:t>
            </a:r>
            <a:r>
              <a:rPr lang="uk-UA" sz="1400" dirty="0" err="1"/>
              <a:t>хости</a:t>
            </a:r>
            <a:r>
              <a:rPr lang="uk-UA" sz="1400" dirty="0"/>
              <a:t>. Більшість організацій використовують підхід глибинної оборони для захисту, також відомий як багатошаровий підхід безпеки. </a:t>
            </a:r>
            <a:r>
              <a:rPr lang="uk-UA" sz="1400" dirty="0" smtClean="0"/>
              <a:t>Він потребує </a:t>
            </a:r>
            <a:r>
              <a:rPr lang="uk-UA" sz="1400" dirty="0"/>
              <a:t>поєднання мережних пристроїв і сервісів, що працюють у тандемі. </a:t>
            </a:r>
          </a:p>
          <a:p>
            <a:pPr algn="just" rtl="0">
              <a:spcBef>
                <a:spcPts val="0"/>
              </a:spcBef>
              <a:spcAft>
                <a:spcPts val="0"/>
              </a:spcAft>
              <a:buFont typeface="Arial" panose="020B0604020202020204" pitchFamily="34" charset="0"/>
              <a:buChar char="•"/>
            </a:pPr>
            <a:r>
              <a:rPr lang="uk-UA" sz="1400" dirty="0"/>
              <a:t>Для захисту користувачів і ресурсів організації від загроз TCP/IP передбачено кілька пристроїв і служб безпеки: VPN, </a:t>
            </a:r>
            <a:r>
              <a:rPr lang="uk-UA" sz="1400" dirty="0" err="1" smtClean="0"/>
              <a:t>міжмережний</a:t>
            </a:r>
            <a:r>
              <a:rPr lang="uk-UA" sz="1400" dirty="0" smtClean="0"/>
              <a:t> екран ASA</a:t>
            </a:r>
            <a:r>
              <a:rPr lang="uk-UA" sz="1400" dirty="0"/>
              <a:t>, IPS, ESA/WSA і AAA-сервер</a:t>
            </a:r>
            <a:r>
              <a:rPr lang="uk-UA" sz="1600" dirty="0"/>
              <a:t>. </a:t>
            </a:r>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 (Продовж.)</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lgn="just" rtl="0">
              <a:spcBef>
                <a:spcPts val="0"/>
              </a:spcBef>
              <a:spcAft>
                <a:spcPts val="0"/>
              </a:spcAft>
              <a:buFont typeface="Arial" panose="020B0604020202020204" pitchFamily="34" charset="0"/>
              <a:buChar char="•"/>
            </a:pPr>
            <a:r>
              <a:rPr lang="uk-UA" dirty="0"/>
              <a:t>Інфраструктурні пристрої повинні мати резервні копії конфігураційних файлів </a:t>
            </a:r>
            <a:r>
              <a:rPr lang="uk-UA" dirty="0" smtClean="0"/>
              <a:t>та образів </a:t>
            </a:r>
            <a:r>
              <a:rPr lang="uk-UA" dirty="0"/>
              <a:t>IOS на FTP або аналогічному файловому сервері. Якщо комп'ютер або апаратне забезпечення маршрутизатора виходить з ладу, дані або конфігурацію можна відновити за допомогою резервної копії. </a:t>
            </a:r>
          </a:p>
          <a:p>
            <a:pPr algn="just" rtl="0">
              <a:spcBef>
                <a:spcPts val="0"/>
              </a:spcBef>
              <a:spcAft>
                <a:spcPts val="0"/>
              </a:spcAft>
              <a:buFont typeface="Arial" panose="020B0604020202020204" pitchFamily="34" charset="0"/>
              <a:buChar char="•"/>
            </a:pPr>
            <a:r>
              <a:rPr lang="uk-UA" dirty="0"/>
              <a:t>Найефективніший спосіб пом'якшення атаки хробаків передбачає завантаження оновлень безпеки від постачальника операційної системи та виправлення усіх вразливих систем. Щоб керувати критичними </a:t>
            </a:r>
            <a:r>
              <a:rPr lang="uk-UA" dirty="0" err="1"/>
              <a:t>патчами</a:t>
            </a:r>
            <a:r>
              <a:rPr lang="uk-UA" dirty="0"/>
              <a:t> безпеки, переконайтеся, що всі кінцеві системи налаштовані на автоматичне завантаження оновлень. </a:t>
            </a:r>
          </a:p>
          <a:p>
            <a:pPr algn="just" rtl="0">
              <a:spcBef>
                <a:spcPts val="0"/>
              </a:spcBef>
              <a:spcAft>
                <a:spcPts val="0"/>
              </a:spcAft>
              <a:buFont typeface="Arial" panose="020B0604020202020204" pitchFamily="34" charset="0"/>
              <a:buChar char="•"/>
            </a:pPr>
            <a:r>
              <a:rPr lang="uk-UA" dirty="0"/>
              <a:t>AAA - це спосіб контролювати, кому дозволено доступ до мережі (автентифікація), які дії можна виконувати при доступі до мережі (авторизація), і що було зроблено, під час перебування у мережі (облік). </a:t>
            </a:r>
          </a:p>
          <a:p>
            <a:pPr algn="just" rtl="0">
              <a:spcBef>
                <a:spcPts val="0"/>
              </a:spcBef>
              <a:spcAft>
                <a:spcPts val="0"/>
              </a:spcAft>
              <a:buFont typeface="Arial" panose="020B0604020202020204" pitchFamily="34" charset="0"/>
              <a:buChar char="•"/>
            </a:pPr>
            <a:r>
              <a:rPr lang="uk-UA" dirty="0"/>
              <a:t>Мережні брандмауери або </a:t>
            </a:r>
            <a:r>
              <a:rPr lang="uk-UA" dirty="0" err="1"/>
              <a:t>міжмережні</a:t>
            </a:r>
            <a:r>
              <a:rPr lang="uk-UA" dirty="0"/>
              <a:t> екрани, встановлені між двома або більше мережами, здійснюють контроль трафіку між ними і допомагають запобігти несанкціонованому доступу. </a:t>
            </a:r>
          </a:p>
          <a:p>
            <a:pPr algn="just" rtl="0">
              <a:spcBef>
                <a:spcPts val="0"/>
              </a:spcBef>
              <a:spcAft>
                <a:spcPts val="0"/>
              </a:spcAft>
              <a:buFont typeface="Arial" panose="020B0604020202020204" pitchFamily="34" charset="0"/>
              <a:buChar char="•"/>
            </a:pPr>
            <a:r>
              <a:rPr lang="uk-UA" dirty="0"/>
              <a:t>Захист кінцевих пристроїв має вирішальне значення для безпеки мережі. Компанія повинна мати чітко задокументовану політику, яка може включати використання антивірусного програмного забезпечення та </a:t>
            </a:r>
            <a:r>
              <a:rPr lang="uk-UA" dirty="0" smtClean="0"/>
              <a:t>засобів запобігання вторгненням. </a:t>
            </a:r>
            <a:r>
              <a:rPr lang="uk-UA" dirty="0"/>
              <a:t>Більш комплексні рішення безпеки кінцевої точки покладаються на керування доступом до </a:t>
            </a:r>
            <a:r>
              <a:rPr lang="uk-UA" dirty="0" smtClean="0"/>
              <a:t>мережі.</a:t>
            </a:r>
            <a:endParaRPr lang="uk-UA"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 (Продовж.)</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lgn="just" rtl="0">
              <a:spcBef>
                <a:spcPts val="0"/>
              </a:spcBef>
              <a:spcAft>
                <a:spcPts val="0"/>
              </a:spcAft>
              <a:buFont typeface="Arial" panose="020B0604020202020204" pitchFamily="34" charset="0"/>
              <a:buChar char="•"/>
            </a:pPr>
            <a:r>
              <a:rPr lang="uk-UA" sz="1600" dirty="0"/>
              <a:t>Для маршрутизаторів </a:t>
            </a:r>
            <a:r>
              <a:rPr lang="uk-UA" sz="1600" dirty="0" err="1"/>
              <a:t>Cisco</a:t>
            </a:r>
            <a:r>
              <a:rPr lang="uk-UA" sz="1600" dirty="0"/>
              <a:t> функція </a:t>
            </a:r>
            <a:r>
              <a:rPr lang="uk-UA" sz="1600" dirty="0" err="1"/>
              <a:t>Cisco</a:t>
            </a:r>
            <a:r>
              <a:rPr lang="uk-UA" sz="1600" dirty="0"/>
              <a:t> </a:t>
            </a:r>
            <a:r>
              <a:rPr lang="uk-UA" sz="1600" dirty="0" err="1"/>
              <a:t>AutoSecure</a:t>
            </a:r>
            <a:r>
              <a:rPr lang="uk-UA" sz="1600" dirty="0"/>
              <a:t> може використовуватися для забезпечення захисту системи. Для більшості ОС імена користувачів та паролі за замовчуванням слід негайно змінити, доступ до системних ресурсів повинен </a:t>
            </a:r>
            <a:r>
              <a:rPr lang="uk-UA" sz="1600" dirty="0" smtClean="0"/>
              <a:t>обмежуватися колом осіб, </a:t>
            </a:r>
            <a:r>
              <a:rPr lang="uk-UA" sz="1600" dirty="0"/>
              <a:t>які мають право </a:t>
            </a:r>
            <a:r>
              <a:rPr lang="uk-UA" sz="1600" dirty="0" smtClean="0"/>
              <a:t>на їх використання, </a:t>
            </a:r>
            <a:r>
              <a:rPr lang="uk-UA" sz="1600" dirty="0"/>
              <a:t>а будь-які непотрібні сервіси та програми повинні бути, за можливості, вимкнені та видалені. </a:t>
            </a:r>
          </a:p>
          <a:p>
            <a:pPr algn="just" rtl="0">
              <a:spcBef>
                <a:spcPts val="0"/>
              </a:spcBef>
              <a:spcAft>
                <a:spcPts val="0"/>
              </a:spcAft>
              <a:buFont typeface="Arial" panose="020B0604020202020204" pitchFamily="34" charset="0"/>
              <a:buChar char="•"/>
            </a:pPr>
            <a:r>
              <a:rPr lang="uk-UA" sz="1600" dirty="0"/>
              <a:t>Для захисту мережних пристроїв важливо використовувати надійні паролі. Часто, парольну фразу легше запам'ятати, ніж простий пароль. Також вона довша і її важче вгадати. </a:t>
            </a:r>
          </a:p>
          <a:p>
            <a:pPr algn="just" rtl="0">
              <a:spcBef>
                <a:spcPts val="0"/>
              </a:spcBef>
              <a:spcAft>
                <a:spcPts val="0"/>
              </a:spcAft>
              <a:buFont typeface="Arial" panose="020B0604020202020204" pitchFamily="34" charset="0"/>
              <a:buChar char="•"/>
            </a:pPr>
            <a:r>
              <a:rPr lang="uk-UA" sz="1600" dirty="0"/>
              <a:t>Для маршрутизаторів і комутаторів зашифровуйте усі паролі у відкритому вигляді, встановивши мінімально прийнятну довжину пароля, стримуйте атаки грубої сили з угадування пароля та відключіть неактивний доступ до привілейованого режиму EXEC через вказаний проміжок часу.</a:t>
            </a:r>
          </a:p>
          <a:p>
            <a:pPr algn="just" rtl="0">
              <a:spcBef>
                <a:spcPts val="0"/>
              </a:spcBef>
              <a:spcAft>
                <a:spcPts val="0"/>
              </a:spcAft>
              <a:buFont typeface="Arial" panose="020B0604020202020204" pitchFamily="34" charset="0"/>
              <a:buChar char="•"/>
            </a:pPr>
            <a:r>
              <a:rPr lang="uk-UA" sz="1600" dirty="0"/>
              <a:t>Налаштуйте відповідні пристрої для підтримки SSH та вимкніть сервіси, які не використовуються</a:t>
            </a:r>
            <a:r>
              <a:rPr lang="uk-UA" sz="1600" dirty="0" smtClean="0"/>
              <a:t>.</a:t>
            </a:r>
            <a:endParaRPr lang="uk-UA" sz="1600" dirty="0"/>
          </a:p>
        </p:txBody>
      </p:sp>
    </p:spTree>
    <p:custDataLst>
      <p:tags r:id="rId1"/>
    </p:custDataLst>
    <p:extLst>
      <p:ext uri="{BB962C8B-B14F-4D97-AF65-F5344CB8AC3E}">
        <p14:creationId xmlns:p14="http://schemas.microsoft.com/office/powerpoint/2010/main" val="78329443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31869"/>
            <a:ext cx="9144000" cy="609056"/>
          </a:xfrm>
        </p:spPr>
        <p:txBody>
          <a:bodyPr/>
          <a:lstStyle/>
          <a:p>
            <a:pPr rtl="0" eaLnBrk="1" hangingPunct="1"/>
            <a:r>
              <a:rPr lang="uk-UA" sz="1400">
                <a:latin typeface="Arial" charset="0"/>
              </a:rPr>
              <a:t>Розділ 16: Основи мережної безпеки</a:t>
            </a:r>
            <a:r>
              <a:rPr lang="en-US" dirty="0">
                <a:latin typeface="Arial" charset="0"/>
              </a:rPr>
              <a:t/>
            </a:r>
            <a:br>
              <a:rPr lang="en-US" dirty="0">
                <a:latin typeface="Arial" charset="0"/>
              </a:rPr>
            </a:br>
            <a:r>
              <a:rPr lang="uk-UA">
                <a:latin typeface="Arial" charset="0"/>
              </a:rPr>
              <a:t>Нові терміни та команди</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63114" y="867637"/>
            <a:ext cx="4046935" cy="4125482"/>
          </a:xfrm>
          <a:ln>
            <a:solidFill>
              <a:schemeClr val="tx1">
                <a:lumMod val="50000"/>
              </a:schemeClr>
            </a:solidFill>
          </a:ln>
        </p:spPr>
        <p:txBody>
          <a:bodyPr/>
          <a:lstStyle/>
          <a:p>
            <a:pPr rtl="0">
              <a:buFont typeface="Arial" panose="020B0604020202020204" pitchFamily="34" charset="0"/>
              <a:buChar char="•"/>
            </a:pPr>
            <a:r>
              <a:rPr lang="uk-UA" sz="1600" dirty="0"/>
              <a:t>суб'єкт загрози</a:t>
            </a:r>
          </a:p>
          <a:p>
            <a:pPr rtl="0">
              <a:buFont typeface="Arial" panose="020B0604020202020204" pitchFamily="34" charset="0"/>
              <a:buChar char="•"/>
            </a:pPr>
            <a:r>
              <a:rPr lang="uk-UA" sz="1600" dirty="0"/>
              <a:t>шкідливе ПЗ</a:t>
            </a:r>
          </a:p>
          <a:p>
            <a:pPr rtl="0">
              <a:buFont typeface="Arial" panose="020B0604020202020204" pitchFamily="34" charset="0"/>
              <a:buChar char="•"/>
            </a:pPr>
            <a:r>
              <a:rPr lang="uk-UA" sz="1600" dirty="0"/>
              <a:t>розвідувальні атаки</a:t>
            </a:r>
          </a:p>
          <a:p>
            <a:pPr rtl="0">
              <a:buFont typeface="Arial" panose="020B0604020202020204" pitchFamily="34" charset="0"/>
              <a:buChar char="•"/>
            </a:pPr>
            <a:r>
              <a:rPr lang="uk-UA" sz="1600" dirty="0"/>
              <a:t>атаки доступу</a:t>
            </a:r>
          </a:p>
          <a:p>
            <a:pPr rtl="0">
              <a:buFont typeface="Arial" panose="020B0604020202020204" pitchFamily="34" charset="0"/>
              <a:buChar char="•"/>
            </a:pPr>
            <a:r>
              <a:rPr lang="uk-UA" sz="1600" dirty="0"/>
              <a:t>глибинна оборона</a:t>
            </a:r>
          </a:p>
          <a:p>
            <a:pPr rtl="0">
              <a:buFont typeface="Arial" panose="020B0604020202020204" pitchFamily="34" charset="0"/>
              <a:buChar char="•"/>
            </a:pPr>
            <a:r>
              <a:rPr lang="uk-UA" sz="1600" dirty="0" smtClean="0"/>
              <a:t>Автентифікація</a:t>
            </a:r>
            <a:r>
              <a:rPr lang="uk-UA" sz="1600" dirty="0"/>
              <a:t>, Авторизація, Облік (ААА)</a:t>
            </a:r>
          </a:p>
          <a:p>
            <a:pPr rtl="0">
              <a:buFont typeface="Arial" panose="020B0604020202020204" pitchFamily="34" charset="0"/>
              <a:buChar char="•"/>
            </a:pPr>
            <a:r>
              <a:rPr lang="uk-UA" sz="1600" dirty="0"/>
              <a:t>д</a:t>
            </a:r>
            <a:r>
              <a:rPr lang="uk-UA" sz="1600" dirty="0" smtClean="0"/>
              <a:t>емілітаризована зона (</a:t>
            </a:r>
            <a:r>
              <a:rPr lang="uk-UA" sz="1600" dirty="0"/>
              <a:t>DMZ)</a:t>
            </a:r>
          </a:p>
          <a:p>
            <a:pPr rtl="0">
              <a:buFont typeface="Arial" panose="020B0604020202020204" pitchFamily="34" charset="0"/>
              <a:buChar char="•"/>
            </a:pPr>
            <a:r>
              <a:rPr lang="uk-UA" sz="1600" dirty="0" err="1" smtClean="0"/>
              <a:t>Cisco</a:t>
            </a:r>
            <a:r>
              <a:rPr lang="uk-UA" sz="1600" dirty="0" smtClean="0"/>
              <a:t> </a:t>
            </a:r>
            <a:r>
              <a:rPr lang="en-US" sz="1600" dirty="0" err="1" smtClean="0"/>
              <a:t>AutoSecure</a:t>
            </a:r>
            <a:endParaRPr lang="uk-UA" sz="1600" dirty="0"/>
          </a:p>
          <a:p>
            <a:pPr rtl="0">
              <a:buFont typeface="Arial" panose="020B0604020202020204" pitchFamily="34" charset="0"/>
              <a:buChar char="•"/>
            </a:pPr>
            <a:r>
              <a:rPr lang="uk-UA" sz="1600" dirty="0"/>
              <a:t>парольна фраза</a:t>
            </a:r>
          </a:p>
          <a:p>
            <a:pPr marL="0" indent="0">
              <a:buNone/>
            </a:pPr>
            <a:endParaRPr lang="en-US" sz="1600" dirty="0"/>
          </a:p>
          <a:p>
            <a:pPr marL="0" indent="0">
              <a:buNone/>
            </a:pPr>
            <a:endParaRPr lang="en-US" sz="1600" dirty="0"/>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4373162" y="867637"/>
            <a:ext cx="4427935" cy="412548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buFont typeface="Arial" panose="020B0604020202020204" pitchFamily="34" charset="0"/>
              <a:buChar char="•"/>
            </a:pPr>
            <a:r>
              <a:rPr lang="uk-UA" sz="1600" b="1"/>
              <a:t>service password-encryption</a:t>
            </a:r>
          </a:p>
          <a:p>
            <a:pPr rtl="0">
              <a:buFont typeface="Arial" panose="020B0604020202020204" pitchFamily="34" charset="0"/>
              <a:buChar char="•"/>
            </a:pPr>
            <a:r>
              <a:rPr lang="uk-UA" sz="1600" b="1"/>
              <a:t>security passwords min-length </a:t>
            </a:r>
          </a:p>
          <a:p>
            <a:pPr rtl="0">
              <a:buFont typeface="Arial" panose="020B0604020202020204" pitchFamily="34" charset="0"/>
              <a:buChar char="•"/>
            </a:pPr>
            <a:r>
              <a:rPr lang="uk-UA" sz="1600" b="1"/>
              <a:t>login block-for</a:t>
            </a:r>
          </a:p>
          <a:p>
            <a:pPr rtl="0">
              <a:buFont typeface="Arial" panose="020B0604020202020204" pitchFamily="34" charset="0"/>
              <a:buChar char="•"/>
            </a:pPr>
            <a:r>
              <a:rPr lang="uk-UA" sz="1600" b="1"/>
              <a:t>exec-timeout</a:t>
            </a:r>
          </a:p>
          <a:p>
            <a:pPr rtl="0">
              <a:buFont typeface="Arial" panose="020B0604020202020204" pitchFamily="34" charset="0"/>
              <a:buChar char="•"/>
            </a:pPr>
            <a:r>
              <a:rPr lang="uk-UA" sz="1600" b="1"/>
              <a:t>crypto key generate rsa general-keys modulus</a:t>
            </a:r>
          </a:p>
          <a:p>
            <a:pPr rtl="0">
              <a:buFont typeface="Arial" panose="020B0604020202020204" pitchFamily="34" charset="0"/>
              <a:buChar char="•"/>
            </a:pPr>
            <a:r>
              <a:rPr lang="uk-UA" sz="1600" b="1"/>
              <a:t>username</a:t>
            </a:r>
            <a:r>
              <a:rPr lang="uk-UA" sz="1600"/>
              <a:t> </a:t>
            </a:r>
            <a:r>
              <a:rPr lang="uk-UA" sz="1600" b="1"/>
              <a:t>password | secret </a:t>
            </a:r>
          </a:p>
          <a:p>
            <a:pPr rtl="0">
              <a:buFont typeface="Arial" panose="020B0604020202020204" pitchFamily="34" charset="0"/>
              <a:buChar char="•"/>
            </a:pPr>
            <a:r>
              <a:rPr lang="uk-UA" sz="1600" b="1"/>
              <a:t>login local</a:t>
            </a:r>
          </a:p>
          <a:p>
            <a:pPr rtl="0">
              <a:buFont typeface="Arial" panose="020B0604020202020204" pitchFamily="34" charset="0"/>
              <a:buChar char="•"/>
            </a:pPr>
            <a:r>
              <a:rPr lang="uk-UA" sz="1600" b="1"/>
              <a:t>transport input ssh</a:t>
            </a:r>
          </a:p>
          <a:p>
            <a:pPr rtl="0">
              <a:buFont typeface="Arial" panose="020B0604020202020204" pitchFamily="34" charset="0"/>
              <a:buChar char="•"/>
            </a:pPr>
            <a:r>
              <a:rPr lang="uk-UA" sz="1600" b="1"/>
              <a:t>show ip ports all</a:t>
            </a:r>
          </a:p>
          <a:p>
            <a:pPr rtl="0">
              <a:buFont typeface="Arial" panose="020B0604020202020204" pitchFamily="34" charset="0"/>
              <a:buChar char="•"/>
            </a:pPr>
            <a:r>
              <a:rPr lang="uk-UA" sz="1600" b="1"/>
              <a:t>show control-plan host open-ports</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14300"/>
            <a:ext cx="8345488" cy="731837"/>
          </a:xfrm>
        </p:spPr>
        <p:txBody>
          <a:bodyPr/>
          <a:lstStyle/>
          <a:p>
            <a:pPr rtl="0"/>
            <a:r>
              <a:rPr lang="uk-UA" sz="1600" dirty="0"/>
              <a:t>Загрози безпеці та вразливості</a:t>
            </a:r>
            <a:r>
              <a:rPr lang="en-US" dirty="0"/>
              <a:t/>
            </a:r>
            <a:br>
              <a:rPr lang="en-US" dirty="0"/>
            </a:br>
            <a:r>
              <a:rPr lang="uk-UA" sz="2400" dirty="0"/>
              <a:t>Типи загроз</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947737"/>
            <a:ext cx="8280057" cy="3689897"/>
          </a:xfrm>
        </p:spPr>
        <p:txBody>
          <a:bodyPr/>
          <a:lstStyle/>
          <a:p>
            <a:pPr marL="0" indent="0" algn="just" rtl="0"/>
            <a:r>
              <a:rPr lang="uk-UA" sz="1600" dirty="0">
                <a:solidFill>
                  <a:srgbClr val="000000"/>
                </a:solidFill>
              </a:rPr>
              <a:t>Атаки на мережу можуть бути руйнівними і призводити до значних витрат часу і грошей через пошкодження або крадіжку важливої інформації або активів. Зловмисники можуть отримати доступ до мережі через уразливості програмного забезпечення, апаратні атаки або вгадати чиюсь назву облікового запису або пароль. Таких порушників, які отримують доступ, змінюючи програмне забезпечення або використовуючи вразливості програм, називають суб'єктами </a:t>
            </a:r>
            <a:r>
              <a:rPr lang="uk-UA" sz="1600" dirty="0" smtClean="0">
                <a:solidFill>
                  <a:srgbClr val="000000"/>
                </a:solidFill>
              </a:rPr>
              <a:t>загрози або хакерами.</a:t>
            </a:r>
            <a:endParaRPr lang="uk-UA" sz="1600" dirty="0">
              <a:solidFill>
                <a:srgbClr val="000000"/>
              </a:solidFill>
            </a:endParaRPr>
          </a:p>
          <a:p>
            <a:pPr marL="0" indent="0" algn="l"/>
            <a:endParaRPr lang="en-US" sz="1600" dirty="0">
              <a:solidFill>
                <a:srgbClr val="000000"/>
              </a:solidFill>
            </a:endParaRPr>
          </a:p>
          <a:p>
            <a:pPr marL="0" indent="0" algn="l" rtl="0"/>
            <a:r>
              <a:rPr lang="uk-UA" sz="1600" dirty="0">
                <a:solidFill>
                  <a:srgbClr val="000000"/>
                </a:solidFill>
              </a:rPr>
              <a:t>Доступ хакера до мережі може спровокувати чотири типи загроз:</a:t>
            </a:r>
          </a:p>
          <a:p>
            <a:pPr marL="415985" lvl="1" indent="-342900" rtl="0">
              <a:buFont typeface="Arial" panose="020B0604020202020204" pitchFamily="34" charset="0"/>
              <a:buChar char="•"/>
            </a:pPr>
            <a:r>
              <a:rPr lang="uk-UA" sz="1600" dirty="0">
                <a:solidFill>
                  <a:srgbClr val="000000"/>
                </a:solidFill>
              </a:rPr>
              <a:t>Крадіжка інформації</a:t>
            </a:r>
          </a:p>
          <a:p>
            <a:pPr marL="415985" lvl="1" indent="-342900" rtl="0">
              <a:buFont typeface="Arial" panose="020B0604020202020204" pitchFamily="34" charset="0"/>
              <a:buChar char="•"/>
            </a:pPr>
            <a:r>
              <a:rPr lang="uk-UA" sz="1600" dirty="0">
                <a:solidFill>
                  <a:srgbClr val="000000"/>
                </a:solidFill>
              </a:rPr>
              <a:t>Втрата даних та маніпулювання</a:t>
            </a:r>
          </a:p>
          <a:p>
            <a:pPr marL="415985" lvl="1" indent="-342900" rtl="0">
              <a:buFont typeface="Arial" panose="020B0604020202020204" pitchFamily="34" charset="0"/>
              <a:buChar char="•"/>
            </a:pPr>
            <a:r>
              <a:rPr lang="uk-UA" sz="1600" dirty="0">
                <a:solidFill>
                  <a:srgbClr val="000000"/>
                </a:solidFill>
              </a:rPr>
              <a:t>Крадіжка ідентичності</a:t>
            </a:r>
          </a:p>
          <a:p>
            <a:pPr marL="415985" lvl="1" indent="-342900" rtl="0">
              <a:buFont typeface="Arial" panose="020B0604020202020204" pitchFamily="34" charset="0"/>
              <a:buChar char="•"/>
            </a:pPr>
            <a:r>
              <a:rPr lang="uk-UA" sz="1600" dirty="0">
                <a:solidFill>
                  <a:srgbClr val="000000"/>
                </a:solidFill>
              </a:rPr>
              <a:t>Порушення в обслуговуванні</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dirty="0"/>
              <a:t>Загрози безпеці та вразливості</a:t>
            </a:r>
            <a:r>
              <a:rPr lang="en-US" dirty="0"/>
              <a:t/>
            </a:r>
            <a:br>
              <a:rPr lang="en-US" dirty="0"/>
            </a:br>
            <a:r>
              <a:rPr lang="uk-UA" sz="2400" dirty="0"/>
              <a:t>Типи </a:t>
            </a:r>
            <a:r>
              <a:rPr lang="uk-UA" sz="2400" dirty="0" err="1" smtClean="0"/>
              <a:t>вразливостей</a:t>
            </a:r>
            <a:endParaRPr lang="uk-UA" sz="2400" dirty="0"/>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337821" y="731837"/>
            <a:ext cx="8588203" cy="3923165"/>
          </a:xfrm>
        </p:spPr>
        <p:txBody>
          <a:bodyPr/>
          <a:lstStyle/>
          <a:p>
            <a:pPr marL="0" indent="0" algn="just" rtl="0"/>
            <a:r>
              <a:rPr lang="uk-UA" sz="1400" dirty="0">
                <a:solidFill>
                  <a:srgbClr val="000000"/>
                </a:solidFill>
              </a:rPr>
              <a:t>Вразливість - це ступінь незахищеності мережі або пристрою. Деякий рівень уразливості властивий маршрутизаторам, комутаторам, настільним ПК, серверам і навіть пристроям безпеки. Зазвичай мережними пристроями, які </a:t>
            </a:r>
            <a:r>
              <a:rPr lang="uk-UA" sz="1400" dirty="0" smtClean="0">
                <a:solidFill>
                  <a:srgbClr val="000000"/>
                </a:solidFill>
              </a:rPr>
              <a:t>зазнають нападу</a:t>
            </a:r>
            <a:r>
              <a:rPr lang="uk-UA" sz="1400" dirty="0">
                <a:solidFill>
                  <a:srgbClr val="000000"/>
                </a:solidFill>
              </a:rPr>
              <a:t>, є кінцеві точки, такі як сервери та настільні комп'ютери. </a:t>
            </a:r>
          </a:p>
          <a:p>
            <a:pPr marL="0" indent="0" algn="l" rtl="0"/>
            <a:r>
              <a:rPr lang="uk-UA" sz="1400" dirty="0" smtClean="0">
                <a:solidFill>
                  <a:srgbClr val="000000"/>
                </a:solidFill>
              </a:rPr>
              <a:t>Розрізняють три </a:t>
            </a:r>
            <a:r>
              <a:rPr lang="uk-UA" sz="1400" dirty="0">
                <a:solidFill>
                  <a:srgbClr val="000000"/>
                </a:solidFill>
              </a:rPr>
              <a:t>основні вразливості або недоліки:</a:t>
            </a:r>
          </a:p>
          <a:p>
            <a:pPr marL="342900" indent="-342900" algn="just" rtl="0">
              <a:buFont typeface="Arial" panose="020B0604020202020204" pitchFamily="34" charset="0"/>
              <a:buChar char="•"/>
            </a:pPr>
            <a:r>
              <a:rPr lang="uk-UA" sz="1400" dirty="0">
                <a:solidFill>
                  <a:srgbClr val="000000"/>
                </a:solidFill>
              </a:rPr>
              <a:t>Технологічні вразливості можуть включати </a:t>
            </a:r>
            <a:r>
              <a:rPr lang="uk-UA" sz="1400" dirty="0" smtClean="0">
                <a:solidFill>
                  <a:srgbClr val="000000"/>
                </a:solidFill>
              </a:rPr>
              <a:t>ненадійні протоколи TCP/IP</a:t>
            </a:r>
            <a:r>
              <a:rPr lang="uk-UA" sz="1400" dirty="0">
                <a:solidFill>
                  <a:srgbClr val="000000"/>
                </a:solidFill>
              </a:rPr>
              <a:t>, слабкі місця операційної системи та </a:t>
            </a:r>
            <a:r>
              <a:rPr lang="uk-UA" sz="1400" dirty="0" smtClean="0">
                <a:solidFill>
                  <a:srgbClr val="000000"/>
                </a:solidFill>
              </a:rPr>
              <a:t>мережного обладнання</a:t>
            </a:r>
            <a:r>
              <a:rPr lang="uk-UA" sz="1400" dirty="0">
                <a:solidFill>
                  <a:srgbClr val="000000"/>
                </a:solidFill>
              </a:rPr>
              <a:t>.</a:t>
            </a:r>
          </a:p>
          <a:p>
            <a:pPr marL="358835" lvl="1" indent="-285750" algn="just" rtl="0">
              <a:buFont typeface="Arial" panose="020B0604020202020204" pitchFamily="34" charset="0"/>
              <a:buChar char="•"/>
            </a:pPr>
            <a:r>
              <a:rPr lang="uk-UA" dirty="0">
                <a:solidFill>
                  <a:srgbClr val="000000"/>
                </a:solidFill>
              </a:rPr>
              <a:t>Уразливості конфігурації можуть включати незахищені облікові записи користувачів, системні облікові записи </a:t>
            </a:r>
            <a:r>
              <a:rPr lang="uk-UA" dirty="0" smtClean="0">
                <a:solidFill>
                  <a:srgbClr val="000000"/>
                </a:solidFill>
              </a:rPr>
              <a:t>з паролями</a:t>
            </a:r>
            <a:r>
              <a:rPr lang="uk-UA" dirty="0">
                <a:solidFill>
                  <a:srgbClr val="000000"/>
                </a:solidFill>
              </a:rPr>
              <a:t>, </a:t>
            </a:r>
            <a:r>
              <a:rPr lang="uk-UA" dirty="0" smtClean="0">
                <a:solidFill>
                  <a:srgbClr val="000000"/>
                </a:solidFill>
              </a:rPr>
              <a:t>які легко вгадати, неправильно </a:t>
            </a:r>
            <a:r>
              <a:rPr lang="uk-UA" dirty="0">
                <a:solidFill>
                  <a:srgbClr val="000000"/>
                </a:solidFill>
              </a:rPr>
              <a:t>налаштовані Інтернет-сервіси, </a:t>
            </a:r>
            <a:r>
              <a:rPr lang="uk-UA" dirty="0" smtClean="0">
                <a:solidFill>
                  <a:srgbClr val="000000"/>
                </a:solidFill>
              </a:rPr>
              <a:t>неналежний рівень захисту за </a:t>
            </a:r>
            <a:r>
              <a:rPr lang="uk-UA" dirty="0">
                <a:solidFill>
                  <a:srgbClr val="000000"/>
                </a:solidFill>
              </a:rPr>
              <a:t>замовчуванням та </a:t>
            </a:r>
            <a:r>
              <a:rPr lang="uk-UA" dirty="0" smtClean="0">
                <a:solidFill>
                  <a:srgbClr val="000000"/>
                </a:solidFill>
              </a:rPr>
              <a:t>невідповідно </a:t>
            </a:r>
            <a:r>
              <a:rPr lang="uk-UA" dirty="0">
                <a:solidFill>
                  <a:srgbClr val="000000"/>
                </a:solidFill>
              </a:rPr>
              <a:t>налаштоване </a:t>
            </a:r>
            <a:r>
              <a:rPr lang="uk-UA" dirty="0" smtClean="0">
                <a:solidFill>
                  <a:srgbClr val="000000"/>
                </a:solidFill>
              </a:rPr>
              <a:t>мережне </a:t>
            </a:r>
            <a:r>
              <a:rPr lang="uk-UA" dirty="0">
                <a:solidFill>
                  <a:srgbClr val="000000"/>
                </a:solidFill>
              </a:rPr>
              <a:t>обладнання.</a:t>
            </a:r>
          </a:p>
          <a:p>
            <a:pPr marL="358835" lvl="1" indent="-285750" algn="just" rtl="0">
              <a:buFont typeface="Arial" panose="020B0604020202020204" pitchFamily="34" charset="0"/>
              <a:buChar char="•"/>
            </a:pPr>
            <a:r>
              <a:rPr lang="uk-UA" dirty="0">
                <a:solidFill>
                  <a:srgbClr val="000000"/>
                </a:solidFill>
              </a:rPr>
              <a:t>Уразливості політики безпеки можуть включати відсутність письмової політики безпеки, </a:t>
            </a:r>
            <a:r>
              <a:rPr lang="uk-UA" dirty="0" smtClean="0">
                <a:solidFill>
                  <a:srgbClr val="000000"/>
                </a:solidFill>
              </a:rPr>
              <a:t> безперервної </a:t>
            </a:r>
            <a:r>
              <a:rPr lang="uk-UA" dirty="0">
                <a:solidFill>
                  <a:srgbClr val="000000"/>
                </a:solidFill>
              </a:rPr>
              <a:t>автентифікації, </a:t>
            </a:r>
            <a:r>
              <a:rPr lang="uk-UA" dirty="0" smtClean="0">
                <a:solidFill>
                  <a:srgbClr val="000000"/>
                </a:solidFill>
              </a:rPr>
              <a:t>логічного </a:t>
            </a:r>
            <a:r>
              <a:rPr lang="uk-UA" dirty="0">
                <a:solidFill>
                  <a:srgbClr val="000000"/>
                </a:solidFill>
              </a:rPr>
              <a:t>контролю доступу</a:t>
            </a:r>
            <a:r>
              <a:rPr lang="uk-UA" dirty="0" smtClean="0">
                <a:solidFill>
                  <a:srgbClr val="000000"/>
                </a:solidFill>
              </a:rPr>
              <a:t>, плану аварійного відновлення після атак, а також встановлення несанкціонованого програмного </a:t>
            </a:r>
            <a:r>
              <a:rPr lang="uk-UA" dirty="0">
                <a:solidFill>
                  <a:srgbClr val="000000"/>
                </a:solidFill>
              </a:rPr>
              <a:t>та апаратного забезпечення та їх </a:t>
            </a:r>
            <a:r>
              <a:rPr lang="uk-UA" dirty="0" smtClean="0">
                <a:solidFill>
                  <a:srgbClr val="000000"/>
                </a:solidFill>
              </a:rPr>
              <a:t>зміну, всупереч політиці безпеки.</a:t>
            </a:r>
            <a:endParaRPr lang="uk-UA" dirty="0">
              <a:solidFill>
                <a:srgbClr val="000000"/>
              </a:solidFill>
            </a:endParaRPr>
          </a:p>
          <a:p>
            <a:pPr marL="73085" lvl="1" indent="0" rtl="0">
              <a:buNone/>
            </a:pPr>
            <a:r>
              <a:rPr lang="uk-UA" dirty="0">
                <a:solidFill>
                  <a:srgbClr val="000000"/>
                </a:solidFill>
              </a:rPr>
              <a:t>Всі </a:t>
            </a:r>
            <a:r>
              <a:rPr lang="uk-UA" dirty="0" smtClean="0">
                <a:solidFill>
                  <a:srgbClr val="000000"/>
                </a:solidFill>
              </a:rPr>
              <a:t>ці три джерела </a:t>
            </a:r>
            <a:r>
              <a:rPr lang="uk-UA" dirty="0" err="1" smtClean="0">
                <a:solidFill>
                  <a:srgbClr val="000000"/>
                </a:solidFill>
              </a:rPr>
              <a:t>вразливостей</a:t>
            </a:r>
            <a:r>
              <a:rPr lang="uk-UA" dirty="0" smtClean="0">
                <a:solidFill>
                  <a:srgbClr val="000000"/>
                </a:solidFill>
              </a:rPr>
              <a:t> </a:t>
            </a:r>
            <a:r>
              <a:rPr lang="uk-UA" dirty="0">
                <a:solidFill>
                  <a:srgbClr val="000000"/>
                </a:solidFill>
              </a:rPr>
              <a:t>можуть залишити мережу або пристрій відкритими для різних атак, наражаючи на небезпеку втручання шкідливого коду і організації </a:t>
            </a:r>
            <a:r>
              <a:rPr lang="uk-UA" dirty="0" smtClean="0">
                <a:solidFill>
                  <a:srgbClr val="000000"/>
                </a:solidFill>
              </a:rPr>
              <a:t>мережних атак.</a:t>
            </a:r>
            <a:endParaRPr lang="uk-UA" dirty="0">
              <a:solidFill>
                <a:srgbClr val="000000"/>
              </a:solidFill>
            </a:endParaRPr>
          </a:p>
          <a:p>
            <a:pPr marL="73085" lvl="1" indent="0">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Загрози безпеці та вразливості</a:t>
            </a:r>
            <a:r>
              <a:rPr lang="en-US" dirty="0"/>
              <a:t/>
            </a:r>
            <a:br>
              <a:rPr lang="en-US" dirty="0"/>
            </a:br>
            <a:r>
              <a:rPr lang="uk-UA" sz="2400"/>
              <a:t>Фізична безпека</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474662" y="876216"/>
            <a:ext cx="8280057" cy="3689897"/>
          </a:xfrm>
        </p:spPr>
        <p:txBody>
          <a:bodyPr/>
          <a:lstStyle/>
          <a:p>
            <a:pPr marL="0" indent="0" algn="just" rtl="0"/>
            <a:r>
              <a:rPr lang="uk-UA" sz="1500" dirty="0">
                <a:solidFill>
                  <a:srgbClr val="000000"/>
                </a:solidFill>
              </a:rPr>
              <a:t>Фізичне компрометування мережних ресурсів </a:t>
            </a:r>
            <a:r>
              <a:rPr lang="uk-UA" sz="1500" dirty="0" smtClean="0">
                <a:solidFill>
                  <a:srgbClr val="000000"/>
                </a:solidFill>
              </a:rPr>
              <a:t>дає </a:t>
            </a:r>
            <a:r>
              <a:rPr lang="uk-UA" sz="1500" dirty="0">
                <a:solidFill>
                  <a:srgbClr val="000000"/>
                </a:solidFill>
              </a:rPr>
              <a:t>можливість нападникові заборонити їх використання. Розрізняють такі чотири класи фізичних загроз:</a:t>
            </a:r>
          </a:p>
          <a:p>
            <a:pPr marL="415985" lvl="1" indent="-342900" algn="just" rtl="0">
              <a:buFont typeface="Arial" panose="020B0604020202020204" pitchFamily="34" charset="0"/>
              <a:buChar char="•"/>
            </a:pPr>
            <a:r>
              <a:rPr lang="uk-UA" sz="1500" b="1" dirty="0">
                <a:solidFill>
                  <a:srgbClr val="000000"/>
                </a:solidFill>
              </a:rPr>
              <a:t>Апаратні загрози -</a:t>
            </a:r>
            <a:r>
              <a:rPr lang="uk-UA" sz="1500" dirty="0">
                <a:solidFill>
                  <a:srgbClr val="000000"/>
                </a:solidFill>
              </a:rPr>
              <a:t> включають фізичні пошкодження серверів, маршрутизаторів, комутаторів, кабельних установок і робочих станцій.</a:t>
            </a:r>
          </a:p>
          <a:p>
            <a:pPr marL="415985" lvl="1" indent="-342900" algn="just" rtl="0">
              <a:buFont typeface="Arial" panose="020B0604020202020204" pitchFamily="34" charset="0"/>
              <a:buChar char="•"/>
            </a:pPr>
            <a:r>
              <a:rPr lang="uk-UA" sz="1500" b="1" dirty="0">
                <a:solidFill>
                  <a:srgbClr val="000000"/>
                </a:solidFill>
              </a:rPr>
              <a:t>Екологічні загрози -</a:t>
            </a:r>
            <a:r>
              <a:rPr lang="uk-UA" sz="1500" dirty="0">
                <a:solidFill>
                  <a:srgbClr val="000000"/>
                </a:solidFill>
              </a:rPr>
              <a:t> сюди </a:t>
            </a:r>
            <a:r>
              <a:rPr lang="uk-UA" sz="1500" dirty="0" smtClean="0">
                <a:solidFill>
                  <a:srgbClr val="000000"/>
                </a:solidFill>
              </a:rPr>
              <a:t>належать перепади </a:t>
            </a:r>
            <a:r>
              <a:rPr lang="uk-UA" sz="1500" dirty="0">
                <a:solidFill>
                  <a:srgbClr val="000000"/>
                </a:solidFill>
              </a:rPr>
              <a:t>температур (занадто жарко або занадто холодно) або перепади вологості (занадто волого або занадто сухо).</a:t>
            </a:r>
          </a:p>
          <a:p>
            <a:pPr marL="415985" lvl="1" indent="-342900" algn="just" rtl="0">
              <a:buFont typeface="Arial" panose="020B0604020202020204" pitchFamily="34" charset="0"/>
              <a:buChar char="•"/>
            </a:pPr>
            <a:r>
              <a:rPr lang="uk-UA" sz="1500" b="1" dirty="0">
                <a:solidFill>
                  <a:srgbClr val="000000"/>
                </a:solidFill>
              </a:rPr>
              <a:t>Електричні </a:t>
            </a:r>
            <a:r>
              <a:rPr lang="uk-UA" sz="1500" b="1" dirty="0" smtClean="0">
                <a:solidFill>
                  <a:srgbClr val="000000"/>
                </a:solidFill>
              </a:rPr>
              <a:t>загрози -</a:t>
            </a:r>
            <a:r>
              <a:rPr lang="uk-UA" sz="1500" dirty="0">
                <a:solidFill>
                  <a:srgbClr val="000000"/>
                </a:solidFill>
              </a:rPr>
              <a:t> включають в себе стрибки напруги, </a:t>
            </a:r>
            <a:r>
              <a:rPr lang="uk-UA" sz="1500" dirty="0" smtClean="0">
                <a:solidFill>
                  <a:srgbClr val="000000"/>
                </a:solidFill>
              </a:rPr>
              <a:t>недостатній рівень напруги </a:t>
            </a:r>
            <a:r>
              <a:rPr lang="uk-UA" sz="1500" dirty="0">
                <a:solidFill>
                  <a:srgbClr val="000000"/>
                </a:solidFill>
              </a:rPr>
              <a:t>живлення (часткові затемнення), ненормовану потужність (шум), а також повну втрату живлення.</a:t>
            </a:r>
          </a:p>
          <a:p>
            <a:pPr marL="415985" lvl="1" indent="-342900" algn="just" rtl="0">
              <a:buFont typeface="Arial" panose="020B0604020202020204" pitchFamily="34" charset="0"/>
              <a:buChar char="•"/>
            </a:pPr>
            <a:r>
              <a:rPr lang="uk-UA" sz="1500" b="1" dirty="0">
                <a:solidFill>
                  <a:srgbClr val="000000"/>
                </a:solidFill>
              </a:rPr>
              <a:t>Загрози технічного обслуговування</a:t>
            </a:r>
            <a:r>
              <a:rPr lang="uk-UA" sz="1500" dirty="0">
                <a:solidFill>
                  <a:srgbClr val="000000"/>
                </a:solidFill>
              </a:rPr>
              <a:t> до них належать невідповідне поводження з ключовими електричними компонентами (електростатичний розряд), відсутність критично важливих запасних частин, неякісне прокладання кабелів та неналежне маркування.</a:t>
            </a:r>
          </a:p>
          <a:p>
            <a:pPr marL="0" indent="0" algn="just" rtl="0"/>
            <a:r>
              <a:rPr lang="uk-UA" sz="1500" dirty="0" smtClean="0">
                <a:solidFill>
                  <a:srgbClr val="000000"/>
                </a:solidFill>
              </a:rPr>
              <a:t>Для </a:t>
            </a:r>
            <a:r>
              <a:rPr lang="uk-UA" sz="1500" dirty="0">
                <a:solidFill>
                  <a:srgbClr val="000000"/>
                </a:solidFill>
              </a:rPr>
              <a:t>вирішення цих питань повинен бути створений і реалізований якісний план фізичного захисту. </a:t>
            </a:r>
          </a:p>
          <a:p>
            <a:pPr marL="342900" indent="-342900" algn="just">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16.2 Мережні атаки</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88310"/>
            <a:ext cx="8345488" cy="731837"/>
          </a:xfrm>
        </p:spPr>
        <p:txBody>
          <a:bodyPr/>
          <a:lstStyle/>
          <a:p>
            <a:pPr rtl="0"/>
            <a:r>
              <a:rPr lang="uk-UA" sz="1600" dirty="0"/>
              <a:t>Мережні атаки</a:t>
            </a:r>
            <a:r>
              <a:rPr lang="en-US" dirty="0"/>
              <a:t/>
            </a:r>
            <a:br>
              <a:rPr lang="en-US" dirty="0"/>
            </a:br>
            <a:r>
              <a:rPr lang="uk-UA" sz="2400" dirty="0"/>
              <a:t>Типи шкідливого ПЗ</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316831" y="920147"/>
            <a:ext cx="8449919" cy="3657998"/>
          </a:xfrm>
        </p:spPr>
        <p:txBody>
          <a:bodyPr/>
          <a:lstStyle/>
          <a:p>
            <a:pPr marL="0" indent="0" algn="just" rtl="0"/>
            <a:r>
              <a:rPr lang="uk-UA" sz="1500" dirty="0" err="1">
                <a:solidFill>
                  <a:srgbClr val="000000"/>
                </a:solidFill>
              </a:rPr>
              <a:t>Malware</a:t>
            </a:r>
            <a:r>
              <a:rPr lang="uk-UA" sz="1500" dirty="0">
                <a:solidFill>
                  <a:srgbClr val="000000"/>
                </a:solidFill>
              </a:rPr>
              <a:t> (шкідливе ПЗ) - скорочення від "</a:t>
            </a:r>
            <a:r>
              <a:rPr lang="uk-UA" sz="1500" dirty="0" err="1">
                <a:solidFill>
                  <a:srgbClr val="000000"/>
                </a:solidFill>
              </a:rPr>
              <a:t>malicious</a:t>
            </a:r>
            <a:r>
              <a:rPr lang="uk-UA" sz="1500" dirty="0">
                <a:solidFill>
                  <a:srgbClr val="000000"/>
                </a:solidFill>
              </a:rPr>
              <a:t> </a:t>
            </a:r>
            <a:r>
              <a:rPr lang="uk-UA" sz="1500" dirty="0" err="1">
                <a:solidFill>
                  <a:srgbClr val="000000"/>
                </a:solidFill>
              </a:rPr>
              <a:t>software</a:t>
            </a:r>
            <a:r>
              <a:rPr lang="uk-UA" sz="1500" dirty="0">
                <a:solidFill>
                  <a:srgbClr val="000000"/>
                </a:solidFill>
              </a:rPr>
              <a:t>" (ШПЗ). Це програмний код або програмне забезпечення, спеціально створені для пошкодження, припинення роботи, крадіжки або загалом вчинення інших зловмисних чи незаконних дій над даними, пристроями або мережами. Нижче наведено типи шкідливих програм:</a:t>
            </a:r>
          </a:p>
          <a:p>
            <a:pPr marL="415985" lvl="1" indent="-342900" algn="just" rtl="0">
              <a:buFont typeface="Arial" panose="020B0604020202020204" pitchFamily="34" charset="0"/>
              <a:buChar char="•"/>
            </a:pPr>
            <a:r>
              <a:rPr lang="uk-UA" sz="1500" b="1" dirty="0">
                <a:solidFill>
                  <a:srgbClr val="000000"/>
                </a:solidFill>
              </a:rPr>
              <a:t>Віруси - </a:t>
            </a:r>
            <a:r>
              <a:rPr lang="uk-UA" sz="1500" dirty="0">
                <a:solidFill>
                  <a:srgbClr val="000000"/>
                </a:solidFill>
              </a:rPr>
              <a:t>це тип шкідливого ПЗ, яке поширюється шляхом </a:t>
            </a:r>
            <a:r>
              <a:rPr lang="uk-UA" sz="1500" dirty="0" smtClean="0">
                <a:solidFill>
                  <a:srgbClr val="000000"/>
                </a:solidFill>
              </a:rPr>
              <a:t>долучення власної </a:t>
            </a:r>
            <a:r>
              <a:rPr lang="uk-UA" sz="1500" dirty="0">
                <a:solidFill>
                  <a:srgbClr val="000000"/>
                </a:solidFill>
              </a:rPr>
              <a:t>копії до іншої програми. </a:t>
            </a:r>
            <a:r>
              <a:rPr lang="uk-UA" sz="1500" dirty="0" smtClean="0">
                <a:solidFill>
                  <a:srgbClr val="000000"/>
                </a:solidFill>
              </a:rPr>
              <a:t>Вірус поширюється </a:t>
            </a:r>
            <a:r>
              <a:rPr lang="uk-UA" sz="1500" dirty="0">
                <a:solidFill>
                  <a:srgbClr val="000000"/>
                </a:solidFill>
              </a:rPr>
              <a:t>від одного комп'ютера до іншого, залишаючи по собі сліди інфікування.</a:t>
            </a:r>
            <a:r>
              <a:rPr lang="uk-UA" sz="1500" b="1" dirty="0">
                <a:solidFill>
                  <a:srgbClr val="000000"/>
                </a:solidFill>
              </a:rPr>
              <a:t> </a:t>
            </a:r>
          </a:p>
          <a:p>
            <a:pPr marL="415985" lvl="1" indent="-342900" algn="just" rtl="0">
              <a:buFont typeface="Arial" panose="020B0604020202020204" pitchFamily="34" charset="0"/>
              <a:buChar char="•"/>
            </a:pPr>
            <a:r>
              <a:rPr lang="uk-UA" sz="1500" b="1" dirty="0">
                <a:solidFill>
                  <a:srgbClr val="000000"/>
                </a:solidFill>
              </a:rPr>
              <a:t>Хробаки - </a:t>
            </a:r>
            <a:r>
              <a:rPr lang="uk-UA" sz="1500" dirty="0">
                <a:solidFill>
                  <a:srgbClr val="000000"/>
                </a:solidFill>
              </a:rPr>
              <a:t>Комп'ютерні хробаки подібні до вірусів, оскільки вони розмножуються та можуть спричинити пошкодження того самого типу. На відміну від вірусів, які вимагають поширення зараженого файлу </a:t>
            </a:r>
            <a:r>
              <a:rPr lang="uk-UA" sz="1500" dirty="0" err="1">
                <a:solidFill>
                  <a:srgbClr val="000000"/>
                </a:solidFill>
              </a:rPr>
              <a:t>хоста</a:t>
            </a:r>
            <a:r>
              <a:rPr lang="uk-UA" sz="1500" dirty="0">
                <a:solidFill>
                  <a:srgbClr val="000000"/>
                </a:solidFill>
              </a:rPr>
              <a:t>, </a:t>
            </a:r>
            <a:r>
              <a:rPr lang="uk-UA" sz="1500" dirty="0" smtClean="0">
                <a:solidFill>
                  <a:srgbClr val="000000"/>
                </a:solidFill>
              </a:rPr>
              <a:t>хробаки є </a:t>
            </a:r>
            <a:r>
              <a:rPr lang="uk-UA" sz="1500" dirty="0">
                <a:solidFill>
                  <a:srgbClr val="000000"/>
                </a:solidFill>
              </a:rPr>
              <a:t>автономним програмним забезпеченням і не вимагають для поширення </a:t>
            </a:r>
            <a:r>
              <a:rPr lang="uk-UA" sz="1500" dirty="0" err="1">
                <a:solidFill>
                  <a:srgbClr val="000000"/>
                </a:solidFill>
              </a:rPr>
              <a:t>хост</a:t>
            </a:r>
            <a:r>
              <a:rPr lang="uk-UA" sz="1500" dirty="0">
                <a:solidFill>
                  <a:srgbClr val="000000"/>
                </a:solidFill>
              </a:rPr>
              <a:t>-програми або </a:t>
            </a:r>
            <a:r>
              <a:rPr lang="uk-UA" sz="1500" dirty="0" smtClean="0">
                <a:solidFill>
                  <a:srgbClr val="000000"/>
                </a:solidFill>
              </a:rPr>
              <a:t>втручання людини</a:t>
            </a:r>
            <a:r>
              <a:rPr lang="uk-UA" sz="1500" dirty="0">
                <a:solidFill>
                  <a:srgbClr val="000000"/>
                </a:solidFill>
              </a:rPr>
              <a:t>.</a:t>
            </a:r>
            <a:r>
              <a:rPr lang="uk-UA" sz="1500" b="1" dirty="0">
                <a:solidFill>
                  <a:srgbClr val="000000"/>
                </a:solidFill>
              </a:rPr>
              <a:t> </a:t>
            </a:r>
          </a:p>
          <a:p>
            <a:pPr marL="415985" lvl="1" indent="-342900" algn="just" rtl="0">
              <a:buFont typeface="Arial" panose="020B0604020202020204" pitchFamily="34" charset="0"/>
              <a:buChar char="•"/>
            </a:pPr>
            <a:r>
              <a:rPr lang="uk-UA" sz="1500" b="1" dirty="0">
                <a:solidFill>
                  <a:srgbClr val="000000"/>
                </a:solidFill>
              </a:rPr>
              <a:t>Троянські коні - </a:t>
            </a:r>
            <a:r>
              <a:rPr lang="uk-UA" sz="1500" dirty="0">
                <a:solidFill>
                  <a:srgbClr val="000000"/>
                </a:solidFill>
              </a:rPr>
              <a:t>Це шкідливий фрагмент програмного забезпечення, який виглядає як дозволена програма. На відміну від вірусів і хробаків, троянські коні не розмножуються, заражаючи інші файли. Вони самостійно копіюються. Троянські </a:t>
            </a:r>
            <a:r>
              <a:rPr lang="uk-UA" sz="1500" dirty="0" smtClean="0">
                <a:solidFill>
                  <a:srgbClr val="000000"/>
                </a:solidFill>
              </a:rPr>
              <a:t>програми поширюються через </a:t>
            </a:r>
            <a:r>
              <a:rPr lang="uk-UA" sz="1500" dirty="0">
                <a:solidFill>
                  <a:srgbClr val="000000"/>
                </a:solidFill>
              </a:rPr>
              <a:t>взаємодію з користувачем, наприклад </a:t>
            </a:r>
            <a:r>
              <a:rPr lang="uk-UA" sz="1500" dirty="0" smtClean="0">
                <a:solidFill>
                  <a:srgbClr val="000000"/>
                </a:solidFill>
              </a:rPr>
              <a:t>через відкриття вкладення електронної </a:t>
            </a:r>
            <a:r>
              <a:rPr lang="uk-UA" sz="1500" dirty="0">
                <a:solidFill>
                  <a:srgbClr val="000000"/>
                </a:solidFill>
              </a:rPr>
              <a:t>пошти або завантаження та запуск файлу з Інтернету</a:t>
            </a:r>
            <a:r>
              <a:rPr lang="uk-UA" sz="1500" dirty="0" smtClean="0">
                <a:solidFill>
                  <a:srgbClr val="000000"/>
                </a:solidFill>
              </a:rPr>
              <a:t>.</a:t>
            </a:r>
            <a:endParaRPr lang="uk-UA" sz="15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36436"/>
            <a:ext cx="8345488" cy="731837"/>
          </a:xfrm>
        </p:spPr>
        <p:txBody>
          <a:bodyPr/>
          <a:lstStyle/>
          <a:p>
            <a:pPr rtl="0"/>
            <a:r>
              <a:rPr lang="uk-UA" sz="1600" dirty="0"/>
              <a:t>Мережні атаки</a:t>
            </a:r>
            <a:r>
              <a:rPr lang="en-US" dirty="0"/>
              <a:t/>
            </a:r>
            <a:br>
              <a:rPr lang="en-US" dirty="0"/>
            </a:br>
            <a:r>
              <a:rPr lang="uk-UA" sz="2400" dirty="0"/>
              <a:t>Розвідувальні атаки</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474662" y="968273"/>
            <a:ext cx="8280057" cy="3657998"/>
          </a:xfrm>
        </p:spPr>
        <p:txBody>
          <a:bodyPr/>
          <a:lstStyle/>
          <a:p>
            <a:pPr marL="0" indent="0" algn="just" rtl="0"/>
            <a:r>
              <a:rPr lang="uk-UA" sz="1600" dirty="0" smtClean="0">
                <a:solidFill>
                  <a:srgbClr val="000000"/>
                </a:solidFill>
              </a:rPr>
              <a:t>Окрім нападів шкідливого </a:t>
            </a:r>
            <a:r>
              <a:rPr lang="uk-UA" sz="1600" dirty="0">
                <a:solidFill>
                  <a:srgbClr val="000000"/>
                </a:solidFill>
              </a:rPr>
              <a:t>коду, мережі також стають жертвами різних мережних </a:t>
            </a:r>
            <a:r>
              <a:rPr lang="uk-UA" sz="1600" dirty="0" smtClean="0">
                <a:solidFill>
                  <a:srgbClr val="000000"/>
                </a:solidFill>
              </a:rPr>
              <a:t>атак, які можна </a:t>
            </a:r>
            <a:r>
              <a:rPr lang="uk-UA" sz="1600" dirty="0">
                <a:solidFill>
                  <a:srgbClr val="000000"/>
                </a:solidFill>
              </a:rPr>
              <a:t>розбити на три основні категорії:</a:t>
            </a:r>
          </a:p>
          <a:p>
            <a:pPr marL="415985" lvl="1" indent="-342900" algn="just" rtl="0">
              <a:buFont typeface="Arial" panose="020B0604020202020204" pitchFamily="34" charset="0"/>
              <a:buChar char="•"/>
            </a:pPr>
            <a:r>
              <a:rPr lang="uk-UA" b="1" dirty="0">
                <a:solidFill>
                  <a:srgbClr val="000000"/>
                </a:solidFill>
              </a:rPr>
              <a:t>Розвідувальні атаки </a:t>
            </a:r>
            <a:r>
              <a:rPr lang="uk-UA" dirty="0">
                <a:solidFill>
                  <a:srgbClr val="000000"/>
                </a:solidFill>
              </a:rPr>
              <a:t>- Несанкціоноване вивчення та відображення систем, служб або </a:t>
            </a:r>
            <a:r>
              <a:rPr lang="uk-UA" dirty="0" err="1">
                <a:solidFill>
                  <a:srgbClr val="000000"/>
                </a:solidFill>
              </a:rPr>
              <a:t>вразливостей</a:t>
            </a:r>
            <a:r>
              <a:rPr lang="uk-UA" dirty="0">
                <a:solidFill>
                  <a:srgbClr val="000000"/>
                </a:solidFill>
              </a:rPr>
              <a:t>.</a:t>
            </a:r>
          </a:p>
          <a:p>
            <a:pPr marL="415985" lvl="1" indent="-342900" algn="just" rtl="0">
              <a:buFont typeface="Arial" panose="020B0604020202020204" pitchFamily="34" charset="0"/>
              <a:buChar char="•"/>
            </a:pPr>
            <a:r>
              <a:rPr lang="uk-UA" b="1" dirty="0">
                <a:solidFill>
                  <a:srgbClr val="000000"/>
                </a:solidFill>
              </a:rPr>
              <a:t>Атаки доступу </a:t>
            </a:r>
            <a:r>
              <a:rPr lang="uk-UA" dirty="0">
                <a:solidFill>
                  <a:srgbClr val="000000"/>
                </a:solidFill>
              </a:rPr>
              <a:t>- Несанкціоноване маніпулювання даними, доступом до системи або правами користувачів.</a:t>
            </a:r>
          </a:p>
          <a:p>
            <a:pPr marL="415985" lvl="1" indent="-342900" algn="just" rtl="0">
              <a:buFont typeface="Arial" panose="020B0604020202020204" pitchFamily="34" charset="0"/>
              <a:buChar char="•"/>
            </a:pPr>
            <a:r>
              <a:rPr lang="uk-UA" b="1" dirty="0">
                <a:solidFill>
                  <a:srgbClr val="000000"/>
                </a:solidFill>
              </a:rPr>
              <a:t>Відмова в обслуговуванні </a:t>
            </a:r>
            <a:r>
              <a:rPr lang="uk-UA" dirty="0">
                <a:solidFill>
                  <a:srgbClr val="000000"/>
                </a:solidFill>
              </a:rPr>
              <a:t>- </a:t>
            </a:r>
            <a:r>
              <a:rPr lang="uk-UA" dirty="0" smtClean="0">
                <a:solidFill>
                  <a:srgbClr val="000000"/>
                </a:solidFill>
              </a:rPr>
              <a:t>Відімкнення або </a:t>
            </a:r>
            <a:r>
              <a:rPr lang="uk-UA" dirty="0">
                <a:solidFill>
                  <a:srgbClr val="000000"/>
                </a:solidFill>
              </a:rPr>
              <a:t>пошкодження мереж, систем або служб.</a:t>
            </a:r>
          </a:p>
          <a:p>
            <a:pPr marL="0" indent="0" algn="just"/>
            <a:endParaRPr lang="en-US" sz="1600" dirty="0">
              <a:solidFill>
                <a:srgbClr val="000000"/>
              </a:solidFill>
            </a:endParaRPr>
          </a:p>
          <a:p>
            <a:pPr marL="0" indent="0" algn="just" rtl="0"/>
            <a:r>
              <a:rPr lang="uk-UA" sz="1600" dirty="0">
                <a:solidFill>
                  <a:srgbClr val="000000"/>
                </a:solidFill>
              </a:rPr>
              <a:t>Для розвідувальних атак суб'єкти зовнішньої загрози можуть використовувати інтернет-інструменти, такі як </a:t>
            </a:r>
            <a:r>
              <a:rPr lang="uk-UA" sz="1600" b="1" dirty="0">
                <a:solidFill>
                  <a:srgbClr val="000000"/>
                </a:solidFill>
              </a:rPr>
              <a:t>"</a:t>
            </a:r>
            <a:r>
              <a:rPr lang="uk-UA" sz="1600" b="1" dirty="0" err="1">
                <a:solidFill>
                  <a:srgbClr val="000000"/>
                </a:solidFill>
              </a:rPr>
              <a:t>nslookup</a:t>
            </a:r>
            <a:r>
              <a:rPr lang="uk-UA" sz="1600" b="1" dirty="0">
                <a:solidFill>
                  <a:srgbClr val="000000"/>
                </a:solidFill>
              </a:rPr>
              <a:t>"</a:t>
            </a:r>
            <a:r>
              <a:rPr lang="uk-UA" sz="1600" dirty="0">
                <a:solidFill>
                  <a:srgbClr val="000000"/>
                </a:solidFill>
              </a:rPr>
              <a:t> та </a:t>
            </a:r>
            <a:r>
              <a:rPr lang="uk-UA" sz="1600" b="1" dirty="0">
                <a:solidFill>
                  <a:srgbClr val="000000"/>
                </a:solidFill>
              </a:rPr>
              <a:t>"</a:t>
            </a:r>
            <a:r>
              <a:rPr lang="uk-UA" sz="1600" b="1" dirty="0" err="1">
                <a:solidFill>
                  <a:srgbClr val="000000"/>
                </a:solidFill>
              </a:rPr>
              <a:t>whois</a:t>
            </a:r>
            <a:r>
              <a:rPr lang="uk-UA" sz="1600" b="1" dirty="0">
                <a:solidFill>
                  <a:srgbClr val="000000"/>
                </a:solidFill>
              </a:rPr>
              <a:t>"</a:t>
            </a:r>
            <a:r>
              <a:rPr lang="uk-UA" sz="1600" dirty="0">
                <a:solidFill>
                  <a:srgbClr val="000000"/>
                </a:solidFill>
              </a:rPr>
              <a:t> , щоб легко визначити діапазон IP-адрес, призначених певній корпорації або об'єкту. Після визначення простору IP-адрес хакер може </a:t>
            </a:r>
            <a:r>
              <a:rPr lang="uk-UA" sz="1600" dirty="0" err="1">
                <a:solidFill>
                  <a:srgbClr val="000000"/>
                </a:solidFill>
              </a:rPr>
              <a:t>пропінгувати</a:t>
            </a:r>
            <a:r>
              <a:rPr lang="uk-UA" sz="1600" dirty="0">
                <a:solidFill>
                  <a:srgbClr val="000000"/>
                </a:solidFill>
              </a:rPr>
              <a:t> загальнодоступні з них, щоб визначити активні вузли в системі. </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5884</TotalTime>
  <Words>3408</Words>
  <Application>Microsoft Office PowerPoint</Application>
  <PresentationFormat>Экран (16:9)</PresentationFormat>
  <Paragraphs>348</Paragraphs>
  <Slides>36</Slides>
  <Notes>36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ＭＳ Ｐゴシック</vt:lpstr>
      <vt:lpstr>Arial</vt:lpstr>
      <vt:lpstr>Calibri</vt:lpstr>
      <vt:lpstr>CiscoSans</vt:lpstr>
      <vt:lpstr>CiscoSans ExtraLight</vt:lpstr>
      <vt:lpstr>CiscoSans Thin</vt:lpstr>
      <vt:lpstr>Wingdings</vt:lpstr>
      <vt:lpstr>Default Theme</vt:lpstr>
      <vt:lpstr>Лекція 16: Основи мережної безпеки</vt:lpstr>
      <vt:lpstr>Презентация PowerPoint</vt:lpstr>
      <vt:lpstr>16.1 Загрози безпеці та вразливості</vt:lpstr>
      <vt:lpstr>Загрози безпеці та вразливості Типи загроз</vt:lpstr>
      <vt:lpstr>Загрози безпеці та вразливості Типи вразливостей</vt:lpstr>
      <vt:lpstr>Загрози безпеці та вразливості Фізична безпека</vt:lpstr>
      <vt:lpstr>16.2 Мережні атаки</vt:lpstr>
      <vt:lpstr>Мережні атаки Типи шкідливого ПЗ</vt:lpstr>
      <vt:lpstr>Мережні атаки Розвідувальні атаки</vt:lpstr>
      <vt:lpstr>Мережні атаки Атаки доступу</vt:lpstr>
      <vt:lpstr>Мережні атаки  Атаки відмови в обслуговуванні</vt:lpstr>
      <vt:lpstr>Мережні атаки Лабораторна робота – Дослідження загроз мережній безпеці</vt:lpstr>
      <vt:lpstr>16.3 Нейтралізація мережних атак</vt:lpstr>
      <vt:lpstr>Нейтралізація мережних атак Підхід глибинної оборони</vt:lpstr>
      <vt:lpstr>Нейтралізація мережних атак Резервне копіювання</vt:lpstr>
      <vt:lpstr>Нейтралізація мережних атак  Оновлення, модернізація та виправлення</vt:lpstr>
      <vt:lpstr>Нейтралізація мережних атак  Автентифікація, авторизація та облік</vt:lpstr>
      <vt:lpstr>Нейтралізація мережних атак Міжмережні екрани</vt:lpstr>
      <vt:lpstr>Нейтралізація мережних атак  Типи брандмауерів</vt:lpstr>
      <vt:lpstr>Нейтралізація мережних атак Безпека кінцевих точок</vt:lpstr>
      <vt:lpstr>16.4 Захист пристроїв</vt:lpstr>
      <vt:lpstr>Захист пристроїв  Cisco AutoSecure</vt:lpstr>
      <vt:lpstr>Захист пристроїв Паролі</vt:lpstr>
      <vt:lpstr>Захист пристроїв Додатковий захист паролю</vt:lpstr>
      <vt:lpstr>Захист пристроїв Увімкнення SSH</vt:lpstr>
      <vt:lpstr>Захист пристроїв Вимкнення непотрібних сервісів</vt:lpstr>
      <vt:lpstr>Захист пристроїв Packet Tracer – Налаштування безпечних паролів і SSH</vt:lpstr>
      <vt:lpstr>Захист пристроїв Лабораторна робота – Налаштування SSH на мережних пристроях</vt:lpstr>
      <vt:lpstr>16.5 Практичне завдання з Розділу та Контрольна робота</vt:lpstr>
      <vt:lpstr>Практичне завдання з розділу та Контрольна робота  Packet Tracer – Захист мережних пристроїв</vt:lpstr>
      <vt:lpstr>Практичне завдання з розділу та Контрольна робота Лабораторна робота – Захист мережних пристроїв</vt:lpstr>
      <vt:lpstr>Практичне завдання з розділу та Контрольна робота Що ми вивчили у цьому розділі?</vt:lpstr>
      <vt:lpstr>Практичне завдання з розділу та Контрольна робота Що ми вивчили у цьому розділі? (Продовж.)</vt:lpstr>
      <vt:lpstr>Практичне завдання з розділу та Контрольна робота Що ми вивчили у цьому розділі? (Продовж.)</vt:lpstr>
      <vt:lpstr>Розділ 16: Основи мережної безпеки Нові терміни та команди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cp:lastModifiedBy>
  <cp:revision>309</cp:revision>
  <dcterms:created xsi:type="dcterms:W3CDTF">2019-10-18T06:21:22Z</dcterms:created>
  <dcterms:modified xsi:type="dcterms:W3CDTF">2021-11-22T17:32:02Z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