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5" r:id="rId10"/>
    <p:sldId id="266" r:id="rId11"/>
    <p:sldId id="268" r:id="rId12"/>
    <p:sldId id="269"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94660"/>
  </p:normalViewPr>
  <p:slideViewPr>
    <p:cSldViewPr snapToGrid="0">
      <p:cViewPr varScale="1">
        <p:scale>
          <a:sx n="79" d="100"/>
          <a:sy n="79" d="100"/>
        </p:scale>
        <p:origin x="571"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7E49A035-E49B-4DD2-BDA5-610622A45E59}" type="datetimeFigureOut">
              <a:rPr lang="ru-RU" smtClean="0"/>
              <a:t>21.09.2024</a:t>
            </a:fld>
            <a:endParaRPr lang="ru-RU"/>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05DB5B31-9366-4914-927E-C342F7251E77}" type="slidenum">
              <a:rPr lang="ru-RU" smtClean="0"/>
              <a:t>‹#›</a:t>
            </a:fld>
            <a:endParaRPr lang="ru-RU"/>
          </a:p>
        </p:txBody>
      </p:sp>
    </p:spTree>
    <p:extLst>
      <p:ext uri="{BB962C8B-B14F-4D97-AF65-F5344CB8AC3E}">
        <p14:creationId xmlns:p14="http://schemas.microsoft.com/office/powerpoint/2010/main" val="3560844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49A035-E49B-4DD2-BDA5-610622A45E59}" type="datetimeFigureOut">
              <a:rPr lang="ru-RU" smtClean="0"/>
              <a:t>21.09.2024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147535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49A035-E49B-4DD2-BDA5-610622A45E59}" type="datetimeFigureOut">
              <a:rPr lang="ru-RU" smtClean="0"/>
              <a:t>21.09.2024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3680222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E49A035-E49B-4DD2-BDA5-610622A45E59}" type="datetimeFigureOut">
              <a:rPr lang="ru-RU" smtClean="0"/>
              <a:t>21.09.2024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2685043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E49A035-E49B-4DD2-BDA5-610622A45E59}" type="datetimeFigureOut">
              <a:rPr lang="ru-RU" smtClean="0"/>
              <a:t>21.09.2024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2625979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E49A035-E49B-4DD2-BDA5-610622A45E59}" type="datetimeFigureOut">
              <a:rPr lang="ru-RU" smtClean="0"/>
              <a:t>21.09.2024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2765900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E49A035-E49B-4DD2-BDA5-610622A45E59}" type="datetimeFigureOut">
              <a:rPr lang="ru-RU" smtClean="0"/>
              <a:t>21.09.2024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1100422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E49A035-E49B-4DD2-BDA5-610622A45E59}" type="datetimeFigureOut">
              <a:rPr lang="ru-RU" smtClean="0"/>
              <a:t>21.09.2024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915319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49A035-E49B-4DD2-BDA5-610622A45E59}" type="datetimeFigureOut">
              <a:rPr lang="ru-RU" smtClean="0"/>
              <a:t>21.09.2024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5DB5B31-9366-4914-927E-C342F7251E77}" type="slidenum">
              <a:rPr lang="ru-RU" smtClean="0"/>
              <a:t>‹#›</a:t>
            </a:fld>
            <a:endParaRPr lang="ru-RU"/>
          </a:p>
        </p:txBody>
      </p:sp>
    </p:spTree>
    <p:extLst>
      <p:ext uri="{BB962C8B-B14F-4D97-AF65-F5344CB8AC3E}">
        <p14:creationId xmlns:p14="http://schemas.microsoft.com/office/powerpoint/2010/main" val="1089464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ru-RU"/>
              <a:t>Образец текста</a:t>
            </a:r>
          </a:p>
        </p:txBody>
      </p:sp>
      <p:sp>
        <p:nvSpPr>
          <p:cNvPr id="5" name="Date Placeholder 4"/>
          <p:cNvSpPr>
            <a:spLocks noGrp="1"/>
          </p:cNvSpPr>
          <p:nvPr>
            <p:ph type="dt" sz="half" idx="10"/>
          </p:nvPr>
        </p:nvSpPr>
        <p:spPr/>
        <p:txBody>
          <a:bodyPr/>
          <a:lstStyle/>
          <a:p>
            <a:fld id="{7E49A035-E49B-4DD2-BDA5-610622A45E59}" type="datetimeFigureOut">
              <a:rPr lang="ru-RU" smtClean="0"/>
              <a:t>21.09.2024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05DB5B31-9366-4914-927E-C342F7251E77}" type="slidenum">
              <a:rPr lang="ru-RU" smtClean="0"/>
              <a:t>‹#›</a:t>
            </a:fld>
            <a:endParaRPr lang="ru-RU"/>
          </a:p>
        </p:txBody>
      </p:sp>
    </p:spTree>
    <p:extLst>
      <p:ext uri="{BB962C8B-B14F-4D97-AF65-F5344CB8AC3E}">
        <p14:creationId xmlns:p14="http://schemas.microsoft.com/office/powerpoint/2010/main" val="2669883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7E49A035-E49B-4DD2-BDA5-610622A45E59}" type="datetimeFigureOut">
              <a:rPr lang="ru-RU" smtClean="0"/>
              <a:t>21.09.2024</a:t>
            </a:fld>
            <a:endParaRPr lang="ru-RU"/>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ru-RU"/>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05DB5B31-9366-4914-927E-C342F7251E77}" type="slidenum">
              <a:rPr lang="ru-RU" smtClean="0"/>
              <a:t>‹#›</a:t>
            </a:fld>
            <a:endParaRPr lang="ru-RU"/>
          </a:p>
        </p:txBody>
      </p:sp>
    </p:spTree>
    <p:extLst>
      <p:ext uri="{BB962C8B-B14F-4D97-AF65-F5344CB8AC3E}">
        <p14:creationId xmlns:p14="http://schemas.microsoft.com/office/powerpoint/2010/main" val="2858701556"/>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E49A035-E49B-4DD2-BDA5-610622A45E59}" type="datetimeFigureOut">
              <a:rPr lang="ru-RU" smtClean="0"/>
              <a:t>21.09.2024</a:t>
            </a:fld>
            <a:endParaRPr lang="ru-RU"/>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ru-RU"/>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05DB5B31-9366-4914-927E-C342F7251E77}" type="slidenum">
              <a:rPr lang="ru-RU" smtClean="0"/>
              <a:t>‹#›</a:t>
            </a:fld>
            <a:endParaRPr lang="ru-RU"/>
          </a:p>
        </p:txBody>
      </p:sp>
    </p:spTree>
    <p:extLst>
      <p:ext uri="{BB962C8B-B14F-4D97-AF65-F5344CB8AC3E}">
        <p14:creationId xmlns:p14="http://schemas.microsoft.com/office/powerpoint/2010/main" val="17212877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F442F8-B90C-F81B-3ECB-894964324B06}"/>
              </a:ext>
            </a:extLst>
          </p:cNvPr>
          <p:cNvSpPr>
            <a:spLocks noGrp="1"/>
          </p:cNvSpPr>
          <p:nvPr>
            <p:ph type="ctrTitle"/>
          </p:nvPr>
        </p:nvSpPr>
        <p:spPr/>
        <p:txBody>
          <a:bodyPr/>
          <a:lstStyle/>
          <a:p>
            <a:r>
              <a:rPr lang="ru-RU" dirty="0"/>
              <a:t>МОТИВАЦ</a:t>
            </a:r>
            <a:r>
              <a:rPr lang="uk-UA" dirty="0"/>
              <a:t>ІЙНИЙ ЛИСТ</a:t>
            </a:r>
            <a:endParaRPr lang="ru-RU" dirty="0"/>
          </a:p>
        </p:txBody>
      </p:sp>
      <p:sp>
        <p:nvSpPr>
          <p:cNvPr id="3" name="Подзаголовок 2">
            <a:extLst>
              <a:ext uri="{FF2B5EF4-FFF2-40B4-BE49-F238E27FC236}">
                <a16:creationId xmlns:a16="http://schemas.microsoft.com/office/drawing/2014/main" id="{44C6A8CC-49CD-45D0-7919-99C8C4CD74E9}"/>
              </a:ext>
            </a:extLst>
          </p:cNvPr>
          <p:cNvSpPr>
            <a:spLocks noGrp="1"/>
          </p:cNvSpPr>
          <p:nvPr>
            <p:ph type="subTitle" idx="1"/>
          </p:nvPr>
        </p:nvSpPr>
        <p:spPr/>
        <p:txBody>
          <a:bodyPr/>
          <a:lstStyle/>
          <a:p>
            <a:r>
              <a:rPr lang="uk-UA" dirty="0"/>
              <a:t>Як написати якісно?</a:t>
            </a:r>
            <a:endParaRPr lang="ru-RU" dirty="0"/>
          </a:p>
        </p:txBody>
      </p:sp>
    </p:spTree>
    <p:extLst>
      <p:ext uri="{BB962C8B-B14F-4D97-AF65-F5344CB8AC3E}">
        <p14:creationId xmlns:p14="http://schemas.microsoft.com/office/powerpoint/2010/main" val="3313353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Структура мотиваційного листа.</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588725" y="2050591"/>
            <a:ext cx="10753725" cy="3766185"/>
          </a:xfrm>
        </p:spPr>
        <p:txBody>
          <a:bodyPr>
            <a:normAutofit fontScale="92500" lnSpcReduction="20000"/>
          </a:bodyPr>
          <a:lstStyle/>
          <a:p>
            <a:pPr algn="just"/>
            <a:r>
              <a:rPr lang="uk-UA" b="0" i="0" dirty="0">
                <a:solidFill>
                  <a:srgbClr val="000000"/>
                </a:solidFill>
                <a:effectLst/>
                <a:latin typeface="Montserrat" panose="00000500000000000000" pitchFamily="2" charset="-52"/>
              </a:rPr>
              <a:t>«Шапка» – частина листа, де містяться відомості про адресата (назва закладу вищої освіти, прізвище та ініціали особи, якій адресується лист) та адресанта (прізвище, ім’я, по батькові, адреса для кореспонденції та електронна адреса, номер телефону) – яка розташовується в правому верхньому куті листа.</a:t>
            </a:r>
          </a:p>
          <a:p>
            <a:pPr algn="just"/>
            <a:r>
              <a:rPr lang="uk-UA" b="0" i="0" dirty="0">
                <a:solidFill>
                  <a:srgbClr val="000000"/>
                </a:solidFill>
                <a:effectLst/>
                <a:latin typeface="Montserrat" panose="00000500000000000000" pitchFamily="2" charset="-52"/>
              </a:rPr>
              <a:t>Шанобливе звертання є важливою складовою мотиваційного листа. Воно надає листу офіційного характеру та привертає увагу адресата. Звертання зазвичай виділяється напівжирним шрифтом та/або курсивом і вирівнюється по центру.</a:t>
            </a:r>
          </a:p>
          <a:p>
            <a:pPr algn="just"/>
            <a:r>
              <a:rPr lang="uk-UA" b="0" i="0" dirty="0">
                <a:solidFill>
                  <a:srgbClr val="000000"/>
                </a:solidFill>
                <a:effectLst/>
                <a:latin typeface="Montserrat" panose="00000500000000000000" pitchFamily="2" charset="-52"/>
              </a:rPr>
              <a:t>Через один рядок після звертання розміщується вступ, який є першим абзацом листа. У цьому абзаці викладається його мета і причина написання (наприклад: «Звертаюся до Вас у зв’язку з…»). У цій частині варто коротко пояснити, чому вступник обрав саме цю програму, як, на його думку, навчання сприятиме його професійному розвитку і зростанню.</a:t>
            </a:r>
          </a:p>
        </p:txBody>
      </p:sp>
    </p:spTree>
    <p:extLst>
      <p:ext uri="{BB962C8B-B14F-4D97-AF65-F5344CB8AC3E}">
        <p14:creationId xmlns:p14="http://schemas.microsoft.com/office/powerpoint/2010/main" val="912371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Структура мотиваційного листа.</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588725" y="2050591"/>
            <a:ext cx="10753725" cy="3766185"/>
          </a:xfrm>
        </p:spPr>
        <p:txBody>
          <a:bodyPr>
            <a:normAutofit fontScale="62500" lnSpcReduction="20000"/>
          </a:bodyPr>
          <a:lstStyle/>
          <a:p>
            <a:pPr algn="just"/>
            <a:r>
              <a:rPr lang="uk-UA" b="0" i="0" dirty="0">
                <a:solidFill>
                  <a:srgbClr val="000000"/>
                </a:solidFill>
                <a:effectLst/>
                <a:latin typeface="Montserrat" panose="00000500000000000000" pitchFamily="2" charset="-52"/>
              </a:rPr>
              <a:t>В основній частині описуються факти, які зможуть позитивно вплинути на вирішення питання про зарахування на навчання. </a:t>
            </a:r>
          </a:p>
          <a:p>
            <a:pPr algn="just"/>
            <a:r>
              <a:rPr lang="uk-UA" b="0" i="0" dirty="0">
                <a:solidFill>
                  <a:srgbClr val="000000"/>
                </a:solidFill>
                <a:effectLst/>
                <a:latin typeface="Montserrat" panose="00000500000000000000" pitchFamily="2" charset="-52"/>
              </a:rPr>
              <a:t>Ця частина починається з другого абзацу мотиваційного листа та може складатися з двох-трьох абзаців. Як логічне продовження вступної частини листа, її можна розпочати з характеристики професійних цілей вступника, описати, що саме його цікавить в обраній ним освітній програмі та професії, ким він себе бачить після завершення навчання тощо. Така інформація свідчить про те, що він усвідомлює, яку програму обирає і що навчання допоможе йому стати хорошим фахівцем в обраній сфері. Саме в цьому абзаці вступник доводить, що він є вмотивованою особою з добре визначеною метою.</a:t>
            </a:r>
          </a:p>
          <a:p>
            <a:pPr algn="just"/>
            <a:r>
              <a:rPr lang="uk-UA" b="0" i="0" dirty="0">
                <a:solidFill>
                  <a:srgbClr val="000000"/>
                </a:solidFill>
                <a:effectLst/>
                <a:latin typeface="Montserrat" panose="00000500000000000000" pitchFamily="2" charset="-52"/>
              </a:rPr>
              <a:t>У наступному абзаці вступнику потрібно описати:</a:t>
            </a:r>
          </a:p>
          <a:p>
            <a:pPr algn="just">
              <a:buFont typeface="Arial" panose="020B0604020202020204" pitchFamily="34" charset="0"/>
              <a:buChar char="•"/>
            </a:pPr>
            <a:r>
              <a:rPr lang="uk-UA" b="0" i="0" dirty="0">
                <a:solidFill>
                  <a:srgbClr val="000000"/>
                </a:solidFill>
                <a:effectLst/>
                <a:latin typeface="Montserrat" panose="00000500000000000000" pitchFamily="2" charset="-52"/>
              </a:rPr>
              <a:t>свої здобутки, що будуть корисними для навчання за фахом (успіхи в навчанні, участь у </a:t>
            </a:r>
            <a:r>
              <a:rPr lang="uk-UA" b="0" i="0" dirty="0" err="1">
                <a:solidFill>
                  <a:srgbClr val="000000"/>
                </a:solidFill>
                <a:effectLst/>
                <a:latin typeface="Montserrat" panose="00000500000000000000" pitchFamily="2" charset="-52"/>
              </a:rPr>
              <a:t>проєктах</a:t>
            </a:r>
            <a:r>
              <a:rPr lang="uk-UA" b="0" i="0" dirty="0">
                <a:solidFill>
                  <a:srgbClr val="000000"/>
                </a:solidFill>
                <a:effectLst/>
                <a:latin typeface="Montserrat" panose="00000500000000000000" pitchFamily="2" charset="-52"/>
              </a:rPr>
              <a:t> і майстер-класах, володіння іноземними мовами та інше);</a:t>
            </a:r>
          </a:p>
          <a:p>
            <a:pPr algn="just">
              <a:buFont typeface="Arial" panose="020B0604020202020204" pitchFamily="34" charset="0"/>
              <a:buChar char="•"/>
            </a:pPr>
            <a:r>
              <a:rPr lang="uk-UA" b="0" i="0" dirty="0">
                <a:solidFill>
                  <a:srgbClr val="000000"/>
                </a:solidFill>
                <a:effectLst/>
                <a:latin typeface="Montserrat" panose="00000500000000000000" pitchFamily="2" charset="-52"/>
              </a:rPr>
              <a:t>здобуті знання та навички, які допоможуть у навчанні на обраній спеціальності;</a:t>
            </a:r>
          </a:p>
          <a:p>
            <a:pPr algn="just">
              <a:buFont typeface="Arial" panose="020B0604020202020204" pitchFamily="34" charset="0"/>
              <a:buChar char="•"/>
            </a:pPr>
            <a:r>
              <a:rPr lang="uk-UA" b="0" i="0" dirty="0">
                <a:solidFill>
                  <a:srgbClr val="000000"/>
                </a:solidFill>
                <a:effectLst/>
                <a:latin typeface="Montserrat" panose="00000500000000000000" pitchFamily="2" charset="-52"/>
              </a:rPr>
              <a:t>хороші академічні результати з певних предметів, які пов’язані з освітньою програмою та ін.</a:t>
            </a:r>
          </a:p>
          <a:p>
            <a:pPr algn="just"/>
            <a:r>
              <a:rPr lang="uk-UA" b="0" i="0" dirty="0">
                <a:solidFill>
                  <a:srgbClr val="000000"/>
                </a:solidFill>
                <a:effectLst/>
                <a:latin typeface="Montserrat" panose="00000500000000000000" pitchFamily="2" charset="-52"/>
              </a:rPr>
              <a:t>Важливою складовою мотиваційного листа може бути інформація про соціальні навички.</a:t>
            </a:r>
          </a:p>
        </p:txBody>
      </p:sp>
    </p:spTree>
    <p:extLst>
      <p:ext uri="{BB962C8B-B14F-4D97-AF65-F5344CB8AC3E}">
        <p14:creationId xmlns:p14="http://schemas.microsoft.com/office/powerpoint/2010/main" val="2206861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Структура мотиваційного листа.</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588725" y="2050591"/>
            <a:ext cx="10753725" cy="3766185"/>
          </a:xfrm>
        </p:spPr>
        <p:txBody>
          <a:bodyPr>
            <a:normAutofit/>
          </a:bodyPr>
          <a:lstStyle/>
          <a:p>
            <a:pPr algn="just"/>
            <a:r>
              <a:rPr lang="ru-RU" b="0" i="0" dirty="0" err="1">
                <a:solidFill>
                  <a:srgbClr val="000000"/>
                </a:solidFill>
                <a:effectLst/>
                <a:latin typeface="Montserrat" panose="00000500000000000000" pitchFamily="2" charset="-52"/>
              </a:rPr>
              <a:t>Заключна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частина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має</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завершуватися</a:t>
            </a:r>
            <a:r>
              <a:rPr lang="ru-RU" b="0" i="0" dirty="0">
                <a:solidFill>
                  <a:srgbClr val="000000"/>
                </a:solidFill>
                <a:effectLst/>
                <a:latin typeface="Montserrat" panose="00000500000000000000" pitchFamily="2" charset="-52"/>
              </a:rPr>
              <a:t> маленьким </a:t>
            </a:r>
            <a:r>
              <a:rPr lang="ru-RU" b="0" i="0" dirty="0" err="1">
                <a:solidFill>
                  <a:srgbClr val="000000"/>
                </a:solidFill>
                <a:effectLst/>
                <a:latin typeface="Montserrat" panose="00000500000000000000" pitchFamily="2" charset="-52"/>
              </a:rPr>
              <a:t>підсумком</a:t>
            </a:r>
            <a:r>
              <a:rPr lang="ru-RU" b="0" i="0" dirty="0">
                <a:solidFill>
                  <a:srgbClr val="000000"/>
                </a:solidFill>
                <a:effectLst/>
                <a:latin typeface="Montserrat" panose="00000500000000000000" pitchFamily="2" charset="-52"/>
              </a:rPr>
              <a:t> на два-три </a:t>
            </a:r>
            <a:r>
              <a:rPr lang="ru-RU" b="0" i="0" dirty="0" err="1">
                <a:solidFill>
                  <a:srgbClr val="000000"/>
                </a:solidFill>
                <a:effectLst/>
                <a:latin typeface="Montserrat" panose="00000500000000000000" pitchFamily="2" charset="-52"/>
              </a:rPr>
              <a:t>речення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які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мають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підтверджувати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готовність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вступника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навчатися</a:t>
            </a:r>
            <a:r>
              <a:rPr lang="ru-RU" b="0" i="0" dirty="0">
                <a:solidFill>
                  <a:srgbClr val="000000"/>
                </a:solidFill>
                <a:effectLst/>
                <a:latin typeface="Montserrat" panose="00000500000000000000" pitchFamily="2" charset="-52"/>
              </a:rPr>
              <a:t> і </a:t>
            </a:r>
            <a:r>
              <a:rPr lang="ru-RU" b="0" i="0" dirty="0" err="1">
                <a:solidFill>
                  <a:srgbClr val="000000"/>
                </a:solidFill>
                <a:effectLst/>
                <a:latin typeface="Montserrat" panose="00000500000000000000" pitchFamily="2" charset="-52"/>
              </a:rPr>
              <a:t>вказують</a:t>
            </a:r>
            <a:r>
              <a:rPr lang="ru-RU" b="0" i="0" dirty="0">
                <a:solidFill>
                  <a:srgbClr val="000000"/>
                </a:solidFill>
                <a:effectLst/>
                <a:latin typeface="Montserrat" panose="00000500000000000000" pitchFamily="2" charset="-52"/>
              </a:rPr>
              <a:t> на </a:t>
            </a:r>
            <a:r>
              <a:rPr lang="ru-RU" b="0" i="0" dirty="0" err="1">
                <a:solidFill>
                  <a:srgbClr val="000000"/>
                </a:solidFill>
                <a:effectLst/>
                <a:latin typeface="Montserrat" panose="00000500000000000000" pitchFamily="2" charset="-52"/>
              </a:rPr>
              <a:t>його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впевненість</a:t>
            </a:r>
            <a:r>
              <a:rPr lang="ru-RU" b="0" i="0" dirty="0">
                <a:solidFill>
                  <a:srgbClr val="000000"/>
                </a:solidFill>
                <a:effectLst/>
                <a:latin typeface="Montserrat" panose="00000500000000000000" pitchFamily="2" charset="-52"/>
              </a:rPr>
              <a:t> у правильному </a:t>
            </a:r>
            <a:r>
              <a:rPr lang="ru-RU" b="0" i="0" dirty="0" err="1">
                <a:solidFill>
                  <a:srgbClr val="000000"/>
                </a:solidFill>
                <a:effectLst/>
                <a:latin typeface="Montserrat" panose="00000500000000000000" pitchFamily="2" charset="-52"/>
              </a:rPr>
              <a:t>виборі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освітньої</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програми</a:t>
            </a:r>
            <a:r>
              <a:rPr lang="ru-RU" b="0" i="0" dirty="0">
                <a:solidFill>
                  <a:srgbClr val="000000"/>
                </a:solidFill>
                <a:effectLst/>
                <a:latin typeface="Montserrat" panose="00000500000000000000" pitchFamily="2" charset="-52"/>
              </a:rPr>
              <a:t>.</a:t>
            </a:r>
            <a:endParaRPr lang="uk-UA" b="0" i="0" dirty="0">
              <a:solidFill>
                <a:srgbClr val="000000"/>
              </a:solidFill>
              <a:effectLst/>
              <a:latin typeface="Montserrat" panose="00000500000000000000" pitchFamily="2" charset="-52"/>
            </a:endParaRPr>
          </a:p>
        </p:txBody>
      </p:sp>
    </p:spTree>
    <p:extLst>
      <p:ext uri="{BB962C8B-B14F-4D97-AF65-F5344CB8AC3E}">
        <p14:creationId xmlns:p14="http://schemas.microsoft.com/office/powerpoint/2010/main" val="1359029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619EC28-88BE-253B-A799-7EA54468A5D8}"/>
              </a:ext>
            </a:extLst>
          </p:cNvPr>
          <p:cNvSpPr>
            <a:spLocks noGrp="1"/>
          </p:cNvSpPr>
          <p:nvPr>
            <p:ph type="title"/>
          </p:nvPr>
        </p:nvSpPr>
        <p:spPr/>
        <p:txBody>
          <a:bodyPr/>
          <a:lstStyle/>
          <a:p>
            <a:r>
              <a:rPr lang="uk-UA" dirty="0"/>
              <a:t>Завдання</a:t>
            </a:r>
            <a:endParaRPr lang="ru-RU" dirty="0"/>
          </a:p>
        </p:txBody>
      </p:sp>
      <p:sp>
        <p:nvSpPr>
          <p:cNvPr id="3" name="Объект 2">
            <a:extLst>
              <a:ext uri="{FF2B5EF4-FFF2-40B4-BE49-F238E27FC236}">
                <a16:creationId xmlns:a16="http://schemas.microsoft.com/office/drawing/2014/main" id="{CED14D20-1AED-3895-6BF5-1E2059BBE7CC}"/>
              </a:ext>
            </a:extLst>
          </p:cNvPr>
          <p:cNvSpPr>
            <a:spLocks noGrp="1"/>
          </p:cNvSpPr>
          <p:nvPr>
            <p:ph idx="1"/>
          </p:nvPr>
        </p:nvSpPr>
        <p:spPr/>
        <p:txBody>
          <a:bodyPr/>
          <a:lstStyle/>
          <a:p>
            <a:r>
              <a:rPr lang="uk-UA" dirty="0"/>
              <a:t>Програма </a:t>
            </a:r>
            <a:r>
              <a:rPr lang="uk-UA" dirty="0" err="1"/>
              <a:t>начання</a:t>
            </a:r>
            <a:r>
              <a:rPr lang="uk-UA" dirty="0"/>
              <a:t> - «Зелена енергетика».</a:t>
            </a:r>
          </a:p>
          <a:p>
            <a:r>
              <a:rPr lang="uk-UA" dirty="0"/>
              <a:t>Тип програми – </a:t>
            </a:r>
            <a:r>
              <a:rPr lang="en-US" dirty="0"/>
              <a:t>Erasmus.</a:t>
            </a:r>
          </a:p>
          <a:p>
            <a:r>
              <a:rPr lang="uk-UA" dirty="0"/>
              <a:t>Тип мобільності – навчання.</a:t>
            </a:r>
          </a:p>
          <a:p>
            <a:r>
              <a:rPr lang="uk-UA" dirty="0"/>
              <a:t>ВНЗ – Університет м. </a:t>
            </a:r>
            <a:r>
              <a:rPr lang="uk-UA" dirty="0" err="1"/>
              <a:t>Парма</a:t>
            </a:r>
            <a:r>
              <a:rPr lang="uk-UA" dirty="0"/>
              <a:t> (Італія).</a:t>
            </a:r>
          </a:p>
          <a:p>
            <a:r>
              <a:rPr lang="uk-UA" dirty="0"/>
              <a:t>Навчальна група – змішана з іноземних студентів.</a:t>
            </a:r>
          </a:p>
          <a:p>
            <a:r>
              <a:rPr lang="uk-UA" dirty="0"/>
              <a:t>Мова навчання – англійська.</a:t>
            </a:r>
          </a:p>
          <a:p>
            <a:r>
              <a:rPr lang="uk-UA" dirty="0"/>
              <a:t>Тривалість – 3,5 місяці. </a:t>
            </a:r>
          </a:p>
          <a:p>
            <a:pPr marL="0" indent="0">
              <a:buNone/>
            </a:pPr>
            <a:endParaRPr lang="ru-RU" dirty="0"/>
          </a:p>
        </p:txBody>
      </p:sp>
    </p:spTree>
    <p:extLst>
      <p:ext uri="{BB962C8B-B14F-4D97-AF65-F5344CB8AC3E}">
        <p14:creationId xmlns:p14="http://schemas.microsoft.com/office/powerpoint/2010/main" val="1165500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6B6744-D68D-9438-4827-6E0CDA058432}"/>
              </a:ext>
            </a:extLst>
          </p:cNvPr>
          <p:cNvSpPr>
            <a:spLocks noGrp="1"/>
          </p:cNvSpPr>
          <p:nvPr>
            <p:ph type="title"/>
          </p:nvPr>
        </p:nvSpPr>
        <p:spPr/>
        <p:txBody>
          <a:bodyPr/>
          <a:lstStyle/>
          <a:p>
            <a:r>
              <a:rPr lang="ru-RU" dirty="0" err="1"/>
              <a:t>Мотиваційний</a:t>
            </a:r>
            <a:r>
              <a:rPr lang="ru-RU" dirty="0"/>
              <a:t> лист </a:t>
            </a:r>
          </a:p>
        </p:txBody>
      </p:sp>
      <p:sp>
        <p:nvSpPr>
          <p:cNvPr id="3" name="Объект 2">
            <a:extLst>
              <a:ext uri="{FF2B5EF4-FFF2-40B4-BE49-F238E27FC236}">
                <a16:creationId xmlns:a16="http://schemas.microsoft.com/office/drawing/2014/main" id="{DA31CA9C-24F6-C5CD-5A1E-315CECE7CB39}"/>
              </a:ext>
            </a:extLst>
          </p:cNvPr>
          <p:cNvSpPr>
            <a:spLocks noGrp="1"/>
          </p:cNvSpPr>
          <p:nvPr>
            <p:ph idx="1"/>
          </p:nvPr>
        </p:nvSpPr>
        <p:spPr/>
        <p:txBody>
          <a:bodyPr/>
          <a:lstStyle/>
          <a:p>
            <a:r>
              <a:rPr lang="ru-RU" dirty="0" err="1"/>
              <a:t>це</a:t>
            </a:r>
            <a:r>
              <a:rPr lang="ru-RU" dirty="0"/>
              <a:t> ваш шанс </a:t>
            </a:r>
            <a:r>
              <a:rPr lang="ru-RU" dirty="0" err="1"/>
              <a:t>представити</a:t>
            </a:r>
            <a:r>
              <a:rPr lang="ru-RU" dirty="0"/>
              <a:t> себе як </a:t>
            </a:r>
            <a:r>
              <a:rPr lang="ru-RU" dirty="0" err="1"/>
              <a:t>вмотивовану</a:t>
            </a:r>
            <a:r>
              <a:rPr lang="ru-RU" dirty="0"/>
              <a:t>, </a:t>
            </a:r>
            <a:r>
              <a:rPr lang="ru-RU" dirty="0" err="1"/>
              <a:t>яскраву</a:t>
            </a:r>
            <a:r>
              <a:rPr lang="ru-RU" dirty="0"/>
              <a:t> та </a:t>
            </a:r>
            <a:r>
              <a:rPr lang="ru-RU" dirty="0" err="1"/>
              <a:t>дуже</a:t>
            </a:r>
            <a:r>
              <a:rPr lang="ru-RU" dirty="0"/>
              <a:t> </a:t>
            </a:r>
            <a:r>
              <a:rPr lang="ru-RU" dirty="0" err="1"/>
              <a:t>здібну</a:t>
            </a:r>
            <a:r>
              <a:rPr lang="ru-RU" dirty="0"/>
              <a:t> </a:t>
            </a:r>
            <a:r>
              <a:rPr lang="ru-RU" dirty="0" err="1"/>
              <a:t>особистість</a:t>
            </a:r>
            <a:r>
              <a:rPr lang="ru-RU" dirty="0"/>
              <a:t>, </a:t>
            </a:r>
            <a:r>
              <a:rPr lang="ru-RU" dirty="0" err="1"/>
              <a:t>готову</a:t>
            </a:r>
            <a:r>
              <a:rPr lang="ru-RU" dirty="0"/>
              <a:t> </a:t>
            </a:r>
            <a:r>
              <a:rPr lang="ru-RU" dirty="0" err="1"/>
              <a:t>навчатися</a:t>
            </a:r>
            <a:r>
              <a:rPr lang="ru-RU" dirty="0"/>
              <a:t> за </a:t>
            </a:r>
            <a:r>
              <a:rPr lang="ru-RU" dirty="0" err="1"/>
              <a:t>програмою</a:t>
            </a:r>
            <a:r>
              <a:rPr lang="ru-RU" dirty="0"/>
              <a:t>. </a:t>
            </a:r>
            <a:r>
              <a:rPr lang="ru-RU" dirty="0" err="1"/>
              <a:t>Зробіть</a:t>
            </a:r>
            <a:r>
              <a:rPr lang="ru-RU" dirty="0"/>
              <a:t> </a:t>
            </a:r>
            <a:r>
              <a:rPr lang="ru-RU" dirty="0" err="1"/>
              <a:t>свій</a:t>
            </a:r>
            <a:r>
              <a:rPr lang="ru-RU" dirty="0"/>
              <a:t> лист </a:t>
            </a:r>
            <a:r>
              <a:rPr lang="ru-RU" dirty="0" err="1"/>
              <a:t>яскравим</a:t>
            </a:r>
            <a:r>
              <a:rPr lang="ru-RU" dirty="0"/>
              <a:t> </a:t>
            </a:r>
            <a:r>
              <a:rPr lang="ru-RU" dirty="0" err="1"/>
              <a:t>особистим</a:t>
            </a:r>
            <a:r>
              <a:rPr lang="ru-RU" dirty="0"/>
              <a:t> </a:t>
            </a:r>
            <a:r>
              <a:rPr lang="ru-RU" dirty="0" err="1"/>
              <a:t>описом</a:t>
            </a:r>
            <a:r>
              <a:rPr lang="ru-RU" dirty="0"/>
              <a:t> </a:t>
            </a:r>
            <a:r>
              <a:rPr lang="ru-RU" dirty="0" err="1"/>
              <a:t>вашого</a:t>
            </a:r>
            <a:r>
              <a:rPr lang="ru-RU" dirty="0"/>
              <a:t> </a:t>
            </a:r>
            <a:r>
              <a:rPr lang="ru-RU" dirty="0" err="1"/>
              <a:t>унікального</a:t>
            </a:r>
            <a:r>
              <a:rPr lang="ru-RU" dirty="0"/>
              <a:t> «я», </a:t>
            </a:r>
            <a:r>
              <a:rPr lang="ru-RU" dirty="0" err="1"/>
              <a:t>щоб</a:t>
            </a:r>
            <a:r>
              <a:rPr lang="ru-RU" dirty="0"/>
              <a:t> </a:t>
            </a:r>
            <a:r>
              <a:rPr lang="ru-RU" dirty="0" err="1"/>
              <a:t>показати</a:t>
            </a:r>
            <a:r>
              <a:rPr lang="ru-RU" dirty="0"/>
              <a:t>, </a:t>
            </a:r>
            <a:r>
              <a:rPr lang="ru-RU" dirty="0" err="1"/>
              <a:t>хто</a:t>
            </a:r>
            <a:r>
              <a:rPr lang="ru-RU" dirty="0"/>
              <a:t> </a:t>
            </a:r>
            <a:r>
              <a:rPr lang="ru-RU" dirty="0" err="1"/>
              <a:t>ви</a:t>
            </a:r>
            <a:r>
              <a:rPr lang="ru-RU" dirty="0"/>
              <a:t> є і </a:t>
            </a:r>
            <a:r>
              <a:rPr lang="ru-RU" dirty="0" err="1"/>
              <a:t>чому</a:t>
            </a:r>
            <a:r>
              <a:rPr lang="ru-RU" dirty="0"/>
              <a:t> </a:t>
            </a:r>
            <a:r>
              <a:rPr lang="ru-RU" dirty="0" err="1"/>
              <a:t>ви</a:t>
            </a:r>
            <a:r>
              <a:rPr lang="ru-RU" dirty="0"/>
              <a:t> </a:t>
            </a:r>
            <a:r>
              <a:rPr lang="ru-RU" dirty="0" err="1"/>
              <a:t>хочете</a:t>
            </a:r>
            <a:r>
              <a:rPr lang="ru-RU" dirty="0"/>
              <a:t>, </a:t>
            </a:r>
            <a:r>
              <a:rPr lang="ru-RU" dirty="0" err="1"/>
              <a:t>щоб</a:t>
            </a:r>
            <a:r>
              <a:rPr lang="ru-RU" dirty="0"/>
              <a:t> вас </a:t>
            </a:r>
            <a:r>
              <a:rPr lang="ru-RU" dirty="0" err="1"/>
              <a:t>прийняли</a:t>
            </a:r>
            <a:r>
              <a:rPr lang="ru-RU" dirty="0"/>
              <a:t>.</a:t>
            </a:r>
          </a:p>
        </p:txBody>
      </p:sp>
      <p:pic>
        <p:nvPicPr>
          <p:cNvPr id="1028" name="Picture 4" descr="Более 1 322 000 работ на тему «писать»: стоковые фото ...">
            <a:extLst>
              <a:ext uri="{FF2B5EF4-FFF2-40B4-BE49-F238E27FC236}">
                <a16:creationId xmlns:a16="http://schemas.microsoft.com/office/drawing/2014/main" id="{FDF418E5-BBD2-710E-0D7D-821D8BCAAE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77846" y="3071689"/>
            <a:ext cx="3494561" cy="3286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97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Як написати хороший мотиваційний лист?</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76274" y="2468880"/>
            <a:ext cx="10753725" cy="3766185"/>
          </a:xfrm>
        </p:spPr>
        <p:txBody>
          <a:bodyPr/>
          <a:lstStyle/>
          <a:p>
            <a:r>
              <a:rPr lang="uk-UA" dirty="0"/>
              <a:t>1. Пізнайте себе. Для написання хорошого мотиваційного листа потрібно добре обміркувати та зрозуміти для самого себе, чому ви зацікавлені в цьому конкретному закладі чи програмі. Запишіть щонайменше п’ять унікальних рис, здібностей чи властивостей, завдяки яким ви виділяєтеся серед усіх інших. Оберіть лише ті, які ви збираєтеся використати у своєму листі, щоб довести, що ви є цінним кандидатом.</a:t>
            </a:r>
            <a:endParaRPr lang="ru-RU" dirty="0"/>
          </a:p>
        </p:txBody>
      </p:sp>
    </p:spTree>
    <p:extLst>
      <p:ext uri="{BB962C8B-B14F-4D97-AF65-F5344CB8AC3E}">
        <p14:creationId xmlns:p14="http://schemas.microsoft.com/office/powerpoint/2010/main" val="309618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Як написати хороший мотиваційний лист?</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76274" y="2468880"/>
            <a:ext cx="10753725" cy="3766185"/>
          </a:xfrm>
        </p:spPr>
        <p:txBody>
          <a:bodyPr/>
          <a:lstStyle/>
          <a:p>
            <a:r>
              <a:rPr lang="uk-UA" dirty="0"/>
              <a:t>2. </a:t>
            </a:r>
            <a:r>
              <a:rPr lang="uk-UA" dirty="0" err="1"/>
              <a:t>Дослідіть</a:t>
            </a:r>
            <a:r>
              <a:rPr lang="uk-UA" dirty="0"/>
              <a:t> предмет. Оберіть університет і спеціальність, на які ви претендуєте. </a:t>
            </a:r>
            <a:r>
              <a:rPr lang="uk-UA" dirty="0" err="1"/>
              <a:t>Дослідіть</a:t>
            </a:r>
            <a:r>
              <a:rPr lang="uk-UA" dirty="0"/>
              <a:t> їх якомога глибше. Дізнайтеся деталі, такі як місія, бачення та девіз університету (факультету) або навіть результати навчання, яких ви повинні досягнути для отримання освітнього ступеня. Ви пройдете довгий шлях до того, коли почнете складати мотиваційний лист. Чим конкретнішими і більш орієнтованими на деталі ви будете у своєму листі, тим краще.</a:t>
            </a:r>
            <a:endParaRPr lang="ru-RU" dirty="0"/>
          </a:p>
        </p:txBody>
      </p:sp>
    </p:spTree>
    <p:extLst>
      <p:ext uri="{BB962C8B-B14F-4D97-AF65-F5344CB8AC3E}">
        <p14:creationId xmlns:p14="http://schemas.microsoft.com/office/powerpoint/2010/main" val="3429446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Як написати хороший мотиваційний лист?</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76274" y="2468880"/>
            <a:ext cx="10753725" cy="3766185"/>
          </a:xfrm>
        </p:spPr>
        <p:txBody>
          <a:bodyPr/>
          <a:lstStyle/>
          <a:p>
            <a:r>
              <a:rPr lang="ru-RU" b="0" i="0" dirty="0">
                <a:solidFill>
                  <a:srgbClr val="000000"/>
                </a:solidFill>
                <a:effectLst/>
                <a:latin typeface="Montserrat" panose="00000500000000000000" pitchFamily="2" charset="-52"/>
              </a:rPr>
              <a:t>3. </a:t>
            </a:r>
            <a:r>
              <a:rPr lang="ru-RU" b="0" i="0" dirty="0" err="1">
                <a:solidFill>
                  <a:srgbClr val="000000"/>
                </a:solidFill>
                <a:effectLst/>
                <a:latin typeface="Montserrat" panose="00000500000000000000" pitchFamily="2" charset="-52"/>
              </a:rPr>
              <a:t>Зробіть</a:t>
            </a:r>
            <a:r>
              <a:rPr lang="ru-RU" b="0" i="0" dirty="0">
                <a:solidFill>
                  <a:srgbClr val="000000"/>
                </a:solidFill>
                <a:effectLst/>
                <a:latin typeface="Montserrat" panose="00000500000000000000" pitchFamily="2" charset="-52"/>
              </a:rPr>
              <a:t> перший </a:t>
            </a:r>
            <a:r>
              <a:rPr lang="ru-RU" b="0" i="0" dirty="0" err="1">
                <a:solidFill>
                  <a:srgbClr val="000000"/>
                </a:solidFill>
                <a:effectLst/>
                <a:latin typeface="Montserrat" panose="00000500000000000000" pitchFamily="2" charset="-52"/>
              </a:rPr>
              <a:t>проєкт</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Це</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важлива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частина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процесу</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оформлення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вашого</a:t>
            </a:r>
            <a:r>
              <a:rPr lang="ru-RU" b="0" i="0" dirty="0">
                <a:solidFill>
                  <a:srgbClr val="000000"/>
                </a:solidFill>
                <a:effectLst/>
                <a:latin typeface="Montserrat" panose="00000500000000000000" pitchFamily="2" charset="-52"/>
              </a:rPr>
              <a:t> листа. У </a:t>
            </a:r>
            <a:r>
              <a:rPr lang="ru-RU" b="0" i="0" dirty="0" err="1">
                <a:solidFill>
                  <a:srgbClr val="000000"/>
                </a:solidFill>
                <a:effectLst/>
                <a:latin typeface="Montserrat" panose="00000500000000000000" pitchFamily="2" charset="-52"/>
              </a:rPr>
              <a:t>деяких</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випадках</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потрібно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приблизно</a:t>
            </a:r>
            <a:r>
              <a:rPr lang="ru-RU" b="0" i="0" dirty="0">
                <a:solidFill>
                  <a:srgbClr val="000000"/>
                </a:solidFill>
                <a:effectLst/>
                <a:latin typeface="Montserrat" panose="00000500000000000000" pitchFamily="2" charset="-52"/>
              </a:rPr>
              <a:t> 3–4 </a:t>
            </a:r>
            <a:r>
              <a:rPr lang="ru-RU" b="0" i="0" dirty="0" err="1">
                <a:solidFill>
                  <a:srgbClr val="000000"/>
                </a:solidFill>
                <a:effectLst/>
                <a:latin typeface="Montserrat" panose="00000500000000000000" pitchFamily="2" charset="-52"/>
              </a:rPr>
              <a:t>чернетки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щоб</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написати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мотиваційний</a:t>
            </a:r>
            <a:r>
              <a:rPr lang="ru-RU" b="0" i="0" dirty="0">
                <a:solidFill>
                  <a:srgbClr val="000000"/>
                </a:solidFill>
                <a:effectLst/>
                <a:latin typeface="Montserrat" panose="00000500000000000000" pitchFamily="2" charset="-52"/>
              </a:rPr>
              <a:t> лист. У кожному </a:t>
            </a:r>
            <a:r>
              <a:rPr lang="ru-RU" b="0" i="0" dirty="0" err="1">
                <a:solidFill>
                  <a:srgbClr val="000000"/>
                </a:solidFill>
                <a:effectLst/>
                <a:latin typeface="Montserrat" panose="00000500000000000000" pitchFamily="2" charset="-52"/>
              </a:rPr>
              <a:t>проєкті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слід</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почати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із</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запису</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основних</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ідей</a:t>
            </a:r>
            <a:r>
              <a:rPr lang="ru-RU" b="0" i="0" dirty="0">
                <a:solidFill>
                  <a:srgbClr val="000000"/>
                </a:solidFill>
                <a:effectLst/>
                <a:latin typeface="Montserrat" panose="00000500000000000000" pitchFamily="2" charset="-52"/>
              </a:rPr>
              <a:t> і </a:t>
            </a:r>
            <a:r>
              <a:rPr lang="ru-RU" b="0" i="0" dirty="0" err="1">
                <a:solidFill>
                  <a:srgbClr val="000000"/>
                </a:solidFill>
                <a:effectLst/>
                <a:latin typeface="Montserrat" panose="00000500000000000000" pitchFamily="2" charset="-52"/>
              </a:rPr>
              <a:t>роботи</a:t>
            </a:r>
            <a:r>
              <a:rPr lang="ru-RU" b="0" i="0" dirty="0">
                <a:solidFill>
                  <a:srgbClr val="000000"/>
                </a:solidFill>
                <a:effectLst/>
                <a:latin typeface="Montserrat" panose="00000500000000000000" pitchFamily="2" charset="-52"/>
              </a:rPr>
              <a:t> над </a:t>
            </a:r>
            <a:r>
              <a:rPr lang="ru-RU" b="0" i="0" dirty="0" err="1">
                <a:solidFill>
                  <a:srgbClr val="000000"/>
                </a:solidFill>
                <a:effectLst/>
                <a:latin typeface="Montserrat" panose="00000500000000000000" pitchFamily="2" charset="-52"/>
              </a:rPr>
              <a:t>окремими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розділами</a:t>
            </a:r>
            <a:r>
              <a:rPr lang="ru-RU" b="0" i="0" dirty="0">
                <a:solidFill>
                  <a:srgbClr val="000000"/>
                </a:solidFill>
                <a:effectLst/>
                <a:latin typeface="Montserrat" panose="00000500000000000000" pitchFamily="2" charset="-52"/>
              </a:rPr>
              <a:t>.</a:t>
            </a:r>
            <a:endParaRPr lang="ru-RU" dirty="0"/>
          </a:p>
        </p:txBody>
      </p:sp>
    </p:spTree>
    <p:extLst>
      <p:ext uri="{BB962C8B-B14F-4D97-AF65-F5344CB8AC3E}">
        <p14:creationId xmlns:p14="http://schemas.microsoft.com/office/powerpoint/2010/main" val="3658297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Як написати хороший мотиваційний лист?</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76274" y="2468880"/>
            <a:ext cx="10753725" cy="3766185"/>
          </a:xfrm>
        </p:spPr>
        <p:txBody>
          <a:bodyPr/>
          <a:lstStyle/>
          <a:p>
            <a:r>
              <a:rPr lang="ru-RU" b="0" i="0" dirty="0">
                <a:solidFill>
                  <a:srgbClr val="000000"/>
                </a:solidFill>
                <a:effectLst/>
                <a:latin typeface="Montserrat" panose="00000500000000000000" pitchFamily="2" charset="-52"/>
              </a:rPr>
              <a:t>4. Перечитайте лист і </a:t>
            </a:r>
            <a:r>
              <a:rPr lang="ru-RU" b="0" i="0" dirty="0" err="1">
                <a:solidFill>
                  <a:srgbClr val="000000"/>
                </a:solidFill>
                <a:effectLst/>
                <a:latin typeface="Montserrat" panose="00000500000000000000" pitchFamily="2" charset="-52"/>
              </a:rPr>
              <a:t>перевірте</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що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відповіли</a:t>
            </a:r>
            <a:r>
              <a:rPr lang="ru-RU" b="0" i="0" dirty="0">
                <a:solidFill>
                  <a:srgbClr val="000000"/>
                </a:solidFill>
                <a:effectLst/>
                <a:latin typeface="Montserrat" panose="00000500000000000000" pitchFamily="2" charset="-52"/>
              </a:rPr>
              <a:t> на </a:t>
            </a:r>
            <a:r>
              <a:rPr lang="ru-RU" b="0" i="0" dirty="0" err="1">
                <a:solidFill>
                  <a:srgbClr val="000000"/>
                </a:solidFill>
                <a:effectLst/>
                <a:latin typeface="Montserrat" panose="00000500000000000000" pitchFamily="2" charset="-52"/>
              </a:rPr>
              <a:t>всі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важливі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запитання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Хто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ви</a:t>
            </a:r>
            <a:r>
              <a:rPr lang="ru-RU" b="0" i="0" dirty="0">
                <a:solidFill>
                  <a:srgbClr val="000000"/>
                </a:solidFill>
                <a:effectLst/>
                <a:latin typeface="Montserrat" panose="00000500000000000000" pitchFamily="2" charset="-52"/>
              </a:rPr>
              <a:t> та для </a:t>
            </a:r>
            <a:r>
              <a:rPr lang="ru-RU" b="0" i="0" dirty="0" err="1">
                <a:solidFill>
                  <a:srgbClr val="000000"/>
                </a:solidFill>
                <a:effectLst/>
                <a:latin typeface="Montserrat" panose="00000500000000000000" pitchFamily="2" charset="-52"/>
              </a:rPr>
              <a:t>чого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звертаєтесь</a:t>
            </a:r>
            <a:r>
              <a:rPr lang="ru-RU" b="0" i="0" dirty="0">
                <a:solidFill>
                  <a:srgbClr val="000000"/>
                </a:solidFill>
                <a:effectLst/>
                <a:latin typeface="Montserrat" panose="00000500000000000000" pitchFamily="2" charset="-52"/>
              </a:rPr>
              <a:t>? Як </a:t>
            </a:r>
            <a:r>
              <a:rPr lang="ru-RU" b="0" i="0" dirty="0" err="1">
                <a:solidFill>
                  <a:srgbClr val="000000"/>
                </a:solidFill>
                <a:effectLst/>
                <a:latin typeface="Montserrat" panose="00000500000000000000" pitchFamily="2" charset="-52"/>
              </a:rPr>
              <a:t>ви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дізналися</a:t>
            </a:r>
            <a:r>
              <a:rPr lang="ru-RU" b="0" i="0" dirty="0">
                <a:solidFill>
                  <a:srgbClr val="000000"/>
                </a:solidFill>
                <a:effectLst/>
                <a:latin typeface="Montserrat" panose="00000500000000000000" pitchFamily="2" charset="-52"/>
              </a:rPr>
              <a:t> про </a:t>
            </a:r>
            <a:r>
              <a:rPr lang="ru-RU" b="0" i="0" dirty="0" err="1">
                <a:solidFill>
                  <a:srgbClr val="000000"/>
                </a:solidFill>
                <a:effectLst/>
                <a:latin typeface="Montserrat" panose="00000500000000000000" pitchFamily="2" charset="-52"/>
              </a:rPr>
              <a:t>програму</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Чому</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хочете</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навчатися</a:t>
            </a:r>
            <a:r>
              <a:rPr lang="ru-RU" b="0" i="0" dirty="0">
                <a:solidFill>
                  <a:srgbClr val="000000"/>
                </a:solidFill>
                <a:effectLst/>
                <a:latin typeface="Montserrat" panose="00000500000000000000" pitchFamily="2" charset="-52"/>
              </a:rPr>
              <a:t> в </a:t>
            </a:r>
            <a:r>
              <a:rPr lang="ru-RU" b="0" i="0" dirty="0" err="1">
                <a:solidFill>
                  <a:srgbClr val="000000"/>
                </a:solidFill>
                <a:effectLst/>
                <a:latin typeface="Montserrat" panose="00000500000000000000" pitchFamily="2" charset="-52"/>
              </a:rPr>
              <a:t>університеті</a:t>
            </a:r>
            <a:r>
              <a:rPr lang="ru-RU" b="0" i="0" dirty="0">
                <a:solidFill>
                  <a:srgbClr val="000000"/>
                </a:solidFill>
                <a:effectLst/>
                <a:latin typeface="Montserrat" panose="00000500000000000000" pitchFamily="2" charset="-52"/>
              </a:rPr>
              <a:t> / за </a:t>
            </a:r>
            <a:r>
              <a:rPr lang="ru-RU" b="0" i="0" dirty="0" err="1">
                <a:solidFill>
                  <a:srgbClr val="000000"/>
                </a:solidFill>
                <a:effectLst/>
                <a:latin typeface="Montserrat" panose="00000500000000000000" pitchFamily="2" charset="-52"/>
              </a:rPr>
              <a:t>програмою</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Що</a:t>
            </a:r>
            <a:r>
              <a:rPr lang="ru-RU" b="0" i="0" dirty="0">
                <a:solidFill>
                  <a:srgbClr val="000000"/>
                </a:solidFill>
                <a:effectLst/>
                <a:latin typeface="Montserrat" panose="00000500000000000000" pitchFamily="2" charset="-52"/>
              </a:rPr>
              <a:t> робить вас </a:t>
            </a:r>
            <a:r>
              <a:rPr lang="ru-RU" b="0" i="0" dirty="0" err="1">
                <a:solidFill>
                  <a:srgbClr val="000000"/>
                </a:solidFill>
                <a:effectLst/>
                <a:latin typeface="Montserrat" panose="00000500000000000000" pitchFamily="2" charset="-52"/>
              </a:rPr>
              <a:t>найкращим</a:t>
            </a:r>
            <a:r>
              <a:rPr lang="ru-RU" b="0" i="0" dirty="0">
                <a:solidFill>
                  <a:srgbClr val="000000"/>
                </a:solidFill>
                <a:effectLst/>
                <a:latin typeface="Montserrat" panose="00000500000000000000" pitchFamily="2" charset="-52"/>
              </a:rPr>
              <a:t> кандидатом, </a:t>
            </a:r>
            <a:r>
              <a:rPr lang="ru-RU" b="0" i="0" dirty="0" err="1">
                <a:solidFill>
                  <a:srgbClr val="000000"/>
                </a:solidFill>
                <a:effectLst/>
                <a:latin typeface="Montserrat" panose="00000500000000000000" pitchFamily="2" charset="-52"/>
              </a:rPr>
              <a:t>якого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можна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прийняти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Підсумуйте</a:t>
            </a:r>
            <a:r>
              <a:rPr lang="ru-RU" b="0" i="0" dirty="0">
                <a:solidFill>
                  <a:srgbClr val="000000"/>
                </a:solidFill>
                <a:effectLst/>
                <a:latin typeface="Montserrat" panose="00000500000000000000" pitchFamily="2" charset="-52"/>
              </a:rPr>
              <a:t>, яка </a:t>
            </a:r>
            <a:r>
              <a:rPr lang="ru-RU" b="0" i="0" dirty="0" err="1">
                <a:solidFill>
                  <a:srgbClr val="000000"/>
                </a:solidFill>
                <a:effectLst/>
                <a:latin typeface="Montserrat" panose="00000500000000000000" pitchFamily="2" charset="-52"/>
              </a:rPr>
              <a:t>саме</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кваліфікація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життєвий</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досвід</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досвід</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роботи</a:t>
            </a:r>
            <a:r>
              <a:rPr lang="ru-RU" b="0" i="0" dirty="0">
                <a:solidFill>
                  <a:srgbClr val="000000"/>
                </a:solidFill>
                <a:effectLst/>
                <a:latin typeface="Montserrat" panose="00000500000000000000" pitchFamily="2" charset="-52"/>
              </a:rPr>
              <a:t> та </a:t>
            </a:r>
            <a:r>
              <a:rPr lang="ru-RU" b="0" i="0" dirty="0" err="1">
                <a:solidFill>
                  <a:srgbClr val="000000"/>
                </a:solidFill>
                <a:effectLst/>
                <a:latin typeface="Montserrat" panose="00000500000000000000" pitchFamily="2" charset="-52"/>
              </a:rPr>
              <a:t>особисті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якості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підготували</a:t>
            </a:r>
            <a:r>
              <a:rPr lang="ru-RU" b="0" i="0" dirty="0">
                <a:solidFill>
                  <a:srgbClr val="000000"/>
                </a:solidFill>
                <a:effectLst/>
                <a:latin typeface="Montserrat" panose="00000500000000000000" pitchFamily="2" charset="-52"/>
              </a:rPr>
              <a:t> вас до </a:t>
            </a:r>
            <a:r>
              <a:rPr lang="ru-RU" b="0" i="0" dirty="0" err="1">
                <a:solidFill>
                  <a:srgbClr val="000000"/>
                </a:solidFill>
                <a:effectLst/>
                <a:latin typeface="Montserrat" panose="00000500000000000000" pitchFamily="2" charset="-52"/>
              </a:rPr>
              <a:t>навчання</a:t>
            </a:r>
            <a:r>
              <a:rPr lang="ru-RU" b="0" i="0" dirty="0">
                <a:solidFill>
                  <a:srgbClr val="000000"/>
                </a:solidFill>
                <a:effectLst/>
                <a:latin typeface="Montserrat" panose="00000500000000000000" pitchFamily="2" charset="-52"/>
              </a:rPr>
              <a:t> за </a:t>
            </a:r>
            <a:r>
              <a:rPr lang="ru-RU" b="0" i="0" dirty="0" err="1">
                <a:solidFill>
                  <a:srgbClr val="000000"/>
                </a:solidFill>
                <a:effectLst/>
                <a:latin typeface="Montserrat" panose="00000500000000000000" pitchFamily="2" charset="-52"/>
              </a:rPr>
              <a:t>програмою</a:t>
            </a:r>
            <a:r>
              <a:rPr lang="ru-RU" b="0" i="0" dirty="0">
                <a:solidFill>
                  <a:srgbClr val="000000"/>
                </a:solidFill>
                <a:effectLst/>
                <a:latin typeface="Montserrat" panose="00000500000000000000" pitchFamily="2" charset="-52"/>
              </a:rPr>
              <a:t>.</a:t>
            </a:r>
            <a:endParaRPr lang="ru-RU" dirty="0"/>
          </a:p>
        </p:txBody>
      </p:sp>
    </p:spTree>
    <p:extLst>
      <p:ext uri="{BB962C8B-B14F-4D97-AF65-F5344CB8AC3E}">
        <p14:creationId xmlns:p14="http://schemas.microsoft.com/office/powerpoint/2010/main" val="3669127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Як написати хороший мотиваційний лист?</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76274" y="2468880"/>
            <a:ext cx="10753725" cy="3766185"/>
          </a:xfrm>
        </p:spPr>
        <p:txBody>
          <a:bodyPr/>
          <a:lstStyle/>
          <a:p>
            <a:r>
              <a:rPr lang="ru-RU" b="0" i="0" dirty="0">
                <a:solidFill>
                  <a:srgbClr val="000000"/>
                </a:solidFill>
                <a:effectLst/>
                <a:latin typeface="Montserrat" panose="00000500000000000000" pitchFamily="2" charset="-52"/>
              </a:rPr>
              <a:t>5. </a:t>
            </a:r>
            <a:r>
              <a:rPr lang="ru-RU" b="0" i="0" dirty="0" err="1">
                <a:solidFill>
                  <a:srgbClr val="000000"/>
                </a:solidFill>
                <a:effectLst/>
                <a:latin typeface="Montserrat" panose="00000500000000000000" pitchFamily="2" charset="-52"/>
              </a:rPr>
              <a:t>Завершіть</a:t>
            </a:r>
            <a:r>
              <a:rPr lang="ru-RU" b="0" i="0" dirty="0">
                <a:solidFill>
                  <a:srgbClr val="000000"/>
                </a:solidFill>
                <a:effectLst/>
                <a:latin typeface="Montserrat" panose="00000500000000000000" pitchFamily="2" charset="-52"/>
              </a:rPr>
              <a:t> лист. </a:t>
            </a:r>
            <a:r>
              <a:rPr lang="ru-RU" b="0" i="0" dirty="0" err="1">
                <a:solidFill>
                  <a:srgbClr val="000000"/>
                </a:solidFill>
                <a:effectLst/>
                <a:latin typeface="Montserrat" panose="00000500000000000000" pitchFamily="2" charset="-52"/>
              </a:rPr>
              <a:t>Переконайтеся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що</a:t>
            </a:r>
            <a:r>
              <a:rPr lang="ru-RU" b="0" i="0" dirty="0">
                <a:solidFill>
                  <a:srgbClr val="000000"/>
                </a:solidFill>
                <a:effectLst/>
                <a:latin typeface="Montserrat" panose="00000500000000000000" pitchFamily="2" charset="-52"/>
              </a:rPr>
              <a:t> ваш лист </a:t>
            </a:r>
            <a:r>
              <a:rPr lang="ru-RU" b="0" i="0" dirty="0" err="1">
                <a:solidFill>
                  <a:srgbClr val="000000"/>
                </a:solidFill>
                <a:effectLst/>
                <a:latin typeface="Montserrat" panose="00000500000000000000" pitchFamily="2" charset="-52"/>
              </a:rPr>
              <a:t>поміщається</a:t>
            </a:r>
            <a:r>
              <a:rPr lang="ru-RU" b="0" i="0" dirty="0">
                <a:solidFill>
                  <a:srgbClr val="000000"/>
                </a:solidFill>
                <a:effectLst/>
                <a:latin typeface="Montserrat" panose="00000500000000000000" pitchFamily="2" charset="-52"/>
              </a:rPr>
              <a:t> на одну </a:t>
            </a:r>
            <a:r>
              <a:rPr lang="ru-RU" b="0" i="0" dirty="0" err="1">
                <a:solidFill>
                  <a:srgbClr val="000000"/>
                </a:solidFill>
                <a:effectLst/>
                <a:latin typeface="Montserrat" panose="00000500000000000000" pitchFamily="2" charset="-52"/>
              </a:rPr>
              <a:t>сторінку</a:t>
            </a:r>
            <a:r>
              <a:rPr lang="ru-RU" b="0" i="0" dirty="0">
                <a:solidFill>
                  <a:srgbClr val="000000"/>
                </a:solidFill>
                <a:effectLst/>
                <a:latin typeface="Montserrat" panose="00000500000000000000" pitchFamily="2" charset="-52"/>
              </a:rPr>
              <a:t>, написаний </a:t>
            </a:r>
            <a:r>
              <a:rPr lang="ru-RU" b="0" i="0" dirty="0" err="1">
                <a:solidFill>
                  <a:srgbClr val="000000"/>
                </a:solidFill>
                <a:effectLst/>
                <a:latin typeface="Montserrat" panose="00000500000000000000" pitchFamily="2" charset="-52"/>
              </a:rPr>
              <a:t>правильним</a:t>
            </a:r>
            <a:r>
              <a:rPr lang="ru-RU" b="0" i="0" dirty="0">
                <a:solidFill>
                  <a:srgbClr val="000000"/>
                </a:solidFill>
                <a:effectLst/>
                <a:latin typeface="Montserrat" panose="00000500000000000000" pitchFamily="2" charset="-52"/>
              </a:rPr>
              <a:t> шрифтом і </a:t>
            </a:r>
            <a:r>
              <a:rPr lang="ru-RU" b="0" i="0" dirty="0" err="1">
                <a:solidFill>
                  <a:srgbClr val="000000"/>
                </a:solidFill>
                <a:effectLst/>
                <a:latin typeface="Montserrat" panose="00000500000000000000" pitchFamily="2" charset="-52"/>
              </a:rPr>
              <a:t>ви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перевірили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правопис</a:t>
            </a:r>
            <a:r>
              <a:rPr lang="ru-RU" b="0" i="0" dirty="0">
                <a:solidFill>
                  <a:srgbClr val="000000"/>
                </a:solidFill>
                <a:effectLst/>
                <a:latin typeface="Montserrat" panose="00000500000000000000" pitchFamily="2" charset="-52"/>
              </a:rPr>
              <a:t> та </a:t>
            </a:r>
            <a:r>
              <a:rPr lang="ru-RU" b="0" i="0" dirty="0" err="1">
                <a:solidFill>
                  <a:srgbClr val="000000"/>
                </a:solidFill>
                <a:effectLst/>
                <a:latin typeface="Montserrat" panose="00000500000000000000" pitchFamily="2" charset="-52"/>
              </a:rPr>
              <a:t>граматику</a:t>
            </a:r>
            <a:r>
              <a:rPr lang="ru-RU" b="0" i="0" dirty="0">
                <a:solidFill>
                  <a:srgbClr val="000000"/>
                </a:solidFill>
                <a:effectLst/>
                <a:latin typeface="Montserrat" panose="00000500000000000000" pitchFamily="2" charset="-52"/>
              </a:rPr>
              <a:t>. Дайте </a:t>
            </a:r>
            <a:r>
              <a:rPr lang="ru-RU" b="0" i="0" dirty="0" err="1">
                <a:solidFill>
                  <a:srgbClr val="000000"/>
                </a:solidFill>
                <a:effectLst/>
                <a:latin typeface="Montserrat" panose="00000500000000000000" pitchFamily="2" charset="-52"/>
              </a:rPr>
              <a:t>його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прочитати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декільком</a:t>
            </a:r>
            <a:r>
              <a:rPr lang="ru-RU" b="0" i="0" dirty="0">
                <a:solidFill>
                  <a:srgbClr val="000000"/>
                </a:solidFill>
                <a:effectLst/>
                <a:latin typeface="Montserrat" panose="00000500000000000000" pitchFamily="2" charset="-52"/>
              </a:rPr>
              <a:t> людям для </a:t>
            </a:r>
            <a:r>
              <a:rPr lang="ru-RU" b="0" i="0" dirty="0" err="1">
                <a:solidFill>
                  <a:srgbClr val="000000"/>
                </a:solidFill>
                <a:effectLst/>
                <a:latin typeface="Montserrat" panose="00000500000000000000" pitchFamily="2" charset="-52"/>
              </a:rPr>
              <a:t>ознайомлення</a:t>
            </a:r>
            <a:r>
              <a:rPr lang="ru-RU" b="0" i="0" dirty="0">
                <a:solidFill>
                  <a:srgbClr val="000000"/>
                </a:solidFill>
                <a:effectLst/>
                <a:latin typeface="Montserrat" panose="00000500000000000000" pitchFamily="2" charset="-52"/>
              </a:rPr>
              <a:t> й </a:t>
            </a:r>
            <a:r>
              <a:rPr lang="ru-RU" b="0" i="0" dirty="0" err="1">
                <a:solidFill>
                  <a:srgbClr val="000000"/>
                </a:solidFill>
                <a:effectLst/>
                <a:latin typeface="Montserrat" panose="00000500000000000000" pitchFamily="2" charset="-52"/>
              </a:rPr>
              <a:t>коментарів</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Це</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справді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допомагає</a:t>
            </a:r>
            <a:r>
              <a:rPr lang="ru-RU" b="0" i="0" dirty="0">
                <a:solidFill>
                  <a:srgbClr val="000000"/>
                </a:solidFill>
                <a:effectLst/>
                <a:latin typeface="Montserrat" panose="00000500000000000000" pitchFamily="2" charset="-52"/>
              </a:rPr>
              <a:t>.</a:t>
            </a:r>
            <a:endParaRPr lang="ru-RU" dirty="0"/>
          </a:p>
        </p:txBody>
      </p:sp>
    </p:spTree>
    <p:extLst>
      <p:ext uri="{BB962C8B-B14F-4D97-AF65-F5344CB8AC3E}">
        <p14:creationId xmlns:p14="http://schemas.microsoft.com/office/powerpoint/2010/main" val="95590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Вимоги до мотиваційного листа.</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657224" y="1924131"/>
            <a:ext cx="10753725" cy="4301571"/>
          </a:xfrm>
        </p:spPr>
        <p:txBody>
          <a:bodyPr>
            <a:normAutofit fontScale="92500" lnSpcReduction="10000"/>
          </a:bodyPr>
          <a:lstStyle/>
          <a:p>
            <a:pPr algn="just">
              <a:spcAft>
                <a:spcPts val="1000"/>
              </a:spcAft>
              <a:buFont typeface="Arial" panose="020B0604020202020204" pitchFamily="34" charset="0"/>
              <a:buChar char="•"/>
            </a:pPr>
            <a:r>
              <a:rPr lang="ru-RU" b="0" i="0" dirty="0" err="1">
                <a:solidFill>
                  <a:srgbClr val="000000"/>
                </a:solidFill>
                <a:effectLst/>
                <a:latin typeface="Montserrat" panose="00000500000000000000" pitchFamily="2" charset="-52"/>
              </a:rPr>
              <a:t>зміст</a:t>
            </a:r>
            <a:r>
              <a:rPr lang="ru-RU" b="0" i="0" dirty="0">
                <a:solidFill>
                  <a:srgbClr val="000000"/>
                </a:solidFill>
                <a:effectLst/>
                <a:latin typeface="Montserrat" panose="00000500000000000000" pitchFamily="2" charset="-52"/>
              </a:rPr>
              <a:t> повинен бути </a:t>
            </a:r>
            <a:r>
              <a:rPr lang="ru-RU" b="0" i="0" dirty="0" err="1">
                <a:solidFill>
                  <a:srgbClr val="000000"/>
                </a:solidFill>
                <a:effectLst/>
                <a:latin typeface="Montserrat" panose="00000500000000000000" pitchFamily="2" charset="-52"/>
              </a:rPr>
              <a:t>лаконічним</a:t>
            </a:r>
            <a:r>
              <a:rPr lang="ru-RU" b="0" i="0" dirty="0">
                <a:solidFill>
                  <a:srgbClr val="000000"/>
                </a:solidFill>
                <a:effectLst/>
                <a:latin typeface="Montserrat" panose="00000500000000000000" pitchFamily="2" charset="-52"/>
              </a:rPr>
              <a:t>. Короткий </a:t>
            </a:r>
            <a:r>
              <a:rPr lang="ru-RU" b="0" i="0" dirty="0" err="1">
                <a:solidFill>
                  <a:srgbClr val="000000"/>
                </a:solidFill>
                <a:effectLst/>
                <a:latin typeface="Montserrat" panose="00000500000000000000" pitchFamily="2" charset="-52"/>
              </a:rPr>
              <a:t>виклад</a:t>
            </a:r>
            <a:r>
              <a:rPr lang="ru-RU" b="0" i="0" dirty="0">
                <a:solidFill>
                  <a:srgbClr val="000000"/>
                </a:solidFill>
                <a:effectLst/>
                <a:latin typeface="Montserrat" panose="00000500000000000000" pitchFamily="2" charset="-52"/>
              </a:rPr>
              <a:t> думок і </a:t>
            </a:r>
            <a:r>
              <a:rPr lang="ru-RU" b="0" i="0" dirty="0" err="1">
                <a:solidFill>
                  <a:srgbClr val="000000"/>
                </a:solidFill>
                <a:effectLst/>
                <a:latin typeface="Montserrat" panose="00000500000000000000" pitchFamily="2" charset="-52"/>
              </a:rPr>
              <a:t>використання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найменшого</a:t>
            </a:r>
            <a:r>
              <a:rPr lang="ru-RU" b="0" i="0" dirty="0">
                <a:solidFill>
                  <a:srgbClr val="000000"/>
                </a:solidFill>
                <a:effectLst/>
                <a:latin typeface="Montserrat" panose="00000500000000000000" pitchFamily="2" charset="-52"/>
              </a:rPr>
              <a:t> числа </a:t>
            </a:r>
            <a:r>
              <a:rPr lang="ru-RU" b="0" i="0" dirty="0" err="1">
                <a:solidFill>
                  <a:srgbClr val="000000"/>
                </a:solidFill>
                <a:effectLst/>
                <a:latin typeface="Montserrat" panose="00000500000000000000" pitchFamily="2" charset="-52"/>
              </a:rPr>
              <a:t>слів</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заощадить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дорогоцінний</a:t>
            </a:r>
            <a:r>
              <a:rPr lang="ru-RU" b="0" i="0" dirty="0">
                <a:solidFill>
                  <a:srgbClr val="000000"/>
                </a:solidFill>
                <a:effectLst/>
                <a:latin typeface="Montserrat" panose="00000500000000000000" pitchFamily="2" charset="-52"/>
              </a:rPr>
              <a:t> час </a:t>
            </a:r>
            <a:r>
              <a:rPr lang="ru-RU" b="0" i="0" dirty="0" err="1">
                <a:solidFill>
                  <a:srgbClr val="000000"/>
                </a:solidFill>
                <a:effectLst/>
                <a:latin typeface="Montserrat" panose="00000500000000000000" pitchFamily="2" charset="-52"/>
              </a:rPr>
              <a:t>зайнятої</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людини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Тільки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важливі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деталі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факти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цифри</a:t>
            </a:r>
            <a:r>
              <a:rPr lang="ru-RU" b="0" i="0" dirty="0">
                <a:solidFill>
                  <a:srgbClr val="000000"/>
                </a:solidFill>
                <a:effectLst/>
                <a:latin typeface="Montserrat" panose="00000500000000000000" pitchFamily="2" charset="-52"/>
              </a:rPr>
              <a:t>;</a:t>
            </a:r>
          </a:p>
          <a:p>
            <a:pPr algn="just">
              <a:spcAft>
                <a:spcPts val="1000"/>
              </a:spcAft>
              <a:buFont typeface="Arial" panose="020B0604020202020204" pitchFamily="34" charset="0"/>
              <a:buChar char="•"/>
            </a:pPr>
            <a:r>
              <a:rPr lang="ru-RU" b="0" i="0" dirty="0" err="1">
                <a:solidFill>
                  <a:srgbClr val="000000"/>
                </a:solidFill>
                <a:effectLst/>
                <a:latin typeface="Montserrat" panose="00000500000000000000" pitchFamily="2" charset="-52"/>
              </a:rPr>
              <a:t>чітка</a:t>
            </a:r>
            <a:r>
              <a:rPr lang="ru-RU" b="0" i="0" dirty="0">
                <a:solidFill>
                  <a:srgbClr val="000000"/>
                </a:solidFill>
                <a:effectLst/>
                <a:latin typeface="Montserrat" panose="00000500000000000000" pitchFamily="2" charset="-52"/>
              </a:rPr>
              <a:t> структура </a:t>
            </a:r>
            <a:r>
              <a:rPr lang="ru-RU" b="0" i="0" dirty="0" err="1">
                <a:solidFill>
                  <a:srgbClr val="000000"/>
                </a:solidFill>
                <a:effectLst/>
                <a:latin typeface="Montserrat" panose="00000500000000000000" pitchFamily="2" charset="-52"/>
              </a:rPr>
              <a:t>спростить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прочитання</a:t>
            </a:r>
            <a:r>
              <a:rPr lang="ru-RU" b="0" i="0" dirty="0">
                <a:solidFill>
                  <a:srgbClr val="000000"/>
                </a:solidFill>
                <a:effectLst/>
                <a:latin typeface="Montserrat" panose="00000500000000000000" pitchFamily="2" charset="-52"/>
              </a:rPr>
              <a:t> листа. </a:t>
            </a:r>
            <a:r>
              <a:rPr lang="ru-RU" b="0" i="0" dirty="0" err="1">
                <a:solidFill>
                  <a:srgbClr val="000000"/>
                </a:solidFill>
                <a:effectLst/>
                <a:latin typeface="Montserrat" panose="00000500000000000000" pitchFamily="2" charset="-52"/>
              </a:rPr>
              <a:t>Заздалегідь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продуманий</a:t>
            </a:r>
            <a:r>
              <a:rPr lang="ru-RU" b="0" i="0" dirty="0">
                <a:solidFill>
                  <a:srgbClr val="000000"/>
                </a:solidFill>
                <a:effectLst/>
                <a:latin typeface="Montserrat" panose="00000500000000000000" pitchFamily="2" charset="-52"/>
              </a:rPr>
              <a:t> план дозволить конкретно </a:t>
            </a:r>
            <a:r>
              <a:rPr lang="ru-RU" b="0" i="0" dirty="0" err="1">
                <a:solidFill>
                  <a:srgbClr val="000000"/>
                </a:solidFill>
                <a:effectLst/>
                <a:latin typeface="Montserrat" panose="00000500000000000000" pitchFamily="2" charset="-52"/>
              </a:rPr>
              <a:t>вказати</a:t>
            </a:r>
            <a:r>
              <a:rPr lang="ru-RU" b="0" i="0" dirty="0">
                <a:solidFill>
                  <a:srgbClr val="000000"/>
                </a:solidFill>
                <a:effectLst/>
                <a:latin typeface="Montserrat" panose="00000500000000000000" pitchFamily="2" charset="-52"/>
              </a:rPr>
              <a:t> на </a:t>
            </a:r>
            <a:r>
              <a:rPr lang="ru-RU" b="0" i="0" dirty="0" err="1">
                <a:solidFill>
                  <a:srgbClr val="000000"/>
                </a:solidFill>
                <a:effectLst/>
                <a:latin typeface="Montserrat" panose="00000500000000000000" pitchFamily="2" charset="-52"/>
              </a:rPr>
              <a:t>значущі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аспекти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проблеми</a:t>
            </a:r>
            <a:r>
              <a:rPr lang="ru-RU" b="0" i="0" dirty="0">
                <a:solidFill>
                  <a:srgbClr val="000000"/>
                </a:solidFill>
                <a:effectLst/>
                <a:latin typeface="Montserrat" panose="00000500000000000000" pitchFamily="2" charset="-52"/>
              </a:rPr>
              <a:t>. Для </a:t>
            </a:r>
            <a:r>
              <a:rPr lang="ru-RU" b="0" i="0" dirty="0" err="1">
                <a:solidFill>
                  <a:srgbClr val="000000"/>
                </a:solidFill>
                <a:effectLst/>
                <a:latin typeface="Montserrat" panose="00000500000000000000" pitchFamily="2" charset="-52"/>
              </a:rPr>
              <a:t>спрощення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читання</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бажано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розбивати</a:t>
            </a:r>
            <a:r>
              <a:rPr lang="ru-RU" b="0" i="0" dirty="0">
                <a:solidFill>
                  <a:srgbClr val="000000"/>
                </a:solidFill>
                <a:effectLst/>
                <a:latin typeface="Montserrat" panose="00000500000000000000" pitchFamily="2" charset="-52"/>
              </a:rPr>
              <a:t> текст на </a:t>
            </a:r>
            <a:r>
              <a:rPr lang="ru-RU" b="0" i="0" dirty="0" err="1">
                <a:solidFill>
                  <a:srgbClr val="000000"/>
                </a:solidFill>
                <a:effectLst/>
                <a:latin typeface="Montserrat" panose="00000500000000000000" pitchFamily="2" charset="-52"/>
              </a:rPr>
              <a:t>абзаци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кожен</a:t>
            </a:r>
            <a:r>
              <a:rPr lang="ru-RU" b="0" i="0" dirty="0">
                <a:solidFill>
                  <a:srgbClr val="000000"/>
                </a:solidFill>
                <a:effectLst/>
                <a:latin typeface="Montserrat" panose="00000500000000000000" pitchFamily="2" charset="-52"/>
              </a:rPr>
              <a:t> з </a:t>
            </a:r>
            <a:r>
              <a:rPr lang="ru-RU" b="0" i="0" dirty="0" err="1">
                <a:solidFill>
                  <a:srgbClr val="000000"/>
                </a:solidFill>
                <a:effectLst/>
                <a:latin typeface="Montserrat" panose="00000500000000000000" pitchFamily="2" charset="-52"/>
              </a:rPr>
              <a:t>яких</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має</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містити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певну</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концепцію</a:t>
            </a:r>
            <a:r>
              <a:rPr lang="ru-RU" b="0" i="0" dirty="0">
                <a:solidFill>
                  <a:srgbClr val="000000"/>
                </a:solidFill>
                <a:effectLst/>
                <a:latin typeface="Montserrat" panose="00000500000000000000" pitchFamily="2" charset="-52"/>
              </a:rPr>
              <a:t>;</a:t>
            </a:r>
          </a:p>
          <a:p>
            <a:pPr algn="just">
              <a:spcAft>
                <a:spcPts val="1000"/>
              </a:spcAft>
              <a:buFont typeface="Arial" panose="020B0604020202020204" pitchFamily="34" charset="0"/>
              <a:buChar char="•"/>
            </a:pPr>
            <a:r>
              <a:rPr lang="ru-RU" b="0" i="0" dirty="0" err="1">
                <a:solidFill>
                  <a:srgbClr val="000000"/>
                </a:solidFill>
                <a:effectLst/>
                <a:latin typeface="Montserrat" panose="00000500000000000000" pitchFamily="2" charset="-52"/>
              </a:rPr>
              <a:t>неприпустимість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емоцій</a:t>
            </a:r>
            <a:r>
              <a:rPr lang="ru-RU" b="0" i="0" dirty="0">
                <a:solidFill>
                  <a:srgbClr val="000000"/>
                </a:solidFill>
                <a:effectLst/>
                <a:latin typeface="Montserrat" panose="00000500000000000000" pitchFamily="2" charset="-52"/>
              </a:rPr>
              <a:t>. Лист не повинен </a:t>
            </a:r>
            <a:r>
              <a:rPr lang="ru-RU" b="0" i="0" dirty="0" err="1">
                <a:solidFill>
                  <a:srgbClr val="000000"/>
                </a:solidFill>
                <a:effectLst/>
                <a:latin typeface="Montserrat" panose="00000500000000000000" pitchFamily="2" charset="-52"/>
              </a:rPr>
              <a:t>мати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емоційного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відтінку</a:t>
            </a:r>
            <a:r>
              <a:rPr lang="ru-RU" b="0" i="0" dirty="0">
                <a:solidFill>
                  <a:srgbClr val="000000"/>
                </a:solidFill>
                <a:effectLst/>
                <a:latin typeface="Montserrat" panose="00000500000000000000" pitchFamily="2" charset="-52"/>
              </a:rPr>
              <a:t>, треба </a:t>
            </a:r>
            <a:r>
              <a:rPr lang="ru-RU" b="0" i="0" dirty="0" err="1">
                <a:solidFill>
                  <a:srgbClr val="000000"/>
                </a:solidFill>
                <a:effectLst/>
                <a:latin typeface="Montserrat" panose="00000500000000000000" pitchFamily="2" charset="-52"/>
              </a:rPr>
              <a:t>прагнути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стриманості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розважливості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серйозності</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практичності</a:t>
            </a:r>
            <a:r>
              <a:rPr lang="ru-RU" b="0" i="0" dirty="0">
                <a:solidFill>
                  <a:srgbClr val="000000"/>
                </a:solidFill>
                <a:effectLst/>
                <a:latin typeface="Montserrat" panose="00000500000000000000" pitchFamily="2" charset="-52"/>
              </a:rPr>
              <a:t>;</a:t>
            </a:r>
          </a:p>
          <a:p>
            <a:pPr algn="just">
              <a:spcAft>
                <a:spcPts val="1000"/>
              </a:spcAft>
              <a:buFont typeface="Arial" panose="020B0604020202020204" pitchFamily="34" charset="0"/>
              <a:buChar char="•"/>
            </a:pPr>
            <a:r>
              <a:rPr lang="ru-RU" b="0" i="0" dirty="0">
                <a:solidFill>
                  <a:srgbClr val="000000"/>
                </a:solidFill>
                <a:effectLst/>
                <a:latin typeface="Montserrat" panose="00000500000000000000" pitchFamily="2" charset="-52"/>
              </a:rPr>
              <a:t>простота у </a:t>
            </a:r>
            <a:r>
              <a:rPr lang="ru-RU" b="0" i="0" dirty="0" err="1">
                <a:solidFill>
                  <a:srgbClr val="000000"/>
                </a:solidFill>
                <a:effectLst/>
                <a:latin typeface="Montserrat" panose="00000500000000000000" pitchFamily="2" charset="-52"/>
              </a:rPr>
              <a:t>викладі</a:t>
            </a:r>
            <a:r>
              <a:rPr lang="ru-RU" b="0" i="0" dirty="0">
                <a:solidFill>
                  <a:srgbClr val="000000"/>
                </a:solidFill>
                <a:effectLst/>
                <a:latin typeface="Montserrat" panose="00000500000000000000" pitchFamily="2" charset="-52"/>
              </a:rPr>
              <a:t>, яка </a:t>
            </a:r>
            <a:r>
              <a:rPr lang="ru-RU" b="0" i="0" dirty="0" err="1">
                <a:solidFill>
                  <a:srgbClr val="000000"/>
                </a:solidFill>
                <a:effectLst/>
                <a:latin typeface="Montserrat" panose="00000500000000000000" pitchFamily="2" charset="-52"/>
              </a:rPr>
              <a:t>дасть</a:t>
            </a:r>
            <a:r>
              <a:rPr lang="ru-RU" b="0" i="0" dirty="0">
                <a:solidFill>
                  <a:srgbClr val="000000"/>
                </a:solidFill>
                <a:effectLst/>
                <a:latin typeface="Montserrat" panose="00000500000000000000" pitchFamily="2" charset="-52"/>
              </a:rPr>
              <a:t> адресату </a:t>
            </a:r>
            <a:r>
              <a:rPr lang="ru-RU" b="0" i="0" dirty="0" err="1">
                <a:solidFill>
                  <a:srgbClr val="000000"/>
                </a:solidFill>
                <a:effectLst/>
                <a:latin typeface="Montserrat" panose="00000500000000000000" pitchFamily="2" charset="-52"/>
              </a:rPr>
              <a:t>можливість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швидко</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зрозуміти</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зміст</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прочитаного</a:t>
            </a:r>
            <a:r>
              <a:rPr lang="ru-RU" b="0" i="0" dirty="0">
                <a:solidFill>
                  <a:srgbClr val="000000"/>
                </a:solidFill>
                <a:effectLst/>
                <a:latin typeface="Montserrat" panose="00000500000000000000" pitchFamily="2" charset="-52"/>
              </a:rPr>
              <a:t>;</a:t>
            </a:r>
          </a:p>
          <a:p>
            <a:pPr algn="just">
              <a:spcAft>
                <a:spcPts val="1000"/>
              </a:spcAft>
              <a:buFont typeface="Arial" panose="020B0604020202020204" pitchFamily="34" charset="0"/>
              <a:buChar char="•"/>
            </a:pPr>
            <a:r>
              <a:rPr lang="ru-RU" b="0" i="0" dirty="0" err="1">
                <a:solidFill>
                  <a:srgbClr val="000000"/>
                </a:solidFill>
                <a:effectLst/>
                <a:latin typeface="Montserrat" panose="00000500000000000000" pitchFamily="2" charset="-52"/>
              </a:rPr>
              <a:t>неприпустима</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наявність</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орфографічних</a:t>
            </a:r>
            <a:r>
              <a:rPr lang="ru-RU" b="0" i="0" dirty="0">
                <a:solidFill>
                  <a:srgbClr val="000000"/>
                </a:solidFill>
                <a:effectLst/>
                <a:latin typeface="Montserrat" panose="00000500000000000000" pitchFamily="2" charset="-52"/>
              </a:rPr>
              <a:t> і </a:t>
            </a:r>
            <a:r>
              <a:rPr lang="ru-RU" b="0" i="0" dirty="0" err="1">
                <a:solidFill>
                  <a:srgbClr val="000000"/>
                </a:solidFill>
                <a:effectLst/>
                <a:latin typeface="Montserrat" panose="00000500000000000000" pitchFamily="2" charset="-52"/>
              </a:rPr>
              <a:t>стилістичних</a:t>
            </a:r>
            <a:r>
              <a:rPr lang="ru-RU" b="0" i="0" dirty="0">
                <a:solidFill>
                  <a:srgbClr val="000000"/>
                </a:solidFill>
                <a:effectLst/>
                <a:latin typeface="Montserrat" panose="00000500000000000000" pitchFamily="2" charset="-52"/>
              </a:rPr>
              <a:t> </a:t>
            </a:r>
            <a:r>
              <a:rPr lang="ru-RU" b="0" i="0" dirty="0" err="1">
                <a:solidFill>
                  <a:srgbClr val="000000"/>
                </a:solidFill>
                <a:effectLst/>
                <a:latin typeface="Montserrat" panose="00000500000000000000" pitchFamily="2" charset="-52"/>
              </a:rPr>
              <a:t>помилок</a:t>
            </a:r>
            <a:r>
              <a:rPr lang="ru-RU" b="0" i="0" dirty="0">
                <a:solidFill>
                  <a:srgbClr val="000000"/>
                </a:solidFill>
                <a:effectLst/>
                <a:latin typeface="Montserrat" panose="00000500000000000000" pitchFamily="2" charset="-52"/>
              </a:rPr>
              <a:t>.</a:t>
            </a:r>
          </a:p>
        </p:txBody>
      </p:sp>
    </p:spTree>
    <p:extLst>
      <p:ext uri="{BB962C8B-B14F-4D97-AF65-F5344CB8AC3E}">
        <p14:creationId xmlns:p14="http://schemas.microsoft.com/office/powerpoint/2010/main" val="818311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CCABED-3AE6-A11E-41D5-8553A76FFEF0}"/>
              </a:ext>
            </a:extLst>
          </p:cNvPr>
          <p:cNvSpPr>
            <a:spLocks noGrp="1"/>
          </p:cNvSpPr>
          <p:nvPr>
            <p:ph type="title"/>
          </p:nvPr>
        </p:nvSpPr>
        <p:spPr/>
        <p:txBody>
          <a:bodyPr/>
          <a:lstStyle/>
          <a:p>
            <a:r>
              <a:rPr lang="uk-UA" dirty="0"/>
              <a:t>Структура мотиваційного листа.</a:t>
            </a:r>
            <a:endParaRPr lang="ru-RU" dirty="0"/>
          </a:p>
        </p:txBody>
      </p:sp>
      <p:sp>
        <p:nvSpPr>
          <p:cNvPr id="3" name="Объект 2">
            <a:extLst>
              <a:ext uri="{FF2B5EF4-FFF2-40B4-BE49-F238E27FC236}">
                <a16:creationId xmlns:a16="http://schemas.microsoft.com/office/drawing/2014/main" id="{4B62D796-41FA-AF69-3AD6-E15457025FBB}"/>
              </a:ext>
            </a:extLst>
          </p:cNvPr>
          <p:cNvSpPr>
            <a:spLocks noGrp="1"/>
          </p:cNvSpPr>
          <p:nvPr>
            <p:ph idx="1"/>
          </p:nvPr>
        </p:nvSpPr>
        <p:spPr>
          <a:xfrm>
            <a:off x="588725" y="2050591"/>
            <a:ext cx="10753725" cy="3766185"/>
          </a:xfrm>
        </p:spPr>
        <p:txBody>
          <a:bodyPr>
            <a:normAutofit fontScale="92500" lnSpcReduction="20000"/>
          </a:bodyPr>
          <a:lstStyle/>
          <a:p>
            <a:pPr algn="just"/>
            <a:r>
              <a:rPr lang="uk-UA" b="0" i="0" dirty="0">
                <a:solidFill>
                  <a:srgbClr val="000000"/>
                </a:solidFill>
                <a:effectLst/>
                <a:latin typeface="Montserrat" panose="00000500000000000000" pitchFamily="2" charset="-52"/>
              </a:rPr>
              <a:t>«Шапка» – частина листа, де містяться відомості про адресата (назва закладу вищої освіти, прізвище та ініціали особи, якій адресується лист) та адресанта (прізвище, ім’я, по батькові, адреса для кореспонденції та електронна адреса, номер телефону) – яка розташовується в правому верхньому куті листа.</a:t>
            </a:r>
          </a:p>
          <a:p>
            <a:pPr algn="just"/>
            <a:r>
              <a:rPr lang="uk-UA" b="0" i="0" dirty="0">
                <a:solidFill>
                  <a:srgbClr val="000000"/>
                </a:solidFill>
                <a:effectLst/>
                <a:latin typeface="Montserrat" panose="00000500000000000000" pitchFamily="2" charset="-52"/>
              </a:rPr>
              <a:t>Шанобливе звертання є важливою складовою мотиваційного листа. Воно надає листу офіційного характеру та привертає увагу адресата. Звертання зазвичай виділяється напівжирним шрифтом та/або курсивом і вирівнюється по центру.</a:t>
            </a:r>
          </a:p>
          <a:p>
            <a:pPr algn="just"/>
            <a:r>
              <a:rPr lang="uk-UA" b="0" i="0" dirty="0">
                <a:solidFill>
                  <a:srgbClr val="000000"/>
                </a:solidFill>
                <a:effectLst/>
                <a:latin typeface="Montserrat" panose="00000500000000000000" pitchFamily="2" charset="-52"/>
              </a:rPr>
              <a:t>Через один рядок після звертання розміщується вступ, який є першим абзацом листа. У цьому абзаці викладається його мета і причина написання (наприклад: «Звертаюся до Вас у зв’язку з…»). У цій частині варто коротко пояснити, чому вступник обрав саме цю програму, як, на його думку, навчання сприятиме його професійному розвитку і зростанню.</a:t>
            </a:r>
          </a:p>
        </p:txBody>
      </p:sp>
    </p:spTree>
    <p:extLst>
      <p:ext uri="{BB962C8B-B14F-4D97-AF65-F5344CB8AC3E}">
        <p14:creationId xmlns:p14="http://schemas.microsoft.com/office/powerpoint/2010/main" val="4120840885"/>
      </p:ext>
    </p:extLst>
  </p:cSld>
  <p:clrMapOvr>
    <a:masterClrMapping/>
  </p:clrMapOvr>
</p:sld>
</file>

<file path=ppt/theme/theme1.xml><?xml version="1.0" encoding="utf-8"?>
<a:theme xmlns:a="http://schemas.openxmlformats.org/drawingml/2006/main" name="Метрополия">
  <a:themeElements>
    <a:clrScheme name="Метрополия">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Метрополи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Метрополия">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Метрополия</Template>
  <TotalTime>60</TotalTime>
  <Words>1060</Words>
  <Application>Microsoft Office PowerPoint</Application>
  <PresentationFormat>Широкоэкранный</PresentationFormat>
  <Paragraphs>46</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 Light</vt:lpstr>
      <vt:lpstr>Montserrat</vt:lpstr>
      <vt:lpstr>Метрополия</vt:lpstr>
      <vt:lpstr>МОТИВАЦІЙНИЙ ЛИСТ</vt:lpstr>
      <vt:lpstr>Мотиваційний лист </vt:lpstr>
      <vt:lpstr>Як написати хороший мотиваційний лист?</vt:lpstr>
      <vt:lpstr>Як написати хороший мотиваційний лист?</vt:lpstr>
      <vt:lpstr>Як написати хороший мотиваційний лист?</vt:lpstr>
      <vt:lpstr>Як написати хороший мотиваційний лист?</vt:lpstr>
      <vt:lpstr>Як написати хороший мотиваційний лист?</vt:lpstr>
      <vt:lpstr>Вимоги до мотиваційного листа.</vt:lpstr>
      <vt:lpstr>Структура мотиваційного листа.</vt:lpstr>
      <vt:lpstr>Структура мотиваційного листа.</vt:lpstr>
      <vt:lpstr>Структура мотиваційного листа.</vt:lpstr>
      <vt:lpstr>Структура мотиваційного листа.</vt:lpstr>
      <vt:lpstr>Завдання</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Iryna Davydova</dc:creator>
  <cp:lastModifiedBy>Iryna Davydova</cp:lastModifiedBy>
  <cp:revision>1</cp:revision>
  <dcterms:created xsi:type="dcterms:W3CDTF">2024-09-21T07:09:08Z</dcterms:created>
  <dcterms:modified xsi:type="dcterms:W3CDTF">2024-09-21T08:09:55Z</dcterms:modified>
</cp:coreProperties>
</file>