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6" r:id="rId6"/>
    <p:sldId id="287" r:id="rId7"/>
    <p:sldId id="290" r:id="rId8"/>
    <p:sldId id="297" r:id="rId9"/>
    <p:sldId id="296" r:id="rId10"/>
    <p:sldId id="289" r:id="rId11"/>
    <p:sldId id="288" r:id="rId12"/>
    <p:sldId id="292" r:id="rId13"/>
    <p:sldId id="293" r:id="rId14"/>
    <p:sldId id="298" r:id="rId15"/>
    <p:sldId id="295" r:id="rId16"/>
    <p:sldId id="294" r:id="rId17"/>
    <p:sldId id="291" r:id="rId18"/>
    <p:sldId id="258" r:id="rId19"/>
    <p:sldId id="259" r:id="rId20"/>
    <p:sldId id="260" r:id="rId21"/>
    <p:sldId id="268" r:id="rId22"/>
    <p:sldId id="269" r:id="rId23"/>
    <p:sldId id="261" r:id="rId24"/>
    <p:sldId id="262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25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22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59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79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64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0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1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0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01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CF44-A162-49E6-9383-E586838FF55F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4588A-B229-4BF5-BFAA-C6FEB809E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Лекц</a:t>
            </a:r>
            <a:r>
              <a:rPr lang="uk-UA" b="1" dirty="0" err="1"/>
              <a:t>ія</a:t>
            </a:r>
            <a:r>
              <a:rPr lang="uk-UA" b="1" dirty="0"/>
              <a:t> 4 . </a:t>
            </a:r>
            <a:r>
              <a:rPr lang="en-US" b="1" dirty="0"/>
              <a:t>DML</a:t>
            </a:r>
            <a:r>
              <a:rPr lang="ru-RU" b="1" dirty="0"/>
              <a:t>- </a:t>
            </a:r>
            <a:r>
              <a:rPr lang="ru-RU" b="1" dirty="0" err="1"/>
              <a:t>оператори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 </a:t>
            </a:r>
            <a:r>
              <a:rPr lang="en-US" b="1" dirty="0"/>
              <a:t>SQL</a:t>
            </a:r>
            <a:r>
              <a:rPr lang="ru-RU" b="1" dirty="0"/>
              <a:t>. </a:t>
            </a:r>
            <a:r>
              <a:rPr lang="ru-RU" b="1" dirty="0" err="1"/>
              <a:t>Речення</a:t>
            </a:r>
            <a:r>
              <a:rPr lang="ru-RU" b="1" dirty="0"/>
              <a:t> </a:t>
            </a:r>
            <a:r>
              <a:rPr lang="en-US" b="1" dirty="0"/>
              <a:t>SELECT</a:t>
            </a:r>
            <a:endParaRPr lang="ru-RU" b="1" dirty="0"/>
          </a:p>
          <a:p>
            <a:r>
              <a:rPr lang="uk-UA" dirty="0"/>
              <a:t>Операції реляційної алгебри</a:t>
            </a:r>
            <a:r>
              <a:rPr lang="en-US" dirty="0"/>
              <a:t> 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uk-UA" dirty="0"/>
              <a:t>Інструкція SELECT</a:t>
            </a:r>
            <a:endParaRPr lang="ru-RU" dirty="0"/>
          </a:p>
          <a:p>
            <a:pPr lvl="0"/>
            <a:r>
              <a:rPr lang="uk-UA" dirty="0"/>
              <a:t>Вибір рядків (речення WHERE)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632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4"/>
            <a:ext cx="8497888" cy="420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59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544" y="291802"/>
            <a:ext cx="224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uk-UA" sz="3600" dirty="0">
                <a:cs typeface="Times New Roman" pitchFamily="18" charset="0"/>
              </a:rPr>
              <a:t>Різниця </a:t>
            </a:r>
            <a:endParaRPr lang="uk-UA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091" y="1150048"/>
            <a:ext cx="7920037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800" dirty="0">
                <a:cs typeface="Times New Roman" pitchFamily="18" charset="0"/>
              </a:rPr>
              <a:t> Різниця двох </a:t>
            </a:r>
            <a:r>
              <a:rPr lang="uk-UA" sz="2800" dirty="0" err="1">
                <a:cs typeface="Times New Roman" pitchFamily="18" charset="0"/>
              </a:rPr>
              <a:t>відношнь</a:t>
            </a:r>
            <a:r>
              <a:rPr lang="uk-UA" sz="2800" dirty="0">
                <a:cs typeface="Times New Roman" pitchFamily="18" charset="0"/>
              </a:rPr>
              <a:t> R і S складається з кортежів, які є у відношенні R, але відсутні у відношенні S. Причому </a:t>
            </a:r>
            <a:r>
              <a:rPr lang="uk-UA" sz="2800" dirty="0" err="1">
                <a:cs typeface="Times New Roman" pitchFamily="18" charset="0"/>
              </a:rPr>
              <a:t>відносшення</a:t>
            </a:r>
            <a:r>
              <a:rPr lang="uk-UA" sz="2800" dirty="0">
                <a:cs typeface="Times New Roman" pitchFamily="18" charset="0"/>
              </a:rPr>
              <a:t> R і S повинні бути сумісні по об'єднанню.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59524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8569325" cy="298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9"/>
          <a:stretch>
            <a:fillRect/>
          </a:stretch>
        </p:blipFill>
        <p:spPr bwMode="auto">
          <a:xfrm>
            <a:off x="179388" y="3429000"/>
            <a:ext cx="8353425" cy="288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75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77" y="476672"/>
            <a:ext cx="8008739" cy="234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656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1340767"/>
            <a:ext cx="8064500" cy="39909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3200" dirty="0">
                <a:cs typeface="Times New Roman" pitchFamily="18" charset="0"/>
              </a:rPr>
              <a:t> Операція перетину визначає відношення, яке містить кортежі, присутні як у відношенні R, так і у відношенні S. Відношення R і S повинні бути сумісні по об'єднанню.</a:t>
            </a:r>
            <a:endParaRPr lang="uk-UA" sz="3200" dirty="0"/>
          </a:p>
          <a:p>
            <a:endParaRPr lang="uk-UA" sz="3200" dirty="0"/>
          </a:p>
          <a:p>
            <a:r>
              <a:rPr lang="uk-UA" sz="3200" dirty="0">
                <a:cs typeface="Times New Roman" pitchFamily="18" charset="0"/>
              </a:rPr>
              <a:t>Перетин можна сформулювати і на основі оператора різниці множин: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051050" y="5324475"/>
          <a:ext cx="54737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Формула" r:id="rId3" imgW="1256755" imgH="203112" progId="Equation.3">
                  <p:embed/>
                </p:oleObj>
              </mc:Choice>
              <mc:Fallback>
                <p:oleObj name="Формула" r:id="rId3" imgW="1256755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324475"/>
                        <a:ext cx="54737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9031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333375"/>
            <a:ext cx="6768876" cy="23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9"/>
          <a:stretch>
            <a:fillRect/>
          </a:stretch>
        </p:blipFill>
        <p:spPr bwMode="auto">
          <a:xfrm>
            <a:off x="194313" y="2780928"/>
            <a:ext cx="5976912" cy="2066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966598"/>
            <a:ext cx="6480720" cy="186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928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620688"/>
            <a:ext cx="87137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000" b="1" dirty="0"/>
              <a:t>Операція з'єднання</a:t>
            </a:r>
            <a:r>
              <a:rPr lang="uk-UA" sz="2000" dirty="0"/>
              <a:t> є похідною від операції </a:t>
            </a:r>
            <a:r>
              <a:rPr lang="uk-UA" sz="2000" dirty="0" err="1"/>
              <a:t>декартового</a:t>
            </a:r>
            <a:r>
              <a:rPr lang="uk-UA" sz="2000" dirty="0"/>
              <a:t> добутку, оскільки вона еквівалентна операції вибірки з </a:t>
            </a:r>
            <a:r>
              <a:rPr lang="uk-UA" sz="2000" dirty="0" err="1"/>
              <a:t>декартового</a:t>
            </a:r>
            <a:r>
              <a:rPr lang="uk-UA" sz="2000" dirty="0"/>
              <a:t> добутку двох </a:t>
            </a:r>
            <a:r>
              <a:rPr lang="uk-UA" sz="2000" dirty="0" err="1"/>
              <a:t>операндів-відношень</a:t>
            </a:r>
            <a:r>
              <a:rPr lang="uk-UA" sz="2000" dirty="0"/>
              <a:t> тих кортежів, які задовольняють умові (формулі вибірки), вказаній в предикаті з'єднання.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1849" y="2492896"/>
            <a:ext cx="835342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34975">
              <a:tabLst>
                <a:tab pos="615950" algn="l"/>
              </a:tabLst>
            </a:pPr>
            <a:r>
              <a:rPr lang="uk-UA" sz="2000" dirty="0"/>
              <a:t>Типи операцій з'єднання:</a:t>
            </a:r>
          </a:p>
          <a:p>
            <a:pPr indent="434975">
              <a:tabLst>
                <a:tab pos="615950" algn="l"/>
              </a:tabLst>
            </a:pPr>
            <a:endParaRPr lang="ru-RU" sz="2000" dirty="0"/>
          </a:p>
          <a:p>
            <a:pPr indent="434975">
              <a:tabLst>
                <a:tab pos="615950" algn="l"/>
              </a:tabLst>
            </a:pPr>
            <a:r>
              <a:rPr lang="uk-UA" sz="2000" dirty="0"/>
              <a:t>- </a:t>
            </a:r>
            <a:r>
              <a:rPr lang="uk-UA" sz="2000" dirty="0" err="1"/>
              <a:t>тета-з'єднання</a:t>
            </a:r>
            <a:r>
              <a:rPr lang="uk-UA" sz="2000" dirty="0"/>
              <a:t> (</a:t>
            </a:r>
            <a:r>
              <a:rPr lang="uk-UA" sz="2000" dirty="0">
                <a:sym typeface="Symbol" pitchFamily="18" charset="2"/>
              </a:rPr>
              <a:t></a:t>
            </a:r>
            <a:r>
              <a:rPr lang="uk-UA" sz="2000" dirty="0"/>
              <a:t> -join).</a:t>
            </a:r>
            <a:endParaRPr lang="ru-RU" sz="2000" dirty="0"/>
          </a:p>
          <a:p>
            <a:pPr indent="434975">
              <a:tabLst>
                <a:tab pos="615950" algn="l"/>
              </a:tabLst>
            </a:pPr>
            <a:r>
              <a:rPr lang="uk-UA" sz="2000" dirty="0"/>
              <a:t>- з'єднання по еквівалентності (equi-</a:t>
            </a:r>
            <a:r>
              <a:rPr lang="uk-UA" sz="2000" dirty="0" err="1"/>
              <a:t>join</a:t>
            </a:r>
            <a:r>
              <a:rPr lang="uk-UA" sz="2000" dirty="0"/>
              <a:t>), яке є підвидом </a:t>
            </a:r>
            <a:r>
              <a:rPr lang="uk-UA" sz="2000" dirty="0" err="1"/>
              <a:t>тета-з'єднання</a:t>
            </a:r>
            <a:r>
              <a:rPr lang="uk-UA" sz="2000" dirty="0"/>
              <a:t>  коли </a:t>
            </a:r>
            <a:r>
              <a:rPr lang="uk-UA" sz="2000" dirty="0">
                <a:sym typeface="Symbol" pitchFamily="18" charset="2"/>
              </a:rPr>
              <a:t></a:t>
            </a:r>
            <a:r>
              <a:rPr lang="uk-UA" sz="2000" dirty="0"/>
              <a:t> є “=“.</a:t>
            </a:r>
            <a:endParaRPr lang="ru-RU" sz="2000" dirty="0"/>
          </a:p>
          <a:p>
            <a:pPr indent="434975">
              <a:tabLst>
                <a:tab pos="615950" algn="l"/>
              </a:tabLst>
            </a:pPr>
            <a:r>
              <a:rPr lang="uk-UA" sz="2000" dirty="0"/>
              <a:t>- природне з'єднання (</a:t>
            </a:r>
            <a:r>
              <a:rPr lang="uk-UA" sz="2000" dirty="0" err="1"/>
              <a:t>natural</a:t>
            </a:r>
            <a:r>
              <a:rPr lang="uk-UA" sz="2000" dirty="0"/>
              <a:t> </a:t>
            </a:r>
            <a:r>
              <a:rPr lang="uk-UA" sz="2000" dirty="0" err="1"/>
              <a:t>join</a:t>
            </a:r>
            <a:r>
              <a:rPr lang="uk-UA" sz="2000" dirty="0"/>
              <a:t>).</a:t>
            </a:r>
            <a:endParaRPr lang="ru-RU" sz="2000" dirty="0"/>
          </a:p>
          <a:p>
            <a:pPr indent="434975">
              <a:tabLst>
                <a:tab pos="615950" algn="l"/>
              </a:tabLst>
            </a:pPr>
            <a:r>
              <a:rPr lang="uk-UA" sz="2000" dirty="0"/>
              <a:t>- зовнішнє з'єднання (</a:t>
            </a:r>
            <a:r>
              <a:rPr lang="uk-UA" sz="2000" dirty="0" err="1"/>
              <a:t>outer</a:t>
            </a:r>
            <a:r>
              <a:rPr lang="uk-UA" sz="2000" dirty="0"/>
              <a:t> </a:t>
            </a:r>
            <a:r>
              <a:rPr lang="uk-UA" sz="2000" dirty="0" err="1"/>
              <a:t>join</a:t>
            </a:r>
            <a:r>
              <a:rPr lang="uk-UA" sz="2000" dirty="0"/>
              <a:t>).</a:t>
            </a:r>
            <a:endParaRPr lang="ru-RU" sz="2000" dirty="0"/>
          </a:p>
          <a:p>
            <a:pPr indent="434975">
              <a:tabLst>
                <a:tab pos="615950" algn="l"/>
              </a:tabLst>
            </a:pPr>
            <a:r>
              <a:rPr lang="uk-UA" sz="2000" dirty="0"/>
              <a:t>- </a:t>
            </a:r>
            <a:r>
              <a:rPr lang="uk-UA" sz="2000" dirty="0" err="1"/>
              <a:t>напівз'єднання</a:t>
            </a:r>
            <a:r>
              <a:rPr lang="uk-UA" sz="2000" dirty="0"/>
              <a:t> (semi-</a:t>
            </a:r>
            <a:r>
              <a:rPr lang="uk-UA" sz="2000" dirty="0" err="1"/>
              <a:t>join</a:t>
            </a:r>
            <a:r>
              <a:rPr lang="uk-UA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80403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39552" y="188640"/>
            <a:ext cx="5032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uk-UA" sz="3600" dirty="0">
                <a:cs typeface="Times New Roman" pitchFamily="18" charset="0"/>
              </a:rPr>
              <a:t>Операція </a:t>
            </a:r>
            <a:r>
              <a:rPr lang="uk-UA" sz="3600" dirty="0" err="1">
                <a:cs typeface="Times New Roman" pitchFamily="18" charset="0"/>
              </a:rPr>
              <a:t>тета-з'єднання</a:t>
            </a:r>
            <a:r>
              <a:rPr lang="uk-UA" sz="3600" dirty="0">
                <a:cs typeface="Times New Roman" pitchFamily="18" charset="0"/>
              </a:rPr>
              <a:t> </a:t>
            </a:r>
            <a:endParaRPr lang="uk-UA" sz="3600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34326" y="1124744"/>
            <a:ext cx="77771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400" dirty="0"/>
              <a:t>Визначає відношення, яке містить  кортежі з </a:t>
            </a:r>
            <a:r>
              <a:rPr lang="uk-UA" sz="2400" dirty="0" err="1"/>
              <a:t>декартового</a:t>
            </a:r>
            <a:r>
              <a:rPr lang="uk-UA" sz="2400" dirty="0"/>
              <a:t> добутку відношень R і S, задовольняючі предикату F.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95183" y="2204864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400" dirty="0"/>
              <a:t>Предикат F має вигляд </a:t>
            </a:r>
            <a:r>
              <a:rPr lang="uk-UA" sz="2400" dirty="0" err="1"/>
              <a:t>Rai</a:t>
            </a:r>
            <a:r>
              <a:rPr lang="uk-UA" sz="2400" dirty="0" err="1">
                <a:sym typeface="Symbol" pitchFamily="18" charset="2"/>
              </a:rPr>
              <a:t></a:t>
            </a:r>
            <a:r>
              <a:rPr lang="uk-UA" sz="2400" dirty="0"/>
              <a:t> </a:t>
            </a:r>
            <a:r>
              <a:rPr lang="uk-UA" sz="2400" dirty="0" err="1"/>
              <a:t>Sbi</a:t>
            </a:r>
            <a:r>
              <a:rPr lang="uk-UA" sz="2400" dirty="0"/>
              <a:t> де замість </a:t>
            </a:r>
            <a:r>
              <a:rPr lang="uk-UA" sz="2400" dirty="0">
                <a:sym typeface="Symbol" pitchFamily="18" charset="2"/>
              </a:rPr>
              <a:t></a:t>
            </a:r>
            <a:r>
              <a:rPr lang="uk-UA" sz="2400" dirty="0"/>
              <a:t> може бути вказаний один з операторів порівняння (&lt;, &lt;=, &gt;, &gt;=, = або ~=).</a:t>
            </a:r>
            <a:r>
              <a:rPr lang="ru-RU" sz="2400" dirty="0">
                <a:sym typeface="Symbol" pitchFamily="18" charset="2"/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5183" y="3645024"/>
            <a:ext cx="76327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/>
              <a:t>Якщо предикат F містить тільки оператор рівності (=), то з'єднання називається з'єднанням по еквівалентності (equi-</a:t>
            </a:r>
            <a:r>
              <a:rPr lang="uk-UA" sz="2400" dirty="0" err="1"/>
              <a:t>join</a:t>
            </a:r>
            <a:r>
              <a:rPr lang="uk-UA" sz="2400" dirty="0"/>
              <a:t>).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24251" y="4941168"/>
            <a:ext cx="8093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400" dirty="0">
                <a:cs typeface="Times New Roman" pitchFamily="18" charset="0"/>
              </a:rPr>
              <a:t>Позначення </a:t>
            </a:r>
            <a:r>
              <a:rPr lang="uk-UA" sz="2400" dirty="0" err="1">
                <a:cs typeface="Times New Roman" pitchFamily="18" charset="0"/>
              </a:rPr>
              <a:t>тета-з'єднання</a:t>
            </a:r>
            <a:r>
              <a:rPr lang="uk-UA" sz="2400" dirty="0">
                <a:cs typeface="Times New Roman" pitchFamily="18" charset="0"/>
              </a:rPr>
              <a:t> можна переписати на основі базових операцій вибірки і </a:t>
            </a:r>
            <a:r>
              <a:rPr lang="uk-UA" sz="2400" dirty="0" err="1">
                <a:cs typeface="Times New Roman" pitchFamily="18" charset="0"/>
              </a:rPr>
              <a:t>декартового</a:t>
            </a:r>
            <a:r>
              <a:rPr lang="uk-UA" sz="2400" dirty="0">
                <a:cs typeface="Times New Roman" pitchFamily="18" charset="0"/>
              </a:rPr>
              <a:t> добутку. </a:t>
            </a:r>
            <a:endParaRPr lang="uk-UA" sz="24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5507"/>
              </p:ext>
            </p:extLst>
          </p:nvPr>
        </p:nvGraphicFramePr>
        <p:xfrm>
          <a:off x="1475656" y="5797812"/>
          <a:ext cx="6583420" cy="1070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Формула" r:id="rId3" imgW="1358310" imgH="215806" progId="Equation.3">
                  <p:embed/>
                </p:oleObj>
              </mc:Choice>
              <mc:Fallback>
                <p:oleObj name="Формула" r:id="rId3" imgW="1358310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797812"/>
                        <a:ext cx="6583420" cy="10708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681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91639"/>
              </p:ext>
            </p:extLst>
          </p:nvPr>
        </p:nvGraphicFramePr>
        <p:xfrm>
          <a:off x="611560" y="1268760"/>
          <a:ext cx="7992888" cy="10081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7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7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Команда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з</a:t>
                      </a:r>
                      <a:r>
                        <a:rPr lang="uk-UA" sz="1600" dirty="0">
                          <a:effectLst/>
                        </a:rPr>
                        <a:t>Міст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</a:rPr>
                        <a:t>Дія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3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SELECT</a:t>
                      </a:r>
                      <a:endParaRPr lang="ru-RU" sz="1600" b="1" i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Вибрати</a:t>
                      </a:r>
                      <a:r>
                        <a:rPr lang="ru-RU" sz="1600" dirty="0">
                          <a:effectLst/>
                        </a:rPr>
                        <a:t> рядки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Команда, </a:t>
                      </a:r>
                      <a:r>
                        <a:rPr lang="ru-RU" sz="1600" dirty="0" err="1">
                          <a:effectLst/>
                        </a:rPr>
                        <a:t>що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замінює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всі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оператори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реляційної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алгебри</a:t>
                      </a:r>
                      <a:r>
                        <a:rPr lang="ru-RU" sz="1600" dirty="0">
                          <a:effectLst/>
                        </a:rPr>
                        <a:t> і </a:t>
                      </a:r>
                      <a:r>
                        <a:rPr lang="ru-RU" sz="1600" dirty="0" err="1">
                          <a:effectLst/>
                        </a:rPr>
                        <a:t>дозволяє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сформувати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результуюче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відношення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відповідне</a:t>
                      </a:r>
                      <a:r>
                        <a:rPr lang="ru-RU" sz="1600" dirty="0">
                          <a:effectLst/>
                        </a:rPr>
                        <a:t> запитом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260648"/>
            <a:ext cx="4572000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Таблиця</a:t>
            </a:r>
            <a:r>
              <a:rPr kumimoji="0" lang="ru-RU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4</a:t>
            </a:r>
            <a:endParaRPr kumimoji="0" lang="ru-RU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en-US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запитів</a:t>
            </a:r>
            <a:r>
              <a:rPr kumimoji="0" lang="en-US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(DQL - Data Query Language)</a:t>
            </a:r>
            <a:endParaRPr kumimoji="0" lang="ru-RU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1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ІДЕНТИФІКАТОРИ</a:t>
            </a:r>
          </a:p>
          <a:p>
            <a:r>
              <a:rPr lang="ru-RU" dirty="0" err="1"/>
              <a:t>Ідентифікатори</a:t>
            </a:r>
            <a:r>
              <a:rPr lang="ru-RU" dirty="0"/>
              <a:t> (</a:t>
            </a:r>
            <a:r>
              <a:rPr lang="ru-RU" dirty="0" err="1"/>
              <a:t>імена</a:t>
            </a:r>
            <a:r>
              <a:rPr lang="ru-RU" dirty="0"/>
              <a:t>) в </a:t>
            </a:r>
            <a:r>
              <a:rPr lang="en-US" dirty="0"/>
              <a:t>Transact SQL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складатися</a:t>
            </a:r>
            <a:r>
              <a:rPr lang="ru-RU" dirty="0"/>
              <a:t> з </a:t>
            </a:r>
            <a:r>
              <a:rPr lang="ru-RU" dirty="0" err="1"/>
              <a:t>символів</a:t>
            </a:r>
            <a:r>
              <a:rPr lang="ru-RU" dirty="0"/>
              <a:t> </a:t>
            </a:r>
            <a:r>
              <a:rPr lang="ru-RU" dirty="0" err="1"/>
              <a:t>латинського</a:t>
            </a:r>
            <a:r>
              <a:rPr lang="ru-RU" dirty="0"/>
              <a:t> </a:t>
            </a:r>
            <a:r>
              <a:rPr lang="ru-RU" dirty="0" err="1"/>
              <a:t>алфавіту</a:t>
            </a:r>
            <a:r>
              <a:rPr lang="ru-RU" dirty="0"/>
              <a:t>, цифр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_, @, #. </a:t>
            </a:r>
          </a:p>
          <a:p>
            <a:r>
              <a:rPr lang="ru-RU" dirty="0"/>
              <a:t>Правила:</a:t>
            </a:r>
          </a:p>
          <a:p>
            <a:r>
              <a:rPr lang="ru-RU" dirty="0"/>
              <a:t>- </a:t>
            </a:r>
            <a:r>
              <a:rPr lang="ru-RU" dirty="0" err="1"/>
              <a:t>Ідентифікатори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починатися</a:t>
            </a:r>
            <a:r>
              <a:rPr lang="ru-RU" dirty="0"/>
              <a:t> з символу </a:t>
            </a:r>
            <a:r>
              <a:rPr lang="ru-RU" dirty="0" err="1"/>
              <a:t>латинського</a:t>
            </a:r>
            <a:r>
              <a:rPr lang="ru-RU" dirty="0"/>
              <a:t> </a:t>
            </a:r>
            <a:r>
              <a:rPr lang="ru-RU" dirty="0" err="1"/>
              <a:t>алфавіту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Ідентифікатори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починаються</a:t>
            </a:r>
            <a:r>
              <a:rPr lang="ru-RU" dirty="0"/>
              <a:t> з @,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Ідентифікатори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починаються</a:t>
            </a:r>
            <a:r>
              <a:rPr lang="ru-RU" dirty="0"/>
              <a:t> з #,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іменами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/>
              <a:t>В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зустрічатися</a:t>
            </a:r>
            <a:r>
              <a:rPr lang="ru-RU" dirty="0"/>
              <a:t> </a:t>
            </a:r>
            <a:r>
              <a:rPr lang="ru-RU" dirty="0" err="1"/>
              <a:t>пробіли</a:t>
            </a:r>
            <a:r>
              <a:rPr lang="ru-RU" dirty="0"/>
              <a:t>. 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en-US" b="1" i="1" dirty="0"/>
              <a:t>database. </a:t>
            </a:r>
            <a:r>
              <a:rPr lang="en-US" b="1" i="1" dirty="0" err="1"/>
              <a:t>dbowner</a:t>
            </a:r>
            <a:r>
              <a:rPr lang="en-US" b="1" i="1" dirty="0"/>
              <a:t>. </a:t>
            </a:r>
            <a:r>
              <a:rPr lang="en-US" b="1" i="1" dirty="0" err="1"/>
              <a:t>table_name</a:t>
            </a:r>
            <a:r>
              <a:rPr lang="en-US" b="1" i="1" dirty="0"/>
              <a:t>. </a:t>
            </a:r>
            <a:r>
              <a:rPr lang="en-US" b="1" i="1" dirty="0" err="1"/>
              <a:t>columnname</a:t>
            </a:r>
            <a:endParaRPr lang="uk-UA" b="1" i="1" dirty="0"/>
          </a:p>
          <a:p>
            <a:r>
              <a:rPr lang="en-US" b="1" i="1" dirty="0"/>
              <a:t>database. </a:t>
            </a:r>
            <a:r>
              <a:rPr lang="en-US" b="1" i="1" dirty="0" err="1"/>
              <a:t>dbowner</a:t>
            </a:r>
            <a:r>
              <a:rPr lang="en-US" b="1" i="1" dirty="0"/>
              <a:t>. </a:t>
            </a:r>
            <a:r>
              <a:rPr lang="en-US" b="1" i="1" dirty="0" err="1"/>
              <a:t>view_name</a:t>
            </a:r>
            <a:r>
              <a:rPr lang="en-US" b="1" i="1" dirty="0"/>
              <a:t>. </a:t>
            </a:r>
            <a:r>
              <a:rPr lang="en-US" b="1" i="1" dirty="0" err="1"/>
              <a:t>columnname</a:t>
            </a:r>
            <a:endParaRPr lang="uk-UA" b="1" i="1" dirty="0"/>
          </a:p>
          <a:p>
            <a:r>
              <a:rPr lang="en-US" b="1" i="1" dirty="0"/>
              <a:t>use </a:t>
            </a:r>
            <a:r>
              <a:rPr lang="ru-RU" b="1" i="1" dirty="0" err="1"/>
              <a:t>імя_бази_данних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869160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Коментарі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b="1" i="1" dirty="0"/>
              <a:t>/ * Текст </a:t>
            </a:r>
            <a:r>
              <a:rPr lang="ru-RU" b="1" i="1" dirty="0" err="1"/>
              <a:t>коментаря</a:t>
            </a:r>
            <a:r>
              <a:rPr lang="ru-RU" b="1" i="1" dirty="0"/>
              <a:t> * / </a:t>
            </a:r>
            <a:r>
              <a:rPr lang="ru-RU" dirty="0"/>
              <a:t>-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запису</a:t>
            </a:r>
            <a:r>
              <a:rPr lang="ru-RU" dirty="0"/>
              <a:t> </a:t>
            </a:r>
            <a:r>
              <a:rPr lang="ru-RU" dirty="0" err="1"/>
              <a:t>багаторядкових</a:t>
            </a:r>
            <a:r>
              <a:rPr lang="ru-RU" dirty="0"/>
              <a:t> </a:t>
            </a:r>
            <a:r>
              <a:rPr lang="ru-RU" dirty="0" err="1"/>
              <a:t>коментарів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b="1" i="1" dirty="0"/>
              <a:t>-- Текст </a:t>
            </a:r>
            <a:r>
              <a:rPr lang="ru-RU" b="1" i="1" dirty="0" err="1"/>
              <a:t>коментаря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коментарів</a:t>
            </a:r>
            <a:r>
              <a:rPr lang="ru-RU" dirty="0"/>
              <a:t>, </a:t>
            </a:r>
            <a:r>
              <a:rPr lang="ru-RU" dirty="0" err="1"/>
              <a:t>записуваних</a:t>
            </a:r>
            <a:r>
              <a:rPr lang="ru-RU" dirty="0"/>
              <a:t> в один рядок.</a:t>
            </a:r>
          </a:p>
        </p:txBody>
      </p:sp>
    </p:spTree>
    <p:extLst>
      <p:ext uri="{BB962C8B-B14F-4D97-AF65-F5344CB8AC3E}">
        <p14:creationId xmlns:p14="http://schemas.microsoft.com/office/powerpoint/2010/main" val="202439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404664"/>
            <a:ext cx="73437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000" b="1" dirty="0"/>
              <a:t>Реляційна алгебра</a:t>
            </a:r>
            <a:r>
              <a:rPr lang="uk-UA" sz="2000" dirty="0"/>
              <a:t> — це теоретична мова операцій, яка на основі одного або декількох відношень дозволяє створювати інше відношення без зміни самих початкових відношень.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552" y="1567542"/>
            <a:ext cx="82089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uk-UA" sz="2000" b="1" dirty="0"/>
              <a:t>Реляційна алгебра</a:t>
            </a:r>
            <a:r>
              <a:rPr lang="uk-UA" sz="2000" dirty="0"/>
              <a:t> це набір операцій над відношеннями, в результаті яких отримують нові відношенням.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09646" y="2348880"/>
            <a:ext cx="82089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sz="2000" b="1" dirty="0"/>
              <a:t> </a:t>
            </a:r>
            <a:r>
              <a:rPr lang="uk-UA" sz="2000" b="1" dirty="0"/>
              <a:t>Реляційна алгебра </a:t>
            </a:r>
            <a:r>
              <a:rPr lang="uk-UA" sz="2000" dirty="0"/>
              <a:t>є мовою послідовного використання відношень, в якому всі кортежі, узяті навіть з різних відношень, обробляються однією командою, без організації циклів.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7544" y="3645024"/>
            <a:ext cx="8208962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sz="2800" b="1" dirty="0"/>
              <a:t> </a:t>
            </a:r>
            <a:r>
              <a:rPr lang="uk-UA" sz="2800" dirty="0"/>
              <a:t>П'ять основних операцій реляційної алгебри: 	- </a:t>
            </a:r>
            <a:r>
              <a:rPr lang="uk-UA" sz="2800" i="1" dirty="0"/>
              <a:t>вибірка </a:t>
            </a:r>
            <a:r>
              <a:rPr lang="uk-UA" sz="2800" dirty="0"/>
              <a:t>(</a:t>
            </a:r>
            <a:r>
              <a:rPr lang="uk-UA" sz="2800" dirty="0" err="1"/>
              <a:t>selection</a:t>
            </a:r>
            <a:r>
              <a:rPr lang="uk-UA" sz="2800" dirty="0"/>
              <a:t>), </a:t>
            </a:r>
          </a:p>
          <a:p>
            <a:pPr indent="450850"/>
            <a:r>
              <a:rPr lang="uk-UA" sz="2800" dirty="0"/>
              <a:t>	- </a:t>
            </a:r>
            <a:r>
              <a:rPr lang="uk-UA" sz="2800" i="1" dirty="0"/>
              <a:t>проекція </a:t>
            </a:r>
            <a:r>
              <a:rPr lang="uk-UA" sz="2800" dirty="0"/>
              <a:t>(</a:t>
            </a:r>
            <a:r>
              <a:rPr lang="uk-UA" sz="2800" dirty="0" err="1"/>
              <a:t>projection</a:t>
            </a:r>
            <a:r>
              <a:rPr lang="uk-UA" sz="2800" dirty="0"/>
              <a:t>), </a:t>
            </a:r>
          </a:p>
          <a:p>
            <a:pPr indent="450850"/>
            <a:r>
              <a:rPr lang="uk-UA" sz="2800" dirty="0"/>
              <a:t>	- </a:t>
            </a:r>
            <a:r>
              <a:rPr lang="uk-UA" sz="2800" i="1" dirty="0" err="1"/>
              <a:t>декартовий</a:t>
            </a:r>
            <a:r>
              <a:rPr lang="uk-UA" sz="2800" i="1" dirty="0"/>
              <a:t> добуток </a:t>
            </a:r>
            <a:r>
              <a:rPr lang="uk-UA" sz="2800" dirty="0"/>
              <a:t>(</a:t>
            </a:r>
            <a:r>
              <a:rPr lang="uk-UA" sz="2800" dirty="0" err="1"/>
              <a:t>cartesian</a:t>
            </a:r>
            <a:r>
              <a:rPr lang="uk-UA" sz="2800" dirty="0"/>
              <a:t> </a:t>
            </a:r>
            <a:r>
              <a:rPr lang="uk-UA" sz="2800" dirty="0" err="1"/>
              <a:t>product</a:t>
            </a:r>
            <a:r>
              <a:rPr lang="uk-UA" sz="2800" dirty="0"/>
              <a:t>),</a:t>
            </a:r>
          </a:p>
          <a:p>
            <a:pPr indent="450850"/>
            <a:r>
              <a:rPr lang="uk-UA" sz="2800" dirty="0"/>
              <a:t>	- </a:t>
            </a:r>
            <a:r>
              <a:rPr lang="uk-UA" sz="2800" i="1" dirty="0"/>
              <a:t>об'єднання </a:t>
            </a:r>
            <a:r>
              <a:rPr lang="uk-UA" sz="2800" dirty="0"/>
              <a:t>(</a:t>
            </a:r>
            <a:r>
              <a:rPr lang="uk-UA" sz="2800" dirty="0" err="1"/>
              <a:t>union</a:t>
            </a:r>
            <a:r>
              <a:rPr lang="uk-UA" sz="2800" dirty="0"/>
              <a:t>),</a:t>
            </a:r>
          </a:p>
          <a:p>
            <a:pPr indent="450850"/>
            <a:r>
              <a:rPr lang="uk-UA" sz="2800" dirty="0"/>
              <a:t>	- </a:t>
            </a:r>
            <a:r>
              <a:rPr lang="uk-UA" sz="2800" i="1" dirty="0"/>
              <a:t>різниця </a:t>
            </a:r>
            <a:r>
              <a:rPr lang="uk-UA" sz="2800" dirty="0"/>
              <a:t>(</a:t>
            </a:r>
            <a:r>
              <a:rPr lang="uk-UA" sz="2800" dirty="0" err="1"/>
              <a:t>difference</a:t>
            </a:r>
            <a:r>
              <a:rPr lang="uk-UA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33955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764704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BNF – НОТАЦІЯ </a:t>
            </a:r>
            <a:r>
              <a:rPr lang="ru-RU" dirty="0" err="1"/>
              <a:t>елементи</a:t>
            </a:r>
            <a:r>
              <a:rPr lang="ru-RU" dirty="0"/>
              <a:t> :</a:t>
            </a:r>
          </a:p>
          <a:p>
            <a:pPr marL="285750" indent="-285750">
              <a:buFontTx/>
              <a:buChar char="-"/>
            </a:pPr>
            <a:r>
              <a:rPr lang="ru-RU" dirty="0"/>
              <a:t>Символ </a:t>
            </a:r>
            <a:r>
              <a:rPr lang="ru-RU" b="1" dirty="0"/>
              <a:t>":: ="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 за </a:t>
            </a:r>
            <a:r>
              <a:rPr lang="ru-RU" dirty="0" err="1"/>
              <a:t>визначенням</a:t>
            </a:r>
            <a:r>
              <a:rPr lang="ru-RU" dirty="0"/>
              <a:t>. </a:t>
            </a:r>
          </a:p>
          <a:p>
            <a:pPr marL="285750" indent="-285750">
              <a:buFontTx/>
              <a:buChar char="-"/>
            </a:pP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слова </a:t>
            </a:r>
            <a:r>
              <a:rPr lang="ru-RU" dirty="0" err="1"/>
              <a:t>записуються</a:t>
            </a:r>
            <a:r>
              <a:rPr lang="ru-RU" dirty="0"/>
              <a:t> </a:t>
            </a:r>
            <a:r>
              <a:rPr lang="ru-RU" b="1" dirty="0" err="1"/>
              <a:t>прописними</a:t>
            </a:r>
            <a:r>
              <a:rPr lang="ru-RU" b="1" dirty="0"/>
              <a:t> </a:t>
            </a:r>
            <a:r>
              <a:rPr lang="ru-RU" b="1" dirty="0" err="1"/>
              <a:t>літерами</a:t>
            </a:r>
            <a:r>
              <a:rPr lang="ru-RU" dirty="0"/>
              <a:t>. Вони </a:t>
            </a:r>
            <a:r>
              <a:rPr lang="ru-RU" dirty="0" err="1"/>
              <a:t>зарезервовані</a:t>
            </a:r>
            <a:r>
              <a:rPr lang="ru-RU" dirty="0"/>
              <a:t> і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.</a:t>
            </a:r>
          </a:p>
          <a:p>
            <a:r>
              <a:rPr lang="ru-RU" dirty="0"/>
              <a:t>-  </a:t>
            </a:r>
            <a:r>
              <a:rPr lang="ru-RU" dirty="0" err="1"/>
              <a:t>Мітки</a:t>
            </a:r>
            <a:r>
              <a:rPr lang="ru-RU" dirty="0"/>
              <a:t> - </a:t>
            </a:r>
            <a:r>
              <a:rPr lang="ru-RU" dirty="0" err="1"/>
              <a:t>заповнювачі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і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записуються</a:t>
            </a:r>
            <a:r>
              <a:rPr lang="ru-RU" dirty="0"/>
              <a:t> </a:t>
            </a:r>
            <a:r>
              <a:rPr lang="ru-RU" i="1" dirty="0"/>
              <a:t>курсивом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Необов'язкові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заключені</a:t>
            </a:r>
            <a:r>
              <a:rPr lang="ru-RU" dirty="0"/>
              <a:t> в </a:t>
            </a:r>
            <a:r>
              <a:rPr lang="ru-RU" b="1" dirty="0" err="1"/>
              <a:t>квадратні</a:t>
            </a:r>
            <a:r>
              <a:rPr lang="ru-RU" b="1" dirty="0"/>
              <a:t> дужки []</a:t>
            </a:r>
            <a:r>
              <a:rPr lang="ru-RU" dirty="0"/>
              <a:t>.</a:t>
            </a:r>
          </a:p>
          <a:p>
            <a:pPr marL="285750" indent="-285750">
              <a:buFontTx/>
              <a:buChar char="-"/>
            </a:pPr>
            <a:r>
              <a:rPr lang="ru-RU" b="1" dirty="0"/>
              <a:t>Вертикальна риса | </a:t>
            </a:r>
            <a:r>
              <a:rPr lang="ru-RU" dirty="0" err="1"/>
              <a:t>вказує</a:t>
            </a:r>
            <a:r>
              <a:rPr lang="ru-RU" dirty="0"/>
              <a:t> на те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списку є </a:t>
            </a:r>
            <a:r>
              <a:rPr lang="ru-RU" dirty="0" err="1"/>
              <a:t>необов'язковими</a:t>
            </a:r>
            <a:r>
              <a:rPr lang="ru-RU" dirty="0"/>
              <a:t> і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замінені</a:t>
            </a:r>
            <a:r>
              <a:rPr lang="ru-RU" dirty="0"/>
              <a:t> будь-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списку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. </a:t>
            </a:r>
          </a:p>
          <a:p>
            <a:pPr marL="285750" indent="-285750">
              <a:buFontTx/>
              <a:buChar char="-"/>
            </a:pPr>
            <a:r>
              <a:rPr lang="ru-RU" b="1" dirty="0" err="1"/>
              <a:t>Фігурні</a:t>
            </a:r>
            <a:r>
              <a:rPr lang="ru-RU" b="1" dirty="0"/>
              <a:t> дужки { } </a:t>
            </a:r>
            <a:r>
              <a:rPr lang="ru-RU" dirty="0" err="1"/>
              <a:t>вказують</a:t>
            </a:r>
            <a:r>
              <a:rPr lang="ru-RU" dirty="0"/>
              <a:t> на те , </a:t>
            </a:r>
            <a:r>
              <a:rPr lang="ru-RU" dirty="0" err="1"/>
              <a:t>що</a:t>
            </a:r>
            <a:r>
              <a:rPr lang="ru-RU" dirty="0"/>
              <a:t> все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них є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цілим</a:t>
            </a:r>
            <a:r>
              <a:rPr lang="ru-RU" dirty="0"/>
              <a:t>.</a:t>
            </a:r>
          </a:p>
          <a:p>
            <a:r>
              <a:rPr lang="ru-RU" dirty="0"/>
              <a:t>-  </a:t>
            </a:r>
            <a:r>
              <a:rPr lang="ru-RU" b="1" dirty="0" err="1"/>
              <a:t>Трикрапка</a:t>
            </a:r>
            <a:r>
              <a:rPr lang="ru-RU" b="1" dirty="0"/>
              <a:t> …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попередня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повторена будь-яку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b="1" dirty="0" err="1"/>
              <a:t>Трикрапки</a:t>
            </a:r>
            <a:r>
              <a:rPr lang="ru-RU" dirty="0"/>
              <a:t>, </a:t>
            </a:r>
            <a:r>
              <a:rPr lang="ru-RU" b="1" dirty="0" err="1"/>
              <a:t>всередині</a:t>
            </a:r>
            <a:r>
              <a:rPr lang="ru-RU" b="1" dirty="0"/>
              <a:t>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знаходиться</a:t>
            </a:r>
            <a:r>
              <a:rPr lang="ru-RU" b="1" dirty="0"/>
              <a:t> кома " . , .." </a:t>
            </a:r>
            <a:r>
              <a:rPr lang="ru-RU" dirty="0"/>
              <a:t>, </a:t>
            </a:r>
            <a:r>
              <a:rPr lang="ru-RU" dirty="0" err="1"/>
              <a:t>вказивают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попередня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, </a:t>
            </a:r>
            <a:r>
              <a:rPr lang="ru-RU" dirty="0" err="1"/>
              <a:t>розділених</a:t>
            </a:r>
            <a:r>
              <a:rPr lang="ru-RU" dirty="0"/>
              <a:t> комами 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довільну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повторень</a:t>
            </a:r>
            <a:r>
              <a:rPr lang="ru-RU" dirty="0"/>
              <a:t>. Кому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ставити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еле мента .</a:t>
            </a:r>
          </a:p>
          <a:p>
            <a:r>
              <a:rPr lang="ru-RU" dirty="0"/>
              <a:t>- </a:t>
            </a:r>
            <a:r>
              <a:rPr lang="ru-RU" dirty="0" err="1"/>
              <a:t>Круглі</a:t>
            </a:r>
            <a:r>
              <a:rPr lang="ru-RU" dirty="0"/>
              <a:t> дужки ( ) є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181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93571"/>
              </p:ext>
            </p:extLst>
          </p:nvPr>
        </p:nvGraphicFramePr>
        <p:xfrm>
          <a:off x="683568" y="3645024"/>
          <a:ext cx="7920879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732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46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SELECT *</a:t>
                      </a:r>
                      <a:endParaRPr lang="ru-RU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FROM Tab1</a:t>
                      </a:r>
                      <a:endParaRPr lang="ru-RU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spc="-25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SELECT pole3, pole2, pole6</a:t>
                      </a:r>
                      <a:endParaRPr lang="ru-RU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FROM Tab1</a:t>
                      </a:r>
                      <a:endParaRPr lang="ru-RU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pc="-25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SELECT DISTINCT pole2, pole3, pole6</a:t>
                      </a:r>
                      <a:endParaRPr lang="ru-RU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FROM Tab1</a:t>
                      </a:r>
                      <a:endParaRPr lang="ru-RU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spc="-25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8645" y="620688"/>
            <a:ext cx="74168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[DISTINCT|ALL] {*| 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columnList</a:t>
            </a: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[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columnExpression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[AS 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newName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]] [,… ]}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uk-UA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TableName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[</a:t>
            </a: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alias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[,…]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[WHERE condition]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[GROUP BY 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columnList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[HAVING </a:t>
            </a:r>
            <a:r>
              <a:rPr kumimoji="0" 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>
                <a:latin typeface="Arial" pitchFamily="34" charset="0"/>
                <a:ea typeface="Times New Roman" pitchFamily="18" charset="0"/>
                <a:cs typeface="Arial" pitchFamily="34" charset="0"/>
              </a:rPr>
              <a:t>6.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[ORDER BY </a:t>
            </a:r>
            <a:r>
              <a:rPr kumimoji="0" lang="en-US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columnList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014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"/>
          <a:stretch/>
        </p:blipFill>
        <p:spPr bwMode="auto">
          <a:xfrm>
            <a:off x="467544" y="107576"/>
            <a:ext cx="7920880" cy="6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643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/>
              <a:t>Оператори</a:t>
            </a:r>
            <a:r>
              <a:rPr lang="ru-RU" b="1" dirty="0"/>
              <a:t>. </a:t>
            </a:r>
            <a:r>
              <a:rPr lang="ru-RU" dirty="0" err="1"/>
              <a:t>Категорії</a:t>
            </a:r>
            <a:r>
              <a:rPr lang="ru-RU" dirty="0"/>
              <a:t>:</a:t>
            </a:r>
          </a:p>
          <a:p>
            <a:r>
              <a:rPr lang="ru-RU" dirty="0"/>
              <a:t>1 . </a:t>
            </a:r>
            <a:r>
              <a:rPr lang="ru-RU" dirty="0" err="1"/>
              <a:t>Арифметичні</a:t>
            </a:r>
            <a:r>
              <a:rPr lang="ru-RU" dirty="0"/>
              <a:t> </a:t>
            </a:r>
            <a:r>
              <a:rPr lang="ru-RU" dirty="0" err="1"/>
              <a:t>оператори</a:t>
            </a:r>
            <a:r>
              <a:rPr lang="ru-RU" dirty="0"/>
              <a:t> .</a:t>
            </a:r>
          </a:p>
          <a:p>
            <a:r>
              <a:rPr lang="ru-RU" dirty="0"/>
              <a:t>2 . </a:t>
            </a:r>
            <a:r>
              <a:rPr lang="ru-RU" dirty="0" err="1"/>
              <a:t>Оператори</a:t>
            </a:r>
            <a:r>
              <a:rPr lang="ru-RU" dirty="0"/>
              <a:t> </a:t>
            </a:r>
            <a:r>
              <a:rPr lang="ru-RU" dirty="0" err="1"/>
              <a:t>присвоювання</a:t>
            </a:r>
            <a:r>
              <a:rPr lang="ru-RU" dirty="0"/>
              <a:t> .</a:t>
            </a:r>
          </a:p>
          <a:p>
            <a:r>
              <a:rPr lang="ru-RU" dirty="0"/>
              <a:t>3 . </a:t>
            </a:r>
            <a:r>
              <a:rPr lang="ru-RU" dirty="0" err="1"/>
              <a:t>Побітові</a:t>
            </a:r>
            <a:r>
              <a:rPr lang="ru-RU" dirty="0"/>
              <a:t> </a:t>
            </a:r>
            <a:r>
              <a:rPr lang="ru-RU" dirty="0" err="1"/>
              <a:t>оператори</a:t>
            </a:r>
            <a:r>
              <a:rPr lang="ru-RU" dirty="0"/>
              <a:t> .</a:t>
            </a:r>
          </a:p>
          <a:p>
            <a:r>
              <a:rPr lang="ru-RU" dirty="0"/>
              <a:t>4 . </a:t>
            </a:r>
            <a:r>
              <a:rPr lang="ru-RU" dirty="0" err="1"/>
              <a:t>Оператори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.</a:t>
            </a:r>
          </a:p>
          <a:p>
            <a:r>
              <a:rPr lang="ru-RU" dirty="0"/>
              <a:t>5 . </a:t>
            </a:r>
            <a:r>
              <a:rPr lang="ru-RU" dirty="0" err="1"/>
              <a:t>Логічні</a:t>
            </a:r>
            <a:r>
              <a:rPr lang="ru-RU" dirty="0"/>
              <a:t> </a:t>
            </a:r>
            <a:r>
              <a:rPr lang="ru-RU" dirty="0" err="1"/>
              <a:t>оператори</a:t>
            </a:r>
            <a:r>
              <a:rPr lang="ru-RU" dirty="0"/>
              <a:t> .</a:t>
            </a:r>
          </a:p>
          <a:p>
            <a:r>
              <a:rPr lang="ru-RU" dirty="0"/>
              <a:t>6 . </a:t>
            </a:r>
            <a:r>
              <a:rPr lang="ru-RU" dirty="0" err="1"/>
              <a:t>Унарні</a:t>
            </a:r>
            <a:r>
              <a:rPr lang="ru-RU" dirty="0"/>
              <a:t> </a:t>
            </a:r>
            <a:r>
              <a:rPr lang="ru-RU" dirty="0" err="1"/>
              <a:t>оператори</a:t>
            </a:r>
            <a:r>
              <a:rPr lang="ru-RU" dirty="0"/>
              <a:t> 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72514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Оператор </a:t>
            </a:r>
            <a:r>
              <a:rPr lang="ru-RU" dirty="0" err="1"/>
              <a:t>присвоювання</a:t>
            </a:r>
            <a:r>
              <a:rPr lang="ru-RU" dirty="0"/>
              <a:t> (=) </a:t>
            </a:r>
            <a:r>
              <a:rPr lang="ru-RU" dirty="0" err="1"/>
              <a:t>привласнює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. </a:t>
            </a:r>
            <a:r>
              <a:rPr lang="ru-RU" dirty="0" err="1"/>
              <a:t>Ключове</a:t>
            </a:r>
            <a:r>
              <a:rPr lang="ru-RU" dirty="0"/>
              <a:t> слово AS  - </a:t>
            </a:r>
            <a:r>
              <a:rPr lang="ru-RU" dirty="0" err="1"/>
              <a:t>присвоювання</a:t>
            </a:r>
            <a:r>
              <a:rPr lang="ru-RU" dirty="0"/>
              <a:t> </a:t>
            </a:r>
            <a:r>
              <a:rPr lang="ru-RU" dirty="0" err="1"/>
              <a:t>псевдонімів</a:t>
            </a:r>
            <a:r>
              <a:rPr lang="ru-RU" dirty="0"/>
              <a:t> (</a:t>
            </a:r>
            <a:r>
              <a:rPr lang="ru-RU" dirty="0" err="1"/>
              <a:t>alias</a:t>
            </a:r>
            <a:r>
              <a:rPr lang="ru-RU" dirty="0"/>
              <a:t>) </a:t>
            </a:r>
            <a:r>
              <a:rPr lang="ru-RU" dirty="0" err="1"/>
              <a:t>таблицями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заголовкам </a:t>
            </a:r>
            <a:r>
              <a:rPr lang="ru-RU" dirty="0" err="1"/>
              <a:t>стовпців</a:t>
            </a:r>
            <a:r>
              <a:rPr lang="ru-RU" dirty="0"/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09809"/>
              </p:ext>
            </p:extLst>
          </p:nvPr>
        </p:nvGraphicFramePr>
        <p:xfrm>
          <a:off x="755576" y="3000839"/>
          <a:ext cx="6912768" cy="1706880"/>
        </p:xfrm>
        <a:graphic>
          <a:graphicData uri="http://schemas.openxmlformats.org/drawingml/2006/table">
            <a:tbl>
              <a:tblPr firstRow="1" firstCol="1" bandRow="1"/>
              <a:tblGrid>
                <a:gridCol w="311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0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Арифметический оператор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Действие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Сложение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—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Вычитание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/>
                        </a:rPr>
                        <a:t>*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Умножение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/>
                        </a:rPr>
                        <a:t>/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Деление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Остаток от деления. Возвращает остаток от деления в виде целого числа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1" y="2502320"/>
            <a:ext cx="30608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Арифметические</a:t>
            </a:r>
            <a:r>
              <a:rPr kumimoji="0" lang="ru-RU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оператор</a:t>
            </a:r>
            <a:r>
              <a:rPr lang="ru-RU" b="1" dirty="0">
                <a:latin typeface="+mj-lt"/>
                <a:ea typeface="Calibri" pitchFamily="34" charset="0"/>
                <a:cs typeface="Times New Roman" pitchFamily="18" charset="0"/>
              </a:rPr>
              <a:t>ы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719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05311"/>
              </p:ext>
            </p:extLst>
          </p:nvPr>
        </p:nvGraphicFramePr>
        <p:xfrm>
          <a:off x="395536" y="836712"/>
          <a:ext cx="5483225" cy="1219200"/>
        </p:xfrm>
        <a:graphic>
          <a:graphicData uri="http://schemas.openxmlformats.org/drawingml/2006/table">
            <a:tbl>
              <a:tblPr firstRow="1" firstCol="1" bandRow="1"/>
              <a:tblGrid>
                <a:gridCol w="2721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Побитовые операторы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Действие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&amp;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Побитное 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</a:rPr>
                        <a:t>|</a:t>
                      </a:r>
                      <a:endParaRPr lang="ru-RU" sz="16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Побитное ИЛИ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~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Побитное НЕ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</a:rPr>
                        <a:t>^</a:t>
                      </a:r>
                      <a:endParaRPr lang="ru-RU" sz="1600">
                        <a:effectLst/>
                        <a:latin typeface="+mn-lt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Побитное исключающее ИЛИ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277419"/>
            <a:ext cx="24627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Побитовые операторы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17265"/>
              </p:ext>
            </p:extLst>
          </p:nvPr>
        </p:nvGraphicFramePr>
        <p:xfrm>
          <a:off x="374514" y="2453385"/>
          <a:ext cx="5483860" cy="1850732"/>
        </p:xfrm>
        <a:graphic>
          <a:graphicData uri="http://schemas.openxmlformats.org/drawingml/2006/table">
            <a:tbl>
              <a:tblPr firstRow="1" firstCol="1" bandRow="1"/>
              <a:tblGrid>
                <a:gridCol w="168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6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Действие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Оператор сравнения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  <a:latin typeface="+mn-lt"/>
                          <a:ea typeface="Calibri"/>
                        </a:rPr>
                        <a:t>=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Равно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  <a:latin typeface="+mn-lt"/>
                          <a:ea typeface="Calibri"/>
                        </a:rPr>
                        <a:t>&gt;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Больше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  <a:latin typeface="+mn-lt"/>
                          <a:ea typeface="Calibri"/>
                        </a:rPr>
                        <a:t>&lt;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Меньше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  <a:latin typeface="+mn-lt"/>
                          <a:ea typeface="Calibri"/>
                        </a:rPr>
                        <a:t>&gt;=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Больше или равно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  <a:latin typeface="+mn-lt"/>
                          <a:ea typeface="Calibri"/>
                        </a:rPr>
                        <a:t>&lt;=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Меньше или равно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  <a:latin typeface="+mn-lt"/>
                          <a:ea typeface="Calibri"/>
                        </a:rPr>
                        <a:t>&lt;&gt;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Не равно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4612" y="2050492"/>
            <a:ext cx="242778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Операторы сравнения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346452"/>
              </p:ext>
            </p:extLst>
          </p:nvPr>
        </p:nvGraphicFramePr>
        <p:xfrm>
          <a:off x="395536" y="4869160"/>
          <a:ext cx="7128792" cy="975360"/>
        </p:xfrm>
        <a:graphic>
          <a:graphicData uri="http://schemas.openxmlformats.org/drawingml/2006/table">
            <a:tbl>
              <a:tblPr firstRow="1" firstCol="1" bandRow="1"/>
              <a:tblGrid>
                <a:gridCol w="1838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0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Унарный оператор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Действие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+mn-lt"/>
                          <a:ea typeface="Calibr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Числовое значение становится положительным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+mn-lt"/>
                          <a:ea typeface="Calibri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</a:rPr>
                        <a:t>Числовое значение становится отрицательным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~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</a:rPr>
                        <a:t>Поразрядное НЕ. Возвращает двоичное дополнение числа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02181" y="4318937"/>
            <a:ext cx="199913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Унарные операторы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896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789872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1793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67255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9515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0648"/>
            <a:ext cx="892899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9719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13800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041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523714" cy="38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04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11187" y="548680"/>
            <a:ext cx="79200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000" dirty="0"/>
              <a:t>На підставі п'яти основних операцій виведено додаткові операції:</a:t>
            </a:r>
          </a:p>
          <a:p>
            <a:r>
              <a:rPr lang="uk-UA" sz="2000" dirty="0"/>
              <a:t>	- </a:t>
            </a:r>
            <a:r>
              <a:rPr lang="uk-UA" sz="2000" i="1" dirty="0"/>
              <a:t>з'єднання </a:t>
            </a:r>
            <a:r>
              <a:rPr lang="uk-UA" sz="2000" dirty="0"/>
              <a:t>(</a:t>
            </a:r>
            <a:r>
              <a:rPr lang="uk-UA" sz="2000" dirty="0" err="1"/>
              <a:t>join</a:t>
            </a:r>
            <a:r>
              <a:rPr lang="uk-UA" sz="2000" dirty="0"/>
              <a:t>), </a:t>
            </a:r>
          </a:p>
          <a:p>
            <a:r>
              <a:rPr lang="uk-UA" sz="2000" i="1" dirty="0"/>
              <a:t>	- перетини </a:t>
            </a:r>
            <a:r>
              <a:rPr lang="uk-UA" sz="2000" dirty="0"/>
              <a:t>(</a:t>
            </a:r>
            <a:r>
              <a:rPr lang="uk-UA" sz="2000" dirty="0" err="1"/>
              <a:t>intersection</a:t>
            </a:r>
            <a:r>
              <a:rPr lang="uk-UA" sz="2000" dirty="0"/>
              <a:t>),</a:t>
            </a:r>
          </a:p>
          <a:p>
            <a:r>
              <a:rPr lang="uk-UA" sz="2000" i="1" dirty="0"/>
              <a:t>	- ділення </a:t>
            </a:r>
            <a:r>
              <a:rPr lang="uk-UA" sz="2000" dirty="0"/>
              <a:t>(</a:t>
            </a:r>
            <a:r>
              <a:rPr lang="uk-UA" sz="2000" dirty="0" err="1"/>
              <a:t>division</a:t>
            </a:r>
            <a:r>
              <a:rPr lang="uk-UA" sz="2000" dirty="0"/>
              <a:t>).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56106" y="2132856"/>
            <a:ext cx="82809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uk-UA" sz="2000" dirty="0"/>
              <a:t>Операції </a:t>
            </a:r>
            <a:r>
              <a:rPr lang="uk-UA" sz="2000" b="1" dirty="0"/>
              <a:t>вибірки і проекції</a:t>
            </a:r>
            <a:r>
              <a:rPr lang="uk-UA" sz="2000" dirty="0"/>
              <a:t> є </a:t>
            </a:r>
            <a:r>
              <a:rPr lang="uk-UA" sz="2000" b="1" dirty="0" err="1"/>
              <a:t>унарними</a:t>
            </a:r>
            <a:r>
              <a:rPr lang="uk-UA" sz="2000" b="1" dirty="0"/>
              <a:t>,</a:t>
            </a:r>
            <a:r>
              <a:rPr lang="uk-UA" sz="2000" dirty="0"/>
              <a:t> оскільки вони працюють з одним відношенням.</a:t>
            </a:r>
          </a:p>
          <a:p>
            <a:r>
              <a:rPr lang="uk-UA" sz="2000" dirty="0"/>
              <a:t> </a:t>
            </a:r>
          </a:p>
          <a:p>
            <a:endParaRPr lang="uk-UA" sz="2000" dirty="0"/>
          </a:p>
          <a:p>
            <a:r>
              <a:rPr lang="uk-UA" sz="2000" dirty="0"/>
              <a:t>Інші операції працюють з парами відношень, і тому їх називають </a:t>
            </a:r>
            <a:r>
              <a:rPr lang="uk-UA" sz="2000" b="1" dirty="0"/>
              <a:t>бінарними </a:t>
            </a:r>
            <a:r>
              <a:rPr lang="uk-UA" sz="2000" dirty="0"/>
              <a:t>операціями. </a:t>
            </a:r>
          </a:p>
        </p:txBody>
      </p:sp>
    </p:spTree>
    <p:extLst>
      <p:ext uri="{BB962C8B-B14F-4D97-AF65-F5344CB8AC3E}">
        <p14:creationId xmlns:p14="http://schemas.microsoft.com/office/powerpoint/2010/main" val="3745319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851572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041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72672"/>
              </p:ext>
            </p:extLst>
          </p:nvPr>
        </p:nvGraphicFramePr>
        <p:xfrm>
          <a:off x="971600" y="3356992"/>
          <a:ext cx="5400675" cy="3380740"/>
        </p:xfrm>
        <a:graphic>
          <a:graphicData uri="http://schemas.openxmlformats.org/drawingml/2006/table">
            <a:tbl>
              <a:tblPr firstRow="1" firstCol="1" bandRow="1"/>
              <a:tblGrid>
                <a:gridCol w="2430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Символ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 anchor="ctr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2A2A2A"/>
                          </a:solidFill>
                          <a:effectLst/>
                          <a:latin typeface="Segoe UI"/>
                        </a:rPr>
                        <a:t>Призначення</a:t>
                      </a:r>
                      <a:endParaRPr lang="ru-RU" sz="1600" dirty="0"/>
                    </a:p>
                  </a:txBody>
                  <a:tcPr marL="76200" marR="76200" marT="95250" marB="95250" anchor="ctr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'5[%]'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5%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'[_]n'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_n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'[a-</a:t>
                      </a:r>
                      <a:r>
                        <a:rPr lang="en-US" sz="1600" dirty="0" err="1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cdf</a:t>
                      </a:r>
                      <a:r>
                        <a:rPr lang="en-US" sz="1600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]'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a, b, c, d или f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'[-acdf]'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-, a, c, d или f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'[ [ ]'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[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']'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]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'abc[_]d%'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abc_d </a:t>
                      </a: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и</a:t>
                      </a:r>
                      <a:r>
                        <a:rPr lang="en-US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 abc_de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LIKE 'abc[def]'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abcd</a:t>
                      </a:r>
                      <a:r>
                        <a:rPr lang="ru-RU" sz="1600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abce</a:t>
                      </a:r>
                      <a:r>
                        <a:rPr lang="ru-RU" sz="1600" dirty="0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 и </a:t>
                      </a:r>
                      <a:r>
                        <a:rPr lang="ru-RU" sz="1600" dirty="0" err="1">
                          <a:solidFill>
                            <a:srgbClr val="2A2A2A"/>
                          </a:solidFill>
                          <a:effectLst/>
                          <a:latin typeface="Segoe UI"/>
                          <a:ea typeface="Times New Roman"/>
                        </a:rPr>
                        <a:t>abcf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95250" marB="95250">
                    <a:lnL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622489"/>
              </p:ext>
            </p:extLst>
          </p:nvPr>
        </p:nvGraphicFramePr>
        <p:xfrm>
          <a:off x="876024" y="719138"/>
          <a:ext cx="7944449" cy="2583180"/>
        </p:xfrm>
        <a:graphic>
          <a:graphicData uri="http://schemas.openxmlformats.org/drawingml/2006/table">
            <a:tbl>
              <a:tblPr/>
              <a:tblGrid>
                <a:gridCol w="2522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2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Аналогічні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знаки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Мова</a:t>
                      </a: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SQL Microsoft Jet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ANSI SQL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Любой одиночный знак.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_ (подчеркивание)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Произвольное количество знаков.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Будь-який символ з набору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[]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[]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Будь-який символ не з набору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[!]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[^]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Цифра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#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116632"/>
            <a:ext cx="568863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дстановки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ANSI SQL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Microsoft Jet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041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30546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223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7812360" cy="458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7339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2948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17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919885" y="490014"/>
            <a:ext cx="3116611" cy="3477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25450"/>
            <a:r>
              <a:rPr lang="uk-UA" sz="2000" b="1" dirty="0">
                <a:cs typeface="Times New Roman" pitchFamily="18" charset="0"/>
              </a:rPr>
              <a:t>Операція проекції </a:t>
            </a:r>
            <a:r>
              <a:rPr lang="uk-UA" sz="2000" dirty="0">
                <a:cs typeface="Times New Roman" pitchFamily="18" charset="0"/>
              </a:rPr>
              <a:t>працює з одним відношенням R і визначає відношення, що містить вертикальну підмножину відношення R, яка створена за допомогою вилучення значень вказаних атрибутів і виключення з результату рядків-дублікатів.</a:t>
            </a:r>
            <a:endParaRPr lang="uk-UA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5307012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80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8569325" cy="298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459163"/>
            <a:ext cx="5903913" cy="286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37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23528" y="2204864"/>
            <a:ext cx="7704137" cy="33877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25450" algn="just"/>
            <a:r>
              <a:rPr lang="uk-UA" sz="3600" dirty="0">
                <a:cs typeface="Times New Roman" pitchFamily="18" charset="0"/>
              </a:rPr>
              <a:t>Операція </a:t>
            </a:r>
            <a:r>
              <a:rPr lang="uk-UA" sz="3600" dirty="0" err="1">
                <a:cs typeface="Times New Roman" pitchFamily="18" charset="0"/>
              </a:rPr>
              <a:t>декартового</a:t>
            </a:r>
            <a:r>
              <a:rPr lang="uk-UA" sz="3600" dirty="0">
                <a:cs typeface="Times New Roman" pitchFamily="18" charset="0"/>
              </a:rPr>
              <a:t> добутку визначає нове відношення,  що є результатом конкатенації (тобто зчеплення) кожного кортежу з відношення R з кожним кортежем з відношення S.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718629"/>
              </p:ext>
            </p:extLst>
          </p:nvPr>
        </p:nvGraphicFramePr>
        <p:xfrm>
          <a:off x="2915816" y="764704"/>
          <a:ext cx="2736850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Формула" r:id="rId3" imgW="393359" imgH="177646" progId="Equation.3">
                  <p:embed/>
                </p:oleObj>
              </mc:Choice>
              <mc:Fallback>
                <p:oleObj name="Формула" r:id="rId3" imgW="393359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764704"/>
                        <a:ext cx="2736850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088" y="333375"/>
            <a:ext cx="7350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3600" dirty="0" err="1">
                <a:cs typeface="Times New Roman" pitchFamily="18" charset="0"/>
              </a:rPr>
              <a:t>Декартовий</a:t>
            </a:r>
            <a:r>
              <a:rPr lang="uk-UA" sz="3600" dirty="0">
                <a:cs typeface="Times New Roman" pitchFamily="18" charset="0"/>
              </a:rPr>
              <a:t> добуток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060919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8138"/>
            <a:ext cx="7848600" cy="63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4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61902" y="539388"/>
            <a:ext cx="7777162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800" dirty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uk-UA" sz="2800" dirty="0">
                <a:cs typeface="Times New Roman" pitchFamily="18" charset="0"/>
              </a:rPr>
              <a:t>При об'єднанні відношень  R і S, з кортежами І та J відповідно, в результаті їх конкатенації можна одержати одне відношення з максимальною кількістю кортежів (I+J), причому кортежі-дублікати виключені.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6106" y="218713"/>
            <a:ext cx="2963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uk-UA" sz="3600" dirty="0">
                <a:cs typeface="Times New Roman" pitchFamily="18" charset="0"/>
              </a:rPr>
              <a:t>Об'єднання </a:t>
            </a:r>
            <a:endParaRPr lang="uk-UA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6106" y="3573016"/>
            <a:ext cx="792003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400" b="1" dirty="0"/>
              <a:t>Об'єднання відношень можливе</a:t>
            </a:r>
            <a:r>
              <a:rPr lang="uk-UA" sz="2400" dirty="0"/>
              <a:t> тільки в тому випадку, </a:t>
            </a:r>
            <a:r>
              <a:rPr lang="uk-UA" sz="2400" b="1" dirty="0"/>
              <a:t>якщо</a:t>
            </a:r>
            <a:r>
              <a:rPr lang="uk-UA" sz="2400" dirty="0"/>
              <a:t> </a:t>
            </a:r>
            <a:r>
              <a:rPr lang="uk-UA" sz="2400" b="1" dirty="0"/>
              <a:t>співпадають їх схеми</a:t>
            </a:r>
            <a:r>
              <a:rPr lang="uk-UA" sz="2400" dirty="0"/>
              <a:t>, тобто якщо вони мають однакову кількість атрибутів із співпадаючими доменами. </a:t>
            </a:r>
          </a:p>
          <a:p>
            <a:endParaRPr lang="uk-UA" sz="2400" dirty="0"/>
          </a:p>
          <a:p>
            <a:r>
              <a:rPr lang="uk-UA" sz="2400" dirty="0"/>
              <a:t>Інакше кажучи, відношення повинні бути сумісні по об'єднанню.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295256"/>
              </p:ext>
            </p:extLst>
          </p:nvPr>
        </p:nvGraphicFramePr>
        <p:xfrm>
          <a:off x="2915816" y="180913"/>
          <a:ext cx="1656184" cy="716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Формула" r:id="rId3" imgW="418918" imgH="177723" progId="Equation.3">
                  <p:embed/>
                </p:oleObj>
              </mc:Choice>
              <mc:Fallback>
                <p:oleObj name="Формула" r:id="rId3" imgW="418918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80913"/>
                        <a:ext cx="1656184" cy="716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97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6"/>
            <a:ext cx="8461379" cy="2951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79"/>
          <a:stretch>
            <a:fillRect/>
          </a:stretch>
        </p:blipFill>
        <p:spPr bwMode="auto">
          <a:xfrm>
            <a:off x="159993" y="3429000"/>
            <a:ext cx="8509296" cy="294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986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1129</Words>
  <Application>Microsoft Office PowerPoint</Application>
  <PresentationFormat>Экран (4:3)</PresentationFormat>
  <Paragraphs>188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Calibri</vt:lpstr>
      <vt:lpstr>Segoe UI</vt:lpstr>
      <vt:lpstr>Symbol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isygon@mail.ru</cp:lastModifiedBy>
  <cp:revision>11</cp:revision>
  <dcterms:created xsi:type="dcterms:W3CDTF">2014-05-12T02:50:10Z</dcterms:created>
  <dcterms:modified xsi:type="dcterms:W3CDTF">2016-03-23T05:13:24Z</dcterms:modified>
</cp:coreProperties>
</file>