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8288000" cy="10287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Times New Roman Bold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zakon.rada.gov.ua/laws/show/254%D0%BA/96-%D0%B2%D1%8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6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1285" y="371695"/>
            <a:ext cx="17225429" cy="4184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7"/>
              </a:lnSpc>
            </a:pPr>
            <a:r>
              <a:rPr lang="en-US" sz="8719" b="1" spc="-697">
                <a:solidFill>
                  <a:srgbClr val="EF44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ОРГАНІЗАЦІЙНІ ТА ТЕХНОЛОГІЧНІ АСПЕКТИ У ЛОБІСТСЬКІЙ ДІЯЛЬНОСТІ.  GR-СТРАТЕГІЯ</a:t>
            </a:r>
          </a:p>
          <a:p>
            <a:pPr algn="ctr">
              <a:lnSpc>
                <a:spcPts val="7578"/>
              </a:lnSpc>
            </a:pPr>
            <a:endParaRPr lang="en-US" sz="8719" b="1" spc="-697">
              <a:solidFill>
                <a:srgbClr val="EF4434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239248" y="7224997"/>
            <a:ext cx="11826080" cy="904197"/>
            <a:chOff x="0" y="0"/>
            <a:chExt cx="3199068" cy="2445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99068" cy="244594"/>
            </a:xfrm>
            <a:custGeom>
              <a:avLst/>
              <a:gdLst/>
              <a:ahLst/>
              <a:cxnLst/>
              <a:rect l="l" t="t" r="r" b="b"/>
              <a:pathLst>
                <a:path w="3199068" h="244594">
                  <a:moveTo>
                    <a:pt x="1599534" y="0"/>
                  </a:moveTo>
                  <a:cubicBezTo>
                    <a:pt x="716136" y="0"/>
                    <a:pt x="0" y="54754"/>
                    <a:pt x="0" y="122297"/>
                  </a:cubicBezTo>
                  <a:cubicBezTo>
                    <a:pt x="0" y="189840"/>
                    <a:pt x="716136" y="244594"/>
                    <a:pt x="1599534" y="244594"/>
                  </a:cubicBezTo>
                  <a:cubicBezTo>
                    <a:pt x="2482932" y="244594"/>
                    <a:pt x="3199068" y="189840"/>
                    <a:pt x="3199068" y="122297"/>
                  </a:cubicBezTo>
                  <a:cubicBezTo>
                    <a:pt x="3199068" y="54754"/>
                    <a:pt x="2482932" y="0"/>
                    <a:pt x="1599534" y="0"/>
                  </a:cubicBezTo>
                  <a:close/>
                </a:path>
              </a:pathLst>
            </a:custGeom>
            <a:solidFill>
              <a:srgbClr val="F2684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299913" y="-72319"/>
              <a:ext cx="2599243" cy="293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8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866507" y="3337509"/>
            <a:ext cx="12118284" cy="4574652"/>
          </a:xfrm>
          <a:custGeom>
            <a:avLst/>
            <a:gdLst/>
            <a:ahLst/>
            <a:cxnLst/>
            <a:rect l="l" t="t" r="r" b="b"/>
            <a:pathLst>
              <a:path w="12118284" h="4574652">
                <a:moveTo>
                  <a:pt x="0" y="0"/>
                </a:moveTo>
                <a:lnTo>
                  <a:pt x="12118284" y="0"/>
                </a:lnTo>
                <a:lnTo>
                  <a:pt x="12118284" y="4574652"/>
                </a:lnTo>
                <a:lnTo>
                  <a:pt x="0" y="45746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51690" y="3692127"/>
            <a:ext cx="8807610" cy="5623960"/>
            <a:chOff x="0" y="0"/>
            <a:chExt cx="11743481" cy="7498614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4257264"/>
              <a:ext cx="11743481" cy="3241350"/>
              <a:chOff x="0" y="0"/>
              <a:chExt cx="2319700" cy="64026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319700" cy="640267"/>
              </a:xfrm>
              <a:custGeom>
                <a:avLst/>
                <a:gdLst/>
                <a:ahLst/>
                <a:cxnLst/>
                <a:rect l="l" t="t" r="r" b="b"/>
                <a:pathLst>
                  <a:path w="2319700" h="640267">
                    <a:moveTo>
                      <a:pt x="1159850" y="0"/>
                    </a:moveTo>
                    <a:cubicBezTo>
                      <a:pt x="519282" y="0"/>
                      <a:pt x="0" y="143329"/>
                      <a:pt x="0" y="320133"/>
                    </a:cubicBezTo>
                    <a:cubicBezTo>
                      <a:pt x="0" y="496938"/>
                      <a:pt x="519282" y="640267"/>
                      <a:pt x="1159850" y="640267"/>
                    </a:cubicBezTo>
                    <a:cubicBezTo>
                      <a:pt x="1800417" y="640267"/>
                      <a:pt x="2319700" y="496938"/>
                      <a:pt x="2319700" y="320133"/>
                    </a:cubicBezTo>
                    <a:cubicBezTo>
                      <a:pt x="2319700" y="143329"/>
                      <a:pt x="1800417" y="0"/>
                      <a:pt x="1159850" y="0"/>
                    </a:cubicBezTo>
                    <a:close/>
                  </a:path>
                </a:pathLst>
              </a:custGeom>
              <a:solidFill>
                <a:srgbClr val="F26843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217472" y="12400"/>
                <a:ext cx="1884756" cy="567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8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 flipH="1">
              <a:off x="569767" y="0"/>
              <a:ext cx="10219576" cy="7498614"/>
            </a:xfrm>
            <a:custGeom>
              <a:avLst/>
              <a:gdLst/>
              <a:ahLst/>
              <a:cxnLst/>
              <a:rect l="l" t="t" r="r" b="b"/>
              <a:pathLst>
                <a:path w="10219576" h="7498614">
                  <a:moveTo>
                    <a:pt x="10219576" y="0"/>
                  </a:moveTo>
                  <a:lnTo>
                    <a:pt x="0" y="0"/>
                  </a:lnTo>
                  <a:lnTo>
                    <a:pt x="0" y="7498614"/>
                  </a:lnTo>
                  <a:lnTo>
                    <a:pt x="10219576" y="7498614"/>
                  </a:lnTo>
                  <a:lnTo>
                    <a:pt x="10219576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0" y="4821169"/>
            <a:ext cx="8203341" cy="2337818"/>
            <a:chOff x="0" y="0"/>
            <a:chExt cx="3181115" cy="90656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181115" cy="906566"/>
            </a:xfrm>
            <a:custGeom>
              <a:avLst/>
              <a:gdLst/>
              <a:ahLst/>
              <a:cxnLst/>
              <a:rect l="l" t="t" r="r" b="b"/>
              <a:pathLst>
                <a:path w="3181115" h="906566">
                  <a:moveTo>
                    <a:pt x="2977915" y="0"/>
                  </a:moveTo>
                  <a:cubicBezTo>
                    <a:pt x="3090140" y="0"/>
                    <a:pt x="3181115" y="202942"/>
                    <a:pt x="3181115" y="453283"/>
                  </a:cubicBezTo>
                  <a:cubicBezTo>
                    <a:pt x="3181115" y="703624"/>
                    <a:pt x="3090140" y="906566"/>
                    <a:pt x="2977915" y="906566"/>
                  </a:cubicBezTo>
                  <a:lnTo>
                    <a:pt x="203200" y="906566"/>
                  </a:lnTo>
                  <a:cubicBezTo>
                    <a:pt x="90976" y="906566"/>
                    <a:pt x="0" y="703624"/>
                    <a:pt x="0" y="453283"/>
                  </a:cubicBezTo>
                  <a:cubicBezTo>
                    <a:pt x="0" y="20294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123825"/>
              <a:ext cx="3181115" cy="10303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231"/>
                </a:lnSpc>
                <a:spcBef>
                  <a:spcPct val="0"/>
                </a:spcBef>
              </a:pPr>
              <a:r>
                <a:rPr lang="en-US" sz="3022" spc="-30">
                  <a:solidFill>
                    <a:srgbClr val="1F191A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До непрямих лобістських дій відносять такі засоби, що виключають безпосередній вплив лобістів на суб’єктів прийняття рішень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7441883"/>
            <a:ext cx="8203341" cy="2337818"/>
            <a:chOff x="0" y="0"/>
            <a:chExt cx="3181115" cy="90656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181115" cy="906566"/>
            </a:xfrm>
            <a:custGeom>
              <a:avLst/>
              <a:gdLst/>
              <a:ahLst/>
              <a:cxnLst/>
              <a:rect l="l" t="t" r="r" b="b"/>
              <a:pathLst>
                <a:path w="3181115" h="906566">
                  <a:moveTo>
                    <a:pt x="2977915" y="0"/>
                  </a:moveTo>
                  <a:cubicBezTo>
                    <a:pt x="3090140" y="0"/>
                    <a:pt x="3181115" y="202942"/>
                    <a:pt x="3181115" y="453283"/>
                  </a:cubicBezTo>
                  <a:cubicBezTo>
                    <a:pt x="3181115" y="703624"/>
                    <a:pt x="3090140" y="906566"/>
                    <a:pt x="2977915" y="906566"/>
                  </a:cubicBezTo>
                  <a:lnTo>
                    <a:pt x="203200" y="906566"/>
                  </a:lnTo>
                  <a:cubicBezTo>
                    <a:pt x="90976" y="906566"/>
                    <a:pt x="0" y="703624"/>
                    <a:pt x="0" y="453283"/>
                  </a:cubicBezTo>
                  <a:cubicBezTo>
                    <a:pt x="0" y="20294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123825"/>
              <a:ext cx="3181115" cy="10303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231"/>
                </a:lnSpc>
                <a:spcBef>
                  <a:spcPct val="0"/>
                </a:spcBef>
              </a:pPr>
              <a:r>
                <a:rPr lang="en-US" sz="3022" spc="-30">
                  <a:solidFill>
                    <a:srgbClr val="1F191A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До непрямих методів відносять також масові кампанії по відправленню листів і телеграм, а також пропагандистські акції в ЗМІ. 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41930" y="471711"/>
            <a:ext cx="7304447" cy="4091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17"/>
              </a:lnSpc>
              <a:spcBef>
                <a:spcPct val="0"/>
              </a:spcBef>
            </a:pPr>
            <a:r>
              <a:rPr lang="en-US" sz="7717" spc="-231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Непрямі методи лобістської діяльності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783765" y="1409820"/>
            <a:ext cx="8475535" cy="2129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8"/>
              </a:lnSpc>
            </a:pPr>
            <a:r>
              <a:rPr lang="en-US" sz="2399" spc="-23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Приблизно з 60-х років минулого сторіччя поширення набули так звані непрямі методи впливу. Це використання вторинних посередників, родичів, друзів, що мають надійний доступ до офіційних діячів.</a:t>
            </a:r>
          </a:p>
          <a:p>
            <a:pPr algn="ctr">
              <a:lnSpc>
                <a:spcPts val="3358"/>
              </a:lnSpc>
            </a:pPr>
            <a:endParaRPr lang="en-US" sz="2399" spc="-23">
              <a:solidFill>
                <a:srgbClr val="1F19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23968" y="334952"/>
            <a:ext cx="11618914" cy="9540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98"/>
              </a:lnSpc>
            </a:pPr>
            <a:r>
              <a:rPr lang="en-US" sz="1999" spc="-19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Перелічимо непрямі засоби лобістської діяльності.</a:t>
            </a:r>
          </a:p>
          <a:p>
            <a:pPr algn="just">
              <a:lnSpc>
                <a:spcPts val="2798"/>
              </a:lnSpc>
            </a:pPr>
            <a:r>
              <a:rPr lang="en-US" sz="1999" spc="-19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1.Проведення інформаційно-пропагандистських кампаній в ЗМІ з приводу рішень, які готуються або вже прийнятті. </a:t>
            </a:r>
          </a:p>
          <a:p>
            <a:pPr algn="just">
              <a:lnSpc>
                <a:spcPts val="2798"/>
              </a:lnSpc>
            </a:pPr>
            <a:r>
              <a:rPr lang="en-US" sz="1999" spc="-19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2.Розміщення інформації в агенціях новин. </a:t>
            </a:r>
          </a:p>
          <a:p>
            <a:pPr algn="just">
              <a:lnSpc>
                <a:spcPts val="2798"/>
              </a:lnSpc>
            </a:pPr>
            <a:r>
              <a:rPr lang="en-US" sz="1999" spc="-19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3.Проведення соціологічних опитувань та досліджень. </a:t>
            </a:r>
          </a:p>
          <a:p>
            <a:pPr algn="just">
              <a:lnSpc>
                <a:spcPts val="2798"/>
              </a:lnSpc>
            </a:pPr>
            <a:r>
              <a:rPr lang="en-US" sz="1999" spc="-19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4.Так званий, лобістський прийом grass roots lobbying - «лобіювання на низовому рівні», що включав організацію пропагандистських акцій на підтримку або проти прийняття тих або інших управлінських рішень (як правило, законів) та здійснювався у вигляді кампанії «тиску з місць». </a:t>
            </a:r>
          </a:p>
          <a:p>
            <a:pPr algn="just">
              <a:lnSpc>
                <a:spcPts val="2798"/>
              </a:lnSpc>
            </a:pPr>
            <a:r>
              <a:rPr lang="en-US" sz="1999" spc="-19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Цей метод набув популярності в 60-ті рр. в США. Саме тоді активізувались загальнонаціональні виступи американців за громадянські права, а також проти війни у В’єтнамі, що мало характер громадського тиску на владу. </a:t>
            </a:r>
          </a:p>
          <a:p>
            <a:pPr algn="just">
              <a:lnSpc>
                <a:spcPts val="2798"/>
              </a:lnSpc>
            </a:pPr>
            <a:r>
              <a:rPr lang="en-US" sz="1999" spc="-19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даному методі лобіювання організується масове відправлення листів, телеграм представникам державної влади від населення з вимогою підтримати певне рішення. Також організуються телефоні дзвінки та візити виборців до своїх депутатів. В якості «ходоків» від народу лобісти завжди обирають людей авторитетних, що може і невідомі в столиці, проте є впливовими особами у виборчому окрузі депутата. Зазначений метод лобіювання у багатьох випадках є результативним. </a:t>
            </a:r>
          </a:p>
          <a:p>
            <a:pPr algn="just">
              <a:lnSpc>
                <a:spcPts val="2798"/>
              </a:lnSpc>
            </a:pPr>
            <a:r>
              <a:rPr lang="en-US" sz="1999" spc="-19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5.Підкидання на робочі місця депутатів в сесійній залі або в їх кабінетах газет та журналів із «замовними» статтями, рейтингами, соціологічними опитуваннями. </a:t>
            </a:r>
          </a:p>
          <a:p>
            <a:pPr algn="just">
              <a:lnSpc>
                <a:spcPts val="2798"/>
              </a:lnSpc>
            </a:pPr>
            <a:r>
              <a:rPr lang="en-US" sz="1999" spc="-19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Інколи застосовується психологічний тиск на депутатів та представників виконавчої влади: дзвінки, листи, візити впливових діячів та представників виборчих груп та інш.</a:t>
            </a:r>
          </a:p>
          <a:p>
            <a:pPr algn="just">
              <a:lnSpc>
                <a:spcPts val="2798"/>
              </a:lnSpc>
            </a:pPr>
            <a:r>
              <a:rPr lang="en-US" sz="1999" spc="-19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6.Проведення страйків. При цьому лобісти намагаються надати цим заходам зовнішнього вигляду спонтанної народної ініціативи, яка вимагає уваги владних структур до певних питань суспільного життя. </a:t>
            </a:r>
          </a:p>
          <a:p>
            <a:pPr marL="0" lvl="0" indent="0" algn="just">
              <a:lnSpc>
                <a:spcPts val="2798"/>
              </a:lnSpc>
              <a:spcBef>
                <a:spcPct val="0"/>
              </a:spcBef>
            </a:pPr>
            <a:r>
              <a:rPr lang="en-US" sz="1999" spc="-19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7.Використання Інтернету сфері лобізму (лобіювання з використанням цифрових мереж – розповсюдження слухів, пліток, «зливи» компромату, медіа-провокації).</a:t>
            </a:r>
          </a:p>
        </p:txBody>
      </p:sp>
      <p:sp>
        <p:nvSpPr>
          <p:cNvPr id="3" name="Freeform 3"/>
          <p:cNvSpPr/>
          <p:nvPr/>
        </p:nvSpPr>
        <p:spPr>
          <a:xfrm>
            <a:off x="-342900" y="2829942"/>
            <a:ext cx="6666868" cy="6771258"/>
          </a:xfrm>
          <a:custGeom>
            <a:avLst/>
            <a:gdLst/>
            <a:ahLst/>
            <a:cxnLst/>
            <a:rect l="l" t="t" r="r" b="b"/>
            <a:pathLst>
              <a:path w="6666868" h="6771258">
                <a:moveTo>
                  <a:pt x="0" y="0"/>
                </a:moveTo>
                <a:lnTo>
                  <a:pt x="6666868" y="0"/>
                </a:lnTo>
                <a:lnTo>
                  <a:pt x="6666868" y="6771258"/>
                </a:lnTo>
                <a:lnTo>
                  <a:pt x="0" y="67712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22871" y="-2422574"/>
            <a:ext cx="8499504" cy="849950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684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8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246088">
            <a:off x="13740933" y="729183"/>
            <a:ext cx="3758354" cy="3925174"/>
          </a:xfrm>
          <a:custGeom>
            <a:avLst/>
            <a:gdLst/>
            <a:ahLst/>
            <a:cxnLst/>
            <a:rect l="l" t="t" r="r" b="b"/>
            <a:pathLst>
              <a:path w="3758354" h="3925174">
                <a:moveTo>
                  <a:pt x="0" y="0"/>
                </a:moveTo>
                <a:lnTo>
                  <a:pt x="3758354" y="0"/>
                </a:lnTo>
                <a:lnTo>
                  <a:pt x="3758354" y="3925173"/>
                </a:lnTo>
                <a:lnTo>
                  <a:pt x="0" y="39251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68944" y="599804"/>
            <a:ext cx="12707581" cy="1736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463"/>
              </a:lnSpc>
              <a:spcBef>
                <a:spcPct val="0"/>
              </a:spcBef>
            </a:pPr>
            <a:r>
              <a:rPr lang="en-US" sz="11463" spc="-343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GR-технології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74236" y="2988574"/>
            <a:ext cx="11848635" cy="6071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76"/>
              </a:lnSpc>
            </a:pPr>
            <a:r>
              <a:rPr lang="en-US" sz="2697" b="1" spc="-26">
                <a:solidFill>
                  <a:srgbClr val="1F191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Залежно від того, як саме бізнес хоче вплинути на ситуацію через зв'язки з урядом, виділяють умовні чотири види GR:</a:t>
            </a:r>
          </a:p>
          <a:p>
            <a:pPr algn="just">
              <a:lnSpc>
                <a:spcPts val="3076"/>
              </a:lnSpc>
            </a:pPr>
            <a:endParaRPr lang="en-US" sz="2697" b="1" spc="-26">
              <a:solidFill>
                <a:srgbClr val="1F191A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just">
              <a:lnSpc>
                <a:spcPts val="3076"/>
              </a:lnSpc>
            </a:pPr>
            <a:r>
              <a:rPr lang="en-US" sz="2197" b="1" spc="-21">
                <a:solidFill>
                  <a:srgbClr val="1F191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1.   Галузевий</a:t>
            </a:r>
            <a:r>
              <a:rPr lang="en-US" sz="2197" spc="-21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Підтримка інтересів галузі загалом: наприклад, податкові пільги для ІТ-компаній чи зниження адміністративних бар'єрів.</a:t>
            </a:r>
          </a:p>
          <a:p>
            <a:pPr algn="just">
              <a:lnSpc>
                <a:spcPts val="3076"/>
              </a:lnSpc>
            </a:pPr>
            <a:r>
              <a:rPr lang="en-US" sz="2197" b="1" spc="-21">
                <a:solidFill>
                  <a:srgbClr val="1F191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2.   Корпоративний.</a:t>
            </a:r>
            <a:r>
              <a:rPr lang="en-US" sz="2197" spc="-21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Боротьба за інтереси та структури компанії: наприклад, за включення бізнесу до списків інноваційних компаній або стратегічно значущих підприємств, щоб отримати преференції.</a:t>
            </a:r>
          </a:p>
          <a:p>
            <a:pPr algn="just">
              <a:lnSpc>
                <a:spcPts val="3076"/>
              </a:lnSpc>
            </a:pPr>
            <a:r>
              <a:rPr lang="en-US" sz="2197" b="1" spc="-21">
                <a:solidFill>
                  <a:srgbClr val="1F191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3.   Стратегічний.</a:t>
            </a:r>
            <a:r>
              <a:rPr lang="en-US" sz="2197" spc="-21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Регулярна робота з державою для підтримки добрих взаємовигідних відносин. Сюди можна віднести проекти державно-приватного партнерства та спонсорство суспільно значимих ініціатив.</a:t>
            </a:r>
          </a:p>
          <a:p>
            <a:pPr algn="just">
              <a:lnSpc>
                <a:spcPts val="3076"/>
              </a:lnSpc>
            </a:pPr>
            <a:r>
              <a:rPr lang="en-US" sz="2197" b="1" spc="-21">
                <a:solidFill>
                  <a:srgbClr val="1F191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4.   Антикризовий. </a:t>
            </a:r>
            <a:r>
              <a:rPr lang="en-US" sz="2197" spc="-21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Точкова робота для вирішення конкретної тактичної проблеми: негативного для бізнесу законопроекту чи надмірної бюрократизації будь-якого процесу.</a:t>
            </a:r>
          </a:p>
          <a:p>
            <a:pPr algn="just">
              <a:lnSpc>
                <a:spcPts val="3076"/>
              </a:lnSpc>
            </a:pPr>
            <a:endParaRPr lang="en-US" sz="2197" spc="-21">
              <a:solidFill>
                <a:srgbClr val="1F19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Freeform 8"/>
          <p:cNvSpPr/>
          <p:nvPr/>
        </p:nvSpPr>
        <p:spPr>
          <a:xfrm rot="5400000">
            <a:off x="15873116" y="7970962"/>
            <a:ext cx="999014" cy="999014"/>
          </a:xfrm>
          <a:custGeom>
            <a:avLst/>
            <a:gdLst/>
            <a:ahLst/>
            <a:cxnLst/>
            <a:rect l="l" t="t" r="r" b="b"/>
            <a:pathLst>
              <a:path w="999014" h="999014">
                <a:moveTo>
                  <a:pt x="0" y="0"/>
                </a:moveTo>
                <a:lnTo>
                  <a:pt x="999014" y="0"/>
                </a:lnTo>
                <a:lnTo>
                  <a:pt x="999014" y="999014"/>
                </a:lnTo>
                <a:lnTo>
                  <a:pt x="0" y="9990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06525" y="5053020"/>
            <a:ext cx="6074769" cy="607476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684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8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922778" y="858792"/>
            <a:ext cx="7926153" cy="9996200"/>
          </a:xfrm>
          <a:custGeom>
            <a:avLst/>
            <a:gdLst/>
            <a:ahLst/>
            <a:cxnLst/>
            <a:rect l="l" t="t" r="r" b="b"/>
            <a:pathLst>
              <a:path w="7926153" h="9996200">
                <a:moveTo>
                  <a:pt x="0" y="0"/>
                </a:moveTo>
                <a:lnTo>
                  <a:pt x="7926153" y="0"/>
                </a:lnTo>
                <a:lnTo>
                  <a:pt x="7926153" y="9996200"/>
                </a:lnTo>
                <a:lnTo>
                  <a:pt x="0" y="9996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08680" y="2939354"/>
            <a:ext cx="8097845" cy="565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47"/>
              </a:lnSpc>
            </a:pPr>
            <a:r>
              <a:rPr lang="en-US" sz="4047" spc="-121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Виділені види GR можуть доповнювати одне одного. Наприклад, за умов тиску на галузь бізнес може укласти тактичний союз, щоб посилити переговорну позицію у конфлікті. Після вирішення ситуації союз може розпастись чи продовжити існувати у формі регулярного об'єднання — тоді він стане стратегічним вкладенням у GR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818210" y="1809707"/>
            <a:ext cx="8469790" cy="7178147"/>
          </a:xfrm>
          <a:custGeom>
            <a:avLst/>
            <a:gdLst/>
            <a:ahLst/>
            <a:cxnLst/>
            <a:rect l="l" t="t" r="r" b="b"/>
            <a:pathLst>
              <a:path w="8469790" h="7178147">
                <a:moveTo>
                  <a:pt x="0" y="0"/>
                </a:moveTo>
                <a:lnTo>
                  <a:pt x="8469790" y="0"/>
                </a:lnTo>
                <a:lnTo>
                  <a:pt x="8469790" y="7178147"/>
                </a:lnTo>
                <a:lnTo>
                  <a:pt x="0" y="71781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2062" y="933450"/>
            <a:ext cx="9526149" cy="8835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8"/>
              </a:lnSpc>
              <a:spcBef>
                <a:spcPct val="0"/>
              </a:spcBef>
            </a:pPr>
            <a:r>
              <a:rPr lang="en-US" sz="2399" spc="-2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залежності від обраного напрямку GR-діяльності визнажаються технології їх реалзіації. Найбільш поширеними технологіями є:</a:t>
            </a:r>
          </a:p>
          <a:p>
            <a:pPr algn="ctr">
              <a:lnSpc>
                <a:spcPts val="3358"/>
              </a:lnSpc>
              <a:spcBef>
                <a:spcPct val="0"/>
              </a:spcBef>
            </a:pPr>
            <a:r>
              <a:rPr lang="en-US" sz="2399" spc="-2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algn="ctr">
              <a:lnSpc>
                <a:spcPts val="3358"/>
              </a:lnSpc>
              <a:spcBef>
                <a:spcPct val="0"/>
              </a:spcBef>
            </a:pPr>
            <a:r>
              <a:rPr lang="en-US" sz="2399" spc="-2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§ моніторинг законодавства та дій «зацікавлених осіб» (стейкхолдерів)</a:t>
            </a:r>
          </a:p>
          <a:p>
            <a:pPr algn="ctr">
              <a:lnSpc>
                <a:spcPts val="3358"/>
              </a:lnSpc>
              <a:spcBef>
                <a:spcPct val="0"/>
              </a:spcBef>
            </a:pPr>
            <a:r>
              <a:rPr lang="en-US" sz="2399" spc="-2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§ пошук та встановлення первинної комунікації з чиновниками (наприклад, за допомогою письмового звернення до держорганів, участі у різних муніципальних та благодійних проектах, конференціях, з'їздах, конкурсах, презентаціях);</a:t>
            </a:r>
          </a:p>
          <a:p>
            <a:pPr algn="ctr">
              <a:lnSpc>
                <a:spcPts val="3358"/>
              </a:lnSpc>
              <a:spcBef>
                <a:spcPct val="0"/>
              </a:spcBef>
            </a:pPr>
            <a:r>
              <a:rPr lang="en-US" sz="2399" spc="-2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§ залучення компанії до роботи комітетів чи комісій за відповідних структур влади;</a:t>
            </a:r>
          </a:p>
          <a:p>
            <a:pPr algn="ctr">
              <a:lnSpc>
                <a:spcPts val="3358"/>
              </a:lnSpc>
              <a:spcBef>
                <a:spcPct val="0"/>
              </a:spcBef>
            </a:pPr>
            <a:r>
              <a:rPr lang="en-US" sz="2399" spc="-2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§ співробітництво з громадськими організаціями;</a:t>
            </a:r>
          </a:p>
          <a:p>
            <a:pPr algn="ctr">
              <a:lnSpc>
                <a:spcPts val="3358"/>
              </a:lnSpc>
              <a:spcBef>
                <a:spcPct val="0"/>
              </a:spcBef>
            </a:pPr>
            <a:r>
              <a:rPr lang="en-US" sz="2399" spc="-2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§ формування позитивного іміджу та авторитету серед представників держструктур за допомогою публікацій та кампаній у ЗМІ;</a:t>
            </a:r>
          </a:p>
          <a:p>
            <a:pPr algn="ctr">
              <a:lnSpc>
                <a:spcPts val="3358"/>
              </a:lnSpc>
              <a:spcBef>
                <a:spcPct val="0"/>
              </a:spcBef>
            </a:pPr>
            <a:r>
              <a:rPr lang="en-US" sz="2399" spc="-2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§ фінансування або неофіційна допомога в виборчих кампаніях лояльних кандидатів в депутати (наприклад, коли організовується передвиборчий захід на великому підприємстві тільки для «свого» кандидата або організується висвітлення кампанії кандидата в підконтрольних корпоративних ЗМІ);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120122" y="1028700"/>
            <a:ext cx="8167878" cy="8229600"/>
          </a:xfrm>
          <a:custGeom>
            <a:avLst/>
            <a:gdLst/>
            <a:ahLst/>
            <a:cxnLst/>
            <a:rect l="l" t="t" r="r" b="b"/>
            <a:pathLst>
              <a:path w="8167878" h="8229600">
                <a:moveTo>
                  <a:pt x="0" y="0"/>
                </a:moveTo>
                <a:lnTo>
                  <a:pt x="8167878" y="0"/>
                </a:lnTo>
                <a:lnTo>
                  <a:pt x="816787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27159" y="2750723"/>
            <a:ext cx="9526149" cy="5482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8"/>
              </a:lnSpc>
              <a:spcBef>
                <a:spcPct val="0"/>
              </a:spcBef>
            </a:pPr>
            <a:r>
              <a:rPr lang="en-US" sz="2399" spc="-2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залежності від обраного напрямку GR-діяльності визнажаються технології їх реалзіації. Найбільш поширеними технологіями є:</a:t>
            </a:r>
          </a:p>
          <a:p>
            <a:pPr algn="ctr">
              <a:lnSpc>
                <a:spcPts val="3358"/>
              </a:lnSpc>
              <a:spcBef>
                <a:spcPct val="0"/>
              </a:spcBef>
            </a:pPr>
            <a:r>
              <a:rPr lang="en-US" sz="2399" spc="-2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algn="ctr">
              <a:lnSpc>
                <a:spcPts val="3358"/>
              </a:lnSpc>
              <a:spcBef>
                <a:spcPct val="0"/>
              </a:spcBef>
            </a:pPr>
            <a:r>
              <a:rPr lang="en-US" sz="2399" spc="-2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§ правова та громадянська активність;</a:t>
            </a:r>
          </a:p>
          <a:p>
            <a:pPr algn="ctr">
              <a:lnSpc>
                <a:spcPts val="3358"/>
              </a:lnSpc>
              <a:spcBef>
                <a:spcPct val="0"/>
              </a:spcBef>
            </a:pPr>
            <a:r>
              <a:rPr lang="en-US" sz="2399" spc="-2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§ підтримка державно-приватного партнерства (наприклад, через програми Корпоративної соціальної відповідальності);</a:t>
            </a:r>
          </a:p>
          <a:p>
            <a:pPr algn="ctr">
              <a:lnSpc>
                <a:spcPts val="3358"/>
              </a:lnSpc>
              <a:spcBef>
                <a:spcPct val="0"/>
              </a:spcBef>
            </a:pPr>
            <a:r>
              <a:rPr lang="en-US" sz="2399" spc="-2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§ форсайт (аналіз перспективи розвитку науки, культури, економіки, суспільства) та планування на його основі;</a:t>
            </a:r>
          </a:p>
          <a:p>
            <a:pPr algn="ctr">
              <a:lnSpc>
                <a:spcPts val="3358"/>
              </a:lnSpc>
              <a:spcBef>
                <a:spcPct val="0"/>
              </a:spcBef>
            </a:pPr>
            <a:r>
              <a:rPr lang="en-US" sz="2399" spc="-2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§ активна участь у соціальних та благодійних проектах;</a:t>
            </a:r>
          </a:p>
          <a:p>
            <a:pPr algn="ctr">
              <a:lnSpc>
                <a:spcPts val="3358"/>
              </a:lnSpc>
              <a:spcBef>
                <a:spcPct val="0"/>
              </a:spcBef>
            </a:pPr>
            <a:r>
              <a:rPr lang="en-US" sz="2399" spc="-2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§ створення бізнес-асоціацій для вироблення спільної позиції та захисту своїх інтересів.</a:t>
            </a:r>
          </a:p>
          <a:p>
            <a:pPr algn="ctr">
              <a:lnSpc>
                <a:spcPts val="3358"/>
              </a:lnSpc>
              <a:spcBef>
                <a:spcPct val="0"/>
              </a:spcBef>
            </a:pPr>
            <a:endParaRPr lang="en-US" sz="2399" spc="-23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92020" y="6037248"/>
            <a:ext cx="8499504" cy="849950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F191A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8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938765" y="-1521772"/>
            <a:ext cx="5272395" cy="527239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F191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8"/>
                </a:lnSpc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246139">
            <a:off x="10991331" y="1088700"/>
            <a:ext cx="5575907" cy="7874928"/>
            <a:chOff x="0" y="0"/>
            <a:chExt cx="3267456" cy="46146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67456" cy="4618736"/>
            </a:xfrm>
            <a:custGeom>
              <a:avLst/>
              <a:gdLst/>
              <a:ahLst/>
              <a:cxnLst/>
              <a:rect l="l" t="t" r="r" b="b"/>
              <a:pathLst>
                <a:path w="3267456" h="4618736">
                  <a:moveTo>
                    <a:pt x="3267456" y="4618736"/>
                  </a:moveTo>
                  <a:lnTo>
                    <a:pt x="0" y="4618736"/>
                  </a:lnTo>
                  <a:lnTo>
                    <a:pt x="0" y="0"/>
                  </a:lnTo>
                  <a:lnTo>
                    <a:pt x="3267456" y="0"/>
                  </a:lnTo>
                  <a:lnTo>
                    <a:pt x="3267456" y="4618736"/>
                  </a:lnTo>
                  <a:close/>
                </a:path>
              </a:pathLst>
            </a:custGeom>
            <a:blipFill>
              <a:blip r:embed="rId2"/>
              <a:stretch>
                <a:fillRect l="-4" r="-4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44163" y="140959"/>
              <a:ext cx="2993427" cy="4317015"/>
            </a:xfrm>
            <a:custGeom>
              <a:avLst/>
              <a:gdLst/>
              <a:ahLst/>
              <a:cxnLst/>
              <a:rect l="l" t="t" r="r" b="b"/>
              <a:pathLst>
                <a:path w="2993427" h="4317015">
                  <a:moveTo>
                    <a:pt x="2993427" y="12700"/>
                  </a:moveTo>
                  <a:lnTo>
                    <a:pt x="2935892" y="4317015"/>
                  </a:lnTo>
                  <a:lnTo>
                    <a:pt x="0" y="4275547"/>
                  </a:lnTo>
                  <a:lnTo>
                    <a:pt x="0" y="0"/>
                  </a:lnTo>
                  <a:lnTo>
                    <a:pt x="2993427" y="12700"/>
                  </a:lnTo>
                  <a:close/>
                </a:path>
              </a:pathLst>
            </a:custGeom>
            <a:blipFill>
              <a:blip r:embed="rId3"/>
              <a:stretch>
                <a:fillRect t="-2005" b="-2005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8646493" y="6604923"/>
            <a:ext cx="4437703" cy="2653377"/>
          </a:xfrm>
          <a:custGeom>
            <a:avLst/>
            <a:gdLst/>
            <a:ahLst/>
            <a:cxnLst/>
            <a:rect l="l" t="t" r="r" b="b"/>
            <a:pathLst>
              <a:path w="4437703" h="2653377">
                <a:moveTo>
                  <a:pt x="0" y="0"/>
                </a:moveTo>
                <a:lnTo>
                  <a:pt x="4437703" y="0"/>
                </a:lnTo>
                <a:lnTo>
                  <a:pt x="4437703" y="2653377"/>
                </a:lnTo>
                <a:lnTo>
                  <a:pt x="0" y="26533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66544" y="704637"/>
            <a:ext cx="8379949" cy="3560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96"/>
              </a:lnSpc>
              <a:spcBef>
                <a:spcPct val="0"/>
              </a:spcBef>
            </a:pPr>
            <a:r>
              <a:rPr lang="en-US" sz="6696" spc="-200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GR-стратегія, як складова частина корпоративних стратегій</a:t>
            </a:r>
          </a:p>
        </p:txBody>
      </p:sp>
      <p:sp>
        <p:nvSpPr>
          <p:cNvPr id="13" name="Freeform 13"/>
          <p:cNvSpPr/>
          <p:nvPr/>
        </p:nvSpPr>
        <p:spPr>
          <a:xfrm rot="-846066">
            <a:off x="15818030" y="621935"/>
            <a:ext cx="1761731" cy="2860728"/>
          </a:xfrm>
          <a:custGeom>
            <a:avLst/>
            <a:gdLst/>
            <a:ahLst/>
            <a:cxnLst/>
            <a:rect l="l" t="t" r="r" b="b"/>
            <a:pathLst>
              <a:path w="1761731" h="2860728">
                <a:moveTo>
                  <a:pt x="0" y="0"/>
                </a:moveTo>
                <a:lnTo>
                  <a:pt x="1761731" y="0"/>
                </a:lnTo>
                <a:lnTo>
                  <a:pt x="1761731" y="2860728"/>
                </a:lnTo>
                <a:lnTo>
                  <a:pt x="0" y="28607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548202" y="4435117"/>
            <a:ext cx="7838681" cy="5274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8"/>
              </a:lnSpc>
              <a:spcBef>
                <a:spcPct val="0"/>
              </a:spcBef>
            </a:pPr>
            <a:r>
              <a:rPr lang="en-US" sz="2699" spc="-26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Складання GR-стратегії є комплексним і динамічним процесом, який вимагає уважного аналізу зовнішнього та внутрішнього середовища, чіткого визначення цілей і завдань, а також ефективної комунікації з ключовими стейкхолдерами. Дотримання описаних етапів допоможе компанії/організації успішно реалізувати свою стратегію у сфері як лобіювання власних інтересів, так і більш широких громадських відносин та досягти поставлених цілей.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37376" y="6772863"/>
            <a:ext cx="8533765" cy="1948054"/>
            <a:chOff x="0" y="0"/>
            <a:chExt cx="2247576" cy="5130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47576" cy="513068"/>
            </a:xfrm>
            <a:custGeom>
              <a:avLst/>
              <a:gdLst/>
              <a:ahLst/>
              <a:cxnLst/>
              <a:rect l="l" t="t" r="r" b="b"/>
              <a:pathLst>
                <a:path w="2247576" h="513068">
                  <a:moveTo>
                    <a:pt x="1123788" y="0"/>
                  </a:moveTo>
                  <a:cubicBezTo>
                    <a:pt x="503137" y="0"/>
                    <a:pt x="0" y="114854"/>
                    <a:pt x="0" y="256534"/>
                  </a:cubicBezTo>
                  <a:cubicBezTo>
                    <a:pt x="0" y="398214"/>
                    <a:pt x="503137" y="513068"/>
                    <a:pt x="1123788" y="513068"/>
                  </a:cubicBezTo>
                  <a:cubicBezTo>
                    <a:pt x="1744439" y="513068"/>
                    <a:pt x="2247576" y="398214"/>
                    <a:pt x="2247576" y="256534"/>
                  </a:cubicBezTo>
                  <a:cubicBezTo>
                    <a:pt x="2247576" y="114854"/>
                    <a:pt x="1744439" y="0"/>
                    <a:pt x="1123788" y="0"/>
                  </a:cubicBezTo>
                  <a:close/>
                </a:path>
              </a:pathLst>
            </a:custGeom>
            <a:solidFill>
              <a:srgbClr val="F2684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210710" y="-47150"/>
              <a:ext cx="1826155" cy="512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8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815683" y="4296950"/>
            <a:ext cx="9424567" cy="4951825"/>
          </a:xfrm>
          <a:custGeom>
            <a:avLst/>
            <a:gdLst/>
            <a:ahLst/>
            <a:cxnLst/>
            <a:rect l="l" t="t" r="r" b="b"/>
            <a:pathLst>
              <a:path w="9424567" h="4951825">
                <a:moveTo>
                  <a:pt x="0" y="0"/>
                </a:moveTo>
                <a:lnTo>
                  <a:pt x="9424567" y="0"/>
                </a:lnTo>
                <a:lnTo>
                  <a:pt x="9424567" y="4951825"/>
                </a:lnTo>
                <a:lnTo>
                  <a:pt x="0" y="49518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81705" y="345119"/>
            <a:ext cx="16577661" cy="983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74"/>
              </a:lnSpc>
              <a:spcBef>
                <a:spcPct val="0"/>
              </a:spcBef>
            </a:pPr>
            <a:r>
              <a:rPr lang="en-US" sz="6474" b="1" spc="-194">
                <a:solidFill>
                  <a:srgbClr val="EF44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Основні етапи складання GR стратегії: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186685" y="2188232"/>
            <a:ext cx="6672682" cy="2129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8"/>
              </a:lnSpc>
            </a:pPr>
            <a:r>
              <a:rPr lang="en-US" sz="2399" spc="-23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 Оцінка політичної ситуації: Вивчення політичного клімату, основних гравців на політичній арені, а також тенденцій у політиці.</a:t>
            </a:r>
          </a:p>
          <a:p>
            <a:pPr algn="l">
              <a:lnSpc>
                <a:spcPts val="3358"/>
              </a:lnSpc>
            </a:pPr>
            <a:endParaRPr lang="en-US" sz="2399" spc="-23">
              <a:solidFill>
                <a:srgbClr val="1F19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091577" y="2938261"/>
            <a:ext cx="5600400" cy="2129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8"/>
              </a:lnSpc>
            </a:pPr>
            <a:r>
              <a:rPr lang="en-US" sz="2399" spc="-23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 Аналіз законодавчих ініціатив: Виявлення актуальних законопроектів та ініціатив, які можуть вплинути на діяльність організації.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80017" y="1195371"/>
            <a:ext cx="12527966" cy="663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8"/>
              </a:lnSpc>
              <a:spcBef>
                <a:spcPct val="0"/>
              </a:spcBef>
            </a:pPr>
            <a:r>
              <a:rPr lang="en-US" sz="3499" spc="-34">
                <a:solidFill>
                  <a:srgbClr val="F268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Аналіз зовнішнього та внутрішнього середовища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0" y="5470902"/>
            <a:ext cx="6540629" cy="1710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8"/>
              </a:lnSpc>
              <a:spcBef>
                <a:spcPct val="0"/>
              </a:spcBef>
            </a:pPr>
            <a:r>
              <a:rPr lang="en-US" sz="2399" spc="-2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Моніторинг медіа та громадської думки: Оцінка ставлення суспільства до певних питань, що можуть бути важливими для організації.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7234" y="8267505"/>
            <a:ext cx="6344543" cy="453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8"/>
              </a:lnSpc>
              <a:spcBef>
                <a:spcPct val="0"/>
              </a:spcBef>
            </a:pPr>
            <a:r>
              <a:rPr lang="en-US" sz="2399" spc="-2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SWOT-аналіз власних позицій та ресурсів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37376" y="6772863"/>
            <a:ext cx="8533765" cy="1948054"/>
            <a:chOff x="0" y="0"/>
            <a:chExt cx="2247576" cy="5130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47576" cy="513068"/>
            </a:xfrm>
            <a:custGeom>
              <a:avLst/>
              <a:gdLst/>
              <a:ahLst/>
              <a:cxnLst/>
              <a:rect l="l" t="t" r="r" b="b"/>
              <a:pathLst>
                <a:path w="2247576" h="513068">
                  <a:moveTo>
                    <a:pt x="1123788" y="0"/>
                  </a:moveTo>
                  <a:cubicBezTo>
                    <a:pt x="503137" y="0"/>
                    <a:pt x="0" y="114854"/>
                    <a:pt x="0" y="256534"/>
                  </a:cubicBezTo>
                  <a:cubicBezTo>
                    <a:pt x="0" y="398214"/>
                    <a:pt x="503137" y="513068"/>
                    <a:pt x="1123788" y="513068"/>
                  </a:cubicBezTo>
                  <a:cubicBezTo>
                    <a:pt x="1744439" y="513068"/>
                    <a:pt x="2247576" y="398214"/>
                    <a:pt x="2247576" y="256534"/>
                  </a:cubicBezTo>
                  <a:cubicBezTo>
                    <a:pt x="2247576" y="114854"/>
                    <a:pt x="1744439" y="0"/>
                    <a:pt x="1123788" y="0"/>
                  </a:cubicBezTo>
                  <a:close/>
                </a:path>
              </a:pathLst>
            </a:custGeom>
            <a:solidFill>
              <a:srgbClr val="F2684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210710" y="-47150"/>
              <a:ext cx="1826155" cy="512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8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352984" y="4427036"/>
            <a:ext cx="4302548" cy="4114800"/>
          </a:xfrm>
          <a:custGeom>
            <a:avLst/>
            <a:gdLst/>
            <a:ahLst/>
            <a:cxnLst/>
            <a:rect l="l" t="t" r="r" b="b"/>
            <a:pathLst>
              <a:path w="4302548" h="4114800">
                <a:moveTo>
                  <a:pt x="0" y="0"/>
                </a:moveTo>
                <a:lnTo>
                  <a:pt x="4302548" y="0"/>
                </a:lnTo>
                <a:lnTo>
                  <a:pt x="4302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81705" y="345119"/>
            <a:ext cx="16577661" cy="983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74"/>
              </a:lnSpc>
              <a:spcBef>
                <a:spcPct val="0"/>
              </a:spcBef>
            </a:pPr>
            <a:r>
              <a:rPr lang="en-US" sz="6474" b="1" spc="-194">
                <a:solidFill>
                  <a:srgbClr val="EF44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Основні етапи складання GR стратегії: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330970" y="2169182"/>
            <a:ext cx="9528396" cy="2133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8"/>
              </a:lnSpc>
            </a:pPr>
            <a:r>
              <a:rPr lang="en-US" sz="2999" spc="-29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 Ідентифікація стейкхолдерів: Визначення ключових осіб, організацій та груп, які мають вплив на політичні рішення і можуть вплинути на діяльність компанії.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5331084"/>
            <a:ext cx="6736196" cy="2759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8"/>
              </a:lnSpc>
            </a:pPr>
            <a:r>
              <a:rPr lang="en-US" sz="3099" spc="-30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 Оцінка впливу та інтересів: Аналіз впливу та інтересів кожного стейкхолдера, щоб визначити, як їх позиції можуть змінити стратегію.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80017" y="1195371"/>
            <a:ext cx="12527966" cy="663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8"/>
              </a:lnSpc>
              <a:spcBef>
                <a:spcPct val="0"/>
              </a:spcBef>
            </a:pPr>
            <a:r>
              <a:rPr lang="en-US" sz="3499" spc="-34">
                <a:solidFill>
                  <a:srgbClr val="F268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2.Аналіз стейкхолдерів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25602" y="7310246"/>
            <a:ext cx="8533765" cy="1948054"/>
            <a:chOff x="0" y="0"/>
            <a:chExt cx="2247576" cy="5130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47576" cy="513068"/>
            </a:xfrm>
            <a:custGeom>
              <a:avLst/>
              <a:gdLst/>
              <a:ahLst/>
              <a:cxnLst/>
              <a:rect l="l" t="t" r="r" b="b"/>
              <a:pathLst>
                <a:path w="2247576" h="513068">
                  <a:moveTo>
                    <a:pt x="1123788" y="0"/>
                  </a:moveTo>
                  <a:cubicBezTo>
                    <a:pt x="503137" y="0"/>
                    <a:pt x="0" y="114854"/>
                    <a:pt x="0" y="256534"/>
                  </a:cubicBezTo>
                  <a:cubicBezTo>
                    <a:pt x="0" y="398214"/>
                    <a:pt x="503137" y="513068"/>
                    <a:pt x="1123788" y="513068"/>
                  </a:cubicBezTo>
                  <a:cubicBezTo>
                    <a:pt x="1744439" y="513068"/>
                    <a:pt x="2247576" y="398214"/>
                    <a:pt x="2247576" y="256534"/>
                  </a:cubicBezTo>
                  <a:cubicBezTo>
                    <a:pt x="2247576" y="114854"/>
                    <a:pt x="1744439" y="0"/>
                    <a:pt x="1123788" y="0"/>
                  </a:cubicBezTo>
                  <a:close/>
                </a:path>
              </a:pathLst>
            </a:custGeom>
            <a:solidFill>
              <a:srgbClr val="F2684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210710" y="-47150"/>
              <a:ext cx="1826155" cy="512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8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624945" y="4606117"/>
            <a:ext cx="5758626" cy="4114800"/>
          </a:xfrm>
          <a:custGeom>
            <a:avLst/>
            <a:gdLst/>
            <a:ahLst/>
            <a:cxnLst/>
            <a:rect l="l" t="t" r="r" b="b"/>
            <a:pathLst>
              <a:path w="5758626" h="4114800">
                <a:moveTo>
                  <a:pt x="0" y="0"/>
                </a:moveTo>
                <a:lnTo>
                  <a:pt x="5758626" y="0"/>
                </a:lnTo>
                <a:lnTo>
                  <a:pt x="57586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81705" y="345119"/>
            <a:ext cx="16577661" cy="983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74"/>
              </a:lnSpc>
              <a:spcBef>
                <a:spcPct val="0"/>
              </a:spcBef>
            </a:pPr>
            <a:r>
              <a:rPr lang="en-US" sz="6474" b="1" spc="-194">
                <a:solidFill>
                  <a:srgbClr val="EF44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Основні етапи складання GR стратегії: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330970" y="2169182"/>
            <a:ext cx="9528396" cy="2133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8"/>
              </a:lnSpc>
            </a:pPr>
            <a:r>
              <a:rPr lang="en-US" sz="2999" spc="-29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 Формулювання цілей: Визначення стратегічних цілей GR кампанії, таких як вплив на законодавчі процеси, формування позитивного іміджу чи розширення мережі контактів.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5331084"/>
            <a:ext cx="6736196" cy="2759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8"/>
              </a:lnSpc>
            </a:pPr>
            <a:r>
              <a:rPr lang="en-US" sz="3099" spc="-30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 Конкретизація завдань: Розробка чітких і вимірювальних завдань для досягнення поставлених цілей.</a:t>
            </a:r>
          </a:p>
          <a:p>
            <a:pPr algn="ctr">
              <a:lnSpc>
                <a:spcPts val="4338"/>
              </a:lnSpc>
            </a:pPr>
            <a:endParaRPr lang="en-US" sz="3099" spc="-30">
              <a:solidFill>
                <a:srgbClr val="1F19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880017" y="1195371"/>
            <a:ext cx="12527966" cy="663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8"/>
              </a:lnSpc>
              <a:spcBef>
                <a:spcPct val="0"/>
              </a:spcBef>
            </a:pPr>
            <a:r>
              <a:rPr lang="en-US" sz="3499" spc="-34">
                <a:solidFill>
                  <a:srgbClr val="F268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Визначення цілей та завдань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85847" y="8897936"/>
            <a:ext cx="3086100" cy="515961"/>
            <a:chOff x="0" y="0"/>
            <a:chExt cx="812800" cy="1358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135891"/>
            </a:xfrm>
            <a:custGeom>
              <a:avLst/>
              <a:gdLst/>
              <a:ahLst/>
              <a:cxnLst/>
              <a:rect l="l" t="t" r="r" b="b"/>
              <a:pathLst>
                <a:path w="812800" h="135891">
                  <a:moveTo>
                    <a:pt x="406400" y="0"/>
                  </a:moveTo>
                  <a:cubicBezTo>
                    <a:pt x="181951" y="0"/>
                    <a:pt x="0" y="30420"/>
                    <a:pt x="0" y="67945"/>
                  </a:cubicBezTo>
                  <a:cubicBezTo>
                    <a:pt x="0" y="105471"/>
                    <a:pt x="181951" y="135891"/>
                    <a:pt x="406400" y="135891"/>
                  </a:cubicBezTo>
                  <a:cubicBezTo>
                    <a:pt x="630849" y="135891"/>
                    <a:pt x="812800" y="105471"/>
                    <a:pt x="812800" y="67945"/>
                  </a:cubicBezTo>
                  <a:cubicBezTo>
                    <a:pt x="812800" y="30420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-82510"/>
              <a:ext cx="660400" cy="2056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8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72637" y="1028700"/>
            <a:ext cx="3769738" cy="8165498"/>
            <a:chOff x="0" y="0"/>
            <a:chExt cx="5026318" cy="10887330"/>
          </a:xfrm>
        </p:grpSpPr>
        <p:grpSp>
          <p:nvGrpSpPr>
            <p:cNvPr id="6" name="Group 6"/>
            <p:cNvGrpSpPr/>
            <p:nvPr/>
          </p:nvGrpSpPr>
          <p:grpSpPr>
            <a:xfrm>
              <a:off x="2557993" y="670805"/>
              <a:ext cx="2127214" cy="2127214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4434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8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0" y="0"/>
              <a:ext cx="5026318" cy="10887330"/>
            </a:xfrm>
            <a:custGeom>
              <a:avLst/>
              <a:gdLst/>
              <a:ahLst/>
              <a:cxnLst/>
              <a:rect l="l" t="t" r="r" b="b"/>
              <a:pathLst>
                <a:path w="5026318" h="10887330">
                  <a:moveTo>
                    <a:pt x="0" y="0"/>
                  </a:moveTo>
                  <a:lnTo>
                    <a:pt x="5026318" y="0"/>
                  </a:lnTo>
                  <a:lnTo>
                    <a:pt x="5026318" y="10887330"/>
                  </a:lnTo>
                  <a:lnTo>
                    <a:pt x="0" y="108873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6835916" y="1775643"/>
            <a:ext cx="10423384" cy="5914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18"/>
              </a:lnSpc>
            </a:pPr>
            <a:r>
              <a:rPr lang="en-US" sz="5198" spc="-155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Нормативне регулювання методів лобіювання</a:t>
            </a:r>
          </a:p>
          <a:p>
            <a:pPr algn="just">
              <a:lnSpc>
                <a:spcPts val="5718"/>
              </a:lnSpc>
            </a:pPr>
            <a:r>
              <a:rPr lang="en-US" sz="5198" spc="-155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Прямі та непрямі технології лобістської діяльності</a:t>
            </a:r>
          </a:p>
          <a:p>
            <a:pPr algn="just">
              <a:lnSpc>
                <a:spcPts val="5718"/>
              </a:lnSpc>
            </a:pPr>
            <a:r>
              <a:rPr lang="en-US" sz="5198" spc="-155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Організаційні GR-технології</a:t>
            </a:r>
          </a:p>
          <a:p>
            <a:pPr algn="just">
              <a:lnSpc>
                <a:spcPts val="5718"/>
              </a:lnSpc>
            </a:pPr>
            <a:r>
              <a:rPr lang="en-US" sz="5198" spc="-155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GR-стратегія, як складова частина корпоративних стратегій</a:t>
            </a:r>
          </a:p>
          <a:p>
            <a:pPr marL="0" lvl="0" indent="0" algn="just">
              <a:lnSpc>
                <a:spcPts val="5718"/>
              </a:lnSpc>
            </a:pPr>
            <a:endParaRPr lang="en-US" sz="5198" spc="-155">
              <a:solidFill>
                <a:srgbClr val="1F19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Freeform 11"/>
          <p:cNvSpPr/>
          <p:nvPr/>
        </p:nvSpPr>
        <p:spPr>
          <a:xfrm rot="5400000">
            <a:off x="16135588" y="7880974"/>
            <a:ext cx="736376" cy="736376"/>
          </a:xfrm>
          <a:custGeom>
            <a:avLst/>
            <a:gdLst/>
            <a:ahLst/>
            <a:cxnLst/>
            <a:rect l="l" t="t" r="r" b="b"/>
            <a:pathLst>
              <a:path w="736376" h="736376">
                <a:moveTo>
                  <a:pt x="0" y="0"/>
                </a:moveTo>
                <a:lnTo>
                  <a:pt x="736377" y="0"/>
                </a:lnTo>
                <a:lnTo>
                  <a:pt x="736377" y="736376"/>
                </a:lnTo>
                <a:lnTo>
                  <a:pt x="0" y="7363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25602" y="7310246"/>
            <a:ext cx="8533765" cy="1948054"/>
            <a:chOff x="0" y="0"/>
            <a:chExt cx="2247576" cy="5130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47576" cy="513068"/>
            </a:xfrm>
            <a:custGeom>
              <a:avLst/>
              <a:gdLst/>
              <a:ahLst/>
              <a:cxnLst/>
              <a:rect l="l" t="t" r="r" b="b"/>
              <a:pathLst>
                <a:path w="2247576" h="513068">
                  <a:moveTo>
                    <a:pt x="1123788" y="0"/>
                  </a:moveTo>
                  <a:cubicBezTo>
                    <a:pt x="503137" y="0"/>
                    <a:pt x="0" y="114854"/>
                    <a:pt x="0" y="256534"/>
                  </a:cubicBezTo>
                  <a:cubicBezTo>
                    <a:pt x="0" y="398214"/>
                    <a:pt x="503137" y="513068"/>
                    <a:pt x="1123788" y="513068"/>
                  </a:cubicBezTo>
                  <a:cubicBezTo>
                    <a:pt x="1744439" y="513068"/>
                    <a:pt x="2247576" y="398214"/>
                    <a:pt x="2247576" y="256534"/>
                  </a:cubicBezTo>
                  <a:cubicBezTo>
                    <a:pt x="2247576" y="114854"/>
                    <a:pt x="1744439" y="0"/>
                    <a:pt x="1123788" y="0"/>
                  </a:cubicBezTo>
                  <a:close/>
                </a:path>
              </a:pathLst>
            </a:custGeom>
            <a:solidFill>
              <a:srgbClr val="F2684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210710" y="-47150"/>
              <a:ext cx="1826155" cy="512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8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669751" y="4731429"/>
            <a:ext cx="3845468" cy="4114800"/>
          </a:xfrm>
          <a:custGeom>
            <a:avLst/>
            <a:gdLst/>
            <a:ahLst/>
            <a:cxnLst/>
            <a:rect l="l" t="t" r="r" b="b"/>
            <a:pathLst>
              <a:path w="3845468" h="4114800">
                <a:moveTo>
                  <a:pt x="0" y="0"/>
                </a:moveTo>
                <a:lnTo>
                  <a:pt x="3845467" y="0"/>
                </a:lnTo>
                <a:lnTo>
                  <a:pt x="38454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81705" y="345119"/>
            <a:ext cx="16577661" cy="983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74"/>
              </a:lnSpc>
              <a:spcBef>
                <a:spcPct val="0"/>
              </a:spcBef>
            </a:pPr>
            <a:r>
              <a:rPr lang="en-US" sz="6474" b="1" spc="-194">
                <a:solidFill>
                  <a:srgbClr val="EF44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Основні етапи складання GR стратегії: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330970" y="2169182"/>
            <a:ext cx="9528396" cy="2133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8"/>
              </a:lnSpc>
            </a:pPr>
            <a:r>
              <a:rPr lang="en-US" sz="2999" spc="-29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 Вибір каналів комунікації: Визначення найбільш ефективних каналів для взаємодії зі стейкхолдерами (особисті зустрічі, публічні виступи, медіа, соціальні мережі).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5331084"/>
            <a:ext cx="6736196" cy="2759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8"/>
              </a:lnSpc>
            </a:pPr>
            <a:r>
              <a:rPr lang="en-US" sz="3099" spc="-30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 Розробка повідомлень: Створення основних повідомлень і аргументів, які будуть використані для комунікації з різними групами стейкхолдерів.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80017" y="1195371"/>
            <a:ext cx="12527966" cy="663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8"/>
              </a:lnSpc>
              <a:spcBef>
                <a:spcPct val="0"/>
              </a:spcBef>
            </a:pPr>
            <a:r>
              <a:rPr lang="en-US" sz="3499" spc="-34">
                <a:solidFill>
                  <a:srgbClr val="F268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Розробка комунікаційної стратегії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25602" y="7310246"/>
            <a:ext cx="8533765" cy="1948054"/>
            <a:chOff x="0" y="0"/>
            <a:chExt cx="2247576" cy="5130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47576" cy="513068"/>
            </a:xfrm>
            <a:custGeom>
              <a:avLst/>
              <a:gdLst/>
              <a:ahLst/>
              <a:cxnLst/>
              <a:rect l="l" t="t" r="r" b="b"/>
              <a:pathLst>
                <a:path w="2247576" h="513068">
                  <a:moveTo>
                    <a:pt x="1123788" y="0"/>
                  </a:moveTo>
                  <a:cubicBezTo>
                    <a:pt x="503137" y="0"/>
                    <a:pt x="0" y="114854"/>
                    <a:pt x="0" y="256534"/>
                  </a:cubicBezTo>
                  <a:cubicBezTo>
                    <a:pt x="0" y="398214"/>
                    <a:pt x="503137" y="513068"/>
                    <a:pt x="1123788" y="513068"/>
                  </a:cubicBezTo>
                  <a:cubicBezTo>
                    <a:pt x="1744439" y="513068"/>
                    <a:pt x="2247576" y="398214"/>
                    <a:pt x="2247576" y="256534"/>
                  </a:cubicBezTo>
                  <a:cubicBezTo>
                    <a:pt x="2247576" y="114854"/>
                    <a:pt x="1744439" y="0"/>
                    <a:pt x="1123788" y="0"/>
                  </a:cubicBezTo>
                  <a:close/>
                </a:path>
              </a:pathLst>
            </a:custGeom>
            <a:solidFill>
              <a:srgbClr val="F2684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210710" y="-47150"/>
              <a:ext cx="1826155" cy="512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8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690441" y="4169473"/>
            <a:ext cx="4360578" cy="4114800"/>
          </a:xfrm>
          <a:custGeom>
            <a:avLst/>
            <a:gdLst/>
            <a:ahLst/>
            <a:cxnLst/>
            <a:rect l="l" t="t" r="r" b="b"/>
            <a:pathLst>
              <a:path w="4360578" h="4114800">
                <a:moveTo>
                  <a:pt x="0" y="0"/>
                </a:moveTo>
                <a:lnTo>
                  <a:pt x="4360578" y="0"/>
                </a:lnTo>
                <a:lnTo>
                  <a:pt x="43605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81705" y="345119"/>
            <a:ext cx="16577661" cy="983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74"/>
              </a:lnSpc>
              <a:spcBef>
                <a:spcPct val="0"/>
              </a:spcBef>
            </a:pPr>
            <a:r>
              <a:rPr lang="en-US" sz="6474" b="1" spc="-194">
                <a:solidFill>
                  <a:srgbClr val="EF44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Основні етапи складання GR стратегії: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330970" y="2169182"/>
            <a:ext cx="9528396" cy="1609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8"/>
              </a:lnSpc>
            </a:pPr>
            <a:r>
              <a:rPr lang="en-US" sz="2999" spc="-29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 Розробка плану дій: Створення детального плану заходів, включаючи строки, відповідальних осіб та ресурси.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5331084"/>
            <a:ext cx="6736196" cy="2216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8"/>
              </a:lnSpc>
            </a:pPr>
            <a:r>
              <a:rPr lang="en-US" sz="3099" spc="-30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 Здійснення заходів: Реалізація запланованих дій, контроль за їх виконанням та коригування стратегії за потреби.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80017" y="1195371"/>
            <a:ext cx="12527966" cy="663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8"/>
              </a:lnSpc>
              <a:spcBef>
                <a:spcPct val="0"/>
              </a:spcBef>
            </a:pPr>
            <a:r>
              <a:rPr lang="en-US" sz="3499" spc="-34">
                <a:solidFill>
                  <a:srgbClr val="F268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Планування та реалізація заходів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25535" y="7910514"/>
            <a:ext cx="8533765" cy="1948054"/>
            <a:chOff x="0" y="0"/>
            <a:chExt cx="2247576" cy="5130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47576" cy="513068"/>
            </a:xfrm>
            <a:custGeom>
              <a:avLst/>
              <a:gdLst/>
              <a:ahLst/>
              <a:cxnLst/>
              <a:rect l="l" t="t" r="r" b="b"/>
              <a:pathLst>
                <a:path w="2247576" h="513068">
                  <a:moveTo>
                    <a:pt x="1123788" y="0"/>
                  </a:moveTo>
                  <a:cubicBezTo>
                    <a:pt x="503137" y="0"/>
                    <a:pt x="0" y="114854"/>
                    <a:pt x="0" y="256534"/>
                  </a:cubicBezTo>
                  <a:cubicBezTo>
                    <a:pt x="0" y="398214"/>
                    <a:pt x="503137" y="513068"/>
                    <a:pt x="1123788" y="513068"/>
                  </a:cubicBezTo>
                  <a:cubicBezTo>
                    <a:pt x="1744439" y="513068"/>
                    <a:pt x="2247576" y="398214"/>
                    <a:pt x="2247576" y="256534"/>
                  </a:cubicBezTo>
                  <a:cubicBezTo>
                    <a:pt x="2247576" y="114854"/>
                    <a:pt x="1744439" y="0"/>
                    <a:pt x="1123788" y="0"/>
                  </a:cubicBezTo>
                  <a:close/>
                </a:path>
              </a:pathLst>
            </a:custGeom>
            <a:solidFill>
              <a:srgbClr val="F2684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210710" y="-47150"/>
              <a:ext cx="1826155" cy="512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8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318180" y="3778929"/>
            <a:ext cx="5133613" cy="5105612"/>
          </a:xfrm>
          <a:custGeom>
            <a:avLst/>
            <a:gdLst/>
            <a:ahLst/>
            <a:cxnLst/>
            <a:rect l="l" t="t" r="r" b="b"/>
            <a:pathLst>
              <a:path w="5133613" h="5105612">
                <a:moveTo>
                  <a:pt x="0" y="0"/>
                </a:moveTo>
                <a:lnTo>
                  <a:pt x="5133613" y="0"/>
                </a:lnTo>
                <a:lnTo>
                  <a:pt x="5133613" y="5105612"/>
                </a:lnTo>
                <a:lnTo>
                  <a:pt x="0" y="510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81705" y="345119"/>
            <a:ext cx="16577661" cy="983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74"/>
              </a:lnSpc>
              <a:spcBef>
                <a:spcPct val="0"/>
              </a:spcBef>
            </a:pPr>
            <a:r>
              <a:rPr lang="en-US" sz="6474" b="1" spc="-194">
                <a:solidFill>
                  <a:srgbClr val="EF44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Основні етапи складання GR стратегії: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330970" y="2169182"/>
            <a:ext cx="9528396" cy="1609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8"/>
              </a:lnSpc>
            </a:pPr>
            <a:r>
              <a:rPr lang="en-US" sz="2999" spc="-29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 Моніторинг та оцінка: Постійний моніторинг результатів реалізації GR стратегії, оцінка її ефективності.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5331084"/>
            <a:ext cx="6736196" cy="2216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8"/>
              </a:lnSpc>
            </a:pPr>
            <a:r>
              <a:rPr lang="en-US" sz="3099" spc="-30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 Коригування стратегії: Внесення змін до стратегії на основі отриманих результатів і змін у зовнішньому середовищі.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80017" y="1195371"/>
            <a:ext cx="12527966" cy="663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8"/>
              </a:lnSpc>
              <a:spcBef>
                <a:spcPct val="0"/>
              </a:spcBef>
            </a:pPr>
            <a:r>
              <a:rPr lang="en-US" sz="3499" spc="-34">
                <a:solidFill>
                  <a:srgbClr val="F268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Оцінка результатів та коригування стратегії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5852" y="1028700"/>
            <a:ext cx="15985422" cy="8229600"/>
            <a:chOff x="0" y="0"/>
            <a:chExt cx="21313897" cy="10972800"/>
          </a:xfrm>
        </p:grpSpPr>
        <p:sp>
          <p:nvSpPr>
            <p:cNvPr id="3" name="Freeform 3"/>
            <p:cNvSpPr/>
            <p:nvPr/>
          </p:nvSpPr>
          <p:spPr>
            <a:xfrm rot="5400000">
              <a:off x="0" y="5143991"/>
              <a:ext cx="566495" cy="566495"/>
            </a:xfrm>
            <a:custGeom>
              <a:avLst/>
              <a:gdLst/>
              <a:ahLst/>
              <a:cxnLst/>
              <a:rect l="l" t="t" r="r" b="b"/>
              <a:pathLst>
                <a:path w="566495" h="566495">
                  <a:moveTo>
                    <a:pt x="0" y="0"/>
                  </a:moveTo>
                  <a:lnTo>
                    <a:pt x="566495" y="0"/>
                  </a:lnTo>
                  <a:lnTo>
                    <a:pt x="566495" y="566494"/>
                  </a:lnTo>
                  <a:lnTo>
                    <a:pt x="0" y="5664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5400000">
              <a:off x="0" y="9019195"/>
              <a:ext cx="566495" cy="566495"/>
            </a:xfrm>
            <a:custGeom>
              <a:avLst/>
              <a:gdLst/>
              <a:ahLst/>
              <a:cxnLst/>
              <a:rect l="l" t="t" r="r" b="b"/>
              <a:pathLst>
                <a:path w="566495" h="566495">
                  <a:moveTo>
                    <a:pt x="0" y="0"/>
                  </a:moveTo>
                  <a:lnTo>
                    <a:pt x="566495" y="0"/>
                  </a:lnTo>
                  <a:lnTo>
                    <a:pt x="566495" y="566495"/>
                  </a:lnTo>
                  <a:lnTo>
                    <a:pt x="0" y="5664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AutoShape 5"/>
            <p:cNvSpPr/>
            <p:nvPr/>
          </p:nvSpPr>
          <p:spPr>
            <a:xfrm>
              <a:off x="0" y="7932529"/>
              <a:ext cx="8955684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 flipV="1">
              <a:off x="10584198" y="0"/>
              <a:ext cx="0" cy="1097280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Freeform 7"/>
            <p:cNvSpPr/>
            <p:nvPr/>
          </p:nvSpPr>
          <p:spPr>
            <a:xfrm rot="5400000">
              <a:off x="12358212" y="1054453"/>
              <a:ext cx="566495" cy="566495"/>
            </a:xfrm>
            <a:custGeom>
              <a:avLst/>
              <a:gdLst/>
              <a:ahLst/>
              <a:cxnLst/>
              <a:rect l="l" t="t" r="r" b="b"/>
              <a:pathLst>
                <a:path w="566495" h="566495">
                  <a:moveTo>
                    <a:pt x="0" y="0"/>
                  </a:moveTo>
                  <a:lnTo>
                    <a:pt x="566495" y="0"/>
                  </a:lnTo>
                  <a:lnTo>
                    <a:pt x="566495" y="566495"/>
                  </a:lnTo>
                  <a:lnTo>
                    <a:pt x="0" y="5664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5400000">
              <a:off x="12358212" y="5143991"/>
              <a:ext cx="566495" cy="566495"/>
            </a:xfrm>
            <a:custGeom>
              <a:avLst/>
              <a:gdLst/>
              <a:ahLst/>
              <a:cxnLst/>
              <a:rect l="l" t="t" r="r" b="b"/>
              <a:pathLst>
                <a:path w="566495" h="566495">
                  <a:moveTo>
                    <a:pt x="0" y="0"/>
                  </a:moveTo>
                  <a:lnTo>
                    <a:pt x="566495" y="0"/>
                  </a:lnTo>
                  <a:lnTo>
                    <a:pt x="566495" y="566494"/>
                  </a:lnTo>
                  <a:lnTo>
                    <a:pt x="0" y="5664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5400000">
              <a:off x="12358212" y="9019195"/>
              <a:ext cx="566495" cy="566495"/>
            </a:xfrm>
            <a:custGeom>
              <a:avLst/>
              <a:gdLst/>
              <a:ahLst/>
              <a:cxnLst/>
              <a:rect l="l" t="t" r="r" b="b"/>
              <a:pathLst>
                <a:path w="566495" h="566495">
                  <a:moveTo>
                    <a:pt x="0" y="0"/>
                  </a:moveTo>
                  <a:lnTo>
                    <a:pt x="566495" y="0"/>
                  </a:lnTo>
                  <a:lnTo>
                    <a:pt x="566495" y="566495"/>
                  </a:lnTo>
                  <a:lnTo>
                    <a:pt x="0" y="5664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AutoShape 10"/>
            <p:cNvSpPr/>
            <p:nvPr/>
          </p:nvSpPr>
          <p:spPr>
            <a:xfrm>
              <a:off x="12358212" y="3842991"/>
              <a:ext cx="8955684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12358212" y="7932529"/>
              <a:ext cx="8955684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2" name="TextBox 12"/>
          <p:cNvSpPr txBox="1"/>
          <p:nvPr/>
        </p:nvSpPr>
        <p:spPr>
          <a:xfrm>
            <a:off x="1096726" y="1217500"/>
            <a:ext cx="6825889" cy="2012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98"/>
              </a:lnSpc>
              <a:spcBef>
                <a:spcPct val="0"/>
              </a:spcBef>
            </a:pPr>
            <a:r>
              <a:rPr lang="en-US" sz="4998" b="1" spc="-149">
                <a:solidFill>
                  <a:srgbClr val="EF44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1. Нормативне регулювання методів лобіювання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083934" y="4115216"/>
            <a:ext cx="5838681" cy="2763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5"/>
              </a:lnSpc>
            </a:pPr>
            <a:r>
              <a:rPr lang="en-US" sz="2203" spc="-22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Згідно статті 7 Закону України методами лобіювання є дії, що вчиняються суб’єктами лобіювання під час лобіювання.</a:t>
            </a:r>
          </a:p>
          <a:p>
            <a:pPr algn="ctr">
              <a:lnSpc>
                <a:spcPts val="3085"/>
              </a:lnSpc>
            </a:pPr>
            <a:endParaRPr lang="en-US" sz="2203" spc="-22">
              <a:solidFill>
                <a:srgbClr val="1F19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ts val="3085"/>
              </a:lnSpc>
            </a:pPr>
            <a:r>
              <a:rPr lang="en-US" sz="2203" spc="-22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методів лобіювання належать:</a:t>
            </a:r>
          </a:p>
          <a:p>
            <a:pPr marL="0" lvl="0" indent="0" algn="ctr">
              <a:lnSpc>
                <a:spcPts val="3085"/>
              </a:lnSpc>
              <a:spcBef>
                <a:spcPct val="0"/>
              </a:spcBef>
            </a:pPr>
            <a:endParaRPr lang="en-US" sz="2203" spc="-22">
              <a:solidFill>
                <a:srgbClr val="1F19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255239" y="1131775"/>
            <a:ext cx="6447807" cy="2372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85"/>
              </a:lnSpc>
            </a:pPr>
            <a:r>
              <a:rPr lang="en-US" sz="2203" spc="-22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 участь у заходах щодо питань, пов’язаних з предметом лобіювання, з метою впливу (спроби впливу) на об’єкт лобіювання;</a:t>
            </a:r>
          </a:p>
          <a:p>
            <a:pPr algn="just">
              <a:lnSpc>
                <a:spcPts val="3085"/>
              </a:lnSpc>
            </a:pPr>
            <a:endParaRPr lang="en-US" sz="2203" spc="-22">
              <a:solidFill>
                <a:srgbClr val="1F19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>
              <a:lnSpc>
                <a:spcPts val="3085"/>
              </a:lnSpc>
              <a:spcBef>
                <a:spcPct val="0"/>
              </a:spcBef>
            </a:pPr>
            <a:r>
              <a:rPr lang="en-US" sz="2203" spc="-22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4) запрошення об’єкта лобіювання для участі у зустрічах, конференціях, заходах тощо;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71923" y="7171746"/>
            <a:ext cx="6869674" cy="3173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5"/>
              </a:lnSpc>
            </a:pPr>
            <a:r>
              <a:rPr lang="en-US" sz="1803" spc="-18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будь-яка пряма чи опосередкована комунікація з об’єктом лобіювання щодо питань, пов’язаних з предметом лобіювання;</a:t>
            </a:r>
          </a:p>
          <a:p>
            <a:pPr algn="just">
              <a:lnSpc>
                <a:spcPts val="2525"/>
              </a:lnSpc>
            </a:pPr>
            <a:endParaRPr lang="en-US" sz="1803" spc="-18">
              <a:solidFill>
                <a:srgbClr val="1F19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lnSpc>
                <a:spcPts val="2525"/>
              </a:lnSpc>
            </a:pPr>
            <a:r>
              <a:rPr lang="en-US" sz="1803" spc="-18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підготовка та розповсюдження реклами, пропозицій, програмних і позиційних документів, аналітичних матеріалів, результатів соціологічних та інших досліджень щодо питань, пов’язаних з предметом лобіювання, у тому числі з використанням медіа або мережі Інтернет;</a:t>
            </a:r>
          </a:p>
          <a:p>
            <a:pPr marL="0" lvl="0" indent="0" algn="just">
              <a:lnSpc>
                <a:spcPts val="2525"/>
              </a:lnSpc>
              <a:spcBef>
                <a:spcPct val="0"/>
              </a:spcBef>
            </a:pPr>
            <a:endParaRPr lang="en-US" sz="1803" spc="-18">
              <a:solidFill>
                <a:srgbClr val="1F19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1157886" y="4059844"/>
            <a:ext cx="6545161" cy="2818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65"/>
              </a:lnSpc>
            </a:pPr>
            <a:r>
              <a:rPr lang="en-US" sz="1903" spc="-19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5) організація проведення публічних заходів, інформаційних кампаній, інших заходів, не заборонених законом, що пов’язані з предметом лобіювання;</a:t>
            </a:r>
          </a:p>
          <a:p>
            <a:pPr algn="just">
              <a:lnSpc>
                <a:spcPts val="1125"/>
              </a:lnSpc>
            </a:pPr>
            <a:endParaRPr lang="en-US" sz="1903" spc="-19">
              <a:solidFill>
                <a:srgbClr val="1F19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>
              <a:lnSpc>
                <a:spcPts val="2665"/>
              </a:lnSpc>
              <a:spcBef>
                <a:spcPct val="0"/>
              </a:spcBef>
            </a:pPr>
            <a:r>
              <a:rPr lang="en-US" sz="1903" spc="-19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6) інші методи, не заборонені </a:t>
            </a:r>
            <a:r>
              <a:rPr lang="en-US" sz="1903" u="sng" spc="-19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 tooltip="https://zakon.rada.gov.ua/laws/show/254%D0%BA/96-%D0%B2%D1%80"/>
              </a:rPr>
              <a:t>Конституцією</a:t>
            </a:r>
            <a:r>
              <a:rPr lang="en-US" sz="1903" spc="-19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та законами України, які полягають у здійсненні суб’єктом лобіювання впливу (спроби впливу) на об’єкт лобіювання щодо предмета лобіювання.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157886" y="7150474"/>
            <a:ext cx="6642515" cy="3206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5"/>
              </a:lnSpc>
            </a:pPr>
            <a:r>
              <a:rPr lang="en-US" sz="2003" spc="-20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Слід зазначити, що у Законі наведено невичерпний перелік методів лобіювання, проте закріплено вимогу, що такі методи не повинні бути заборонені Конституцією та законами України. Тобто однією з основних та відмітних ознак лобіювання як способу впливу або спроби впливу на органи влади є багаторазовість, системність та послідовність дій, об'єднаних єдиною метою.</a:t>
            </a:r>
          </a:p>
          <a:p>
            <a:pPr marL="0" lvl="0" indent="0" algn="just">
              <a:lnSpc>
                <a:spcPts val="2805"/>
              </a:lnSpc>
              <a:spcBef>
                <a:spcPct val="0"/>
              </a:spcBef>
            </a:pPr>
            <a:endParaRPr lang="en-US" sz="2003" spc="-20">
              <a:solidFill>
                <a:srgbClr val="1F19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82028" y="3288019"/>
            <a:ext cx="5928021" cy="4001414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3267840" y="6691421"/>
            <a:ext cx="4405185" cy="3358953"/>
          </a:xfrm>
          <a:custGeom>
            <a:avLst/>
            <a:gdLst/>
            <a:ahLst/>
            <a:cxnLst/>
            <a:rect l="l" t="t" r="r" b="b"/>
            <a:pathLst>
              <a:path w="4405185" h="3358953">
                <a:moveTo>
                  <a:pt x="0" y="0"/>
                </a:moveTo>
                <a:lnTo>
                  <a:pt x="4405184" y="0"/>
                </a:lnTo>
                <a:lnTo>
                  <a:pt x="4405184" y="3358953"/>
                </a:lnTo>
                <a:lnTo>
                  <a:pt x="0" y="33589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343025" y="606833"/>
            <a:ext cx="16613568" cy="2097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74"/>
              </a:lnSpc>
              <a:spcBef>
                <a:spcPct val="0"/>
              </a:spcBef>
            </a:pPr>
            <a:r>
              <a:rPr lang="en-US" sz="7574" spc="-227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Прямі та непрямі технології лобістської діяльності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66840" y="3192769"/>
            <a:ext cx="8677160" cy="3806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8"/>
              </a:lnSpc>
            </a:pPr>
            <a:r>
              <a:rPr lang="en-US" sz="2399" spc="-23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Технології лобістської діяльності - це основні способи й методи, які використовують лобісти на практиці, тобто: </a:t>
            </a:r>
          </a:p>
          <a:p>
            <a:pPr algn="just">
              <a:lnSpc>
                <a:spcPts val="3358"/>
              </a:lnSpc>
            </a:pPr>
            <a:r>
              <a:rPr lang="en-US" sz="2399" spc="-23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§ виступи лобістів на слуханнях у комітетах і комісіях парламенту;</a:t>
            </a:r>
          </a:p>
          <a:p>
            <a:pPr algn="just">
              <a:lnSpc>
                <a:spcPts val="3358"/>
              </a:lnSpc>
            </a:pPr>
            <a:r>
              <a:rPr lang="en-US" sz="2399" spc="-23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§ залучення до вироблення нормативних документів експертів; </a:t>
            </a:r>
          </a:p>
          <a:p>
            <a:pPr algn="just">
              <a:lnSpc>
                <a:spcPts val="3358"/>
              </a:lnSpc>
            </a:pPr>
            <a:r>
              <a:rPr lang="en-US" sz="2399" spc="-23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§ здійснення особистих зустрічей, контактів, переговорів; </a:t>
            </a:r>
          </a:p>
          <a:p>
            <a:pPr algn="just">
              <a:lnSpc>
                <a:spcPts val="3358"/>
              </a:lnSpc>
            </a:pPr>
            <a:r>
              <a:rPr lang="en-US" sz="2399" spc="-23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§ організація громадських слухань та ін. </a:t>
            </a:r>
          </a:p>
          <a:p>
            <a:pPr marL="0" lvl="0" indent="0" algn="just">
              <a:lnSpc>
                <a:spcPts val="3358"/>
              </a:lnSpc>
              <a:spcBef>
                <a:spcPct val="0"/>
              </a:spcBef>
            </a:pPr>
            <a:endParaRPr lang="en-US" sz="2399" spc="-23">
              <a:solidFill>
                <a:srgbClr val="1F19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335484" y="7820442"/>
            <a:ext cx="8621109" cy="1710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8"/>
              </a:lnSpc>
              <a:spcBef>
                <a:spcPct val="0"/>
              </a:spcBef>
            </a:pPr>
            <a:r>
              <a:rPr lang="en-US" sz="2399" spc="-23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Використання різних методів (формальних і неформальних) залежить від відкритості відносин груп тиску та органів державної влади, а також від традицій, цінностей політичної культури суспільства.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2403" y="-194168"/>
            <a:ext cx="18859252" cy="4870137"/>
            <a:chOff x="0" y="0"/>
            <a:chExt cx="4967046" cy="1282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67046" cy="1282670"/>
            </a:xfrm>
            <a:custGeom>
              <a:avLst/>
              <a:gdLst/>
              <a:ahLst/>
              <a:cxnLst/>
              <a:rect l="l" t="t" r="r" b="b"/>
              <a:pathLst>
                <a:path w="4967046" h="1282670">
                  <a:moveTo>
                    <a:pt x="0" y="0"/>
                  </a:moveTo>
                  <a:lnTo>
                    <a:pt x="4967046" y="0"/>
                  </a:lnTo>
                  <a:lnTo>
                    <a:pt x="4967046" y="1282670"/>
                  </a:lnTo>
                  <a:lnTo>
                    <a:pt x="0" y="1282670"/>
                  </a:lnTo>
                  <a:close/>
                </a:path>
              </a:pathLst>
            </a:custGeom>
            <a:solidFill>
              <a:srgbClr val="FAF9F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4967046" cy="13683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576098" y="706898"/>
            <a:ext cx="8952524" cy="3991015"/>
          </a:xfrm>
          <a:custGeom>
            <a:avLst/>
            <a:gdLst/>
            <a:ahLst/>
            <a:cxnLst/>
            <a:rect l="l" t="t" r="r" b="b"/>
            <a:pathLst>
              <a:path w="8952524" h="3991015">
                <a:moveTo>
                  <a:pt x="0" y="0"/>
                </a:moveTo>
                <a:lnTo>
                  <a:pt x="8952524" y="0"/>
                </a:lnTo>
                <a:lnTo>
                  <a:pt x="8952524" y="3991015"/>
                </a:lnTo>
                <a:lnTo>
                  <a:pt x="0" y="39910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37954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06833" y="784024"/>
            <a:ext cx="7657256" cy="3258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74"/>
              </a:lnSpc>
              <a:spcBef>
                <a:spcPct val="0"/>
              </a:spcBef>
            </a:pPr>
            <a:r>
              <a:rPr lang="en-US" sz="4174" b="1" spc="-125">
                <a:solidFill>
                  <a:srgbClr val="EF44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До прямих методів лобіювання відносять безпосередні контакти лобістів із представниками влади, що ухвалюють рішення.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6833" y="6419850"/>
            <a:ext cx="4757989" cy="424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60"/>
              </a:lnSpc>
            </a:pPr>
            <a:r>
              <a:rPr lang="en-US" sz="2800" b="1" spc="-28">
                <a:solidFill>
                  <a:srgbClr val="FAF9F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підготовка проекту відповідного рішення державного органу у тому вигляді, який влаштовує групи впливу. Наприклад, це може бути законопроєкт для обговорення у парламенті.</a:t>
            </a:r>
          </a:p>
          <a:p>
            <a:pPr marL="0" lvl="0" indent="0" algn="just">
              <a:lnSpc>
                <a:spcPts val="3360"/>
              </a:lnSpc>
            </a:pPr>
            <a:endParaRPr lang="en-US" sz="2800" b="1" spc="-28">
              <a:solidFill>
                <a:srgbClr val="FAF9F4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226225" y="6410325"/>
            <a:ext cx="4638865" cy="3267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600"/>
              </a:lnSpc>
            </a:pPr>
            <a:r>
              <a:rPr lang="en-US" sz="3000" b="1" spc="-30">
                <a:solidFill>
                  <a:srgbClr val="FAF9F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виступ на слуханнях у комітетах парламенту або уряду під час обговорення законопроектів або проектів урядових рішень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420590" y="6410325"/>
            <a:ext cx="3198196" cy="303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300" b="1" spc="-33">
                <a:solidFill>
                  <a:srgbClr val="FAF9F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особисті контакти лобіста з депутатським корпусом</a:t>
            </a:r>
          </a:p>
          <a:p>
            <a:pPr marL="0" lvl="0" indent="0" algn="ctr">
              <a:lnSpc>
                <a:spcPts val="3960"/>
              </a:lnSpc>
            </a:pPr>
            <a:endParaRPr lang="en-US" sz="3300" b="1" spc="-33">
              <a:solidFill>
                <a:srgbClr val="FAF9F4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209675" y="6147858"/>
            <a:ext cx="12730660" cy="28575"/>
            <a:chOff x="0" y="0"/>
            <a:chExt cx="16974213" cy="38100"/>
          </a:xfrm>
        </p:grpSpPr>
        <p:sp>
          <p:nvSpPr>
            <p:cNvPr id="11" name="AutoShape 11"/>
            <p:cNvSpPr/>
            <p:nvPr/>
          </p:nvSpPr>
          <p:spPr>
            <a:xfrm flipV="1">
              <a:off x="0" y="19050"/>
              <a:ext cx="1368856" cy="0"/>
            </a:xfrm>
            <a:prstGeom prst="line">
              <a:avLst/>
            </a:prstGeom>
            <a:ln w="38100" cap="flat">
              <a:solidFill>
                <a:srgbClr val="FAF9F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 flipV="1">
              <a:off x="7550067" y="19050"/>
              <a:ext cx="1368856" cy="0"/>
            </a:xfrm>
            <a:prstGeom prst="line">
              <a:avLst/>
            </a:prstGeom>
            <a:ln w="38100" cap="flat">
              <a:solidFill>
                <a:srgbClr val="FAF9F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 flipV="1">
              <a:off x="15605357" y="19050"/>
              <a:ext cx="1368856" cy="0"/>
            </a:xfrm>
            <a:prstGeom prst="line">
              <a:avLst/>
            </a:prstGeom>
            <a:ln w="38100" cap="flat">
              <a:solidFill>
                <a:srgbClr val="FAF9F4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2403" y="-194168"/>
            <a:ext cx="18859252" cy="4870137"/>
            <a:chOff x="0" y="0"/>
            <a:chExt cx="4967046" cy="1282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67046" cy="1282670"/>
            </a:xfrm>
            <a:custGeom>
              <a:avLst/>
              <a:gdLst/>
              <a:ahLst/>
              <a:cxnLst/>
              <a:rect l="l" t="t" r="r" b="b"/>
              <a:pathLst>
                <a:path w="4967046" h="1282670">
                  <a:moveTo>
                    <a:pt x="0" y="0"/>
                  </a:moveTo>
                  <a:lnTo>
                    <a:pt x="4967046" y="0"/>
                  </a:lnTo>
                  <a:lnTo>
                    <a:pt x="4967046" y="1282670"/>
                  </a:lnTo>
                  <a:lnTo>
                    <a:pt x="0" y="1282670"/>
                  </a:lnTo>
                  <a:close/>
                </a:path>
              </a:pathLst>
            </a:custGeom>
            <a:solidFill>
              <a:srgbClr val="FAF9F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4967046" cy="13683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09675" y="6147858"/>
            <a:ext cx="12730660" cy="28575"/>
            <a:chOff x="0" y="0"/>
            <a:chExt cx="16974213" cy="38100"/>
          </a:xfrm>
        </p:grpSpPr>
        <p:sp>
          <p:nvSpPr>
            <p:cNvPr id="6" name="AutoShape 6"/>
            <p:cNvSpPr/>
            <p:nvPr/>
          </p:nvSpPr>
          <p:spPr>
            <a:xfrm flipV="1">
              <a:off x="0" y="19050"/>
              <a:ext cx="1368856" cy="0"/>
            </a:xfrm>
            <a:prstGeom prst="line">
              <a:avLst/>
            </a:prstGeom>
            <a:ln w="38100" cap="flat">
              <a:solidFill>
                <a:srgbClr val="FAF9F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 flipV="1">
              <a:off x="7550067" y="19050"/>
              <a:ext cx="1368856" cy="0"/>
            </a:xfrm>
            <a:prstGeom prst="line">
              <a:avLst/>
            </a:prstGeom>
            <a:ln w="38100" cap="flat">
              <a:solidFill>
                <a:srgbClr val="FAF9F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 flipV="1">
              <a:off x="15605357" y="19050"/>
              <a:ext cx="1368856" cy="0"/>
            </a:xfrm>
            <a:prstGeom prst="line">
              <a:avLst/>
            </a:prstGeom>
            <a:ln w="38100" cap="flat">
              <a:solidFill>
                <a:srgbClr val="FAF9F4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9" name="Freeform 9"/>
          <p:cNvSpPr/>
          <p:nvPr/>
        </p:nvSpPr>
        <p:spPr>
          <a:xfrm>
            <a:off x="1028700" y="0"/>
            <a:ext cx="4561891" cy="4675969"/>
          </a:xfrm>
          <a:custGeom>
            <a:avLst/>
            <a:gdLst/>
            <a:ahLst/>
            <a:cxnLst/>
            <a:rect l="l" t="t" r="r" b="b"/>
            <a:pathLst>
              <a:path w="4561891" h="4675969">
                <a:moveTo>
                  <a:pt x="0" y="0"/>
                </a:moveTo>
                <a:lnTo>
                  <a:pt x="4561891" y="0"/>
                </a:lnTo>
                <a:lnTo>
                  <a:pt x="4561891" y="4675969"/>
                </a:lnTo>
                <a:lnTo>
                  <a:pt x="0" y="46759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48" r="-1748" b="-2553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869412" y="606833"/>
            <a:ext cx="7024162" cy="4793991"/>
          </a:xfrm>
          <a:custGeom>
            <a:avLst/>
            <a:gdLst/>
            <a:ahLst/>
            <a:cxnLst/>
            <a:rect l="l" t="t" r="r" b="b"/>
            <a:pathLst>
              <a:path w="7024162" h="4793991">
                <a:moveTo>
                  <a:pt x="0" y="0"/>
                </a:moveTo>
                <a:lnTo>
                  <a:pt x="7024162" y="0"/>
                </a:lnTo>
                <a:lnTo>
                  <a:pt x="7024162" y="4793991"/>
                </a:lnTo>
                <a:lnTo>
                  <a:pt x="0" y="47939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06833" y="6419850"/>
            <a:ext cx="4238768" cy="215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360"/>
              </a:lnSpc>
            </a:pPr>
            <a:r>
              <a:rPr lang="en-US" sz="2800" b="1" spc="-28">
                <a:solidFill>
                  <a:srgbClr val="FAF9F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надання інформації з відповідного питання, з акцентом на тих аспектах, які вигідні групам впливу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416450" y="6429375"/>
            <a:ext cx="7514586" cy="3552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40"/>
              </a:lnSpc>
            </a:pPr>
            <a:r>
              <a:rPr lang="en-US" sz="2200" b="1" spc="-22">
                <a:solidFill>
                  <a:srgbClr val="FAF9F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виступи на відповідних слуханнях парламенту, органу місцевого самоврядування або під час проведення засідання сесії парламенту чи органу місцевого самоврядування. </a:t>
            </a:r>
          </a:p>
          <a:p>
            <a:pPr marL="0" lvl="0" indent="0" algn="just">
              <a:lnSpc>
                <a:spcPts val="2880"/>
              </a:lnSpc>
            </a:pPr>
            <a:r>
              <a:rPr lang="en-US" sz="2400" b="1" spc="-24">
                <a:solidFill>
                  <a:srgbClr val="FAF9F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Наприклад, відповідно до регламенту німецького Бундестагу парламентським комітетам надається право проведення громадських слухань за участю компетентних осіб та представників груп інтересів для отримання від них відповідної інформації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901369" y="6410325"/>
            <a:ext cx="3717417" cy="353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60"/>
              </a:lnSpc>
            </a:pPr>
            <a:r>
              <a:rPr lang="en-US" sz="3300" b="1" spc="-33">
                <a:solidFill>
                  <a:srgbClr val="FAF9F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ініціювання проведення різного роду конференцій, семінарів, нарад, «круглих столів»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2403" y="-194168"/>
            <a:ext cx="18859252" cy="4870137"/>
            <a:chOff x="0" y="0"/>
            <a:chExt cx="4967046" cy="1282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67046" cy="1282670"/>
            </a:xfrm>
            <a:custGeom>
              <a:avLst/>
              <a:gdLst/>
              <a:ahLst/>
              <a:cxnLst/>
              <a:rect l="l" t="t" r="r" b="b"/>
              <a:pathLst>
                <a:path w="4967046" h="1282670">
                  <a:moveTo>
                    <a:pt x="0" y="0"/>
                  </a:moveTo>
                  <a:lnTo>
                    <a:pt x="4967046" y="0"/>
                  </a:lnTo>
                  <a:lnTo>
                    <a:pt x="4967046" y="1282670"/>
                  </a:lnTo>
                  <a:lnTo>
                    <a:pt x="0" y="1282670"/>
                  </a:lnTo>
                  <a:close/>
                </a:path>
              </a:pathLst>
            </a:custGeom>
            <a:solidFill>
              <a:srgbClr val="FAF9F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4967046" cy="13683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09675" y="6147858"/>
            <a:ext cx="12730660" cy="28575"/>
            <a:chOff x="0" y="0"/>
            <a:chExt cx="16974213" cy="38100"/>
          </a:xfrm>
        </p:grpSpPr>
        <p:sp>
          <p:nvSpPr>
            <p:cNvPr id="6" name="AutoShape 6"/>
            <p:cNvSpPr/>
            <p:nvPr/>
          </p:nvSpPr>
          <p:spPr>
            <a:xfrm flipV="1">
              <a:off x="0" y="19050"/>
              <a:ext cx="1368856" cy="0"/>
            </a:xfrm>
            <a:prstGeom prst="line">
              <a:avLst/>
            </a:prstGeom>
            <a:ln w="38100" cap="flat">
              <a:solidFill>
                <a:srgbClr val="FAF9F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 flipV="1">
              <a:off x="7550067" y="19050"/>
              <a:ext cx="1368856" cy="0"/>
            </a:xfrm>
            <a:prstGeom prst="line">
              <a:avLst/>
            </a:prstGeom>
            <a:ln w="38100" cap="flat">
              <a:solidFill>
                <a:srgbClr val="FAF9F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 flipV="1">
              <a:off x="15605357" y="19050"/>
              <a:ext cx="1368856" cy="0"/>
            </a:xfrm>
            <a:prstGeom prst="line">
              <a:avLst/>
            </a:prstGeom>
            <a:ln w="38100" cap="flat">
              <a:solidFill>
                <a:srgbClr val="FAF9F4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9" name="Freeform 9"/>
          <p:cNvSpPr/>
          <p:nvPr/>
        </p:nvSpPr>
        <p:spPr>
          <a:xfrm>
            <a:off x="14173743" y="183500"/>
            <a:ext cx="3531247" cy="4114800"/>
          </a:xfrm>
          <a:custGeom>
            <a:avLst/>
            <a:gdLst/>
            <a:ahLst/>
            <a:cxnLst/>
            <a:rect l="l" t="t" r="r" b="b"/>
            <a:pathLst>
              <a:path w="3531247" h="4114800">
                <a:moveTo>
                  <a:pt x="0" y="0"/>
                </a:moveTo>
                <a:lnTo>
                  <a:pt x="3531246" y="0"/>
                </a:lnTo>
                <a:lnTo>
                  <a:pt x="35312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49901" y="561169"/>
            <a:ext cx="3463913" cy="4114800"/>
          </a:xfrm>
          <a:custGeom>
            <a:avLst/>
            <a:gdLst/>
            <a:ahLst/>
            <a:cxnLst/>
            <a:rect l="l" t="t" r="r" b="b"/>
            <a:pathLst>
              <a:path w="3463913" h="4114800">
                <a:moveTo>
                  <a:pt x="0" y="0"/>
                </a:moveTo>
                <a:lnTo>
                  <a:pt x="3463914" y="0"/>
                </a:lnTo>
                <a:lnTo>
                  <a:pt x="34639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542690" y="561169"/>
            <a:ext cx="5202621" cy="4114800"/>
          </a:xfrm>
          <a:custGeom>
            <a:avLst/>
            <a:gdLst/>
            <a:ahLst/>
            <a:cxnLst/>
            <a:rect l="l" t="t" r="r" b="b"/>
            <a:pathLst>
              <a:path w="5202621" h="4114800">
                <a:moveTo>
                  <a:pt x="0" y="0"/>
                </a:moveTo>
                <a:lnTo>
                  <a:pt x="5202620" y="0"/>
                </a:lnTo>
                <a:lnTo>
                  <a:pt x="52026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606833" y="6419850"/>
            <a:ext cx="4238768" cy="215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360"/>
              </a:lnSpc>
            </a:pPr>
            <a:r>
              <a:rPr lang="en-US" sz="2800" b="1" spc="-28">
                <a:solidFill>
                  <a:srgbClr val="FAF9F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організація направлення депутатського запиту до різних органів державної влади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416450" y="6429375"/>
            <a:ext cx="7514586" cy="352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40"/>
              </a:lnSpc>
            </a:pPr>
            <a:r>
              <a:rPr lang="en-US" sz="2200" b="1" spc="-22">
                <a:solidFill>
                  <a:srgbClr val="FAF9F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участь в розробці проектів законів, інших рішень парламенту, проектів урядових рішень та нормативних актів місцевого самоврядування, підготовці доповідей з обговорюваних вказаними органами питань. </a:t>
            </a:r>
          </a:p>
          <a:p>
            <a:pPr marL="0" lvl="0" indent="0" algn="just">
              <a:lnSpc>
                <a:spcPts val="2880"/>
              </a:lnSpc>
            </a:pPr>
            <a:r>
              <a:rPr lang="en-US" sz="2400" b="1" spc="-24">
                <a:solidFill>
                  <a:srgbClr val="FAF9F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Для цього групи впливу намагаються залучити лобістів до діяльності так званих громадських (консультативних) органів, що створюються при окремих органах державної влади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901369" y="6410325"/>
            <a:ext cx="3717417" cy="353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60"/>
              </a:lnSpc>
            </a:pPr>
            <a:r>
              <a:rPr lang="en-US" sz="3300" b="1" spc="-33">
                <a:solidFill>
                  <a:srgbClr val="FAF9F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створення парламентських тимчасових слідчих і тимчасових спеціальних комісій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2403" y="-194168"/>
            <a:ext cx="18859252" cy="4870137"/>
            <a:chOff x="0" y="0"/>
            <a:chExt cx="4967046" cy="1282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67046" cy="1282670"/>
            </a:xfrm>
            <a:custGeom>
              <a:avLst/>
              <a:gdLst/>
              <a:ahLst/>
              <a:cxnLst/>
              <a:rect l="l" t="t" r="r" b="b"/>
              <a:pathLst>
                <a:path w="4967046" h="1282670">
                  <a:moveTo>
                    <a:pt x="0" y="0"/>
                  </a:moveTo>
                  <a:lnTo>
                    <a:pt x="4967046" y="0"/>
                  </a:lnTo>
                  <a:lnTo>
                    <a:pt x="4967046" y="1282670"/>
                  </a:lnTo>
                  <a:lnTo>
                    <a:pt x="0" y="1282670"/>
                  </a:lnTo>
                  <a:close/>
                </a:path>
              </a:pathLst>
            </a:custGeom>
            <a:solidFill>
              <a:srgbClr val="FAF9F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4967046" cy="13683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09675" y="6147858"/>
            <a:ext cx="6689192" cy="28575"/>
            <a:chOff x="0" y="0"/>
            <a:chExt cx="8918923" cy="38100"/>
          </a:xfrm>
        </p:grpSpPr>
        <p:sp>
          <p:nvSpPr>
            <p:cNvPr id="6" name="AutoShape 6"/>
            <p:cNvSpPr/>
            <p:nvPr/>
          </p:nvSpPr>
          <p:spPr>
            <a:xfrm flipV="1">
              <a:off x="0" y="19050"/>
              <a:ext cx="1368856" cy="0"/>
            </a:xfrm>
            <a:prstGeom prst="line">
              <a:avLst/>
            </a:prstGeom>
            <a:ln w="38100" cap="flat">
              <a:solidFill>
                <a:srgbClr val="FAF9F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 flipV="1">
              <a:off x="7550067" y="19050"/>
              <a:ext cx="1368856" cy="0"/>
            </a:xfrm>
            <a:prstGeom prst="line">
              <a:avLst/>
            </a:prstGeom>
            <a:ln w="38100" cap="flat">
              <a:solidFill>
                <a:srgbClr val="FAF9F4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8" name="Freeform 8"/>
          <p:cNvSpPr/>
          <p:nvPr/>
        </p:nvSpPr>
        <p:spPr>
          <a:xfrm>
            <a:off x="11010986" y="4828438"/>
            <a:ext cx="5858698" cy="5458562"/>
          </a:xfrm>
          <a:custGeom>
            <a:avLst/>
            <a:gdLst/>
            <a:ahLst/>
            <a:cxnLst/>
            <a:rect l="l" t="t" r="r" b="b"/>
            <a:pathLst>
              <a:path w="5858698" h="5458562">
                <a:moveTo>
                  <a:pt x="0" y="0"/>
                </a:moveTo>
                <a:lnTo>
                  <a:pt x="5858698" y="0"/>
                </a:lnTo>
                <a:lnTo>
                  <a:pt x="5858698" y="5458562"/>
                </a:lnTo>
                <a:lnTo>
                  <a:pt x="0" y="5458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8700" y="574382"/>
            <a:ext cx="4363367" cy="3845217"/>
          </a:xfrm>
          <a:custGeom>
            <a:avLst/>
            <a:gdLst/>
            <a:ahLst/>
            <a:cxnLst/>
            <a:rect l="l" t="t" r="r" b="b"/>
            <a:pathLst>
              <a:path w="4363367" h="3845217">
                <a:moveTo>
                  <a:pt x="0" y="0"/>
                </a:moveTo>
                <a:lnTo>
                  <a:pt x="4363367" y="0"/>
                </a:lnTo>
                <a:lnTo>
                  <a:pt x="4363367" y="3845217"/>
                </a:lnTo>
                <a:lnTo>
                  <a:pt x="0" y="38452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428812" y="619861"/>
            <a:ext cx="3334270" cy="3799738"/>
          </a:xfrm>
          <a:custGeom>
            <a:avLst/>
            <a:gdLst/>
            <a:ahLst/>
            <a:cxnLst/>
            <a:rect l="l" t="t" r="r" b="b"/>
            <a:pathLst>
              <a:path w="3334270" h="3799738">
                <a:moveTo>
                  <a:pt x="0" y="0"/>
                </a:moveTo>
                <a:lnTo>
                  <a:pt x="3334269" y="0"/>
                </a:lnTo>
                <a:lnTo>
                  <a:pt x="3334269" y="3799738"/>
                </a:lnTo>
                <a:lnTo>
                  <a:pt x="0" y="37997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61950" y="6814806"/>
            <a:ext cx="7833695" cy="2098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8"/>
              </a:lnSpc>
              <a:spcBef>
                <a:spcPct val="0"/>
              </a:spcBef>
            </a:pPr>
            <a:r>
              <a:rPr lang="en-US" sz="2899" spc="-28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перешкоджання роботі законодавчого або представницького органу, як правило, шляхом фізичного перешкоджання діяльності депутатів у залі засідань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799826" y="914400"/>
            <a:ext cx="6281018" cy="2612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8"/>
              </a:lnSpc>
              <a:spcBef>
                <a:spcPct val="0"/>
              </a:spcBef>
            </a:pPr>
            <a:r>
              <a:rPr lang="en-US" sz="2899" spc="-28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організація масових заходів - мітингів, пікетів, маршів тощо. Даний метод лобіювання може мати характер як прямого, так і опосередкованого впливу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2403" y="-194168"/>
            <a:ext cx="18859252" cy="4870137"/>
            <a:chOff x="0" y="0"/>
            <a:chExt cx="4967046" cy="1282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67046" cy="1282670"/>
            </a:xfrm>
            <a:custGeom>
              <a:avLst/>
              <a:gdLst/>
              <a:ahLst/>
              <a:cxnLst/>
              <a:rect l="l" t="t" r="r" b="b"/>
              <a:pathLst>
                <a:path w="4967046" h="1282670">
                  <a:moveTo>
                    <a:pt x="0" y="0"/>
                  </a:moveTo>
                  <a:lnTo>
                    <a:pt x="4967046" y="0"/>
                  </a:lnTo>
                  <a:lnTo>
                    <a:pt x="4967046" y="1282670"/>
                  </a:lnTo>
                  <a:lnTo>
                    <a:pt x="0" y="1282670"/>
                  </a:lnTo>
                  <a:close/>
                </a:path>
              </a:pathLst>
            </a:custGeom>
            <a:solidFill>
              <a:srgbClr val="FAF9F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4967046" cy="13683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09675" y="6147858"/>
            <a:ext cx="6689192" cy="28575"/>
            <a:chOff x="0" y="0"/>
            <a:chExt cx="8918923" cy="38100"/>
          </a:xfrm>
        </p:grpSpPr>
        <p:sp>
          <p:nvSpPr>
            <p:cNvPr id="6" name="AutoShape 6"/>
            <p:cNvSpPr/>
            <p:nvPr/>
          </p:nvSpPr>
          <p:spPr>
            <a:xfrm flipV="1">
              <a:off x="0" y="19050"/>
              <a:ext cx="1368856" cy="0"/>
            </a:xfrm>
            <a:prstGeom prst="line">
              <a:avLst/>
            </a:prstGeom>
            <a:ln w="38100" cap="flat">
              <a:solidFill>
                <a:srgbClr val="FAF9F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 flipV="1">
              <a:off x="7550067" y="19050"/>
              <a:ext cx="1368856" cy="0"/>
            </a:xfrm>
            <a:prstGeom prst="line">
              <a:avLst/>
            </a:prstGeom>
            <a:ln w="38100" cap="flat">
              <a:solidFill>
                <a:srgbClr val="FAF9F4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8" name="Freeform 8"/>
          <p:cNvSpPr/>
          <p:nvPr/>
        </p:nvSpPr>
        <p:spPr>
          <a:xfrm>
            <a:off x="361950" y="341031"/>
            <a:ext cx="3334270" cy="3799738"/>
          </a:xfrm>
          <a:custGeom>
            <a:avLst/>
            <a:gdLst/>
            <a:ahLst/>
            <a:cxnLst/>
            <a:rect l="l" t="t" r="r" b="b"/>
            <a:pathLst>
              <a:path w="3334270" h="3799738">
                <a:moveTo>
                  <a:pt x="0" y="0"/>
                </a:moveTo>
                <a:lnTo>
                  <a:pt x="3334270" y="0"/>
                </a:lnTo>
                <a:lnTo>
                  <a:pt x="3334270" y="3799738"/>
                </a:lnTo>
                <a:lnTo>
                  <a:pt x="0" y="37997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801932" y="5826768"/>
            <a:ext cx="2902804" cy="4114800"/>
          </a:xfrm>
          <a:custGeom>
            <a:avLst/>
            <a:gdLst/>
            <a:ahLst/>
            <a:cxnLst/>
            <a:rect l="l" t="t" r="r" b="b"/>
            <a:pathLst>
              <a:path w="2902804" h="4114800">
                <a:moveTo>
                  <a:pt x="0" y="0"/>
                </a:moveTo>
                <a:lnTo>
                  <a:pt x="2902805" y="0"/>
                </a:lnTo>
                <a:lnTo>
                  <a:pt x="29028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322087" y="4724430"/>
            <a:ext cx="4832374" cy="5217138"/>
          </a:xfrm>
          <a:custGeom>
            <a:avLst/>
            <a:gdLst/>
            <a:ahLst/>
            <a:cxnLst/>
            <a:rect l="l" t="t" r="r" b="b"/>
            <a:pathLst>
              <a:path w="4832374" h="5217138">
                <a:moveTo>
                  <a:pt x="0" y="0"/>
                </a:moveTo>
                <a:lnTo>
                  <a:pt x="4832374" y="0"/>
                </a:lnTo>
                <a:lnTo>
                  <a:pt x="4832374" y="5217138"/>
                </a:lnTo>
                <a:lnTo>
                  <a:pt x="0" y="52171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61950" y="6814806"/>
            <a:ext cx="8782050" cy="3126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8"/>
              </a:lnSpc>
              <a:spcBef>
                <a:spcPct val="0"/>
              </a:spcBef>
            </a:pPr>
            <a:r>
              <a:rPr lang="en-US" sz="2899" spc="-28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створення різними групами єдиної коаліції. Як вважають зарубіжні науковці, головною метою створення лобістської коаліції є об’єднання та координація зусиль декількох суб’єктів у захисті та представництві спільних інтересів на правотворчому рівні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867512" y="327536"/>
            <a:ext cx="14286949" cy="4500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8"/>
              </a:lnSpc>
            </a:pPr>
            <a:r>
              <a:rPr lang="en-US" sz="2799" spc="-27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організація мітингів та страйків з метою захисту трудових, соціальних, професійних та економічних інтересів може використовуватися як безпосередній, так і опосередкований метод лобізму. </a:t>
            </a:r>
          </a:p>
          <a:p>
            <a:pPr algn="ctr">
              <a:lnSpc>
                <a:spcPts val="3918"/>
              </a:lnSpc>
            </a:pPr>
            <a:r>
              <a:rPr lang="en-US" sz="2799" spc="-27">
                <a:solidFill>
                  <a:srgbClr val="1F1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Прикладом страйку як прямого засобу лобістського впливу є практика, коли профспілкові об’єднання, що лобіюють інтереси своїх членів, з метою вплинути на прийняття органами влади певних управлінських рішень (зниження пенсійного віку, підняття заробітної плати, збільшення соціальних виплат тощо) проводять страйки з чітко визначеними вимогами до конкретних владних структур. </a:t>
            </a:r>
          </a:p>
          <a:p>
            <a:pPr algn="ctr">
              <a:lnSpc>
                <a:spcPts val="3918"/>
              </a:lnSpc>
              <a:spcBef>
                <a:spcPct val="0"/>
              </a:spcBef>
            </a:pPr>
            <a:endParaRPr lang="en-US" sz="2799" spc="-27">
              <a:solidFill>
                <a:srgbClr val="1F19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1963</Words>
  <Application>Microsoft Office PowerPoint</Application>
  <PresentationFormat>Произвольный</PresentationFormat>
  <Paragraphs>109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Calibri</vt:lpstr>
      <vt:lpstr>Times New Roman Bold</vt:lpstr>
      <vt:lpstr>Times New Roman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and Orange Quirky Illustration Sustainable Business Presentation</dc:title>
  <cp:lastModifiedBy>Учетная запись Майкрософт</cp:lastModifiedBy>
  <cp:revision>2</cp:revision>
  <dcterms:created xsi:type="dcterms:W3CDTF">2006-08-16T00:00:00Z</dcterms:created>
  <dcterms:modified xsi:type="dcterms:W3CDTF">2024-09-25T14:03:29Z</dcterms:modified>
  <dc:identifier>DAGRwd9F7yg</dc:identifier>
</cp:coreProperties>
</file>