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  <p:sldId id="302" r:id="rId47"/>
    <p:sldId id="29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9DDB029-0717-40F5-BEE9-B5D82240AC5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47C8226-3742-4870-960D-192AB7D2D4A3}" type="datetimeFigureOut">
              <a:rPr lang="ru-RU" smtClean="0"/>
              <a:t>21.04.2019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7543800" cy="1296144"/>
          </a:xfrm>
        </p:spPr>
        <p:txBody>
          <a:bodyPr/>
          <a:lstStyle/>
          <a:p>
            <a:pPr algn="ctr"/>
            <a:r>
              <a:rPr lang="ru-RU" b="1" dirty="0" err="1" smtClean="0"/>
              <a:t>Ландшафтн</a:t>
            </a:r>
            <a:r>
              <a:rPr lang="uk-UA" b="1" dirty="0" smtClean="0"/>
              <a:t>і територіальні структури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9373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/>
              <a:t>Геотоп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3600" dirty="0" err="1" smtClean="0"/>
              <a:t>Морфотоп</a:t>
            </a:r>
            <a:endParaRPr lang="uk-UA" sz="3600" dirty="0" smtClean="0"/>
          </a:p>
          <a:p>
            <a:r>
              <a:rPr lang="uk-UA" sz="3600" dirty="0" err="1" smtClean="0"/>
              <a:t>Літотоп</a:t>
            </a:r>
            <a:endParaRPr lang="uk-UA" sz="3600" dirty="0" smtClean="0"/>
          </a:p>
          <a:p>
            <a:r>
              <a:rPr lang="uk-UA" sz="3600" dirty="0" err="1" smtClean="0"/>
              <a:t>Гідротоп</a:t>
            </a:r>
            <a:endParaRPr lang="uk-UA" sz="3600" dirty="0" smtClean="0"/>
          </a:p>
          <a:p>
            <a:r>
              <a:rPr lang="uk-UA" sz="3600" dirty="0" err="1" smtClean="0"/>
              <a:t>Кліматотоп</a:t>
            </a:r>
            <a:endParaRPr lang="uk-UA" sz="3600" dirty="0" smtClean="0"/>
          </a:p>
          <a:p>
            <a:r>
              <a:rPr lang="uk-UA" sz="3600" dirty="0" err="1" smtClean="0"/>
              <a:t>Педотоп</a:t>
            </a:r>
            <a:endParaRPr lang="uk-UA" sz="3600" dirty="0" smtClean="0"/>
          </a:p>
          <a:p>
            <a:r>
              <a:rPr lang="uk-UA" sz="3600" dirty="0" err="1" smtClean="0"/>
              <a:t>Фітотоп</a:t>
            </a:r>
            <a:endParaRPr lang="uk-UA" sz="3600" dirty="0" smtClean="0"/>
          </a:p>
          <a:p>
            <a:r>
              <a:rPr lang="uk-UA" sz="3600" dirty="0" err="1" smtClean="0"/>
              <a:t>Зотоп</a:t>
            </a:r>
            <a:endParaRPr lang="uk-UA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331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143000"/>
          </a:xfrm>
        </p:spPr>
        <p:txBody>
          <a:bodyPr/>
          <a:lstStyle/>
          <a:p>
            <a:r>
              <a:rPr lang="uk-UA" b="1" dirty="0" smtClean="0"/>
              <a:t>Критерії виділення </a:t>
            </a:r>
            <a:r>
              <a:rPr lang="uk-UA" b="1" dirty="0" err="1" smtClean="0"/>
              <a:t>геотопів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 </a:t>
            </a:r>
            <a:r>
              <a:rPr lang="ru-RU" b="1" dirty="0" err="1"/>
              <a:t>градієнтним</a:t>
            </a:r>
            <a:r>
              <a:rPr lang="ru-RU" b="1" dirty="0"/>
              <a:t> </a:t>
            </a:r>
            <a:r>
              <a:rPr lang="ru-RU" b="1" dirty="0" err="1"/>
              <a:t>критерієм</a:t>
            </a:r>
            <a:r>
              <a:rPr lang="ru-RU" b="1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топів</a:t>
            </a:r>
            <a:r>
              <a:rPr lang="ru-RU" dirty="0"/>
              <a:t> </a:t>
            </a:r>
            <a:r>
              <a:rPr lang="ru-RU" dirty="0" err="1"/>
              <a:t>проводяться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стрибкоподібної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характеристик,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описують</a:t>
            </a:r>
            <a:r>
              <a:rPr lang="ru-RU" dirty="0"/>
              <a:t> </a:t>
            </a:r>
            <a:r>
              <a:rPr lang="ru-RU" dirty="0" err="1"/>
              <a:t>даний</a:t>
            </a:r>
            <a:r>
              <a:rPr lang="ru-RU" dirty="0"/>
              <a:t> топ, а не в </a:t>
            </a:r>
            <a:r>
              <a:rPr lang="ru-RU" dirty="0" err="1"/>
              <a:t>місцях</a:t>
            </a:r>
            <a:r>
              <a:rPr lang="ru-RU" dirty="0"/>
              <a:t>, де </a:t>
            </a:r>
            <a:r>
              <a:rPr lang="ru-RU" dirty="0" err="1"/>
              <a:t>ці</a:t>
            </a:r>
            <a:r>
              <a:rPr lang="ru-RU" dirty="0"/>
              <a:t> характеристики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встановлених</a:t>
            </a:r>
            <a:r>
              <a:rPr lang="ru-RU" dirty="0"/>
              <a:t> </a:t>
            </a:r>
            <a:r>
              <a:rPr lang="ru-RU" dirty="0" err="1"/>
              <a:t>граничних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73016"/>
            <a:ext cx="45720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4000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920880" cy="940966"/>
          </a:xfrm>
        </p:spPr>
        <p:txBody>
          <a:bodyPr/>
          <a:lstStyle/>
          <a:p>
            <a:r>
              <a:rPr lang="ru-RU" b="1" dirty="0" err="1"/>
              <a:t>Критерії</a:t>
            </a:r>
            <a:r>
              <a:rPr lang="ru-RU" b="1" dirty="0"/>
              <a:t> </a:t>
            </a:r>
            <a:r>
              <a:rPr lang="ru-RU" b="1" dirty="0" err="1"/>
              <a:t>виділення</a:t>
            </a:r>
            <a:r>
              <a:rPr lang="ru-RU" b="1" dirty="0"/>
              <a:t> </a:t>
            </a:r>
            <a:r>
              <a:rPr lang="ru-RU" b="1" dirty="0" err="1"/>
              <a:t>геотопів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Статистичний</a:t>
            </a:r>
            <a:r>
              <a:rPr lang="ru-RU" b="1" dirty="0"/>
              <a:t> </a:t>
            </a:r>
            <a:r>
              <a:rPr lang="ru-RU" b="1" dirty="0" err="1"/>
              <a:t>критерій</a:t>
            </a:r>
            <a:r>
              <a:rPr lang="ru-RU" b="1" dirty="0"/>
              <a:t> </a:t>
            </a:r>
            <a:r>
              <a:rPr lang="ru-RU" b="1" dirty="0" err="1"/>
              <a:t>виділення</a:t>
            </a:r>
            <a:r>
              <a:rPr lang="ru-RU" b="1" dirty="0"/>
              <a:t> </a:t>
            </a:r>
            <a:r>
              <a:rPr lang="ru-RU" dirty="0" err="1"/>
              <a:t>геотопу</a:t>
            </a:r>
            <a:r>
              <a:rPr lang="ru-RU" dirty="0"/>
              <a:t> </a:t>
            </a:r>
            <a:r>
              <a:rPr lang="ru-RU" dirty="0" err="1"/>
              <a:t>зводиться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варіація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змінних</a:t>
            </a:r>
            <a:r>
              <a:rPr lang="ru-RU" dirty="0"/>
              <a:t> у </a:t>
            </a:r>
            <a:r>
              <a:rPr lang="ru-RU" dirty="0" err="1"/>
              <a:t>його</a:t>
            </a:r>
            <a:r>
              <a:rPr lang="ru-RU" dirty="0"/>
              <a:t> межах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меншою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варіація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геотопами</a:t>
            </a:r>
            <a:r>
              <a:rPr lang="ru-RU" dirty="0"/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162884"/>
            <a:ext cx="5492130" cy="3183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179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143000"/>
          </a:xfrm>
        </p:spPr>
        <p:txBody>
          <a:bodyPr/>
          <a:lstStyle/>
          <a:p>
            <a:r>
              <a:rPr lang="ru-RU" b="1" dirty="0" err="1"/>
              <a:t>Критерії</a:t>
            </a:r>
            <a:r>
              <a:rPr lang="ru-RU" b="1" dirty="0"/>
              <a:t> </a:t>
            </a:r>
            <a:r>
              <a:rPr lang="ru-RU" b="1" dirty="0" err="1"/>
              <a:t>виділення</a:t>
            </a:r>
            <a:r>
              <a:rPr lang="ru-RU" b="1" dirty="0"/>
              <a:t> </a:t>
            </a:r>
            <a:r>
              <a:rPr lang="ru-RU" b="1" dirty="0" err="1"/>
              <a:t>геотопів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 </a:t>
            </a:r>
            <a:r>
              <a:rPr lang="ru-RU" b="1" dirty="0" err="1"/>
              <a:t>географічним</a:t>
            </a:r>
            <a:r>
              <a:rPr lang="ru-RU" b="1" dirty="0"/>
              <a:t> </a:t>
            </a:r>
            <a:r>
              <a:rPr lang="ru-RU" b="1" dirty="0" err="1"/>
              <a:t>критерієм</a:t>
            </a:r>
            <a:r>
              <a:rPr lang="ru-RU" b="1" dirty="0"/>
              <a:t> </a:t>
            </a:r>
            <a:r>
              <a:rPr lang="ru-RU" dirty="0" err="1"/>
              <a:t>геотоп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відрізнити</a:t>
            </a:r>
            <a:r>
              <a:rPr lang="ru-RU" dirty="0"/>
              <a:t> 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та </a:t>
            </a:r>
            <a:r>
              <a:rPr lang="ru-RU" dirty="0" err="1"/>
              <a:t>антропогенних</a:t>
            </a:r>
            <a:r>
              <a:rPr lang="ru-RU" dirty="0"/>
              <a:t> 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має</a:t>
            </a:r>
            <a:r>
              <a:rPr lang="ru-RU" dirty="0"/>
              <a:t> таких </a:t>
            </a:r>
            <a:r>
              <a:rPr lang="ru-RU" dirty="0" err="1"/>
              <a:t>внутрішніх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 </a:t>
            </a:r>
            <a:r>
              <a:rPr lang="ru-RU" dirty="0" err="1"/>
              <a:t>унеможливлювали</a:t>
            </a:r>
            <a:r>
              <a:rPr lang="ru-RU" dirty="0"/>
              <a:t> б </a:t>
            </a:r>
            <a:r>
              <a:rPr lang="ru-RU" dirty="0" err="1"/>
              <a:t>його</a:t>
            </a:r>
            <a:r>
              <a:rPr lang="ru-RU" dirty="0"/>
              <a:t> теоретично </a:t>
            </a:r>
            <a:r>
              <a:rPr lang="ru-RU" dirty="0" err="1"/>
              <a:t>необмежене</a:t>
            </a:r>
            <a:r>
              <a:rPr lang="ru-RU" dirty="0"/>
              <a:t>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01008"/>
            <a:ext cx="4573141" cy="303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0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920880" cy="1143000"/>
          </a:xfrm>
        </p:spPr>
        <p:txBody>
          <a:bodyPr/>
          <a:lstStyle/>
          <a:p>
            <a:r>
              <a:rPr lang="ru-RU" b="1" dirty="0" err="1"/>
              <a:t>Критерії</a:t>
            </a:r>
            <a:r>
              <a:rPr lang="ru-RU" b="1" dirty="0"/>
              <a:t> </a:t>
            </a:r>
            <a:r>
              <a:rPr lang="ru-RU" b="1" dirty="0" err="1"/>
              <a:t>виділення</a:t>
            </a:r>
            <a:r>
              <a:rPr lang="ru-RU" b="1" dirty="0"/>
              <a:t> </a:t>
            </a:r>
            <a:r>
              <a:rPr lang="ru-RU" b="1" dirty="0" err="1"/>
              <a:t>геотопів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Критерій</a:t>
            </a:r>
            <a:r>
              <a:rPr lang="ru-RU" b="1" dirty="0"/>
              <a:t> </a:t>
            </a:r>
            <a:r>
              <a:rPr lang="ru-RU" b="1" dirty="0" err="1"/>
              <a:t>відносної</a:t>
            </a:r>
            <a:r>
              <a:rPr lang="ru-RU" b="1" dirty="0"/>
              <a:t> </a:t>
            </a:r>
            <a:r>
              <a:rPr lang="ru-RU" b="1" dirty="0" err="1"/>
              <a:t>статичності</a:t>
            </a:r>
            <a:r>
              <a:rPr lang="ru-RU" b="1" dirty="0"/>
              <a:t>. </a:t>
            </a:r>
            <a:r>
              <a:rPr lang="ru-RU" dirty="0" err="1"/>
              <a:t>Ділянки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на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просторовому</a:t>
            </a:r>
            <a:r>
              <a:rPr lang="ru-RU" dirty="0"/>
              <a:t> </a:t>
            </a:r>
            <a:r>
              <a:rPr lang="ru-RU" dirty="0" err="1"/>
              <a:t>фоні</a:t>
            </a:r>
            <a:r>
              <a:rPr lang="ru-RU" dirty="0"/>
              <a:t> </a:t>
            </a:r>
            <a:r>
              <a:rPr lang="ru-RU" dirty="0" err="1"/>
              <a:t>виділяються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тимчасових</a:t>
            </a:r>
            <a:r>
              <a:rPr lang="ru-RU" dirty="0"/>
              <a:t> (</a:t>
            </a:r>
            <a:r>
              <a:rPr lang="ru-RU" dirty="0" err="1"/>
              <a:t>внутрішньо</a:t>
            </a:r>
            <a:r>
              <a:rPr lang="ru-RU" dirty="0"/>
              <a:t> </a:t>
            </a:r>
            <a:r>
              <a:rPr lang="ru-RU" dirty="0" err="1"/>
              <a:t>річних</a:t>
            </a:r>
            <a:r>
              <a:rPr lang="ru-RU" dirty="0"/>
              <a:t>, </a:t>
            </a:r>
            <a:r>
              <a:rPr lang="ru-RU" dirty="0" err="1"/>
              <a:t>річних</a:t>
            </a:r>
            <a:r>
              <a:rPr lang="ru-RU" dirty="0"/>
              <a:t> </a:t>
            </a:r>
            <a:r>
              <a:rPr lang="ru-RU" dirty="0" err="1"/>
              <a:t>ритмічних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флуктуаційних</a:t>
            </a:r>
            <a:r>
              <a:rPr lang="ru-RU" dirty="0"/>
              <a:t>) </a:t>
            </a:r>
            <a:r>
              <a:rPr lang="ru-RU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геотопами</a:t>
            </a:r>
            <a:r>
              <a:rPr lang="ru-RU" dirty="0"/>
              <a:t> не </a:t>
            </a:r>
            <a:r>
              <a:rPr lang="ru-RU" dirty="0" err="1"/>
              <a:t>вважаються</a:t>
            </a:r>
            <a:r>
              <a:rPr lang="ru-RU" dirty="0"/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376" y="3140968"/>
            <a:ext cx="5194980" cy="3459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5549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143000"/>
          </a:xfrm>
        </p:spPr>
        <p:txBody>
          <a:bodyPr/>
          <a:lstStyle/>
          <a:p>
            <a:r>
              <a:rPr lang="ru-RU" b="1" dirty="0" err="1"/>
              <a:t>Критерії</a:t>
            </a:r>
            <a:r>
              <a:rPr lang="ru-RU" b="1" dirty="0"/>
              <a:t> </a:t>
            </a:r>
            <a:r>
              <a:rPr lang="ru-RU" b="1" dirty="0" err="1"/>
              <a:t>виділення</a:t>
            </a:r>
            <a:r>
              <a:rPr lang="ru-RU" b="1" dirty="0"/>
              <a:t> </a:t>
            </a:r>
            <a:r>
              <a:rPr lang="ru-RU" b="1" dirty="0" err="1"/>
              <a:t>геотопів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За </a:t>
            </a:r>
            <a:r>
              <a:rPr lang="ru-RU" b="1" dirty="0" err="1"/>
              <a:t>картографічним</a:t>
            </a:r>
            <a:r>
              <a:rPr lang="ru-RU" b="1" dirty="0"/>
              <a:t> </a:t>
            </a:r>
            <a:r>
              <a:rPr lang="ru-RU" b="1" dirty="0" err="1"/>
              <a:t>критерієм</a:t>
            </a:r>
            <a:r>
              <a:rPr lang="ru-RU" b="1" dirty="0"/>
              <a:t> </a:t>
            </a:r>
            <a:r>
              <a:rPr lang="ru-RU" dirty="0" err="1"/>
              <a:t>геотопи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таких </a:t>
            </a:r>
            <a:r>
              <a:rPr lang="ru-RU" dirty="0" err="1"/>
              <a:t>розмірів</a:t>
            </a:r>
            <a:r>
              <a:rPr lang="ru-RU" dirty="0"/>
              <a:t>.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на крупно </a:t>
            </a:r>
            <a:r>
              <a:rPr lang="ru-RU" dirty="0" err="1"/>
              <a:t>масштабній</a:t>
            </a:r>
            <a:r>
              <a:rPr lang="ru-RU" dirty="0"/>
              <a:t> </a:t>
            </a:r>
            <a:r>
              <a:rPr lang="ru-RU" dirty="0" err="1"/>
              <a:t>карті</a:t>
            </a:r>
            <a:r>
              <a:rPr lang="ru-RU" dirty="0"/>
              <a:t> і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як </a:t>
            </a:r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операційні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при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 </a:t>
            </a:r>
            <a:r>
              <a:rPr lang="ru-RU" dirty="0" err="1"/>
              <a:t>Мінімальна</a:t>
            </a:r>
            <a:r>
              <a:rPr lang="ru-RU" dirty="0"/>
              <a:t> </a:t>
            </a:r>
            <a:r>
              <a:rPr lang="ru-RU" dirty="0" err="1"/>
              <a:t>площа</a:t>
            </a:r>
            <a:r>
              <a:rPr lang="ru-RU" dirty="0"/>
              <a:t>, яку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геотоп</a:t>
            </a:r>
            <a:r>
              <a:rPr lang="ru-RU" dirty="0"/>
              <a:t> – 100 м</a:t>
            </a:r>
            <a:r>
              <a:rPr lang="ru-RU" baseline="30000" dirty="0"/>
              <a:t>2</a:t>
            </a:r>
            <a:r>
              <a:rPr lang="ru-RU" dirty="0"/>
              <a:t>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429000"/>
            <a:ext cx="38100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02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Таксономічні рівні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/>
              <a:t>Наногеохора</a:t>
            </a:r>
            <a:r>
              <a:rPr lang="ru-RU" b="1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як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елементарній</a:t>
            </a:r>
            <a:r>
              <a:rPr lang="ru-RU" dirty="0"/>
              <a:t> </a:t>
            </a:r>
            <a:r>
              <a:rPr lang="ru-RU" dirty="0" err="1"/>
              <a:t>поверхні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(в одному </a:t>
            </a:r>
            <a:r>
              <a:rPr lang="ru-RU" dirty="0" err="1"/>
              <a:t>морфотопі</a:t>
            </a:r>
            <a:r>
              <a:rPr lang="ru-RU" dirty="0"/>
              <a:t>), </a:t>
            </a:r>
            <a:r>
              <a:rPr lang="ru-RU" dirty="0" err="1"/>
              <a:t>геологічна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відрізняється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потужністю</a:t>
            </a:r>
            <a:r>
              <a:rPr lang="ru-RU" dirty="0"/>
              <a:t>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ґрунтоутворюючих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водний</a:t>
            </a:r>
            <a:r>
              <a:rPr lang="ru-RU" dirty="0"/>
              <a:t> режим одного типу, </a:t>
            </a:r>
            <a:r>
              <a:rPr lang="ru-RU" dirty="0" err="1"/>
              <a:t>грунти</a:t>
            </a:r>
            <a:r>
              <a:rPr lang="ru-RU" dirty="0"/>
              <a:t> одного </a:t>
            </a:r>
            <a:r>
              <a:rPr lang="ru-RU" dirty="0" err="1"/>
              <a:t>генетичного</a:t>
            </a:r>
            <a:r>
              <a:rPr lang="ru-RU" dirty="0"/>
              <a:t> ряду, </a:t>
            </a:r>
            <a:r>
              <a:rPr lang="ru-RU" dirty="0" err="1"/>
              <a:t>рослинні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 одного </a:t>
            </a:r>
            <a:r>
              <a:rPr lang="ru-RU" dirty="0" err="1"/>
              <a:t>сукцесійного</a:t>
            </a:r>
            <a:r>
              <a:rPr lang="ru-RU" dirty="0"/>
              <a:t> ряду,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діапазон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грунтів</a:t>
            </a:r>
            <a:r>
              <a:rPr lang="ru-RU" dirty="0"/>
              <a:t> та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асоціацій</a:t>
            </a:r>
            <a:r>
              <a:rPr lang="ru-RU" dirty="0"/>
              <a:t> не заходить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генетичного</a:t>
            </a:r>
            <a:r>
              <a:rPr lang="ru-RU" dirty="0"/>
              <a:t> </a:t>
            </a:r>
            <a:r>
              <a:rPr lang="ru-RU" dirty="0" err="1"/>
              <a:t>підтипу</a:t>
            </a:r>
            <a:r>
              <a:rPr lang="ru-RU" dirty="0"/>
              <a:t>(</a:t>
            </a:r>
            <a:r>
              <a:rPr lang="ru-RU" dirty="0" err="1"/>
              <a:t>ґрунти</a:t>
            </a:r>
            <a:r>
              <a:rPr lang="ru-RU" dirty="0"/>
              <a:t>) та </a:t>
            </a:r>
            <a:r>
              <a:rPr lang="ru-RU" dirty="0" err="1"/>
              <a:t>формації</a:t>
            </a:r>
            <a:r>
              <a:rPr lang="ru-RU" dirty="0"/>
              <a:t>(</a:t>
            </a:r>
            <a:r>
              <a:rPr lang="ru-RU" dirty="0" err="1"/>
              <a:t>рослинність</a:t>
            </a:r>
            <a:r>
              <a:rPr lang="ru-RU" dirty="0"/>
              <a:t>).</a:t>
            </a:r>
          </a:p>
          <a:p>
            <a:r>
              <a:rPr lang="ru-RU" b="1" dirty="0" err="1"/>
              <a:t>Розміри</a:t>
            </a:r>
            <a:r>
              <a:rPr lang="ru-RU" b="1" dirty="0"/>
              <a:t> </a:t>
            </a:r>
            <a:r>
              <a:rPr lang="ru-RU" dirty="0" err="1"/>
              <a:t>наногеохор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: </a:t>
            </a:r>
            <a:r>
              <a:rPr lang="ru-RU" dirty="0" smtClean="0"/>
              <a:t>вони </a:t>
            </a:r>
            <a:r>
              <a:rPr lang="ru-RU" dirty="0" err="1"/>
              <a:t>становлять</a:t>
            </a:r>
            <a:r>
              <a:rPr lang="ru-RU" dirty="0"/>
              <a:t> </a:t>
            </a:r>
            <a:r>
              <a:rPr lang="ru-RU" dirty="0" smtClean="0"/>
              <a:t>0,5-2,0 км</a:t>
            </a:r>
            <a:r>
              <a:rPr lang="ru-RU" baseline="30000" dirty="0" smtClean="0"/>
              <a:t>2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b="1" dirty="0" err="1"/>
              <a:t>Середнє</a:t>
            </a:r>
            <a:r>
              <a:rPr lang="ru-RU" b="1" dirty="0"/>
              <a:t> число </a:t>
            </a:r>
            <a:r>
              <a:rPr lang="ru-RU" b="1" dirty="0" err="1"/>
              <a:t>геотопів</a:t>
            </a:r>
            <a:r>
              <a:rPr lang="ru-RU" b="1" dirty="0"/>
              <a:t> </a:t>
            </a:r>
            <a:r>
              <a:rPr lang="ru-RU" dirty="0"/>
              <a:t>в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наногеохорі</a:t>
            </a:r>
            <a:r>
              <a:rPr lang="ru-RU" dirty="0"/>
              <a:t> – </a:t>
            </a:r>
            <a:r>
              <a:rPr lang="ru-RU" dirty="0" err="1"/>
              <a:t>від</a:t>
            </a:r>
            <a:r>
              <a:rPr lang="ru-RU" dirty="0"/>
              <a:t> 3 до </a:t>
            </a:r>
            <a:r>
              <a:rPr lang="ru-RU" dirty="0" smtClean="0"/>
              <a:t>15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b="1" dirty="0" err="1" smtClean="0"/>
              <a:t>Межі</a:t>
            </a:r>
            <a:r>
              <a:rPr lang="ru-RU" b="1" dirty="0" smtClean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геотопами</a:t>
            </a:r>
            <a:r>
              <a:rPr lang="ru-RU" dirty="0"/>
              <a:t> в </a:t>
            </a:r>
            <a:r>
              <a:rPr lang="ru-RU" dirty="0" err="1"/>
              <a:t>наногеохорі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мало </a:t>
            </a:r>
            <a:r>
              <a:rPr lang="ru-RU" dirty="0" err="1"/>
              <a:t>контрастні</a:t>
            </a:r>
            <a:r>
              <a:rPr lang="ru-RU" dirty="0"/>
              <a:t>, </a:t>
            </a:r>
            <a:r>
              <a:rPr lang="ru-RU" dirty="0" err="1"/>
              <a:t>фізіономічно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слабко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</a:t>
            </a:r>
            <a:r>
              <a:rPr lang="ru-RU" dirty="0" err="1"/>
              <a:t>перехідних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err="1"/>
              <a:t>наногеохори</a:t>
            </a:r>
            <a:r>
              <a:rPr lang="ru-RU" dirty="0"/>
              <a:t> </a:t>
            </a:r>
            <a:r>
              <a:rPr lang="ru-RU" dirty="0" err="1"/>
              <a:t>властива</a:t>
            </a:r>
            <a:r>
              <a:rPr lang="ru-RU" dirty="0"/>
              <a:t>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внутрішня</a:t>
            </a:r>
            <a:r>
              <a:rPr lang="ru-RU" dirty="0"/>
              <a:t> </a:t>
            </a:r>
            <a:r>
              <a:rPr lang="ru-RU" dirty="0" err="1"/>
              <a:t>динамічна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b="1" dirty="0"/>
              <a:t>одного фактора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зумовив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диференціацію</a:t>
            </a:r>
            <a:r>
              <a:rPr lang="ru-RU" dirty="0"/>
              <a:t> на </a:t>
            </a:r>
            <a:r>
              <a:rPr lang="ru-RU" dirty="0" err="1" smtClean="0"/>
              <a:t>геотопи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002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Таксономічні</a:t>
            </a:r>
            <a:r>
              <a:rPr lang="ru-RU" b="1" dirty="0"/>
              <a:t> </a:t>
            </a:r>
            <a:r>
              <a:rPr lang="ru-RU" b="1" dirty="0" err="1"/>
              <a:t>рівні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Мікрогеохора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наногеохор</a:t>
            </a:r>
            <a:r>
              <a:rPr lang="ru-RU" dirty="0"/>
              <a:t>, </a:t>
            </a:r>
            <a:r>
              <a:rPr lang="ru-RU" dirty="0" err="1"/>
              <a:t>розташованих</a:t>
            </a:r>
            <a:r>
              <a:rPr lang="ru-RU" dirty="0"/>
              <a:t> на одному </a:t>
            </a:r>
            <a:r>
              <a:rPr lang="ru-RU" dirty="0" err="1"/>
              <a:t>елементі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малій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геологічна</a:t>
            </a:r>
            <a:r>
              <a:rPr lang="ru-RU" dirty="0"/>
              <a:t> </a:t>
            </a:r>
            <a:r>
              <a:rPr lang="ru-RU" dirty="0" err="1"/>
              <a:t>будова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неоднакова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за </a:t>
            </a:r>
            <a:r>
              <a:rPr lang="ru-RU" dirty="0" err="1"/>
              <a:t>потужністю</a:t>
            </a:r>
            <a:r>
              <a:rPr lang="ru-RU" dirty="0"/>
              <a:t> </a:t>
            </a:r>
            <a:r>
              <a:rPr lang="ru-RU" dirty="0" err="1"/>
              <a:t>літолого-генетично</a:t>
            </a:r>
            <a:r>
              <a:rPr lang="ru-RU" dirty="0"/>
              <a:t> </a:t>
            </a:r>
            <a:r>
              <a:rPr lang="ru-RU" dirty="0" err="1"/>
              <a:t>близьких</a:t>
            </a:r>
            <a:r>
              <a:rPr lang="ru-RU" dirty="0"/>
              <a:t> </a:t>
            </a:r>
            <a:r>
              <a:rPr lang="ru-RU" dirty="0" err="1"/>
              <a:t>поверхневих</a:t>
            </a:r>
            <a:r>
              <a:rPr lang="ru-RU" dirty="0"/>
              <a:t> </a:t>
            </a:r>
            <a:r>
              <a:rPr lang="ru-RU" dirty="0" err="1"/>
              <a:t>відкладів</a:t>
            </a:r>
            <a:r>
              <a:rPr lang="ru-RU" dirty="0"/>
              <a:t>, </a:t>
            </a:r>
            <a:r>
              <a:rPr lang="ru-RU" dirty="0" err="1"/>
              <a:t>різниця</a:t>
            </a:r>
            <a:r>
              <a:rPr lang="ru-RU" dirty="0"/>
              <a:t> в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ґрунтових</a:t>
            </a:r>
            <a:r>
              <a:rPr lang="ru-RU" dirty="0"/>
              <a:t> вод не приводить до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водного режиму, </a:t>
            </a:r>
            <a:r>
              <a:rPr lang="ru-RU" dirty="0" err="1"/>
              <a:t>ґрунти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генетичний</a:t>
            </a:r>
            <a:r>
              <a:rPr lang="ru-RU" dirty="0"/>
              <a:t> ряд,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ланок (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ґрунту</a:t>
            </a:r>
            <a:r>
              <a:rPr lang="ru-RU" dirty="0"/>
              <a:t>)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відгалужуватись</a:t>
            </a:r>
            <a:r>
              <a:rPr lang="ru-RU" dirty="0"/>
              <a:t> </a:t>
            </a:r>
            <a:r>
              <a:rPr lang="ru-RU" dirty="0" err="1"/>
              <a:t>короткі</a:t>
            </a:r>
            <a:r>
              <a:rPr lang="ru-RU" dirty="0"/>
              <a:t> ряди, </a:t>
            </a:r>
            <a:r>
              <a:rPr lang="ru-RU" dirty="0" err="1"/>
              <a:t>зумовлені</a:t>
            </a:r>
            <a:r>
              <a:rPr lang="ru-RU" dirty="0"/>
              <a:t> фактором,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накладається</a:t>
            </a:r>
            <a:r>
              <a:rPr lang="ru-RU" dirty="0"/>
              <a:t> на </a:t>
            </a:r>
            <a:r>
              <a:rPr lang="ru-RU" dirty="0" err="1"/>
              <a:t>провідний</a:t>
            </a:r>
            <a:r>
              <a:rPr lang="ru-RU" dirty="0"/>
              <a:t> фактор </a:t>
            </a:r>
            <a:r>
              <a:rPr lang="ru-RU" dirty="0" err="1"/>
              <a:t>диференціації</a:t>
            </a:r>
            <a:r>
              <a:rPr lang="ru-RU" dirty="0"/>
              <a:t> та </a:t>
            </a:r>
            <a:r>
              <a:rPr lang="ru-RU" dirty="0" err="1"/>
              <a:t>динаміки</a:t>
            </a:r>
            <a:r>
              <a:rPr lang="ru-RU" dirty="0"/>
              <a:t> </a:t>
            </a:r>
            <a:r>
              <a:rPr lang="ru-RU" dirty="0" err="1"/>
              <a:t>педотопів</a:t>
            </a:r>
            <a:r>
              <a:rPr lang="ru-RU" dirty="0"/>
              <a:t>, </a:t>
            </a:r>
            <a:r>
              <a:rPr lang="ru-RU" dirty="0" err="1"/>
              <a:t>рослинні</a:t>
            </a:r>
            <a:r>
              <a:rPr lang="ru-RU" dirty="0"/>
              <a:t> </a:t>
            </a:r>
            <a:r>
              <a:rPr lang="ru-RU" dirty="0" err="1"/>
              <a:t>угруповання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один </a:t>
            </a:r>
            <a:r>
              <a:rPr lang="ru-RU" dirty="0" err="1"/>
              <a:t>головний</a:t>
            </a:r>
            <a:r>
              <a:rPr lang="ru-RU" dirty="0"/>
              <a:t> </a:t>
            </a:r>
            <a:r>
              <a:rPr lang="ru-RU" dirty="0" err="1"/>
              <a:t>сукцесій</a:t>
            </a:r>
            <a:r>
              <a:rPr lang="ru-RU" dirty="0"/>
              <a:t> </a:t>
            </a:r>
            <a:r>
              <a:rPr lang="ru-RU" dirty="0" err="1"/>
              <a:t>ний</a:t>
            </a:r>
            <a:r>
              <a:rPr lang="ru-RU" dirty="0"/>
              <a:t> ряд з короткими </a:t>
            </a:r>
            <a:r>
              <a:rPr lang="ru-RU" dirty="0" err="1"/>
              <a:t>відгалуженнями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нього</a:t>
            </a:r>
            <a:r>
              <a:rPr lang="ru-RU" dirty="0"/>
              <a:t>.</a:t>
            </a:r>
          </a:p>
          <a:p>
            <a:r>
              <a:rPr lang="ru-RU" dirty="0"/>
              <a:t>На </a:t>
            </a:r>
            <a:r>
              <a:rPr lang="ru-RU" dirty="0" err="1"/>
              <a:t>відміну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наногеохори</a:t>
            </a:r>
            <a:r>
              <a:rPr lang="ru-RU" dirty="0"/>
              <a:t>, в </a:t>
            </a:r>
            <a:r>
              <a:rPr lang="ru-RU" dirty="0" err="1"/>
              <a:t>мікрогеохорі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діяти</a:t>
            </a:r>
            <a:r>
              <a:rPr lang="ru-RU" dirty="0"/>
              <a:t> </a:t>
            </a:r>
            <a:r>
              <a:rPr lang="ru-RU" b="1" dirty="0" err="1"/>
              <a:t>кілька</a:t>
            </a:r>
            <a:r>
              <a:rPr lang="ru-RU" b="1" dirty="0"/>
              <a:t> </a:t>
            </a:r>
            <a:r>
              <a:rPr lang="ru-RU" b="1" dirty="0" err="1"/>
              <a:t>факторів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виділяється</a:t>
            </a:r>
            <a:r>
              <a:rPr lang="ru-RU" dirty="0"/>
              <a:t> один </a:t>
            </a:r>
            <a:r>
              <a:rPr lang="ru-RU" dirty="0" err="1" smtClean="0"/>
              <a:t>головний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/>
              <a:t>Розміри</a:t>
            </a:r>
            <a:r>
              <a:rPr lang="ru-RU" b="1" dirty="0"/>
              <a:t> </a:t>
            </a:r>
            <a:r>
              <a:rPr lang="ru-RU" b="1" dirty="0" err="1"/>
              <a:t>мікрогеохор</a:t>
            </a:r>
            <a:r>
              <a:rPr lang="ru-RU" b="1" dirty="0"/>
              <a:t> </a:t>
            </a:r>
            <a:r>
              <a:rPr lang="ru-RU" dirty="0" smtClean="0"/>
              <a:t>10-25 </a:t>
            </a:r>
            <a:r>
              <a:rPr lang="ru-RU" dirty="0"/>
              <a:t>км</a:t>
            </a:r>
            <a:r>
              <a:rPr lang="ru-RU" baseline="30000" dirty="0"/>
              <a:t>2 </a:t>
            </a:r>
            <a:r>
              <a:rPr lang="ru-RU" dirty="0"/>
              <a:t>на </a:t>
            </a:r>
            <a:r>
              <a:rPr lang="ru-RU" dirty="0" err="1"/>
              <a:t>рівнинному</a:t>
            </a:r>
            <a:r>
              <a:rPr lang="ru-RU" dirty="0"/>
              <a:t>. </a:t>
            </a:r>
          </a:p>
          <a:p>
            <a:r>
              <a:rPr lang="ru-RU" dirty="0" err="1"/>
              <a:t>Мікрогеохори</a:t>
            </a:r>
            <a:r>
              <a:rPr lang="ru-RU" dirty="0"/>
              <a:t> </a:t>
            </a:r>
            <a:r>
              <a:rPr lang="ru-RU" dirty="0" err="1"/>
              <a:t>виражені</a:t>
            </a:r>
            <a:r>
              <a:rPr lang="ru-RU" dirty="0"/>
              <a:t> </a:t>
            </a:r>
            <a:r>
              <a:rPr lang="ru-RU" dirty="0" err="1"/>
              <a:t>фізіономічно</a:t>
            </a:r>
            <a:r>
              <a:rPr lang="ru-RU" dirty="0"/>
              <a:t> </a:t>
            </a:r>
            <a:r>
              <a:rPr lang="ru-RU" b="1" dirty="0" err="1"/>
              <a:t>здебільшого</a:t>
            </a:r>
            <a:r>
              <a:rPr lang="ru-RU" b="1" dirty="0"/>
              <a:t> </a:t>
            </a:r>
            <a:r>
              <a:rPr lang="ru-RU" b="1" dirty="0" err="1"/>
              <a:t>чітко</a:t>
            </a:r>
            <a:r>
              <a:rPr lang="ru-RU" dirty="0"/>
              <a:t>. У </a:t>
            </a:r>
            <a:r>
              <a:rPr lang="ru-RU" dirty="0" err="1"/>
              <a:t>більшості</a:t>
            </a:r>
            <a:r>
              <a:rPr lang="ru-RU" dirty="0"/>
              <a:t> з них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однорідна</a:t>
            </a:r>
            <a:r>
              <a:rPr lang="ru-RU" dirty="0"/>
              <a:t> в </a:t>
            </a:r>
            <a:r>
              <a:rPr lang="ru-RU" dirty="0" err="1"/>
              <a:t>генетичному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</a:t>
            </a:r>
            <a:r>
              <a:rPr lang="ru-RU" dirty="0" err="1"/>
              <a:t>територіальна</a:t>
            </a:r>
            <a:r>
              <a:rPr lang="ru-RU" dirty="0"/>
              <a:t> структура . </a:t>
            </a:r>
          </a:p>
        </p:txBody>
      </p:sp>
    </p:spTree>
    <p:extLst>
      <p:ext uri="{BB962C8B-B14F-4D97-AF65-F5344CB8AC3E}">
        <p14:creationId xmlns:p14="http://schemas.microsoft.com/office/powerpoint/2010/main" val="188155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Таксономічні</a:t>
            </a:r>
            <a:r>
              <a:rPr lang="ru-RU" b="1" dirty="0"/>
              <a:t> </a:t>
            </a:r>
            <a:r>
              <a:rPr lang="ru-RU" b="1" dirty="0" err="1"/>
              <a:t>рівні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/>
              <a:t>Мезогеохора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територія</a:t>
            </a:r>
            <a:r>
              <a:rPr lang="ru-RU" dirty="0"/>
              <a:t> з одним </a:t>
            </a:r>
            <a:r>
              <a:rPr lang="ru-RU" dirty="0" err="1"/>
              <a:t>геологічним</a:t>
            </a:r>
            <a:r>
              <a:rPr lang="ru-RU" dirty="0"/>
              <a:t> фундаментом та складом </a:t>
            </a:r>
            <a:r>
              <a:rPr lang="ru-RU" dirty="0" err="1"/>
              <a:t>вкриваючи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до </a:t>
            </a:r>
            <a:r>
              <a:rPr lang="ru-RU" dirty="0" err="1"/>
              <a:t>четвертинних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генетичними</a:t>
            </a:r>
            <a:r>
              <a:rPr lang="ru-RU" dirty="0"/>
              <a:t> типами </a:t>
            </a:r>
            <a:r>
              <a:rPr lang="ru-RU" dirty="0" err="1"/>
              <a:t>четвертинних</a:t>
            </a:r>
            <a:r>
              <a:rPr lang="ru-RU" dirty="0"/>
              <a:t> </a:t>
            </a:r>
            <a:r>
              <a:rPr lang="ru-RU" dirty="0" err="1"/>
              <a:t>відкладів</a:t>
            </a:r>
            <a:r>
              <a:rPr lang="ru-RU" dirty="0"/>
              <a:t>, </a:t>
            </a:r>
            <a:r>
              <a:rPr lang="ru-RU" dirty="0" err="1"/>
              <a:t>розташована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мезоформі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(</a:t>
            </a:r>
            <a:r>
              <a:rPr lang="ru-RU" dirty="0" err="1"/>
              <a:t>річкова</a:t>
            </a:r>
            <a:r>
              <a:rPr lang="ru-RU" dirty="0"/>
              <a:t> долина з </a:t>
            </a:r>
            <a:r>
              <a:rPr lang="ru-RU" dirty="0" err="1"/>
              <a:t>терасовим</a:t>
            </a:r>
            <a:r>
              <a:rPr lang="ru-RU" dirty="0"/>
              <a:t> комплексом , </a:t>
            </a:r>
            <a:r>
              <a:rPr lang="ru-RU" dirty="0" err="1"/>
              <a:t>дельтовий</a:t>
            </a:r>
            <a:r>
              <a:rPr lang="ru-RU" dirty="0"/>
              <a:t> комплекс, пасмо, </a:t>
            </a:r>
            <a:r>
              <a:rPr lang="ru-RU" dirty="0" err="1"/>
              <a:t>міжурядова</a:t>
            </a:r>
            <a:r>
              <a:rPr lang="ru-RU" dirty="0"/>
              <a:t> </a:t>
            </a:r>
            <a:r>
              <a:rPr lang="ru-RU" dirty="0" err="1"/>
              <a:t>улоговина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з </a:t>
            </a:r>
            <a:r>
              <a:rPr lang="ru-RU" dirty="0" err="1"/>
              <a:t>ґрунтовими</a:t>
            </a:r>
            <a:r>
              <a:rPr lang="ru-RU" dirty="0"/>
              <a:t> водами одного водоносного горизонту, гуртами та </a:t>
            </a:r>
            <a:r>
              <a:rPr lang="ru-RU" dirty="0" err="1"/>
              <a:t>рослинними</a:t>
            </a:r>
            <a:r>
              <a:rPr lang="ru-RU" dirty="0"/>
              <a:t> </a:t>
            </a:r>
            <a:r>
              <a:rPr lang="ru-RU" dirty="0" err="1"/>
              <a:t>угрупованнями</a:t>
            </a:r>
            <a:r>
              <a:rPr lang="ru-RU" dirty="0"/>
              <a:t>, ряди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сходяться</a:t>
            </a:r>
            <a:r>
              <a:rPr lang="ru-RU" dirty="0"/>
              <a:t> до одного центру(</a:t>
            </a:r>
            <a:r>
              <a:rPr lang="ru-RU" dirty="0" err="1"/>
              <a:t>відповідно</a:t>
            </a:r>
            <a:r>
              <a:rPr lang="ru-RU" dirty="0"/>
              <a:t> – до модального виду </a:t>
            </a:r>
            <a:r>
              <a:rPr lang="ru-RU" dirty="0" err="1"/>
              <a:t>гнуту</a:t>
            </a:r>
            <a:r>
              <a:rPr lang="ru-RU" dirty="0"/>
              <a:t> та </a:t>
            </a:r>
            <a:r>
              <a:rPr lang="ru-RU" dirty="0" err="1"/>
              <a:t>клімаксової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). </a:t>
            </a:r>
          </a:p>
          <a:p>
            <a:r>
              <a:rPr lang="ru-RU" dirty="0" smtClean="0"/>
              <a:t>в </a:t>
            </a:r>
            <a:r>
              <a:rPr lang="ru-RU" dirty="0" err="1"/>
              <a:t>мезогеохорі</a:t>
            </a:r>
            <a:r>
              <a:rPr lang="ru-RU" dirty="0"/>
              <a:t> </a:t>
            </a:r>
            <a:r>
              <a:rPr lang="ru-RU" b="1" dirty="0" err="1" smtClean="0"/>
              <a:t>факторів</a:t>
            </a:r>
            <a:r>
              <a:rPr lang="ru-RU" dirty="0" smtClean="0"/>
              <a:t> 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кожний</a:t>
            </a:r>
            <a:r>
              <a:rPr lang="ru-RU" dirty="0"/>
              <a:t> з них </a:t>
            </a:r>
            <a:r>
              <a:rPr lang="ru-RU" dirty="0" err="1"/>
              <a:t>визначає</a:t>
            </a:r>
            <a:r>
              <a:rPr lang="ru-RU" dirty="0"/>
              <a:t> не </a:t>
            </a:r>
            <a:r>
              <a:rPr lang="ru-RU" dirty="0" err="1"/>
              <a:t>другорядні</a:t>
            </a:r>
            <a:r>
              <a:rPr lang="ru-RU" dirty="0"/>
              <a:t>, а </a:t>
            </a:r>
            <a:r>
              <a:rPr lang="ru-RU" dirty="0" err="1"/>
              <a:t>суттєві</a:t>
            </a:r>
            <a:r>
              <a:rPr lang="ru-RU" dirty="0"/>
              <a:t> </a:t>
            </a: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просторового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 </a:t>
            </a:r>
            <a:r>
              <a:rPr lang="ru-RU" dirty="0" err="1"/>
              <a:t>ґрунтів</a:t>
            </a:r>
            <a:r>
              <a:rPr lang="ru-RU" dirty="0"/>
              <a:t> та </a:t>
            </a:r>
            <a:r>
              <a:rPr lang="ru-RU" dirty="0" err="1"/>
              <a:t>рослинності</a:t>
            </a:r>
            <a:r>
              <a:rPr lang="ru-RU" dirty="0"/>
              <a:t> і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dirty="0" err="1"/>
              <a:t>багатоланкові</a:t>
            </a:r>
            <a:r>
              <a:rPr lang="ru-RU" dirty="0"/>
              <a:t> ряди.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рядів</a:t>
            </a:r>
            <a:r>
              <a:rPr lang="ru-RU" dirty="0"/>
              <a:t> є те, </a:t>
            </a:r>
            <a:r>
              <a:rPr lang="ru-RU" dirty="0" err="1"/>
              <a:t>що</a:t>
            </a:r>
            <a:r>
              <a:rPr lang="ru-RU" dirty="0"/>
              <a:t> вони </a:t>
            </a:r>
            <a:r>
              <a:rPr lang="ru-RU" dirty="0" err="1"/>
              <a:t>пов’язані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собою та </a:t>
            </a:r>
            <a:r>
              <a:rPr lang="ru-RU" dirty="0" err="1"/>
              <a:t>сходяться</a:t>
            </a:r>
            <a:r>
              <a:rPr lang="ru-RU" dirty="0"/>
              <a:t> до одного центра. </a:t>
            </a:r>
            <a:endParaRPr lang="ru-RU" dirty="0" smtClean="0"/>
          </a:p>
          <a:p>
            <a:r>
              <a:rPr lang="ru-RU" dirty="0" err="1" smtClean="0"/>
              <a:t>Мезогеохори</a:t>
            </a:r>
            <a:r>
              <a:rPr lang="ru-RU" dirty="0" smtClean="0"/>
              <a:t> </a:t>
            </a:r>
            <a:r>
              <a:rPr lang="ru-RU" dirty="0" err="1"/>
              <a:t>займають</a:t>
            </a:r>
            <a:r>
              <a:rPr lang="ru-RU" dirty="0"/>
              <a:t> </a:t>
            </a:r>
            <a:r>
              <a:rPr lang="ru-RU" b="1" dirty="0" err="1"/>
              <a:t>площі</a:t>
            </a:r>
            <a:r>
              <a:rPr lang="ru-RU" b="1" dirty="0"/>
              <a:t> </a:t>
            </a:r>
            <a:r>
              <a:rPr lang="ru-RU" dirty="0"/>
              <a:t>0,5-2,0 тис. </a:t>
            </a:r>
            <a:r>
              <a:rPr lang="ru-RU" dirty="0" smtClean="0"/>
              <a:t>км</a:t>
            </a:r>
            <a:r>
              <a:rPr lang="ru-RU" baseline="30000" dirty="0" smtClean="0"/>
              <a:t>2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849084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Таксономічні</a:t>
            </a:r>
            <a:r>
              <a:rPr lang="ru-RU" b="1" dirty="0"/>
              <a:t> </a:t>
            </a:r>
            <a:r>
              <a:rPr lang="ru-RU" b="1" dirty="0" err="1"/>
              <a:t>рівні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/>
              <a:t>Макрогеохора</a:t>
            </a:r>
            <a:r>
              <a:rPr lang="ru-RU" b="1" dirty="0"/>
              <a:t> </a:t>
            </a:r>
            <a:r>
              <a:rPr lang="ru-RU" dirty="0" smtClean="0"/>
              <a:t>–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/>
              <a:t>територію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комплексу </a:t>
            </a:r>
            <a:r>
              <a:rPr lang="ru-RU" dirty="0" err="1"/>
              <a:t>мезоформ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 </a:t>
            </a:r>
            <a:r>
              <a:rPr lang="ru-RU" dirty="0" err="1"/>
              <a:t>близького</a:t>
            </a:r>
            <a:r>
              <a:rPr lang="ru-RU" dirty="0"/>
              <a:t> генезису та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утворених</a:t>
            </a:r>
            <a:r>
              <a:rPr lang="ru-RU" dirty="0"/>
              <a:t> на одному </a:t>
            </a:r>
            <a:r>
              <a:rPr lang="ru-RU" dirty="0" err="1"/>
              <a:t>геологічному</a:t>
            </a:r>
            <a:r>
              <a:rPr lang="ru-RU" dirty="0"/>
              <a:t> </a:t>
            </a:r>
            <a:r>
              <a:rPr lang="ru-RU" dirty="0" err="1"/>
              <a:t>фундаменті</a:t>
            </a:r>
            <a:r>
              <a:rPr lang="ru-RU" dirty="0"/>
              <a:t>(одному </a:t>
            </a:r>
            <a:r>
              <a:rPr lang="ru-RU" dirty="0" err="1"/>
              <a:t>субстраті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). </a:t>
            </a:r>
            <a:r>
              <a:rPr lang="ru-RU" dirty="0" err="1"/>
              <a:t>Однорідність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грунтово-</a:t>
            </a:r>
            <a:r>
              <a:rPr lang="ru-RU" dirty="0" err="1"/>
              <a:t>ролсинного</a:t>
            </a:r>
            <a:r>
              <a:rPr lang="ru-RU" dirty="0"/>
              <a:t> </a:t>
            </a:r>
            <a:r>
              <a:rPr lang="ru-RU" dirty="0" err="1"/>
              <a:t>покриву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зональними</a:t>
            </a:r>
            <a:r>
              <a:rPr lang="ru-RU" dirty="0"/>
              <a:t> факторами, тому на </a:t>
            </a:r>
            <a:r>
              <a:rPr lang="ru-RU" dirty="0" err="1"/>
              <a:t>рівнинах</a:t>
            </a:r>
            <a:r>
              <a:rPr lang="ru-RU" dirty="0"/>
              <a:t> </a:t>
            </a:r>
            <a:r>
              <a:rPr lang="ru-RU" dirty="0" err="1"/>
              <a:t>представлені</a:t>
            </a:r>
            <a:r>
              <a:rPr lang="ru-RU" dirty="0"/>
              <a:t> </a:t>
            </a:r>
            <a:r>
              <a:rPr lang="ru-RU" dirty="0" err="1"/>
              <a:t>ґрунти</a:t>
            </a:r>
            <a:r>
              <a:rPr lang="ru-RU" dirty="0"/>
              <a:t> одного типу </a:t>
            </a:r>
            <a:r>
              <a:rPr lang="ru-RU" dirty="0" err="1"/>
              <a:t>ґрунтоутворюючого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та </a:t>
            </a:r>
            <a:r>
              <a:rPr lang="ru-RU" dirty="0" err="1"/>
              <a:t>асоціації</a:t>
            </a:r>
            <a:r>
              <a:rPr lang="ru-RU" dirty="0"/>
              <a:t> одного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формацій</a:t>
            </a:r>
            <a:r>
              <a:rPr lang="ru-RU" dirty="0"/>
              <a:t>.</a:t>
            </a:r>
          </a:p>
          <a:p>
            <a:r>
              <a:rPr lang="ru-RU" b="1" dirty="0" err="1"/>
              <a:t>Генетичні</a:t>
            </a:r>
            <a:r>
              <a:rPr lang="ru-RU" b="1" dirty="0"/>
              <a:t> ряди </a:t>
            </a:r>
            <a:r>
              <a:rPr lang="ru-RU" b="1" dirty="0" err="1"/>
              <a:t>ґрунтів</a:t>
            </a:r>
            <a:r>
              <a:rPr lang="ru-RU" b="1" dirty="0"/>
              <a:t> </a:t>
            </a:r>
            <a:r>
              <a:rPr lang="ru-RU" dirty="0"/>
              <a:t>та </a:t>
            </a:r>
            <a:r>
              <a:rPr lang="ru-RU" dirty="0" err="1"/>
              <a:t>сукцесій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угруповань</a:t>
            </a:r>
            <a:r>
              <a:rPr lang="ru-RU" dirty="0"/>
              <a:t> не </a:t>
            </a:r>
            <a:r>
              <a:rPr lang="ru-RU" dirty="0" err="1"/>
              <a:t>створюють</a:t>
            </a:r>
            <a:r>
              <a:rPr lang="ru-RU" dirty="0"/>
              <a:t> у </a:t>
            </a:r>
            <a:r>
              <a:rPr lang="ru-RU" dirty="0" err="1"/>
              <a:t>макрогеохорі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а </a:t>
            </a:r>
            <a:r>
              <a:rPr lang="ru-RU" dirty="0" err="1"/>
              <a:t>сходяться</a:t>
            </a:r>
            <a:r>
              <a:rPr lang="ru-RU" dirty="0"/>
              <a:t> до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концентрів</a:t>
            </a:r>
            <a:r>
              <a:rPr lang="ru-RU" dirty="0"/>
              <a:t>, </a:t>
            </a:r>
            <a:r>
              <a:rPr lang="ru-RU" dirty="0" err="1"/>
              <a:t>кожний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є центром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мезогеохори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/>
              <a:t>Розміри</a:t>
            </a:r>
            <a:r>
              <a:rPr lang="ru-RU" dirty="0" smtClean="0"/>
              <a:t> </a:t>
            </a:r>
            <a:r>
              <a:rPr lang="ru-RU" dirty="0" err="1"/>
              <a:t>макрогеохор</a:t>
            </a:r>
            <a:r>
              <a:rPr lang="ru-RU" dirty="0"/>
              <a:t> </a:t>
            </a:r>
            <a:r>
              <a:rPr lang="ru-RU" dirty="0" err="1"/>
              <a:t>коливаються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1-3 тис. км2 (</a:t>
            </a:r>
            <a:r>
              <a:rPr lang="ru-RU" dirty="0" err="1"/>
              <a:t>гірські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) до 6-10 тис. км2 (</a:t>
            </a:r>
            <a:r>
              <a:rPr lang="ru-RU" dirty="0" err="1"/>
              <a:t>рівнини</a:t>
            </a:r>
            <a:r>
              <a:rPr lang="ru-RU" dirty="0"/>
              <a:t>) і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зображати</a:t>
            </a:r>
            <a:r>
              <a:rPr lang="ru-RU" dirty="0"/>
              <a:t> на </a:t>
            </a:r>
            <a:r>
              <a:rPr lang="ru-RU" dirty="0" err="1"/>
              <a:t>дрібномасштабних</a:t>
            </a:r>
            <a:r>
              <a:rPr lang="ru-RU" dirty="0"/>
              <a:t> картах.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465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1. Поняття про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Будь-яка </a:t>
            </a:r>
            <a:r>
              <a:rPr lang="uk-UA" sz="2800" dirty="0" smtClean="0"/>
              <a:t>геосистема </a:t>
            </a:r>
            <a:r>
              <a:rPr lang="uk-UA" sz="2800" b="1" dirty="0" smtClean="0"/>
              <a:t>(</a:t>
            </a:r>
            <a:r>
              <a:rPr lang="uk-UA" sz="2800" b="1" dirty="0"/>
              <a:t>ГС)</a:t>
            </a:r>
            <a:r>
              <a:rPr lang="uk-UA" sz="2800" dirty="0"/>
              <a:t> , рангом вища за </a:t>
            </a:r>
            <a:r>
              <a:rPr lang="uk-UA" sz="2800" dirty="0" err="1"/>
              <a:t>геотоп</a:t>
            </a:r>
            <a:r>
              <a:rPr lang="uk-UA" sz="2800" dirty="0"/>
              <a:t>, має певну ЛТС. </a:t>
            </a:r>
            <a:endParaRPr lang="uk-UA" sz="2800" dirty="0" smtClean="0"/>
          </a:p>
          <a:p>
            <a:r>
              <a:rPr lang="uk-UA" sz="2800" dirty="0" smtClean="0"/>
              <a:t>Елементами </a:t>
            </a:r>
            <a:r>
              <a:rPr lang="uk-UA" sz="2800" dirty="0"/>
              <a:t>цієї структури є ГС нижчого рангу, ніж досліджувана</a:t>
            </a:r>
            <a:r>
              <a:rPr lang="uk-UA" sz="2800" dirty="0" smtClean="0"/>
              <a:t>.</a:t>
            </a:r>
          </a:p>
          <a:p>
            <a:endParaRPr lang="uk-UA" sz="2800" dirty="0"/>
          </a:p>
          <a:p>
            <a:r>
              <a:rPr lang="ru-RU" sz="2800" b="1" dirty="0" smtClean="0"/>
              <a:t>ЛТС </a:t>
            </a:r>
            <a:r>
              <a:rPr lang="ru-RU" sz="2800" dirty="0" smtClean="0"/>
              <a:t>- </a:t>
            </a:r>
            <a:r>
              <a:rPr lang="ru-RU" sz="2800" dirty="0" err="1" smtClean="0"/>
              <a:t>сукупність</a:t>
            </a:r>
            <a:r>
              <a:rPr lang="ru-RU" sz="2800" dirty="0" smtClean="0"/>
              <a:t> </a:t>
            </a:r>
            <a:r>
              <a:rPr lang="ru-RU" sz="2800" dirty="0" err="1"/>
              <a:t>ландшафтних</a:t>
            </a:r>
            <a:r>
              <a:rPr lang="ru-RU" sz="2800" dirty="0"/>
              <a:t> </a:t>
            </a:r>
            <a:r>
              <a:rPr lang="ru-RU" sz="2800" dirty="0" err="1"/>
              <a:t>територіальних</a:t>
            </a:r>
            <a:r>
              <a:rPr lang="ru-RU" sz="2800" dirty="0"/>
              <a:t> </a:t>
            </a:r>
            <a:r>
              <a:rPr lang="ru-RU" sz="2800" dirty="0" err="1"/>
              <a:t>одиниць</a:t>
            </a:r>
            <a:r>
              <a:rPr lang="ru-RU" sz="2800" dirty="0"/>
              <a:t>, </a:t>
            </a:r>
            <a:r>
              <a:rPr lang="ru-RU" sz="2800" dirty="0" err="1"/>
              <a:t>конфігураційно</a:t>
            </a:r>
            <a:r>
              <a:rPr lang="ru-RU" sz="2800" dirty="0"/>
              <a:t> та </a:t>
            </a:r>
            <a:r>
              <a:rPr lang="ru-RU" sz="2800" dirty="0" err="1"/>
              <a:t>ієрархічно</a:t>
            </a:r>
            <a:r>
              <a:rPr lang="ru-RU" sz="2800" dirty="0"/>
              <a:t> </a:t>
            </a:r>
            <a:r>
              <a:rPr lang="ru-RU" sz="2800" dirty="0" err="1"/>
              <a:t>впорядкованих</a:t>
            </a:r>
            <a:r>
              <a:rPr lang="ru-RU" sz="2800" dirty="0"/>
              <a:t> </a:t>
            </a:r>
            <a:r>
              <a:rPr lang="ru-RU" sz="2800" dirty="0" err="1"/>
              <a:t>просторовими</a:t>
            </a:r>
            <a:r>
              <a:rPr lang="ru-RU" sz="2800" dirty="0"/>
              <a:t> </a:t>
            </a:r>
            <a:r>
              <a:rPr lang="ru-RU" sz="2800" dirty="0" err="1"/>
              <a:t>відношеннями</a:t>
            </a:r>
            <a:r>
              <a:rPr lang="ru-RU" sz="2800" dirty="0"/>
              <a:t> </a:t>
            </a:r>
            <a:r>
              <a:rPr lang="ru-RU" sz="2800" dirty="0" err="1"/>
              <a:t>певного</a:t>
            </a:r>
            <a:r>
              <a:rPr lang="ru-RU" sz="2800" dirty="0"/>
              <a:t> типу.</a:t>
            </a:r>
          </a:p>
        </p:txBody>
      </p:sp>
    </p:spTree>
    <p:extLst>
      <p:ext uri="{BB962C8B-B14F-4D97-AF65-F5344CB8AC3E}">
        <p14:creationId xmlns:p14="http://schemas.microsoft.com/office/powerpoint/2010/main" val="380720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143000"/>
          </a:xfrm>
        </p:spPr>
        <p:txBody>
          <a:bodyPr/>
          <a:lstStyle/>
          <a:p>
            <a:r>
              <a:rPr lang="uk-UA" b="1" dirty="0" smtClean="0"/>
              <a:t>4. Позиційно-динамічна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Групування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 у </a:t>
            </a:r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позиційно-динамічної</a:t>
            </a:r>
            <a:r>
              <a:rPr lang="ru-RU" dirty="0"/>
              <a:t> ЛТС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до </a:t>
            </a:r>
            <a:r>
              <a:rPr lang="ru-RU" dirty="0" err="1"/>
              <a:t>ландшафтних</a:t>
            </a:r>
            <a:r>
              <a:rPr lang="ru-RU" dirty="0"/>
              <a:t> </a:t>
            </a:r>
            <a:r>
              <a:rPr lang="ru-RU" dirty="0" err="1"/>
              <a:t>рубежів</a:t>
            </a:r>
            <a:r>
              <a:rPr lang="ru-RU" dirty="0"/>
              <a:t>,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змінюються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та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речовинно-енергетичних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. </a:t>
            </a:r>
            <a:r>
              <a:rPr lang="ru-RU" dirty="0" err="1"/>
              <a:t>Носіями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мобільні</a:t>
            </a:r>
            <a:r>
              <a:rPr lang="ru-RU" dirty="0"/>
              <a:t> </a:t>
            </a:r>
            <a:r>
              <a:rPr lang="ru-RU" dirty="0" err="1"/>
              <a:t>геокомпоненти</a:t>
            </a:r>
            <a:r>
              <a:rPr lang="ru-RU" dirty="0"/>
              <a:t> – вода, </a:t>
            </a:r>
            <a:r>
              <a:rPr lang="ru-RU" dirty="0" err="1"/>
              <a:t>повітря</a:t>
            </a:r>
            <a:r>
              <a:rPr lang="ru-RU" dirty="0"/>
              <a:t>, </a:t>
            </a:r>
            <a:r>
              <a:rPr lang="ru-RU" dirty="0" err="1"/>
              <a:t>живі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0981"/>
            <a:ext cx="4294609" cy="282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78177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068144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позиційно-динамічної</a:t>
            </a:r>
            <a:r>
              <a:rPr lang="ru-RU" dirty="0"/>
              <a:t> ЛТС </a:t>
            </a:r>
            <a:r>
              <a:rPr lang="ru-RU" dirty="0" err="1"/>
              <a:t>виділяють</a:t>
            </a:r>
            <a:r>
              <a:rPr lang="ru-RU" dirty="0"/>
              <a:t> так,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та </a:t>
            </a:r>
            <a:r>
              <a:rPr lang="ru-RU" dirty="0" err="1"/>
              <a:t>потенційно</a:t>
            </a:r>
            <a:r>
              <a:rPr lang="ru-RU" dirty="0"/>
              <a:t> </a:t>
            </a:r>
            <a:r>
              <a:rPr lang="ru-RU" dirty="0" err="1"/>
              <a:t>можливих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зумовлених</a:t>
            </a:r>
            <a:r>
              <a:rPr lang="ru-RU" dirty="0"/>
              <a:t> </a:t>
            </a:r>
            <a:r>
              <a:rPr lang="ru-RU" dirty="0" err="1"/>
              <a:t>горизонтальними</a:t>
            </a:r>
            <a:r>
              <a:rPr lang="ru-RU" dirty="0"/>
              <a:t> </a:t>
            </a:r>
            <a:r>
              <a:rPr lang="ru-RU" dirty="0" err="1"/>
              <a:t>речовинно-енергетичними</a:t>
            </a:r>
            <a:r>
              <a:rPr lang="ru-RU" dirty="0"/>
              <a:t> потоками на них,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однаковою</a:t>
            </a:r>
            <a:r>
              <a:rPr lang="ru-RU" dirty="0"/>
              <a:t>. Тому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проводять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стрибкоподібної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градієнтів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</a:t>
            </a:r>
            <a:r>
              <a:rPr lang="ru-RU" b="1" dirty="0" err="1"/>
              <a:t>каркасними</a:t>
            </a:r>
            <a:r>
              <a:rPr lang="ru-RU" b="1" dirty="0"/>
              <a:t> </a:t>
            </a:r>
            <a:r>
              <a:rPr lang="ru-RU" b="1" dirty="0" err="1"/>
              <a:t>лініями</a:t>
            </a:r>
            <a:r>
              <a:rPr lang="ru-RU" b="1" dirty="0"/>
              <a:t> </a:t>
            </a:r>
            <a:r>
              <a:rPr lang="ru-RU" b="1" dirty="0" err="1"/>
              <a:t>динаміки</a:t>
            </a:r>
            <a:r>
              <a:rPr lang="ru-RU" b="1" dirty="0"/>
              <a:t> </a:t>
            </a:r>
            <a:r>
              <a:rPr lang="ru-RU" b="1" dirty="0" smtClean="0"/>
              <a:t>ландшафту</a:t>
            </a:r>
            <a:r>
              <a:rPr lang="ru-RU" dirty="0"/>
              <a:t>. До них належать </a:t>
            </a:r>
            <a:r>
              <a:rPr lang="ru-RU" dirty="0" smtClean="0"/>
              <a:t>:</a:t>
            </a:r>
          </a:p>
          <a:p>
            <a:r>
              <a:rPr lang="ru-RU" dirty="0"/>
              <a:t> 	</a:t>
            </a:r>
            <a:r>
              <a:rPr lang="ru-RU" b="1" dirty="0" err="1"/>
              <a:t>каркасні</a:t>
            </a:r>
            <a:r>
              <a:rPr lang="ru-RU" b="1" dirty="0"/>
              <a:t> </a:t>
            </a:r>
            <a:r>
              <a:rPr lang="ru-RU" b="1" dirty="0" err="1"/>
              <a:t>лінії</a:t>
            </a:r>
            <a:r>
              <a:rPr lang="ru-RU" b="1" dirty="0"/>
              <a:t> </a:t>
            </a:r>
            <a:r>
              <a:rPr lang="ru-RU" b="1" dirty="0" err="1"/>
              <a:t>рельєфу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вододільна</a:t>
            </a:r>
            <a:r>
              <a:rPr lang="ru-RU" dirty="0"/>
              <a:t>, </a:t>
            </a:r>
            <a:r>
              <a:rPr lang="ru-RU" dirty="0" err="1" smtClean="0"/>
              <a:t>підошви</a:t>
            </a:r>
            <a:r>
              <a:rPr lang="ru-RU" dirty="0"/>
              <a:t>, бровки </a:t>
            </a:r>
            <a:r>
              <a:rPr lang="ru-RU" dirty="0" err="1"/>
              <a:t>схилу</a:t>
            </a:r>
            <a:r>
              <a:rPr lang="ru-RU" dirty="0"/>
              <a:t>, </a:t>
            </a:r>
            <a:r>
              <a:rPr lang="ru-RU" dirty="0" err="1"/>
              <a:t>лінії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перегинів</a:t>
            </a:r>
            <a:r>
              <a:rPr lang="ru-RU" dirty="0"/>
              <a:t>;</a:t>
            </a:r>
          </a:p>
          <a:p>
            <a:r>
              <a:rPr lang="ru-RU" dirty="0"/>
              <a:t> 	</a:t>
            </a:r>
            <a:r>
              <a:rPr lang="ru-RU" b="1" dirty="0" err="1"/>
              <a:t>межі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геотопами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фільтраційними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 smtClean="0"/>
              <a:t>ґрунтів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/>
              <a:t> 	</a:t>
            </a:r>
            <a:r>
              <a:rPr lang="ru-RU" b="1" dirty="0" err="1"/>
              <a:t>межі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ґрунтами</a:t>
            </a:r>
            <a:r>
              <a:rPr lang="ru-RU" b="1" dirty="0"/>
              <a:t> </a:t>
            </a:r>
            <a:r>
              <a:rPr lang="ru-RU" dirty="0"/>
              <a:t>з </a:t>
            </a:r>
            <a:r>
              <a:rPr lang="ru-RU" dirty="0" err="1"/>
              <a:t>різною</a:t>
            </a:r>
            <a:r>
              <a:rPr lang="ru-RU" dirty="0"/>
              <a:t> </a:t>
            </a:r>
            <a:r>
              <a:rPr lang="ru-RU" dirty="0" err="1"/>
              <a:t>протиерозійною</a:t>
            </a:r>
            <a:r>
              <a:rPr lang="ru-RU" dirty="0"/>
              <a:t> </a:t>
            </a:r>
            <a:r>
              <a:rPr lang="ru-RU" dirty="0" err="1"/>
              <a:t>стійкістю</a:t>
            </a:r>
            <a:r>
              <a:rPr lang="ru-RU" dirty="0"/>
              <a:t>;</a:t>
            </a:r>
          </a:p>
          <a:p>
            <a:r>
              <a:rPr lang="ru-RU" dirty="0"/>
              <a:t> </a:t>
            </a:r>
            <a:r>
              <a:rPr lang="ru-RU" b="1" dirty="0"/>
              <a:t>	</a:t>
            </a:r>
            <a:r>
              <a:rPr lang="ru-RU" b="1" dirty="0" err="1"/>
              <a:t>межі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фітоценозами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/>
              <a:t>ґрунтозахисну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. 	</a:t>
            </a:r>
            <a:endParaRPr lang="ru-RU" dirty="0" smtClean="0"/>
          </a:p>
          <a:p>
            <a:r>
              <a:rPr lang="ru-RU" b="1" dirty="0" err="1" smtClean="0"/>
              <a:t>антропогенні</a:t>
            </a:r>
            <a:r>
              <a:rPr lang="ru-RU" b="1" dirty="0" smtClean="0"/>
              <a:t> </a:t>
            </a:r>
            <a:r>
              <a:rPr lang="ru-RU" b="1" dirty="0" err="1"/>
              <a:t>лінійні</a:t>
            </a:r>
            <a:r>
              <a:rPr lang="ru-RU" b="1" dirty="0"/>
              <a:t> </a:t>
            </a:r>
            <a:r>
              <a:rPr lang="ru-RU" b="1" dirty="0" err="1" smtClean="0"/>
              <a:t>елементи</a:t>
            </a:r>
            <a:r>
              <a:rPr lang="ru-RU" b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лісосмуги</a:t>
            </a:r>
            <a:r>
              <a:rPr lang="ru-RU" dirty="0"/>
              <a:t>, дороги, канали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3965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1143000"/>
          </a:xfrm>
        </p:spPr>
        <p:txBody>
          <a:bodyPr/>
          <a:lstStyle/>
          <a:p>
            <a:pPr algn="ctr"/>
            <a:r>
              <a:rPr lang="uk-UA" b="1" dirty="0" smtClean="0"/>
              <a:t>Елементи позиційно-динамічної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Ландшафтна</a:t>
            </a:r>
            <a:r>
              <a:rPr lang="ru-RU" b="1" dirty="0"/>
              <a:t> </a:t>
            </a:r>
            <a:r>
              <a:rPr lang="ru-RU" b="1" dirty="0" err="1"/>
              <a:t>смуга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спільне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меж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речовинно-енергетичних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(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суміжними</a:t>
            </a:r>
            <a:r>
              <a:rPr lang="ru-RU" dirty="0"/>
              <a:t> </a:t>
            </a:r>
            <a:r>
              <a:rPr lang="ru-RU" dirty="0" err="1"/>
              <a:t>каркасними</a:t>
            </a:r>
            <a:r>
              <a:rPr lang="ru-RU" dirty="0"/>
              <a:t> </a:t>
            </a:r>
            <a:r>
              <a:rPr lang="ru-RU" dirty="0" err="1"/>
              <a:t>лініями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 ландшафту). У межах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ландшафтної</a:t>
            </a:r>
            <a:r>
              <a:rPr lang="ru-RU" dirty="0"/>
              <a:t> </a:t>
            </a:r>
            <a:r>
              <a:rPr lang="ru-RU" dirty="0" err="1"/>
              <a:t>смуги</a:t>
            </a:r>
            <a:r>
              <a:rPr lang="ru-RU" dirty="0"/>
              <a:t> </a:t>
            </a:r>
            <a:r>
              <a:rPr lang="ru-RU" dirty="0" err="1"/>
              <a:t>горизонтальні</a:t>
            </a:r>
            <a:r>
              <a:rPr lang="ru-RU" dirty="0"/>
              <a:t> потоки </a:t>
            </a:r>
            <a:r>
              <a:rPr lang="ru-RU" dirty="0" err="1"/>
              <a:t>односпрямовані</a:t>
            </a:r>
            <a:r>
              <a:rPr lang="ru-RU" dirty="0"/>
              <a:t> і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 smtClean="0"/>
              <a:t>геотопах</a:t>
            </a:r>
            <a:r>
              <a:rPr lang="ru-RU" dirty="0" smtClean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однаковий</a:t>
            </a:r>
            <a:r>
              <a:rPr lang="ru-RU" dirty="0"/>
              <a:t> </a:t>
            </a:r>
            <a:r>
              <a:rPr lang="ru-RU" dirty="0" err="1"/>
              <a:t>градієнт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err="1" smtClean="0"/>
              <a:t>ландшафтні</a:t>
            </a:r>
            <a:r>
              <a:rPr lang="ru-RU" dirty="0" smtClean="0"/>
              <a:t> </a:t>
            </a:r>
            <a:r>
              <a:rPr lang="ru-RU" dirty="0" err="1"/>
              <a:t>смуги</a:t>
            </a:r>
            <a:r>
              <a:rPr lang="ru-RU" dirty="0"/>
              <a:t>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поділяти</a:t>
            </a:r>
            <a:r>
              <a:rPr lang="ru-RU" dirty="0"/>
              <a:t> на </a:t>
            </a:r>
            <a:r>
              <a:rPr lang="ru-RU" dirty="0" err="1"/>
              <a:t>рівнинні</a:t>
            </a:r>
            <a:r>
              <a:rPr lang="ru-RU" dirty="0"/>
              <a:t> , </a:t>
            </a:r>
            <a:r>
              <a:rPr lang="ru-RU" dirty="0" err="1"/>
              <a:t>схилові</a:t>
            </a:r>
            <a:r>
              <a:rPr lang="ru-RU" dirty="0"/>
              <a:t>, </a:t>
            </a:r>
            <a:r>
              <a:rPr lang="ru-RU" dirty="0" err="1"/>
              <a:t>терасові</a:t>
            </a:r>
            <a:r>
              <a:rPr lang="ru-RU" dirty="0"/>
              <a:t>, </a:t>
            </a:r>
            <a:r>
              <a:rPr lang="ru-RU" dirty="0" err="1"/>
              <a:t>заплавні</a:t>
            </a:r>
            <a:r>
              <a:rPr lang="ru-RU" dirty="0"/>
              <a:t> та </a:t>
            </a:r>
            <a:r>
              <a:rPr lang="ru-RU" dirty="0" err="1"/>
              <a:t>ін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36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32247" r="19129" b="7609"/>
          <a:stretch/>
        </p:blipFill>
        <p:spPr bwMode="auto">
          <a:xfrm>
            <a:off x="0" y="764704"/>
            <a:ext cx="8398700" cy="527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889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620000" cy="1143000"/>
          </a:xfrm>
        </p:spPr>
        <p:txBody>
          <a:bodyPr/>
          <a:lstStyle/>
          <a:p>
            <a:pPr algn="ctr"/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позиційно-динамічної</a:t>
            </a:r>
            <a:r>
              <a:rPr lang="ru-RU" b="1" dirty="0"/>
              <a:t> ЛТС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7620000" cy="3475856"/>
          </a:xfrm>
        </p:spPr>
        <p:txBody>
          <a:bodyPr/>
          <a:lstStyle/>
          <a:p>
            <a:r>
              <a:rPr lang="ru-RU" b="1" dirty="0" err="1"/>
              <a:t>ландшафтні</a:t>
            </a:r>
            <a:r>
              <a:rPr lang="ru-RU" b="1" dirty="0"/>
              <a:t> </a:t>
            </a:r>
            <a:r>
              <a:rPr lang="ru-RU" b="1" dirty="0" err="1"/>
              <a:t>яруси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позиційно-динамічної</a:t>
            </a:r>
            <a:r>
              <a:rPr lang="ru-RU" dirty="0"/>
              <a:t> ЛТС,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територіально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односпрямованими</a:t>
            </a:r>
            <a:r>
              <a:rPr lang="ru-RU" dirty="0"/>
              <a:t> </a:t>
            </a:r>
            <a:r>
              <a:rPr lang="ru-RU" dirty="0" err="1"/>
              <a:t>горизонтальними</a:t>
            </a:r>
            <a:r>
              <a:rPr lang="ru-RU" dirty="0"/>
              <a:t> потоками </a:t>
            </a:r>
            <a:r>
              <a:rPr lang="ru-RU" dirty="0" err="1"/>
              <a:t>ландшафтних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позицію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гіпсометричних</a:t>
            </a:r>
            <a:r>
              <a:rPr lang="ru-RU" dirty="0"/>
              <a:t> меж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</a:t>
            </a:r>
            <a:r>
              <a:rPr lang="ru-RU" dirty="0" err="1"/>
              <a:t>факторів</a:t>
            </a:r>
            <a:r>
              <a:rPr lang="ru-RU" dirty="0"/>
              <a:t> </a:t>
            </a:r>
            <a:r>
              <a:rPr lang="ru-RU" dirty="0" err="1"/>
              <a:t>ландшафтної</a:t>
            </a:r>
            <a:r>
              <a:rPr lang="ru-RU" dirty="0"/>
              <a:t> </a:t>
            </a:r>
            <a:r>
              <a:rPr lang="ru-RU" dirty="0" err="1"/>
              <a:t>динаміки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1442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620000" cy="1143000"/>
          </a:xfrm>
        </p:spPr>
        <p:txBody>
          <a:bodyPr/>
          <a:lstStyle/>
          <a:p>
            <a:pPr algn="ctr"/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позиційно-динамічної</a:t>
            </a:r>
            <a:r>
              <a:rPr lang="ru-RU" b="1" dirty="0"/>
              <a:t> ЛТС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57134"/>
            <a:ext cx="7620000" cy="3024336"/>
          </a:xfrm>
        </p:spPr>
        <p:txBody>
          <a:bodyPr/>
          <a:lstStyle/>
          <a:p>
            <a:r>
              <a:rPr lang="ru-RU" b="1" dirty="0" err="1"/>
              <a:t>парадинамічний</a:t>
            </a:r>
            <a:r>
              <a:rPr lang="ru-RU" b="1" dirty="0"/>
              <a:t> район.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ландшафтних</a:t>
            </a:r>
            <a:r>
              <a:rPr lang="ru-RU" dirty="0"/>
              <a:t> </a:t>
            </a:r>
            <a:r>
              <a:rPr lang="ru-RU" dirty="0" err="1"/>
              <a:t>ярусів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</a:t>
            </a:r>
            <a:r>
              <a:rPr lang="ru-RU" dirty="0" err="1"/>
              <a:t>горизонтальними</a:t>
            </a:r>
            <a:r>
              <a:rPr lang="ru-RU" dirty="0"/>
              <a:t> потоками,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починаються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спільного</a:t>
            </a:r>
            <a:r>
              <a:rPr lang="ru-RU" dirty="0"/>
              <a:t> „центрального </a:t>
            </a:r>
            <a:r>
              <a:rPr lang="ru-RU" dirty="0" err="1"/>
              <a:t>місця</a:t>
            </a:r>
            <a:r>
              <a:rPr lang="ru-RU" dirty="0"/>
              <a:t>” – ярусу,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панівне</a:t>
            </a:r>
            <a:r>
              <a:rPr lang="ru-RU" dirty="0"/>
              <a:t> </a:t>
            </a:r>
            <a:r>
              <a:rPr lang="ru-RU" dirty="0" err="1"/>
              <a:t>висотне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.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ярусу </a:t>
            </a:r>
            <a:r>
              <a:rPr lang="ru-RU" dirty="0" err="1"/>
              <a:t>радіально</a:t>
            </a:r>
            <a:r>
              <a:rPr lang="ru-RU" dirty="0"/>
              <a:t> </a:t>
            </a:r>
            <a:r>
              <a:rPr lang="ru-RU" dirty="0" err="1"/>
              <a:t>розходяться</a:t>
            </a:r>
            <a:r>
              <a:rPr lang="ru-RU" dirty="0"/>
              <a:t>  потоки, 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об’єднують</a:t>
            </a:r>
            <a:r>
              <a:rPr lang="ru-RU" dirty="0"/>
              <a:t> ц </a:t>
            </a:r>
            <a:r>
              <a:rPr lang="ru-RU" dirty="0" err="1"/>
              <a:t>єдину</a:t>
            </a:r>
            <a:r>
              <a:rPr lang="ru-RU" dirty="0"/>
              <a:t> </a:t>
            </a:r>
            <a:r>
              <a:rPr lang="ru-RU" dirty="0" err="1"/>
              <a:t>динамічну</a:t>
            </a:r>
            <a:r>
              <a:rPr lang="ru-RU" dirty="0"/>
              <a:t> систему </a:t>
            </a:r>
            <a:r>
              <a:rPr lang="ru-RU" dirty="0" err="1"/>
              <a:t>схилові</a:t>
            </a:r>
            <a:r>
              <a:rPr lang="ru-RU" dirty="0"/>
              <a:t>, </a:t>
            </a:r>
            <a:r>
              <a:rPr lang="ru-RU" dirty="0" err="1"/>
              <a:t>терасові</a:t>
            </a:r>
            <a:r>
              <a:rPr lang="ru-RU" dirty="0"/>
              <a:t>, </a:t>
            </a:r>
            <a:r>
              <a:rPr lang="ru-RU" dirty="0" err="1"/>
              <a:t>заплавні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ландшафтні</a:t>
            </a:r>
            <a:r>
              <a:rPr lang="ru-RU" dirty="0"/>
              <a:t> </a:t>
            </a:r>
            <a:r>
              <a:rPr lang="ru-RU" dirty="0" err="1"/>
              <a:t>яруси</a:t>
            </a:r>
            <a:r>
              <a:rPr lang="ru-RU" dirty="0"/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42650" y="4221088"/>
            <a:ext cx="6409162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074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620000" cy="1143000"/>
          </a:xfrm>
        </p:spPr>
        <p:txBody>
          <a:bodyPr/>
          <a:lstStyle/>
          <a:p>
            <a:pPr algn="ctr"/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позиційно-динамічної</a:t>
            </a:r>
            <a:r>
              <a:rPr lang="ru-RU" b="1" dirty="0"/>
              <a:t> ЛТС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852936"/>
            <a:ext cx="7620000" cy="3547864"/>
          </a:xfrm>
        </p:spPr>
        <p:txBody>
          <a:bodyPr/>
          <a:lstStyle/>
          <a:p>
            <a:r>
              <a:rPr lang="ru-RU" dirty="0" err="1"/>
              <a:t>Ландшафтні</a:t>
            </a:r>
            <a:r>
              <a:rPr lang="ru-RU" dirty="0"/>
              <a:t> </a:t>
            </a:r>
            <a:r>
              <a:rPr lang="ru-RU" dirty="0" err="1"/>
              <a:t>яруси</a:t>
            </a:r>
            <a:r>
              <a:rPr lang="ru-RU" dirty="0"/>
              <a:t> в одному пара </a:t>
            </a:r>
            <a:r>
              <a:rPr lang="ru-RU" dirty="0" err="1"/>
              <a:t>динамічному</a:t>
            </a:r>
            <a:r>
              <a:rPr lang="ru-RU" dirty="0"/>
              <a:t> </a:t>
            </a:r>
            <a:r>
              <a:rPr lang="ru-RU" dirty="0" err="1"/>
              <a:t>районі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одну </a:t>
            </a:r>
            <a:r>
              <a:rPr lang="ru-RU" dirty="0" err="1"/>
              <a:t>макроекспозицію</a:t>
            </a:r>
            <a:r>
              <a:rPr lang="ru-RU" dirty="0"/>
              <a:t>.,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об’єднати</a:t>
            </a:r>
            <a:r>
              <a:rPr lang="ru-RU" dirty="0"/>
              <a:t> в </a:t>
            </a:r>
            <a:r>
              <a:rPr lang="ru-RU" b="1" dirty="0" err="1"/>
              <a:t>парадинамічний</a:t>
            </a:r>
            <a:r>
              <a:rPr lang="ru-RU" b="1" dirty="0"/>
              <a:t> </a:t>
            </a:r>
            <a:r>
              <a:rPr lang="ru-RU" b="1" dirty="0" err="1"/>
              <a:t>підрайон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</a:t>
            </a:r>
            <a:r>
              <a:rPr lang="ru-RU" dirty="0" err="1"/>
              <a:t>збігаються</a:t>
            </a:r>
            <a:r>
              <a:rPr lang="ru-RU" dirty="0"/>
              <a:t> з </a:t>
            </a:r>
            <a:r>
              <a:rPr lang="ru-RU" dirty="0" err="1"/>
              <a:t>частинами</a:t>
            </a:r>
            <a:r>
              <a:rPr lang="ru-RU" dirty="0"/>
              <a:t>(правою та </a:t>
            </a:r>
            <a:r>
              <a:rPr lang="ru-RU" dirty="0" err="1"/>
              <a:t>лівою</a:t>
            </a:r>
            <a:r>
              <a:rPr lang="ru-RU" dirty="0"/>
              <a:t>)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річок</a:t>
            </a:r>
            <a:r>
              <a:rPr lang="ru-RU" dirty="0"/>
              <a:t>, </a:t>
            </a:r>
            <a:r>
              <a:rPr lang="ru-RU" dirty="0" err="1"/>
              <a:t>розділених</a:t>
            </a:r>
            <a:r>
              <a:rPr lang="ru-RU" dirty="0"/>
              <a:t> </a:t>
            </a:r>
            <a:r>
              <a:rPr lang="ru-RU" dirty="0" err="1"/>
              <a:t>спільним</a:t>
            </a:r>
            <a:r>
              <a:rPr lang="ru-RU" dirty="0"/>
              <a:t> </a:t>
            </a:r>
            <a:r>
              <a:rPr lang="ru-RU" dirty="0" err="1"/>
              <a:t>вододілом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70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5. Парагенетична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Парагенетична</a:t>
            </a:r>
            <a:r>
              <a:rPr lang="ru-RU" dirty="0"/>
              <a:t> ЛТС </a:t>
            </a:r>
            <a:r>
              <a:rPr lang="ru-RU" b="1" dirty="0" err="1"/>
              <a:t>формується</a:t>
            </a:r>
            <a:r>
              <a:rPr lang="ru-RU" b="1" dirty="0"/>
              <a:t> 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речовинно-енергетичних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річкового</a:t>
            </a:r>
            <a:r>
              <a:rPr lang="ru-RU" dirty="0"/>
              <a:t> русла),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</a:t>
            </a:r>
            <a:r>
              <a:rPr lang="ru-RU" dirty="0" err="1"/>
              <a:t>контрастних</a:t>
            </a:r>
            <a:r>
              <a:rPr lang="ru-RU" dirty="0"/>
              <a:t> </a:t>
            </a:r>
            <a:r>
              <a:rPr lang="ru-RU" dirty="0" err="1"/>
              <a:t>середовищ</a:t>
            </a:r>
            <a:r>
              <a:rPr lang="ru-RU" dirty="0"/>
              <a:t>(</a:t>
            </a:r>
            <a:r>
              <a:rPr lang="ru-RU" dirty="0" err="1"/>
              <a:t>берегова</a:t>
            </a:r>
            <a:r>
              <a:rPr lang="ru-RU" dirty="0"/>
              <a:t> </a:t>
            </a:r>
            <a:r>
              <a:rPr lang="ru-RU" dirty="0" err="1"/>
              <a:t>лінія</a:t>
            </a:r>
            <a:r>
              <a:rPr lang="ru-RU" dirty="0"/>
              <a:t>) та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„</a:t>
            </a:r>
            <a:r>
              <a:rPr lang="ru-RU" dirty="0" err="1"/>
              <a:t>центральних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” 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напрямок</a:t>
            </a:r>
            <a:r>
              <a:rPr lang="ru-RU" dirty="0"/>
              <a:t> </a:t>
            </a:r>
            <a:r>
              <a:rPr lang="ru-RU" dirty="0" err="1"/>
              <a:t>ландшафтогенезу</a:t>
            </a:r>
            <a:r>
              <a:rPr lang="ru-RU" dirty="0"/>
              <a:t>. </a:t>
            </a:r>
            <a:endParaRPr lang="ru-RU" dirty="0" smtClean="0"/>
          </a:p>
          <a:p>
            <a:endParaRPr lang="uk-UA" dirty="0"/>
          </a:p>
          <a:p>
            <a:r>
              <a:rPr lang="ru-RU" b="1" dirty="0" err="1"/>
              <a:t>Підставою</a:t>
            </a:r>
            <a:r>
              <a:rPr lang="ru-RU" b="1" dirty="0"/>
              <a:t> для </a:t>
            </a:r>
            <a:r>
              <a:rPr lang="ru-RU" b="1" dirty="0" err="1"/>
              <a:t>об’єднання</a:t>
            </a:r>
            <a:r>
              <a:rPr lang="ru-RU" b="1" dirty="0"/>
              <a:t> </a:t>
            </a:r>
            <a:r>
              <a:rPr lang="ru-RU" dirty="0"/>
              <a:t>є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ландшафтних</a:t>
            </a:r>
            <a:r>
              <a:rPr lang="ru-RU" dirty="0"/>
              <a:t> </a:t>
            </a:r>
            <a:r>
              <a:rPr lang="ru-RU" dirty="0" err="1"/>
              <a:t>смуг</a:t>
            </a:r>
            <a:r>
              <a:rPr lang="ru-RU" dirty="0"/>
              <a:t> не до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(як при </a:t>
            </a:r>
            <a:r>
              <a:rPr lang="ru-RU" dirty="0" err="1"/>
              <a:t>виділенні</a:t>
            </a:r>
            <a:r>
              <a:rPr lang="ru-RU" dirty="0"/>
              <a:t> пара </a:t>
            </a:r>
            <a:r>
              <a:rPr lang="ru-RU" dirty="0" err="1"/>
              <a:t>динамічних</a:t>
            </a:r>
            <a:r>
              <a:rPr lang="ru-RU" dirty="0"/>
              <a:t> </a:t>
            </a:r>
            <a:r>
              <a:rPr lang="ru-RU" dirty="0" err="1"/>
              <a:t>районів</a:t>
            </a:r>
            <a:r>
              <a:rPr lang="ru-RU" dirty="0"/>
              <a:t>), а до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– </a:t>
            </a:r>
            <a:r>
              <a:rPr lang="ru-RU" dirty="0" err="1"/>
              <a:t>річкового</a:t>
            </a:r>
            <a:r>
              <a:rPr lang="ru-RU" dirty="0"/>
              <a:t> русла, тальвегу балки,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839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2687"/>
            <a:ext cx="8208912" cy="1143000"/>
          </a:xfrm>
        </p:spPr>
        <p:txBody>
          <a:bodyPr/>
          <a:lstStyle/>
          <a:p>
            <a:r>
              <a:rPr lang="uk-UA" b="1" dirty="0" smtClean="0"/>
              <a:t>Одиниці парагенетичної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348064"/>
          </a:xfrm>
        </p:spPr>
        <p:txBody>
          <a:bodyPr>
            <a:normAutofit/>
          </a:bodyPr>
          <a:lstStyle/>
          <a:p>
            <a:r>
              <a:rPr lang="ru-RU" dirty="0"/>
              <a:t>Комплексом </a:t>
            </a:r>
            <a:r>
              <a:rPr lang="ru-RU" dirty="0" err="1"/>
              <a:t>нижчого</a:t>
            </a:r>
            <a:r>
              <a:rPr lang="ru-RU" dirty="0"/>
              <a:t> рангу є </a:t>
            </a:r>
            <a:r>
              <a:rPr lang="ru-RU" b="1" dirty="0" err="1"/>
              <a:t>парагенетична</a:t>
            </a:r>
            <a:r>
              <a:rPr lang="ru-RU" b="1" dirty="0"/>
              <a:t> ланка </a:t>
            </a:r>
            <a:r>
              <a:rPr lang="ru-RU" dirty="0"/>
              <a:t>(ПГ-ланка). Вона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взаємопов’язаних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, </a:t>
            </a:r>
            <a:r>
              <a:rPr lang="ru-RU" dirty="0" err="1"/>
              <a:t>об’єднаних</a:t>
            </a:r>
            <a:r>
              <a:rPr lang="ru-RU" dirty="0"/>
              <a:t> за </a:t>
            </a:r>
            <a:r>
              <a:rPr lang="ru-RU" dirty="0" err="1"/>
              <a:t>генетичною</a:t>
            </a:r>
            <a:r>
              <a:rPr lang="ru-RU" dirty="0"/>
              <a:t> </a:t>
            </a:r>
            <a:r>
              <a:rPr lang="ru-RU" dirty="0" err="1"/>
              <a:t>єдністю</a:t>
            </a:r>
            <a:r>
              <a:rPr lang="ru-RU" dirty="0"/>
              <a:t> та одно </a:t>
            </a:r>
            <a:r>
              <a:rPr lang="ru-RU" dirty="0" err="1"/>
              <a:t>спрямованістю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в межах </a:t>
            </a:r>
            <a:r>
              <a:rPr lang="ru-RU" dirty="0" err="1"/>
              <a:t>заплавно-руслової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долини</a:t>
            </a:r>
            <a:r>
              <a:rPr lang="ru-RU" dirty="0"/>
              <a:t> (для долинно-</a:t>
            </a:r>
            <a:r>
              <a:rPr lang="ru-RU" dirty="0" err="1"/>
              <a:t>річкових</a:t>
            </a:r>
            <a:r>
              <a:rPr lang="ru-RU" dirty="0"/>
              <a:t> ПГЛК) </a:t>
            </a:r>
            <a:r>
              <a:rPr lang="ru-RU" dirty="0" err="1"/>
              <a:t>або</a:t>
            </a:r>
            <a:r>
              <a:rPr lang="ru-RU" dirty="0"/>
              <a:t> днищ </a:t>
            </a:r>
            <a:r>
              <a:rPr lang="ru-RU" dirty="0" err="1"/>
              <a:t>ерозійних</a:t>
            </a:r>
            <a:r>
              <a:rPr lang="ru-RU" dirty="0"/>
              <a:t> форм (для </a:t>
            </a:r>
            <a:r>
              <a:rPr lang="ru-RU" dirty="0" err="1"/>
              <a:t>яружно-балкових</a:t>
            </a:r>
            <a:r>
              <a:rPr lang="ru-RU" dirty="0"/>
              <a:t> ПГЛК). ПГ-ланки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ніби</a:t>
            </a:r>
            <a:r>
              <a:rPr lang="ru-RU" dirty="0"/>
              <a:t> </a:t>
            </a:r>
            <a:r>
              <a:rPr lang="ru-RU" dirty="0" err="1" smtClean="0"/>
              <a:t>нанизані</a:t>
            </a:r>
            <a:r>
              <a:rPr lang="ru-RU" dirty="0" smtClean="0"/>
              <a:t>   </a:t>
            </a:r>
            <a:r>
              <a:rPr lang="ru-RU" dirty="0"/>
              <a:t>на </a:t>
            </a:r>
            <a:r>
              <a:rPr lang="ru-RU" dirty="0" err="1"/>
              <a:t>потік</a:t>
            </a:r>
            <a:r>
              <a:rPr lang="ru-RU" dirty="0"/>
              <a:t>, </a:t>
            </a:r>
            <a:r>
              <a:rPr lang="ru-RU" b="1" dirty="0"/>
              <a:t>як на </a:t>
            </a:r>
            <a:r>
              <a:rPr lang="ru-RU" b="1" dirty="0" err="1"/>
              <a:t>стрижень</a:t>
            </a:r>
            <a:r>
              <a:rPr lang="ru-RU" dirty="0" smtClean="0"/>
              <a:t>.</a:t>
            </a:r>
          </a:p>
          <a:p>
            <a:r>
              <a:rPr lang="ru-RU" dirty="0" err="1"/>
              <a:t>Закономірне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послідовно</a:t>
            </a:r>
            <a:r>
              <a:rPr lang="ru-RU" dirty="0"/>
              <a:t> </a:t>
            </a:r>
            <a:r>
              <a:rPr lang="ru-RU" dirty="0" err="1"/>
              <a:t>спряжених</a:t>
            </a:r>
            <a:r>
              <a:rPr lang="ru-RU" dirty="0"/>
              <a:t> </a:t>
            </a:r>
            <a:r>
              <a:rPr lang="ru-RU" b="1" dirty="0"/>
              <a:t>ПГ-ланок </a:t>
            </a:r>
            <a:r>
              <a:rPr lang="ru-RU" dirty="0"/>
              <a:t>та </a:t>
            </a:r>
            <a:r>
              <a:rPr lang="ru-RU" b="1" dirty="0" err="1"/>
              <a:t>ландшафтних</a:t>
            </a:r>
            <a:r>
              <a:rPr lang="ru-RU" b="1" dirty="0"/>
              <a:t> </a:t>
            </a:r>
            <a:r>
              <a:rPr lang="ru-RU" b="1" dirty="0" err="1"/>
              <a:t>смуг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спираються</a:t>
            </a:r>
            <a:r>
              <a:rPr lang="ru-RU" dirty="0"/>
              <a:t> на русло, </a:t>
            </a:r>
            <a:r>
              <a:rPr lang="ru-RU" dirty="0" err="1"/>
              <a:t>формує</a:t>
            </a:r>
            <a:r>
              <a:rPr lang="ru-RU" dirty="0"/>
              <a:t> </a:t>
            </a:r>
            <a:r>
              <a:rPr lang="ru-RU" b="1" dirty="0"/>
              <a:t>ПГ-сектор. </a:t>
            </a:r>
            <a:endParaRPr lang="ru-RU" b="1" dirty="0" smtClean="0"/>
          </a:p>
          <a:p>
            <a:r>
              <a:rPr lang="ru-RU" b="1" dirty="0"/>
              <a:t>ПГ-пояс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територіально</a:t>
            </a:r>
            <a:r>
              <a:rPr lang="ru-RU" dirty="0"/>
              <a:t> </a:t>
            </a:r>
            <a:r>
              <a:rPr lang="ru-RU" dirty="0" err="1"/>
              <a:t>цілісний</a:t>
            </a:r>
            <a:r>
              <a:rPr lang="ru-RU" dirty="0"/>
              <a:t> фрагмент </a:t>
            </a:r>
            <a:r>
              <a:rPr lang="ru-RU" dirty="0" err="1"/>
              <a:t>долини</a:t>
            </a:r>
            <a:r>
              <a:rPr lang="ru-RU" dirty="0"/>
              <a:t> з </a:t>
            </a:r>
            <a:r>
              <a:rPr lang="ru-RU" dirty="0" err="1"/>
              <a:t>однотипним</a:t>
            </a:r>
            <a:r>
              <a:rPr lang="ru-RU" dirty="0"/>
              <a:t> </a:t>
            </a:r>
            <a:r>
              <a:rPr lang="ru-RU" dirty="0" err="1"/>
              <a:t>протіканням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фізико-географічних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морфоструктури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 smtClean="0"/>
              <a:t>Розрізняються</a:t>
            </a:r>
            <a:r>
              <a:rPr lang="ru-RU" b="1" dirty="0" smtClean="0"/>
              <a:t> </a:t>
            </a:r>
            <a:r>
              <a:rPr lang="ru-RU" dirty="0"/>
              <a:t>долинно-</a:t>
            </a:r>
            <a:r>
              <a:rPr lang="ru-RU" dirty="0" err="1"/>
              <a:t>річкові</a:t>
            </a:r>
            <a:r>
              <a:rPr lang="ru-RU" dirty="0"/>
              <a:t>, </a:t>
            </a:r>
            <a:r>
              <a:rPr lang="ru-RU" dirty="0" err="1"/>
              <a:t>яружно-балкові</a:t>
            </a:r>
            <a:r>
              <a:rPr lang="ru-RU" dirty="0"/>
              <a:t>, </a:t>
            </a:r>
            <a:r>
              <a:rPr lang="ru-RU" dirty="0" err="1"/>
              <a:t>прибережно-аквальні</a:t>
            </a:r>
            <a:r>
              <a:rPr lang="ru-RU" dirty="0"/>
              <a:t>, лиманно-</a:t>
            </a:r>
            <a:r>
              <a:rPr lang="ru-RU" dirty="0" err="1"/>
              <a:t>гирлові</a:t>
            </a:r>
            <a:r>
              <a:rPr lang="ru-RU" dirty="0"/>
              <a:t> ПГЛК</a:t>
            </a:r>
          </a:p>
        </p:txBody>
      </p:sp>
    </p:spTree>
    <p:extLst>
      <p:ext uri="{BB962C8B-B14F-4D97-AF65-F5344CB8AC3E}">
        <p14:creationId xmlns:p14="http://schemas.microsoft.com/office/powerpoint/2010/main" val="8929744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1" t="32247" r="19129" b="7609"/>
          <a:stretch/>
        </p:blipFill>
        <p:spPr bwMode="auto">
          <a:xfrm>
            <a:off x="0" y="764704"/>
            <a:ext cx="8398700" cy="5271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04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620000" cy="1143000"/>
          </a:xfrm>
        </p:spPr>
        <p:txBody>
          <a:bodyPr/>
          <a:lstStyle/>
          <a:p>
            <a:r>
              <a:rPr lang="ru-RU" sz="3600" b="1" dirty="0"/>
              <a:t>Тип </a:t>
            </a:r>
            <a:r>
              <a:rPr lang="ru-RU" sz="3600" b="1" dirty="0" err="1"/>
              <a:t>відношень</a:t>
            </a:r>
            <a:r>
              <a:rPr lang="ru-RU" sz="3600" b="1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</a:t>
            </a:r>
            <a:r>
              <a:rPr lang="ru-RU" sz="3600" dirty="0" err="1"/>
              <a:t>геотопами</a:t>
            </a:r>
            <a:r>
              <a:rPr lang="ru-RU" sz="3600" dirty="0"/>
              <a:t> є основою </a:t>
            </a:r>
            <a:r>
              <a:rPr lang="ru-RU" sz="3600" dirty="0" err="1"/>
              <a:t>виділення</a:t>
            </a:r>
            <a:r>
              <a:rPr lang="ru-RU" sz="3600" dirty="0"/>
              <a:t> </a:t>
            </a:r>
            <a:r>
              <a:rPr lang="ru-RU" sz="3600" dirty="0" err="1"/>
              <a:t>відповідного</a:t>
            </a:r>
            <a:r>
              <a:rPr lang="ru-RU" sz="3600" dirty="0"/>
              <a:t> типу ЛТС, </a:t>
            </a:r>
            <a:r>
              <a:rPr lang="ru-RU" sz="3600" dirty="0" err="1"/>
              <a:t>оскільки</a:t>
            </a:r>
            <a:r>
              <a:rPr lang="ru-RU" sz="3600" dirty="0"/>
              <a:t> </a:t>
            </a:r>
            <a:r>
              <a:rPr lang="ru-RU" sz="3600" dirty="0" err="1"/>
              <a:t>визначає</a:t>
            </a:r>
            <a:r>
              <a:rPr lang="ru-RU" sz="3600" dirty="0"/>
              <a:t>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564904"/>
            <a:ext cx="7620000" cy="4051920"/>
          </a:xfrm>
        </p:spPr>
        <p:txBody>
          <a:bodyPr/>
          <a:lstStyle/>
          <a:p>
            <a:pPr algn="just"/>
            <a:r>
              <a:rPr lang="ru-RU" dirty="0"/>
              <a:t>	</a:t>
            </a:r>
            <a:r>
              <a:rPr lang="ru-RU" sz="2400" dirty="0"/>
              <a:t>Принцип </a:t>
            </a:r>
            <a:r>
              <a:rPr lang="ru-RU" sz="2400" dirty="0" err="1"/>
              <a:t>інтеграції</a:t>
            </a:r>
            <a:r>
              <a:rPr lang="ru-RU" sz="2400" dirty="0"/>
              <a:t> </a:t>
            </a:r>
            <a:r>
              <a:rPr lang="ru-RU" sz="2400" dirty="0" err="1"/>
              <a:t>геотопів</a:t>
            </a:r>
            <a:r>
              <a:rPr lang="ru-RU" sz="2400" dirty="0"/>
              <a:t> у </a:t>
            </a:r>
            <a:r>
              <a:rPr lang="ru-RU" sz="2400" dirty="0" err="1"/>
              <a:t>більш</a:t>
            </a:r>
            <a:r>
              <a:rPr lang="ru-RU" sz="2400" dirty="0"/>
              <a:t> </a:t>
            </a:r>
            <a:r>
              <a:rPr lang="ru-RU" sz="2400" dirty="0" err="1"/>
              <a:t>складні</a:t>
            </a:r>
            <a:r>
              <a:rPr lang="ru-RU" sz="2400" dirty="0"/>
              <a:t> </a:t>
            </a:r>
            <a:r>
              <a:rPr lang="ru-RU" sz="2400" dirty="0" err="1"/>
              <a:t>ландшафтні</a:t>
            </a:r>
            <a:r>
              <a:rPr lang="ru-RU" sz="2400" dirty="0"/>
              <a:t> </a:t>
            </a:r>
            <a:r>
              <a:rPr lang="ru-RU" sz="2400" dirty="0" err="1"/>
              <a:t>територіальні</a:t>
            </a:r>
            <a:r>
              <a:rPr lang="ru-RU" sz="2400" dirty="0"/>
              <a:t> </a:t>
            </a:r>
            <a:r>
              <a:rPr lang="ru-RU" sz="2400" dirty="0" err="1"/>
              <a:t>одиниці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/>
              <a:t> 	</a:t>
            </a:r>
            <a:r>
              <a:rPr lang="ru-RU" sz="2400" dirty="0" err="1"/>
              <a:t>Таксономічний</a:t>
            </a:r>
            <a:r>
              <a:rPr lang="ru-RU" sz="2400" dirty="0"/>
              <a:t> ряд </a:t>
            </a:r>
            <a:r>
              <a:rPr lang="ru-RU" sz="2400" dirty="0" err="1" smtClean="0"/>
              <a:t>останніх</a:t>
            </a:r>
            <a:r>
              <a:rPr lang="ru-RU" sz="2400" dirty="0" smtClean="0"/>
              <a:t> (</a:t>
            </a:r>
            <a:r>
              <a:rPr lang="ru-RU" sz="2400" dirty="0" err="1"/>
              <a:t>ієрархічну</a:t>
            </a:r>
            <a:r>
              <a:rPr lang="ru-RU" sz="2400" dirty="0"/>
              <a:t> </a:t>
            </a:r>
            <a:r>
              <a:rPr lang="ru-RU" sz="2400" dirty="0" err="1"/>
              <a:t>впорядкованість</a:t>
            </a:r>
            <a:r>
              <a:rPr lang="ru-RU" sz="2400" dirty="0"/>
              <a:t> ЛТС);</a:t>
            </a:r>
          </a:p>
          <a:p>
            <a:pPr algn="just"/>
            <a:r>
              <a:rPr lang="ru-RU" sz="2400" dirty="0"/>
              <a:t> 	</a:t>
            </a:r>
            <a:r>
              <a:rPr lang="ru-RU" sz="2400" dirty="0" err="1"/>
              <a:t>Ареали</a:t>
            </a:r>
            <a:r>
              <a:rPr lang="ru-RU" sz="2400" dirty="0"/>
              <a:t>, </a:t>
            </a:r>
            <a:r>
              <a:rPr lang="ru-RU" sz="2400" dirty="0" err="1"/>
              <a:t>межі</a:t>
            </a:r>
            <a:r>
              <a:rPr lang="ru-RU" sz="2400" dirty="0"/>
              <a:t>, </a:t>
            </a:r>
            <a:r>
              <a:rPr lang="ru-RU" sz="2400" dirty="0" err="1"/>
              <a:t>взаємо</a:t>
            </a:r>
            <a:r>
              <a:rPr lang="ru-RU" sz="2400" dirty="0"/>
              <a:t> </a:t>
            </a:r>
            <a:r>
              <a:rPr lang="ru-RU" sz="2400" dirty="0" err="1"/>
              <a:t>розташування</a:t>
            </a:r>
            <a:r>
              <a:rPr lang="ru-RU" sz="2400" dirty="0"/>
              <a:t> </a:t>
            </a:r>
            <a:r>
              <a:rPr lang="ru-RU" sz="2400" dirty="0" err="1"/>
              <a:t>однорангових</a:t>
            </a:r>
            <a:r>
              <a:rPr lang="ru-RU" sz="2400" dirty="0"/>
              <a:t> </a:t>
            </a:r>
            <a:r>
              <a:rPr lang="ru-RU" sz="2400" dirty="0" err="1"/>
              <a:t>ландшафтних</a:t>
            </a:r>
            <a:r>
              <a:rPr lang="ru-RU" sz="2400" dirty="0"/>
              <a:t> </a:t>
            </a:r>
            <a:r>
              <a:rPr lang="ru-RU" sz="2400" dirty="0" err="1" smtClean="0"/>
              <a:t>одиниць</a:t>
            </a:r>
            <a:r>
              <a:rPr lang="ru-RU" sz="2400" dirty="0" smtClean="0"/>
              <a:t> (</a:t>
            </a:r>
            <a:r>
              <a:rPr lang="ru-RU" sz="2400" dirty="0" err="1"/>
              <a:t>конфігураційну</a:t>
            </a:r>
            <a:r>
              <a:rPr lang="ru-RU" sz="2400" dirty="0"/>
              <a:t> </a:t>
            </a:r>
            <a:r>
              <a:rPr lang="ru-RU" sz="2400" dirty="0" err="1"/>
              <a:t>впорядкованість</a:t>
            </a:r>
            <a:r>
              <a:rPr lang="ru-RU" sz="2400" dirty="0"/>
              <a:t> ЛТС.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79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620000" cy="1143000"/>
          </a:xfrm>
        </p:spPr>
        <p:txBody>
          <a:bodyPr/>
          <a:lstStyle/>
          <a:p>
            <a:pPr algn="ctr"/>
            <a:r>
              <a:rPr lang="ru-RU" b="1" dirty="0"/>
              <a:t>6</a:t>
            </a:r>
            <a:r>
              <a:rPr lang="ru-RU" b="1" dirty="0" smtClean="0"/>
              <a:t>. </a:t>
            </a:r>
            <a:r>
              <a:rPr lang="ru-RU" b="1" dirty="0" err="1" smtClean="0"/>
              <a:t>Басейнова</a:t>
            </a:r>
            <a:r>
              <a:rPr lang="ru-RU" b="1" dirty="0" smtClean="0"/>
              <a:t>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7620000" cy="4800600"/>
          </a:xfrm>
        </p:spPr>
        <p:txBody>
          <a:bodyPr/>
          <a:lstStyle/>
          <a:p>
            <a:r>
              <a:rPr lang="ru-RU" b="1" dirty="0" err="1" smtClean="0"/>
              <a:t>Структуроформуючим</a:t>
            </a:r>
            <a:r>
              <a:rPr lang="ru-RU" b="1" dirty="0" smtClean="0"/>
              <a:t> </a:t>
            </a:r>
            <a:r>
              <a:rPr lang="ru-RU" b="1" dirty="0"/>
              <a:t>для </a:t>
            </a:r>
            <a:r>
              <a:rPr lang="ru-RU" b="1" dirty="0" err="1"/>
              <a:t>басейнової</a:t>
            </a:r>
            <a:r>
              <a:rPr lang="ru-RU" b="1" dirty="0"/>
              <a:t> </a:t>
            </a:r>
            <a:r>
              <a:rPr lang="ru-RU" b="1" dirty="0" smtClean="0"/>
              <a:t>ЛТС </a:t>
            </a:r>
            <a:r>
              <a:rPr lang="ru-RU" dirty="0" smtClean="0"/>
              <a:t>– </a:t>
            </a:r>
            <a:r>
              <a:rPr lang="uk-UA" dirty="0" smtClean="0"/>
              <a:t>є к</a:t>
            </a:r>
            <a:r>
              <a:rPr lang="ru-RU" dirty="0" err="1" smtClean="0"/>
              <a:t>онцентрований</a:t>
            </a:r>
            <a:r>
              <a:rPr lang="ru-RU" dirty="0" smtClean="0"/>
              <a:t> </a:t>
            </a:r>
            <a:r>
              <a:rPr lang="ru-RU" dirty="0" err="1"/>
              <a:t>поверхневий</a:t>
            </a:r>
            <a:r>
              <a:rPr lang="ru-RU" dirty="0"/>
              <a:t> </a:t>
            </a:r>
            <a:r>
              <a:rPr lang="ru-RU" dirty="0" err="1"/>
              <a:t>стік</a:t>
            </a:r>
            <a:r>
              <a:rPr lang="ru-RU" dirty="0"/>
              <a:t> води з </a:t>
            </a:r>
            <a:r>
              <a:rPr lang="ru-RU" dirty="0" err="1"/>
              <a:t>розчиненими</a:t>
            </a:r>
            <a:r>
              <a:rPr lang="ru-RU" dirty="0"/>
              <a:t> та </a:t>
            </a:r>
            <a:r>
              <a:rPr lang="ru-RU" dirty="0" err="1"/>
              <a:t>завислими</a:t>
            </a:r>
            <a:r>
              <a:rPr lang="ru-RU" dirty="0"/>
              <a:t> в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 smtClean="0"/>
              <a:t>речовинами</a:t>
            </a:r>
            <a:r>
              <a:rPr lang="ru-RU" dirty="0" smtClean="0"/>
              <a:t>. </a:t>
            </a:r>
          </a:p>
          <a:p>
            <a:endParaRPr lang="uk-UA" dirty="0"/>
          </a:p>
          <a:p>
            <a:r>
              <a:rPr lang="ru-RU" b="1" dirty="0" err="1"/>
              <a:t>Територіальними</a:t>
            </a:r>
            <a:r>
              <a:rPr lang="ru-RU" b="1" dirty="0"/>
              <a:t> </a:t>
            </a:r>
            <a:r>
              <a:rPr lang="ru-RU" b="1" dirty="0" err="1"/>
              <a:t>одиницями</a:t>
            </a:r>
            <a:r>
              <a:rPr lang="ru-RU" b="1" dirty="0"/>
              <a:t> </a:t>
            </a:r>
            <a:r>
              <a:rPr lang="ru-RU" b="1" dirty="0" err="1"/>
              <a:t>басейнової</a:t>
            </a:r>
            <a:r>
              <a:rPr lang="ru-RU" b="1" dirty="0"/>
              <a:t> ЛТС </a:t>
            </a:r>
            <a:r>
              <a:rPr lang="ru-RU" dirty="0"/>
              <a:t>є </a:t>
            </a:r>
            <a:r>
              <a:rPr lang="ru-RU" dirty="0" err="1"/>
              <a:t>басейни</a:t>
            </a:r>
            <a:r>
              <a:rPr lang="ru-RU" dirty="0"/>
              <a:t>, порядок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 </a:t>
            </a:r>
            <a:r>
              <a:rPr lang="ru-RU" dirty="0" err="1"/>
              <a:t>чітку</a:t>
            </a:r>
            <a:r>
              <a:rPr lang="ru-RU" dirty="0"/>
              <a:t> </a:t>
            </a:r>
            <a:r>
              <a:rPr lang="ru-RU" dirty="0" err="1"/>
              <a:t>ієрархічну</a:t>
            </a:r>
            <a:r>
              <a:rPr lang="ru-RU" dirty="0"/>
              <a:t>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в </a:t>
            </a:r>
            <a:r>
              <a:rPr lang="ru-RU" dirty="0" err="1"/>
              <a:t>цілому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ÑÑÑÑÐºÑÑÑÐ° Ð±Ð°ÑÐµÐ¹Ð½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71872"/>
            <a:ext cx="2935097" cy="289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345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3140968"/>
            <a:ext cx="3816424" cy="1143000"/>
          </a:xfrm>
        </p:spPr>
        <p:txBody>
          <a:bodyPr/>
          <a:lstStyle/>
          <a:p>
            <a:pPr algn="ctr"/>
            <a:r>
              <a:rPr lang="ru-RU" sz="4000" b="1" dirty="0" err="1"/>
              <a:t>Гідрографічна</a:t>
            </a:r>
            <a:r>
              <a:rPr lang="ru-RU" sz="4000" b="1" dirty="0"/>
              <a:t> </a:t>
            </a:r>
            <a:r>
              <a:rPr lang="ru-RU" sz="4000" b="1" dirty="0" err="1"/>
              <a:t>сітка</a:t>
            </a:r>
            <a:r>
              <a:rPr lang="ru-RU" sz="4000" b="1" dirty="0"/>
              <a:t>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63" y="303982"/>
            <a:ext cx="5685968" cy="629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0095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620000" cy="4800600"/>
          </a:xfrm>
        </p:spPr>
        <p:txBody>
          <a:bodyPr/>
          <a:lstStyle/>
          <a:p>
            <a:r>
              <a:rPr lang="ru-RU" b="1" dirty="0" err="1"/>
              <a:t>Структуроформуючими</a:t>
            </a:r>
            <a:r>
              <a:rPr lang="ru-RU" b="1" dirty="0"/>
              <a:t> </a:t>
            </a:r>
            <a:r>
              <a:rPr lang="ru-RU" dirty="0"/>
              <a:t>є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водостоки,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фіксоване</a:t>
            </a:r>
            <a:r>
              <a:rPr lang="ru-RU" dirty="0"/>
              <a:t> в </a:t>
            </a:r>
            <a:r>
              <a:rPr lang="ru-RU" dirty="0" err="1"/>
              <a:t>просторі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, яке, в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глибиною</a:t>
            </a:r>
            <a:r>
              <a:rPr lang="ru-RU" dirty="0"/>
              <a:t> </a:t>
            </a:r>
            <a:r>
              <a:rPr lang="ru-RU" dirty="0" err="1"/>
              <a:t>врізу</a:t>
            </a:r>
            <a:r>
              <a:rPr lang="ru-RU" dirty="0"/>
              <a:t> </a:t>
            </a:r>
            <a:r>
              <a:rPr lang="ru-RU" dirty="0" err="1"/>
              <a:t>ерозійної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/>
              <a:t>Водостоками,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визначають</a:t>
            </a:r>
            <a:r>
              <a:rPr lang="ru-RU" b="1" dirty="0"/>
              <a:t> </a:t>
            </a:r>
            <a:r>
              <a:rPr lang="ru-RU" b="1" dirty="0" err="1"/>
              <a:t>басейнову</a:t>
            </a:r>
            <a:r>
              <a:rPr lang="ru-RU" b="1" dirty="0"/>
              <a:t> ЛТС</a:t>
            </a:r>
            <a:r>
              <a:rPr lang="ru-RU" dirty="0"/>
              <a:t>, є </a:t>
            </a:r>
            <a:r>
              <a:rPr lang="ru-RU" dirty="0" err="1"/>
              <a:t>річки</a:t>
            </a:r>
            <a:r>
              <a:rPr lang="ru-RU" dirty="0"/>
              <a:t>, </a:t>
            </a:r>
            <a:r>
              <a:rPr lang="ru-RU" dirty="0" err="1"/>
              <a:t>сухоріччя</a:t>
            </a:r>
            <a:r>
              <a:rPr lang="ru-RU" dirty="0"/>
              <a:t>, балки, </a:t>
            </a:r>
            <a:r>
              <a:rPr lang="ru-RU" dirty="0" err="1"/>
              <a:t>лощини</a:t>
            </a:r>
            <a:r>
              <a:rPr lang="ru-RU" dirty="0"/>
              <a:t> та яри.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478" y="3665638"/>
            <a:ext cx="2268116" cy="3024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20887"/>
            <a:ext cx="2784311" cy="20882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9916" y="2391668"/>
            <a:ext cx="2946524" cy="220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93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Дихотомічність</a:t>
            </a:r>
            <a:r>
              <a:rPr lang="ru-RU" b="1" dirty="0"/>
              <a:t> </a:t>
            </a:r>
            <a:r>
              <a:rPr lang="ru-RU" b="1" dirty="0" err="1"/>
              <a:t>даної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</a:t>
            </a:r>
            <a:r>
              <a:rPr lang="ru-RU" b="1" dirty="0" err="1" smtClean="0"/>
              <a:t>дозволяє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620000" cy="4896544"/>
          </a:xfrm>
        </p:spPr>
        <p:txBody>
          <a:bodyPr>
            <a:normAutofit fontScale="85000" lnSpcReduction="10000"/>
          </a:bodyPr>
          <a:lstStyle/>
          <a:p>
            <a:r>
              <a:rPr lang="ru-RU" sz="2600" dirty="0"/>
              <a:t>1.	</a:t>
            </a:r>
            <a:r>
              <a:rPr lang="ru-RU" sz="2600" dirty="0" err="1"/>
              <a:t>в</a:t>
            </a:r>
            <a:r>
              <a:rPr lang="ru-RU" sz="2600" dirty="0" err="1" smtClean="0"/>
              <a:t>иявити</a:t>
            </a:r>
            <a:r>
              <a:rPr lang="ru-RU" sz="2600" dirty="0" smtClean="0"/>
              <a:t> </a:t>
            </a:r>
            <a:r>
              <a:rPr lang="ru-RU" sz="2600" dirty="0" err="1" smtClean="0"/>
              <a:t>ріки</a:t>
            </a:r>
            <a:r>
              <a:rPr lang="ru-RU" sz="2600" dirty="0" smtClean="0"/>
              <a:t>, </a:t>
            </a:r>
            <a:r>
              <a:rPr lang="ru-RU" sz="2600" dirty="0" err="1" smtClean="0"/>
              <a:t>які</a:t>
            </a:r>
            <a:r>
              <a:rPr lang="ru-RU" sz="2600" dirty="0" smtClean="0"/>
              <a:t> </a:t>
            </a:r>
            <a:r>
              <a:rPr lang="ru-RU" sz="2600" dirty="0" err="1"/>
              <a:t>припинили</a:t>
            </a:r>
            <a:r>
              <a:rPr lang="ru-RU" sz="2600" dirty="0"/>
              <a:t> </a:t>
            </a:r>
            <a:r>
              <a:rPr lang="ru-RU" sz="2600" dirty="0" err="1"/>
              <a:t>своє</a:t>
            </a:r>
            <a:r>
              <a:rPr lang="ru-RU" sz="2600" dirty="0"/>
              <a:t> </a:t>
            </a:r>
            <a:r>
              <a:rPr lang="ru-RU" sz="2600" dirty="0" err="1"/>
              <a:t>існування</a:t>
            </a:r>
            <a:r>
              <a:rPr lang="ru-RU" sz="2600" dirty="0"/>
              <a:t> як </a:t>
            </a:r>
            <a:r>
              <a:rPr lang="ru-RU" sz="2600" dirty="0" err="1"/>
              <a:t>постійні</a:t>
            </a:r>
            <a:r>
              <a:rPr lang="ru-RU" sz="2600" dirty="0"/>
              <a:t> водостоки і </a:t>
            </a:r>
            <a:r>
              <a:rPr lang="ru-RU" sz="2600" dirty="0" err="1"/>
              <a:t>перейшли</a:t>
            </a:r>
            <a:r>
              <a:rPr lang="ru-RU" sz="2600" dirty="0"/>
              <a:t> в </a:t>
            </a:r>
            <a:r>
              <a:rPr lang="ru-RU" sz="2600" dirty="0" err="1"/>
              <a:t>категорію</a:t>
            </a:r>
            <a:r>
              <a:rPr lang="ru-RU" sz="2600" dirty="0"/>
              <a:t> балок, </a:t>
            </a:r>
            <a:r>
              <a:rPr lang="ru-RU" sz="2600" dirty="0" err="1"/>
              <a:t>суходолів</a:t>
            </a:r>
            <a:r>
              <a:rPr lang="ru-RU" sz="2600" dirty="0"/>
              <a:t>;</a:t>
            </a:r>
          </a:p>
          <a:p>
            <a:r>
              <a:rPr lang="ru-RU" sz="2600" dirty="0"/>
              <a:t>2.	</a:t>
            </a:r>
            <a:r>
              <a:rPr lang="ru-RU" sz="2600" dirty="0" err="1"/>
              <a:t>виявити</a:t>
            </a:r>
            <a:r>
              <a:rPr lang="ru-RU" sz="2600" dirty="0"/>
              <a:t> </a:t>
            </a:r>
            <a:r>
              <a:rPr lang="ru-RU" sz="2600" dirty="0" err="1"/>
              <a:t>річки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змінили</a:t>
            </a:r>
            <a:r>
              <a:rPr lang="ru-RU" sz="2600" dirty="0"/>
              <a:t> </a:t>
            </a:r>
            <a:r>
              <a:rPr lang="ru-RU" sz="2600" dirty="0" err="1"/>
              <a:t>свій</a:t>
            </a:r>
            <a:r>
              <a:rPr lang="ru-RU" sz="2600" dirty="0"/>
              <a:t> </a:t>
            </a:r>
            <a:r>
              <a:rPr lang="ru-RU" sz="2600" dirty="0" smtClean="0"/>
              <a:t>порядок (</a:t>
            </a:r>
            <a:r>
              <a:rPr lang="ru-RU" sz="2600" dirty="0"/>
              <a:t>понизили </a:t>
            </a:r>
            <a:r>
              <a:rPr lang="ru-RU" sz="2600" dirty="0" err="1"/>
              <a:t>його</a:t>
            </a:r>
            <a:r>
              <a:rPr lang="ru-RU" sz="2600" dirty="0"/>
              <a:t> </a:t>
            </a:r>
            <a:r>
              <a:rPr lang="ru-RU" sz="2600" dirty="0" err="1"/>
              <a:t>внаслідок</a:t>
            </a:r>
            <a:r>
              <a:rPr lang="ru-RU" sz="2600" dirty="0"/>
              <a:t> </a:t>
            </a:r>
            <a:r>
              <a:rPr lang="ru-RU" sz="2600" dirty="0" err="1"/>
              <a:t>відмирання</a:t>
            </a:r>
            <a:r>
              <a:rPr lang="ru-RU" sz="2600" dirty="0"/>
              <a:t> </a:t>
            </a:r>
            <a:r>
              <a:rPr lang="ru-RU" sz="2600" dirty="0" err="1"/>
              <a:t>порядкоутворюючих</a:t>
            </a:r>
            <a:r>
              <a:rPr lang="ru-RU" sz="2600" dirty="0"/>
              <a:t> приток </a:t>
            </a:r>
            <a:r>
              <a:rPr lang="ru-RU" sz="2600" dirty="0" err="1"/>
              <a:t>або</a:t>
            </a:r>
            <a:r>
              <a:rPr lang="ru-RU" sz="2600" dirty="0"/>
              <a:t> </a:t>
            </a:r>
            <a:r>
              <a:rPr lang="ru-RU" sz="2600" dirty="0" err="1"/>
              <a:t>навпаки</a:t>
            </a:r>
            <a:r>
              <a:rPr lang="ru-RU" sz="2600" dirty="0"/>
              <a:t>, </a:t>
            </a:r>
            <a:r>
              <a:rPr lang="ru-RU" sz="2600" dirty="0" err="1"/>
              <a:t>підвищили</a:t>
            </a:r>
            <a:r>
              <a:rPr lang="ru-RU" sz="2600" dirty="0"/>
              <a:t> </a:t>
            </a:r>
            <a:r>
              <a:rPr lang="ru-RU" sz="2600" dirty="0" err="1"/>
              <a:t>внаслідок</a:t>
            </a:r>
            <a:r>
              <a:rPr lang="ru-RU" sz="2600" dirty="0"/>
              <a:t> </a:t>
            </a:r>
            <a:r>
              <a:rPr lang="ru-RU" sz="2600" dirty="0" err="1"/>
              <a:t>створення</a:t>
            </a:r>
            <a:r>
              <a:rPr lang="ru-RU" sz="2600" dirty="0"/>
              <a:t> </a:t>
            </a:r>
            <a:r>
              <a:rPr lang="ru-RU" sz="2600" dirty="0" err="1"/>
              <a:t>людиною</a:t>
            </a:r>
            <a:r>
              <a:rPr lang="ru-RU" sz="2600" dirty="0"/>
              <a:t> </a:t>
            </a:r>
            <a:r>
              <a:rPr lang="ru-RU" sz="2600" dirty="0" err="1"/>
              <a:t>штучних</a:t>
            </a:r>
            <a:r>
              <a:rPr lang="ru-RU" sz="2600" dirty="0"/>
              <a:t> </a:t>
            </a:r>
            <a:r>
              <a:rPr lang="ru-RU" sz="2600" dirty="0" err="1"/>
              <a:t>рік-каналів</a:t>
            </a:r>
            <a:r>
              <a:rPr lang="ru-RU" sz="2600" dirty="0"/>
              <a:t>);</a:t>
            </a:r>
          </a:p>
          <a:p>
            <a:r>
              <a:rPr lang="ru-RU" sz="2600" dirty="0"/>
              <a:t>3.	вести </a:t>
            </a:r>
            <a:r>
              <a:rPr lang="ru-RU" sz="2600" dirty="0" err="1"/>
              <a:t>підрахунки</a:t>
            </a:r>
            <a:r>
              <a:rPr lang="ru-RU" sz="2600" dirty="0"/>
              <a:t> </a:t>
            </a:r>
            <a:r>
              <a:rPr lang="ru-RU" sz="2600" dirty="0" err="1"/>
              <a:t>кількості</a:t>
            </a:r>
            <a:r>
              <a:rPr lang="ru-RU" sz="2600" dirty="0"/>
              <a:t> </a:t>
            </a:r>
            <a:r>
              <a:rPr lang="ru-RU" sz="2600" dirty="0" err="1"/>
              <a:t>різнопорядкових</a:t>
            </a:r>
            <a:r>
              <a:rPr lang="ru-RU" sz="2600" dirty="0"/>
              <a:t> </a:t>
            </a:r>
            <a:r>
              <a:rPr lang="ru-RU" sz="2600" dirty="0" err="1"/>
              <a:t>рік</a:t>
            </a:r>
            <a:r>
              <a:rPr lang="ru-RU" sz="2600" dirty="0"/>
              <a:t> у </a:t>
            </a:r>
            <a:r>
              <a:rPr lang="ru-RU" sz="2600" dirty="0" err="1"/>
              <a:t>річковій</a:t>
            </a:r>
            <a:r>
              <a:rPr lang="ru-RU" sz="2600" dirty="0"/>
              <a:t> </a:t>
            </a:r>
            <a:r>
              <a:rPr lang="ru-RU" sz="2600" dirty="0" err="1"/>
              <a:t>системі</a:t>
            </a:r>
            <a:r>
              <a:rPr lang="ru-RU" sz="2600" dirty="0"/>
              <a:t> на </a:t>
            </a:r>
            <a:r>
              <a:rPr lang="ru-RU" sz="2600" dirty="0" err="1"/>
              <a:t>різночасових</a:t>
            </a:r>
            <a:r>
              <a:rPr lang="ru-RU" sz="2600" dirty="0"/>
              <a:t> „</a:t>
            </a:r>
            <a:r>
              <a:rPr lang="ru-RU" sz="2600" dirty="0" err="1"/>
              <a:t>зрізах</a:t>
            </a:r>
            <a:r>
              <a:rPr lang="ru-RU" sz="2600" dirty="0"/>
              <a:t>” </a:t>
            </a:r>
            <a:r>
              <a:rPr lang="ru-RU" sz="2600" dirty="0" err="1"/>
              <a:t>її</a:t>
            </a:r>
            <a:r>
              <a:rPr lang="ru-RU" sz="2600" dirty="0"/>
              <a:t> стану з метою </a:t>
            </a:r>
            <a:r>
              <a:rPr lang="ru-RU" sz="2600" dirty="0" err="1"/>
              <a:t>прогнозування</a:t>
            </a:r>
            <a:r>
              <a:rPr lang="ru-RU" sz="2600" dirty="0"/>
              <a:t> </a:t>
            </a:r>
            <a:r>
              <a:rPr lang="ru-RU" sz="2600" dirty="0" err="1"/>
              <a:t>екологічних</a:t>
            </a:r>
            <a:r>
              <a:rPr lang="ru-RU" sz="2600" dirty="0"/>
              <a:t> </a:t>
            </a:r>
            <a:r>
              <a:rPr lang="ru-RU" sz="2600" dirty="0" err="1"/>
              <a:t>процесів</a:t>
            </a:r>
            <a:r>
              <a:rPr lang="ru-RU" sz="2600" dirty="0"/>
              <a:t>;</a:t>
            </a:r>
          </a:p>
          <a:p>
            <a:r>
              <a:rPr lang="ru-RU" sz="2600" dirty="0"/>
              <a:t>4.	</a:t>
            </a:r>
            <a:r>
              <a:rPr lang="ru-RU" sz="2600" dirty="0" err="1"/>
              <a:t>визначити</a:t>
            </a:r>
            <a:r>
              <a:rPr lang="ru-RU" sz="2600" dirty="0"/>
              <a:t> </a:t>
            </a:r>
            <a:r>
              <a:rPr lang="ru-RU" sz="2600" dirty="0" err="1"/>
              <a:t>довжину</a:t>
            </a:r>
            <a:r>
              <a:rPr lang="ru-RU" sz="2600" dirty="0"/>
              <a:t> </a:t>
            </a:r>
            <a:r>
              <a:rPr lang="ru-RU" sz="2600" dirty="0" err="1"/>
              <a:t>рік</a:t>
            </a:r>
            <a:r>
              <a:rPr lang="ru-RU" sz="2600" dirty="0"/>
              <a:t> </a:t>
            </a:r>
            <a:r>
              <a:rPr lang="ru-RU" sz="2600" dirty="0" err="1"/>
              <a:t>різних</a:t>
            </a:r>
            <a:r>
              <a:rPr lang="ru-RU" sz="2600" dirty="0"/>
              <a:t> </a:t>
            </a:r>
            <a:r>
              <a:rPr lang="ru-RU" sz="2600" dirty="0" err="1"/>
              <a:t>порядків</a:t>
            </a:r>
            <a:r>
              <a:rPr lang="ru-RU" sz="2600" dirty="0"/>
              <a:t> і </a:t>
            </a:r>
            <a:r>
              <a:rPr lang="ru-RU" sz="2600" dirty="0" err="1"/>
              <a:t>загальну</a:t>
            </a:r>
            <a:r>
              <a:rPr lang="ru-RU" sz="2600" dirty="0"/>
              <a:t> </a:t>
            </a:r>
            <a:r>
              <a:rPr lang="ru-RU" sz="2600" dirty="0" err="1"/>
              <a:t>протяжність</a:t>
            </a:r>
            <a:r>
              <a:rPr lang="ru-RU" sz="2600" dirty="0"/>
              <a:t> </a:t>
            </a:r>
            <a:r>
              <a:rPr lang="ru-RU" sz="2600" dirty="0" err="1"/>
              <a:t>річкових</a:t>
            </a:r>
            <a:r>
              <a:rPr lang="ru-RU" sz="2600" dirty="0"/>
              <a:t> систем на </a:t>
            </a:r>
            <a:r>
              <a:rPr lang="ru-RU" sz="2600" dirty="0" err="1"/>
              <a:t>цих</a:t>
            </a:r>
            <a:r>
              <a:rPr lang="ru-RU" sz="2600" dirty="0"/>
              <a:t> же „</a:t>
            </a:r>
            <a:r>
              <a:rPr lang="ru-RU" sz="2600" dirty="0" err="1"/>
              <a:t>зрізах</a:t>
            </a:r>
            <a:r>
              <a:rPr lang="ru-RU" sz="2600" dirty="0"/>
              <a:t>”, </a:t>
            </a:r>
            <a:r>
              <a:rPr lang="ru-RU" sz="2600" dirty="0" err="1"/>
              <a:t>аналізувати</a:t>
            </a:r>
            <a:r>
              <a:rPr lang="ru-RU" sz="2600" dirty="0"/>
              <a:t> </a:t>
            </a:r>
            <a:r>
              <a:rPr lang="ru-RU" sz="2600" dirty="0" err="1"/>
              <a:t>їх</a:t>
            </a:r>
            <a:r>
              <a:rPr lang="ru-RU" sz="2600" dirty="0"/>
              <a:t> стан;</a:t>
            </a:r>
          </a:p>
          <a:p>
            <a:r>
              <a:rPr lang="ru-RU" sz="2600" dirty="0"/>
              <a:t>5.	</a:t>
            </a:r>
            <a:r>
              <a:rPr lang="ru-RU" sz="2600" dirty="0" err="1"/>
              <a:t>виявити</a:t>
            </a:r>
            <a:r>
              <a:rPr lang="ru-RU" sz="2600" dirty="0"/>
              <a:t> </a:t>
            </a:r>
            <a:r>
              <a:rPr lang="ru-RU" sz="2600" dirty="0" err="1"/>
              <a:t>тенденції</a:t>
            </a:r>
            <a:r>
              <a:rPr lang="ru-RU" sz="2600" dirty="0"/>
              <a:t> і </a:t>
            </a:r>
            <a:r>
              <a:rPr lang="ru-RU" sz="2600" dirty="0" err="1"/>
              <a:t>спрямованість</a:t>
            </a:r>
            <a:r>
              <a:rPr lang="ru-RU" sz="2600" dirty="0"/>
              <a:t> </a:t>
            </a:r>
            <a:r>
              <a:rPr lang="ru-RU" sz="2600" dirty="0" err="1"/>
              <a:t>розвитку</a:t>
            </a:r>
            <a:r>
              <a:rPr lang="ru-RU" sz="2600" dirty="0"/>
              <a:t> </a:t>
            </a:r>
            <a:r>
              <a:rPr lang="ru-RU" sz="2600" dirty="0" err="1"/>
              <a:t>річкових</a:t>
            </a:r>
            <a:r>
              <a:rPr lang="ru-RU" sz="2600" dirty="0"/>
              <a:t> систем і </a:t>
            </a:r>
            <a:r>
              <a:rPr lang="ru-RU" sz="2600" dirty="0" err="1"/>
              <a:t>розв’язувати</a:t>
            </a:r>
            <a:r>
              <a:rPr lang="ru-RU" sz="2600" dirty="0"/>
              <a:t> </a:t>
            </a:r>
            <a:r>
              <a:rPr lang="ru-RU" sz="2600" dirty="0" err="1"/>
              <a:t>інші</a:t>
            </a:r>
            <a:r>
              <a:rPr lang="ru-RU" sz="2600" dirty="0"/>
              <a:t> </a:t>
            </a:r>
            <a:r>
              <a:rPr lang="ru-RU" sz="2600" dirty="0" err="1"/>
              <a:t>еколого-геоморфологічні</a:t>
            </a:r>
            <a:r>
              <a:rPr lang="ru-RU" sz="2600" dirty="0"/>
              <a:t> </a:t>
            </a:r>
            <a:r>
              <a:rPr lang="ru-RU" sz="2600" dirty="0" err="1" smtClean="0"/>
              <a:t>завдання</a:t>
            </a:r>
            <a:r>
              <a:rPr lang="ru-RU" sz="2600" dirty="0" smtClean="0"/>
              <a:t>.</a:t>
            </a:r>
            <a:endParaRPr lang="ru-RU" sz="2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3519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7620000" cy="4800600"/>
          </a:xfrm>
        </p:spPr>
        <p:txBody>
          <a:bodyPr/>
          <a:lstStyle/>
          <a:p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поділу</a:t>
            </a:r>
            <a:r>
              <a:rPr lang="ru-RU" dirty="0"/>
              <a:t> </a:t>
            </a:r>
            <a:r>
              <a:rPr lang="ru-RU" dirty="0" err="1"/>
              <a:t>басейну</a:t>
            </a:r>
            <a:r>
              <a:rPr lang="ru-RU" dirty="0"/>
              <a:t> на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за </a:t>
            </a:r>
            <a:r>
              <a:rPr lang="ru-RU" dirty="0" err="1"/>
              <a:t>критерієм</a:t>
            </a:r>
            <a:r>
              <a:rPr lang="ru-RU" dirty="0"/>
              <a:t> порядку, в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басейні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три </a:t>
            </a:r>
            <a:r>
              <a:rPr lang="ru-RU" dirty="0" err="1"/>
              <a:t>підсистеми</a:t>
            </a:r>
            <a:r>
              <a:rPr lang="ru-RU" dirty="0"/>
              <a:t> – </a:t>
            </a:r>
            <a:r>
              <a:rPr lang="ru-RU" dirty="0" err="1"/>
              <a:t>долинну</a:t>
            </a:r>
            <a:r>
              <a:rPr lang="ru-RU" dirty="0"/>
              <a:t>, </a:t>
            </a:r>
            <a:r>
              <a:rPr lang="ru-RU" dirty="0" err="1"/>
              <a:t>схилову</a:t>
            </a:r>
            <a:r>
              <a:rPr lang="ru-RU" dirty="0"/>
              <a:t> та </a:t>
            </a:r>
            <a:r>
              <a:rPr lang="ru-RU" dirty="0" err="1"/>
              <a:t>вододільну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Першу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smtClean="0"/>
              <a:t>днища (</a:t>
            </a:r>
            <a:r>
              <a:rPr lang="ru-RU" dirty="0"/>
              <a:t>для </a:t>
            </a:r>
            <a:r>
              <a:rPr lang="ru-RU" dirty="0" err="1"/>
              <a:t>неруслових</a:t>
            </a:r>
            <a:r>
              <a:rPr lang="ru-RU" dirty="0"/>
              <a:t> </a:t>
            </a:r>
            <a:r>
              <a:rPr lang="ru-RU" dirty="0" err="1"/>
              <a:t>водостоків</a:t>
            </a:r>
            <a:r>
              <a:rPr lang="ru-RU" dirty="0"/>
              <a:t>), русло, </a:t>
            </a:r>
            <a:r>
              <a:rPr lang="ru-RU" dirty="0" err="1"/>
              <a:t>заплава</a:t>
            </a:r>
            <a:r>
              <a:rPr lang="ru-RU" dirty="0"/>
              <a:t> та </a:t>
            </a:r>
            <a:r>
              <a:rPr lang="ru-RU" dirty="0" err="1" smtClean="0"/>
              <a:t>тераси</a:t>
            </a:r>
            <a:r>
              <a:rPr lang="ru-RU" dirty="0" smtClean="0"/>
              <a:t> (</a:t>
            </a:r>
            <a:r>
              <a:rPr lang="ru-RU" dirty="0"/>
              <a:t>для </a:t>
            </a:r>
            <a:r>
              <a:rPr lang="ru-RU" dirty="0" err="1"/>
              <a:t>руслових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Другу </a:t>
            </a:r>
            <a:r>
              <a:rPr lang="ru-RU" dirty="0"/>
              <a:t>– </a:t>
            </a:r>
            <a:r>
              <a:rPr lang="ru-RU" dirty="0" err="1"/>
              <a:t>прирічкові</a:t>
            </a:r>
            <a:r>
              <a:rPr lang="ru-RU" dirty="0"/>
              <a:t> </a:t>
            </a:r>
            <a:r>
              <a:rPr lang="ru-RU" dirty="0" err="1" smtClean="0"/>
              <a:t>схили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/>
              <a:t>третій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r>
              <a:rPr lang="ru-RU" dirty="0"/>
              <a:t> зону та </a:t>
            </a:r>
            <a:r>
              <a:rPr lang="ru-RU" dirty="0" err="1"/>
              <a:t>бокову</a:t>
            </a:r>
            <a:r>
              <a:rPr lang="ru-RU" dirty="0"/>
              <a:t> зону </a:t>
            </a:r>
            <a:r>
              <a:rPr lang="ru-RU" dirty="0" err="1"/>
              <a:t>межиріч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91" y="3666225"/>
            <a:ext cx="7469278" cy="274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39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7620000" cy="3024336"/>
          </a:xfrm>
        </p:spPr>
        <p:txBody>
          <a:bodyPr/>
          <a:lstStyle/>
          <a:p>
            <a:r>
              <a:rPr lang="ru-RU" b="1" dirty="0" err="1"/>
              <a:t>Заплавні</a:t>
            </a:r>
            <a:r>
              <a:rPr lang="ru-RU" b="1" dirty="0"/>
              <a:t> ГС </a:t>
            </a:r>
            <a:r>
              <a:rPr lang="ru-RU" dirty="0" err="1"/>
              <a:t>відзначаються</a:t>
            </a:r>
            <a:r>
              <a:rPr lang="ru-RU" dirty="0"/>
              <a:t> </a:t>
            </a:r>
            <a:r>
              <a:rPr lang="ru-RU" dirty="0" err="1" smtClean="0"/>
              <a:t>значною</a:t>
            </a:r>
            <a:r>
              <a:rPr lang="ru-RU" dirty="0" smtClean="0"/>
              <a:t> </a:t>
            </a:r>
            <a:r>
              <a:rPr lang="ru-RU" dirty="0" err="1" smtClean="0"/>
              <a:t>біологічною</a:t>
            </a:r>
            <a:r>
              <a:rPr lang="ru-RU" dirty="0" smtClean="0"/>
              <a:t> </a:t>
            </a:r>
            <a:r>
              <a:rPr lang="ru-RU" dirty="0" err="1" smtClean="0"/>
              <a:t>продуктивністю</a:t>
            </a:r>
            <a:r>
              <a:rPr lang="ru-RU" dirty="0" smtClean="0"/>
              <a:t>, </a:t>
            </a:r>
            <a:r>
              <a:rPr lang="ru-RU" dirty="0" err="1" smtClean="0"/>
              <a:t>активністю</a:t>
            </a:r>
            <a:r>
              <a:rPr lang="ru-RU" dirty="0" smtClean="0"/>
              <a:t> </a:t>
            </a:r>
            <a:r>
              <a:rPr lang="ru-RU" dirty="0" err="1"/>
              <a:t>формо</a:t>
            </a:r>
            <a:r>
              <a:rPr lang="ru-RU" dirty="0"/>
              <a:t>- та </a:t>
            </a:r>
            <a:r>
              <a:rPr lang="ru-RU" dirty="0" err="1"/>
              <a:t>видоутворення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err="1"/>
              <a:t>Надзаплавні</a:t>
            </a:r>
            <a:r>
              <a:rPr lang="ru-RU" b="1" dirty="0"/>
              <a:t> </a:t>
            </a:r>
            <a:r>
              <a:rPr lang="ru-RU" b="1" dirty="0" err="1"/>
              <a:t>тераси</a:t>
            </a:r>
            <a:r>
              <a:rPr lang="ru-RU" b="1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роль </a:t>
            </a:r>
            <a:r>
              <a:rPr lang="ru-RU" dirty="0" err="1"/>
              <a:t>своєрідного</a:t>
            </a:r>
            <a:r>
              <a:rPr lang="ru-RU" dirty="0"/>
              <a:t> </a:t>
            </a:r>
            <a:r>
              <a:rPr lang="ru-RU" dirty="0" err="1"/>
              <a:t>гальма</a:t>
            </a:r>
            <a:r>
              <a:rPr lang="ru-RU" dirty="0"/>
              <a:t>(</a:t>
            </a:r>
            <a:r>
              <a:rPr lang="ru-RU" dirty="0" err="1"/>
              <a:t>бар’єру</a:t>
            </a:r>
            <a:r>
              <a:rPr lang="ru-RU" dirty="0"/>
              <a:t>) у </a:t>
            </a:r>
            <a:r>
              <a:rPr lang="ru-RU" dirty="0" err="1"/>
              <a:t>масоенергообміні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вододільною</a:t>
            </a:r>
            <a:r>
              <a:rPr lang="ru-RU" dirty="0"/>
              <a:t> та долинною </a:t>
            </a:r>
            <a:r>
              <a:rPr lang="ru-RU" dirty="0" err="1" smtClean="0"/>
              <a:t>підсистемами</a:t>
            </a:r>
            <a:r>
              <a:rPr lang="ru-RU" dirty="0" smtClean="0"/>
              <a:t>.</a:t>
            </a:r>
          </a:p>
          <a:p>
            <a:r>
              <a:rPr lang="ru-RU" b="1" dirty="0" err="1"/>
              <a:t>Схилова</a:t>
            </a:r>
            <a:r>
              <a:rPr lang="ru-RU" b="1" dirty="0"/>
              <a:t> </a:t>
            </a:r>
            <a:r>
              <a:rPr lang="ru-RU" b="1" dirty="0" err="1"/>
              <a:t>підсистема</a:t>
            </a:r>
            <a:r>
              <a:rPr lang="ru-RU" b="1" dirty="0"/>
              <a:t>  </a:t>
            </a:r>
            <a:r>
              <a:rPr lang="ru-RU" dirty="0" err="1" smtClean="0"/>
              <a:t>відіграє</a:t>
            </a:r>
            <a:r>
              <a:rPr lang="ru-RU" dirty="0" smtClean="0"/>
              <a:t> роль регулятора  </a:t>
            </a:r>
            <a:r>
              <a:rPr lang="ru-RU" dirty="0" err="1" smtClean="0"/>
              <a:t>інтенсивності</a:t>
            </a:r>
            <a:r>
              <a:rPr lang="ru-RU" dirty="0" smtClean="0"/>
              <a:t> </a:t>
            </a:r>
            <a:r>
              <a:rPr lang="ru-RU" dirty="0" err="1"/>
              <a:t>силових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smtClean="0"/>
              <a:t>стоку.</a:t>
            </a:r>
            <a:endParaRPr lang="ru-RU" dirty="0"/>
          </a:p>
        </p:txBody>
      </p:sp>
      <p:pic>
        <p:nvPicPr>
          <p:cNvPr id="2052" name="Picture 4" descr="ÐÐ°ÑÑÐ¸Ð½ÐºÐ¸ Ð¿Ð¾ Ð·Ð°Ð¿ÑÐ¾ÑÑ ÑÑÑÑÐºÑÑÑÐ° ÑÑÑÐºÐ¾Ð²Ð¾Ñ Ð´Ð¾Ð»Ð¸Ð½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14" y="3573016"/>
            <a:ext cx="5227772" cy="301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523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620000" cy="1143000"/>
          </a:xfrm>
        </p:spPr>
        <p:txBody>
          <a:bodyPr/>
          <a:lstStyle/>
          <a:p>
            <a:r>
              <a:rPr lang="ru-RU" sz="4000" b="1" dirty="0" err="1"/>
              <a:t>Серед</a:t>
            </a:r>
            <a:r>
              <a:rPr lang="ru-RU" sz="4000" b="1" dirty="0"/>
              <a:t> </a:t>
            </a:r>
            <a:r>
              <a:rPr lang="ru-RU" sz="4000" b="1" dirty="0" err="1"/>
              <a:t>вододільно-рівнинних</a:t>
            </a:r>
            <a:r>
              <a:rPr lang="ru-RU" sz="4000" b="1" dirty="0"/>
              <a:t> </a:t>
            </a:r>
            <a:r>
              <a:rPr lang="ru-RU" sz="4000" b="1" dirty="0" err="1"/>
              <a:t>підсистем</a:t>
            </a:r>
            <a:r>
              <a:rPr lang="ru-RU" sz="4000" b="1" dirty="0"/>
              <a:t>  за </a:t>
            </a:r>
            <a:r>
              <a:rPr lang="ru-RU" sz="4000" b="1" dirty="0" err="1"/>
              <a:t>специфікою</a:t>
            </a:r>
            <a:r>
              <a:rPr lang="ru-RU" sz="4000" b="1" dirty="0"/>
              <a:t> </a:t>
            </a:r>
            <a:r>
              <a:rPr lang="ru-RU" sz="4000" b="1" dirty="0" err="1"/>
              <a:t>їх</a:t>
            </a:r>
            <a:r>
              <a:rPr lang="ru-RU" sz="4000" b="1" dirty="0"/>
              <a:t> </a:t>
            </a:r>
            <a:r>
              <a:rPr lang="ru-RU" sz="4000" b="1" dirty="0" err="1"/>
              <a:t>зв’язків</a:t>
            </a:r>
            <a:r>
              <a:rPr lang="ru-RU" sz="4000" b="1" dirty="0"/>
              <a:t> з </a:t>
            </a:r>
            <a:r>
              <a:rPr lang="ru-RU" sz="4000" b="1" dirty="0" err="1"/>
              <a:t>річковою</a:t>
            </a:r>
            <a:r>
              <a:rPr lang="ru-RU" sz="4000" b="1" dirty="0"/>
              <a:t> долиною </a:t>
            </a:r>
            <a:r>
              <a:rPr lang="ru-RU" sz="4000" b="1" dirty="0" err="1"/>
              <a:t>виділяються</a:t>
            </a:r>
            <a:r>
              <a:rPr lang="ru-RU" sz="4000" b="1" dirty="0"/>
              <a:t> </a:t>
            </a:r>
            <a:r>
              <a:rPr lang="ru-RU" sz="4000" b="1" dirty="0" err="1"/>
              <a:t>такі</a:t>
            </a:r>
            <a:r>
              <a:rPr lang="ru-RU" sz="4000" b="1" dirty="0"/>
              <a:t> </a:t>
            </a:r>
            <a:r>
              <a:rPr lang="ru-RU" sz="4000" b="1" dirty="0" err="1" smtClean="0"/>
              <a:t>типи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7620000" cy="3816424"/>
          </a:xfrm>
        </p:spPr>
        <p:txBody>
          <a:bodyPr>
            <a:normAutofit/>
          </a:bodyPr>
          <a:lstStyle/>
          <a:p>
            <a:r>
              <a:rPr lang="ru-RU" sz="2400" dirty="0"/>
              <a:t> 	</a:t>
            </a:r>
            <a:r>
              <a:rPr lang="ru-RU" sz="2400" b="1" dirty="0" err="1"/>
              <a:t>слабко</a:t>
            </a:r>
            <a:r>
              <a:rPr lang="ru-RU" sz="2400" b="1" dirty="0"/>
              <a:t> </a:t>
            </a:r>
            <a:r>
              <a:rPr lang="ru-RU" sz="2400" b="1" dirty="0" err="1"/>
              <a:t>диференційовані</a:t>
            </a:r>
            <a:r>
              <a:rPr lang="ru-RU" sz="2400" b="1" dirty="0"/>
              <a:t> </a:t>
            </a:r>
            <a:r>
              <a:rPr lang="ru-RU" sz="2400" b="1" dirty="0" err="1"/>
              <a:t>вододіли</a:t>
            </a:r>
            <a:r>
              <a:rPr lang="ru-RU" sz="2400" b="1" dirty="0"/>
              <a:t> </a:t>
            </a:r>
            <a:r>
              <a:rPr lang="ru-RU" sz="2400" dirty="0" err="1"/>
              <a:t>приморських</a:t>
            </a:r>
            <a:r>
              <a:rPr lang="ru-RU" sz="2400" dirty="0"/>
              <a:t> </a:t>
            </a:r>
            <a:r>
              <a:rPr lang="ru-RU" sz="2400" dirty="0" err="1"/>
              <a:t>рівнин</a:t>
            </a:r>
            <a:r>
              <a:rPr lang="ru-RU" sz="2400" dirty="0"/>
              <a:t> з практично </a:t>
            </a:r>
            <a:r>
              <a:rPr lang="ru-RU" sz="2400" dirty="0" err="1"/>
              <a:t>невираженими</a:t>
            </a:r>
            <a:r>
              <a:rPr lang="ru-RU" sz="2400" dirty="0"/>
              <a:t> </a:t>
            </a:r>
            <a:r>
              <a:rPr lang="ru-RU" sz="2400" dirty="0" err="1"/>
              <a:t>зв’язками</a:t>
            </a:r>
            <a:r>
              <a:rPr lang="ru-RU" sz="2400" dirty="0"/>
              <a:t> з </a:t>
            </a:r>
            <a:r>
              <a:rPr lang="ru-RU" sz="2400" dirty="0" err="1"/>
              <a:t>річковою</a:t>
            </a:r>
            <a:r>
              <a:rPr lang="ru-RU" sz="2400" dirty="0"/>
              <a:t> долиною;</a:t>
            </a:r>
          </a:p>
          <a:p>
            <a:r>
              <a:rPr lang="ru-RU" sz="2400" dirty="0"/>
              <a:t> 	</a:t>
            </a:r>
            <a:r>
              <a:rPr lang="ru-RU" sz="2400" b="1" dirty="0" err="1"/>
              <a:t>пласкі</a:t>
            </a:r>
            <a:r>
              <a:rPr lang="ru-RU" sz="2400" b="1" dirty="0"/>
              <a:t> </a:t>
            </a:r>
            <a:r>
              <a:rPr lang="ru-RU" sz="2400" b="1" dirty="0" err="1"/>
              <a:t>міжріччя</a:t>
            </a:r>
            <a:r>
              <a:rPr lang="ru-RU" sz="2400" b="1" dirty="0"/>
              <a:t> </a:t>
            </a:r>
            <a:r>
              <a:rPr lang="ru-RU" sz="2400" b="1" dirty="0" err="1"/>
              <a:t>низовини</a:t>
            </a:r>
            <a:r>
              <a:rPr lang="ru-RU" sz="2400" b="1" dirty="0"/>
              <a:t> </a:t>
            </a:r>
            <a:r>
              <a:rPr lang="ru-RU" sz="2400" dirty="0"/>
              <a:t>з </a:t>
            </a:r>
            <a:r>
              <a:rPr lang="ru-RU" sz="2400" dirty="0" err="1"/>
              <a:t>послабленими</a:t>
            </a:r>
            <a:r>
              <a:rPr lang="ru-RU" sz="2400" dirty="0"/>
              <a:t> </a:t>
            </a:r>
            <a:r>
              <a:rPr lang="ru-RU" sz="2400" dirty="0" err="1"/>
              <a:t>зв’язками</a:t>
            </a:r>
            <a:r>
              <a:rPr lang="ru-RU" sz="2400" dirty="0"/>
              <a:t> з </a:t>
            </a:r>
            <a:r>
              <a:rPr lang="ru-RU" sz="2400" dirty="0" err="1"/>
              <a:t>річковою</a:t>
            </a:r>
            <a:r>
              <a:rPr lang="ru-RU" sz="2400" dirty="0"/>
              <a:t> долиною;</a:t>
            </a:r>
          </a:p>
          <a:p>
            <a:r>
              <a:rPr lang="ru-RU" sz="2400" dirty="0"/>
              <a:t> 	</a:t>
            </a:r>
            <a:r>
              <a:rPr lang="ru-RU" sz="2400" b="1" dirty="0" err="1"/>
              <a:t>хвилясті</a:t>
            </a:r>
            <a:r>
              <a:rPr lang="ru-RU" sz="2400" b="1" dirty="0"/>
              <a:t> </a:t>
            </a:r>
            <a:r>
              <a:rPr lang="ru-RU" sz="2400" b="1" dirty="0" err="1"/>
              <a:t>асиметричні</a:t>
            </a:r>
            <a:r>
              <a:rPr lang="ru-RU" sz="2400" b="1" dirty="0"/>
              <a:t> </a:t>
            </a:r>
            <a:r>
              <a:rPr lang="ru-RU" sz="2400" b="1" dirty="0" err="1"/>
              <a:t>підвищені</a:t>
            </a:r>
            <a:r>
              <a:rPr lang="ru-RU" sz="2400" b="1" dirty="0"/>
              <a:t> </a:t>
            </a:r>
            <a:r>
              <a:rPr lang="ru-RU" sz="2400" b="1" dirty="0" err="1"/>
              <a:t>рівнини</a:t>
            </a:r>
            <a:r>
              <a:rPr lang="ru-RU" sz="2400" b="1" dirty="0"/>
              <a:t> </a:t>
            </a:r>
            <a:r>
              <a:rPr lang="ru-RU" sz="2400" dirty="0"/>
              <a:t>з </a:t>
            </a:r>
            <a:r>
              <a:rPr lang="ru-RU" sz="2400" dirty="0" err="1"/>
              <a:t>чіткими</a:t>
            </a:r>
            <a:r>
              <a:rPr lang="ru-RU" sz="2400" dirty="0"/>
              <a:t> </a:t>
            </a:r>
            <a:r>
              <a:rPr lang="ru-RU" sz="2400" dirty="0" err="1"/>
              <a:t>зв’язками</a:t>
            </a:r>
            <a:r>
              <a:rPr lang="ru-RU" sz="2400" dirty="0"/>
              <a:t> з долиною;</a:t>
            </a:r>
          </a:p>
          <a:p>
            <a:r>
              <a:rPr lang="ru-RU" sz="2400" dirty="0"/>
              <a:t> 	</a:t>
            </a:r>
            <a:r>
              <a:rPr lang="ru-RU" sz="2400" b="1" dirty="0" err="1"/>
              <a:t>горбисті</a:t>
            </a:r>
            <a:r>
              <a:rPr lang="ru-RU" sz="2400" b="1" dirty="0"/>
              <a:t> </a:t>
            </a:r>
            <a:r>
              <a:rPr lang="ru-RU" sz="2400" b="1" dirty="0" err="1"/>
              <a:t>рівнини</a:t>
            </a:r>
            <a:r>
              <a:rPr lang="ru-RU" sz="2400" b="1" dirty="0"/>
              <a:t> </a:t>
            </a:r>
            <a:r>
              <a:rPr lang="ru-RU" sz="2400" dirty="0"/>
              <a:t>з </a:t>
            </a:r>
            <a:r>
              <a:rPr lang="ru-RU" sz="2400" dirty="0" err="1"/>
              <a:t>накладеними</a:t>
            </a:r>
            <a:r>
              <a:rPr lang="ru-RU" sz="2400" dirty="0"/>
              <a:t> </a:t>
            </a:r>
            <a:r>
              <a:rPr lang="ru-RU" sz="2400" dirty="0" err="1"/>
              <a:t>льодовиково-акумулятивними</a:t>
            </a:r>
            <a:r>
              <a:rPr lang="ru-RU" sz="2400" dirty="0"/>
              <a:t> формами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83846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3827016" cy="5832648"/>
          </a:xfrm>
        </p:spPr>
        <p:txBody>
          <a:bodyPr>
            <a:normAutofit/>
          </a:bodyPr>
          <a:lstStyle/>
          <a:p>
            <a:r>
              <a:rPr lang="ru-RU" dirty="0"/>
              <a:t>За </a:t>
            </a:r>
            <a:r>
              <a:rPr lang="ru-RU" dirty="0" err="1"/>
              <a:t>часткою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вододільно-рівнинної</a:t>
            </a:r>
            <a:r>
              <a:rPr lang="ru-RU" dirty="0"/>
              <a:t> </a:t>
            </a:r>
            <a:r>
              <a:rPr lang="ru-RU" dirty="0" err="1"/>
              <a:t>підсистеми</a:t>
            </a:r>
            <a:r>
              <a:rPr lang="ru-RU" dirty="0"/>
              <a:t> в </a:t>
            </a:r>
            <a:r>
              <a:rPr lang="ru-RU" dirty="0" err="1"/>
              <a:t>басейні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вузькоплакорні</a:t>
            </a:r>
            <a:r>
              <a:rPr lang="ru-RU" dirty="0"/>
              <a:t> та </a:t>
            </a:r>
            <a:r>
              <a:rPr lang="ru-RU" dirty="0" err="1"/>
              <a:t>широкоплакорні</a:t>
            </a:r>
            <a:r>
              <a:rPr lang="ru-RU" dirty="0"/>
              <a:t> </a:t>
            </a:r>
            <a:r>
              <a:rPr lang="ru-RU" dirty="0" err="1"/>
              <a:t>басейнові</a:t>
            </a:r>
            <a:r>
              <a:rPr lang="ru-RU" dirty="0"/>
              <a:t> </a:t>
            </a:r>
            <a:r>
              <a:rPr lang="ru-RU" dirty="0" smtClean="0"/>
              <a:t>ЛТС.</a:t>
            </a:r>
          </a:p>
          <a:p>
            <a:r>
              <a:rPr lang="ru-RU" dirty="0" smtClean="0"/>
              <a:t>У </a:t>
            </a:r>
            <a:r>
              <a:rPr lang="ru-RU" dirty="0" err="1"/>
              <a:t>широкоплакорних</a:t>
            </a:r>
            <a:r>
              <a:rPr lang="ru-RU" dirty="0"/>
              <a:t> системах </a:t>
            </a:r>
            <a:r>
              <a:rPr lang="ru-RU" dirty="0" err="1"/>
              <a:t>менший</a:t>
            </a:r>
            <a:r>
              <a:rPr lang="ru-RU" dirty="0"/>
              <a:t> </a:t>
            </a:r>
            <a:r>
              <a:rPr lang="ru-RU" dirty="0" err="1"/>
              <a:t>поверхневий</a:t>
            </a:r>
            <a:r>
              <a:rPr lang="ru-RU" dirty="0"/>
              <a:t> </a:t>
            </a:r>
            <a:r>
              <a:rPr lang="ru-RU" dirty="0" err="1"/>
              <a:t>стік</a:t>
            </a:r>
            <a:r>
              <a:rPr lang="ru-RU" dirty="0"/>
              <a:t> і </a:t>
            </a:r>
            <a:r>
              <a:rPr lang="ru-RU" dirty="0" err="1"/>
              <a:t>більший</a:t>
            </a:r>
            <a:r>
              <a:rPr lang="ru-RU" dirty="0"/>
              <a:t> – </a:t>
            </a:r>
            <a:r>
              <a:rPr lang="ru-RU" dirty="0" err="1"/>
              <a:t>ґрунтовий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 err="1"/>
              <a:t>вузькоплакорних</a:t>
            </a:r>
            <a:r>
              <a:rPr lang="ru-RU" dirty="0"/>
              <a:t> систем характерна </a:t>
            </a:r>
            <a:r>
              <a:rPr lang="ru-RU" dirty="0" err="1"/>
              <a:t>більша</a:t>
            </a:r>
            <a:r>
              <a:rPr lang="ru-RU" dirty="0"/>
              <a:t> </a:t>
            </a:r>
            <a:r>
              <a:rPr lang="ru-RU" dirty="0" err="1"/>
              <a:t>інтенсивність</a:t>
            </a:r>
            <a:r>
              <a:rPr lang="ru-RU" dirty="0"/>
              <a:t> </a:t>
            </a:r>
            <a:r>
              <a:rPr lang="ru-RU" dirty="0" err="1"/>
              <a:t>ерозії</a:t>
            </a:r>
            <a:r>
              <a:rPr lang="ru-RU" dirty="0"/>
              <a:t> і </a:t>
            </a:r>
            <a:r>
              <a:rPr lang="ru-RU" dirty="0" err="1"/>
              <a:t>горизонтальної</a:t>
            </a:r>
            <a:r>
              <a:rPr lang="ru-RU" dirty="0"/>
              <a:t> </a:t>
            </a:r>
            <a:r>
              <a:rPr lang="ru-RU" dirty="0" err="1"/>
              <a:t>геохімічної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552" y="692696"/>
            <a:ext cx="38100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935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4" y="692696"/>
            <a:ext cx="7891288" cy="1143000"/>
          </a:xfrm>
        </p:spPr>
        <p:txBody>
          <a:bodyPr/>
          <a:lstStyle/>
          <a:p>
            <a:r>
              <a:rPr lang="ru-RU" sz="4400" b="1" dirty="0"/>
              <a:t>За </a:t>
            </a:r>
            <a:r>
              <a:rPr lang="ru-RU" sz="4400" b="1" dirty="0" err="1"/>
              <a:t>часткою</a:t>
            </a:r>
            <a:r>
              <a:rPr lang="ru-RU" sz="4400" b="1" dirty="0"/>
              <a:t> </a:t>
            </a:r>
            <a:r>
              <a:rPr lang="ru-RU" sz="4400" b="1" dirty="0" err="1"/>
              <a:t>лісовкритої</a:t>
            </a:r>
            <a:r>
              <a:rPr lang="ru-RU" sz="4400" b="1" dirty="0"/>
              <a:t> </a:t>
            </a:r>
            <a:r>
              <a:rPr lang="ru-RU" sz="4400" b="1" dirty="0" err="1"/>
              <a:t>поверхні</a:t>
            </a:r>
            <a:r>
              <a:rPr lang="ru-RU" sz="4400" b="1" dirty="0"/>
              <a:t> </a:t>
            </a:r>
            <a:r>
              <a:rPr lang="ru-RU" sz="4400" b="1" dirty="0" err="1"/>
              <a:t>виділяють</a:t>
            </a:r>
            <a:r>
              <a:rPr lang="ru-RU" sz="4400" b="1" dirty="0"/>
              <a:t> </a:t>
            </a:r>
            <a:r>
              <a:rPr lang="ru-RU" sz="4400" b="1" dirty="0" err="1"/>
              <a:t>басейни</a:t>
            </a:r>
            <a:r>
              <a:rPr lang="ru-RU" sz="4400" b="1" dirty="0"/>
              <a:t>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8804" y="1916832"/>
            <a:ext cx="7620000" cy="4800600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 err="1"/>
              <a:t>високозаліснені</a:t>
            </a:r>
            <a:r>
              <a:rPr lang="ru-RU" dirty="0"/>
              <a:t>(75-100%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вкрито</a:t>
            </a:r>
            <a:r>
              <a:rPr lang="ru-RU" dirty="0"/>
              <a:t> </a:t>
            </a:r>
            <a:r>
              <a:rPr lang="ru-RU" dirty="0" err="1"/>
              <a:t>лісом</a:t>
            </a:r>
            <a:r>
              <a:rPr lang="ru-RU" dirty="0"/>
              <a:t>);</a:t>
            </a:r>
          </a:p>
          <a:p>
            <a:r>
              <a:rPr lang="ru-RU" dirty="0"/>
              <a:t> 	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заліснені</a:t>
            </a:r>
            <a:r>
              <a:rPr lang="ru-RU" dirty="0"/>
              <a:t>(50-75);</a:t>
            </a:r>
          </a:p>
          <a:p>
            <a:r>
              <a:rPr lang="ru-RU" dirty="0"/>
              <a:t> 	</a:t>
            </a:r>
            <a:r>
              <a:rPr lang="ru-RU" dirty="0" err="1"/>
              <a:t>середньозаліснені</a:t>
            </a:r>
            <a:r>
              <a:rPr lang="ru-RU" dirty="0"/>
              <a:t> (25-50);</a:t>
            </a:r>
          </a:p>
          <a:p>
            <a:r>
              <a:rPr lang="ru-RU" dirty="0"/>
              <a:t> 	</a:t>
            </a:r>
            <a:r>
              <a:rPr lang="ru-RU" dirty="0" err="1"/>
              <a:t>малозаліснені</a:t>
            </a:r>
            <a:r>
              <a:rPr lang="ru-RU" dirty="0"/>
              <a:t>(5-25);</a:t>
            </a:r>
          </a:p>
          <a:p>
            <a:r>
              <a:rPr lang="ru-RU" dirty="0"/>
              <a:t> 	</a:t>
            </a:r>
            <a:r>
              <a:rPr lang="ru-RU" dirty="0" err="1"/>
              <a:t>безлісні</a:t>
            </a:r>
            <a:r>
              <a:rPr lang="ru-RU" dirty="0"/>
              <a:t>(</a:t>
            </a:r>
            <a:r>
              <a:rPr lang="ru-RU" dirty="0" err="1"/>
              <a:t>менше</a:t>
            </a:r>
            <a:r>
              <a:rPr lang="ru-RU" dirty="0"/>
              <a:t> 5%).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753204"/>
            <a:ext cx="4499992" cy="299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958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ru-RU" sz="4000" b="1" dirty="0"/>
              <a:t>За </a:t>
            </a:r>
            <a:r>
              <a:rPr lang="ru-RU" sz="4000" b="1" dirty="0" err="1"/>
              <a:t>ступенем</a:t>
            </a:r>
            <a:r>
              <a:rPr lang="ru-RU" sz="4000" b="1" dirty="0"/>
              <a:t> </a:t>
            </a:r>
            <a:r>
              <a:rPr lang="ru-RU" sz="4000" b="1" dirty="0" err="1"/>
              <a:t>зв’язку</a:t>
            </a:r>
            <a:r>
              <a:rPr lang="ru-RU" sz="4000" b="1" dirty="0"/>
              <a:t> водотоку </a:t>
            </a:r>
            <a:r>
              <a:rPr lang="ru-RU" sz="4000" b="1" dirty="0" err="1"/>
              <a:t>із</a:t>
            </a:r>
            <a:r>
              <a:rPr lang="ru-RU" sz="4000" b="1" dirty="0"/>
              <a:t> </a:t>
            </a:r>
            <a:r>
              <a:rPr lang="ru-RU" sz="4000" b="1" dirty="0" err="1"/>
              <a:t>схиловою</a:t>
            </a:r>
            <a:r>
              <a:rPr lang="ru-RU" sz="4000" b="1" dirty="0"/>
              <a:t> та </a:t>
            </a:r>
            <a:r>
              <a:rPr lang="ru-RU" sz="4000" b="1" dirty="0" err="1"/>
              <a:t>рівнинною</a:t>
            </a:r>
            <a:r>
              <a:rPr lang="ru-RU" sz="4000" b="1" dirty="0"/>
              <a:t> </a:t>
            </a:r>
            <a:r>
              <a:rPr lang="ru-RU" sz="4000" b="1" dirty="0" err="1"/>
              <a:t>підсистемами</a:t>
            </a:r>
            <a:r>
              <a:rPr lang="ru-RU" sz="4000" b="1" dirty="0"/>
              <a:t> </a:t>
            </a:r>
            <a:r>
              <a:rPr lang="ru-RU" sz="4000" b="1" dirty="0" err="1" smtClean="0"/>
              <a:t>виділяють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19008" t="35235" r="5172" b="16532"/>
          <a:stretch/>
        </p:blipFill>
        <p:spPr>
          <a:xfrm>
            <a:off x="179512" y="1988840"/>
            <a:ext cx="8053139" cy="28803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t="70903" r="24957"/>
          <a:stretch/>
        </p:blipFill>
        <p:spPr>
          <a:xfrm>
            <a:off x="2123728" y="4831528"/>
            <a:ext cx="3877650" cy="20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45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620000" cy="1143000"/>
          </a:xfrm>
        </p:spPr>
        <p:txBody>
          <a:bodyPr/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ЛТС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04864"/>
            <a:ext cx="7620000" cy="3763888"/>
          </a:xfrm>
        </p:spPr>
        <p:txBody>
          <a:bodyPr/>
          <a:lstStyle/>
          <a:p>
            <a:r>
              <a:rPr lang="ru-RU" dirty="0"/>
              <a:t>	</a:t>
            </a:r>
            <a:r>
              <a:rPr lang="ru-RU" dirty="0" err="1"/>
              <a:t>Задати</a:t>
            </a:r>
            <a:r>
              <a:rPr lang="ru-RU" dirty="0"/>
              <a:t> тип </a:t>
            </a:r>
            <a:r>
              <a:rPr lang="ru-RU" dirty="0" err="1"/>
              <a:t>просторових</a:t>
            </a:r>
            <a:r>
              <a:rPr lang="ru-RU" dirty="0"/>
              <a:t> </a:t>
            </a:r>
            <a:r>
              <a:rPr lang="ru-RU" dirty="0" err="1"/>
              <a:t>відношень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геотопами</a:t>
            </a:r>
            <a:r>
              <a:rPr lang="ru-RU" dirty="0"/>
              <a:t>;</a:t>
            </a:r>
          </a:p>
          <a:p>
            <a:r>
              <a:rPr lang="ru-RU" dirty="0"/>
              <a:t> 	</a:t>
            </a:r>
            <a:r>
              <a:rPr lang="ru-RU" dirty="0" err="1"/>
              <a:t>Виявити</a:t>
            </a:r>
            <a:r>
              <a:rPr lang="ru-RU" dirty="0"/>
              <a:t> </a:t>
            </a:r>
            <a:r>
              <a:rPr lang="ru-RU" dirty="0" err="1"/>
              <a:t>множини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, </a:t>
            </a:r>
            <a:r>
              <a:rPr lang="ru-RU" dirty="0" err="1"/>
              <a:t>закономірно</a:t>
            </a:r>
            <a:r>
              <a:rPr lang="ru-RU" dirty="0"/>
              <a:t> </a:t>
            </a:r>
            <a:r>
              <a:rPr lang="ru-RU" dirty="0" err="1"/>
              <a:t>зв’язаних</a:t>
            </a:r>
            <a:r>
              <a:rPr lang="ru-RU" dirty="0"/>
              <a:t>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відношеннями</a:t>
            </a:r>
            <a:r>
              <a:rPr lang="ru-RU" dirty="0"/>
              <a:t>;</a:t>
            </a:r>
          </a:p>
          <a:p>
            <a:r>
              <a:rPr lang="ru-RU" dirty="0"/>
              <a:t> 	Для </a:t>
            </a:r>
            <a:r>
              <a:rPr lang="ru-RU" dirty="0" err="1"/>
              <a:t>кожної</a:t>
            </a:r>
            <a:r>
              <a:rPr lang="ru-RU" dirty="0"/>
              <a:t> з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множин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інтеграцію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 у </a:t>
            </a:r>
            <a:r>
              <a:rPr lang="ru-RU" dirty="0" err="1"/>
              <a:t>ландшафтні</a:t>
            </a:r>
            <a:r>
              <a:rPr lang="ru-RU" dirty="0"/>
              <a:t> </a:t>
            </a:r>
            <a:r>
              <a:rPr lang="ru-RU" dirty="0" err="1"/>
              <a:t>територіальні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</a:t>
            </a:r>
            <a:r>
              <a:rPr lang="ru-RU" dirty="0" err="1"/>
              <a:t>таксономічного</a:t>
            </a:r>
            <a:r>
              <a:rPr lang="ru-RU" dirty="0"/>
              <a:t> ряду ЛТС,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;</a:t>
            </a:r>
          </a:p>
          <a:p>
            <a:r>
              <a:rPr lang="ru-RU" dirty="0"/>
              <a:t> 	</a:t>
            </a:r>
            <a:r>
              <a:rPr lang="ru-RU" dirty="0" err="1"/>
              <a:t>Встановити</a:t>
            </a:r>
            <a:r>
              <a:rPr lang="ru-RU" dirty="0"/>
              <a:t> та </a:t>
            </a:r>
            <a:r>
              <a:rPr lang="ru-RU" dirty="0" err="1"/>
              <a:t>показати</a:t>
            </a:r>
            <a:r>
              <a:rPr lang="ru-RU" dirty="0"/>
              <a:t> на </a:t>
            </a:r>
            <a:r>
              <a:rPr lang="ru-RU" dirty="0" err="1"/>
              <a:t>карті</a:t>
            </a:r>
            <a:r>
              <a:rPr lang="ru-RU" dirty="0"/>
              <a:t> </a:t>
            </a:r>
            <a:r>
              <a:rPr lang="ru-RU" dirty="0" err="1"/>
              <a:t>ареали</a:t>
            </a:r>
            <a:r>
              <a:rPr lang="ru-RU" dirty="0"/>
              <a:t>, </a:t>
            </a:r>
            <a:r>
              <a:rPr lang="ru-RU" dirty="0" err="1"/>
              <a:t>межі</a:t>
            </a:r>
            <a:r>
              <a:rPr lang="ru-RU" dirty="0"/>
              <a:t>, </a:t>
            </a:r>
            <a:r>
              <a:rPr lang="ru-RU" dirty="0" err="1"/>
              <a:t>взаємо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ЛТС одного рангу.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6916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3962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ru-RU" sz="4000" b="1" dirty="0"/>
              <a:t>За </a:t>
            </a:r>
            <a:r>
              <a:rPr lang="ru-RU" sz="4000" b="1" dirty="0" err="1"/>
              <a:t>ступенем</a:t>
            </a:r>
            <a:r>
              <a:rPr lang="ru-RU" sz="4000" b="1" dirty="0"/>
              <a:t> </a:t>
            </a:r>
            <a:r>
              <a:rPr lang="ru-RU" sz="4000" b="1" dirty="0" err="1"/>
              <a:t>зв’язку</a:t>
            </a:r>
            <a:r>
              <a:rPr lang="ru-RU" sz="4000" b="1" dirty="0"/>
              <a:t> водотоку </a:t>
            </a:r>
            <a:r>
              <a:rPr lang="ru-RU" sz="4000" b="1" dirty="0" err="1"/>
              <a:t>із</a:t>
            </a:r>
            <a:r>
              <a:rPr lang="ru-RU" sz="4000" b="1" dirty="0"/>
              <a:t> </a:t>
            </a:r>
            <a:r>
              <a:rPr lang="ru-RU" sz="4000" b="1" dirty="0" err="1"/>
              <a:t>схиловою</a:t>
            </a:r>
            <a:r>
              <a:rPr lang="ru-RU" sz="4000" b="1" dirty="0"/>
              <a:t> та </a:t>
            </a:r>
            <a:r>
              <a:rPr lang="ru-RU" sz="4000" b="1" dirty="0" err="1"/>
              <a:t>рівнинною</a:t>
            </a:r>
            <a:r>
              <a:rPr lang="ru-RU" sz="4000" b="1" dirty="0"/>
              <a:t> </a:t>
            </a:r>
            <a:r>
              <a:rPr lang="ru-RU" sz="4000" b="1" dirty="0" err="1"/>
              <a:t>підсистемами</a:t>
            </a:r>
            <a:r>
              <a:rPr lang="ru-RU" sz="4000" b="1" dirty="0"/>
              <a:t> </a:t>
            </a:r>
            <a:r>
              <a:rPr lang="ru-RU" sz="4000" b="1" dirty="0" err="1" smtClean="0"/>
              <a:t>виділяють</a:t>
            </a:r>
            <a:r>
              <a:rPr lang="ru-RU" sz="4000" b="1" dirty="0" smtClean="0"/>
              <a:t>: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008" t="36219" r="5172" b="14563"/>
          <a:stretch/>
        </p:blipFill>
        <p:spPr>
          <a:xfrm>
            <a:off x="185123" y="1988840"/>
            <a:ext cx="8203301" cy="29939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478" t="29097" r="26523" b="43032"/>
          <a:stretch/>
        </p:blipFill>
        <p:spPr>
          <a:xfrm>
            <a:off x="2195736" y="4982745"/>
            <a:ext cx="3594240" cy="187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55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5305755"/>
            <a:ext cx="1777380" cy="155224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92888" cy="1143000"/>
          </a:xfrm>
        </p:spPr>
        <p:txBody>
          <a:bodyPr/>
          <a:lstStyle/>
          <a:p>
            <a:r>
              <a:rPr lang="ru-RU" b="1" dirty="0"/>
              <a:t>7</a:t>
            </a:r>
            <a:r>
              <a:rPr lang="ru-RU" b="1" dirty="0" smtClean="0"/>
              <a:t>. </a:t>
            </a:r>
            <a:r>
              <a:rPr lang="ru-RU" b="1" dirty="0" err="1" smtClean="0"/>
              <a:t>Біоцентрично-сітьова</a:t>
            </a:r>
            <a:r>
              <a:rPr lang="ru-RU" b="1" dirty="0" smtClean="0"/>
              <a:t>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7964" y="1412330"/>
            <a:ext cx="7620000" cy="4800600"/>
          </a:xfrm>
        </p:spPr>
        <p:txBody>
          <a:bodyPr/>
          <a:lstStyle/>
          <a:p>
            <a:r>
              <a:rPr lang="ru-RU" b="1" dirty="0" err="1"/>
              <a:t>Відношення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тип ЛТС,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вираженими</a:t>
            </a:r>
            <a:r>
              <a:rPr lang="ru-RU" dirty="0"/>
              <a:t> на </a:t>
            </a:r>
            <a:r>
              <a:rPr lang="ru-RU" dirty="0" err="1"/>
              <a:t>хоричному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територіальними</a:t>
            </a:r>
            <a:r>
              <a:rPr lang="ru-RU" dirty="0"/>
              <a:t> </a:t>
            </a:r>
            <a:r>
              <a:rPr lang="ru-RU" dirty="0" err="1"/>
              <a:t>особливостями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, </a:t>
            </a:r>
            <a:r>
              <a:rPr lang="ru-RU" dirty="0" err="1"/>
              <a:t>міграції</a:t>
            </a:r>
            <a:r>
              <a:rPr lang="ru-RU" dirty="0"/>
              <a:t> та </a:t>
            </a:r>
            <a:r>
              <a:rPr lang="ru-RU" dirty="0" err="1"/>
              <a:t>взаємовідношень</a:t>
            </a:r>
            <a:r>
              <a:rPr lang="ru-RU" dirty="0"/>
              <a:t> </a:t>
            </a:r>
            <a:r>
              <a:rPr lang="ru-RU" dirty="0" err="1"/>
              <a:t>популяції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/>
              <a:t>Просторові</a:t>
            </a:r>
            <a:r>
              <a:rPr lang="ru-RU" dirty="0"/>
              <a:t> </a:t>
            </a:r>
            <a:r>
              <a:rPr lang="ru-RU" dirty="0" err="1"/>
              <a:t>зв’язки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біотичними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ГС, </a:t>
            </a:r>
            <a:r>
              <a:rPr lang="ru-RU" dirty="0" err="1"/>
              <a:t>зумовлені</a:t>
            </a:r>
            <a:r>
              <a:rPr lang="ru-RU" dirty="0"/>
              <a:t> такими </a:t>
            </a:r>
            <a:r>
              <a:rPr lang="ru-RU" dirty="0" err="1"/>
              <a:t>процесам</a:t>
            </a:r>
            <a:r>
              <a:rPr lang="ru-RU" dirty="0"/>
              <a:t>, як </a:t>
            </a:r>
            <a:r>
              <a:rPr lang="ru-RU" dirty="0" err="1"/>
              <a:t>алелопатія</a:t>
            </a:r>
            <a:r>
              <a:rPr lang="ru-RU" dirty="0"/>
              <a:t>, </a:t>
            </a:r>
            <a:r>
              <a:rPr lang="ru-RU" dirty="0" err="1"/>
              <a:t>конкуренція</a:t>
            </a:r>
            <a:r>
              <a:rPr lang="ru-RU" dirty="0"/>
              <a:t> за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малий</a:t>
            </a:r>
            <a:r>
              <a:rPr lang="ru-RU" dirty="0"/>
              <a:t> </a:t>
            </a:r>
            <a:r>
              <a:rPr lang="ru-RU" dirty="0" err="1"/>
              <a:t>радіус</a:t>
            </a:r>
            <a:r>
              <a:rPr lang="ru-RU" dirty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 (</a:t>
            </a:r>
            <a:r>
              <a:rPr lang="ru-RU" dirty="0"/>
              <a:t>до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метрів</a:t>
            </a:r>
            <a:r>
              <a:rPr lang="ru-RU" dirty="0"/>
              <a:t>) і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субтропічної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 smtClean="0"/>
              <a:t>геотопу</a:t>
            </a:r>
            <a:r>
              <a:rPr lang="ru-RU" dirty="0" smtClean="0"/>
              <a:t>. </a:t>
            </a:r>
          </a:p>
          <a:p>
            <a:r>
              <a:rPr lang="ru-RU" dirty="0"/>
              <a:t>На </a:t>
            </a:r>
            <a:r>
              <a:rPr lang="ru-RU" dirty="0" err="1"/>
              <a:t>хоричному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просторові</a:t>
            </a:r>
            <a:r>
              <a:rPr lang="ru-RU" dirty="0"/>
              <a:t> </a:t>
            </a:r>
            <a:r>
              <a:rPr lang="ru-RU" dirty="0" err="1"/>
              <a:t>біотичні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реалізуються</a:t>
            </a:r>
            <a:r>
              <a:rPr lang="ru-RU" dirty="0"/>
              <a:t> в таких </a:t>
            </a:r>
            <a:r>
              <a:rPr lang="ru-RU" dirty="0" err="1"/>
              <a:t>процесах</a:t>
            </a:r>
            <a:r>
              <a:rPr lang="ru-RU" dirty="0"/>
              <a:t>, як </a:t>
            </a:r>
            <a:r>
              <a:rPr lang="ru-RU" dirty="0" err="1"/>
              <a:t>перехресне</a:t>
            </a:r>
            <a:r>
              <a:rPr lang="ru-RU" dirty="0"/>
              <a:t> </a:t>
            </a:r>
            <a:r>
              <a:rPr lang="ru-RU" dirty="0" err="1"/>
              <a:t>обпилення</a:t>
            </a:r>
            <a:r>
              <a:rPr lang="ru-RU" dirty="0"/>
              <a:t> 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перенесення</a:t>
            </a:r>
            <a:r>
              <a:rPr lang="ru-RU" dirty="0"/>
              <a:t> спор, </a:t>
            </a:r>
            <a:r>
              <a:rPr lang="ru-RU" dirty="0" err="1"/>
              <a:t>насіння</a:t>
            </a:r>
            <a:r>
              <a:rPr lang="ru-RU" dirty="0"/>
              <a:t>, </a:t>
            </a:r>
            <a:r>
              <a:rPr lang="ru-RU" dirty="0" err="1"/>
              <a:t>міграції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044" y="5303385"/>
            <a:ext cx="1774090" cy="15546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4134" y="5305755"/>
            <a:ext cx="1774090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873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err="1"/>
              <a:t>Рослини</a:t>
            </a:r>
            <a:r>
              <a:rPr lang="ru-RU" sz="3200" b="1" dirty="0"/>
              <a:t> </a:t>
            </a:r>
            <a:r>
              <a:rPr lang="ru-RU" sz="3200" b="1" dirty="0" err="1"/>
              <a:t>переміщуються</a:t>
            </a:r>
            <a:r>
              <a:rPr lang="ru-RU" sz="3200" b="1" dirty="0"/>
              <a:t> по </a:t>
            </a:r>
            <a:r>
              <a:rPr lang="ru-RU" sz="3200" b="1" dirty="0" err="1"/>
              <a:t>території</a:t>
            </a:r>
            <a:r>
              <a:rPr lang="ru-RU" sz="3200" b="1" dirty="0"/>
              <a:t> за  </a:t>
            </a:r>
            <a:r>
              <a:rPr lang="ru-RU" sz="3200" b="1" dirty="0" err="1"/>
              <a:t>допомогою</a:t>
            </a:r>
            <a:r>
              <a:rPr lang="ru-RU" sz="3200" b="1" dirty="0"/>
              <a:t> спор, </a:t>
            </a:r>
            <a:r>
              <a:rPr lang="ru-RU" sz="3200" b="1" dirty="0" err="1"/>
              <a:t>насіння</a:t>
            </a:r>
            <a:r>
              <a:rPr lang="ru-RU" sz="3200" b="1" dirty="0"/>
              <a:t>, </a:t>
            </a:r>
            <a:r>
              <a:rPr lang="ru-RU" sz="3200" b="1" dirty="0" err="1"/>
              <a:t>плодів</a:t>
            </a:r>
            <a:r>
              <a:rPr lang="ru-RU" sz="3200" b="1" dirty="0"/>
              <a:t>, </a:t>
            </a:r>
            <a:r>
              <a:rPr lang="ru-RU" sz="3200" b="1" dirty="0" err="1"/>
              <a:t>вегетативних</a:t>
            </a:r>
            <a:r>
              <a:rPr lang="ru-RU" sz="3200" b="1" dirty="0"/>
              <a:t> </a:t>
            </a:r>
            <a:r>
              <a:rPr lang="ru-RU" sz="3200" b="1" dirty="0" err="1"/>
              <a:t>органів</a:t>
            </a:r>
            <a:r>
              <a:rPr lang="ru-RU" sz="3200" b="1" dirty="0"/>
              <a:t>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7620000" cy="4555976"/>
          </a:xfrm>
        </p:spPr>
        <p:txBody>
          <a:bodyPr/>
          <a:lstStyle/>
          <a:p>
            <a:r>
              <a:rPr lang="ru-RU" dirty="0" err="1"/>
              <a:t>Основними</a:t>
            </a:r>
            <a:r>
              <a:rPr lang="ru-RU" dirty="0"/>
              <a:t> способами </a:t>
            </a:r>
            <a:r>
              <a:rPr lang="ru-RU" dirty="0" err="1"/>
              <a:t>розповсюдження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є </a:t>
            </a:r>
            <a:r>
              <a:rPr lang="ru-RU" dirty="0" err="1"/>
              <a:t>такі</a:t>
            </a:r>
            <a:r>
              <a:rPr lang="ru-RU" dirty="0"/>
              <a:t>:</a:t>
            </a:r>
          </a:p>
          <a:p>
            <a:r>
              <a:rPr lang="ru-RU" dirty="0"/>
              <a:t> 	</a:t>
            </a:r>
            <a:r>
              <a:rPr lang="ru-RU" dirty="0" err="1" smtClean="0"/>
              <a:t>барохорний</a:t>
            </a:r>
            <a:r>
              <a:rPr lang="ru-RU" dirty="0" smtClean="0"/>
              <a:t> (</a:t>
            </a:r>
            <a:r>
              <a:rPr lang="ru-RU" dirty="0" err="1"/>
              <a:t>опадання</a:t>
            </a:r>
            <a:r>
              <a:rPr lang="ru-RU" dirty="0"/>
              <a:t> </a:t>
            </a:r>
            <a:r>
              <a:rPr lang="ru-RU" dirty="0" err="1"/>
              <a:t>насіння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силою </a:t>
            </a:r>
            <a:r>
              <a:rPr lang="ru-RU" dirty="0" err="1"/>
              <a:t>тяжіння</a:t>
            </a:r>
            <a:r>
              <a:rPr lang="ru-RU" dirty="0"/>
              <a:t>);</a:t>
            </a:r>
          </a:p>
          <a:p>
            <a:r>
              <a:rPr lang="ru-RU" dirty="0"/>
              <a:t> 	</a:t>
            </a:r>
            <a:r>
              <a:rPr lang="ru-RU" dirty="0" err="1" smtClean="0"/>
              <a:t>анемохорний</a:t>
            </a:r>
            <a:r>
              <a:rPr lang="ru-RU" dirty="0" smtClean="0"/>
              <a:t> (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вітром</a:t>
            </a:r>
            <a:r>
              <a:rPr lang="ru-RU" dirty="0"/>
              <a:t>);</a:t>
            </a:r>
          </a:p>
          <a:p>
            <a:r>
              <a:rPr lang="ru-RU" dirty="0"/>
              <a:t> 	</a:t>
            </a:r>
            <a:r>
              <a:rPr lang="ru-RU" dirty="0" err="1" smtClean="0"/>
              <a:t>зоохорний</a:t>
            </a:r>
            <a:r>
              <a:rPr lang="ru-RU" dirty="0" smtClean="0"/>
              <a:t> (</a:t>
            </a:r>
            <a:r>
              <a:rPr lang="ru-RU" dirty="0" err="1"/>
              <a:t>перенесення</a:t>
            </a:r>
            <a:r>
              <a:rPr lang="ru-RU" dirty="0"/>
              <a:t> </a:t>
            </a:r>
            <a:r>
              <a:rPr lang="ru-RU" dirty="0" err="1"/>
              <a:t>тваринами</a:t>
            </a:r>
            <a:r>
              <a:rPr lang="ru-RU" dirty="0"/>
              <a:t>);</a:t>
            </a:r>
          </a:p>
          <a:p>
            <a:r>
              <a:rPr lang="ru-RU" dirty="0"/>
              <a:t> 	</a:t>
            </a:r>
            <a:r>
              <a:rPr lang="ru-RU" dirty="0" err="1" smtClean="0"/>
              <a:t>гідрохорний</a:t>
            </a:r>
            <a:r>
              <a:rPr lang="ru-RU" dirty="0" smtClean="0"/>
              <a:t> (</a:t>
            </a:r>
            <a:r>
              <a:rPr lang="ru-RU" dirty="0" err="1"/>
              <a:t>поверхневими</a:t>
            </a:r>
            <a:r>
              <a:rPr lang="ru-RU" dirty="0"/>
              <a:t> водами);</a:t>
            </a:r>
          </a:p>
          <a:p>
            <a:r>
              <a:rPr lang="ru-RU" dirty="0"/>
              <a:t> 	</a:t>
            </a:r>
            <a:r>
              <a:rPr lang="ru-RU" dirty="0" err="1" smtClean="0"/>
              <a:t>антропохорний</a:t>
            </a:r>
            <a:r>
              <a:rPr lang="ru-RU" dirty="0" smtClean="0"/>
              <a:t> (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221088"/>
            <a:ext cx="1779145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4814697"/>
            <a:ext cx="2948757" cy="2013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0562" y="4496991"/>
            <a:ext cx="2582198" cy="211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24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Елементи </a:t>
            </a:r>
            <a:r>
              <a:rPr lang="uk-UA" b="1" dirty="0" err="1" smtClean="0"/>
              <a:t>біоцентрично</a:t>
            </a:r>
            <a:r>
              <a:rPr lang="uk-UA" b="1" dirty="0" smtClean="0"/>
              <a:t>-сітьової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00808"/>
          </a:xfrm>
        </p:spPr>
        <p:txBody>
          <a:bodyPr/>
          <a:lstStyle/>
          <a:p>
            <a:r>
              <a:rPr lang="ru-RU" b="1" dirty="0" err="1"/>
              <a:t>Біоцентр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 з природною </a:t>
            </a:r>
            <a:r>
              <a:rPr lang="ru-RU" dirty="0" err="1"/>
              <a:t>рослинністю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генофонду ландшафту, </a:t>
            </a:r>
            <a:r>
              <a:rPr lang="ru-RU" dirty="0" err="1"/>
              <a:t>оптимізуючого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прилеглі</a:t>
            </a:r>
            <a:r>
              <a:rPr lang="ru-RU" dirty="0"/>
              <a:t> </a:t>
            </a:r>
            <a:r>
              <a:rPr lang="ru-RU" dirty="0" err="1"/>
              <a:t>геотопи</a:t>
            </a:r>
            <a:r>
              <a:rPr lang="ru-RU" dirty="0"/>
              <a:t> з культурною </a:t>
            </a:r>
            <a:r>
              <a:rPr lang="ru-RU" dirty="0" err="1" smtClean="0"/>
              <a:t>рослинністю</a:t>
            </a:r>
            <a:r>
              <a:rPr lang="ru-RU" dirty="0" smtClean="0"/>
              <a:t> (</a:t>
            </a:r>
            <a:r>
              <a:rPr lang="ru-RU" dirty="0" err="1"/>
              <a:t>рілля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(</a:t>
            </a:r>
            <a:r>
              <a:rPr lang="ru-RU" dirty="0" err="1"/>
              <a:t>міська</a:t>
            </a:r>
            <a:r>
              <a:rPr lang="ru-RU" dirty="0"/>
              <a:t> </a:t>
            </a:r>
            <a:r>
              <a:rPr lang="ru-RU" dirty="0" err="1"/>
              <a:t>забудова</a:t>
            </a:r>
            <a:r>
              <a:rPr lang="ru-RU" dirty="0"/>
              <a:t>), </a:t>
            </a:r>
            <a:r>
              <a:rPr lang="ru-RU" dirty="0" err="1"/>
              <a:t>естетичної</a:t>
            </a:r>
            <a:r>
              <a:rPr lang="ru-RU" dirty="0"/>
              <a:t> </a:t>
            </a:r>
            <a:r>
              <a:rPr lang="ru-RU" dirty="0" err="1"/>
              <a:t>привабливості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56992"/>
            <a:ext cx="4110328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82340"/>
            <a:ext cx="3505200" cy="28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378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143000"/>
          </a:xfrm>
        </p:spPr>
        <p:txBody>
          <a:bodyPr/>
          <a:lstStyle/>
          <a:p>
            <a:r>
              <a:rPr lang="ru-RU" b="1" dirty="0"/>
              <a:t>За </a:t>
            </a:r>
            <a:r>
              <a:rPr lang="ru-RU" b="1" dirty="0" err="1"/>
              <a:t>площею</a:t>
            </a:r>
            <a:r>
              <a:rPr lang="ru-RU" b="1" dirty="0"/>
              <a:t> </a:t>
            </a:r>
            <a:r>
              <a:rPr lang="ru-RU" b="1" dirty="0" err="1"/>
              <a:t>виділяються</a:t>
            </a:r>
            <a:r>
              <a:rPr lang="ru-RU" b="1" dirty="0"/>
              <a:t> </a:t>
            </a:r>
            <a:r>
              <a:rPr lang="ru-RU" b="1" dirty="0" err="1"/>
              <a:t>такі</a:t>
            </a:r>
            <a:r>
              <a:rPr lang="ru-RU" b="1" dirty="0"/>
              <a:t> </a:t>
            </a:r>
            <a:r>
              <a:rPr lang="ru-RU" b="1" dirty="0" err="1"/>
              <a:t>біоцентри</a:t>
            </a:r>
            <a:r>
              <a:rPr lang="ru-RU" b="1" dirty="0"/>
              <a:t>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/>
          <a:lstStyle/>
          <a:p>
            <a:r>
              <a:rPr lang="ru-RU" dirty="0" err="1" smtClean="0"/>
              <a:t>карликові</a:t>
            </a:r>
            <a:r>
              <a:rPr lang="ru-RU" dirty="0" smtClean="0"/>
              <a:t> </a:t>
            </a:r>
            <a:r>
              <a:rPr lang="ru-RU" dirty="0"/>
              <a:t>(в </a:t>
            </a:r>
            <a:r>
              <a:rPr lang="ru-RU" dirty="0" err="1" smtClean="0"/>
              <a:t>агроланлшафтах</a:t>
            </a:r>
            <a:r>
              <a:rPr lang="ru-RU" dirty="0" smtClean="0"/>
              <a:t> </a:t>
            </a:r>
            <a:r>
              <a:rPr lang="ru-RU" dirty="0"/>
              <a:t>0,2-0,5км</a:t>
            </a:r>
            <a:r>
              <a:rPr lang="ru-RU" baseline="30000" dirty="0"/>
              <a:t>2</a:t>
            </a:r>
            <a:r>
              <a:rPr lang="ru-RU" dirty="0"/>
              <a:t>; </a:t>
            </a:r>
            <a:r>
              <a:rPr lang="ru-RU" dirty="0" smtClean="0"/>
              <a:t>в </a:t>
            </a:r>
            <a:r>
              <a:rPr lang="ru-RU" dirty="0" err="1"/>
              <a:t>міському</a:t>
            </a:r>
            <a:r>
              <a:rPr lang="ru-RU" dirty="0"/>
              <a:t> </a:t>
            </a:r>
            <a:r>
              <a:rPr lang="ru-RU" dirty="0" err="1"/>
              <a:t>ландшафті</a:t>
            </a:r>
            <a:r>
              <a:rPr lang="ru-RU" dirty="0"/>
              <a:t> – 0,05-0,1 км</a:t>
            </a:r>
            <a:r>
              <a:rPr lang="ru-RU" baseline="30000" dirty="0"/>
              <a:t>2</a:t>
            </a:r>
            <a:r>
              <a:rPr lang="ru-RU" dirty="0"/>
              <a:t>); </a:t>
            </a:r>
            <a:endParaRPr lang="ru-RU" dirty="0" smtClean="0"/>
          </a:p>
          <a:p>
            <a:r>
              <a:rPr lang="ru-RU" dirty="0" err="1" smtClean="0"/>
              <a:t>малі</a:t>
            </a:r>
            <a:r>
              <a:rPr lang="ru-RU" dirty="0" smtClean="0"/>
              <a:t> </a:t>
            </a:r>
            <a:r>
              <a:rPr lang="ru-RU" dirty="0"/>
              <a:t>(</a:t>
            </a:r>
            <a:r>
              <a:rPr lang="ru-RU" dirty="0" err="1"/>
              <a:t>відповідно</a:t>
            </a:r>
            <a:r>
              <a:rPr lang="ru-RU" dirty="0"/>
              <a:t> 0,5-1 і 0,1-0,3); </a:t>
            </a:r>
            <a:endParaRPr lang="ru-RU" dirty="0" smtClean="0"/>
          </a:p>
          <a:p>
            <a:r>
              <a:rPr lang="ru-RU" dirty="0" err="1" smtClean="0"/>
              <a:t>середні</a:t>
            </a:r>
            <a:r>
              <a:rPr lang="ru-RU" dirty="0" smtClean="0"/>
              <a:t>(1-3 </a:t>
            </a:r>
            <a:r>
              <a:rPr lang="ru-RU" dirty="0"/>
              <a:t>і 0,3-1); </a:t>
            </a:r>
            <a:endParaRPr lang="ru-RU" dirty="0" smtClean="0"/>
          </a:p>
          <a:p>
            <a:r>
              <a:rPr lang="ru-RU" dirty="0" err="1" smtClean="0"/>
              <a:t>відносні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(</a:t>
            </a:r>
            <a:r>
              <a:rPr lang="ru-RU" dirty="0"/>
              <a:t>3-10 і 1-3</a:t>
            </a:r>
            <a:r>
              <a:rPr lang="ru-RU" dirty="0" smtClean="0"/>
              <a:t>);</a:t>
            </a:r>
          </a:p>
          <a:p>
            <a:r>
              <a:rPr lang="ru-RU" dirty="0" err="1" smtClean="0"/>
              <a:t>великі</a:t>
            </a:r>
            <a:r>
              <a:rPr lang="ru-RU" dirty="0"/>
              <a:t>( ≥10 і ≥3 ).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42" y="4005064"/>
            <a:ext cx="4691077" cy="263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204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20000" cy="1143000"/>
          </a:xfrm>
        </p:spPr>
        <p:txBody>
          <a:bodyPr/>
          <a:lstStyle/>
          <a:p>
            <a:r>
              <a:rPr lang="ru-RU" dirty="0"/>
              <a:t>За </a:t>
            </a:r>
            <a:r>
              <a:rPr lang="ru-RU" dirty="0" err="1"/>
              <a:t>едафічними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біоцентри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872216"/>
            <a:ext cx="7620000" cy="576064"/>
          </a:xfrm>
        </p:spPr>
        <p:txBody>
          <a:bodyPr/>
          <a:lstStyle/>
          <a:p>
            <a:r>
              <a:rPr lang="ru-RU" dirty="0" smtClean="0"/>
              <a:t>за </a:t>
            </a:r>
            <a:r>
              <a:rPr lang="ru-RU" dirty="0"/>
              <a:t>набором </a:t>
            </a:r>
            <a:r>
              <a:rPr lang="ru-RU" dirty="0" err="1"/>
              <a:t>видів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існувати</a:t>
            </a:r>
            <a:r>
              <a:rPr lang="ru-RU" dirty="0"/>
              <a:t> в </a:t>
            </a:r>
            <a:r>
              <a:rPr lang="ru-RU" dirty="0" err="1"/>
              <a:t>ньому</a:t>
            </a:r>
            <a:r>
              <a:rPr lang="ru-RU" dirty="0"/>
              <a:t>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57200" y="4221086"/>
            <a:ext cx="7620000" cy="2232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критичного, </a:t>
            </a:r>
            <a:endParaRPr lang="ru-RU" dirty="0" smtClean="0"/>
          </a:p>
          <a:p>
            <a:r>
              <a:rPr lang="ru-RU" dirty="0" err="1"/>
              <a:t>п</a:t>
            </a:r>
            <a:r>
              <a:rPr lang="ru-RU" dirty="0" err="1" smtClean="0"/>
              <a:t>ригніченого</a:t>
            </a:r>
            <a:r>
              <a:rPr lang="ru-RU" dirty="0" smtClean="0"/>
              <a:t>,</a:t>
            </a:r>
          </a:p>
          <a:p>
            <a:r>
              <a:rPr lang="ru-RU" dirty="0" smtClean="0"/>
              <a:t>нормального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57199" y="2676962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 </a:t>
            </a:r>
            <a:r>
              <a:rPr lang="ru-RU" dirty="0" err="1"/>
              <a:t>сучасним</a:t>
            </a:r>
            <a:r>
              <a:rPr lang="ru-RU" dirty="0"/>
              <a:t> станом </a:t>
            </a:r>
            <a:r>
              <a:rPr lang="ru-RU" dirty="0" err="1"/>
              <a:t>біоцентри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4048644"/>
            <a:ext cx="2274590" cy="262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484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620000" cy="1143000"/>
          </a:xfrm>
        </p:spPr>
        <p:txBody>
          <a:bodyPr/>
          <a:lstStyle/>
          <a:p>
            <a:r>
              <a:rPr lang="ru-RU" b="1" dirty="0"/>
              <a:t>За </a:t>
            </a:r>
            <a:r>
              <a:rPr lang="ru-RU" b="1" dirty="0" err="1"/>
              <a:t>біогеографічним</a:t>
            </a:r>
            <a:r>
              <a:rPr lang="ru-RU" b="1" dirty="0"/>
              <a:t> </a:t>
            </a:r>
            <a:r>
              <a:rPr lang="ru-RU" b="1" dirty="0" err="1"/>
              <a:t>значенням</a:t>
            </a:r>
            <a:r>
              <a:rPr lang="ru-RU" b="1" dirty="0"/>
              <a:t> </a:t>
            </a:r>
            <a:r>
              <a:rPr lang="ru-RU" b="1" dirty="0" err="1" smtClean="0"/>
              <a:t>виділяють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7620000" cy="4555976"/>
          </a:xfrm>
        </p:spPr>
        <p:txBody>
          <a:bodyPr>
            <a:normAutofit/>
          </a:bodyPr>
          <a:lstStyle/>
          <a:p>
            <a:r>
              <a:rPr lang="ru-RU" sz="2800" dirty="0"/>
              <a:t>локального, </a:t>
            </a:r>
            <a:endParaRPr lang="ru-RU" sz="2800" dirty="0" smtClean="0"/>
          </a:p>
          <a:p>
            <a:r>
              <a:rPr lang="ru-RU" sz="2800" dirty="0" err="1" smtClean="0"/>
              <a:t>регіонального</a:t>
            </a:r>
            <a:r>
              <a:rPr lang="ru-RU" sz="2800" dirty="0"/>
              <a:t>, </a:t>
            </a:r>
            <a:endParaRPr lang="ru-RU" sz="2800" dirty="0" smtClean="0"/>
          </a:p>
          <a:p>
            <a:r>
              <a:rPr lang="ru-RU" sz="2800" dirty="0" err="1" smtClean="0"/>
              <a:t>надрегіонального</a:t>
            </a:r>
            <a:r>
              <a:rPr lang="ru-RU" sz="2800" dirty="0" smtClean="0"/>
              <a:t>,</a:t>
            </a:r>
          </a:p>
          <a:p>
            <a:r>
              <a:rPr lang="ru-RU" sz="2800" dirty="0" err="1"/>
              <a:t>п</a:t>
            </a:r>
            <a:r>
              <a:rPr lang="ru-RU" sz="2800" dirty="0" err="1" smtClean="0"/>
              <a:t>ровінційного</a:t>
            </a:r>
            <a:r>
              <a:rPr lang="ru-RU" sz="2800" dirty="0" smtClean="0"/>
              <a:t>,</a:t>
            </a:r>
          </a:p>
          <a:p>
            <a:r>
              <a:rPr lang="ru-RU" sz="2800" dirty="0" err="1" smtClean="0"/>
              <a:t>біосферного</a:t>
            </a:r>
            <a:r>
              <a:rPr lang="ru-RU" sz="2800" dirty="0" smtClean="0"/>
              <a:t> </a:t>
            </a:r>
            <a:r>
              <a:rPr lang="ru-RU" sz="2800" dirty="0" err="1"/>
              <a:t>рів</a:t>
            </a:r>
            <a:r>
              <a:rPr lang="ru-RU" sz="3200" dirty="0" err="1"/>
              <a:t>нів</a:t>
            </a:r>
            <a:r>
              <a:rPr lang="ru-RU" sz="32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501008"/>
            <a:ext cx="4548536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20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Елементи </a:t>
            </a:r>
            <a:r>
              <a:rPr lang="uk-UA" b="1" dirty="0" err="1" smtClean="0"/>
              <a:t>біоцентрично</a:t>
            </a:r>
            <a:r>
              <a:rPr lang="uk-UA" b="1" dirty="0" smtClean="0"/>
              <a:t>-сітьової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00808"/>
          </a:xfrm>
        </p:spPr>
        <p:txBody>
          <a:bodyPr/>
          <a:lstStyle/>
          <a:p>
            <a:r>
              <a:rPr lang="ru-RU" b="1" dirty="0" err="1"/>
              <a:t>Біоцентр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 з природною </a:t>
            </a:r>
            <a:r>
              <a:rPr lang="ru-RU" dirty="0" err="1"/>
              <a:t>рослинністю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генофонду ландшафту, </a:t>
            </a:r>
            <a:r>
              <a:rPr lang="ru-RU" dirty="0" err="1"/>
              <a:t>оптимізуючого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прилеглі</a:t>
            </a:r>
            <a:r>
              <a:rPr lang="ru-RU" dirty="0"/>
              <a:t> </a:t>
            </a:r>
            <a:r>
              <a:rPr lang="ru-RU" dirty="0" err="1"/>
              <a:t>геотопи</a:t>
            </a:r>
            <a:r>
              <a:rPr lang="ru-RU" dirty="0"/>
              <a:t> з культурною </a:t>
            </a:r>
            <a:r>
              <a:rPr lang="ru-RU" dirty="0" err="1" smtClean="0"/>
              <a:t>рослинністю</a:t>
            </a:r>
            <a:r>
              <a:rPr lang="ru-RU" dirty="0" smtClean="0"/>
              <a:t> (</a:t>
            </a:r>
            <a:r>
              <a:rPr lang="ru-RU" dirty="0" err="1"/>
              <a:t>рілля</a:t>
            </a:r>
            <a:r>
              <a:rPr lang="ru-RU" dirty="0"/>
              <a:t>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позбавлені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(</a:t>
            </a:r>
            <a:r>
              <a:rPr lang="ru-RU" dirty="0" err="1"/>
              <a:t>міська</a:t>
            </a:r>
            <a:r>
              <a:rPr lang="ru-RU" dirty="0"/>
              <a:t> </a:t>
            </a:r>
            <a:r>
              <a:rPr lang="ru-RU" dirty="0" err="1"/>
              <a:t>забудова</a:t>
            </a:r>
            <a:r>
              <a:rPr lang="ru-RU" dirty="0"/>
              <a:t>), </a:t>
            </a:r>
            <a:r>
              <a:rPr lang="ru-RU" dirty="0" err="1"/>
              <a:t>естетичної</a:t>
            </a:r>
            <a:r>
              <a:rPr lang="ru-RU" dirty="0"/>
              <a:t> </a:t>
            </a:r>
            <a:r>
              <a:rPr lang="ru-RU" dirty="0" err="1"/>
              <a:t>привабливості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56992"/>
            <a:ext cx="4110328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82340"/>
            <a:ext cx="3505200" cy="281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21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620000" cy="868958"/>
          </a:xfrm>
        </p:spPr>
        <p:txBody>
          <a:bodyPr/>
          <a:lstStyle/>
          <a:p>
            <a:r>
              <a:rPr lang="uk-UA" b="1" dirty="0" smtClean="0"/>
              <a:t>2. Основні типи ЛТС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/>
          </a:bodyPr>
          <a:lstStyle/>
          <a:p>
            <a:r>
              <a:rPr lang="ru-RU" dirty="0"/>
              <a:t>1.	</a:t>
            </a:r>
            <a:r>
              <a:rPr lang="ru-RU" b="1" dirty="0"/>
              <a:t>генетико-</a:t>
            </a:r>
            <a:r>
              <a:rPr lang="ru-RU" b="1" dirty="0" err="1"/>
              <a:t>морфологічні</a:t>
            </a:r>
            <a:r>
              <a:rPr lang="ru-RU" dirty="0"/>
              <a:t> –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спільності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(генезису)та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 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будові</a:t>
            </a:r>
            <a:r>
              <a:rPr lang="ru-RU" dirty="0"/>
              <a:t> (</a:t>
            </a:r>
            <a:r>
              <a:rPr lang="ru-RU" dirty="0" err="1"/>
              <a:t>морфології</a:t>
            </a:r>
            <a:r>
              <a:rPr lang="ru-RU" dirty="0"/>
              <a:t>) і </a:t>
            </a:r>
            <a:r>
              <a:rPr lang="ru-RU" dirty="0" err="1"/>
              <a:t>еволюції</a:t>
            </a:r>
            <a:r>
              <a:rPr lang="ru-RU" dirty="0"/>
              <a:t> </a:t>
            </a:r>
            <a:r>
              <a:rPr lang="ru-RU" dirty="0" err="1"/>
              <a:t>геотопі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вираз</a:t>
            </a:r>
            <a:r>
              <a:rPr lang="ru-RU" dirty="0"/>
              <a:t> 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будові</a:t>
            </a:r>
            <a:r>
              <a:rPr lang="ru-RU" dirty="0"/>
              <a:t>(</a:t>
            </a:r>
            <a:r>
              <a:rPr lang="ru-RU" dirty="0" err="1"/>
              <a:t>морфології</a:t>
            </a:r>
            <a:r>
              <a:rPr lang="ru-RU" dirty="0"/>
              <a:t>)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.	</a:t>
            </a:r>
            <a:r>
              <a:rPr lang="ru-RU" b="1" dirty="0" err="1"/>
              <a:t>позиційно-динамічні</a:t>
            </a:r>
            <a:r>
              <a:rPr lang="ru-RU" b="1" dirty="0"/>
              <a:t> </a:t>
            </a:r>
            <a:r>
              <a:rPr lang="ru-RU" dirty="0"/>
              <a:t>–</a:t>
            </a:r>
            <a:r>
              <a:rPr lang="ru-RU" dirty="0" err="1"/>
              <a:t>зв’язок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 </a:t>
            </a:r>
            <a:r>
              <a:rPr lang="ru-RU" dirty="0" err="1"/>
              <a:t>горизонтальними</a:t>
            </a:r>
            <a:r>
              <a:rPr lang="ru-RU" dirty="0"/>
              <a:t> </a:t>
            </a:r>
            <a:r>
              <a:rPr lang="ru-RU" dirty="0" err="1"/>
              <a:t>речовинно-енергетичними</a:t>
            </a:r>
            <a:r>
              <a:rPr lang="ru-RU" dirty="0"/>
              <a:t> потоками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інтенсивності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;</a:t>
            </a:r>
          </a:p>
          <a:p>
            <a:r>
              <a:rPr lang="ru-RU" dirty="0"/>
              <a:t>3.	</a:t>
            </a:r>
            <a:r>
              <a:rPr lang="ru-RU" b="1" dirty="0" err="1"/>
              <a:t>парагенетичні</a:t>
            </a:r>
            <a:r>
              <a:rPr lang="ru-RU" dirty="0"/>
              <a:t> –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 до </a:t>
            </a:r>
            <a:r>
              <a:rPr lang="ru-RU" dirty="0" err="1"/>
              <a:t>ліній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</a:t>
            </a:r>
            <a:r>
              <a:rPr lang="ru-RU" dirty="0" err="1"/>
              <a:t>горизонтальних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;</a:t>
            </a:r>
          </a:p>
          <a:p>
            <a:r>
              <a:rPr lang="ru-RU" dirty="0"/>
              <a:t>4.	</a:t>
            </a:r>
            <a:r>
              <a:rPr lang="ru-RU" b="1" dirty="0" err="1"/>
              <a:t>басейнові</a:t>
            </a:r>
            <a:r>
              <a:rPr lang="ru-RU" b="1" dirty="0"/>
              <a:t> </a:t>
            </a:r>
            <a:r>
              <a:rPr lang="ru-RU" b="1" dirty="0" err="1"/>
              <a:t>ландшафтні</a:t>
            </a:r>
            <a:r>
              <a:rPr lang="ru-RU" b="1" dirty="0"/>
              <a:t> </a:t>
            </a:r>
            <a:r>
              <a:rPr lang="ru-RU" dirty="0"/>
              <a:t>– </a:t>
            </a:r>
            <a:r>
              <a:rPr lang="ru-RU" dirty="0" err="1"/>
              <a:t>спільність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 за </a:t>
            </a:r>
            <a:r>
              <a:rPr lang="ru-RU" dirty="0" err="1"/>
              <a:t>гідро</a:t>
            </a:r>
            <a:r>
              <a:rPr lang="ru-RU" dirty="0"/>
              <a:t> </a:t>
            </a:r>
            <a:r>
              <a:rPr lang="ru-RU" dirty="0" err="1"/>
              <a:t>функціонуванням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до </a:t>
            </a:r>
            <a:r>
              <a:rPr lang="ru-RU" dirty="0" err="1"/>
              <a:t>басейнів</a:t>
            </a:r>
            <a:r>
              <a:rPr lang="ru-RU" dirty="0"/>
              <a:t> </a:t>
            </a:r>
            <a:r>
              <a:rPr lang="ru-RU" dirty="0" err="1"/>
              <a:t>поверхневого</a:t>
            </a:r>
            <a:r>
              <a:rPr lang="ru-RU" dirty="0"/>
              <a:t> стоку;</a:t>
            </a:r>
          </a:p>
          <a:p>
            <a:r>
              <a:rPr lang="ru-RU" dirty="0"/>
              <a:t>5.	</a:t>
            </a:r>
            <a:r>
              <a:rPr lang="ru-RU" b="1" dirty="0" err="1"/>
              <a:t>біоцентрично-сітьові</a:t>
            </a:r>
            <a:r>
              <a:rPr lang="ru-RU" b="1" dirty="0"/>
              <a:t> </a:t>
            </a:r>
            <a:r>
              <a:rPr lang="ru-RU" dirty="0"/>
              <a:t> - </a:t>
            </a:r>
            <a:r>
              <a:rPr lang="ru-RU" dirty="0" err="1"/>
              <a:t>біотичні</a:t>
            </a:r>
            <a:r>
              <a:rPr lang="ru-RU" dirty="0"/>
              <a:t> </a:t>
            </a:r>
            <a:r>
              <a:rPr lang="ru-RU" dirty="0" err="1"/>
              <a:t>міграції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та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популяцій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геотопами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2095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3" t="22645" r="21167" b="13204"/>
          <a:stretch/>
        </p:blipFill>
        <p:spPr bwMode="auto">
          <a:xfrm>
            <a:off x="0" y="260648"/>
            <a:ext cx="8453538" cy="634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57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208912" cy="1143000"/>
          </a:xfrm>
        </p:spPr>
        <p:txBody>
          <a:bodyPr/>
          <a:lstStyle/>
          <a:p>
            <a:r>
              <a:rPr lang="uk-UA" sz="4400" b="1" dirty="0" smtClean="0"/>
              <a:t>3. Генетико-морфологічна ЛТС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/>
              <a:t>Основою </a:t>
            </a:r>
            <a:r>
              <a:rPr lang="ru-RU" b="1" dirty="0" err="1"/>
              <a:t>виділення</a:t>
            </a:r>
            <a:r>
              <a:rPr lang="ru-RU" b="1" dirty="0"/>
              <a:t> </a:t>
            </a:r>
            <a:r>
              <a:rPr lang="ru-RU" dirty="0" err="1"/>
              <a:t>одиниць</a:t>
            </a:r>
            <a:r>
              <a:rPr lang="ru-RU" dirty="0"/>
              <a:t> генетико-</a:t>
            </a:r>
            <a:r>
              <a:rPr lang="ru-RU" dirty="0" err="1"/>
              <a:t>морфологічної</a:t>
            </a:r>
            <a:r>
              <a:rPr lang="ru-RU" dirty="0"/>
              <a:t> ЛТС є </a:t>
            </a:r>
            <a:r>
              <a:rPr lang="ru-RU" dirty="0" err="1"/>
              <a:t>об’єднання</a:t>
            </a:r>
            <a:r>
              <a:rPr lang="ru-RU" dirty="0"/>
              <a:t> </a:t>
            </a:r>
            <a:r>
              <a:rPr lang="ru-RU" dirty="0" err="1"/>
              <a:t>територіально</a:t>
            </a:r>
            <a:r>
              <a:rPr lang="ru-RU" dirty="0"/>
              <a:t> </a:t>
            </a:r>
            <a:r>
              <a:rPr lang="ru-RU" dirty="0" err="1"/>
              <a:t>суміжних</a:t>
            </a:r>
            <a:r>
              <a:rPr lang="ru-RU" dirty="0"/>
              <a:t> </a:t>
            </a:r>
            <a:r>
              <a:rPr lang="ru-RU" dirty="0" err="1"/>
              <a:t>геотопів</a:t>
            </a:r>
            <a:r>
              <a:rPr lang="ru-RU" dirty="0"/>
              <a:t> у </a:t>
            </a:r>
            <a:r>
              <a:rPr lang="ru-RU" dirty="0" err="1"/>
              <a:t>більші</a:t>
            </a:r>
            <a:r>
              <a:rPr lang="ru-RU" dirty="0"/>
              <a:t> ГС за принципом </a:t>
            </a:r>
            <a:r>
              <a:rPr lang="ru-RU" dirty="0" err="1"/>
              <a:t>спільності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(генезису), часу </a:t>
            </a:r>
            <a:r>
              <a:rPr lang="ru-RU" dirty="0" err="1"/>
              <a:t>виникнення</a:t>
            </a:r>
            <a:r>
              <a:rPr lang="ru-RU" dirty="0"/>
              <a:t>  та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(</a:t>
            </a:r>
            <a:r>
              <a:rPr lang="ru-RU" dirty="0" err="1"/>
              <a:t>еволюції</a:t>
            </a:r>
            <a:r>
              <a:rPr lang="ru-RU" dirty="0"/>
              <a:t>). </a:t>
            </a:r>
            <a:r>
              <a:rPr lang="ru-RU" dirty="0" err="1"/>
              <a:t>Близькі</a:t>
            </a:r>
            <a:r>
              <a:rPr lang="ru-RU" dirty="0"/>
              <a:t> в генетико-</a:t>
            </a:r>
            <a:r>
              <a:rPr lang="ru-RU" dirty="0" err="1"/>
              <a:t>морфологічному</a:t>
            </a:r>
            <a:r>
              <a:rPr lang="ru-RU" dirty="0"/>
              <a:t> </a:t>
            </a:r>
            <a:r>
              <a:rPr lang="ru-RU" dirty="0" err="1"/>
              <a:t>відношенні</a:t>
            </a:r>
            <a:r>
              <a:rPr lang="ru-RU" dirty="0"/>
              <a:t> ГС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однотипну</a:t>
            </a:r>
            <a:r>
              <a:rPr lang="ru-RU" dirty="0"/>
              <a:t> </a:t>
            </a:r>
            <a:r>
              <a:rPr lang="ru-RU" dirty="0" err="1"/>
              <a:t>геокомпонентну</a:t>
            </a:r>
            <a:r>
              <a:rPr lang="ru-RU" dirty="0"/>
              <a:t> </a:t>
            </a:r>
            <a:r>
              <a:rPr lang="ru-RU" dirty="0" err="1"/>
              <a:t>будову</a:t>
            </a:r>
            <a:r>
              <a:rPr lang="ru-RU" dirty="0"/>
              <a:t> (</a:t>
            </a:r>
            <a:r>
              <a:rPr lang="ru-RU" dirty="0" err="1"/>
              <a:t>близькі</a:t>
            </a:r>
            <a:r>
              <a:rPr lang="ru-RU" dirty="0"/>
              <a:t> </a:t>
            </a:r>
            <a:r>
              <a:rPr lang="ru-RU" dirty="0" err="1"/>
              <a:t>генетичні</a:t>
            </a:r>
            <a:r>
              <a:rPr lang="ru-RU" dirty="0"/>
              <a:t>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ґрунтів</a:t>
            </a:r>
            <a:r>
              <a:rPr lang="ru-RU" dirty="0"/>
              <a:t>, </a:t>
            </a:r>
            <a:r>
              <a:rPr lang="ru-RU" dirty="0" err="1"/>
              <a:t>рельєфу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endParaRPr lang="uk-UA" dirty="0"/>
          </a:p>
          <a:p>
            <a:pPr algn="just"/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з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b="1" dirty="0"/>
              <a:t>генетико-</a:t>
            </a:r>
            <a:r>
              <a:rPr lang="ru-RU" b="1" dirty="0" err="1"/>
              <a:t>морфологічної</a:t>
            </a:r>
            <a:r>
              <a:rPr lang="ru-RU" b="1" dirty="0"/>
              <a:t> </a:t>
            </a:r>
            <a:r>
              <a:rPr lang="ru-RU" b="1" dirty="0" err="1"/>
              <a:t>однорідності</a:t>
            </a:r>
            <a:r>
              <a:rPr lang="ru-RU" b="1" dirty="0"/>
              <a:t> ГС. </a:t>
            </a:r>
          </a:p>
        </p:txBody>
      </p:sp>
    </p:spTree>
    <p:extLst>
      <p:ext uri="{BB962C8B-B14F-4D97-AF65-F5344CB8AC3E}">
        <p14:creationId xmlns:p14="http://schemas.microsoft.com/office/powerpoint/2010/main" val="287863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Діагностичні компоненти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/>
              <a:t>Геологічна</a:t>
            </a:r>
            <a:r>
              <a:rPr lang="ru-RU" b="1" dirty="0"/>
              <a:t> </a:t>
            </a:r>
            <a:r>
              <a:rPr lang="ru-RU" b="1" dirty="0" err="1"/>
              <a:t>будова</a:t>
            </a:r>
            <a:r>
              <a:rPr lang="ru-RU" b="1" dirty="0"/>
              <a:t> </a:t>
            </a:r>
            <a:r>
              <a:rPr lang="ru-RU" b="1" dirty="0" smtClean="0"/>
              <a:t>: </a:t>
            </a:r>
            <a:r>
              <a:rPr lang="ru-RU" i="1" dirty="0" smtClean="0"/>
              <a:t>1-ий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однорідності</a:t>
            </a:r>
            <a:r>
              <a:rPr lang="ru-RU" i="1" dirty="0"/>
              <a:t> </a:t>
            </a:r>
            <a:r>
              <a:rPr lang="ru-RU" dirty="0"/>
              <a:t>–</a:t>
            </a:r>
            <a:r>
              <a:rPr lang="ru-RU" dirty="0" err="1"/>
              <a:t>однорідною</a:t>
            </a:r>
            <a:r>
              <a:rPr lang="ru-RU" dirty="0"/>
              <a:t> є </a:t>
            </a:r>
            <a:r>
              <a:rPr lang="ru-RU" dirty="0" err="1"/>
              <a:t>територія</a:t>
            </a:r>
            <a:r>
              <a:rPr lang="ru-RU" dirty="0"/>
              <a:t>, сформована на одному </a:t>
            </a:r>
            <a:r>
              <a:rPr lang="ru-RU" dirty="0" err="1"/>
              <a:t>геологічному</a:t>
            </a:r>
            <a:r>
              <a:rPr lang="ru-RU" dirty="0"/>
              <a:t> </a:t>
            </a:r>
            <a:r>
              <a:rPr lang="ru-RU" dirty="0" err="1"/>
              <a:t>фундаменті</a:t>
            </a:r>
            <a:r>
              <a:rPr lang="ru-RU" dirty="0"/>
              <a:t>(</a:t>
            </a:r>
            <a:r>
              <a:rPr lang="ru-RU" dirty="0" err="1"/>
              <a:t>наприклад</a:t>
            </a:r>
            <a:r>
              <a:rPr lang="ru-RU" dirty="0"/>
              <a:t>, сформована на </a:t>
            </a:r>
            <a:r>
              <a:rPr lang="ru-RU" dirty="0" err="1"/>
              <a:t>кристалічних</a:t>
            </a:r>
            <a:r>
              <a:rPr lang="ru-RU" dirty="0"/>
              <a:t> породах, </a:t>
            </a:r>
            <a:r>
              <a:rPr lang="ru-RU" dirty="0" err="1"/>
              <a:t>вапняках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фліші</a:t>
            </a:r>
            <a:r>
              <a:rPr lang="ru-RU" dirty="0"/>
              <a:t>);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різний</a:t>
            </a:r>
            <a:r>
              <a:rPr lang="ru-RU" dirty="0"/>
              <a:t> склад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покривають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фундамент. </a:t>
            </a:r>
            <a:r>
              <a:rPr lang="ru-RU" i="1" dirty="0"/>
              <a:t>2-ий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однорідності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територія</a:t>
            </a:r>
            <a:r>
              <a:rPr lang="ru-RU" dirty="0"/>
              <a:t>, </a:t>
            </a:r>
            <a:r>
              <a:rPr lang="ru-RU" dirty="0" err="1"/>
              <a:t>однорідна</a:t>
            </a:r>
            <a:r>
              <a:rPr lang="ru-RU" dirty="0"/>
              <a:t> за складом </a:t>
            </a:r>
            <a:r>
              <a:rPr lang="ru-RU" dirty="0" err="1"/>
              <a:t>дочетвертинних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,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варіація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потужностей</a:t>
            </a:r>
            <a:r>
              <a:rPr lang="ru-RU" dirty="0"/>
              <a:t> та </a:t>
            </a:r>
            <a:r>
              <a:rPr lang="ru-RU" dirty="0" err="1"/>
              <a:t>різні</a:t>
            </a:r>
            <a:r>
              <a:rPr lang="ru-RU" dirty="0"/>
              <a:t> породи </a:t>
            </a:r>
            <a:r>
              <a:rPr lang="ru-RU" dirty="0" err="1"/>
              <a:t>верхніх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геологічного</a:t>
            </a:r>
            <a:r>
              <a:rPr lang="ru-RU" dirty="0"/>
              <a:t> </a:t>
            </a:r>
            <a:r>
              <a:rPr lang="ru-RU" dirty="0" err="1"/>
              <a:t>розрізу</a:t>
            </a:r>
            <a:r>
              <a:rPr lang="ru-RU" dirty="0"/>
              <a:t>. </a:t>
            </a:r>
            <a:r>
              <a:rPr lang="ru-RU" i="1" dirty="0"/>
              <a:t>3-ий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однорідності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територія</a:t>
            </a:r>
            <a:r>
              <a:rPr lang="ru-RU" dirty="0"/>
              <a:t>, </a:t>
            </a:r>
            <a:r>
              <a:rPr lang="ru-RU" dirty="0" err="1"/>
              <a:t>верхні</a:t>
            </a:r>
            <a:r>
              <a:rPr lang="ru-RU" dirty="0"/>
              <a:t> </a:t>
            </a:r>
            <a:r>
              <a:rPr lang="ru-RU" dirty="0" err="1"/>
              <a:t>верстви</a:t>
            </a:r>
            <a:r>
              <a:rPr lang="ru-RU" dirty="0"/>
              <a:t> </a:t>
            </a:r>
            <a:r>
              <a:rPr lang="ru-RU" dirty="0" err="1"/>
              <a:t>геологічної</a:t>
            </a:r>
            <a:r>
              <a:rPr lang="ru-RU" dirty="0"/>
              <a:t> </a:t>
            </a:r>
            <a:r>
              <a:rPr lang="ru-RU" dirty="0" err="1"/>
              <a:t>будови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близькі</a:t>
            </a:r>
            <a:r>
              <a:rPr lang="ru-RU" dirty="0"/>
              <a:t> за </a:t>
            </a:r>
            <a:r>
              <a:rPr lang="ru-RU" dirty="0" err="1"/>
              <a:t>літолого-генетичними</a:t>
            </a:r>
            <a:r>
              <a:rPr lang="ru-RU" dirty="0"/>
              <a:t> характеристиками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складена</a:t>
            </a:r>
            <a:r>
              <a:rPr lang="ru-RU" dirty="0"/>
              <a:t> </a:t>
            </a:r>
            <a:r>
              <a:rPr lang="ru-RU" dirty="0" err="1"/>
              <a:t>елювіальними</a:t>
            </a:r>
            <a:r>
              <a:rPr lang="ru-RU" dirty="0"/>
              <a:t>, </a:t>
            </a:r>
            <a:r>
              <a:rPr lang="ru-RU" dirty="0" err="1"/>
              <a:t>елювіально-делювіальними</a:t>
            </a:r>
            <a:r>
              <a:rPr lang="ru-RU" dirty="0"/>
              <a:t>, </a:t>
            </a:r>
            <a:r>
              <a:rPr lang="ru-RU" dirty="0" err="1"/>
              <a:t>делювіальними</a:t>
            </a:r>
            <a:r>
              <a:rPr lang="ru-RU" dirty="0"/>
              <a:t> </a:t>
            </a:r>
            <a:r>
              <a:rPr lang="ru-RU" dirty="0" err="1"/>
              <a:t>лесовими</a:t>
            </a:r>
            <a:r>
              <a:rPr lang="ru-RU" dirty="0"/>
              <a:t> суглинками,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піщаним</a:t>
            </a:r>
            <a:r>
              <a:rPr lang="ru-RU" dirty="0"/>
              <a:t> </a:t>
            </a:r>
            <a:r>
              <a:rPr lang="ru-RU" dirty="0" err="1"/>
              <a:t>алювієм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геологічних</a:t>
            </a:r>
            <a:r>
              <a:rPr lang="ru-RU" dirty="0"/>
              <a:t> </a:t>
            </a:r>
            <a:r>
              <a:rPr lang="ru-RU" dirty="0" err="1"/>
              <a:t>фацій</a:t>
            </a:r>
            <a:r>
              <a:rPr lang="ru-RU" dirty="0"/>
              <a:t> та </a:t>
            </a:r>
            <a:r>
              <a:rPr lang="ru-RU" dirty="0" err="1"/>
              <a:t>віку</a:t>
            </a:r>
            <a:r>
              <a:rPr lang="ru-RU" dirty="0"/>
              <a:t>),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різною</a:t>
            </a:r>
            <a:r>
              <a:rPr lang="ru-RU" dirty="0"/>
              <a:t>, склад </a:t>
            </a:r>
            <a:r>
              <a:rPr lang="ru-RU" dirty="0" err="1"/>
              <a:t>дочетвертинних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 </a:t>
            </a:r>
            <a:r>
              <a:rPr lang="ru-RU" dirty="0" err="1"/>
              <a:t>однаковий</a:t>
            </a:r>
            <a:r>
              <a:rPr lang="ru-RU" dirty="0"/>
              <a:t>. </a:t>
            </a:r>
            <a:r>
              <a:rPr lang="ru-RU" i="1" dirty="0"/>
              <a:t>4-ий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однорідності</a:t>
            </a:r>
            <a:r>
              <a:rPr lang="ru-RU" i="1" dirty="0"/>
              <a:t>¬ </a:t>
            </a:r>
            <a:r>
              <a:rPr lang="ru-RU" dirty="0"/>
              <a:t>– </a:t>
            </a:r>
            <a:r>
              <a:rPr lang="ru-RU" dirty="0" err="1"/>
              <a:t>ділянка</a:t>
            </a:r>
            <a:r>
              <a:rPr lang="ru-RU" dirty="0"/>
              <a:t> з одним типом </a:t>
            </a:r>
            <a:r>
              <a:rPr lang="ru-RU" dirty="0" err="1"/>
              <a:t>поверхневих</a:t>
            </a:r>
            <a:r>
              <a:rPr lang="ru-RU" dirty="0"/>
              <a:t> </a:t>
            </a:r>
            <a:r>
              <a:rPr lang="ru-RU" dirty="0" err="1"/>
              <a:t>відкладів</a:t>
            </a:r>
            <a:r>
              <a:rPr lang="ru-RU" dirty="0"/>
              <a:t>, </a:t>
            </a:r>
            <a:r>
              <a:rPr lang="ru-RU" dirty="0" err="1"/>
              <a:t>допускається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різна</a:t>
            </a:r>
            <a:r>
              <a:rPr lang="ru-RU" dirty="0"/>
              <a:t> </a:t>
            </a:r>
            <a:r>
              <a:rPr lang="ru-RU" dirty="0" err="1"/>
              <a:t>потужність</a:t>
            </a:r>
            <a:r>
              <a:rPr lang="ru-RU" dirty="0"/>
              <a:t>. </a:t>
            </a:r>
            <a:r>
              <a:rPr lang="ru-RU" i="1" dirty="0"/>
              <a:t>5-ий </a:t>
            </a:r>
            <a:r>
              <a:rPr lang="ru-RU" i="1" dirty="0" err="1"/>
              <a:t>рівень</a:t>
            </a:r>
            <a:r>
              <a:rPr lang="ru-RU" i="1" dirty="0"/>
              <a:t> </a:t>
            </a:r>
            <a:r>
              <a:rPr lang="ru-RU" i="1" dirty="0" err="1"/>
              <a:t>однорідності</a:t>
            </a:r>
            <a:r>
              <a:rPr lang="ru-RU" i="1" dirty="0"/>
              <a:t> </a:t>
            </a:r>
            <a:r>
              <a:rPr lang="ru-RU" dirty="0"/>
              <a:t>– </a:t>
            </a:r>
            <a:r>
              <a:rPr lang="ru-RU" dirty="0" err="1"/>
              <a:t>ділянка</a:t>
            </a:r>
            <a:r>
              <a:rPr lang="ru-RU" dirty="0"/>
              <a:t>, </a:t>
            </a:r>
            <a:r>
              <a:rPr lang="ru-RU" dirty="0" err="1"/>
              <a:t>зайнята</a:t>
            </a:r>
            <a:r>
              <a:rPr lang="ru-RU" dirty="0"/>
              <a:t> одним </a:t>
            </a:r>
            <a:r>
              <a:rPr lang="ru-RU" dirty="0" err="1"/>
              <a:t>літо</a:t>
            </a:r>
            <a:r>
              <a:rPr lang="ru-RU" dirty="0"/>
              <a:t>- топом(у </a:t>
            </a:r>
            <a:r>
              <a:rPr lang="ru-RU" dirty="0" err="1"/>
              <a:t>її</a:t>
            </a:r>
            <a:r>
              <a:rPr lang="ru-RU" dirty="0"/>
              <a:t> межах склад та </a:t>
            </a:r>
            <a:r>
              <a:rPr lang="ru-RU" dirty="0" err="1"/>
              <a:t>потужність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верств</a:t>
            </a:r>
            <a:r>
              <a:rPr lang="ru-RU" dirty="0"/>
              <a:t>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верхню</a:t>
            </a:r>
            <a:r>
              <a:rPr lang="ru-RU" dirty="0"/>
              <a:t>, </a:t>
            </a:r>
            <a:r>
              <a:rPr lang="ru-RU" dirty="0" err="1"/>
              <a:t>однакові</a:t>
            </a:r>
            <a:r>
              <a:rPr lang="ru-RU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29043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Діагностичні компоненти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/>
              <a:t>Геологічна будова</a:t>
            </a:r>
          </a:p>
          <a:p>
            <a:r>
              <a:rPr lang="uk-UA" sz="4000" dirty="0" smtClean="0"/>
              <a:t>Рельєф</a:t>
            </a:r>
          </a:p>
          <a:p>
            <a:r>
              <a:rPr lang="uk-UA" sz="4000" dirty="0" err="1" smtClean="0"/>
              <a:t>Грунтовий</a:t>
            </a:r>
            <a:r>
              <a:rPr lang="uk-UA" sz="4000" dirty="0" smtClean="0"/>
              <a:t> покрив</a:t>
            </a:r>
          </a:p>
          <a:p>
            <a:r>
              <a:rPr lang="uk-UA" sz="4000" dirty="0" smtClean="0"/>
              <a:t>Рослинний покрив</a:t>
            </a:r>
          </a:p>
          <a:p>
            <a:r>
              <a:rPr lang="uk-UA" sz="4000" dirty="0" err="1" smtClean="0"/>
              <a:t>Грунтові</a:t>
            </a:r>
            <a:r>
              <a:rPr lang="uk-UA" sz="4000" dirty="0" smtClean="0"/>
              <a:t> води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733960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240</TotalTime>
  <Words>1980</Words>
  <Application>Microsoft Office PowerPoint</Application>
  <PresentationFormat>Экран (4:3)</PresentationFormat>
  <Paragraphs>166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1" baseType="lpstr">
      <vt:lpstr>Arial</vt:lpstr>
      <vt:lpstr>Calibri</vt:lpstr>
      <vt:lpstr>Cambria</vt:lpstr>
      <vt:lpstr>Соседство</vt:lpstr>
      <vt:lpstr>Ландшафтні територіальні структури</vt:lpstr>
      <vt:lpstr>1. Поняття про ЛТС</vt:lpstr>
      <vt:lpstr>Тип відношень між геотопами є основою виділення відповідного типу ЛТС, оскільки визначає : </vt:lpstr>
      <vt:lpstr>Щоб виділити ЛТС певної території необхідно : </vt:lpstr>
      <vt:lpstr>2. Основні типи ЛТС</vt:lpstr>
      <vt:lpstr>Презентация PowerPoint</vt:lpstr>
      <vt:lpstr>3. Генетико-морфологічна ЛТС</vt:lpstr>
      <vt:lpstr>Діагностичні компоненти</vt:lpstr>
      <vt:lpstr>Діагностичні компоненти</vt:lpstr>
      <vt:lpstr>Геотоп</vt:lpstr>
      <vt:lpstr>Критерії виділення геотопів</vt:lpstr>
      <vt:lpstr>Критерії виділення геотопів</vt:lpstr>
      <vt:lpstr>Критерії виділення геотопів</vt:lpstr>
      <vt:lpstr>Критерії виділення геотопів</vt:lpstr>
      <vt:lpstr>Критерії виділення геотопів</vt:lpstr>
      <vt:lpstr>Таксономічні рівні</vt:lpstr>
      <vt:lpstr>Таксономічні рівні</vt:lpstr>
      <vt:lpstr>Таксономічні рівні</vt:lpstr>
      <vt:lpstr>Таксономічні рівні</vt:lpstr>
      <vt:lpstr>4. Позиційно-динамічна ЛТС</vt:lpstr>
      <vt:lpstr>Презентация PowerPoint</vt:lpstr>
      <vt:lpstr>Елементи позиційно-динамічної ЛТС</vt:lpstr>
      <vt:lpstr>Презентация PowerPoint</vt:lpstr>
      <vt:lpstr>Елементи позиційно-динамічної ЛТС</vt:lpstr>
      <vt:lpstr>Елементи позиційно-динамічної ЛТС</vt:lpstr>
      <vt:lpstr>Елементи позиційно-динамічної ЛТС</vt:lpstr>
      <vt:lpstr>5. Парагенетична ЛТС</vt:lpstr>
      <vt:lpstr>Одиниці парагенетичної ЛТС</vt:lpstr>
      <vt:lpstr>Презентация PowerPoint</vt:lpstr>
      <vt:lpstr>6. Басейнова ЛТС</vt:lpstr>
      <vt:lpstr>Гідрографічна сітка </vt:lpstr>
      <vt:lpstr>Презентация PowerPoint</vt:lpstr>
      <vt:lpstr>Дихотомічність даної системи дозволяє:</vt:lpstr>
      <vt:lpstr>Презентация PowerPoint</vt:lpstr>
      <vt:lpstr>Презентация PowerPoint</vt:lpstr>
      <vt:lpstr>Серед вододільно-рівнинних підсистем  за специфікою їх зв’язків з річковою долиною виділяються такі типи:</vt:lpstr>
      <vt:lpstr>Презентация PowerPoint</vt:lpstr>
      <vt:lpstr>За часткою лісовкритої поверхні виділяють басейни : </vt:lpstr>
      <vt:lpstr>За ступенем зв’язку водотоку із схиловою та рівнинною підсистемами виділяють:</vt:lpstr>
      <vt:lpstr>За ступенем зв’язку водотоку із схиловою та рівнинною підсистемами виділяють:</vt:lpstr>
      <vt:lpstr>7. Біоцентрично-сітьова ЛТС</vt:lpstr>
      <vt:lpstr>Рослини переміщуються по території за  допомогою спор, насіння, плодів, вегетативних органів. </vt:lpstr>
      <vt:lpstr>Елементи біоцентрично-сітьової ЛТС</vt:lpstr>
      <vt:lpstr>За площею виділяються такі біоцентри: </vt:lpstr>
      <vt:lpstr>За едафічними умовами біоцентри поділяють </vt:lpstr>
      <vt:lpstr>За біогеографічним значенням виділяють </vt:lpstr>
      <vt:lpstr>Елементи біоцентрично-сітьової ЛТС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Ландшафтні територіальні структури</dc:title>
  <dc:creator>night queen</dc:creator>
  <cp:lastModifiedBy>night queen</cp:lastModifiedBy>
  <cp:revision>20</cp:revision>
  <dcterms:created xsi:type="dcterms:W3CDTF">2019-04-03T16:40:42Z</dcterms:created>
  <dcterms:modified xsi:type="dcterms:W3CDTF">2019-04-21T17:33:58Z</dcterms:modified>
</cp:coreProperties>
</file>