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ca4f4d0a24_2_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3ca4f4d0a24_2_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(Цей слайд — титульний)</a:t>
            </a:r>
            <a:br>
              <a:rPr lang="uk"/>
            </a:br>
            <a:br>
              <a:rPr lang="uk"/>
            </a:b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https://upload.wikimedia.org/wikipedia/commons/thumb/4/49/North_America_laea_relief_location_map.jpg/640px-North_America_laea_relief_location_map.jpg (карта Північної Америки, Wikimedia Commons)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55" name="Google Shape;55;g3ca4f4d0a24_2_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a4f4d0a24_2_15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ca4f4d0a24_2_15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(АПК США, «пояси» та спеціалізація).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214" name="Google Shape;214;g3ca4f4d0a24_2_15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a4f4d0a24_2_16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ca4f4d0a24_2_16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https://upload.wikimedia.org/wikipedia/commons/thumb/6/65/Toronto_Skyline_Summer_2020.jpg/1280px-Toronto_Skyline_Summer_2020.jpg (фото, Wikimedia Commons)</a:t>
            </a:r>
            <a:br>
              <a:rPr lang="uk"/>
            </a:br>
            <a:r>
              <a:rPr lang="uk"/>
              <a:t>- https://upload.wikimedia.org/wikipedia/commons/b/b6/Flag_of_Canada.png (прапор Канади)</a:t>
            </a:r>
            <a:br>
              <a:rPr lang="uk"/>
            </a:br>
            <a:r>
              <a:rPr lang="uk"/>
              <a:t>- Надано вхідний лекційний матеріал (характеристика Канади).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230" name="Google Shape;230;g3ca4f4d0a24_2_16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a4f4d0a24_2_18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ca4f4d0a24_2_18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(територіальна організація та галузі Канади).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247" name="Google Shape;247;g3ca4f4d0a24_2_18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a4f4d0a24_2_20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ca4f4d0a24_2_20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https://data.worldbank.org/?locations=MX-US-CA (значення: GDP growth 2024; unemployment 2024; central government debt 2023; internet users 2023)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268" name="Google Shape;268;g3ca4f4d0a24_2_20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a4f4d0a24_2_22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ca4f4d0a24_2_22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https://www.cbp.gov/trade/priority-issues/trade-agreements/free-trade-agreements/usmca (дата набрання чинності USMCA: 1 July 2020)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286" name="Google Shape;286;g3ca4f4d0a24_2_22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a4f4d0a24_2_24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ca4f4d0a24_2_24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https://upload.wikimedia.org/wikipedia/commons/thumb/f/fe/Niagara_Falls_and_Maid_of_the_Mist_2005.JPG/1280px-Niagara_Falls_and_Maid_of_the_Mist_2005.JPG (фото, Wikimedia Commons)</a:t>
            </a:r>
            <a:br>
              <a:rPr lang="uk"/>
            </a:br>
            <a:r>
              <a:rPr lang="uk"/>
              <a:t>- Надано вхідний лекційний матеріал (рекреаційні зони).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14" name="Google Shape;314;g3ca4f4d0a24_2_24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a4f4d0a24_2_26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ca4f4d0a24_2_26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https://upload.wikimedia.org/wikipedia/commons/7/7d/Map-Latin_America_and_Caribbean.png (карта, Wikimedia Commons)</a:t>
            </a:r>
            <a:br>
              <a:rPr lang="uk"/>
            </a:br>
            <a:r>
              <a:rPr lang="uk"/>
              <a:t>- Надано вхідний лекційний матеріал (Латинська Америка: склад і роль).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28" name="Google Shape;328;g3ca4f4d0a24_2_26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ca4f4d0a24_2_27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3ca4f4d0a24_2_27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https://upload.wikimedia.org/wikipedia/commons/d/d0/Aerial_view_of_the_Amazon_Rainforest.jpg (фото, Wikimedia Commons)</a:t>
            </a:r>
            <a:br>
              <a:rPr lang="uk"/>
            </a:br>
            <a:r>
              <a:rPr lang="uk"/>
              <a:t>- https://upload.wikimedia.org/wikipedia/commons/thumb/4/48/Cerro_Tronador_-_cordillera_de_los_Andes.JPG/1024px-Cerro_Tronador_-_cordillera_de_los_Andes.JPG (фото Анд, Wikimedia Commons)</a:t>
            </a:r>
            <a:br>
              <a:rPr lang="uk"/>
            </a:br>
            <a:r>
              <a:rPr lang="uk"/>
              <a:t>- Надано вхідний лекційний матеріал (природні умови Латинської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44" name="Google Shape;344;g3ca4f4d0a24_2_27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ca4f4d0a24_2_29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3ca4f4d0a24_2_29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(ресурси Латинської Америки, Амазонія).</a:t>
            </a:r>
            <a:br>
              <a:rPr lang="uk"/>
            </a:br>
            <a:r>
              <a:rPr lang="uk"/>
              <a:t>- https://upload.wikimedia.org/wikipedia/commons/d/d0/Aerial_view_of_the_Amazon_Rainforest.jpg (фото, Wikimedia Commons)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60" name="Google Shape;360;g3ca4f4d0a24_2_29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ca4f4d0a24_2_30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3ca4f4d0a24_2_30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(соціально-економічні умови Латинської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77" name="Google Shape;377;g3ca4f4d0a24_2_30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a4f4d0a24_2_1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3ca4f4d0a24_2_1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(docx).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66" name="Google Shape;66;g3ca4f4d0a24_2_1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ca4f4d0a24_2_32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ca4f4d0a24_2_32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Узагальнення на основі лекційного матеріалу та загальновизнаних тенденцій після 2020 р. (без кількісної інтерпретації).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396" name="Google Shape;396;g3ca4f4d0a24_2_32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ca4f4d0a24_2_34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ca4f4d0a24_2_34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https://upload.wikimedia.org/wikipedia/commons/thumb/9/9a/Flag_of_Mercosur.svg/500px-Flag_of_Mercosur.svg.png (зображення, Wikimedia Commons)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412" name="Google Shape;412;g3ca4f4d0a24_2_34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a4f4d0a24_2_35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3ca4f4d0a24_2_35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https://data.worldbank.org/?locations=MX-US-CA (central government debt, 2023)</a:t>
            </a:r>
            <a:br>
              <a:rPr lang="uk"/>
            </a:br>
            <a:r>
              <a:rPr lang="uk"/>
              <a:t>- Надано вхідний лекційний матеріал (виклики розвитку Латинської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432" name="Google Shape;432;g3ca4f4d0a24_2_35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a4f4d0a24_2_37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ca4f4d0a24_2_37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Узагальнення на основі країнознавчого підходу та лекційного матеріалу.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452" name="Google Shape;452;g3ca4f4d0a24_2_37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ca4f4d0a24_2_39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3ca4f4d0a24_2_39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(узагальнення).</a:t>
            </a:r>
            <a:br>
              <a:rPr lang="uk"/>
            </a:br>
            <a:r>
              <a:rPr lang="uk"/>
              <a:t>- https://data.worldbank.org/?locations=MX-US-CA (порівняльні індикатори для прикладів)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472" name="Google Shape;472;g3ca4f4d0a24_2_39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a4f4d0a24_2_40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ca4f4d0a24_2_40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https://data.worldbank.org/?locations=MX-US-CA</a:t>
            </a:r>
            <a:br>
              <a:rPr lang="uk"/>
            </a:br>
            <a:r>
              <a:rPr lang="uk"/>
              <a:t>- https://www.cbp.gov/trade/priority-issues/trade-agreements/free-trade-agreements/usmca</a:t>
            </a:r>
            <a:br>
              <a:rPr lang="uk"/>
            </a:br>
            <a:r>
              <a:rPr lang="uk"/>
              <a:t>- https://commons.wikimedia.org/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485" name="Google Shape;485;g3ca4f4d0a24_2_40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a4f4d0a24_2_2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ca4f4d0a24_2_2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https://upload.wikimedia.org/wikipedia/commons/thumb/4/49/North_America_laea_relief_location_map.jpg/640px-North_America_laea_relief_location_map.jpg (фонова карта, Wikimedia Commons)</a:t>
            </a:r>
            <a:br>
              <a:rPr lang="uk"/>
            </a:br>
            <a:r>
              <a:rPr lang="uk"/>
              <a:t>- Надано вхідний лекційний матеріал (розділ про склад та ЕГП Північної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83" name="Google Shape;83;g3ca4f4d0a24_2_2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a4f4d0a24_2_4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ca4f4d0a24_2_4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https://upload.wikimedia.org/wikipedia/commons/3/3e/Rocky_Mountain_National_Park_in_September_2011_-_Glacier_Gorge_from_Bear_Lake.JPG (фото, Wikimedia Commons)</a:t>
            </a:r>
            <a:br>
              <a:rPr lang="uk"/>
            </a:br>
            <a:r>
              <a:rPr lang="uk"/>
              <a:t>- Надано вхідний лекційний матеріал (природні умови Північної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98" name="Google Shape;98;g3ca4f4d0a24_2_4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a4f4d0a24_2_5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ca4f4d0a24_2_5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https://upload.wikimedia.org/wikipedia/commons/thumb/f/fe/Niagara_Falls_and_Maid_of_the_Mist_2005.JPG/1280px-Niagara_Falls_and_Maid_of_the_Mist_2005.JPG (фото, Wikimedia Commons)</a:t>
            </a:r>
            <a:br>
              <a:rPr lang="uk"/>
            </a:br>
            <a:r>
              <a:rPr lang="uk"/>
              <a:t>- Надано вхідний лекційний матеріал (узбережжя, судноплавство, внутрішні водні ресурси).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113" name="Google Shape;113;g3ca4f4d0a24_2_5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a4f4d0a24_2_7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ca4f4d0a24_2_7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(ресурсна база та спеціалізація Північної Америки).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131" name="Google Shape;131;g3ca4f4d0a24_2_7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a4f4d0a24_2_9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ca4f4d0a24_2_9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https://upload.wikimedia.org/wikipedia/commons/thumb/4/4f/US_Capitol_west_side.JPG/1280px-US_Capitol_west_side.JPG (фото, Wikimedia Commons)</a:t>
            </a:r>
            <a:br>
              <a:rPr lang="uk"/>
            </a:br>
            <a:r>
              <a:rPr lang="uk"/>
              <a:t>- https://upload.wikimedia.org/wikipedia/en/thumb/a/a4/Flag_of_the_United_States.svg/1600px-Flag_of_the_United_States.svg.png (прапор США)</a:t>
            </a:r>
            <a:br>
              <a:rPr lang="uk"/>
            </a:br>
            <a:r>
              <a:rPr lang="uk"/>
              <a:t>- Надано вхідний лекційний матеріал (характеристика США).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151" name="Google Shape;151;g3ca4f4d0a24_2_9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a4f4d0a24_2_10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ca4f4d0a24_2_10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Надано вхідний лекційний матеріал (економічна структура США, центри й галузі).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168" name="Google Shape;168;g3ca4f4d0a24_2_10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a4f4d0a24_2_12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ca4f4d0a24_2_12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https://upload.wikimedia.org/wikipedia/en/thumb/a/a4/Flag_of_the_United_States.svg/1600px-Flag_of_the_United_States.svg.png (прапор США)</a:t>
            </a:r>
            <a:br>
              <a:rPr lang="uk"/>
            </a:br>
            <a:r>
              <a:rPr lang="uk"/>
              <a:t>- Узагальнення лекційного матеріалу + сучасні тренди (якісна інтерпретація).</a:t>
            </a:r>
            <a:br>
              <a:rPr lang="uk"/>
            </a:br>
            <a:r>
              <a:rPr lang="uk"/>
              <a:t>[/Sources]</a:t>
            </a:r>
            <a:endParaRPr/>
          </a:p>
        </p:txBody>
      </p:sp>
      <p:sp>
        <p:nvSpPr>
          <p:cNvPr id="187" name="Google Shape;187;g3ca4f4d0a24_2_12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assets/north_america_relief.jpg" id="57" name="Google Shape;57;p15"/>
          <p:cNvPicPr preferRelativeResize="0"/>
          <p:nvPr/>
        </p:nvPicPr>
        <p:blipFill rotWithShape="1">
          <a:blip r:embed="rId3">
            <a:alphaModFix/>
          </a:blip>
          <a:srcRect b="21962" l="0" r="0" t="21962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rgbClr val="0B1F3B">
              <a:alpha val="80000"/>
            </a:srgbClr>
          </a:solidFill>
          <a:ln cap="flat" cmpd="sng" w="12700">
            <a:solidFill>
              <a:srgbClr val="0B1F3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534925" y="43622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1" i="0" lang="uk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Країнознавство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57199" y="1419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500"/>
              <a:buFont typeface="Calibri"/>
              <a:buNone/>
            </a:pPr>
            <a:r>
              <a:rPr b="1" lang="uk" sz="2800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b="1" lang="uk" sz="2800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ісце країн </a:t>
            </a:r>
            <a:r>
              <a:rPr b="1" i="0" lang="uk" sz="2800" u="none" cap="none" strike="noStrike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Північн</a:t>
            </a:r>
            <a:r>
              <a:rPr b="1" lang="uk" sz="2800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ої</a:t>
            </a:r>
            <a:r>
              <a:rPr b="1" i="0" lang="uk" sz="2800" u="none" cap="none" strike="noStrike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 та Латинської Америки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E7EB"/>
              </a:buClr>
              <a:buSzPts val="1500"/>
              <a:buFont typeface="Calibri"/>
              <a:buNone/>
            </a:pPr>
            <a:r>
              <a:rPr b="1" i="0" lang="uk" sz="2800" u="none" cap="none" strike="noStrike">
                <a:solidFill>
                  <a:srgbClr val="E5E7EB"/>
                </a:solidFill>
                <a:latin typeface="Calibri"/>
                <a:ea typeface="Calibri"/>
                <a:cs typeface="Calibri"/>
                <a:sym typeface="Calibri"/>
              </a:rPr>
              <a:t>у світовому економічному просторі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534924" y="2434590"/>
            <a:ext cx="4046100" cy="377100"/>
          </a:xfrm>
          <a:prstGeom prst="roundRect">
            <a:avLst>
              <a:gd fmla="val 16667" name="adj"/>
            </a:avLst>
          </a:prstGeom>
          <a:solidFill>
            <a:srgbClr val="00A6A6"/>
          </a:solidFill>
          <a:ln cap="flat" cmpd="sng" w="127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72084" y="2523744"/>
            <a:ext cx="37719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Лекційний матеріал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США: агропромисловий комплекс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Зональність + агробізнес як драйвер експорту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445770" y="925830"/>
            <a:ext cx="8263890" cy="373761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651510" y="1062990"/>
            <a:ext cx="78524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Типові «пояси» та спеціалізації (огляд)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651510" y="1371600"/>
            <a:ext cx="785241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«Кукурудзяний» та «пшеничний» пояси: зерно та корми для тваринництва.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Скотарство м’ясного напряму; свинарство; птахівництво.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Сади та овочівництво у сприятливих кліматичних районах (зрошення, тепличні технології).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Висока інтенсивність виробництва завдяки механізації та агрохімії.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651510" y="3634740"/>
            <a:ext cx="7852410" cy="857250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822960" y="3737610"/>
            <a:ext cx="7509510" cy="651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Аналітичний акцент: АПК США — це поєднання виробництва, переробки, логістики та фінансування (агробізнес), що підсилює експортний потенціал і стійкість продовольчих ланцюгів.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9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Канада: загальна характеристика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toronto_skyline.jpg" id="234" name="Google Shape;234;p25"/>
          <p:cNvPicPr preferRelativeResize="0"/>
          <p:nvPr/>
        </p:nvPicPr>
        <p:blipFill rotWithShape="1">
          <a:blip r:embed="rId3">
            <a:alphaModFix/>
          </a:blip>
          <a:srcRect b="0" l="18610" r="18610" t="0"/>
          <a:stretch/>
        </p:blipFill>
        <p:spPr>
          <a:xfrm>
            <a:off x="411480" y="857250"/>
            <a:ext cx="428625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ssets/flag_canada.png"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891540"/>
            <a:ext cx="754380" cy="37719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5623560" y="857250"/>
            <a:ext cx="315468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5795010" y="994410"/>
            <a:ext cx="28117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Політико-географічні риси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5795010" y="1234440"/>
            <a:ext cx="281178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Федерація (провінції й території); високий рівень урбанізації на півдні.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Величезні площі з низькою щільністю населення на півночі.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Тісна господарська взаємодія з США (торгівля, інвестиції, ланцюги постачання).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5795010" y="2777490"/>
            <a:ext cx="28117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Економічна роль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795010" y="3017520"/>
            <a:ext cx="28117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Експорт ресурсів і продукції їх переробки.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Розвинені фінансові й наукомісткі послуги у великих агломераціях.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Висока якість інфраструктури та людського капіталу.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10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Канада: ресурсно-експортна модель і територіальна організація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445770" y="925830"/>
            <a:ext cx="4354830" cy="181737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685800" y="109728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Просторові акценти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685800" y="1371600"/>
            <a:ext cx="387477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Концентрація населення та виробництва у прикордонній смузі з США.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«Ядро» промисловості — Онтаріо та Квебек; вузли — Торонто, Монреаль, Оттава.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Ресурсні райони — Захід і Північ (нафта/газ, ліс, гірничодобувний сектор).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445770" y="2846070"/>
            <a:ext cx="4354830" cy="181737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685800" y="301752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Провідні галузі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685800" y="3291840"/>
            <a:ext cx="387477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Енергетика, гірничодобувна промисловість і металургія.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Лісопромисловий комплекс і целюлозно-паперова промисловість.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Машинобудування (зокрема автомобілебудування) та харчова промисловість.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4972050" y="925830"/>
            <a:ext cx="3806190" cy="373761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5143500" y="1062990"/>
            <a:ext cx="34632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Інновації та НДДКР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5143500" y="1303020"/>
            <a:ext cx="3463290" cy="21259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Рівень витрат на НДДКР нижчий, ніж у США, але сильні позиції у вибраних напрямах.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Сфери компетенцій: аерокосмічна індустрія, «зелена» енергетика, матеріали.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Кластери формуються навколо університетів і великих агломерацій.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5143500" y="3531870"/>
            <a:ext cx="34632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Висновок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5143500" y="3737610"/>
            <a:ext cx="34632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Канада поєднує потужну ресурсну базу з індустріально-сервісним «ядром», інтегрованим у північноамериканські виробничі ланцюги.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Порівняльні індикатори: США–Канада–Мексика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Останні доступні значення у наборі World Development Indicators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445770" y="925830"/>
            <a:ext cx="82638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651510" y="1062990"/>
            <a:ext cx="78524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Порівняння (2024)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" y="1337310"/>
            <a:ext cx="7852410" cy="260604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/>
          <p:nvPr/>
        </p:nvSpPr>
        <p:spPr>
          <a:xfrm>
            <a:off x="651510" y="4046220"/>
            <a:ext cx="3840480" cy="5829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788670" y="4128516"/>
            <a:ext cx="3566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Держборг (% ВВП, 2023):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Мексика 45.0 | США 118.1 | Канада 64.9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4663440" y="4046220"/>
            <a:ext cx="3840480" cy="5829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4800600" y="4128516"/>
            <a:ext cx="3566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Інтернет-користувачі (% насел., 2023):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Мексика 81 | США 93 | Канада 94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12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Інтеграція Північної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USMCA / ланцюги доданої вартості / «nearshoring»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28"/>
          <p:cNvCxnSpPr/>
          <p:nvPr/>
        </p:nvCxnSpPr>
        <p:spPr>
          <a:xfrm>
            <a:off x="445770" y="925830"/>
            <a:ext cx="8263890" cy="0"/>
          </a:xfrm>
          <a:prstGeom prst="straightConnector1">
            <a:avLst/>
          </a:prstGeom>
          <a:noFill/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28"/>
          <p:cNvSpPr/>
          <p:nvPr/>
        </p:nvSpPr>
        <p:spPr>
          <a:xfrm>
            <a:off x="651510" y="1062990"/>
            <a:ext cx="78524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USMCA (чинний з 1 липня 2020 р.)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57250" y="1495044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ефекти інтеграції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857250" y="1748790"/>
            <a:ext cx="387477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Регіональні виробничі ланцюги (авто, електроніка, агропродовольчий сектор).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Правила походження, технічні стандарти, полегшення митних процедур.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Після 2020 р.: посилення «nearshoring» та диверсифікації постачань.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Спільна конкурентоспроможність через масштаби ринку та інфраструктуру.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5280660" y="1495044"/>
            <a:ext cx="325755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Трикутник інтеграції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28"/>
          <p:cNvCxnSpPr/>
          <p:nvPr/>
        </p:nvCxnSpPr>
        <p:spPr>
          <a:xfrm flipH="1">
            <a:off x="5863590" y="2125980"/>
            <a:ext cx="1045845" cy="1817370"/>
          </a:xfrm>
          <a:prstGeom prst="straightConnector1">
            <a:avLst/>
          </a:prstGeom>
          <a:noFill/>
          <a:ln cap="flat" cmpd="sng" w="508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28"/>
          <p:cNvCxnSpPr/>
          <p:nvPr/>
        </p:nvCxnSpPr>
        <p:spPr>
          <a:xfrm>
            <a:off x="5863590" y="3943350"/>
            <a:ext cx="2091690" cy="0"/>
          </a:xfrm>
          <a:prstGeom prst="straightConnector1">
            <a:avLst/>
          </a:prstGeom>
          <a:noFill/>
          <a:ln cap="flat" cmpd="sng" w="508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28"/>
          <p:cNvCxnSpPr/>
          <p:nvPr/>
        </p:nvCxnSpPr>
        <p:spPr>
          <a:xfrm rot="10800000">
            <a:off x="6909435" y="2125980"/>
            <a:ext cx="1045845" cy="1817370"/>
          </a:xfrm>
          <a:prstGeom prst="straightConnector1">
            <a:avLst/>
          </a:prstGeom>
          <a:noFill/>
          <a:ln cap="flat" cmpd="sng" w="508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28"/>
          <p:cNvSpPr/>
          <p:nvPr/>
        </p:nvSpPr>
        <p:spPr>
          <a:xfrm>
            <a:off x="6580251" y="1796796"/>
            <a:ext cx="658368" cy="658368"/>
          </a:xfrm>
          <a:prstGeom prst="ellipse">
            <a:avLst/>
          </a:prstGeom>
          <a:solidFill>
            <a:srgbClr val="0B1F3B"/>
          </a:solidFill>
          <a:ln cap="flat" cmpd="sng" w="381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"/>
          <p:cNvSpPr/>
          <p:nvPr/>
        </p:nvSpPr>
        <p:spPr>
          <a:xfrm>
            <a:off x="6580251" y="2091690"/>
            <a:ext cx="658368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6086475" y="2503170"/>
            <a:ext cx="16459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Канада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5534406" y="3614166"/>
            <a:ext cx="658368" cy="658368"/>
          </a:xfrm>
          <a:prstGeom prst="ellipse">
            <a:avLst/>
          </a:prstGeom>
          <a:solidFill>
            <a:srgbClr val="0B1F3B"/>
          </a:solidFill>
          <a:ln cap="flat" cmpd="sng" w="381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5534406" y="3909060"/>
            <a:ext cx="658368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5040630" y="4320540"/>
            <a:ext cx="16459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США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7626096" y="3614166"/>
            <a:ext cx="658368" cy="658368"/>
          </a:xfrm>
          <a:prstGeom prst="ellipse">
            <a:avLst/>
          </a:prstGeom>
          <a:solidFill>
            <a:srgbClr val="0B1F3B"/>
          </a:solidFill>
          <a:ln cap="flat" cmpd="sng" w="381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7626096" y="3909060"/>
            <a:ext cx="658368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MX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7132320" y="4320540"/>
            <a:ext cx="16459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Мексика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Туризм і рекреаційні зони Північної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niagara.jpg" id="318" name="Google Shape;318;p29"/>
          <p:cNvPicPr preferRelativeResize="0"/>
          <p:nvPr/>
        </p:nvPicPr>
        <p:blipFill rotWithShape="1">
          <a:blip r:embed="rId3">
            <a:alphaModFix/>
          </a:blip>
          <a:srcRect b="33402" l="0" r="0" t="33402"/>
          <a:stretch/>
        </p:blipFill>
        <p:spPr>
          <a:xfrm>
            <a:off x="445770" y="857250"/>
            <a:ext cx="826389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/>
          <p:nvPr/>
        </p:nvSpPr>
        <p:spPr>
          <a:xfrm>
            <a:off x="445770" y="3017520"/>
            <a:ext cx="8263890" cy="164592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651510" y="3140964"/>
            <a:ext cx="78524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Типологія рекреаційних зон (за освоєністю та умовами)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651510" y="3394710"/>
            <a:ext cx="785241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Східна (північний схід США і південь Канади): міський, культурний, діловий туризм.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Західна: національні парки, гірські курорти, незаймані ландшафти.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Центральна: переважно транзит і внутрішні поїздки.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Північна (Аляска і північ Канади): екотуризм, пригодницькі маршрути.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Узбережжя Атлантики й Тихого океану: морський відпочинок, круїзи, серфінг.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14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Латинська Америка: склад і субрегіони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latin_america_map.png" id="332" name="Google Shape;3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687" y="857250"/>
            <a:ext cx="3328416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/>
          <p:nvPr/>
        </p:nvSpPr>
        <p:spPr>
          <a:xfrm>
            <a:off x="4800600" y="857250"/>
            <a:ext cx="397764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4972050" y="994410"/>
            <a:ext cx="36347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Субрегіональна структура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4972050" y="1303020"/>
            <a:ext cx="363474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Мексика та Центральна Америка.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Карибський басейн (острови й прибережні території).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Андські країни.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Бразилія (як макроядро Південної Америки).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Країни Ла-Плати (Аргентина, Уругвай, Парагвай) та Чилі.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4972050" y="3257550"/>
            <a:ext cx="36347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Місце у світовому просторі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4972050" y="3497580"/>
            <a:ext cx="3634740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Регіон поєднує потужну ресурсну базу, аграрно-сировинну спеціалізацію та осередки індустріалізації; водночас характеризується значною соціально-економічною неоднорідністю.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15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Природні умови Латинської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Анди, Амазонія, тропічні та субтропічні пояси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amazon_aerial.jpg" id="349" name="Google Shape;349;p31"/>
          <p:cNvPicPr preferRelativeResize="0"/>
          <p:nvPr/>
        </p:nvPicPr>
        <p:blipFill rotWithShape="1">
          <a:blip r:embed="rId3">
            <a:alphaModFix/>
          </a:blip>
          <a:srcRect b="0" l="15741" r="15741" t="0"/>
          <a:stretch/>
        </p:blipFill>
        <p:spPr>
          <a:xfrm>
            <a:off x="411480" y="857250"/>
            <a:ext cx="428625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ssets/andes.jpg" id="350" name="Google Shape;350;p31"/>
          <p:cNvPicPr preferRelativeResize="0"/>
          <p:nvPr/>
        </p:nvPicPr>
        <p:blipFill rotWithShape="1">
          <a:blip r:embed="rId4">
            <a:alphaModFix/>
          </a:blip>
          <a:srcRect b="7895" l="0" r="0" t="7895"/>
          <a:stretch/>
        </p:blipFill>
        <p:spPr>
          <a:xfrm>
            <a:off x="4800600" y="857250"/>
            <a:ext cx="3909060" cy="185166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1"/>
          <p:cNvSpPr/>
          <p:nvPr/>
        </p:nvSpPr>
        <p:spPr>
          <a:xfrm>
            <a:off x="4800600" y="2811780"/>
            <a:ext cx="3909060" cy="188595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1"/>
          <p:cNvSpPr/>
          <p:nvPr/>
        </p:nvSpPr>
        <p:spPr>
          <a:xfrm>
            <a:off x="4972050" y="2948940"/>
            <a:ext cx="35661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закономірності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4972050" y="3188970"/>
            <a:ext cx="3566160" cy="13030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Широтна зональність + висотна поясність в Андах.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Амазонський басейн — найбільший масив вологих тропічних лісів.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Потужний гідропотенціал (річкові системи) і біорізноманіття.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16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Ресурсний потенціал Латинської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445770" y="925830"/>
            <a:ext cx="82638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651510" y="1062990"/>
            <a:ext cx="785241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Основні групи ресурсів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651510" y="1371600"/>
            <a:ext cx="785241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Паливні (нафта й газ) та гірничорудні ресурси (мідь, залізо, боксити, літій тощо).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Лісові ресурси Амазонії та інших тропічних масивів.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Гідроенергетичний потенціал великих річкових систем.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Висока біопродуктивність тропіків + сприятливі агрокліматичні зони для плантацій.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651510" y="3051810"/>
            <a:ext cx="4663440" cy="150876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822960" y="3168396"/>
            <a:ext cx="43205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Екологічний вимір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822960" y="3394710"/>
            <a:ext cx="4320540" cy="1062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Ресурсне освоєння супроводжується ризиками: вирубування лісів, деградація ґрунтів, конфлікти землекористування, водні дефіцити в окремих зонах.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amazon_aerial.jpg" id="370" name="Google Shape;3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949" y="3051810"/>
            <a:ext cx="2457612" cy="15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2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17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Соціально-економічна неоднорідність Латинської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/>
          <p:nvPr/>
        </p:nvSpPr>
        <p:spPr>
          <a:xfrm>
            <a:off x="445770" y="925830"/>
            <a:ext cx="4354830" cy="198882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685800" y="109728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Типологія країн (узагальнено)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685800" y="1371600"/>
            <a:ext cx="387477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НІК/індустріальні ядра: Бразилія, Мексика, Аргентина, Чилі тощо.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Сировинно-аграрні економіки з низькою диверсифікацією.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Острівні економіки з орієнтацією на туризм і послуги (Кариби).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445770" y="2983230"/>
            <a:ext cx="4354830" cy="16802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685800" y="315468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соціальні параметри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685800" y="3429000"/>
            <a:ext cx="3874770" cy="10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Нерівність доходів і доступу до послуг.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Урбанізація та «міська поляризація».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Трудова міграція та демографічні дисбаланси.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4972050" y="925830"/>
            <a:ext cx="3806190" cy="3737610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5143500" y="1062990"/>
            <a:ext cx="34632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Причини різниць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3"/>
          <p:cNvSpPr/>
          <p:nvPr/>
        </p:nvSpPr>
        <p:spPr>
          <a:xfrm>
            <a:off x="5143500" y="1303020"/>
            <a:ext cx="346329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Колоніальна спадщина та структура землеволодіння.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Сировинна залежність та циклічність цін на товари.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Інституційні обмеження (управління, корупція, безпека).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Нерівномірний доступ до інфраструктури та освіти.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3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18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Мета та структура теми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Фокус: Північна Америка → Латинська Америка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77190" y="857250"/>
            <a:ext cx="2194560" cy="288036"/>
          </a:xfrm>
          <a:prstGeom prst="roundRect">
            <a:avLst>
              <a:gd fmla="val 16667" name="adj"/>
            </a:avLst>
          </a:prstGeom>
          <a:solidFill>
            <a:srgbClr val="00A6A6"/>
          </a:solidFill>
          <a:ln cap="flat" cmpd="sng" w="127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480060" y="905256"/>
            <a:ext cx="198882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Навчальні цілі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480060" y="1200150"/>
            <a:ext cx="82296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Охарактеризувати ЕГП та природно-ресурсний потенціал Північної Америки.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Пояснити галузеву й просторову структуру господарства США та Канади.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Показати місце Латинської Америки у світовому поділі праці та ключові виклики розвитку.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Проінтерпретувати сучасні соціально-економічні індикатори (останні доступні роки).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377190" y="2914650"/>
            <a:ext cx="2194560" cy="288036"/>
          </a:xfrm>
          <a:prstGeom prst="roundRect">
            <a:avLst>
              <a:gd fmla="val 16667" name="adj"/>
            </a:avLst>
          </a:prstGeom>
          <a:solidFill>
            <a:srgbClr val="00A6A6"/>
          </a:solidFill>
          <a:ln cap="flat" cmpd="sng" w="127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80060" y="2962656"/>
            <a:ext cx="1988820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План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480060" y="3257550"/>
            <a:ext cx="8229600" cy="1577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Calibri"/>
              <a:buChar char="•"/>
            </a:pPr>
            <a:r>
              <a:rPr b="0" i="0" lang="uk" sz="13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Північна Америка: склад, ЕГП, природні умови та ресурси.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Calibri"/>
              <a:buChar char="•"/>
            </a:pPr>
            <a:r>
              <a:rPr b="0" i="0" lang="uk" sz="13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США: ключові риси господарства, інновації та спеціалізація.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Calibri"/>
              <a:buChar char="•"/>
            </a:pPr>
            <a:r>
              <a:rPr b="0" i="0" lang="uk" sz="13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Канада: ресурсно-експортна модель і територіальна організація.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Calibri"/>
              <a:buChar char="•"/>
            </a:pPr>
            <a:r>
              <a:rPr b="0" i="0" lang="uk" sz="13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Порівняльні індикатори США–Канада–Мексика (вибірка).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300"/>
              <a:buFont typeface="Calibri"/>
              <a:buChar char="•"/>
            </a:pPr>
            <a:r>
              <a:rPr b="0" i="0" lang="uk" sz="13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Латинська Америка: субрегіони, господарство, інтеграція, проблеми й перспективи.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Структурні зрушення в економіці регіону (останні роки)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445770" y="925830"/>
            <a:ext cx="82638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4"/>
          <p:cNvSpPr/>
          <p:nvPr/>
        </p:nvSpPr>
        <p:spPr>
          <a:xfrm>
            <a:off x="651510" y="1062990"/>
            <a:ext cx="785241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Тенденції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4"/>
          <p:cNvSpPr/>
          <p:nvPr/>
        </p:nvSpPr>
        <p:spPr>
          <a:xfrm>
            <a:off x="651510" y="1371600"/>
            <a:ext cx="785241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Переорієнтація частини виробництв у напрямі «nearshoring» (особливо Мексика та Центральна Америка).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Розвиток послуг, фінтеху та цифрових платформ у великих агломераціях.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Енергетичний перехід: зростання ВДЕ, «зелений» водень у низці країн.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Збереження сировинної спеціалізації в експорті (метали, нафта, агропродукція).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4"/>
          <p:cNvSpPr/>
          <p:nvPr/>
        </p:nvSpPr>
        <p:spPr>
          <a:xfrm>
            <a:off x="651510" y="3360420"/>
            <a:ext cx="7852410" cy="116586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>
            <a:off x="822960" y="3463290"/>
            <a:ext cx="75095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Імплікація для країнознавчого аналізу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4"/>
          <p:cNvSpPr/>
          <p:nvPr/>
        </p:nvSpPr>
        <p:spPr>
          <a:xfrm>
            <a:off x="822960" y="3689604"/>
            <a:ext cx="7509510" cy="75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Оцінка конкурентних позицій країн дедалі більше залежить від якості інститутів, інфраструктури, енергетичного балансу та включеності у регіональні/глобальні ланцюги доданої вартості.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4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19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5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Регіональна інтеграція Латинської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445770" y="925830"/>
            <a:ext cx="555498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5"/>
          <p:cNvSpPr/>
          <p:nvPr/>
        </p:nvSpPr>
        <p:spPr>
          <a:xfrm>
            <a:off x="651510" y="1062990"/>
            <a:ext cx="514350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об’єднання (приклади)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651510" y="1371600"/>
            <a:ext cx="51435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MERCOSUR — торговельно-економічна інтеграція країн Південного конусу.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Тихоокеанський альянс — лібералізація торгівлі та відкритість до АТР.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CARICOM — координація малих острівних економік Карибів.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CELAC та інші формати політичної координації.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651510" y="3737610"/>
            <a:ext cx="51435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Ефект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651510" y="3963924"/>
            <a:ext cx="5143500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Інтеграційні механізми знижують бар’єри торгівлі, але їх результативність залежить від політичної узгодженості, макроекономічної стабільності та інфраструктурної зв’язаності.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6137910" y="925830"/>
            <a:ext cx="2571750" cy="3737610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6309360" y="1062990"/>
            <a:ext cx="222885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MERCOSUR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mercosur.png" id="423" name="Google Shape;4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266" y="1337310"/>
            <a:ext cx="1425039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5"/>
          <p:cNvSpPr/>
          <p:nvPr/>
        </p:nvSpPr>
        <p:spPr>
          <a:xfrm>
            <a:off x="6309360" y="2571750"/>
            <a:ext cx="2228850" cy="75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Візуальний маркер інтеграції Південного конусу (прапор MERCOSUR).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6309360" y="3326130"/>
            <a:ext cx="222885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Для країнознавства важливо аналізувати вплив угруповань на торгівлю, інвестиції та спеціалізацію.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20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Ключові виклики розвитку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6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Економічні, соціальні та екологічні ризики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445770" y="925830"/>
            <a:ext cx="41490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6"/>
          <p:cNvSpPr/>
          <p:nvPr/>
        </p:nvSpPr>
        <p:spPr>
          <a:xfrm>
            <a:off x="651510" y="1062990"/>
            <a:ext cx="373761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Проблемні поля (Латинська Америка)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6"/>
          <p:cNvSpPr/>
          <p:nvPr/>
        </p:nvSpPr>
        <p:spPr>
          <a:xfrm>
            <a:off x="651510" y="1371600"/>
            <a:ext cx="3737610" cy="26060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Зовнішній борг і вразливість до фінансових шоків.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Нерівність і бідність; тіньова зайнятість.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Інституційна нестабільність, корупція, безпекові ризики.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Екологічні загрози (вирубування лісів, водні дефіцити).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6"/>
          <p:cNvSpPr/>
          <p:nvPr/>
        </p:nvSpPr>
        <p:spPr>
          <a:xfrm>
            <a:off x="4766310" y="925830"/>
            <a:ext cx="3943350" cy="21945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4972050" y="1062990"/>
            <a:ext cx="353187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000"/>
              <a:buFont typeface="Calibri"/>
              <a:buNone/>
            </a:pPr>
            <a:r>
              <a:rPr b="1" i="0" lang="uk" sz="10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Держборг (% ВВП): приклад Північної Америки (2023)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050" y="1337310"/>
            <a:ext cx="3531870" cy="161163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6"/>
          <p:cNvSpPr/>
          <p:nvPr/>
        </p:nvSpPr>
        <p:spPr>
          <a:xfrm>
            <a:off x="4766310" y="3257550"/>
            <a:ext cx="3943350" cy="1405890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6"/>
          <p:cNvSpPr/>
          <p:nvPr/>
        </p:nvSpPr>
        <p:spPr>
          <a:xfrm>
            <a:off x="4972050" y="3360420"/>
            <a:ext cx="35318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Коментар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4972050" y="3566160"/>
            <a:ext cx="3531870" cy="99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Для країн із високою борговою нагрузкою зростають витрати на обслуговування боргу та чутливість до зміни відсоткових ставок, що обмежує інвестиції у розвиток.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6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7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Перспективи та сценарії розвитку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7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Фактори зростання та обмеження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445770" y="925830"/>
            <a:ext cx="4354830" cy="188595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7"/>
          <p:cNvSpPr/>
          <p:nvPr/>
        </p:nvSpPr>
        <p:spPr>
          <a:xfrm>
            <a:off x="685800" y="109728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Драйвери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685800" y="1371600"/>
            <a:ext cx="3874770" cy="12687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Демографічний потенціал і урбанізація (ринок праці та споживання).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Інтеграція у ланцюги доданої вартості (виробництво, логістика).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«Зелений» курс: ВДЕ, біоекономіка, збереження екосистем.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445770" y="2914650"/>
            <a:ext cx="4354830" cy="174879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7"/>
          <p:cNvSpPr/>
          <p:nvPr/>
        </p:nvSpPr>
        <p:spPr>
          <a:xfrm>
            <a:off x="685800" y="308610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Обмеження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7"/>
          <p:cNvSpPr/>
          <p:nvPr/>
        </p:nvSpPr>
        <p:spPr>
          <a:xfrm>
            <a:off x="685800" y="3360420"/>
            <a:ext cx="3874770" cy="11315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Інституційна якість та політична стабільність.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Інфраструктурні «вузькі місця» та технологічна залежність.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Кліматичні ризики та деградація природних ресурсів.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4972050" y="925830"/>
            <a:ext cx="38061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5143500" y="1062990"/>
            <a:ext cx="346329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Рекомендований підхід до аналізу країни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5143500" y="1371600"/>
            <a:ext cx="346329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Визначити спеціалізацію у МПП та структуру експорту.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Оцінити інституційну спроможність і соціальні індикатори.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Побачити просторові «ядра» й периферії; роль міст.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Проаналізувати інтеграційні зв’язки та зовнішні ризики.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7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22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8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Висновки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445770" y="925830"/>
            <a:ext cx="8263890" cy="3737610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8"/>
          <p:cNvSpPr/>
          <p:nvPr/>
        </p:nvSpPr>
        <p:spPr>
          <a:xfrm>
            <a:off x="651510" y="1097280"/>
            <a:ext cx="785241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700"/>
              <a:buFont typeface="Calibri"/>
              <a:buNone/>
            </a:pPr>
            <a:r>
              <a:rPr b="1" i="0" lang="uk" sz="17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тези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8"/>
          <p:cNvSpPr/>
          <p:nvPr/>
        </p:nvSpPr>
        <p:spPr>
          <a:xfrm>
            <a:off x="651510" y="1474470"/>
            <a:ext cx="785241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Північна Америка — один із найпотужніших центрів світового господарства завдяки поєднанню ресурсів, ринку та інновацій.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США визначають технологічні та фінансові тренди; Канада посилює позиції через ресурсну базу й інтеграцію у регіональні ланцюги.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Латинська Америка має значний ресурсний і демографічний потенціал, але розвиток стримується інституційними та соціальними дисбалансами.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400"/>
              <a:buFont typeface="Calibri"/>
              <a:buChar char="•"/>
            </a:pPr>
            <a:r>
              <a:rPr b="0" i="0" lang="uk" sz="14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Для сучасного країнознавства вирішальними стають якість інститутів, інфраструктури та включеність у глобальні мережі доданої вартості.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8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8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9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9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Джерела та рекомендована література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445770" y="925830"/>
            <a:ext cx="8263890" cy="373761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7843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9"/>
          <p:cNvSpPr/>
          <p:nvPr/>
        </p:nvSpPr>
        <p:spPr>
          <a:xfrm>
            <a:off x="651510" y="1062990"/>
            <a:ext cx="785241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Основні джерела (використані у презентації)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651510" y="1405890"/>
            <a:ext cx="785241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• Лекційний матеріал (наданий у файлі docx).</a:t>
            </a:r>
            <a:b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• World Bank Open Data (World Development Indicators): порівняльні індикатори для Мексики, США, Канади.</a:t>
            </a:r>
            <a:b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• U.S. Customs and Border Protection (CBP): довідка щодо USMCA.</a:t>
            </a:r>
            <a:b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• Wikimedia Commons: ілюстративні зображення (карти, фото, прапори).</a:t>
            </a:r>
            <a:b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651510" y="3051810"/>
            <a:ext cx="78524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Посилання (для цитування):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651510" y="3291840"/>
            <a:ext cx="785241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1000"/>
              <a:buFont typeface="Calibri"/>
              <a:buNone/>
            </a:pPr>
            <a: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data.worldbank.org/?locations=MX-US-CA</a:t>
            </a:r>
            <a:b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cbp.gov/trade/priority-issues/trade-agreements/free-trade-agreements/usmca</a:t>
            </a:r>
            <a:b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commons.wikimedia.org (пошук за назвою файлу)</a:t>
            </a:r>
            <a:br>
              <a:rPr b="0" i="0" lang="uk" sz="10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651510" y="4251960"/>
            <a:ext cx="7852410" cy="34290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9"/>
          <p:cNvSpPr/>
          <p:nvPr/>
        </p:nvSpPr>
        <p:spPr>
          <a:xfrm>
            <a:off x="788670" y="4334256"/>
            <a:ext cx="75780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900"/>
              <a:buFont typeface="Calibri"/>
              <a:buNone/>
            </a:pPr>
            <a:r>
              <a:rPr b="0" i="0" lang="uk" sz="9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Примітка: кількісні показники можуть оновлюватися; рекомендовано перевіряти «Most recent value» у WDI перед використанням у роботах.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9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24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Північна Америка: склад і ЕГП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Канада, США, Мексика + залежні території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north_america_relief.jpg"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492" y="857250"/>
            <a:ext cx="3828516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4800600" y="857250"/>
            <a:ext cx="397764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972050" y="994410"/>
            <a:ext cx="363474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Ключові характеристики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4972050" y="1337310"/>
            <a:ext cx="3634740" cy="3223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Вихід до двох океанів (Атлантичного і Тихого) та Арктики — високий транспортно-логістичний потенціал.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Потужний господарський «пояс» уздовж кордону США–Канада та урбанізованих узбереж.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Геополітична та економічна «вісь» регіону — США; Канада — стратегічний партнер і ресурсна база.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Сусідство з Латинською Америкою: ринки збуту, сировина, трудова міграція.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2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Природні умови Північної Америки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Рельєф і клімат як чинники спеціалізації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rocky_mountain.jpg"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12534" r="12534" t="0"/>
          <a:stretch/>
        </p:blipFill>
        <p:spPr>
          <a:xfrm>
            <a:off x="411480" y="857250"/>
            <a:ext cx="404622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4594860" y="857250"/>
            <a:ext cx="411480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4766310" y="994410"/>
            <a:ext cx="37719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Основні риси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766310" y="1303020"/>
            <a:ext cx="37719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Кордильєри на заході та рівнинно-платформні структури в центрі/на сході — контрастність рельєфу.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Великі площі з різними кліматичними поясами: від арктичного до субтропічного.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Родючі рівнини та сприятливі агрокліматичні умови на півдні Канади й у центральній частині США.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Сейсмічність і вулканізм у Кордильєрах: ризики + туристичні та рекреаційні ресурси.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Водні ресурси та транспортні коридори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Великі озера, річкові системи, океанські узбережжя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niagara.jpg" id="118" name="Google Shape;118;p19"/>
          <p:cNvPicPr preferRelativeResize="0"/>
          <p:nvPr/>
        </p:nvPicPr>
        <p:blipFill rotWithShape="1">
          <a:blip r:embed="rId3">
            <a:alphaModFix/>
          </a:blip>
          <a:srcRect b="16667" l="0" r="0" t="16667"/>
          <a:stretch/>
        </p:blipFill>
        <p:spPr>
          <a:xfrm>
            <a:off x="411480" y="857250"/>
            <a:ext cx="4251960" cy="212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411480" y="3120390"/>
            <a:ext cx="4251960" cy="157734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582930" y="3236976"/>
            <a:ext cx="39776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Функції водних ресурсів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582930" y="3470148"/>
            <a:ext cx="39776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Енергетика (ГЕС), водопостачання та зрошення.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Внутрішні водні шляхи та мультимодальна логістика.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Рекреація й туризм (нацпарки, водоспади, узбережжя).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4800600" y="857250"/>
            <a:ext cx="397764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972050" y="994410"/>
            <a:ext cx="36347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Приклади вузлів і артерій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972050" y="1248156"/>
            <a:ext cx="3634740" cy="33604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Система Великих озер — Св. Лаврентія (промислово-транспортний каркас).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Міссісіпі—Міссурі: інтеграція аграрних районів із портами та промисловими центрами.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Тихоокеанські та атлантичні порти як «ворота» трансконтинентальної торгівлі.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4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Природно-ресурсна база та спеціалізація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77190" y="397764"/>
            <a:ext cx="8389391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D5DB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D1D5DB"/>
                </a:solidFill>
                <a:latin typeface="Calibri"/>
                <a:ea typeface="Calibri"/>
                <a:cs typeface="Calibri"/>
                <a:sym typeface="Calibri"/>
              </a:rPr>
              <a:t>Ресурси → енергетика, промисловість, АПК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45770" y="925830"/>
            <a:ext cx="4251960" cy="174879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685800" y="1097280"/>
            <a:ext cx="37719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Мінеральні та паливні ресурси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685800" y="1371600"/>
            <a:ext cx="3771900" cy="11315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Нафта й газ (у т.ч. шельф та сланцеві формації), вугілля.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Руди чорних і кольорових металів (Канада — важливий постачальник).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Потенціал ВДЕ: вітер, сонце, гідроенергетика.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45770" y="2777490"/>
            <a:ext cx="4251960" cy="188595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685800" y="2948940"/>
            <a:ext cx="37719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Земельні й лісові ресурси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685800" y="3223260"/>
            <a:ext cx="3771900" cy="12687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Великі площі родючих ґрунтів у США та південній Канаді.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Лісовий фонд Канади — основа целюлозно-паперового комплексу.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Агропояси: зерновий (пшениця, кукурудза), олійні, тваринництво.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4800600" y="925830"/>
            <a:ext cx="3977640" cy="373761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4972050" y="1042416"/>
            <a:ext cx="363474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Висновок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4972050" y="1337310"/>
            <a:ext cx="363474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None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Поєднання потужної ресурсної бази з містким ринком, інфраструктурою та інноваційним потенціалом формує статус Північної Америки як одного з ключових центрів світового господарства.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5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Сполучені Штати Америки: загальна характеристика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us_capitol.jpg"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21139" r="21139" t="0"/>
          <a:stretch/>
        </p:blipFill>
        <p:spPr>
          <a:xfrm>
            <a:off x="411480" y="857250"/>
            <a:ext cx="428625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mnt/data/assets/flag_us.png"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881403"/>
            <a:ext cx="754380" cy="39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5623560" y="857250"/>
            <a:ext cx="315468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5795010" y="994410"/>
            <a:ext cx="28117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Політико-географічні риси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5795010" y="1234440"/>
            <a:ext cx="281178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Федеративна держава, висока територіальна й економічна диференціація штатів.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Два океанські узбережжя + розгалужена внутрішня транспортна мережа.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Найпотужніший у регіоні ринок споживання та капіталу.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5795010" y="2811780"/>
            <a:ext cx="28117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Роль у світовій економіці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5795010" y="3051810"/>
            <a:ext cx="28117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Глобальні ТНК та фінансові центри.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Лідерство в НДДКР, інноваціях і високих технологіях.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Висока диверсифікація промисловості та сфери послуг.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6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США: економічна структура та конкурентні переваги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445770" y="925830"/>
            <a:ext cx="4354830" cy="181737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685800" y="109728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Фактори конкурентоспроможності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685800" y="1371600"/>
            <a:ext cx="387477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Висока продуктивність праці та технологічна модернізація.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Потужний фінансовий ринок і венчурний капітал.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Система університетів, лабораторій і корпорацій як «інноваційний трикутник».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445770" y="2846070"/>
            <a:ext cx="4354830" cy="181737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2700000" dist="19050">
              <a:srgbClr val="000000">
                <a:alpha val="1215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685800" y="3017520"/>
            <a:ext cx="387477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Провідні види діяльності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685800" y="3291840"/>
            <a:ext cx="387477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ІТ та цифрові послуги; авіакосмічний комплекс; фармацевтика і біотех.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Машинобудування, електроніка, хімія, енергетика.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Сфера послуг як домінантний сектор (фінанси, освіта, медицина, логістика).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4972050" y="925830"/>
            <a:ext cx="3806190" cy="373761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5143500" y="1062990"/>
            <a:ext cx="34632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200"/>
              <a:buFont typeface="Calibri"/>
              <a:buNone/>
            </a:pPr>
            <a:r>
              <a:rPr b="1" i="0" lang="uk" sz="12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Просторові «ядра»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5143500" y="1303020"/>
            <a:ext cx="346329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Північно-Східний мегалополіс — фінанси, управління, високотехнологічні послуги.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Каліфорнія — ІТ-індустрія, креативна економіка, авіакосмічна сфера.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Пояс Великих озер — машинобудування та промислові кластери (трансформація).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000"/>
              <a:buFont typeface="Calibri"/>
              <a:buChar char="•"/>
            </a:pPr>
            <a:r>
              <a:rPr b="0" i="0" lang="uk" sz="10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Південь — енергетика, логістика, нові виробництва.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7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0" y="0"/>
            <a:ext cx="9143771" cy="630936"/>
          </a:xfrm>
          <a:prstGeom prst="rect">
            <a:avLst/>
          </a:prstGeom>
          <a:solidFill>
            <a:srgbClr val="0B1F3B"/>
          </a:solidFill>
          <a:ln cap="flat" cmpd="sng" w="12700">
            <a:solidFill>
              <a:srgbClr val="0B1F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377190" y="123444"/>
            <a:ext cx="8389391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uk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США: інноваційні кластери та технологічні тренди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445770" y="925830"/>
            <a:ext cx="8263890" cy="373761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651510" y="1062990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Кластери (приклади)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651510" y="1337310"/>
            <a:ext cx="390906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ІТ та платформи: Кремнієва долина (Bay Area), Сіетл, Остін.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Біомедицина: Бостон–Кембридж, Сан-Дієго.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Авіакосмічна сфера: Каліфорнія, Техас, Флорида.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Фінтех та фінанси: Нью-Йорк, Шарлотт.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51510" y="2983230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1F3B"/>
              </a:buClr>
              <a:buSzPts val="1400"/>
              <a:buFont typeface="Calibri"/>
              <a:buNone/>
            </a:pPr>
            <a:r>
              <a:rPr b="1" i="0" lang="uk" sz="1400" u="none" cap="none" strike="noStrike">
                <a:solidFill>
                  <a:srgbClr val="0B1F3B"/>
                </a:solidFill>
                <a:latin typeface="Calibri"/>
                <a:ea typeface="Calibri"/>
                <a:cs typeface="Calibri"/>
                <a:sym typeface="Calibri"/>
              </a:rPr>
              <a:t>Тренди останніх років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651510" y="3257550"/>
            <a:ext cx="39090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Реіндустріалізація та повернення виробництв (nearshoring/reshoring).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Прискорення цифровізації та штучного інтелекту в послугах і промисловості.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827"/>
              </a:buClr>
              <a:buSzPts val="1100"/>
              <a:buFont typeface="Calibri"/>
              <a:buChar char="•"/>
            </a:pPr>
            <a:r>
              <a:rPr b="0" i="0" lang="uk" sz="1100" u="none" cap="none" strike="noStrike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rPr>
              <a:t>Енергетичний перехід: зростання ВДЕ та електромобільності.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mnt/data/assets/flag_us.png"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562" y="857250"/>
            <a:ext cx="1236555" cy="6515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3"/>
          <p:cNvCxnSpPr/>
          <p:nvPr/>
        </p:nvCxnSpPr>
        <p:spPr>
          <a:xfrm flipH="1" rot="10800000">
            <a:off x="5696719" y="2163664"/>
            <a:ext cx="505193" cy="130372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23"/>
          <p:cNvCxnSpPr/>
          <p:nvPr/>
        </p:nvCxnSpPr>
        <p:spPr>
          <a:xfrm>
            <a:off x="6759709" y="2163664"/>
            <a:ext cx="505193" cy="130372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23"/>
          <p:cNvCxnSpPr/>
          <p:nvPr/>
        </p:nvCxnSpPr>
        <p:spPr>
          <a:xfrm>
            <a:off x="5556964" y="2618208"/>
            <a:ext cx="270353" cy="490014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3"/>
          <p:cNvCxnSpPr/>
          <p:nvPr/>
        </p:nvCxnSpPr>
        <p:spPr>
          <a:xfrm>
            <a:off x="6254496" y="3360420"/>
            <a:ext cx="555498" cy="0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6606816" y="2350702"/>
            <a:ext cx="365208" cy="750706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3"/>
          <p:cNvCxnSpPr/>
          <p:nvPr/>
        </p:nvCxnSpPr>
        <p:spPr>
          <a:xfrm flipH="1">
            <a:off x="7215853" y="2628845"/>
            <a:ext cx="210124" cy="468739"/>
          </a:xfrm>
          <a:prstGeom prst="straightConnector1">
            <a:avLst/>
          </a:prstGeom>
          <a:noFill/>
          <a:ln cap="flat" cmpd="sng" w="25400">
            <a:solidFill>
              <a:srgbClr val="00A6A6">
                <a:alpha val="9019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23"/>
          <p:cNvSpPr/>
          <p:nvPr/>
        </p:nvSpPr>
        <p:spPr>
          <a:xfrm>
            <a:off x="5177790" y="2125980"/>
            <a:ext cx="480060" cy="480060"/>
          </a:xfrm>
          <a:prstGeom prst="rect">
            <a:avLst/>
          </a:prstGeom>
          <a:solidFill>
            <a:srgbClr val="0B1F3B"/>
          </a:solidFill>
          <a:ln cap="flat" cmpd="sng" w="254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6240780" y="1851660"/>
            <a:ext cx="480060" cy="480060"/>
          </a:xfrm>
          <a:prstGeom prst="rect">
            <a:avLst/>
          </a:prstGeom>
          <a:solidFill>
            <a:srgbClr val="0B1F3B"/>
          </a:solidFill>
          <a:ln cap="flat" cmpd="sng" w="254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R&amp;D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7303770" y="2125980"/>
            <a:ext cx="480060" cy="480060"/>
          </a:xfrm>
          <a:prstGeom prst="rect">
            <a:avLst/>
          </a:prstGeom>
          <a:solidFill>
            <a:srgbClr val="0B1F3B"/>
          </a:solidFill>
          <a:ln cap="flat" cmpd="sng" w="254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TNC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5726430" y="3120390"/>
            <a:ext cx="480060" cy="480060"/>
          </a:xfrm>
          <a:prstGeom prst="rect">
            <a:avLst/>
          </a:prstGeom>
          <a:solidFill>
            <a:srgbClr val="0B1F3B"/>
          </a:solidFill>
          <a:ln cap="flat" cmpd="sng" w="254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VC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6858000" y="3120390"/>
            <a:ext cx="480060" cy="480060"/>
          </a:xfrm>
          <a:prstGeom prst="rect">
            <a:avLst/>
          </a:prstGeom>
          <a:solidFill>
            <a:srgbClr val="0B1F3B"/>
          </a:solidFill>
          <a:ln cap="flat" cmpd="sng" w="25400">
            <a:solidFill>
              <a:srgbClr val="00A6A6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bl" dir="2700000" dist="12700">
              <a:srgbClr val="000000">
                <a:alpha val="10196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uk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0" y="4903470"/>
            <a:ext cx="9143771" cy="240030"/>
          </a:xfrm>
          <a:prstGeom prst="rect">
            <a:avLst/>
          </a:prstGeom>
          <a:solidFill>
            <a:srgbClr val="F3F4F6"/>
          </a:solidFill>
          <a:ln cap="flat" cmpd="sng" w="12700">
            <a:solidFill>
              <a:srgbClr val="F3F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377190" y="4951476"/>
            <a:ext cx="8389391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Дисципліна: «Країнознавство»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6949211" y="4951476"/>
            <a:ext cx="181737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800"/>
              <a:buFont typeface="Calibri"/>
              <a:buNone/>
            </a:pPr>
            <a:r>
              <a:rPr b="0" i="0" lang="uk" sz="800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Слайд 8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