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sldIdLst>
    <p:sldId id="256" r:id="rId4"/>
    <p:sldId id="261" r:id="rId5"/>
    <p:sldId id="260" r:id="rId6"/>
    <p:sldId id="288" r:id="rId7"/>
    <p:sldId id="257" r:id="rId8"/>
    <p:sldId id="285" r:id="rId9"/>
    <p:sldId id="286" r:id="rId10"/>
    <p:sldId id="290" r:id="rId11"/>
    <p:sldId id="291" r:id="rId12"/>
    <p:sldId id="292" r:id="rId13"/>
    <p:sldId id="293" r:id="rId14"/>
    <p:sldId id="295" r:id="rId15"/>
    <p:sldId id="315" r:id="rId16"/>
    <p:sldId id="258" r:id="rId17"/>
    <p:sldId id="296" r:id="rId18"/>
    <p:sldId id="297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313" r:id="rId27"/>
    <p:sldId id="272" r:id="rId28"/>
    <p:sldId id="269" r:id="rId29"/>
    <p:sldId id="276" r:id="rId30"/>
    <p:sldId id="298" r:id="rId31"/>
    <p:sldId id="277" r:id="rId32"/>
    <p:sldId id="279" r:id="rId33"/>
    <p:sldId id="280" r:id="rId34"/>
    <p:sldId id="281" r:id="rId35"/>
    <p:sldId id="282" r:id="rId36"/>
    <p:sldId id="300" r:id="rId37"/>
    <p:sldId id="283" r:id="rId38"/>
    <p:sldId id="301" r:id="rId39"/>
    <p:sldId id="302" r:id="rId40"/>
    <p:sldId id="299" r:id="rId41"/>
    <p:sldId id="303" r:id="rId42"/>
    <p:sldId id="305" r:id="rId43"/>
    <p:sldId id="311" r:id="rId44"/>
    <p:sldId id="306" r:id="rId45"/>
    <p:sldId id="307" r:id="rId46"/>
    <p:sldId id="30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5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94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6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47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95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5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3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6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84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8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9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44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47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8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75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44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39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73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05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39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8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0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zem.ua/uk/53-komentar-do-zakonu-ukrajini-pro-derzhavnij-zemelnij-kadastr/1928-zemelnij-kodeks-ukrajini-stattya-114-sanitarno-zakhisni-zoni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1%96%D0%BB%D0%BE%D0%BC%D0%B5%D1%82%D1%80" TargetMode="External"/><Relationship Id="rId2" Type="http://schemas.openxmlformats.org/officeDocument/2006/relationships/hyperlink" Target="https://uk.wikipedia.org/w/index.php?title=%D0%9F%D0%BE%D1%81%D1%82%D1%96%D0%B9%D0%BD%D0%B5_%D0%BD%D0%B0%D1%81%D0%B5%D0%BB%D0%B5%D0%BD%D0%BD%D1%8F&amp;action=edit&amp;redlink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k.wikipedia.org/wiki/%D0%97%D0%B5%D0%BC%D0%BB%D1%8F" TargetMode="External"/><Relationship Id="rId5" Type="http://schemas.openxmlformats.org/officeDocument/2006/relationships/hyperlink" Target="https://uk.wikipedia.org/wiki/2007" TargetMode="External"/><Relationship Id="rId4" Type="http://schemas.openxmlformats.org/officeDocument/2006/relationships/hyperlink" Target="https://uk.wikipedia.org/wiki/%D0%A3%D0%BA%D1%80%D0%B0%D1%97%D0%BD%D0%B0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orm-based_code" TargetMode="External"/><Relationship Id="rId3" Type="http://schemas.openxmlformats.org/officeDocument/2006/relationships/hyperlink" Target="https://en.wikipedia.org/wiki/Zoning" TargetMode="External"/><Relationship Id="rId7" Type="http://schemas.openxmlformats.org/officeDocument/2006/relationships/hyperlink" Target="https://uk.wikipedia.org/wiki/%D0%97%D0%BE%D0%BD%D1%83%D0%B2%D0%B0%D0%BD%D0%BD%D1%8F#cite_note-4" TargetMode="External"/><Relationship Id="rId2" Type="http://schemas.openxmlformats.org/officeDocument/2006/relationships/hyperlink" Target="https://uk.wikipedia.org/w/index.php?title=Zoning&amp;action=edit&amp;redlink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k.wikipedia.org/wiki/%D0%97%D0%BE%D0%BD%D1%83%D0%B2%D0%B0%D0%BD%D0%BD%D1%8F#cite_note-3" TargetMode="External"/><Relationship Id="rId5" Type="http://schemas.openxmlformats.org/officeDocument/2006/relationships/hyperlink" Target="https://uk.wikipedia.org/wiki/%D0%97%D0%BE%D0%BD%D1%83%D0%B2%D0%B0%D0%BD%D0%BD%D1%8F#cite_note-2" TargetMode="External"/><Relationship Id="rId4" Type="http://schemas.openxmlformats.org/officeDocument/2006/relationships/hyperlink" Target="https://uk.wikipedia.org/wiki/%D0%97%D0%BE%D0%BD%D1%83%D0%B2%D0%B0%D0%BD%D0%BD%D1%8F#cite_note-thecanadianencyclopedia.ca-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uk&amp;prev=search&amp;rurl=translate.google.com.ua&amp;sl=ru&amp;sp=nmt4&amp;u=https://ru.wikipedia.org/wiki/%D0%9F%D0%B5%D1%88%D0%B5%D1%85%D0%BE%D0%B4&amp;xid=17259,15700022,15700124,15700149,15700186,15700191,15700201&amp;usg=ALkJrhhPjmKKtNs5WoFJ_EcSzIhQzTqG3A" TargetMode="External"/><Relationship Id="rId2" Type="http://schemas.openxmlformats.org/officeDocument/2006/relationships/hyperlink" Target="https://translate.googleusercontent.com/translate_c?depth=1&amp;hl=uk&amp;prev=search&amp;rurl=translate.google.com.ua&amp;sl=ru&amp;sp=nmt4&amp;u=https://ru.wikipedia.org/wiki/%D0%90%D0%BD%D0%B3%D0%BB%D0%B8%D0%B9%D1%81%D0%BA%D0%B8%D0%B9_%D1%8F%D0%B7%D1%8B%D0%BA&amp;xid=17259,15700022,15700124,15700149,15700186,15700191,15700201&amp;usg=ALkJrhhIKDpTVCdabdI8kl7Ph4UeZPEoHw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ranslate.googleusercontent.com/translate_c?depth=1&amp;hl=uk&amp;prev=search&amp;rurl=translate.google.com.ua&amp;sl=ru&amp;sp=nmt4&amp;u=https://ru.wikipedia.org/wiki/%D0%9D%D0%BE%D0%B2%D1%8B%D0%B9_%D1%83%D1%80%D0%B1%D0%B0%D0%BD%D0%B8%D0%B7%D0%BC&amp;xid=17259,15700022,15700124,15700149,15700186,15700191,15700201&amp;usg=ALkJrhhOZzU43HRNEaEuiS9CIOaBjZO5pA" TargetMode="External"/><Relationship Id="rId5" Type="http://schemas.openxmlformats.org/officeDocument/2006/relationships/hyperlink" Target="https://translate.googleusercontent.com/translate_c?depth=1&amp;hl=uk&amp;prev=search&amp;rurl=translate.google.com.ua&amp;sl=ru&amp;sp=nmt4&amp;u=https://ru.wikipedia.org/wiki/%D0%A3%D1%81%D1%82%D0%BE%D0%B9%D1%87%D0%B8%D0%B2%D0%BE%D1%81%D1%82%D1%8C_%D0%BE%D0%BA%D1%80%D1%83%D0%B6%D0%B0%D1%8E%D1%89%D0%B5%D0%B9_%D1%81%D1%80%D0%B5%D0%B4%D1%8B&amp;xid=17259,15700022,15700124,15700149,15700186,15700191,15700201&amp;usg=ALkJrhgw-jBBLWp-OCzGWj7d1bVQr1qUjA" TargetMode="External"/><Relationship Id="rId4" Type="http://schemas.openxmlformats.org/officeDocument/2006/relationships/hyperlink" Target="https://translate.googleusercontent.com/translate_c?depth=1&amp;hl=uk&amp;prev=search&amp;rurl=translate.google.com.ua&amp;sl=ru&amp;sp=nmt4&amp;u=https://ru.wikipedia.org/wiki/%D0%94%D0%A2%D0%9F&amp;xid=17259,15700022,15700124,15700149,15700186,15700191,15700201&amp;usg=ALkJrhhONzayh4Sob21e82kR_moNCR8B2A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1%96%D1%81%D1%82%D0%BE" TargetMode="External"/><Relationship Id="rId2" Type="http://schemas.openxmlformats.org/officeDocument/2006/relationships/hyperlink" Target="https://uk.wikipedia.org/w/index.php?title=%D0%9F%D1%80%D0%BE%D0%B5%D0%BA%D1%82%D0%BD%D1%96_%D1%80%D0%BE%D0%B1%D0%BE%D1%82%D0%B8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F%D1%80%D0%BE%D0%BC%D0%B8%D1%81%D0%BB%D0%BE%D0%B2%D0%B8%D0%B9_%D0%B2%D1%83%D0%B7%D0%BE%D0%BB" TargetMode="External"/><Relationship Id="rId4" Type="http://schemas.openxmlformats.org/officeDocument/2006/relationships/hyperlink" Target="https://uk.wikipedia.org/wiki/%D0%A1%D0%B5%D0%BB%D0%B8%D1%89%D0%B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228600">
              <a:spcAft>
                <a:spcPts val="0"/>
              </a:spcAft>
              <a:tabLst>
                <a:tab pos="457200" algn="l"/>
                <a:tab pos="571500" algn="l"/>
              </a:tabLst>
            </a:pPr>
            <a:r>
              <a:rPr lang="uk-UA" b="1" dirty="0" smtClean="0">
                <a:latin typeface="Century Gothic"/>
                <a:ea typeface="Times New Roman"/>
              </a:rPr>
              <a:t/>
            </a:r>
            <a:br>
              <a:rPr lang="uk-UA" b="1" dirty="0" smtClean="0">
                <a:latin typeface="Century Gothic"/>
                <a:ea typeface="Times New Roman"/>
              </a:rPr>
            </a:br>
            <a:r>
              <a:rPr lang="uk-UA" b="1" dirty="0">
                <a:latin typeface="Century Gothic"/>
                <a:ea typeface="Times New Roman"/>
              </a:rPr>
              <a:t/>
            </a:r>
            <a:br>
              <a:rPr lang="uk-UA" b="1" dirty="0">
                <a:latin typeface="Century Gothic"/>
                <a:ea typeface="Times New Roman"/>
              </a:rPr>
            </a:br>
            <a:r>
              <a:rPr lang="uk-UA" b="1" dirty="0" smtClean="0">
                <a:latin typeface="Century Gothic"/>
                <a:ea typeface="Times New Roman"/>
              </a:rPr>
              <a:t/>
            </a:r>
            <a:br>
              <a:rPr lang="uk-UA" b="1" dirty="0" smtClean="0">
                <a:latin typeface="Century Gothic"/>
                <a:ea typeface="Times New Roman"/>
              </a:rPr>
            </a:br>
            <a:r>
              <a:rPr lang="uk-UA" b="1" dirty="0">
                <a:latin typeface="Century Gothic"/>
                <a:ea typeface="Times New Roman"/>
              </a:rPr>
              <a:t/>
            </a:r>
            <a:br>
              <a:rPr lang="uk-UA" b="1" dirty="0">
                <a:latin typeface="Century Gothic"/>
                <a:ea typeface="Times New Roman"/>
              </a:rPr>
            </a:br>
            <a:r>
              <a:rPr lang="uk-UA" b="1" dirty="0" smtClean="0">
                <a:latin typeface="Century Gothic"/>
                <a:ea typeface="Times New Roman"/>
              </a:rPr>
              <a:t>РОЗВИТОК </a:t>
            </a:r>
            <a:r>
              <a:rPr lang="uk-UA" b="1" dirty="0">
                <a:latin typeface="Century Gothic"/>
                <a:ea typeface="Times New Roman"/>
              </a:rPr>
              <a:t>МІСТ ТА МІСЬКЕ ПЛАНУВАННЯ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> 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uk-UA" dirty="0">
                <a:latin typeface="Century Gothic"/>
                <a:ea typeface="Times New Roman"/>
              </a:rPr>
              <a:t>Основні поняття і терміни в </a:t>
            </a:r>
            <a:r>
              <a:rPr lang="uk-UA" dirty="0" smtClean="0">
                <a:latin typeface="Century Gothic"/>
                <a:ea typeface="Times New Roman"/>
              </a:rPr>
              <a:t>містобудуванні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83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Проміжний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тип 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місто-супутник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виконує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функції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житлової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філії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біля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великого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або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якому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має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переважний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розвиток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один вид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промисловості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Як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правило,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функціональний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характер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впливає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планування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надає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йому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специфічні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риси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Так,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промислового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розташована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велика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об'єктів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(до 50%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) і, як правило,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залізниці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товарні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станції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під'їзні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шляхи,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санітарно-захисні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зони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При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проектуванні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враховується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розміщення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промисловості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боротьба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шкідливими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викидами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архітектурі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значну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участь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беруть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промислові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об'єкти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Харків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Запоріжжя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err="1" smtClean="0">
                <a:solidFill>
                  <a:srgbClr val="000000"/>
                </a:solidFill>
                <a:latin typeface="Arial"/>
                <a:ea typeface="Times New Roman"/>
              </a:rPr>
              <a:t>Портові</a:t>
            </a:r>
            <a:r>
              <a:rPr lang="ru-RU" i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розташовують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 морях, великих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річках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Специфіка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полягає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план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часто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віялоподібний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де центр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розташований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біля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моря; для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вантажного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порту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необхідна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залізниця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є курорт, то характерна велика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туристів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відпочиваючих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наявності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великого простору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відповідає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архітектурний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силует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Приклад портового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морі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- Одеса,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річці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Запоріжжя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Київ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Специфіка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- 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залізничного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вузла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територія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розчленована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залізницею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ускладнює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транспортний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зв'язок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усередині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; як правило,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кілька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залізничних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станцій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наявність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залізничного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депо,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складів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Приклад: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Харків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невелике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– Казатин.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54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 err="1" smtClean="0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i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–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курорти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розташовують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частіше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морі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гірський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місцевості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лікування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відпочинок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туризм.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Специфіка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екзотична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природа, море, гори та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ін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Влітку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збільшується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декілька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разів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звідси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питання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тимчасового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розміщення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великої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людей та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Приклад - Судак,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– 12 тис.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чол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., 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відпочиває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170 тис.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чол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Значна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територія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санаторіями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будинками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відпочинку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турбазами; велика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готелів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кафе,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ресторанів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розважальних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установ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відсутність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великої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промисловості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все – для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курорту.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архітектурі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значна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вага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унікальних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архітектурних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рішень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багато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зелених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насаджень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Приклад: Ялта, Алушта, Хмельник.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err="1" smtClean="0">
                <a:solidFill>
                  <a:srgbClr val="000000"/>
                </a:solidFill>
                <a:latin typeface="Arial"/>
                <a:ea typeface="Times New Roman"/>
              </a:rPr>
              <a:t>Міста-музеї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добре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збережені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старовинні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цікаві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з точки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зору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знайомства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історією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країни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Специфіка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: велика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чисельність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туристів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визначає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готелів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обслуговуючих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установ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Нова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забудова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підпорядкована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історичній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забудові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err="1" smtClean="0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i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науки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новий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вид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виник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у ХХ ст.,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показує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зростаючу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роль науки.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Специфіка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розміри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невеликі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розташовуються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гарних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природних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умовах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частіше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ліс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);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забудові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значна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вага НДІ,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будинків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вчених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книжкових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магазинів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підвищені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вимоги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тиші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Сибірське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містечко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АН, Дубна.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336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Ð´Ð±Ð½ 360-92* Â«Ð¼ÑÑÑÐ¾Ð±ÑÐ´ÑÐ²Ð°Ð½Ð½Ñ Ð¿Ð»Ð°Ð½ÑÐ²Ð°Ð½Ð½Ñ Ñ Ð·Ð°Ð±ÑÐ´Ð¾Ð²Ð° Ð¼ÑÑÑÐºÐ¸Ñ ÑÐ° ÑÑÐ»ÑÑÑÐºÐ¸Ñ Ð¿Ð¾ÑÐµÐ»ÐµÐ½ÑÂ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458"/>
            <a:ext cx="4180681" cy="543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4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ÑÑÑÐºÑÑÑÐ° Ð·Ð°ÐºÐ¾Ð½ÑÐ² Ñ ÐÐÐ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99328" cy="50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0132" y="3448918"/>
            <a:ext cx="4374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</a:rPr>
              <a:t>ДБН  </a:t>
            </a:r>
            <a:r>
              <a:rPr lang="uk-UA" sz="36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/>
              </a:rPr>
              <a:t>“Планування і забудова територій”</a:t>
            </a:r>
            <a:endParaRPr lang="ru-RU" sz="3600" b="1" dirty="0">
              <a:effectLst/>
              <a:latin typeface="Arial Black" panose="020B0A040201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402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148478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Містобудівна́ документа́ція </a:t>
            </a:r>
            <a:r>
              <a:rPr lang="vi-VN" dirty="0"/>
              <a:t>— затверджені текстові і графічні матеріали, якими регулюється планування, забудова та інше використання територій.</a:t>
            </a:r>
          </a:p>
          <a:p>
            <a:endParaRPr lang="vi-VN" dirty="0"/>
          </a:p>
          <a:p>
            <a:endParaRPr lang="vi-VN" dirty="0"/>
          </a:p>
          <a:p>
            <a:r>
              <a:rPr lang="vi-VN" b="1" dirty="0"/>
              <a:t>Прое́ктна документа́ція </a:t>
            </a:r>
            <a:r>
              <a:rPr lang="vi-VN" dirty="0"/>
              <a:t>— затверджені текстові та графічні матеріали, якими визначаються містобудівні, об'ємно-планувальні, архітектурні, конструктивні, технічні, технологічні вирішення, а також кошторисиоб'єктів будівництва.</a:t>
            </a:r>
          </a:p>
          <a:p>
            <a:endParaRPr lang="vi-VN" dirty="0"/>
          </a:p>
          <a:p>
            <a:r>
              <a:rPr lang="vi-VN" b="1" dirty="0"/>
              <a:t>Генера́льний план </a:t>
            </a:r>
            <a:r>
              <a:rPr lang="vi-VN" dirty="0"/>
              <a:t>насе́леного пу́нкту — містобудівна документація, яка визначає принципові вирішення розвитку, планування, забудови та іншого використання території населеного пункту.</a:t>
            </a:r>
          </a:p>
          <a:p>
            <a:endParaRPr lang="vi-VN" dirty="0"/>
          </a:p>
          <a:p>
            <a:r>
              <a:rPr lang="vi-VN" b="1" dirty="0"/>
              <a:t>Лі́нії регулюва́ння забудо́ви </a:t>
            </a:r>
            <a:r>
              <a:rPr lang="vi-VN" dirty="0"/>
              <a:t>— визначені в містобудівній документації межі розташування будинків і споруд відносно червоних ліній, меж окремих земельних ділянок, природних меж та інших територій.</a:t>
            </a:r>
          </a:p>
          <a:p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4182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Ð ÐµÐ·ÑÐ»ÑÑÐ°Ñ Ð¿Ð¾ÑÑÐºÑ Ð·Ð¾Ð±ÑÐ°Ð¶ÐµÐ½Ñ Ð·Ð° Ð·Ð°Ð¿Ð¸ÑÐ¾Ð¼ &quot;Ð´Ð±Ð½ 360-92* Â«Ð¼ÑÑÑÐ¾Ð±ÑÐ´ÑÐ²Ð°Ð½Ð½Ñ Ð¿Ð»Ð°Ð½ÑÐ²Ð°Ð½Ð½Ñ Ñ Ð·Ð°Ð±ÑÐ´Ð¾Ð²Ð° Ð¼ÑÑÑÐºÐ¸Ñ ÑÐ° ÑÑÐ»ÑÑÑÐºÐ¸Ñ Ð¿Ð¾ÑÐµÐ»ÐµÐ½ÑÂ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Ð´Ð±Ð½ 360-92* Â«Ð¼ÑÑÑÐ¾Ð±ÑÐ´ÑÐ²Ð°Ð½Ð½Ñ Ð¿Ð»Ð°Ð½ÑÐ²Ð°Ð½Ð½Ñ Ñ Ð·Ð°Ð±ÑÐ´Ð¾Ð²Ð° Ð¼ÑÑÑÐºÐ¸Ñ ÑÐ° ÑÑÐ»ÑÑÑÐºÐ¸Ñ Ð¿Ð¾ÑÐµÐ»ÐµÐ½ÑÂ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88794" cy="53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8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prstClr val="black"/>
                </a:solidFill>
              </a:rPr>
              <a:t>Черво́ні </a:t>
            </a:r>
            <a:r>
              <a:rPr lang="vi-VN" b="1" dirty="0">
                <a:solidFill>
                  <a:prstClr val="black"/>
                </a:solidFill>
              </a:rPr>
              <a:t>лі́нії </a:t>
            </a:r>
            <a:r>
              <a:rPr lang="vi-VN" dirty="0">
                <a:solidFill>
                  <a:prstClr val="black"/>
                </a:solidFill>
              </a:rPr>
              <a:t>— визначені в містобудівній документації відносно пунктів геодезичної мережі межі існуючих та запроектованих вулиць, доріг, майданів, які відмежовують території мікрорайонів, кварталів та території іншого призначення[1].</a:t>
            </a:r>
          </a:p>
          <a:p>
            <a:r>
              <a:rPr lang="vi-VN" dirty="0">
                <a:solidFill>
                  <a:prstClr val="black"/>
                </a:solidFill>
              </a:rPr>
              <a:t>Червона лінія позначає землі загального користування, які призначені для прокладки інженерних і транспортних комунікацій, пішохідних зв'язків, впорядкування, озеленення й освітлення вулиць тощо.</a:t>
            </a:r>
          </a:p>
          <a:p>
            <a:r>
              <a:rPr lang="vi-VN" dirty="0">
                <a:solidFill>
                  <a:prstClr val="black"/>
                </a:solidFill>
              </a:rPr>
              <a:t>Червоні лінії можуть бути визначені на підставі генеральних планів міст. В умовах старої забудови збільшення розмірів вулиць у червоних лініях можливе тільки коли здійснюється реконструкція забудови.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99" y="3194978"/>
            <a:ext cx="3832218" cy="37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6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½Ð¾Ð²Ð¾Ð²Ð²ÐµÐ´ÐµÐ½Ð½Ñ Ð² ÐÐÐ Ð.2.2-12:2018 ÐÐ»Ð°Ð½ÑÐ²Ð°Ð½Ð½Ñ Ñ Ð·Ð°Ð±ÑÐ´Ð¾Ð²Ð° ÑÐµÑÐ¸ÑÐ¾ÑÑ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9" t="-8722" r="-1"/>
          <a:stretch/>
        </p:blipFill>
        <p:spPr bwMode="auto">
          <a:xfrm>
            <a:off x="179512" y="135689"/>
            <a:ext cx="8526900" cy="67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25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·Ð¼ÑÐ½Ð° Ð² ÐÐÐ Ð.2.2-12:2018 ÐÐ»Ð°Ð½ÑÐ²Ð°Ð½Ð½Ñ Ñ Ð·Ð°Ð±ÑÐ´Ð¾Ð²Ð° ÑÐµÑÐ¸ÑÐ¾Ñ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01"/>
            <a:ext cx="8536692" cy="67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61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ÑÑÐ¾ Ð½Ð¾Ð²Ð¾Ð³Ð¾ Ð² ÐÐÐ Ð.2.2-12 ÐÐ»Ð°Ð½ÑÐ²Ð°Ð½Ð½Ñ Ñ Ð·Ð°Ð±ÑÐ´Ð¾Ð²Ð° ÑÐµÑÐ¸ÑÐ¾Ñ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32585" cy="656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7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92696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Містобудува́ння</a:t>
            </a:r>
            <a:r>
              <a:rPr lang="uk-UA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— комплексна багатогранна діяльність суспільства, що спрямована на створення матеріально-просторового середовища життєдіяльності людини в поселеннях та районах розселення.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МБ - галузь науки і техніки, яка веде дослідження інженерно-технічних, соціально-економічних та екологічних проблем формування життєвого середовища, що включає конструювання систем населених місць, їх планування й забудови.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межах спеціальності проводиться: розроблення методології аналізу та синтезу різноманітних типів містобудівних об'єктів (регіонів, міст, сіл та їх структурних елементів), створення теоретичних підстав сучасного містобудування, обґрунтування державної містобудівної політики, інформаційного забезпечення містобудівної діяльності.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Результати досліджень мають сприяти забезпеченню процесів управління розвиток населених місць та територій, планування забудови, реконструкції та експлуатації населених місць та регіонів відповідно до потреб населення й виробництва</a:t>
            </a:r>
            <a:r>
              <a:rPr lang="uk-UA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9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·Ð¼ÑÐ½Ð¸ ÐÐÐ Ð.2.2-12:2018 ÐÐ»Ð°Ð½ÑÐ²Ð°Ð½Ð½Ñ Ñ Ð·Ð°Ð±ÑÐ´Ð¾Ð²Ð° ÑÐµÑÐ¸ÑÐ¾Ñ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05667" cy="65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1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8035983" cy="63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01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222"/>
            <a:ext cx="7539458" cy="65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014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87"/>
            <a:ext cx="7258869" cy="684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01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ÑÑÑÐºÑÑÑÐ° Ð·Ð°ÐºÐ¾Ð½ÑÐ² Ñ ÐÐÐ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ÐÐÐ ÑÐ¿Ð¾ÑÑÐ´Ð¸ Ð±ÑÐ´ÑÐ²Ð»Ñ ÐÑÐ½ÑÐµÐ³ÑÐ¾Ð½ Ð·Ð°ÐºÐ¾Ð½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13375" b="16151"/>
          <a:stretch/>
        </p:blipFill>
        <p:spPr bwMode="auto">
          <a:xfrm>
            <a:off x="307975" y="37863"/>
            <a:ext cx="852706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7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979" y="3326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prstClr val="black"/>
                </a:solidFill>
              </a:rPr>
              <a:t>Адміністрати́вно-територіа́льна одини́ця в Україні </a:t>
            </a:r>
            <a:r>
              <a:rPr lang="vi-VN" dirty="0">
                <a:solidFill>
                  <a:prstClr val="black"/>
                </a:solidFill>
              </a:rPr>
              <a:t>— це компактна частина єдиної території України, що є просторовою основою для організації і діяльності органів державної влади та органів місцевого самоврядування.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79" y="1430195"/>
            <a:ext cx="8322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Адміністрати́вно-територіа́льний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у́стрій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(адміністративний поділ) —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поділ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території країни на окремі частини — адміністративно-територіальні одиниці (губернії, провінції, області, округи, повіти), залежно від якого створюються і діють органи державної влади та місцевого самоврядування.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266" y="3573016"/>
            <a:ext cx="8320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законопроекті</a:t>
            </a:r>
            <a:r>
              <a:rPr lang="ru-RU" dirty="0"/>
              <a:t> «Про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територіального</a:t>
            </a:r>
            <a:r>
              <a:rPr lang="ru-RU" dirty="0"/>
              <a:t> устрою та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)»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громада є </a:t>
            </a:r>
            <a:r>
              <a:rPr lang="ru-RU" dirty="0" err="1"/>
              <a:t>первинною</a:t>
            </a:r>
            <a:r>
              <a:rPr lang="ru-RU" dirty="0"/>
              <a:t> </a:t>
            </a:r>
            <a:r>
              <a:rPr lang="ru-RU" dirty="0" err="1"/>
              <a:t>одиницею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адміністративно-територіального</a:t>
            </a:r>
            <a:r>
              <a:rPr lang="ru-RU" dirty="0"/>
              <a:t> устрою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Детальніше</a:t>
            </a:r>
            <a:r>
              <a:rPr lang="ru-RU" dirty="0"/>
              <a:t> читайте на УНІАН: https://www.unian.ua/politics/1094438-pervinnoyu-odinitseyu-administrativno-teritorialnogo-ustroyu-ukrajini-stane-gromada.html</a:t>
            </a:r>
          </a:p>
        </p:txBody>
      </p:sp>
    </p:spTree>
    <p:extLst>
      <p:ext uri="{BB962C8B-B14F-4D97-AF65-F5344CB8AC3E}">
        <p14:creationId xmlns:p14="http://schemas.microsoft.com/office/powerpoint/2010/main" val="86787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zem.ua/media/k2/categories/10.gif.pagespeed.ce.6RotCeF--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9" y="836712"/>
            <a:ext cx="13144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7378" y="1257182"/>
            <a:ext cx="6963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92D050"/>
                </a:solidFill>
                <a:latin typeface="Arial"/>
                <a:hlinkClick r:id="rId3"/>
              </a:rPr>
              <a:t>ЗЕМЕЛЬНИЙ КОДЕКС УКРАЇНИ. СТАТТЯ 114. САНІТАРНО-ЗАХИСНІ ЗОНИ</a:t>
            </a:r>
            <a:endParaRPr lang="ru-RU" b="0" i="0" u="sng" dirty="0">
              <a:solidFill>
                <a:srgbClr val="92D050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458" y="2132856"/>
            <a:ext cx="87095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1.Санітарно-захисні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запахів</a:t>
            </a:r>
            <a:r>
              <a:rPr lang="ru-RU" dirty="0"/>
              <a:t>, </a:t>
            </a:r>
            <a:r>
              <a:rPr lang="ru-RU" dirty="0" err="1"/>
              <a:t>підвищених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шуму, </a:t>
            </a:r>
            <a:r>
              <a:rPr lang="ru-RU" dirty="0" err="1"/>
              <a:t>вібрації</a:t>
            </a:r>
            <a:r>
              <a:rPr lang="ru-RU" dirty="0"/>
              <a:t>, </a:t>
            </a:r>
            <a:r>
              <a:rPr lang="ru-RU" dirty="0" err="1"/>
              <a:t>ультразвукових</a:t>
            </a:r>
            <a:r>
              <a:rPr lang="ru-RU" dirty="0"/>
              <a:t> і </a:t>
            </a:r>
            <a:r>
              <a:rPr lang="ru-RU" dirty="0" err="1"/>
              <a:t>електромагнітних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,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</a:t>
            </a:r>
            <a:r>
              <a:rPr lang="ru-RU" dirty="0" err="1"/>
              <a:t>іонізуючих</a:t>
            </a:r>
            <a:r>
              <a:rPr lang="ru-RU" dirty="0"/>
              <a:t> </a:t>
            </a:r>
            <a:r>
              <a:rPr lang="ru-RU" dirty="0" err="1"/>
              <a:t>випромінювань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з метою </a:t>
            </a:r>
            <a:r>
              <a:rPr lang="ru-RU" dirty="0" err="1"/>
              <a:t>відокремлення</a:t>
            </a:r>
            <a:r>
              <a:rPr lang="ru-RU" dirty="0"/>
              <a:t> таких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житлової</a:t>
            </a:r>
            <a:r>
              <a:rPr lang="ru-RU" dirty="0"/>
              <a:t> </a:t>
            </a:r>
            <a:r>
              <a:rPr lang="ru-RU" dirty="0" err="1"/>
              <a:t>забудови</a:t>
            </a:r>
            <a:r>
              <a:rPr lang="ru-RU" dirty="0"/>
              <a:t>. </a:t>
            </a:r>
          </a:p>
          <a:p>
            <a:r>
              <a:rPr lang="ru-RU" dirty="0"/>
              <a:t>2. У межах </a:t>
            </a:r>
            <a:r>
              <a:rPr lang="ru-RU" dirty="0" err="1"/>
              <a:t>санітарно-захисних</a:t>
            </a:r>
            <a:r>
              <a:rPr lang="ru-RU" dirty="0"/>
              <a:t> зон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постійним</a:t>
            </a:r>
            <a:r>
              <a:rPr lang="ru-RU" dirty="0"/>
              <a:t> </a:t>
            </a:r>
            <a:r>
              <a:rPr lang="ru-RU" dirty="0" err="1"/>
              <a:t>перебуванням</a:t>
            </a:r>
            <a:r>
              <a:rPr lang="ru-RU" dirty="0"/>
              <a:t> людей. </a:t>
            </a:r>
          </a:p>
          <a:p>
            <a:r>
              <a:rPr lang="ru-RU" dirty="0"/>
              <a:t>3. </a:t>
            </a:r>
            <a:r>
              <a:rPr lang="ru-RU" dirty="0" err="1"/>
              <a:t>Правовий</a:t>
            </a:r>
            <a:r>
              <a:rPr lang="ru-RU" dirty="0"/>
              <a:t> режим земель </a:t>
            </a:r>
            <a:r>
              <a:rPr lang="ru-RU" dirty="0" err="1"/>
              <a:t>санітарно-захисних</a:t>
            </a:r>
            <a:r>
              <a:rPr lang="ru-RU" dirty="0"/>
              <a:t> зон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014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870" y="1340768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rgbClr val="222222"/>
                </a:solidFill>
              </a:rPr>
              <a:t>Густота́ насе́лення</a:t>
            </a:r>
            <a:r>
              <a:rPr lang="vi-VN" dirty="0">
                <a:solidFill>
                  <a:srgbClr val="222222"/>
                </a:solidFill>
              </a:rPr>
              <a:t> — рівень заселеності певної території; кількість </a:t>
            </a:r>
            <a:r>
              <a:rPr lang="vi-VN" dirty="0">
                <a:solidFill>
                  <a:srgbClr val="A55858"/>
                </a:solidFill>
                <a:hlinkClick r:id="rId2" tooltip="Постійне населення (ще не написана)"/>
              </a:rPr>
              <a:t>постійного населення</a:t>
            </a:r>
            <a:r>
              <a:rPr lang="vi-VN" dirty="0">
                <a:solidFill>
                  <a:srgbClr val="222222"/>
                </a:solidFill>
              </a:rPr>
              <a:t>, що проживає на одиниці площі (як правило, в розрахунку на один квадратний </a:t>
            </a:r>
            <a:r>
              <a:rPr lang="vi-VN" dirty="0">
                <a:solidFill>
                  <a:srgbClr val="0B0080"/>
                </a:solidFill>
                <a:hlinkClick r:id="rId3" tooltip="Кілометр"/>
              </a:rPr>
              <a:t>кілометр</a:t>
            </a:r>
            <a:r>
              <a:rPr lang="vi-VN" dirty="0">
                <a:solidFill>
                  <a:srgbClr val="222222"/>
                </a:solidFill>
              </a:rPr>
              <a:t>). При обчисленні щільності населення інколи виключається незаселена територія, а також великі внутрішні водні простори. Застосовуються показники щільності окремо сільського і міського населення. Густота населення дуже нерівномірна по континентах, країнах і частинах країн залежно від характеру розселення людей, щільності і розмірів поселень. У великих містах і на урбанізованих територіях вона, як правило, набагато вища, ніж в сільській місцевості. Тому цей показник якого-небудь району в цілому є середньою з рівнів населеності окремих частин цього району, зваженою за величиною їхніх території</a:t>
            </a:r>
            <a:r>
              <a:rPr lang="vi-VN" dirty="0" smtClean="0">
                <a:solidFill>
                  <a:srgbClr val="222222"/>
                </a:solidFill>
              </a:rPr>
              <a:t>.</a:t>
            </a:r>
            <a:endParaRPr lang="uk-UA" dirty="0" smtClean="0">
              <a:solidFill>
                <a:srgbClr val="222222"/>
              </a:solidFill>
            </a:endParaRPr>
          </a:p>
          <a:p>
            <a:r>
              <a:rPr lang="ru-RU" dirty="0">
                <a:solidFill>
                  <a:srgbClr val="222222"/>
                </a:solidFill>
                <a:latin typeface="Arial"/>
              </a:rPr>
              <a:t>Густота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населення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4" tooltip="Україна"/>
              </a:rPr>
              <a:t>України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 73 особи/км² (</a:t>
            </a:r>
            <a:r>
              <a:rPr lang="ru-RU" dirty="0">
                <a:solidFill>
                  <a:srgbClr val="0B0080"/>
                </a:solidFill>
                <a:latin typeface="Arial"/>
                <a:hlinkClick r:id="rId5" tooltip="2007"/>
              </a:rPr>
              <a:t>2007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).</a:t>
            </a:r>
          </a:p>
          <a:p>
            <a:r>
              <a:rPr lang="ru-RU" dirty="0" err="1">
                <a:solidFill>
                  <a:srgbClr val="222222"/>
                </a:solidFill>
                <a:latin typeface="Arial"/>
              </a:rPr>
              <a:t>Середня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густота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населення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6" tooltip="Земля"/>
              </a:rPr>
              <a:t>Землі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близько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40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осіб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/км².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275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222222"/>
                </a:solidFill>
                <a:latin typeface="Arial"/>
              </a:rPr>
              <a:t>З</a:t>
            </a:r>
            <a:r>
              <a:rPr lang="en-US" b="1" dirty="0" smtClean="0">
                <a:solidFill>
                  <a:srgbClr val="222222"/>
                </a:solidFill>
                <a:latin typeface="Arial"/>
              </a:rPr>
              <a:t>ó</a:t>
            </a:r>
            <a:r>
              <a:rPr lang="ru-RU" b="1" dirty="0" err="1">
                <a:solidFill>
                  <a:srgbClr val="222222"/>
                </a:solidFill>
                <a:latin typeface="Arial"/>
              </a:rPr>
              <a:t>нінг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(</a:t>
            </a:r>
            <a:r>
              <a:rPr lang="en-US" dirty="0">
                <a:solidFill>
                  <a:srgbClr val="A55858"/>
                </a:solidFill>
                <a:latin typeface="Arial"/>
                <a:hlinkClick r:id="rId2" tooltip="Zoning (ще не написана)"/>
              </a:rPr>
              <a:t>Zoning</a:t>
            </a:r>
            <a:r>
              <a:rPr lang="en-US" baseline="30000" dirty="0">
                <a:solidFill>
                  <a:srgbClr val="663366"/>
                </a:solidFill>
                <a:latin typeface="Arial"/>
                <a:hlinkClick r:id="rId3" tooltip="en:Zoning"/>
              </a:rPr>
              <a:t>[en]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) —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засіб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контролю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влади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над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використанням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територій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спорудами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знаходяться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цих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територіях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Території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поділені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зони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щодо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яких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визначені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різні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можливості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використання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</a:t>
            </a:r>
            <a:r>
              <a:rPr lang="ru-RU" baseline="30000" dirty="0">
                <a:solidFill>
                  <a:srgbClr val="0B0080"/>
                </a:solidFill>
                <a:latin typeface="Arial"/>
                <a:hlinkClick r:id="rId4"/>
              </a:rPr>
              <a:t>[1]</a:t>
            </a:r>
            <a:endParaRPr lang="ru-RU" dirty="0">
              <a:solidFill>
                <a:srgbClr val="222222"/>
              </a:solidFill>
              <a:latin typeface="Arial"/>
            </a:endParaRPr>
          </a:p>
          <a:p>
            <a:r>
              <a:rPr lang="ru-RU" dirty="0">
                <a:solidFill>
                  <a:srgbClr val="222222"/>
                </a:solidFill>
                <a:latin typeface="Arial"/>
              </a:rPr>
              <a:t>Таким чином,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зонінг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це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техніка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містобудівного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планування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використовується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місцевою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владою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більшості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розвинених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країн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</a:t>
            </a:r>
            <a:r>
              <a:rPr lang="ru-RU" baseline="30000" dirty="0">
                <a:solidFill>
                  <a:srgbClr val="0B0080"/>
                </a:solidFill>
                <a:latin typeface="Arial"/>
                <a:hlinkClick r:id="rId5"/>
              </a:rPr>
              <a:t>[2]</a:t>
            </a:r>
            <a:r>
              <a:rPr lang="ru-RU" baseline="30000" dirty="0">
                <a:solidFill>
                  <a:srgbClr val="0B0080"/>
                </a:solidFill>
                <a:latin typeface="Arial"/>
                <a:hlinkClick r:id="rId6"/>
              </a:rPr>
              <a:t>[3]</a:t>
            </a:r>
            <a:r>
              <a:rPr lang="ru-RU" baseline="30000" dirty="0">
                <a:solidFill>
                  <a:srgbClr val="0B0080"/>
                </a:solidFill>
                <a:latin typeface="Arial"/>
                <a:hlinkClick r:id="rId7"/>
              </a:rPr>
              <a:t>[4]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Термін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передбачає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практику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створення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мап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зонування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регулюють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використання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форму, дизайн та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сумісність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територій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розвиваються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Юридично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план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зонування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надає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законну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силу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відповідним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містобудівним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розробкам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 В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деяких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країнах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: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Канаді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чи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Німеччині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план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зонування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повинен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узгоджуватися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вищою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владою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(федеральною, державною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тощо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).</a:t>
            </a:r>
          </a:p>
          <a:p>
            <a:r>
              <a:rPr lang="ru-RU" dirty="0" err="1">
                <a:solidFill>
                  <a:srgbClr val="222222"/>
                </a:solidFill>
                <a:latin typeface="Arial"/>
              </a:rPr>
              <a:t>Існує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безліч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типів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зон,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частина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яких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фокусується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регулюванні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форм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будівель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взаємодії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будівель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вулицями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із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змішаним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функціонуванням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(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також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відомими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як </a:t>
            </a:r>
            <a:r>
              <a:rPr lang="en-US" dirty="0">
                <a:solidFill>
                  <a:srgbClr val="663366"/>
                </a:solidFill>
                <a:latin typeface="Arial"/>
                <a:hlinkClick r:id="rId8" tooltip="en:Form-based code"/>
              </a:rPr>
              <a:t>form-based code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);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інші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 на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розділенні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землекористування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</a:t>
            </a:r>
          </a:p>
          <a:p>
            <a:r>
              <a:rPr lang="ru-RU" dirty="0" err="1">
                <a:solidFill>
                  <a:srgbClr val="222222"/>
                </a:solidFill>
                <a:latin typeface="Arial"/>
              </a:rPr>
              <a:t>Подібні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методи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були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використані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для тих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чи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інших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цілей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багатьох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містах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античних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часів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176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843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Зона </a:t>
            </a:r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територіальна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Частина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території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населеного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пункту, з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особливим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визначеним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законодавством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містобудівною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землевпорядною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документацією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режимом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використання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в тому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числі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переважним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функціональним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використанням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основними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параметрами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забудови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містобудівними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умовами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обмеженнями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житлової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забудови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пункту в межах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розміщується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або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призначена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розміщення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житлової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забудови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пов′язаних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нею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громадських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центрів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вулично-дорожної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мережі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охоплена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певними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видами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мешкає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охорони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археологічного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культурного шару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межами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пам'ятки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археології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охоронної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виявлені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археологічні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знахідки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існування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археологічного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культурного шару,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призначена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збереження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пам'яток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археології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7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20688"/>
            <a:ext cx="9108504" cy="57554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Напрями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досліджень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0000"/>
              </a:solidFill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-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Наукове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визначення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територіально-містобудівних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об'єктів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і систем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міського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господарства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їх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функціональних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планувальних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параметрів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та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критеріїв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оцінки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Розроблення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основ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їх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типології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-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Теорія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методологія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прийоми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інженерно-планувального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та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об'ємно-просторового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формування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й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реконструкції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містобудівних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об'єктів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різних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типів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Інженерно-технічні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соціально-економічні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екологічні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технологічні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чинники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що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впливають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на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формування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життєвого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середовища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-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Методи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оптимізації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архітектурно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- та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інженерно-планувальних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рішень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населених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місць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і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регіонів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урахуванням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особливостей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соціально-демографічних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економічних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екологічних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процесів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природних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умов на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базі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сучасних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інформаційних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технологій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-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Технологія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комплексу проектно-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планувальних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робіт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управління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процесами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функціонування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й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розвитку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регіонів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і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сіл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використанням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методів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та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засобів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прикладної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інформатики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евристичних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методів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творчості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містобудівному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проектуванні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Методи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багатофакторної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оцінки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якостей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містобудівних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рішень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на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різних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фазах та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стадіях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проектування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Методи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створення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та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ведення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містобудівного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кадастру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населених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пунктів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містобудівних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банків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даних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інших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територіальних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інформаційних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систем (ТІС).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Закономірності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й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тенденції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розселення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організації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виробничої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діяльності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функціонування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об'єктів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міського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господарства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соціальної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сфери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міських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транспортних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систем,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вулично-шляхової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мережі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та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їх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елементів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систем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інженерного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обладнання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й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інженерної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підготовки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території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благоустрою,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ландшафтної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архітектури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Урбоекологія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ресурсозбереження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Економіка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містобудування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оцінка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території</a:t>
            </a:r>
            <a:r>
              <a:rPr lang="ru-RU" altLang="ru-RU" sz="16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[</a:t>
            </a:r>
            <a:r>
              <a:rPr lang="ru-RU" sz="1600" dirty="0"/>
              <a:t>"</a:t>
            </a:r>
            <a:r>
              <a:rPr lang="ru-RU" sz="1600" dirty="0" err="1"/>
              <a:t>Бюлетень</a:t>
            </a:r>
            <a:r>
              <a:rPr lang="ru-RU" sz="1600" dirty="0"/>
              <a:t> </a:t>
            </a:r>
            <a:r>
              <a:rPr lang="ru-RU" sz="1600" dirty="0" err="1"/>
              <a:t>Вищої</a:t>
            </a:r>
            <a:r>
              <a:rPr lang="ru-RU" sz="1600" dirty="0"/>
              <a:t> </a:t>
            </a:r>
            <a:r>
              <a:rPr lang="ru-RU" sz="1600" dirty="0" err="1"/>
              <a:t>атестаційної</a:t>
            </a:r>
            <a:r>
              <a:rPr lang="ru-RU" sz="1600" dirty="0"/>
              <a:t> </a:t>
            </a:r>
            <a:r>
              <a:rPr lang="ru-RU" sz="1600" dirty="0" err="1"/>
              <a:t>комісії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", </a:t>
            </a:r>
            <a:r>
              <a:rPr lang="en-US" sz="1600" dirty="0"/>
              <a:t>N 1, 2003 </a:t>
            </a:r>
            <a:r>
              <a:rPr lang="ru-RU" sz="1600" dirty="0"/>
              <a:t>р. </a:t>
            </a:r>
            <a:r>
              <a:rPr lang="ru-RU" altLang="ru-RU" sz="1600" dirty="0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]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247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Ð ÐµÐ·ÑÐ»ÑÑÐ°Ñ Ð¿Ð¾ÑÑÐºÑ Ð·Ð¾Ð±ÑÐ°Ð¶ÐµÐ½Ñ Ð·Ð° Ð·Ð°Ð¿Ð¸ÑÐ¾Ð¼ &quot;ÐÐ¾Ð½ÑÐ½Ð³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Ð ÐµÐ·ÑÐ»ÑÑÐ°Ñ Ð¿Ð¾ÑÑÐºÑ Ð·Ð¾Ð±ÑÐ°Ð¶ÐµÐ½Ñ Ð·Ð° Ð·Ð°Ð¿Ð¸ÑÐ¾Ð¼ &quot;ÐÐ¾Ð½ÑÐ½Ð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05838" cy="55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75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 ÐµÐ·ÑÐ»ÑÑÐ°Ñ Ð¿Ð¾ÑÑÐºÑ Ð·Ð¾Ð±ÑÐ°Ð¶ÐµÐ½Ñ Ð·Ð° Ð·Ð°Ð¿Ð¸ÑÐ¾Ð¼ &quot;ÐÐ¾Ð½ÑÐ½Ð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42666" cy="53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75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348880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222222"/>
                </a:solidFill>
                <a:latin typeface="Arial"/>
                <a:ea typeface="Times New Roman"/>
              </a:rPr>
              <a:t>Зона охоронюваного ландшафту</a:t>
            </a: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. Природна незабудована територія, з якою пам'ятка складає єдине композиційно-пейзажне ціле.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Вона визначається для збереження і реабілітації природних територій та утворень, які є характерним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історичним природним середовищем пам'ятки і відіграють важливу роль в образі населеного пункту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або окремому пейзажі.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222222"/>
                </a:solidFill>
                <a:latin typeface="Arial"/>
                <a:ea typeface="Times New Roman"/>
              </a:rPr>
              <a:t>Зона регулювання забудови. </a:t>
            </a: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Забудована чи призначена під забудову територія за межами охоронної зони пам’яток культурної спадщини, що визначається для збереження активної ролі пам’яток у композиції і пейзажі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населеного пункту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5275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12776"/>
            <a:ext cx="82089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Історична забудова. </a:t>
            </a:r>
            <a:r>
              <a:rPr lang="uk-UA" sz="2000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Будівлі та споруди, що мають певну історико-культурну або архітектурно-художню цінність як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носії традиційного характеру середовища.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Комплексні охоронні</a:t>
            </a:r>
            <a:r>
              <a:rPr lang="uk-UA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зони пам’яток культурної спадщини Спільні охоронні зони, встановлені для певної сукупності пам’яток культурної спадщини на території з їх високою </a:t>
            </a:r>
            <a:r>
              <a:rPr lang="uk-UA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концентрацією</a:t>
            </a:r>
          </a:p>
          <a:p>
            <a:pPr algn="just">
              <a:spcAft>
                <a:spcPts val="0"/>
              </a:spcAft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Охоронна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зона 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буферна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зона)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пам’ятки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спадщини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Прилегла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пам’ятки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(в тому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числі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пам’ятки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внесеної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Списку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всесвітньої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спадщини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установленому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порядку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Пам’ятка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внесена до Списку </a:t>
            </a:r>
            <a:r>
              <a:rPr lang="ru-RU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всесвітньої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спадщини</a:t>
            </a:r>
            <a:endParaRPr lang="ru-RU" sz="20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Пам’ятка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культурної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спадщини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відповідно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Конвенції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про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охорону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всесвітньої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культурної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природної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спадщини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включена до Списку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всесвітньої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спадщини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ЮНЕСКО.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1200" dirty="0">
                <a:solidFill>
                  <a:srgbClr val="222222"/>
                </a:solidFill>
                <a:latin typeface="Arial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5275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 ÐµÐ·ÑÐ»ÑÑÐ°Ñ Ð¿Ð¾ÑÑÐºÑ Ð·Ð¾Ð±ÑÐ°Ð¶ÐµÐ½Ñ Ð·Ð° Ð·Ð°Ð¿Ð¸ÑÐ¾Ð¼ &quot;ÐÐ¾Ð¼Ð¿Ð»ÐµÐºÑÐ½Ñ Ð¾ÑÐ¾ÑÐ¾Ð½Ð½Ñ Ð·Ð¾Ð½Ð¸ Ð¿Ð°Ð¼'ÑÑÐ¾Ðº ÐºÑÐ»ÑÑÑÑÐ½Ð¾Ñ ÑÐ¿Ð°Ð´ÑÐ¸Ð½Ð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-36" r="-997" b="4513"/>
          <a:stretch/>
        </p:blipFill>
        <p:spPr bwMode="auto">
          <a:xfrm>
            <a:off x="822539" y="1196752"/>
            <a:ext cx="7488832" cy="52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89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91683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Пішохідна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зона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Площі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майданчики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проходи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забудові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пункту,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призначені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пішоходів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проїзду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під’їзду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транспорту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Планувальна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зона.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Елемент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соціально-планувальної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найкрупнішого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громадським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центром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впливу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розповсюджується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прилеглої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приміської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Планувальний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Елемент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соціально-планувальної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крупного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найкрупнішого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або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житлових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районів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промислового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або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виробничого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призначення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центру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громадського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75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624" y="1628800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Радіус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житлової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забудови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пункту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епізодичного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періодичного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або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повсякденного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містобудівною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документацією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урахуванням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транспортної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 err="1">
                <a:solidFill>
                  <a:srgbClr val="222222"/>
                </a:solidFill>
                <a:latin typeface="Arial"/>
              </a:rPr>
              <a:t>Пішохідна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/>
              </a:rPr>
              <a:t>доступність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( </a:t>
            </a:r>
            <a:r>
              <a:rPr lang="ru-RU" dirty="0">
                <a:solidFill>
                  <a:srgbClr val="0B0080"/>
                </a:solidFill>
                <a:latin typeface="Arial"/>
                <a:hlinkClick r:id="rId2" tooltip="Англійська мова"/>
              </a:rPr>
              <a:t>англ.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en-US" i="1" dirty="0">
                <a:solidFill>
                  <a:srgbClr val="222222"/>
                </a:solidFill>
                <a:latin typeface="Arial"/>
              </a:rPr>
              <a:t>Walkability)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 -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якість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міського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середовища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характеризує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ступінь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її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пристосованості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для </a:t>
            </a:r>
            <a:r>
              <a:rPr lang="ru-RU" dirty="0" err="1" smtClean="0">
                <a:solidFill>
                  <a:srgbClr val="0B0080"/>
                </a:solidFill>
                <a:latin typeface="Arial"/>
                <a:hlinkClick r:id="rId3" tooltip="пішохід"/>
              </a:rPr>
              <a:t>пішоходів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.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Високий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ступінь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пішохідної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доступності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міської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території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сприяє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фізичній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активності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і як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наслідок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-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зміцнення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здоров'я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</a:rPr>
              <a:t>городян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також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поліпшення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екологічної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обстановки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в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зв'язку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зниженням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випадків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використання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автотранспорту,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крім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того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з'являються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деякі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економічні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/>
              </a:rPr>
              <a:t>вигоди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.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endParaRPr lang="ru-RU" dirty="0" smtClean="0">
              <a:solidFill>
                <a:srgbClr val="222222"/>
              </a:solidFill>
              <a:latin typeface="Arial"/>
            </a:endParaRPr>
          </a:p>
          <a:p>
            <a:pPr algn="just"/>
            <a:r>
              <a:rPr lang="ru-RU" dirty="0" smtClean="0">
                <a:solidFill>
                  <a:srgbClr val="222222"/>
                </a:solidFill>
                <a:latin typeface="Arial"/>
              </a:rPr>
              <a:t>На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ступінь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пішохідної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доступності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впливає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наявність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або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відсутність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різних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елементів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пішохідної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інфраструктури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а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також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їх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якість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автомобільний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рух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дорожні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умови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рівень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кримінальної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небезпеки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ризику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smtClean="0">
                <a:solidFill>
                  <a:srgbClr val="0B0080"/>
                </a:solidFill>
                <a:latin typeface="Arial"/>
                <a:hlinkClick r:id="rId4" tooltip="ДТП"/>
              </a:rPr>
              <a:t>ДТП</a:t>
            </a:r>
            <a:r>
              <a:rPr lang="ru-RU" dirty="0" smtClean="0">
                <a:solidFill>
                  <a:srgbClr val="0B0080"/>
                </a:solidFill>
                <a:latin typeface="Arial"/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222222"/>
                </a:solidFill>
                <a:latin typeface="Arial"/>
              </a:rPr>
              <a:t>Створення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пішохідних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зон з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високою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пішохідною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доступністю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сприяє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5" tooltip="Стійкість навколишнього середовища"/>
              </a:rPr>
              <a:t>стійкості</a:t>
            </a:r>
            <a:r>
              <a:rPr lang="ru-RU" dirty="0">
                <a:solidFill>
                  <a:srgbClr val="0B0080"/>
                </a:solidFill>
                <a:latin typeface="Arial"/>
                <a:hlinkClick r:id="rId5" tooltip="Стійкість навколишнього середовища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5" tooltip="Стійкість навколишнього середовища"/>
              </a:rPr>
              <a:t>навколишнього</a:t>
            </a:r>
            <a:r>
              <a:rPr lang="ru-RU" dirty="0">
                <a:solidFill>
                  <a:srgbClr val="0B0080"/>
                </a:solidFill>
                <a:latin typeface="Arial"/>
                <a:hlinkClick r:id="rId5" tooltip="Стійкість навколишнього середовища"/>
              </a:rPr>
              <a:t> </a:t>
            </a:r>
            <a:r>
              <a:rPr lang="ru-RU" dirty="0" err="1" smtClean="0">
                <a:solidFill>
                  <a:srgbClr val="0B0080"/>
                </a:solidFill>
                <a:latin typeface="Arial"/>
                <a:hlinkClick r:id="rId5" tooltip="Стійкість навколишнього середовища"/>
              </a:rPr>
              <a:t>середовища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.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Пішохідна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доступність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- один з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принципів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hlinkClick r:id="rId6" tooltip="новий урбанізм"/>
              </a:rPr>
              <a:t>нового 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6" tooltip="новий урбанізм"/>
              </a:rPr>
              <a:t>урбанізму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08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24744"/>
            <a:ext cx="907533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доступності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Один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кращих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способів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провести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підрахунок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перехожих, 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затрималися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всередині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простору людей,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залучених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активностями [6] . В не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західних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країнах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методика може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потребувати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коригування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літніх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людей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обмеженою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мобільністю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може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вважатися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показником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високої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Одним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способів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аудиту. Прикладом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аудиту може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послужити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PERS (Pedestrian Environment Review System),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Transport Research Laboratory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спільно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Transport for London .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ресурси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як: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Walkability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вулиць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різноманітним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параметрам.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Walkonomics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веб-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, яке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поєднуючи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собі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краудсорсінг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допомагає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оцінити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міста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теперішнього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часу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Англії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600000) та Нью-Йорка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Сайт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RateMyStreet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використовує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краудсорсінг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Google Maps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і систему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п'ятизіркового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рейтингу,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надаючи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вулиць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всьому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оцінювати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використовуючи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вісім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Walkability Mobile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розроблений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Clean Air Asia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оцінити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пішохідну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вулиць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за 9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параметрами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15-хвилинної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ходьби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будинку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транспортної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зупинки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300-500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метрів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08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26876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222222"/>
                </a:solidFill>
                <a:latin typeface="Arial"/>
                <a:ea typeface="Times New Roman"/>
              </a:rPr>
              <a:t>Рекреаційні </a:t>
            </a: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території (акваторії)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Ділянки суші (або водного простору), які призначені для здійснення рекреаційної діяльності та відпочинку рекреантів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Рекреаційне навантаження – показник, що характеризується кількістю рекреантів на одиницю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площі за певний період і визначає рівень сукупного антропогенного впливу на природний комплекс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певної території в процесі рекреаційної діяльності.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Розрахунковий період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Період розвитку населених пунктів та інших територій, що характеризується розрахунковими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параметрами та показниками територіального, соціально-економічного розвитку, </a:t>
            </a:r>
            <a:r>
              <a:rPr lang="uk-UA" dirty="0" err="1">
                <a:solidFill>
                  <a:srgbClr val="222222"/>
                </a:solidFill>
                <a:latin typeface="Arial"/>
                <a:ea typeface="Times New Roman"/>
              </a:rPr>
              <a:t>розвитку</a:t>
            </a: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 соціальної,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інженерної, транспортної інфраструктури та природно-ландшафтного комплексу тривалістю 15-20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років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348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 ÐµÐ·ÑÐ»ÑÑÐ°Ñ Ð¿Ð¾ÑÑÐºÑ Ð·Ð¾Ð±ÑÐ°Ð¶ÐµÐ½Ñ Ð·Ð° Ð·Ð°Ð¿Ð¸ÑÐ¾Ð¼ &quot;Ð ÐµÐºÑÐµÐ°ÑÑÐ¹Ð½Ñ ÑÐµÑÐ¸ÑÐ¾ÑÑÑ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7819"/>
            <a:ext cx="6808812" cy="52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0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i="1" dirty="0">
                <a:solidFill>
                  <a:srgbClr val="222222"/>
                </a:solidFill>
                <a:latin typeface="Arial"/>
                <a:ea typeface="Times New Roman"/>
              </a:rPr>
              <a:t>Об'єктами містобудування є: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222222"/>
                </a:solidFill>
                <a:latin typeface="Arial"/>
                <a:ea typeface="Times New Roman"/>
              </a:rPr>
              <a:t>- територія </a:t>
            </a: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України та території її адміністративно-територіальних одиниць;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222222"/>
                </a:solidFill>
                <a:latin typeface="Arial"/>
                <a:ea typeface="Times New Roman"/>
              </a:rPr>
              <a:t>- функціональні </a:t>
            </a: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території (зони) адміністративно-територіальних одиниць (сельбищні, виробничі, рекреаційні, комунальні, охорони нерухомої культурної та природної спадщини та інші);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222222"/>
                </a:solidFill>
                <a:latin typeface="Arial"/>
                <a:ea typeface="Times New Roman"/>
              </a:rPr>
              <a:t>- будинки </a:t>
            </a: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і споруди, їх комплекси;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222222"/>
                </a:solidFill>
                <a:latin typeface="Arial"/>
                <a:ea typeface="Times New Roman"/>
              </a:rPr>
              <a:t>- комунікації </a:t>
            </a: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та споруди інженерної і транспортної інфраструктури.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3356992"/>
            <a:ext cx="6804248" cy="34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35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 ÐµÐ·ÑÐ»ÑÑÐ°Ñ Ð¿Ð¾ÑÑÐºÑ Ð·Ð¾Ð±ÑÐ°Ð¶ÐµÐ½Ñ Ð·Ð° Ð·Ð°Ð¿Ð¸ÑÐ¾Ð¼ &quot;Ð ÐµÐºÑÐµÐ°ÑÑÐ¹Ð½Ñ ÑÐµÑÐ¸ÑÐ¾ÑÑÑ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77" y="1124744"/>
            <a:ext cx="5904656" cy="540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08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222222"/>
                </a:solidFill>
                <a:latin typeface="Arial"/>
                <a:ea typeface="Times New Roman"/>
              </a:rPr>
              <a:t>Система розселення</a:t>
            </a:r>
            <a:endParaRPr lang="ru-RU" sz="28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Сукупність населених пунктів, об'єднаних сталими трудовими та </a:t>
            </a:r>
            <a:r>
              <a:rPr lang="uk-UA" dirty="0" smtClean="0">
                <a:solidFill>
                  <a:srgbClr val="222222"/>
                </a:solidFill>
                <a:latin typeface="Arial"/>
                <a:ea typeface="Times New Roman"/>
              </a:rPr>
              <a:t>соціально-культурними зв’язками </a:t>
            </a: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та спрямованих до центру системи розселення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2290" name="Picture 2" descr="Ð ÐµÐ·ÑÐ»ÑÑÐ°Ñ Ð¿Ð¾ÑÑÐºÑ Ð·Ð¾Ð±ÑÐ°Ð¶ÐµÐ½Ñ Ð·Ð° Ð·Ð°Ð¿Ð¸ÑÐ¾Ð¼ &quot;Ð¡Ð¸ÑÑÐµÐ¼Ð° ÑÐ¾Ð·ÑÐµÐ»ÐµÐ½Ð½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8901"/>
            <a:ext cx="8447377" cy="43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71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 ÐµÐ·ÑÐ»ÑÑÐ°Ñ Ð¿Ð¾ÑÑÐºÑ Ð·Ð¾Ð±ÑÐ°Ð¶ÐµÐ½Ñ Ð·Ð° Ð·Ð°Ð¿Ð¸ÑÐ¾Ð¼ &quot;Ð¡Ð¸ÑÑÐµÐ¼Ð° ÑÐ¾Ð·ÑÐµÐ»ÐµÐ½Ð½Ñ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/>
          <a:stretch/>
        </p:blipFill>
        <p:spPr bwMode="auto">
          <a:xfrm>
            <a:off x="1306597" y="2420888"/>
            <a:ext cx="6902202" cy="41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4" y="1059696"/>
            <a:ext cx="7813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b="1" dirty="0">
                <a:solidFill>
                  <a:srgbClr val="222222"/>
                </a:solidFill>
                <a:latin typeface="Arial"/>
                <a:ea typeface="Times New Roman"/>
              </a:rPr>
              <a:t>Система розселення</a:t>
            </a:r>
            <a:endParaRPr lang="ru-RU" sz="28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Сукупність населених пунктів, об'єднаних сталими трудовими та соціально-культурними зв’язками та спрямованих до центру системи розселення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8288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§Ð°ÑÑÐºÐ° ÑÐºÑÐ°ÑÐ½ÑÑÐ² ÑÐµÑÐµÐ´ Ð½Ð°ÑÐµÐ»ÐµÐ½Ð½Ñ ÑÑÐ·Ð½Ð¸Ñ ÑÐµÐ³ÑÐ¾Ð½ÑÐ² Ð£ÐºÑÐ°Ñ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5513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223174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ЧАСТКА УКРАЇНЦІВ СЕРЕД НАСЕЛЕННЯ РІЗНИХ РЕГІОНІВ 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057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582341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222222"/>
                </a:solidFill>
                <a:latin typeface="Arial"/>
                <a:ea typeface="Times New Roman"/>
              </a:rPr>
              <a:t>Завдання: </a:t>
            </a:r>
            <a:endParaRPr lang="ru-RU" sz="28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Розробити таблиці наступного змісту: </a:t>
            </a:r>
            <a:endParaRPr lang="ru-RU" sz="2800" dirty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Обласні центри України: площа міста, кількість населення, щільність (густина) населення.</a:t>
            </a:r>
            <a:endParaRPr lang="ru-RU" sz="2800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Столиці Європейських держав: площа міста, кількість населення, щільність (густина) населення.</a:t>
            </a:r>
            <a:endParaRPr lang="ru-RU" sz="2800" dirty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10 Найбільших міст світу: площа міста, кількість населення, щільність (густина) населення.</a:t>
            </a:r>
            <a:endParaRPr lang="ru-RU" sz="28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uk-UA" dirty="0">
                <a:solidFill>
                  <a:srgbClr val="222222"/>
                </a:solidFill>
                <a:latin typeface="Arial"/>
                <a:ea typeface="Times New Roman"/>
              </a:rPr>
              <a:t>Текстовий супровід матеріалу (обсяг 10 сторінок)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005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ВИДИ МБ ПРОЕКТНИХ РОБІТ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61950"/>
              </p:ext>
            </p:extLst>
          </p:nvPr>
        </p:nvGraphicFramePr>
        <p:xfrm>
          <a:off x="467544" y="1412776"/>
          <a:ext cx="8208911" cy="5003777"/>
        </p:xfrm>
        <a:graphic>
          <a:graphicData uri="http://schemas.openxmlformats.org/drawingml/2006/table">
            <a:tbl>
              <a:tblPr/>
              <a:tblGrid>
                <a:gridCol w="569451"/>
                <a:gridCol w="4903156"/>
                <a:gridCol w="2736304"/>
              </a:tblGrid>
              <a:tr h="5202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Об'єкти проектування і територія охоплена об'єктом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Види </a:t>
                      </a:r>
                      <a:r>
                        <a:rPr lang="ru-RU" sz="1000" u="none" strike="noStrike">
                          <a:solidFill>
                            <a:srgbClr val="A55858"/>
                          </a:solidFill>
                          <a:effectLst/>
                          <a:hlinkClick r:id="rId2" tooltip="Проектні роботи (ще не написана)"/>
                        </a:rPr>
                        <a:t>проектних робіт</a:t>
                      </a:r>
                      <a:endParaRPr lang="ru-RU" sz="1000">
                        <a:effectLst/>
                      </a:endParaRP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52022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1.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Єдина</a:t>
                      </a:r>
                      <a:r>
                        <a:rPr lang="ru-RU" sz="1600" dirty="0">
                          <a:effectLst/>
                        </a:rPr>
                        <a:t> система </a:t>
                      </a:r>
                      <a:r>
                        <a:rPr lang="ru-RU" sz="1600" dirty="0" err="1">
                          <a:effectLst/>
                        </a:rPr>
                        <a:t>розселення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країни</a:t>
                      </a:r>
                      <a:r>
                        <a:rPr lang="ru-RU" sz="1600" dirty="0">
                          <a:effectLst/>
                        </a:rPr>
                        <a:t> — </a:t>
                      </a:r>
                      <a:r>
                        <a:rPr lang="ru-RU" sz="1600" dirty="0" err="1">
                          <a:effectLst/>
                        </a:rPr>
                        <a:t>територія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України</a:t>
                      </a:r>
                      <a:endParaRPr lang="ru-RU" sz="1600" dirty="0">
                        <a:effectLst/>
                      </a:endParaRP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Генеральна</a:t>
                      </a:r>
                      <a:r>
                        <a:rPr lang="ru-RU" sz="1600" dirty="0">
                          <a:effectLst/>
                        </a:rPr>
                        <a:t> схема </a:t>
                      </a:r>
                      <a:r>
                        <a:rPr lang="ru-RU" sz="1600" dirty="0" err="1">
                          <a:effectLst/>
                        </a:rPr>
                        <a:t>розселення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України</a:t>
                      </a:r>
                      <a:endParaRPr lang="ru-RU" sz="1600" dirty="0">
                        <a:effectLst/>
                      </a:endParaRP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762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2.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Регіональні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системи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розселення</a:t>
                      </a:r>
                      <a:endParaRPr lang="ru-RU" sz="1600" dirty="0">
                        <a:effectLst/>
                      </a:endParaRP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Регіональні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схеми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розселення</a:t>
                      </a:r>
                      <a:r>
                        <a:rPr lang="ru-RU" sz="1600" dirty="0">
                          <a:effectLst/>
                        </a:rPr>
                        <a:t>: М 1:2500 000; М 1:500 000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456632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3.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Субрегіональні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системи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розселення</a:t>
                      </a:r>
                      <a:r>
                        <a:rPr lang="ru-RU" sz="1600" dirty="0">
                          <a:effectLst/>
                        </a:rPr>
                        <a:t> — </a:t>
                      </a:r>
                      <a:r>
                        <a:rPr lang="ru-RU" sz="1600" dirty="0" err="1">
                          <a:effectLst/>
                        </a:rPr>
                        <a:t>території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областей, </a:t>
                      </a:r>
                      <a:r>
                        <a:rPr lang="ru-RU" sz="1600" dirty="0" err="1">
                          <a:effectLst/>
                        </a:rPr>
                        <a:t>локальні</a:t>
                      </a:r>
                      <a:r>
                        <a:rPr lang="ru-RU" sz="1600" dirty="0">
                          <a:effectLst/>
                        </a:rPr>
                        <a:t> — </a:t>
                      </a:r>
                      <a:r>
                        <a:rPr lang="ru-RU" sz="1600" dirty="0" err="1">
                          <a:effectLst/>
                        </a:rPr>
                        <a:t>адміністративні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райони</a:t>
                      </a:r>
                      <a:r>
                        <a:rPr lang="ru-RU" sz="1600" dirty="0">
                          <a:effectLst/>
                        </a:rPr>
                        <a:t> і </a:t>
                      </a:r>
                      <a:r>
                        <a:rPr lang="ru-RU" sz="1600" dirty="0" err="1">
                          <a:effectLst/>
                        </a:rPr>
                        <a:t>їх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групи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агломерації</a:t>
                      </a:r>
                      <a:r>
                        <a:rPr lang="ru-RU" sz="1600" dirty="0">
                          <a:effectLst/>
                        </a:rPr>
                        <a:t> і </a:t>
                      </a:r>
                      <a:r>
                        <a:rPr lang="ru-RU" sz="1600" dirty="0" err="1">
                          <a:effectLst/>
                        </a:rPr>
                        <a:t>групові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системи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населених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місць</a:t>
                      </a:r>
                      <a:endParaRPr lang="ru-RU" sz="1600" dirty="0">
                        <a:effectLst/>
                      </a:endParaRP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Схеми</a:t>
                      </a:r>
                      <a:r>
                        <a:rPr lang="ru-RU" sz="1600" dirty="0">
                          <a:effectLst/>
                        </a:rPr>
                        <a:t> і </a:t>
                      </a:r>
                      <a:r>
                        <a:rPr lang="ru-RU" sz="1600" dirty="0" err="1">
                          <a:effectLst/>
                        </a:rPr>
                        <a:t>проекти</a:t>
                      </a:r>
                      <a:r>
                        <a:rPr lang="ru-RU" sz="1600" dirty="0">
                          <a:effectLst/>
                        </a:rPr>
                        <a:t> районного </a:t>
                      </a:r>
                      <a:r>
                        <a:rPr lang="ru-RU" sz="1600" dirty="0" err="1">
                          <a:effectLst/>
                        </a:rPr>
                        <a:t>планування</a:t>
                      </a:r>
                      <a:r>
                        <a:rPr lang="ru-RU" sz="1600" dirty="0">
                          <a:effectLst/>
                        </a:rPr>
                        <a:t>: М 1:300 000; М 1:100 000; М 1:25 000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762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4.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3" tooltip="Місто"/>
                        </a:rPr>
                        <a:t>Міста</a:t>
                      </a:r>
                      <a:r>
                        <a:rPr lang="ru-RU" sz="1600" dirty="0">
                          <a:effectLst/>
                        </a:rPr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hlinkClick r:id="rId4" tooltip="Селище"/>
                        </a:rPr>
                        <a:t>селища</a:t>
                      </a:r>
                      <a:r>
                        <a:rPr lang="ru-RU" sz="1600" dirty="0">
                          <a:effectLst/>
                        </a:rPr>
                        <a:t>,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5" tooltip="Промисловий вузол"/>
                        </a:rPr>
                        <a:t>промислові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hlinkClick r:id="rId5" tooltip="Промисловий вузол"/>
                        </a:rPr>
                        <a:t> 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5" tooltip="Промисловий вузол"/>
                        </a:rPr>
                        <a:t>вузли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групи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сільськогосподарських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підприємств</a:t>
                      </a:r>
                      <a:endParaRPr lang="ru-RU" sz="1600" dirty="0">
                        <a:effectLst/>
                      </a:endParaRP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Генеральний</a:t>
                      </a:r>
                      <a:r>
                        <a:rPr lang="ru-RU" sz="1600" dirty="0">
                          <a:effectLst/>
                        </a:rPr>
                        <a:t> план: М 1:25 000; М 1:5 000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762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5.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Житлові</a:t>
                      </a:r>
                      <a:r>
                        <a:rPr lang="ru-RU" sz="1800" dirty="0">
                          <a:effectLst/>
                        </a:rPr>
                        <a:t> і </a:t>
                      </a:r>
                      <a:r>
                        <a:rPr lang="ru-RU" sz="1800" dirty="0" err="1">
                          <a:effectLst/>
                        </a:rPr>
                        <a:t>промислові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комплекси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громадські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центри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зони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відпочинку</a:t>
                      </a:r>
                      <a:r>
                        <a:rPr lang="ru-RU" sz="1800" dirty="0">
                          <a:effectLst/>
                        </a:rPr>
                        <a:t> та </a:t>
                      </a:r>
                      <a:r>
                        <a:rPr lang="ru-RU" sz="1800" dirty="0" err="1">
                          <a:effectLst/>
                        </a:rPr>
                        <a:t>інші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елементи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міста</a:t>
                      </a:r>
                      <a:endParaRPr lang="ru-RU" sz="1800" dirty="0">
                        <a:effectLst/>
                      </a:endParaRP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Проект детального </a:t>
                      </a:r>
                      <a:r>
                        <a:rPr lang="ru-RU" sz="1600" dirty="0" err="1">
                          <a:effectLst/>
                        </a:rPr>
                        <a:t>планування</a:t>
                      </a:r>
                      <a:r>
                        <a:rPr lang="ru-RU" sz="1600" dirty="0">
                          <a:effectLst/>
                        </a:rPr>
                        <a:t> (ПДП) проект </a:t>
                      </a:r>
                      <a:r>
                        <a:rPr lang="ru-RU" sz="1600" dirty="0" err="1">
                          <a:effectLst/>
                        </a:rPr>
                        <a:t>забудови</a:t>
                      </a:r>
                      <a:r>
                        <a:rPr lang="ru-RU" sz="1600" dirty="0">
                          <a:effectLst/>
                        </a:rPr>
                        <a:t>: М 1:5 000; М 1:2 000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1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26064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/>
              </a:rPr>
              <a:t>ВИДИ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ТА КЛАСИФІКАЦІЯ НАСЕЛЕНИХ МІСЦЬ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Населені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місця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поділяються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 2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види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міські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до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належать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поселення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міського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типу;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сільські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радгоспні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колгоспні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фермерські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дачні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поселення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Класифікація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міст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містобудівних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цілей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базується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 таких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основних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принципах: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чисельність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адміністративно-політичне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республіканський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обласний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районний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центр);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народногосподарське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промисловий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центр,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транспортний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вузол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порт, курорт);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місцеві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природні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історичні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Найбільш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чітко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визначаючою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узагальнюючою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ознакою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чисельність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Вся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решта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ознак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хоча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істотно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впливають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вирішення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містобудівних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задач, але не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можуть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єдиною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вирішальною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ознакою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віднесення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тієї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іншої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категорії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Так,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місто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може бути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адміністративним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центром (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обласним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районним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)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одночасно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промисловим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як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звичайно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буває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Портові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майже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завжди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бувають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промисловими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а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деяких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випадках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до того ж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адміністративними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центрами (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Миколаїв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).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42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16215"/>
              </p:ext>
            </p:extLst>
          </p:nvPr>
        </p:nvGraphicFramePr>
        <p:xfrm>
          <a:off x="395536" y="1340768"/>
          <a:ext cx="8352929" cy="4613038"/>
        </p:xfrm>
        <a:graphic>
          <a:graphicData uri="http://schemas.openxmlformats.org/drawingml/2006/table">
            <a:tbl>
              <a:tblPr/>
              <a:tblGrid>
                <a:gridCol w="3236837"/>
                <a:gridCol w="2789359"/>
                <a:gridCol w="2326733"/>
              </a:tblGrid>
              <a:tr h="3214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</a:rPr>
                        <a:t>Групи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поселень</a:t>
                      </a:r>
                      <a:endParaRPr lang="ru-RU" sz="1500" dirty="0">
                        <a:effectLst/>
                      </a:endParaRP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Населення, тис. чол.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сільських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поселень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9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Найзначніші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крупніші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1000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42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Значніші (крупні)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500 до 1000</a:t>
                      </a:r>
                    </a:p>
                    <a:p>
                      <a:pPr algn="ctr"/>
                      <a:r>
                        <a:rPr lang="ru-RU" sz="16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(250 – 500)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5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3 до 5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4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250 до 500</a:t>
                      </a:r>
                    </a:p>
                    <a:p>
                      <a:pPr algn="ctr"/>
                      <a:r>
                        <a:rPr lang="ru-RU" sz="16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 – 250)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1 до 3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0,5 до 1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42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100 до 250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50 до100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0,2 до 0,5</a:t>
                      </a:r>
                    </a:p>
                    <a:p>
                      <a:pPr algn="ctr"/>
                      <a:r>
                        <a:rPr lang="ru-RU" sz="16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 – 1,0)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4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Малі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селища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міського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типу)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20 до 50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 10 по 20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10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Понад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0,05 до 0,2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0,05</a:t>
                      </a:r>
                    </a:p>
                  </a:txBody>
                  <a:tcPr marL="44622" marR="44622" marT="44622" marB="4462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188640"/>
            <a:ext cx="7776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Класифікація</a:t>
            </a:r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міських</a:t>
            </a:r>
            <a:r>
              <a:rPr lang="ru-RU" altLang="ru-RU" b="1" dirty="0" smtClean="0">
                <a:solidFill>
                  <a:srgbClr val="000000"/>
                </a:solidFill>
              </a:rPr>
              <a:t> і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сільських</a:t>
            </a:r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поселень</a:t>
            </a:r>
            <a:endParaRPr lang="ru-RU" altLang="ru-RU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4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    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До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категорії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найзначніших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належать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п'ять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Київ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(2,6 млн.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чол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.),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Харків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(1,47 млн.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чол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.),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Дніпропетровськ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(1,065 млн.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чол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.),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Донецьк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(1,016 млн.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чол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.), Одеса (1,05 млн.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чол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.).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Більшість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належать до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категорії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малих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(330) і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середніх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(54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).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     </a:t>
            </a:r>
            <a:r>
              <a:rPr lang="ru-RU" i="1" dirty="0" smtClean="0">
                <a:solidFill>
                  <a:srgbClr val="000000"/>
                </a:solidFill>
                <a:latin typeface="Arial"/>
                <a:ea typeface="Times New Roman"/>
              </a:rPr>
              <a:t>Великих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міст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налічується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40, з них 16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розташовані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Донбасі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й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у 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Республіці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Крим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</a:rPr>
              <a:t>       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Це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Горлівка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Єнакієве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Краматорськ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Луганськ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Макіївка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Слов'янськ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Севастополь,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Сімферополь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Керч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Великих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немає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Львівській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Миколаївській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Одеській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Херсонській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областях.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    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Малі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й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середні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більшості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є центрами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однойменних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районів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Скадовськ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Херсонській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Лозова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Харківській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області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     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Багато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малих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і селищ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міського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типу є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осередками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туристів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та людей,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відпочивають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лікуються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До них належать: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Немирів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Трускавець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Львівській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області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Алупка, Алушта,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Євпаторія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Ялта та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інші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Республіці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Крим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До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міських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поселень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належать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селища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міського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типу.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/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Це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поселення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населенням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менше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10 тис.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чол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.,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більше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85%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зайнято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сільському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господарстві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84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Times New Roman"/>
              </a:rPr>
              <a:t>За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адміністративно-політичним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значенням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виділяють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: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столичні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центри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областей,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країв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центри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низових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районів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Адміністративно-політичне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впливає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розмір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зовнішніх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зв'язків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набір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установ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Так, у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столиці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Верховна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Рада,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Верховний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Суд,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Академія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наук,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міністерства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музеї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вузи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театри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обласних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центрах –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обласні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музеї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виставки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театри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але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меншій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Times New Roman"/>
              </a:rPr>
              <a:t>За 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характером </a:t>
            </a:r>
            <a:r>
              <a:rPr lang="ru-RU" i="1" dirty="0" err="1">
                <a:solidFill>
                  <a:srgbClr val="000000"/>
                </a:solidFill>
                <a:latin typeface="Arial"/>
                <a:ea typeface="Times New Roman"/>
              </a:rPr>
              <a:t>функцій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виконує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можуть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виділені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населені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пункти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спеціалізуються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на: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індустріальні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центри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);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- транспортному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обслуговуванні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портове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залізничний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вузол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питома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вага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зайнятих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промисловості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нижче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зайнятих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транспорті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);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- культурно-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побутовому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обслуговуванні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центри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туризму,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музеї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оздоровчі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центри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понад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10%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працездатного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зайнято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охороні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здоров'я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);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наукових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дослідженнях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наукові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центри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);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сільськогосподарському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</a:rPr>
              <a:t>Більшості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міст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властива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поліфункціональність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976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1880</Words>
  <Application>Microsoft Office PowerPoint</Application>
  <PresentationFormat>Екран (4:3)</PresentationFormat>
  <Paragraphs>205</Paragraphs>
  <Slides>44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44</vt:i4>
      </vt:variant>
    </vt:vector>
  </HeadingPairs>
  <TitlesOfParts>
    <vt:vector size="53" baseType="lpstr">
      <vt:lpstr>Arial Unicode MS</vt:lpstr>
      <vt:lpstr>Arial</vt:lpstr>
      <vt:lpstr>Arial Black</vt:lpstr>
      <vt:lpstr>Calibri</vt:lpstr>
      <vt:lpstr>Century Gothic</vt:lpstr>
      <vt:lpstr>Times New Roman</vt:lpstr>
      <vt:lpstr>Тема Office</vt:lpstr>
      <vt:lpstr>1_Тема Office</vt:lpstr>
      <vt:lpstr>2_Тема Office</vt:lpstr>
      <vt:lpstr>    РОЗВИТОК МІСТ ТА МІСЬКЕ ПЛАНУВАННЯ   Основні поняття і терміни в містобудуванні </vt:lpstr>
      <vt:lpstr>Презентація PowerPoint</vt:lpstr>
      <vt:lpstr>Презентація PowerPoint</vt:lpstr>
      <vt:lpstr>Презентація PowerPoint</vt:lpstr>
      <vt:lpstr> ВИДИ МБ ПРОЕКТНИХ РОБІТ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Ивановна Лариса</dc:creator>
  <cp:lastModifiedBy>Бегерський Дмитро Богданович</cp:lastModifiedBy>
  <cp:revision>37</cp:revision>
  <dcterms:created xsi:type="dcterms:W3CDTF">2018-09-05T15:55:59Z</dcterms:created>
  <dcterms:modified xsi:type="dcterms:W3CDTF">2023-09-13T10:28:46Z</dcterms:modified>
</cp:coreProperties>
</file>