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58"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smtClean="0"/>
              <a:t>Зразок заголовка</a:t>
            </a:r>
            <a:endParaRPr lang="uk-UA"/>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p>
            <a:fld id="{F270311A-98B9-4F7F-BA03-B20917AA51A7}" type="datetimeFigureOut">
              <a:rPr lang="uk-UA" smtClean="0"/>
              <a:t>15.01.2021</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3828610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F270311A-98B9-4F7F-BA03-B20917AA51A7}" type="datetimeFigureOut">
              <a:rPr lang="uk-UA" smtClean="0"/>
              <a:t>15.01.2021</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692917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F270311A-98B9-4F7F-BA03-B20917AA51A7}" type="datetimeFigureOut">
              <a:rPr lang="uk-UA" smtClean="0"/>
              <a:t>15.01.2021</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1686910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F270311A-98B9-4F7F-BA03-B20917AA51A7}" type="datetimeFigureOut">
              <a:rPr lang="uk-UA" smtClean="0"/>
              <a:t>15.01.2021</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4232773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F270311A-98B9-4F7F-BA03-B20917AA51A7}" type="datetimeFigureOut">
              <a:rPr lang="uk-UA" smtClean="0"/>
              <a:t>15.01.2021</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4089035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F270311A-98B9-4F7F-BA03-B20917AA51A7}" type="datetimeFigureOut">
              <a:rPr lang="uk-UA" smtClean="0"/>
              <a:t>15.01.2021</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406720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F270311A-98B9-4F7F-BA03-B20917AA51A7}" type="datetimeFigureOut">
              <a:rPr lang="uk-UA" smtClean="0"/>
              <a:t>15.01.2021</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2927206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F270311A-98B9-4F7F-BA03-B20917AA51A7}" type="datetimeFigureOut">
              <a:rPr lang="uk-UA" smtClean="0"/>
              <a:t>15.01.2021</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3266138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F270311A-98B9-4F7F-BA03-B20917AA51A7}" type="datetimeFigureOut">
              <a:rPr lang="uk-UA" smtClean="0"/>
              <a:t>15.01.2021</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3386147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F270311A-98B9-4F7F-BA03-B20917AA51A7}" type="datetimeFigureOut">
              <a:rPr lang="uk-UA" smtClean="0"/>
              <a:t>15.01.2021</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1896134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F270311A-98B9-4F7F-BA03-B20917AA51A7}" type="datetimeFigureOut">
              <a:rPr lang="uk-UA" smtClean="0"/>
              <a:t>15.01.2021</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2DFFDF1-F2C9-40D8-86F6-BE91AD578442}" type="slidenum">
              <a:rPr lang="uk-UA" smtClean="0"/>
              <a:t>‹№›</a:t>
            </a:fld>
            <a:endParaRPr lang="uk-UA"/>
          </a:p>
        </p:txBody>
      </p:sp>
    </p:spTree>
    <p:extLst>
      <p:ext uri="{BB962C8B-B14F-4D97-AF65-F5344CB8AC3E}">
        <p14:creationId xmlns:p14="http://schemas.microsoft.com/office/powerpoint/2010/main" val="2219578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70311A-98B9-4F7F-BA03-B20917AA51A7}" type="datetimeFigureOut">
              <a:rPr lang="uk-UA" smtClean="0"/>
              <a:t>15.01.2021</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DFFDF1-F2C9-40D8-86F6-BE91AD578442}" type="slidenum">
              <a:rPr lang="uk-UA" smtClean="0"/>
              <a:t>‹№›</a:t>
            </a:fld>
            <a:endParaRPr lang="uk-UA"/>
          </a:p>
        </p:txBody>
      </p:sp>
    </p:spTree>
    <p:extLst>
      <p:ext uri="{BB962C8B-B14F-4D97-AF65-F5344CB8AC3E}">
        <p14:creationId xmlns:p14="http://schemas.microsoft.com/office/powerpoint/2010/main" val="3493702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476673"/>
            <a:ext cx="8712968" cy="1440159"/>
          </a:xfrm>
        </p:spPr>
        <p:txBody>
          <a:bodyPr>
            <a:normAutofit fontScale="90000"/>
          </a:bodyPr>
          <a:lstStyle/>
          <a:p>
            <a:r>
              <a:rPr lang="uk-UA" b="1" dirty="0" smtClean="0">
                <a:latin typeface="Times New Roman" pitchFamily="18" charset="0"/>
                <a:cs typeface="Times New Roman" pitchFamily="18" charset="0"/>
              </a:rPr>
              <a:t>Наслідки </a:t>
            </a:r>
            <a:r>
              <a:rPr lang="uk-UA" b="1" dirty="0">
                <a:latin typeface="Times New Roman" pitchFamily="18" charset="0"/>
                <a:cs typeface="Times New Roman" pitchFamily="18" charset="0"/>
              </a:rPr>
              <a:t>циклів. Інфляція, безробіття та їх види.</a:t>
            </a:r>
            <a:r>
              <a:rPr lang="uk-UA" dirty="0" smtClean="0">
                <a:latin typeface="Times New Roman" pitchFamily="18" charset="0"/>
                <a:cs typeface="Times New Roman" pitchFamily="18" charset="0"/>
              </a:rPr>
              <a:t> </a:t>
            </a:r>
            <a:br>
              <a:rPr lang="uk-UA" dirty="0" smtClean="0">
                <a:latin typeface="Times New Roman" pitchFamily="18" charset="0"/>
                <a:cs typeface="Times New Roman" pitchFamily="18" charset="0"/>
              </a:rPr>
            </a:b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119448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6" cy="6408712"/>
          </a:xfrm>
        </p:spPr>
        <p:txBody>
          <a:bodyPr>
            <a:normAutofit fontScale="40000" lnSpcReduction="20000"/>
          </a:bodyPr>
          <a:lstStyle/>
          <a:p>
            <a:pPr marL="0" indent="0">
              <a:buNone/>
            </a:pPr>
            <a:r>
              <a:rPr lang="uk-UA" sz="4000" b="1" dirty="0">
                <a:latin typeface="Times New Roman" pitchFamily="18" charset="0"/>
                <a:cs typeface="Times New Roman" pitchFamily="18" charset="0"/>
              </a:rPr>
              <a:t>Інфляція — складне макроекономічне явище, </a:t>
            </a:r>
            <a:r>
              <a:rPr lang="uk-UA" sz="4000" dirty="0">
                <a:latin typeface="Times New Roman" pitchFamily="18" charset="0"/>
                <a:cs typeface="Times New Roman" pitchFamily="18" charset="0"/>
              </a:rPr>
              <a:t>її спричиняє багато факторів. Якщо говорити найбільш узагальнено, то інфляція є наслідком порушення суспільством закону грошового обігу, а саме перевищення грошовою масою кількості реальних товарів і послуг. Це ознака порушеної макроекономічної рівноваги, або дисбалансу сукупного попиту та сукупної пропозиції.</a:t>
            </a:r>
          </a:p>
          <a:p>
            <a:pPr marL="0" indent="0">
              <a:buNone/>
            </a:pPr>
            <a:r>
              <a:rPr lang="uk-UA" sz="4000" dirty="0">
                <a:latin typeface="Times New Roman" pitchFamily="18" charset="0"/>
                <a:cs typeface="Times New Roman" pitchFamily="18" charset="0"/>
              </a:rPr>
              <a:t>Детальніше з'ясування причин інфляції приводить нас до виділення двох їх груп, які умовно називають "інфляцією попиту" та "інфляцією пропозиції</a:t>
            </a:r>
            <a:r>
              <a:rPr lang="uk-UA" sz="4000" dirty="0" smtClean="0">
                <a:latin typeface="Times New Roman" pitchFamily="18" charset="0"/>
                <a:cs typeface="Times New Roman" pitchFamily="18" charset="0"/>
              </a:rPr>
              <a:t>".</a:t>
            </a:r>
          </a:p>
          <a:p>
            <a:pPr marL="0" indent="0">
              <a:buNone/>
            </a:pPr>
            <a:endParaRPr lang="uk-UA" sz="4000" dirty="0">
              <a:latin typeface="Times New Roman" pitchFamily="18" charset="0"/>
              <a:cs typeface="Times New Roman" pitchFamily="18" charset="0"/>
            </a:endParaRPr>
          </a:p>
          <a:p>
            <a:pPr marL="0" indent="0" algn="just">
              <a:buNone/>
            </a:pPr>
            <a:r>
              <a:rPr lang="uk-UA" sz="4000" b="1" dirty="0" smtClean="0">
                <a:latin typeface="Times New Roman" pitchFamily="18" charset="0"/>
                <a:cs typeface="Times New Roman" pitchFamily="18" charset="0"/>
              </a:rPr>
              <a:t>               Інфляція </a:t>
            </a:r>
            <a:r>
              <a:rPr lang="uk-UA" sz="4000" b="1" dirty="0">
                <a:latin typeface="Times New Roman" pitchFamily="18" charset="0"/>
                <a:cs typeface="Times New Roman" pitchFamily="18" charset="0"/>
              </a:rPr>
              <a:t>попиту </a:t>
            </a:r>
            <a:r>
              <a:rPr lang="uk-UA" sz="4000" dirty="0">
                <a:latin typeface="Times New Roman" pitchFamily="18" charset="0"/>
                <a:cs typeface="Times New Roman" pitchFamily="18" charset="0"/>
              </a:rPr>
              <a:t>— це інфляція, зумовлена надмірністю сукупного попиту. Вона проявляється у тому, що грошові витрати населення, фірм і держави випереджають ріст виробництва, тобто виробництво не поспіває наситити платоспроможний попит.</a:t>
            </a:r>
          </a:p>
          <a:p>
            <a:pPr marL="0" indent="0">
              <a:buNone/>
            </a:pPr>
            <a:r>
              <a:rPr lang="uk-UA" sz="4000" dirty="0">
                <a:latin typeface="Times New Roman" pitchFamily="18" charset="0"/>
                <a:cs typeface="Times New Roman" pitchFamily="18" charset="0"/>
              </a:rPr>
              <a:t>Надмірний попит виникає з багатьох причин, зокрема, через: </a:t>
            </a:r>
            <a:endParaRPr lang="uk-UA" sz="4000" dirty="0" smtClean="0">
              <a:latin typeface="Times New Roman" pitchFamily="18" charset="0"/>
              <a:cs typeface="Times New Roman" pitchFamily="18" charset="0"/>
            </a:endParaRPr>
          </a:p>
          <a:p>
            <a:pPr marL="0" indent="0">
              <a:buNone/>
            </a:pPr>
            <a:r>
              <a:rPr lang="uk-UA" sz="4000" b="1" i="1" dirty="0" smtClean="0">
                <a:latin typeface="Times New Roman" pitchFamily="18" charset="0"/>
                <a:cs typeface="Times New Roman" pitchFamily="18" charset="0"/>
              </a:rPr>
              <a:t>1</a:t>
            </a:r>
            <a:r>
              <a:rPr lang="uk-UA" sz="4000" b="1" i="1" dirty="0">
                <a:latin typeface="Times New Roman" pitchFamily="18" charset="0"/>
                <a:cs typeface="Times New Roman" pitchFamily="18" charset="0"/>
              </a:rPr>
              <a:t>) </a:t>
            </a:r>
            <a:r>
              <a:rPr lang="uk-UA" sz="4000" dirty="0">
                <a:latin typeface="Times New Roman" pitchFamily="18" charset="0"/>
                <a:cs typeface="Times New Roman" pitchFamily="18" charset="0"/>
              </a:rPr>
              <a:t>популістську політику правлячих політичних сил (необґрунтоване підвищення соціальних виплат та надання фінансової допомоги (субсидій) окремим галузям і категоріям населення); </a:t>
            </a:r>
            <a:endParaRPr lang="uk-UA" sz="4000" dirty="0" smtClean="0">
              <a:latin typeface="Times New Roman" pitchFamily="18" charset="0"/>
              <a:cs typeface="Times New Roman" pitchFamily="18" charset="0"/>
            </a:endParaRPr>
          </a:p>
          <a:p>
            <a:pPr marL="0" indent="0">
              <a:buNone/>
            </a:pPr>
            <a:r>
              <a:rPr lang="uk-UA" sz="4000" b="1" i="1" dirty="0" smtClean="0">
                <a:latin typeface="Times New Roman" pitchFamily="18" charset="0"/>
                <a:cs typeface="Times New Roman" pitchFamily="18" charset="0"/>
              </a:rPr>
              <a:t>2</a:t>
            </a:r>
            <a:r>
              <a:rPr lang="uk-UA" sz="4000" b="1" i="1" dirty="0">
                <a:latin typeface="Times New Roman" pitchFamily="18" charset="0"/>
                <a:cs typeface="Times New Roman" pitchFamily="18" charset="0"/>
              </a:rPr>
              <a:t>) </a:t>
            </a:r>
            <a:r>
              <a:rPr lang="uk-UA" sz="4000" dirty="0">
                <a:latin typeface="Times New Roman" pitchFamily="18" charset="0"/>
                <a:cs typeface="Times New Roman" pitchFamily="18" charset="0"/>
              </a:rPr>
              <a:t>непомірні витрати на утримання державного апарату (які не компенсуються ефективністю державного управління</a:t>
            </a:r>
            <a:r>
              <a:rPr lang="uk-UA" sz="4000" dirty="0" smtClean="0">
                <a:latin typeface="Times New Roman" pitchFamily="18" charset="0"/>
                <a:cs typeface="Times New Roman" pitchFamily="18" charset="0"/>
              </a:rPr>
              <a:t>);</a:t>
            </a:r>
          </a:p>
          <a:p>
            <a:pPr marL="0" indent="0">
              <a:buNone/>
            </a:pPr>
            <a:r>
              <a:rPr lang="uk-UA" sz="4000" dirty="0">
                <a:latin typeface="Times New Roman" pitchFamily="18" charset="0"/>
                <a:cs typeface="Times New Roman" pitchFamily="18" charset="0"/>
              </a:rPr>
              <a:t> </a:t>
            </a:r>
            <a:r>
              <a:rPr lang="uk-UA" sz="4000" b="1" i="1" dirty="0">
                <a:latin typeface="Times New Roman" pitchFamily="18" charset="0"/>
                <a:cs typeface="Times New Roman" pitchFamily="18" charset="0"/>
              </a:rPr>
              <a:t>3) </a:t>
            </a:r>
            <a:r>
              <a:rPr lang="uk-UA" sz="4000" dirty="0">
                <a:latin typeface="Times New Roman" pitchFamily="18" charset="0"/>
                <a:cs typeface="Times New Roman" pitchFamily="18" charset="0"/>
              </a:rPr>
              <a:t>діяльність тіньової економіки (приписки, хабарі, розкрадання державних коштів, нелегальна конвертація безготівкових грошей у готівку, фальшування грошей тощо); </a:t>
            </a:r>
            <a:endParaRPr lang="uk-UA" sz="4000" dirty="0" smtClean="0">
              <a:latin typeface="Times New Roman" pitchFamily="18" charset="0"/>
              <a:cs typeface="Times New Roman" pitchFamily="18" charset="0"/>
            </a:endParaRPr>
          </a:p>
          <a:p>
            <a:pPr marL="0" indent="0">
              <a:buNone/>
            </a:pPr>
            <a:r>
              <a:rPr lang="uk-UA" sz="4000" b="1" i="1" dirty="0" smtClean="0">
                <a:latin typeface="Times New Roman" pitchFamily="18" charset="0"/>
                <a:cs typeface="Times New Roman" pitchFamily="18" charset="0"/>
              </a:rPr>
              <a:t>4</a:t>
            </a:r>
            <a:r>
              <a:rPr lang="uk-UA" sz="4000" b="1" i="1" dirty="0">
                <a:latin typeface="Times New Roman" pitchFamily="18" charset="0"/>
                <a:cs typeface="Times New Roman" pitchFamily="18" charset="0"/>
              </a:rPr>
              <a:t>) </a:t>
            </a:r>
            <a:r>
              <a:rPr lang="uk-UA" sz="4000" dirty="0">
                <a:latin typeface="Times New Roman" pitchFamily="18" charset="0"/>
                <a:cs typeface="Times New Roman" pitchFamily="18" charset="0"/>
              </a:rPr>
              <a:t>емісію Центральним банком надлишкових грошей</a:t>
            </a:r>
            <a:r>
              <a:rPr lang="uk-UA" sz="4000" dirty="0" smtClean="0">
                <a:latin typeface="Times New Roman" pitchFamily="18" charset="0"/>
                <a:cs typeface="Times New Roman" pitchFamily="18" charset="0"/>
              </a:rPr>
              <a:t>.</a:t>
            </a:r>
          </a:p>
          <a:p>
            <a:pPr marL="0" indent="0">
              <a:buNone/>
            </a:pPr>
            <a:endParaRPr lang="uk-UA" sz="4000" dirty="0">
              <a:latin typeface="Times New Roman" pitchFamily="18" charset="0"/>
              <a:cs typeface="Times New Roman" pitchFamily="18" charset="0"/>
            </a:endParaRPr>
          </a:p>
          <a:p>
            <a:pPr marL="0" indent="0" algn="just">
              <a:buNone/>
            </a:pPr>
            <a:r>
              <a:rPr lang="uk-UA" sz="4000" b="1" dirty="0" smtClean="0">
                <a:latin typeface="Times New Roman" pitchFamily="18" charset="0"/>
                <a:cs typeface="Times New Roman" pitchFamily="18" charset="0"/>
              </a:rPr>
              <a:t>             Інфляція </a:t>
            </a:r>
            <a:r>
              <a:rPr lang="uk-UA" sz="4000" b="1" dirty="0">
                <a:latin typeface="Times New Roman" pitchFamily="18" charset="0"/>
                <a:cs typeface="Times New Roman" pitchFamily="18" charset="0"/>
              </a:rPr>
              <a:t>пропозиції,</a:t>
            </a:r>
            <a:r>
              <a:rPr lang="uk-UA" sz="4000" b="1" dirty="0" err="1">
                <a:latin typeface="Times New Roman" pitchFamily="18" charset="0"/>
                <a:cs typeface="Times New Roman" pitchFamily="18" charset="0"/>
              </a:rPr>
              <a:t> </a:t>
            </a:r>
            <a:r>
              <a:rPr lang="uk-UA" sz="4000" dirty="0" err="1">
                <a:latin typeface="Times New Roman" pitchFamily="18" charset="0"/>
                <a:cs typeface="Times New Roman" pitchFamily="18" charset="0"/>
              </a:rPr>
              <a:t>або </a:t>
            </a:r>
            <a:r>
              <a:rPr lang="uk-UA" sz="4000" b="1" dirty="0" err="1">
                <a:latin typeface="Times New Roman" pitchFamily="18" charset="0"/>
                <a:cs typeface="Times New Roman" pitchFamily="18" charset="0"/>
              </a:rPr>
              <a:t>вит</a:t>
            </a:r>
            <a:r>
              <a:rPr lang="uk-UA" sz="4000" b="1" dirty="0">
                <a:latin typeface="Times New Roman" pitchFamily="18" charset="0"/>
                <a:cs typeface="Times New Roman" pitchFamily="18" charset="0"/>
              </a:rPr>
              <a:t>рат </a:t>
            </a:r>
            <a:r>
              <a:rPr lang="uk-UA" sz="4000" dirty="0">
                <a:latin typeface="Times New Roman" pitchFamily="18" charset="0"/>
                <a:cs typeface="Times New Roman" pitchFamily="18" charset="0"/>
              </a:rPr>
              <a:t>— це інфляція, зумовлена зростанням витрат виробництва. Зростання витрат виробництва відбувається через: </a:t>
            </a:r>
            <a:endParaRPr lang="uk-UA" sz="4000" dirty="0" smtClean="0">
              <a:latin typeface="Times New Roman" pitchFamily="18" charset="0"/>
              <a:cs typeface="Times New Roman" pitchFamily="18" charset="0"/>
            </a:endParaRPr>
          </a:p>
          <a:p>
            <a:pPr marL="0" indent="0">
              <a:buNone/>
            </a:pPr>
            <a:r>
              <a:rPr lang="uk-UA" sz="4000" b="1" i="1" dirty="0" smtClean="0">
                <a:latin typeface="Times New Roman" pitchFamily="18" charset="0"/>
                <a:cs typeface="Times New Roman" pitchFamily="18" charset="0"/>
              </a:rPr>
              <a:t>1</a:t>
            </a:r>
            <a:r>
              <a:rPr lang="uk-UA" sz="4000" b="1" i="1" dirty="0">
                <a:latin typeface="Times New Roman" pitchFamily="18" charset="0"/>
                <a:cs typeface="Times New Roman" pitchFamily="18" charset="0"/>
              </a:rPr>
              <a:t>) </a:t>
            </a:r>
            <a:r>
              <a:rPr lang="uk-UA" sz="4000" dirty="0">
                <a:latin typeface="Times New Roman" pitchFamily="18" charset="0"/>
                <a:cs typeface="Times New Roman" pitchFamily="18" charset="0"/>
              </a:rPr>
              <a:t>необґрунтоване підвищення номінальної заробітної плати; </a:t>
            </a:r>
            <a:endParaRPr lang="uk-UA" sz="4000" dirty="0" smtClean="0">
              <a:latin typeface="Times New Roman" pitchFamily="18" charset="0"/>
              <a:cs typeface="Times New Roman" pitchFamily="18" charset="0"/>
            </a:endParaRPr>
          </a:p>
          <a:p>
            <a:pPr marL="0" indent="0">
              <a:buNone/>
            </a:pPr>
            <a:r>
              <a:rPr lang="uk-UA" sz="4000" b="1" i="1" dirty="0" smtClean="0">
                <a:latin typeface="Times New Roman" pitchFamily="18" charset="0"/>
                <a:cs typeface="Times New Roman" pitchFamily="18" charset="0"/>
              </a:rPr>
              <a:t>2</a:t>
            </a:r>
            <a:r>
              <a:rPr lang="uk-UA" sz="4000" b="1" i="1" dirty="0">
                <a:latin typeface="Times New Roman" pitchFamily="18" charset="0"/>
                <a:cs typeface="Times New Roman" pitchFamily="18" charset="0"/>
              </a:rPr>
              <a:t>) </a:t>
            </a:r>
            <a:r>
              <a:rPr lang="uk-UA" sz="4000" dirty="0">
                <a:latin typeface="Times New Roman" pitchFamily="18" charset="0"/>
                <a:cs typeface="Times New Roman" pitchFamily="18" charset="0"/>
              </a:rPr>
              <a:t>свідоме завищення цін підприємствами-монополістами; </a:t>
            </a:r>
            <a:endParaRPr lang="uk-UA" sz="4000" dirty="0" smtClean="0">
              <a:latin typeface="Times New Roman" pitchFamily="18" charset="0"/>
              <a:cs typeface="Times New Roman" pitchFamily="18" charset="0"/>
            </a:endParaRPr>
          </a:p>
          <a:p>
            <a:pPr marL="0" indent="0">
              <a:buNone/>
            </a:pPr>
            <a:r>
              <a:rPr lang="uk-UA" sz="4000" b="1" i="1" dirty="0" smtClean="0">
                <a:latin typeface="Times New Roman" pitchFamily="18" charset="0"/>
                <a:cs typeface="Times New Roman" pitchFamily="18" charset="0"/>
              </a:rPr>
              <a:t>3</a:t>
            </a:r>
            <a:r>
              <a:rPr lang="uk-UA" sz="4000" b="1" i="1" dirty="0">
                <a:latin typeface="Times New Roman" pitchFamily="18" charset="0"/>
                <a:cs typeface="Times New Roman" pitchFamily="18" charset="0"/>
              </a:rPr>
              <a:t>) </a:t>
            </a:r>
            <a:r>
              <a:rPr lang="uk-UA" sz="4000" dirty="0">
                <a:latin typeface="Times New Roman" pitchFamily="18" charset="0"/>
                <a:cs typeface="Times New Roman" pitchFamily="18" charset="0"/>
              </a:rPr>
              <a:t>імпорт дорогих ресурсів (природного газу, нафти тощо). Зростання витрат змушує виробників або піднімати ціни на свою продукцію, або скорочувати виробництво, оскільки воно стало менш прибутковим. Скорочення виробництва, у свою чергу, призводить до зменшення пропозиції тієї чи іншої продукції, а отже, і її подорожчання.</a:t>
            </a:r>
          </a:p>
          <a:p>
            <a:endParaRPr lang="uk-UA" dirty="0"/>
          </a:p>
        </p:txBody>
      </p:sp>
    </p:spTree>
    <p:extLst>
      <p:ext uri="{BB962C8B-B14F-4D97-AF65-F5344CB8AC3E}">
        <p14:creationId xmlns:p14="http://schemas.microsoft.com/office/powerpoint/2010/main" val="1189739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6" cy="6480720"/>
          </a:xfrm>
        </p:spPr>
        <p:txBody>
          <a:bodyPr>
            <a:noAutofit/>
          </a:bodyPr>
          <a:lstStyle/>
          <a:p>
            <a:pPr marL="0" indent="539750" algn="just">
              <a:buNone/>
            </a:pPr>
            <a:r>
              <a:rPr lang="uk-UA" sz="1400" dirty="0">
                <a:latin typeface="Times New Roman" pitchFamily="18" charset="0"/>
                <a:cs typeface="Times New Roman" pitchFamily="18" charset="0"/>
              </a:rPr>
              <a:t>З 1995 року відповідно до рекомендацій Міжнародної організації праці (МОП) у практику роботи органів державної статистики впроваджено вибіркове обстеження населення (домогосподарств) з питань економічної активності (з 2019 року – обстеження робочої сили). Відповідно до оновлених стандартів, передбачених Резолюцією щодо статистики трудової діяльності, зайнятості та </a:t>
            </a:r>
            <a:r>
              <a:rPr lang="uk-UA" sz="1400" dirty="0" err="1">
                <a:latin typeface="Times New Roman" pitchFamily="18" charset="0"/>
                <a:cs typeface="Times New Roman" pitchFamily="18" charset="0"/>
              </a:rPr>
              <a:t>недовикористання</a:t>
            </a:r>
            <a:r>
              <a:rPr lang="uk-UA" sz="1400" dirty="0">
                <a:latin typeface="Times New Roman" pitchFamily="18" charset="0"/>
                <a:cs typeface="Times New Roman" pitchFamily="18" charset="0"/>
              </a:rPr>
              <a:t> робочої сили, яка була прийнята 19-ю Міжнародною конференцією статистиків праці у жовтні 2013 року, за результатами обстеження робочої сили отримуються такі показники</a:t>
            </a:r>
            <a:r>
              <a:rPr lang="uk-UA" sz="1400" dirty="0" smtClean="0">
                <a:latin typeface="Times New Roman" pitchFamily="18" charset="0"/>
                <a:cs typeface="Times New Roman" pitchFamily="18" charset="0"/>
              </a:rPr>
              <a:t>:</a:t>
            </a:r>
          </a:p>
          <a:p>
            <a:pPr marL="0" indent="0" algn="just">
              <a:buNone/>
            </a:pPr>
            <a:r>
              <a:rPr lang="uk-UA" sz="1400" dirty="0" smtClean="0">
                <a:latin typeface="Times New Roman" pitchFamily="18" charset="0"/>
                <a:cs typeface="Times New Roman" pitchFamily="18" charset="0"/>
              </a:rPr>
              <a:t/>
            </a:r>
            <a:br>
              <a:rPr lang="uk-UA" sz="1400" dirty="0" smtClean="0">
                <a:latin typeface="Times New Roman" pitchFamily="18" charset="0"/>
                <a:cs typeface="Times New Roman" pitchFamily="18" charset="0"/>
              </a:rPr>
            </a:br>
            <a:r>
              <a:rPr lang="uk-UA" sz="1400" dirty="0">
                <a:latin typeface="Times New Roman" pitchFamily="18" charset="0"/>
                <a:cs typeface="Times New Roman" pitchFamily="18" charset="0"/>
              </a:rPr>
              <a:t>        </a:t>
            </a:r>
            <a:r>
              <a:rPr lang="uk-UA" sz="1400" b="1" dirty="0">
                <a:latin typeface="Times New Roman" pitchFamily="18" charset="0"/>
                <a:cs typeface="Times New Roman" pitchFamily="18" charset="0"/>
              </a:rPr>
              <a:t>Робоча сила</a:t>
            </a:r>
            <a:r>
              <a:rPr lang="uk-UA" sz="1400" dirty="0">
                <a:latin typeface="Times New Roman" pitchFamily="18" charset="0"/>
                <a:cs typeface="Times New Roman" pitchFamily="18" charset="0"/>
              </a:rPr>
              <a:t> (до 2019 року – економічно активне населення) – це населення обох статей віком 15 років і старше, яке впродовж обстежуваного тижня забезпечувало пропозицію робочої сили на ринку праці. Зайняті та безробітні в сумі складають робочу силу</a:t>
            </a:r>
            <a:r>
              <a:rPr lang="uk-UA" sz="1400" dirty="0" smtClean="0">
                <a:latin typeface="Times New Roman" pitchFamily="18" charset="0"/>
                <a:cs typeface="Times New Roman" pitchFamily="18" charset="0"/>
              </a:rPr>
              <a:t>.</a:t>
            </a:r>
          </a:p>
          <a:p>
            <a:pPr marL="0" indent="0" algn="just">
              <a:buNone/>
            </a:pPr>
            <a:r>
              <a:rPr lang="uk-UA" sz="1400" dirty="0" smtClean="0">
                <a:latin typeface="Times New Roman" pitchFamily="18" charset="0"/>
                <a:cs typeface="Times New Roman" pitchFamily="18" charset="0"/>
              </a:rPr>
              <a:t/>
            </a:r>
            <a:br>
              <a:rPr lang="uk-UA" sz="1400" dirty="0" smtClean="0">
                <a:latin typeface="Times New Roman" pitchFamily="18" charset="0"/>
                <a:cs typeface="Times New Roman" pitchFamily="18" charset="0"/>
              </a:rPr>
            </a:br>
            <a:r>
              <a:rPr lang="uk-UA" sz="1400" dirty="0">
                <a:latin typeface="Times New Roman" pitchFamily="18" charset="0"/>
                <a:cs typeface="Times New Roman" pitchFamily="18" charset="0"/>
              </a:rPr>
              <a:t>        </a:t>
            </a:r>
            <a:r>
              <a:rPr lang="uk-UA" sz="1400" b="1" dirty="0">
                <a:latin typeface="Times New Roman" pitchFamily="18" charset="0"/>
                <a:cs typeface="Times New Roman" pitchFamily="18" charset="0"/>
              </a:rPr>
              <a:t>Рівень участі населення в робочій силі</a:t>
            </a:r>
            <a:r>
              <a:rPr lang="uk-UA" sz="1400" dirty="0">
                <a:latin typeface="Times New Roman" pitchFamily="18" charset="0"/>
                <a:cs typeface="Times New Roman" pitchFamily="18" charset="0"/>
              </a:rPr>
              <a:t> (до 2019 року – рівень економічної активності) визначають як відношення (у відсотках) кількості робочої сили віком 15 років і старше до всього населення зазначеного віку чи населення відповідної соціально-демографічної групи</a:t>
            </a:r>
            <a:r>
              <a:rPr lang="uk-UA" sz="1400" dirty="0" smtClean="0">
                <a:latin typeface="Times New Roman" pitchFamily="18" charset="0"/>
                <a:cs typeface="Times New Roman" pitchFamily="18" charset="0"/>
              </a:rPr>
              <a:t>.</a:t>
            </a:r>
          </a:p>
          <a:p>
            <a:pPr marL="0" indent="0" algn="just">
              <a:buNone/>
            </a:pPr>
            <a:r>
              <a:rPr lang="uk-UA" sz="1400" dirty="0" smtClean="0">
                <a:latin typeface="Times New Roman" pitchFamily="18" charset="0"/>
                <a:cs typeface="Times New Roman" pitchFamily="18" charset="0"/>
              </a:rPr>
              <a:t/>
            </a:r>
            <a:br>
              <a:rPr lang="uk-UA" sz="1400" dirty="0" smtClean="0">
                <a:latin typeface="Times New Roman" pitchFamily="18" charset="0"/>
                <a:cs typeface="Times New Roman" pitchFamily="18" charset="0"/>
              </a:rPr>
            </a:br>
            <a:r>
              <a:rPr lang="uk-UA" sz="1400" dirty="0" smtClean="0">
                <a:latin typeface="Times New Roman" pitchFamily="18" charset="0"/>
                <a:cs typeface="Times New Roman" pitchFamily="18" charset="0"/>
              </a:rPr>
              <a:t>               </a:t>
            </a:r>
            <a:r>
              <a:rPr lang="uk-UA" sz="1400" b="1" dirty="0" smtClean="0">
                <a:latin typeface="Times New Roman" pitchFamily="18" charset="0"/>
                <a:cs typeface="Times New Roman" pitchFamily="18" charset="0"/>
              </a:rPr>
              <a:t>Зайняті</a:t>
            </a:r>
            <a:r>
              <a:rPr lang="uk-UA" sz="1400" dirty="0">
                <a:latin typeface="Times New Roman" pitchFamily="18" charset="0"/>
                <a:cs typeface="Times New Roman" pitchFamily="18" charset="0"/>
              </a:rPr>
              <a:t> – це особи віком 15 років і старше, які</a:t>
            </a:r>
            <a:r>
              <a:rPr lang="uk-UA" sz="1400" dirty="0" smtClean="0">
                <a:latin typeface="Times New Roman" pitchFamily="18" charset="0"/>
                <a:cs typeface="Times New Roman" pitchFamily="18" charset="0"/>
              </a:rPr>
              <a:t>:</a:t>
            </a:r>
            <a:r>
              <a:rPr lang="uk-UA" sz="1400" dirty="0">
                <a:latin typeface="Times New Roman" pitchFamily="18" charset="0"/>
                <a:cs typeface="Times New Roman" pitchFamily="18" charset="0"/>
              </a:rPr>
              <a:t> працювали впродовж обстежуваного тижня хоча б одну годину за наймом за винагороду в грошовому чи натуральному вираженні, індивідуально (самостійно), в окремих громадян або на власному (сімейному) підприємстві; працювали безкоштовно на підприємстві, у власній справі, що належить будь-кому з членів домогосподарства, або в особистому селянському господарстві з метою реалізації продукції, виробленої </a:t>
            </a:r>
            <a:r>
              <a:rPr lang="uk-UA" sz="1400" dirty="0" smtClean="0">
                <a:latin typeface="Times New Roman" pitchFamily="18" charset="0"/>
                <a:cs typeface="Times New Roman" pitchFamily="18" charset="0"/>
              </a:rPr>
              <a:t>внаслідок цієї </a:t>
            </a:r>
            <a:r>
              <a:rPr lang="uk-UA" sz="1400" dirty="0">
                <a:latin typeface="Times New Roman" pitchFamily="18" charset="0"/>
                <a:cs typeface="Times New Roman" pitchFamily="18" charset="0"/>
              </a:rPr>
              <a:t>діяльності;</a:t>
            </a:r>
            <a:r>
              <a:rPr lang="uk-UA" sz="1400" dirty="0" smtClean="0">
                <a:latin typeface="Times New Roman" pitchFamily="18" charset="0"/>
                <a:cs typeface="Times New Roman" pitchFamily="18" charset="0"/>
              </a:rPr>
              <a:t/>
            </a:r>
            <a:br>
              <a:rPr lang="uk-UA" sz="1400" dirty="0" smtClean="0">
                <a:latin typeface="Times New Roman" pitchFamily="18" charset="0"/>
                <a:cs typeface="Times New Roman" pitchFamily="18" charset="0"/>
              </a:rPr>
            </a:br>
            <a:r>
              <a:rPr lang="uk-UA" sz="1400" dirty="0">
                <a:latin typeface="Times New Roman" pitchFamily="18" charset="0"/>
                <a:cs typeface="Times New Roman" pitchFamily="18" charset="0"/>
              </a:rPr>
              <a:t>    були тимчасово відсутні на роботі, тобто формально мали робоче місце, власне підприємство (справу), але не працювали впродовж обстежуваного періоду з певних причин</a:t>
            </a:r>
            <a:r>
              <a:rPr lang="uk-UA" sz="1400" dirty="0" smtClean="0">
                <a:latin typeface="Times New Roman" pitchFamily="18" charset="0"/>
                <a:cs typeface="Times New Roman" pitchFamily="18" charset="0"/>
              </a:rPr>
              <a:t>.</a:t>
            </a:r>
          </a:p>
          <a:p>
            <a:pPr marL="0" indent="0" algn="just">
              <a:buNone/>
            </a:pPr>
            <a:r>
              <a:rPr lang="uk-UA" sz="1400" dirty="0" smtClean="0">
                <a:latin typeface="Times New Roman" pitchFamily="18" charset="0"/>
                <a:cs typeface="Times New Roman" pitchFamily="18" charset="0"/>
              </a:rPr>
              <a:t/>
            </a:r>
            <a:br>
              <a:rPr lang="uk-UA" sz="1400" dirty="0" smtClean="0">
                <a:latin typeface="Times New Roman" pitchFamily="18" charset="0"/>
                <a:cs typeface="Times New Roman" pitchFamily="18" charset="0"/>
              </a:rPr>
            </a:br>
            <a:r>
              <a:rPr lang="uk-UA" sz="1400" dirty="0">
                <a:latin typeface="Times New Roman" pitchFamily="18" charset="0"/>
                <a:cs typeface="Times New Roman" pitchFamily="18" charset="0"/>
              </a:rPr>
              <a:t>        </a:t>
            </a:r>
            <a:r>
              <a:rPr lang="uk-UA" sz="1400" b="1" dirty="0">
                <a:latin typeface="Times New Roman" pitchFamily="18" charset="0"/>
                <a:cs typeface="Times New Roman" pitchFamily="18" charset="0"/>
              </a:rPr>
              <a:t>Рівень зайнятості</a:t>
            </a:r>
            <a:r>
              <a:rPr lang="uk-UA" sz="1400" dirty="0">
                <a:latin typeface="Times New Roman" pitchFamily="18" charset="0"/>
                <a:cs typeface="Times New Roman" pitchFamily="18" charset="0"/>
              </a:rPr>
              <a:t> визначають як відношення (у відсотках) кількості зайнятого населення віком 15 років і старше до всього населення зазначеного віку чи населення відповідної соціально-демографічної групи.</a:t>
            </a:r>
            <a:r>
              <a:rPr lang="uk-UA" sz="1400" dirty="0" smtClean="0">
                <a:latin typeface="Times New Roman" pitchFamily="18" charset="0"/>
                <a:cs typeface="Times New Roman" pitchFamily="18" charset="0"/>
              </a:rPr>
              <a:t/>
            </a:r>
            <a:br>
              <a:rPr lang="uk-UA" sz="1400" dirty="0" smtClean="0">
                <a:latin typeface="Times New Roman" pitchFamily="18" charset="0"/>
                <a:cs typeface="Times New Roman" pitchFamily="18" charset="0"/>
              </a:rPr>
            </a:br>
            <a:r>
              <a:rPr lang="uk-UA" sz="1400" dirty="0">
                <a:latin typeface="Times New Roman" pitchFamily="18" charset="0"/>
                <a:cs typeface="Times New Roman" pitchFamily="18" charset="0"/>
              </a:rPr>
              <a:t>      </a:t>
            </a:r>
          </a:p>
        </p:txBody>
      </p:sp>
    </p:spTree>
    <p:extLst>
      <p:ext uri="{BB962C8B-B14F-4D97-AF65-F5344CB8AC3E}">
        <p14:creationId xmlns:p14="http://schemas.microsoft.com/office/powerpoint/2010/main" val="32309072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260648"/>
            <a:ext cx="8435280" cy="5793507"/>
          </a:xfrm>
        </p:spPr>
        <p:txBody>
          <a:bodyPr>
            <a:normAutofit lnSpcReduction="10000"/>
          </a:bodyPr>
          <a:lstStyle/>
          <a:p>
            <a:pPr marL="0" indent="0" algn="just">
              <a:buNone/>
            </a:pPr>
            <a:r>
              <a:rPr lang="uk-UA" sz="1600" dirty="0">
                <a:latin typeface="Times New Roman" pitchFamily="18" charset="0"/>
                <a:cs typeface="Times New Roman" pitchFamily="18" charset="0"/>
              </a:rPr>
              <a:t> </a:t>
            </a:r>
            <a:r>
              <a:rPr lang="uk-UA" sz="1600" dirty="0" smtClean="0">
                <a:latin typeface="Times New Roman" pitchFamily="18" charset="0"/>
                <a:cs typeface="Times New Roman" pitchFamily="18" charset="0"/>
              </a:rPr>
              <a:t>              </a:t>
            </a:r>
            <a:r>
              <a:rPr lang="uk-UA" sz="1600" b="1" dirty="0" smtClean="0">
                <a:latin typeface="Times New Roman" pitchFamily="18" charset="0"/>
                <a:cs typeface="Times New Roman" pitchFamily="18" charset="0"/>
              </a:rPr>
              <a:t>Безробітні (за методологією МОП)</a:t>
            </a:r>
            <a:r>
              <a:rPr lang="uk-UA" sz="1600" dirty="0" smtClean="0">
                <a:latin typeface="Times New Roman" pitchFamily="18" charset="0"/>
                <a:cs typeface="Times New Roman" pitchFamily="18" charset="0"/>
              </a:rPr>
              <a:t> – особи віком 15 років і старше, які одночасно задовольняють трьом умовам: не мали роботи (прибуткового заняття); впродовж останніх чотирьох тижнів, що передували обстеженню, активно шукали роботу або намагались організувати власну справу; впродовж найближчих двох тижнів були готові приступити до роботи, тобто почати працювати за наймом або на власному підприємстві з метою отримання оплати або доходу. До категорії безробітних також відносять осіб, які приступають до роботи протягом найближчих двох тижнів; знайшли роботу, чекають відповіді тощо.</a:t>
            </a:r>
          </a:p>
          <a:p>
            <a:pPr marL="0" indent="376238" algn="just"/>
            <a:r>
              <a:rPr lang="uk-UA" sz="1600" dirty="0" smtClean="0">
                <a:latin typeface="Times New Roman" pitchFamily="18" charset="0"/>
                <a:cs typeface="Times New Roman" pitchFamily="18" charset="0"/>
              </a:rPr>
              <a:t/>
            </a:r>
            <a:br>
              <a:rPr lang="uk-UA" sz="1600" dirty="0" smtClean="0">
                <a:latin typeface="Times New Roman" pitchFamily="18" charset="0"/>
                <a:cs typeface="Times New Roman" pitchFamily="18" charset="0"/>
              </a:rPr>
            </a:br>
            <a:r>
              <a:rPr lang="uk-UA" sz="1600" dirty="0" smtClean="0">
                <a:latin typeface="Times New Roman" pitchFamily="18" charset="0"/>
                <a:cs typeface="Times New Roman" pitchFamily="18" charset="0"/>
              </a:rPr>
              <a:t>        </a:t>
            </a:r>
            <a:r>
              <a:rPr lang="uk-UA" sz="1600" b="1" dirty="0" smtClean="0">
                <a:latin typeface="Times New Roman" pitchFamily="18" charset="0"/>
                <a:cs typeface="Times New Roman" pitchFamily="18" charset="0"/>
              </a:rPr>
              <a:t>Рівень безробіття (за методологією МОП)</a:t>
            </a:r>
            <a:r>
              <a:rPr lang="uk-UA" sz="1600" dirty="0" smtClean="0">
                <a:latin typeface="Times New Roman" pitchFamily="18" charset="0"/>
                <a:cs typeface="Times New Roman" pitchFamily="18" charset="0"/>
              </a:rPr>
              <a:t> – відношення (у відсотках) кількості безробітних віком 15 років і старше до робочої сили зазначеного віку або відповідної соціально-демографічної групи.</a:t>
            </a:r>
          </a:p>
          <a:p>
            <a:pPr marL="0" indent="376238" algn="just"/>
            <a:r>
              <a:rPr lang="uk-UA" sz="1600" dirty="0" smtClean="0">
                <a:latin typeface="Times New Roman" pitchFamily="18" charset="0"/>
                <a:cs typeface="Times New Roman" pitchFamily="18" charset="0"/>
              </a:rPr>
              <a:t/>
            </a:r>
            <a:br>
              <a:rPr lang="uk-UA" sz="1600" dirty="0" smtClean="0">
                <a:latin typeface="Times New Roman" pitchFamily="18" charset="0"/>
                <a:cs typeface="Times New Roman" pitchFamily="18" charset="0"/>
              </a:rPr>
            </a:br>
            <a:r>
              <a:rPr lang="uk-UA" sz="1600" dirty="0" smtClean="0">
                <a:latin typeface="Times New Roman" pitchFamily="18" charset="0"/>
                <a:cs typeface="Times New Roman" pitchFamily="18" charset="0"/>
              </a:rPr>
              <a:t>        </a:t>
            </a:r>
            <a:r>
              <a:rPr lang="uk-UA" sz="1600" b="1" dirty="0" smtClean="0">
                <a:latin typeface="Times New Roman" pitchFamily="18" charset="0"/>
                <a:cs typeface="Times New Roman" pitchFamily="18" charset="0"/>
              </a:rPr>
              <a:t>Особи, які не входять до складу робочої сили</a:t>
            </a:r>
            <a:r>
              <a:rPr lang="uk-UA" sz="1600" dirty="0" smtClean="0">
                <a:latin typeface="Times New Roman" pitchFamily="18" charset="0"/>
                <a:cs typeface="Times New Roman" pitchFamily="18" charset="0"/>
              </a:rPr>
              <a:t> (до 2019 року – економічно неактивне населення) – особи віком 15 років і старше, які впродовж обстежуваного тижня не відносилися ні до зайнятого, ні до безробітного населення.</a:t>
            </a:r>
            <a:br>
              <a:rPr lang="uk-UA" sz="1600" dirty="0" smtClean="0">
                <a:latin typeface="Times New Roman" pitchFamily="18" charset="0"/>
                <a:cs typeface="Times New Roman" pitchFamily="18" charset="0"/>
              </a:rPr>
            </a:br>
            <a:r>
              <a:rPr lang="uk-UA" sz="1600" dirty="0" smtClean="0">
                <a:latin typeface="Times New Roman" pitchFamily="18" charset="0"/>
                <a:cs typeface="Times New Roman" pitchFamily="18" charset="0"/>
              </a:rPr>
              <a:t>        Зазначена категорія населення за рівнем з в'язку з ринком праці може бути класифікована так: особи, які шукають роботу, але не готові приступити до неї впродовж найближчих двох тижнів (через непрацездатність; через навчання (учні, студенти); (через виконання домашніх обов'язків; інші); бажають працювати та готові приступити до роботи, але не шукають роботу (наприклад, особи, які зневірились у пошуках роботи; не знали, де і як шукати роботу; вважали, що для них немає підходящого місця роботи тощо); ті, що не бажають працювати, тому що не мають необхідності (пенсіонери; студенти, учні денної форми навчання; особи, які виконують домашні сімейні обов'язки, доглядають дітей, хворих; особи, які знаходяться на утриманні та інші).</a:t>
            </a:r>
            <a:endParaRPr lang="uk-UA" sz="1600" dirty="0"/>
          </a:p>
        </p:txBody>
      </p:sp>
    </p:spTree>
    <p:extLst>
      <p:ext uri="{BB962C8B-B14F-4D97-AF65-F5344CB8AC3E}">
        <p14:creationId xmlns:p14="http://schemas.microsoft.com/office/powerpoint/2010/main" val="2648563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332656"/>
            <a:ext cx="8579296" cy="5793507"/>
          </a:xfrm>
        </p:spPr>
        <p:txBody>
          <a:bodyPr>
            <a:normAutofit fontScale="92500" lnSpcReduction="10000"/>
          </a:bodyPr>
          <a:lstStyle/>
          <a:p>
            <a:pPr marL="0" indent="0" algn="just">
              <a:buNone/>
            </a:pPr>
            <a:r>
              <a:rPr lang="uk-UA" b="1" dirty="0" smtClean="0">
                <a:latin typeface="Times New Roman" pitchFamily="18" charset="0"/>
                <a:cs typeface="Times New Roman" pitchFamily="18" charset="0"/>
              </a:rPr>
              <a:t>Види безробіття:</a:t>
            </a:r>
          </a:p>
          <a:p>
            <a:pPr marL="0" indent="0" algn="just">
              <a:buNone/>
            </a:pPr>
            <a:r>
              <a:rPr lang="uk-UA" b="1" dirty="0">
                <a:latin typeface="Times New Roman" pitchFamily="18" charset="0"/>
                <a:cs typeface="Times New Roman" pitchFamily="18" charset="0"/>
              </a:rPr>
              <a:t>Фрикційне </a:t>
            </a:r>
            <a:r>
              <a:rPr lang="uk-UA" dirty="0">
                <a:latin typeface="Times New Roman" pitchFamily="18" charset="0"/>
                <a:cs typeface="Times New Roman" pitchFamily="18" charset="0"/>
              </a:rPr>
              <a:t>(від лат. — тертя, непорозуміння), або </a:t>
            </a:r>
            <a:r>
              <a:rPr lang="uk-UA" b="1" dirty="0">
                <a:latin typeface="Times New Roman" pitchFamily="18" charset="0"/>
                <a:cs typeface="Times New Roman" pitchFamily="18" charset="0"/>
              </a:rPr>
              <a:t>добровільне, безробіття </a:t>
            </a:r>
            <a:r>
              <a:rPr lang="uk-UA" dirty="0">
                <a:latin typeface="Times New Roman" pitchFamily="18" charset="0"/>
                <a:cs typeface="Times New Roman" pitchFamily="18" charset="0"/>
              </a:rPr>
              <a:t>виникає унаслідок постійного переміщення людей з однієї роботи на іншу, з однієї місцевості в іншу. Люди з різних особистих причин прагнуть змінити місце проживання, переїхати в інше місто, уперше працевлаштуватися після служби в армії чи закінчення навчального закладу, а то й просто знайти для себе іншу роботу або фірму з більшою перспективою кар'єрного росту. Таке безробіття не лякає людей, ба більше, воно нерідко стає навіть бажаним, добровільним.</a:t>
            </a:r>
          </a:p>
        </p:txBody>
      </p:sp>
    </p:spTree>
    <p:extLst>
      <p:ext uri="{BB962C8B-B14F-4D97-AF65-F5344CB8AC3E}">
        <p14:creationId xmlns:p14="http://schemas.microsoft.com/office/powerpoint/2010/main" val="1308442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507288" cy="5937523"/>
          </a:xfrm>
        </p:spPr>
        <p:txBody>
          <a:bodyPr>
            <a:normAutofit fontScale="70000" lnSpcReduction="20000"/>
          </a:bodyPr>
          <a:lstStyle/>
          <a:p>
            <a:pPr marL="0" indent="539750" algn="just">
              <a:buNone/>
            </a:pPr>
            <a:r>
              <a:rPr lang="uk-UA" b="1" dirty="0">
                <a:latin typeface="Times New Roman" pitchFamily="18" charset="0"/>
                <a:cs typeface="Times New Roman" pitchFamily="18" charset="0"/>
              </a:rPr>
              <a:t>Структурне безробіття </a:t>
            </a:r>
            <a:r>
              <a:rPr lang="uk-UA" dirty="0">
                <a:latin typeface="Times New Roman" pitchFamily="18" charset="0"/>
                <a:cs typeface="Times New Roman" pitchFamily="18" charset="0"/>
              </a:rPr>
              <a:t>виникає внаслідок невідповідності між структурою пропозиції праці та структурою попиту на неї. Таке розходження попиту і пропозиції на ринку праці пов'язане в основному із технологічними змінами у виробництві, наприклад, механізацією, автоматизацією, реорганізацією, а також із падінням чи зникненням попиту на якийсь товар чи вид послуг. Має пройти деякий час, щоб вивільнені внаслідок таких необхідних змін на підприємствах, перекваліфікувалися і знайшли собі нові робочі місця. Структурне безробіття більш тривале, аніж фрикційне, і характерне для працівників низької кваліфікації та застарілих професій. Таке безробіття, хоча для когось і стає особистою проблемою, для економіки ж загалом є повсякденною нормою, звичним явищем</a:t>
            </a:r>
            <a:r>
              <a:rPr lang="uk-UA" dirty="0" smtClean="0">
                <a:latin typeface="Times New Roman" pitchFamily="18" charset="0"/>
                <a:cs typeface="Times New Roman" pitchFamily="18" charset="0"/>
              </a:rPr>
              <a:t>.</a:t>
            </a:r>
          </a:p>
          <a:p>
            <a:pPr marL="0" indent="539750" algn="just">
              <a:buNone/>
            </a:pPr>
            <a:r>
              <a:rPr lang="uk-UA" b="1" dirty="0" smtClean="0">
                <a:latin typeface="Times New Roman" pitchFamily="18" charset="0"/>
                <a:cs typeface="Times New Roman" pitchFamily="18" charset="0"/>
              </a:rPr>
              <a:t>Циклічне безробіття </a:t>
            </a:r>
            <a:r>
              <a:rPr lang="uk-UA" dirty="0" smtClean="0">
                <a:latin typeface="Times New Roman" pitchFamily="18" charset="0"/>
                <a:cs typeface="Times New Roman" pitchFamily="18" charset="0"/>
              </a:rPr>
              <a:t>пов'язане зі стадіями економічного циклу, зокрема падіння виробництва, скороченням споживанням товарів та послуг, зайнятість скорочується.</a:t>
            </a:r>
          </a:p>
          <a:p>
            <a:pPr marL="0" indent="539750" algn="just">
              <a:buNone/>
            </a:pPr>
            <a:r>
              <a:rPr lang="uk-UA" b="1" dirty="0" smtClean="0">
                <a:latin typeface="Times New Roman" pitchFamily="18" charset="0"/>
                <a:cs typeface="Times New Roman" pitchFamily="18" charset="0"/>
              </a:rPr>
              <a:t>В період економічного спаду доповнює фрикційне та структурне, а в період піднесення відсутнє.</a:t>
            </a:r>
            <a:endParaRPr lang="uk-UA" b="1" dirty="0">
              <a:latin typeface="Times New Roman" pitchFamily="18" charset="0"/>
              <a:cs typeface="Times New Roman" pitchFamily="18" charset="0"/>
            </a:endParaRPr>
          </a:p>
        </p:txBody>
      </p:sp>
    </p:spTree>
    <p:extLst>
      <p:ext uri="{BB962C8B-B14F-4D97-AF65-F5344CB8AC3E}">
        <p14:creationId xmlns:p14="http://schemas.microsoft.com/office/powerpoint/2010/main" val="3958774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332656"/>
            <a:ext cx="8507288" cy="5793507"/>
          </a:xfrm>
        </p:spPr>
        <p:txBody>
          <a:bodyPr>
            <a:normAutofit fontScale="62500" lnSpcReduction="20000"/>
          </a:bodyPr>
          <a:lstStyle/>
          <a:p>
            <a:pPr marL="0" indent="0" algn="just">
              <a:buNone/>
            </a:pPr>
            <a:r>
              <a:rPr lang="ru-RU" b="1" dirty="0" err="1">
                <a:latin typeface="Times New Roman" pitchFamily="18" charset="0"/>
                <a:cs typeface="Times New Roman" pitchFamily="18" charset="0"/>
              </a:rPr>
              <a:t>Сезонне</a:t>
            </a:r>
            <a:r>
              <a:rPr lang="ru-RU" b="1" dirty="0">
                <a:latin typeface="Times New Roman" pitchFamily="18" charset="0"/>
                <a:cs typeface="Times New Roman" pitchFamily="18" charset="0"/>
              </a:rPr>
              <a:t> </a:t>
            </a:r>
            <a:r>
              <a:rPr lang="ru-RU" b="1" dirty="0" err="1">
                <a:latin typeface="Times New Roman" pitchFamily="18" charset="0"/>
                <a:cs typeface="Times New Roman" pitchFamily="18" charset="0"/>
              </a:rPr>
              <a:t>безробіття</a:t>
            </a:r>
            <a:r>
              <a:rPr lang="ru-RU" b="1" dirty="0">
                <a:latin typeface="Times New Roman" pitchFamily="18" charset="0"/>
                <a:cs typeface="Times New Roman" pitchFamily="18" charset="0"/>
              </a:rPr>
              <a:t> </a:t>
            </a:r>
            <a:r>
              <a:rPr lang="ru-RU" dirty="0" err="1">
                <a:latin typeface="Times New Roman" pitchFamily="18" charset="0"/>
                <a:cs typeface="Times New Roman" pitchFamily="18" charset="0"/>
              </a:rPr>
              <a:t>зумовлене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сезонним</a:t>
            </a:r>
            <a:r>
              <a:rPr lang="ru-RU" dirty="0">
                <a:latin typeface="Times New Roman" pitchFamily="18" charset="0"/>
                <a:cs typeface="Times New Roman" pitchFamily="18" charset="0"/>
              </a:rPr>
              <a:t> характером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деяких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галузях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наприклад</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сільському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господарстві</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рибних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промислах</a:t>
            </a:r>
            <a:r>
              <a:rPr lang="ru-RU" dirty="0">
                <a:latin typeface="Times New Roman" pitchFamily="18" charset="0"/>
                <a:cs typeface="Times New Roman" pitchFamily="18" charset="0"/>
              </a:rPr>
              <a:t>, у </a:t>
            </a:r>
            <a:r>
              <a:rPr lang="ru-RU" dirty="0" err="1">
                <a:latin typeface="Times New Roman" pitchFamily="18" charset="0"/>
                <a:cs typeface="Times New Roman" pitchFamily="18" charset="0"/>
              </a:rPr>
              <a:t>будівництві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тощо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Таке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безробіття</a:t>
            </a:r>
            <a:r>
              <a:rPr lang="ru-RU" dirty="0">
                <a:latin typeface="Times New Roman" pitchFamily="18" charset="0"/>
                <a:cs typeface="Times New Roman" pitchFamily="18" charset="0"/>
              </a:rPr>
              <a:t> є </a:t>
            </a:r>
            <a:r>
              <a:rPr lang="ru-RU" dirty="0" err="1">
                <a:latin typeface="Times New Roman" pitchFamily="18" charset="0"/>
                <a:cs typeface="Times New Roman" pitchFamily="18" charset="0"/>
              </a:rPr>
              <a:t>цілком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прогнозованим</a:t>
            </a:r>
            <a:r>
              <a:rPr lang="ru-RU" dirty="0">
                <a:latin typeface="Times New Roman" pitchFamily="18" charset="0"/>
                <a:cs typeface="Times New Roman" pitchFamily="18" charset="0"/>
              </a:rPr>
              <a:t> для </a:t>
            </a:r>
            <a:r>
              <a:rPr lang="ru-RU" dirty="0" err="1">
                <a:latin typeface="Times New Roman" pitchFamily="18" charset="0"/>
                <a:cs typeface="Times New Roman" pitchFamily="18" charset="0"/>
              </a:rPr>
              <a:t>обох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сторін</a:t>
            </a:r>
            <a:r>
              <a:rPr lang="ru-RU" dirty="0" smtClean="0">
                <a:latin typeface="Times New Roman" pitchFamily="18" charset="0"/>
                <a:cs typeface="Times New Roman" pitchFamily="18" charset="0"/>
              </a:rPr>
              <a:t>.</a:t>
            </a:r>
          </a:p>
          <a:p>
            <a:pPr marL="0" indent="0" algn="just">
              <a:buNone/>
            </a:pPr>
            <a:r>
              <a:rPr lang="uk-UA" dirty="0">
                <a:latin typeface="Times New Roman" pitchFamily="18" charset="0"/>
                <a:cs typeface="Times New Roman" pitchFamily="18" charset="0"/>
              </a:rPr>
              <a:t>Специфічним видом безробіття, найбільш поширеним у країнах з низьким рівнем економічного розвитку, є приховане безробіття. </a:t>
            </a:r>
            <a:endParaRPr lang="uk-UA" dirty="0" smtClean="0">
              <a:latin typeface="Times New Roman" pitchFamily="18" charset="0"/>
              <a:cs typeface="Times New Roman" pitchFamily="18" charset="0"/>
            </a:endParaRPr>
          </a:p>
          <a:p>
            <a:pPr marL="0" indent="0" algn="just">
              <a:buNone/>
            </a:pPr>
            <a:r>
              <a:rPr lang="uk-UA" b="1" dirty="0" smtClean="0">
                <a:latin typeface="Times New Roman" pitchFamily="18" charset="0"/>
                <a:cs typeface="Times New Roman" pitchFamily="18" charset="0"/>
              </a:rPr>
              <a:t>Приховане </a:t>
            </a:r>
            <a:r>
              <a:rPr lang="uk-UA" b="1" dirty="0">
                <a:latin typeface="Times New Roman" pitchFamily="18" charset="0"/>
                <a:cs typeface="Times New Roman" pitchFamily="18" charset="0"/>
              </a:rPr>
              <a:t>безробіття </a:t>
            </a:r>
            <a:r>
              <a:rPr lang="uk-UA" dirty="0">
                <a:latin typeface="Times New Roman" pitchFamily="18" charset="0"/>
                <a:cs typeface="Times New Roman" pitchFamily="18" charset="0"/>
              </a:rPr>
              <a:t>охоплює: </a:t>
            </a:r>
            <a:endParaRPr lang="uk-UA" dirty="0" smtClean="0">
              <a:latin typeface="Times New Roman" pitchFamily="18" charset="0"/>
              <a:cs typeface="Times New Roman" pitchFamily="18" charset="0"/>
            </a:endParaRPr>
          </a:p>
          <a:p>
            <a:pPr marL="514350" indent="-514350" algn="just">
              <a:buAutoNum type="arabicParenR"/>
            </a:pPr>
            <a:r>
              <a:rPr lang="uk-UA" dirty="0" smtClean="0">
                <a:latin typeface="Times New Roman" pitchFamily="18" charset="0"/>
                <a:cs typeface="Times New Roman" pitchFamily="18" charset="0"/>
              </a:rPr>
              <a:t>тих </a:t>
            </a:r>
            <a:r>
              <a:rPr lang="uk-UA" dirty="0">
                <a:latin typeface="Times New Roman" pitchFamily="18" charset="0"/>
                <a:cs typeface="Times New Roman" pitchFamily="18" charset="0"/>
              </a:rPr>
              <a:t>людей, які формально перебувають на роботі і отримують платню, але насправді займають зайві робочі місця. Такі </a:t>
            </a:r>
            <a:r>
              <a:rPr lang="uk-UA" dirty="0" err="1">
                <a:latin typeface="Times New Roman" pitchFamily="18" charset="0"/>
                <a:cs typeface="Times New Roman" pitchFamily="18" charset="0"/>
              </a:rPr>
              <a:t>напівзайняті</a:t>
            </a:r>
            <a:r>
              <a:rPr lang="uk-UA" dirty="0">
                <a:latin typeface="Times New Roman" pitchFamily="18" charset="0"/>
                <a:cs typeface="Times New Roman" pitchFamily="18" charset="0"/>
              </a:rPr>
              <a:t>, або безробітні -"невидимки", присутні у тих управлінських структурах, де роздуті штати, а також на тих підприємствах (галузях), де зберігається низька продуктивність праці через використання ручної праці або застарілої техніки, погану організацію праці; </a:t>
            </a:r>
            <a:endParaRPr lang="uk-UA" dirty="0" smtClean="0">
              <a:latin typeface="Times New Roman" pitchFamily="18" charset="0"/>
              <a:cs typeface="Times New Roman" pitchFamily="18" charset="0"/>
            </a:endParaRPr>
          </a:p>
          <a:p>
            <a:pPr marL="514350" indent="-514350" algn="just">
              <a:buAutoNum type="arabicParenR"/>
            </a:pPr>
            <a:r>
              <a:rPr lang="uk-UA" dirty="0" smtClean="0">
                <a:latin typeface="Times New Roman" pitchFamily="18" charset="0"/>
                <a:cs typeface="Times New Roman" pitchFamily="18" charset="0"/>
              </a:rPr>
              <a:t>2</a:t>
            </a:r>
            <a:r>
              <a:rPr lang="uk-UA" dirty="0">
                <a:latin typeface="Times New Roman" pitchFamily="18" charset="0"/>
                <a:cs typeface="Times New Roman" pitchFamily="18" charset="0"/>
              </a:rPr>
              <a:t>) тих, хто перебуває на роботі, але вимушений працювати лише на малу частину робочого дня чи тижня</a:t>
            </a:r>
            <a:r>
              <a:rPr lang="uk-UA" dirty="0" smtClean="0">
                <a:latin typeface="Times New Roman" pitchFamily="18" charset="0"/>
                <a:cs typeface="Times New Roman" pitchFamily="18" charset="0"/>
              </a:rPr>
              <a:t>;</a:t>
            </a:r>
          </a:p>
          <a:p>
            <a:pPr marL="514350" indent="-514350" algn="just">
              <a:buAutoNum type="arabicParenR"/>
            </a:pP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3) тих, хто, формально перебуваючи на роботі, погодився піти у так звану безоплатну відпустку, допоки його знову покличуть на </a:t>
            </a:r>
            <a:r>
              <a:rPr lang="uk-UA" dirty="0" smtClean="0">
                <a:latin typeface="Times New Roman" pitchFamily="18" charset="0"/>
                <a:cs typeface="Times New Roman" pitchFamily="18" charset="0"/>
              </a:rPr>
              <a:t>роботу.</a:t>
            </a:r>
          </a:p>
          <a:p>
            <a:pPr marL="0" indent="539750" algn="just">
              <a:buNone/>
            </a:pPr>
            <a:r>
              <a:rPr lang="uk-UA" dirty="0" smtClean="0">
                <a:latin typeface="Times New Roman" pitchFamily="18" charset="0"/>
                <a:cs typeface="Times New Roman" pitchFamily="18" charset="0"/>
              </a:rPr>
              <a:t>Приховане </a:t>
            </a:r>
            <a:r>
              <a:rPr lang="uk-UA" dirty="0">
                <a:latin typeface="Times New Roman" pitchFamily="18" charset="0"/>
                <a:cs typeface="Times New Roman" pitchFamily="18" charset="0"/>
              </a:rPr>
              <a:t>безробіття дуже поширене і в Україні, що є ознакою слабкості (деформації) ринкових регуляторів економіки та слабкості політичної демократії (некомпетентності і нерішучості влади у проведенні давно назрілих реформ).</a:t>
            </a:r>
          </a:p>
        </p:txBody>
      </p:sp>
    </p:spTree>
    <p:extLst>
      <p:ext uri="{BB962C8B-B14F-4D97-AF65-F5344CB8AC3E}">
        <p14:creationId xmlns:p14="http://schemas.microsoft.com/office/powerpoint/2010/main" val="417689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507288" cy="5865515"/>
          </a:xfrm>
        </p:spPr>
        <p:txBody>
          <a:bodyPr>
            <a:normAutofit fontScale="77500" lnSpcReduction="20000"/>
          </a:bodyPr>
          <a:lstStyle/>
          <a:p>
            <a:pPr marL="0" indent="539750" algn="just">
              <a:buNone/>
            </a:pPr>
            <a:r>
              <a:rPr lang="uk-UA" dirty="0">
                <a:latin typeface="Times New Roman" pitchFamily="18" charset="0"/>
                <a:cs typeface="Times New Roman" pitchFamily="18" charset="0"/>
              </a:rPr>
              <a:t>Безробіття та інфляція — головні макроекономічні проблеми суспільства, які покликана вирішувати держава. Одначе, як недавно з'ясували науковці, між цими економічними явищами існує взаємозв'язок, який суттєво ускладнює політику держави щодо боротьби з ними. Ці дослідження лише підсилили теорію </a:t>
            </a:r>
            <a:r>
              <a:rPr lang="uk-UA" dirty="0" err="1">
                <a:latin typeface="Times New Roman" pitchFamily="18" charset="0"/>
                <a:cs typeface="Times New Roman" pitchFamily="18" charset="0"/>
              </a:rPr>
              <a:t>Дж.М</a:t>
            </a:r>
            <a:r>
              <a:rPr lang="uk-UA" dirty="0">
                <a:latin typeface="Times New Roman" pitchFamily="18" charset="0"/>
                <a:cs typeface="Times New Roman" pitchFamily="18" charset="0"/>
              </a:rPr>
              <a:t>. Кейнса.</a:t>
            </a:r>
          </a:p>
          <a:p>
            <a:pPr marL="0" indent="539750" algn="just">
              <a:buNone/>
            </a:pPr>
            <a:r>
              <a:rPr lang="uk-UA" dirty="0">
                <a:latin typeface="Times New Roman" pitchFamily="18" charset="0"/>
                <a:cs typeface="Times New Roman" pitchFamily="18" charset="0"/>
              </a:rPr>
              <a:t>Взаємозв'язок безробіття та інфляції емпірично вперше дослідив у 1958 р. англійський економіст О. </a:t>
            </a:r>
            <a:r>
              <a:rPr lang="uk-UA" dirty="0" err="1">
                <a:latin typeface="Times New Roman" pitchFamily="18" charset="0"/>
                <a:cs typeface="Times New Roman" pitchFamily="18" charset="0"/>
              </a:rPr>
              <a:t>Філіпс</a:t>
            </a:r>
            <a:r>
              <a:rPr lang="uk-UA" dirty="0">
                <a:latin typeface="Times New Roman" pitchFamily="18" charset="0"/>
                <a:cs typeface="Times New Roman" pitchFamily="18" charset="0"/>
              </a:rPr>
              <a:t>, використавши статистику Англії майже за столітній період (1862-1957 рр.). У своїй моделі </a:t>
            </a:r>
            <a:r>
              <a:rPr lang="uk-UA" dirty="0" err="1">
                <a:latin typeface="Times New Roman" pitchFamily="18" charset="0"/>
                <a:cs typeface="Times New Roman" pitchFamily="18" charset="0"/>
              </a:rPr>
              <a:t>Філіпс</a:t>
            </a:r>
            <a:r>
              <a:rPr lang="uk-UA" dirty="0">
                <a:latin typeface="Times New Roman" pitchFamily="18" charset="0"/>
                <a:cs typeface="Times New Roman" pitchFamily="18" charset="0"/>
              </a:rPr>
              <a:t> пов'язував безробіття тільки зі змінами номінальної заробітної плати як фактором зростання витрат виробництва та цін. Через кілька років потому американські економісти П. </a:t>
            </a:r>
            <a:r>
              <a:rPr lang="uk-UA" dirty="0" err="1">
                <a:latin typeface="Times New Roman" pitchFamily="18" charset="0"/>
                <a:cs typeface="Times New Roman" pitchFamily="18" charset="0"/>
              </a:rPr>
              <a:t>Семюелсон</a:t>
            </a:r>
            <a:r>
              <a:rPr lang="uk-UA" dirty="0">
                <a:latin typeface="Times New Roman" pitchFamily="18" charset="0"/>
                <a:cs typeface="Times New Roman" pitchFamily="18" charset="0"/>
              </a:rPr>
              <a:t> та Р. </a:t>
            </a:r>
            <a:r>
              <a:rPr lang="uk-UA" dirty="0" err="1">
                <a:latin typeface="Times New Roman" pitchFamily="18" charset="0"/>
                <a:cs typeface="Times New Roman" pitchFamily="18" charset="0"/>
              </a:rPr>
              <a:t>Солоу</a:t>
            </a:r>
            <a:r>
              <a:rPr lang="uk-UA" dirty="0">
                <a:latin typeface="Times New Roman" pitchFamily="18" charset="0"/>
                <a:cs typeface="Times New Roman" pitchFamily="18" charset="0"/>
              </a:rPr>
              <a:t> перевірили правильність моделі </a:t>
            </a:r>
            <a:r>
              <a:rPr lang="uk-UA" dirty="0" err="1">
                <a:latin typeface="Times New Roman" pitchFamily="18" charset="0"/>
                <a:cs typeface="Times New Roman" pitchFamily="18" charset="0"/>
              </a:rPr>
              <a:t>Філіпса</a:t>
            </a:r>
            <a:r>
              <a:rPr lang="uk-UA" dirty="0">
                <a:latin typeface="Times New Roman" pitchFamily="18" charset="0"/>
                <a:cs typeface="Times New Roman" pitchFamily="18" charset="0"/>
              </a:rPr>
              <a:t>, підставивши у неї замість росту номінальної зарплати темп інфляції в цілому на прикладі статистичних даних США, і підтвердили її. Власне саме вони і назвали це відкриття "кривою </a:t>
            </a:r>
            <a:r>
              <a:rPr lang="uk-UA" dirty="0" err="1">
                <a:latin typeface="Times New Roman" pitchFamily="18" charset="0"/>
                <a:cs typeface="Times New Roman" pitchFamily="18" charset="0"/>
              </a:rPr>
              <a:t>Філіпса</a:t>
            </a:r>
            <a:r>
              <a:rPr lang="uk-UA" dirty="0">
                <a:latin typeface="Times New Roman" pitchFamily="18" charset="0"/>
                <a:cs typeface="Times New Roman" pitchFamily="18" charset="0"/>
              </a:rPr>
              <a:t>".</a:t>
            </a:r>
          </a:p>
          <a:p>
            <a:endParaRPr lang="uk-UA" dirty="0"/>
          </a:p>
        </p:txBody>
      </p:sp>
    </p:spTree>
    <p:extLst>
      <p:ext uri="{BB962C8B-B14F-4D97-AF65-F5344CB8AC3E}">
        <p14:creationId xmlns:p14="http://schemas.microsoft.com/office/powerpoint/2010/main" val="2170049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507288" cy="5865515"/>
          </a:xfrm>
        </p:spPr>
        <p:txBody>
          <a:bodyPr>
            <a:normAutofit fontScale="70000" lnSpcReduction="20000"/>
          </a:bodyPr>
          <a:lstStyle/>
          <a:p>
            <a:pPr marL="0" indent="0">
              <a:buNone/>
            </a:pPr>
            <a:r>
              <a:rPr lang="uk-UA" b="1" dirty="0"/>
              <a:t>Крива Філіпса</a:t>
            </a:r>
            <a:r>
              <a:rPr lang="uk-UA" dirty="0"/>
              <a:t> </a:t>
            </a:r>
            <a:r>
              <a:rPr lang="uk-UA" dirty="0" smtClean="0"/>
              <a:t>показує</a:t>
            </a:r>
            <a:r>
              <a:rPr lang="uk-UA" dirty="0"/>
              <a:t>, що між рівнем безробіття та темпом інфляції існує обернений зв'язок, який означає що в період зростання економіки та скорочення рівня безробіття темп інфляції підвищується, і навпаки. </a:t>
            </a:r>
            <a:endParaRPr lang="uk-UA" dirty="0" smtClean="0"/>
          </a:p>
          <a:p>
            <a:pPr marL="0" indent="0">
              <a:buNone/>
            </a:pPr>
            <a:r>
              <a:rPr lang="uk-UA" dirty="0" smtClean="0"/>
              <a:t>Пояснення </a:t>
            </a:r>
            <a:r>
              <a:rPr lang="uk-UA" dirty="0"/>
              <a:t>цьому наступне. До тих пір, поки фактичне безробіття перевищує свою природну норму, наймані працівники не вимагають підвищення номінальної заробітної плати. Адже, коли на ринку праці перебуває багато безробітних, то підприємці навряд чи ладні піти на підвищення платні своїм працівникам — вони радше погрожуватимуть їм звільненням та можливістю найму більш дешевої праці. Але коли економічна ситуація в країні змінюється на протилежну, коли економіка зростає і наближається до стану повної зайнятості (безробіття скорочується до своєї природної норми), то у ній виникають "вузькі місця": підприємцям бракує робочої сили і це змушує їх підвищувати зарплату. </a:t>
            </a:r>
            <a:endParaRPr lang="uk-UA" dirty="0" smtClean="0"/>
          </a:p>
          <a:p>
            <a:pPr marL="0" indent="0">
              <a:buNone/>
            </a:pPr>
            <a:r>
              <a:rPr lang="uk-UA" dirty="0" smtClean="0"/>
              <a:t>У </a:t>
            </a:r>
            <a:r>
              <a:rPr lang="uk-UA" dirty="0"/>
              <a:t>такому разі підвищення зарплати призводить до зростання витрат виробництва, а слідом за цим, підприємці, аби зберегти прибутковість свого бізнесу хоча б на попередньому рівні, вимушено піднімають ціни на свою продукцію. І, таким чином, виходить, що скорочення безробіття необхідно супроводжується прискоренням інфляції, і навпаки.</a:t>
            </a:r>
          </a:p>
        </p:txBody>
      </p:sp>
    </p:spTree>
    <p:extLst>
      <p:ext uri="{BB962C8B-B14F-4D97-AF65-F5344CB8AC3E}">
        <p14:creationId xmlns:p14="http://schemas.microsoft.com/office/powerpoint/2010/main" val="3857392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332656"/>
            <a:ext cx="8507288" cy="5937523"/>
          </a:xfrm>
        </p:spPr>
        <p:txBody>
          <a:bodyPr>
            <a:normAutofit fontScale="85000" lnSpcReduction="20000"/>
          </a:bodyPr>
          <a:lstStyle/>
          <a:p>
            <a:pPr marL="0" indent="539750" algn="just">
              <a:buNone/>
            </a:pPr>
            <a:r>
              <a:rPr lang="uk-UA" dirty="0">
                <a:latin typeface="Times New Roman" pitchFamily="18" charset="0"/>
                <a:cs typeface="Times New Roman" pitchFamily="18" charset="0"/>
              </a:rPr>
              <a:t>Події середини 1970х- рр., пов'язані з енергетичною кризою в розвинених країнах Заходу, похитнули віру в справедливість "кривої </a:t>
            </a:r>
            <a:r>
              <a:rPr lang="uk-UA" dirty="0" err="1">
                <a:latin typeface="Times New Roman" pitchFamily="18" charset="0"/>
                <a:cs typeface="Times New Roman" pitchFamily="18" charset="0"/>
              </a:rPr>
              <a:t>Філіпса</a:t>
            </a:r>
            <a:r>
              <a:rPr lang="uk-UA" dirty="0">
                <a:latin typeface="Times New Roman" pitchFamily="18" charset="0"/>
                <a:cs typeface="Times New Roman" pitchFamily="18" charset="0"/>
              </a:rPr>
              <a:t>". Різке підвищення світової ціни на нафту породило нове явище в ринковій економіці — стагфляцію, за якої економічна стагнація (застій) і відповідно велике безробіття доповнилися одночасно аномально високою інфляцією. </a:t>
            </a:r>
            <a:endParaRPr lang="uk-UA" dirty="0" smtClean="0">
              <a:latin typeface="Times New Roman" pitchFamily="18" charset="0"/>
              <a:cs typeface="Times New Roman" pitchFamily="18" charset="0"/>
            </a:endParaRPr>
          </a:p>
          <a:p>
            <a:pPr marL="0" indent="539750" algn="just">
              <a:buNone/>
            </a:pPr>
            <a:r>
              <a:rPr lang="uk-UA" dirty="0" smtClean="0">
                <a:latin typeface="Times New Roman" pitchFamily="18" charset="0"/>
                <a:cs typeface="Times New Roman" pitchFamily="18" charset="0"/>
              </a:rPr>
              <a:t>Так</a:t>
            </a:r>
            <a:r>
              <a:rPr lang="uk-UA" dirty="0">
                <a:latin typeface="Times New Roman" pitchFamily="18" charset="0"/>
                <a:cs typeface="Times New Roman" pitchFamily="18" charset="0"/>
              </a:rPr>
              <a:t>, у США в 1975 р. статистика зафіксувала безробіття на рівні 8,5% та небувалу інфляцію на позначці понад 9%. Довелося рятувати національні економіки вже не стільки кейнсіанськими рецептами стимулювання сукупного попиту, скільки покладаючись на ідеї монетаристів, які настійливо радили обмежити пряме втручання держави в економіку і зробити ставку на жорстку грошово-кредитну політику. До кінця 1980-х рр. стагфляцію було подолано.</a:t>
            </a:r>
          </a:p>
        </p:txBody>
      </p:sp>
    </p:spTree>
    <p:extLst>
      <p:ext uri="{BB962C8B-B14F-4D97-AF65-F5344CB8AC3E}">
        <p14:creationId xmlns:p14="http://schemas.microsoft.com/office/powerpoint/2010/main" val="3451311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16632"/>
            <a:ext cx="8507288" cy="6009531"/>
          </a:xfrm>
        </p:spPr>
        <p:txBody>
          <a:bodyPr>
            <a:normAutofit fontScale="85000" lnSpcReduction="20000"/>
          </a:bodyPr>
          <a:lstStyle/>
          <a:p>
            <a:pPr marL="0" indent="0">
              <a:buNone/>
            </a:pPr>
            <a:r>
              <a:rPr lang="uk-UA" dirty="0">
                <a:latin typeface="Times New Roman" pitchFamily="18" charset="0"/>
                <a:cs typeface="Times New Roman" pitchFamily="18" charset="0"/>
              </a:rPr>
              <a:t>Новітні наукові дослідження взаємозв'язку безробіття та інфляції беруть до уваги ще й очікування економічних агентів щодо зміни параметрів цих процесів. Ідеться про здатність сучасної освіченої людини як підприємця і споживача, спираючись на інформаційно-комунікативні засоби, аналізувати хід подій і передбачати певною мірою їхні наслідки. Завдяки цим очікуванням економічні агенти прагнуть завчасно пристосуватися до змін макроекономічної ситуації, випереджаючи дії уряду. </a:t>
            </a:r>
            <a:endParaRPr lang="uk-UA" dirty="0" smtClean="0">
              <a:latin typeface="Times New Roman" pitchFamily="18" charset="0"/>
              <a:cs typeface="Times New Roman" pitchFamily="18" charset="0"/>
            </a:endParaRPr>
          </a:p>
          <a:p>
            <a:pPr marL="0" indent="0">
              <a:buNone/>
            </a:pPr>
            <a:r>
              <a:rPr lang="uk-UA" dirty="0" smtClean="0">
                <a:latin typeface="Times New Roman" pitchFamily="18" charset="0"/>
                <a:cs typeface="Times New Roman" pitchFamily="18" charset="0"/>
              </a:rPr>
              <a:t>За </a:t>
            </a:r>
            <a:r>
              <a:rPr lang="uk-UA" dirty="0">
                <a:latin typeface="Times New Roman" pitchFamily="18" charset="0"/>
                <a:cs typeface="Times New Roman" pitchFamily="18" charset="0"/>
              </a:rPr>
              <a:t>таких обставин "крива </a:t>
            </a:r>
            <a:r>
              <a:rPr lang="uk-UA" dirty="0" err="1">
                <a:latin typeface="Times New Roman" pitchFamily="18" charset="0"/>
                <a:cs typeface="Times New Roman" pitchFamily="18" charset="0"/>
              </a:rPr>
              <a:t>Філіпса</a:t>
            </a:r>
            <a:r>
              <a:rPr lang="uk-UA" dirty="0">
                <a:latin typeface="Times New Roman" pitchFamily="18" charset="0"/>
                <a:cs typeface="Times New Roman" pitchFamily="18" charset="0"/>
              </a:rPr>
              <a:t>" дещо модифікується: виглядає уже не плавною кривою, а ламаною лінією. Економічні зв'язки, кажуть монетаристи, настільки складні, багато факторні, що говорити про однозначно обернений взаємозв'язок безробіття та інфляції не доводиться, особливо в довгостроковому періоді.</a:t>
            </a:r>
          </a:p>
        </p:txBody>
      </p:sp>
    </p:spTree>
    <p:extLst>
      <p:ext uri="{BB962C8B-B14F-4D97-AF65-F5344CB8AC3E}">
        <p14:creationId xmlns:p14="http://schemas.microsoft.com/office/powerpoint/2010/main" val="11875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332656"/>
            <a:ext cx="8507288" cy="5793507"/>
          </a:xfrm>
        </p:spPr>
        <p:txBody>
          <a:bodyPr>
            <a:normAutofit fontScale="92500" lnSpcReduction="10000"/>
          </a:bodyPr>
          <a:lstStyle/>
          <a:p>
            <a:pPr marL="0" indent="719138" algn="just">
              <a:buNone/>
            </a:pPr>
            <a:r>
              <a:rPr lang="uk-UA" dirty="0" smtClean="0">
                <a:latin typeface="Times New Roman" pitchFamily="18" charset="0"/>
                <a:cs typeface="Times New Roman" pitchFamily="18" charset="0"/>
              </a:rPr>
              <a:t>Економічний цикл має декілька стадій, які необхідно </a:t>
            </a:r>
            <a:r>
              <a:rPr lang="uk-UA" dirty="0" err="1" smtClean="0">
                <a:latin typeface="Times New Roman" pitchFamily="18" charset="0"/>
                <a:cs typeface="Times New Roman" pitchFamily="18" charset="0"/>
              </a:rPr>
              <a:t>моніторити</a:t>
            </a:r>
            <a:r>
              <a:rPr lang="uk-UA" dirty="0" smtClean="0">
                <a:latin typeface="Times New Roman" pitchFamily="18" charset="0"/>
                <a:cs typeface="Times New Roman" pitchFamily="18" charset="0"/>
              </a:rPr>
              <a:t> та визначати їх особливості на основі певних показників</a:t>
            </a:r>
          </a:p>
          <a:p>
            <a:pPr marL="0" indent="719138" algn="just">
              <a:buNone/>
            </a:pPr>
            <a:r>
              <a:rPr lang="uk-UA" dirty="0" smtClean="0">
                <a:latin typeface="Times New Roman" pitchFamily="18" charset="0"/>
                <a:cs typeface="Times New Roman" pitchFamily="18" charset="0"/>
              </a:rPr>
              <a:t>Серед традиційних показників виділяють валовий внутрішній продукт, інфляцію та безробіття.</a:t>
            </a:r>
          </a:p>
          <a:p>
            <a:pPr marL="0" indent="719138" algn="just">
              <a:buNone/>
            </a:pPr>
            <a:r>
              <a:rPr lang="uk-UA" b="1" dirty="0" smtClean="0">
                <a:latin typeface="Times New Roman" pitchFamily="18" charset="0"/>
                <a:cs typeface="Times New Roman" pitchFamily="18" charset="0"/>
              </a:rPr>
              <a:t>Інфляція</a:t>
            </a:r>
            <a:r>
              <a:rPr lang="uk-UA" dirty="0" smtClean="0">
                <a:latin typeface="Times New Roman" pitchFamily="18" charset="0"/>
                <a:cs typeface="Times New Roman" pitchFamily="18" charset="0"/>
              </a:rPr>
              <a:t> – це зростання загального рівня цін, або іншими словами падіння купівельної спроможності грошей, підвищення грошової вартості життя.</a:t>
            </a:r>
          </a:p>
          <a:p>
            <a:pPr marL="0" indent="719138" algn="just">
              <a:buNone/>
            </a:pPr>
            <a:r>
              <a:rPr lang="uk-UA" dirty="0" smtClean="0">
                <a:latin typeface="Times New Roman" pitchFamily="18" charset="0"/>
                <a:cs typeface="Times New Roman" pitchFamily="18" charset="0"/>
              </a:rPr>
              <a:t>Рівень інфляції показує, як змінилися ціни в економіці і вимірюється за допомогою індексу цін.</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5758031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507288" cy="5865515"/>
          </a:xfrm>
        </p:spPr>
        <p:txBody>
          <a:bodyPr/>
          <a:lstStyle/>
          <a:p>
            <a:pPr marL="0" indent="0">
              <a:buNone/>
            </a:pPr>
            <a:r>
              <a:rPr lang="uk-UA" dirty="0" smtClean="0">
                <a:latin typeface="Times New Roman" pitchFamily="18" charset="0"/>
                <a:cs typeface="Times New Roman" pitchFamily="18" charset="0"/>
              </a:rPr>
              <a:t>Крива </a:t>
            </a:r>
            <a:r>
              <a:rPr lang="uk-UA" dirty="0" err="1" smtClean="0">
                <a:latin typeface="Times New Roman" pitchFamily="18" charset="0"/>
                <a:cs typeface="Times New Roman" pitchFamily="18" charset="0"/>
              </a:rPr>
              <a:t>Філіпса</a:t>
            </a:r>
            <a:endParaRPr lang="uk-UA"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980728"/>
            <a:ext cx="5184576"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0308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0" y="260648"/>
            <a:ext cx="7848872" cy="3888432"/>
          </a:xfrm>
        </p:spPr>
      </p:pic>
      <p:sp>
        <p:nvSpPr>
          <p:cNvPr id="6" name="TextBox 5"/>
          <p:cNvSpPr txBox="1"/>
          <p:nvPr/>
        </p:nvSpPr>
        <p:spPr>
          <a:xfrm>
            <a:off x="611560" y="4293096"/>
            <a:ext cx="7848872" cy="2308324"/>
          </a:xfrm>
          <a:prstGeom prst="rect">
            <a:avLst/>
          </a:prstGeom>
          <a:noFill/>
        </p:spPr>
        <p:txBody>
          <a:bodyPr wrap="square" rtlCol="0">
            <a:spAutoFit/>
          </a:bodyPr>
          <a:lstStyle/>
          <a:p>
            <a:pPr indent="449263" algn="just"/>
            <a:r>
              <a:rPr lang="uk-UA" dirty="0" smtClean="0">
                <a:latin typeface="Times New Roman" pitchFamily="18" charset="0"/>
                <a:cs typeface="Times New Roman" pitchFamily="18" charset="0"/>
              </a:rPr>
              <a:t>Індекс </a:t>
            </a:r>
            <a:r>
              <a:rPr lang="uk-UA" dirty="0" err="1" smtClean="0">
                <a:latin typeface="Times New Roman" pitchFamily="18" charset="0"/>
                <a:cs typeface="Times New Roman" pitchFamily="18" charset="0"/>
              </a:rPr>
              <a:t>Ласпейреса</a:t>
            </a:r>
            <a:r>
              <a:rPr lang="uk-UA" dirty="0" smtClean="0">
                <a:latin typeface="Times New Roman" pitchFamily="18" charset="0"/>
                <a:cs typeface="Times New Roman" pitchFamily="18" charset="0"/>
              </a:rPr>
              <a:t> показує, як </a:t>
            </a:r>
            <a:r>
              <a:rPr lang="uk-UA" dirty="0" err="1" smtClean="0">
                <a:latin typeface="Times New Roman" pitchFamily="18" charset="0"/>
                <a:cs typeface="Times New Roman" pitchFamily="18" charset="0"/>
              </a:rPr>
              <a:t>змінюєься</a:t>
            </a:r>
            <a:r>
              <a:rPr lang="uk-UA" dirty="0" smtClean="0">
                <a:latin typeface="Times New Roman" pitchFamily="18" charset="0"/>
                <a:cs typeface="Times New Roman" pitchFamily="18" charset="0"/>
              </a:rPr>
              <a:t> ціна в два різні періоди, що </a:t>
            </a:r>
            <a:r>
              <a:rPr lang="uk-UA" dirty="0" err="1" smtClean="0">
                <a:latin typeface="Times New Roman" pitchFamily="18" charset="0"/>
                <a:cs typeface="Times New Roman" pitchFamily="18" charset="0"/>
              </a:rPr>
              <a:t>порівнююється</a:t>
            </a:r>
            <a:r>
              <a:rPr lang="uk-UA" dirty="0" smtClean="0">
                <a:latin typeface="Times New Roman" pitchFamily="18" charset="0"/>
                <a:cs typeface="Times New Roman" pitchFamily="18" charset="0"/>
              </a:rPr>
              <a:t>, якщо структура виробленого ВВП не змінюється.</a:t>
            </a:r>
          </a:p>
          <a:p>
            <a:pPr indent="449263" algn="just"/>
            <a:r>
              <a:rPr lang="uk-UA" dirty="0" smtClean="0">
                <a:latin typeface="Times New Roman" pitchFamily="18" charset="0"/>
                <a:cs typeface="Times New Roman" pitchFamily="18" charset="0"/>
              </a:rPr>
              <a:t>Цей індекс дещо завищує темп зростання цін, оскільки при розрахунку нехтують тим фактом, що зі зміною цін відбуваються зміни в структурі споживчих товарів.</a:t>
            </a:r>
          </a:p>
          <a:p>
            <a:pPr indent="449263" algn="just"/>
            <a:r>
              <a:rPr lang="uk-UA" dirty="0" smtClean="0">
                <a:latin typeface="Times New Roman" pitchFamily="18" charset="0"/>
                <a:cs typeface="Times New Roman" pitchFamily="18" charset="0"/>
              </a:rPr>
              <a:t>Індекс розраховується як правило до фіксованого кошика споживчих товарів та послуг. Вартість кошика береться за 100 % в базовому році, а тому вказує наслідки змінилися ціна в порівнянні з минулим періодом</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531634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0" y="476672"/>
            <a:ext cx="7776864" cy="3672408"/>
          </a:xfrm>
        </p:spPr>
      </p:pic>
      <p:sp>
        <p:nvSpPr>
          <p:cNvPr id="5" name="TextBox 4"/>
          <p:cNvSpPr txBox="1"/>
          <p:nvPr/>
        </p:nvSpPr>
        <p:spPr>
          <a:xfrm>
            <a:off x="611560" y="4437112"/>
            <a:ext cx="7848872" cy="2031325"/>
          </a:xfrm>
          <a:prstGeom prst="rect">
            <a:avLst/>
          </a:prstGeom>
          <a:noFill/>
        </p:spPr>
        <p:txBody>
          <a:bodyPr wrap="square" rtlCol="0">
            <a:spAutoFit/>
          </a:bodyPr>
          <a:lstStyle/>
          <a:p>
            <a:pPr indent="539750" algn="just"/>
            <a:r>
              <a:rPr lang="uk-UA" dirty="0" smtClean="0">
                <a:latin typeface="Times New Roman" pitchFamily="18" charset="0"/>
                <a:cs typeface="Times New Roman" pitchFamily="18" charset="0"/>
              </a:rPr>
              <a:t>Індекс </a:t>
            </a:r>
            <a:r>
              <a:rPr lang="uk-UA" dirty="0" err="1" smtClean="0">
                <a:latin typeface="Times New Roman" pitchFamily="18" charset="0"/>
                <a:cs typeface="Times New Roman" pitchFamily="18" charset="0"/>
              </a:rPr>
              <a:t>Пааше</a:t>
            </a:r>
            <a:r>
              <a:rPr lang="uk-UA" dirty="0" smtClean="0">
                <a:latin typeface="Times New Roman" pitchFamily="18" charset="0"/>
                <a:cs typeface="Times New Roman" pitchFamily="18" charset="0"/>
              </a:rPr>
              <a:t> частково усуває обмеження попереднього індексу, оскільки головними вагами є товарна структура виробництва поточного року.</a:t>
            </a:r>
          </a:p>
          <a:p>
            <a:pPr indent="539750" algn="just"/>
            <a:r>
              <a:rPr lang="uk-UA" dirty="0" smtClean="0">
                <a:latin typeface="Times New Roman" pitchFamily="18" charset="0"/>
                <a:cs typeface="Times New Roman" pitchFamily="18" charset="0"/>
              </a:rPr>
              <a:t>Індекс розраховується до продукції, яка входить до ВВП, називається </a:t>
            </a:r>
            <a:r>
              <a:rPr lang="uk-UA" dirty="0" err="1" smtClean="0">
                <a:latin typeface="Times New Roman" pitchFamily="18" charset="0"/>
                <a:cs typeface="Times New Roman" pitchFamily="18" charset="0"/>
              </a:rPr>
              <a:t>дефлятором</a:t>
            </a:r>
            <a:r>
              <a:rPr lang="uk-UA" dirty="0" smtClean="0">
                <a:latin typeface="Times New Roman" pitchFamily="18" charset="0"/>
                <a:cs typeface="Times New Roman" pitchFamily="18" charset="0"/>
              </a:rPr>
              <a:t> ВВП</a:t>
            </a:r>
          </a:p>
          <a:p>
            <a:pPr algn="just"/>
            <a:endParaRPr lang="uk-UA" dirty="0" smtClean="0">
              <a:latin typeface="Times New Roman" pitchFamily="18" charset="0"/>
              <a:cs typeface="Times New Roman" pitchFamily="18" charset="0"/>
            </a:endParaRPr>
          </a:p>
          <a:p>
            <a:pPr algn="just"/>
            <a:r>
              <a:rPr lang="uk-UA" dirty="0" err="1" smtClean="0">
                <a:latin typeface="Times New Roman" pitchFamily="18" charset="0"/>
                <a:cs typeface="Times New Roman" pitchFamily="18" charset="0"/>
              </a:rPr>
              <a:t>Дефлятор</a:t>
            </a:r>
            <a:r>
              <a:rPr lang="uk-UA" dirty="0" smtClean="0">
                <a:latin typeface="Times New Roman" pitchFamily="18" charset="0"/>
                <a:cs typeface="Times New Roman" pitchFamily="18" charset="0"/>
              </a:rPr>
              <a:t> ВВП = номінальний ВВП/реальний ВВП</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066831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Місце для вмісту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3568" y="332656"/>
            <a:ext cx="7736458" cy="3777803"/>
          </a:xfrm>
        </p:spPr>
      </p:pic>
      <p:sp>
        <p:nvSpPr>
          <p:cNvPr id="5" name="TextBox 4"/>
          <p:cNvSpPr txBox="1"/>
          <p:nvPr/>
        </p:nvSpPr>
        <p:spPr>
          <a:xfrm>
            <a:off x="683568" y="4293096"/>
            <a:ext cx="7848872" cy="646331"/>
          </a:xfrm>
          <a:prstGeom prst="rect">
            <a:avLst/>
          </a:prstGeom>
          <a:noFill/>
        </p:spPr>
        <p:txBody>
          <a:bodyPr wrap="square" rtlCol="0">
            <a:spAutoFit/>
          </a:bodyPr>
          <a:lstStyle/>
          <a:p>
            <a:r>
              <a:rPr lang="uk-UA" dirty="0" smtClean="0">
                <a:latin typeface="Times New Roman" pitchFamily="18" charset="0"/>
                <a:cs typeface="Times New Roman" pitchFamily="18" charset="0"/>
              </a:rPr>
              <a:t>Індекс Фішера представляє собою середнє геометричне значення індексів </a:t>
            </a:r>
            <a:r>
              <a:rPr lang="uk-UA" dirty="0" err="1" smtClean="0">
                <a:latin typeface="Times New Roman" pitchFamily="18" charset="0"/>
                <a:cs typeface="Times New Roman" pitchFamily="18" charset="0"/>
              </a:rPr>
              <a:t>Ласпейреса</a:t>
            </a:r>
            <a:r>
              <a:rPr lang="uk-UA" dirty="0" smtClean="0">
                <a:latin typeface="Times New Roman" pitchFamily="18" charset="0"/>
                <a:cs typeface="Times New Roman" pitchFamily="18" charset="0"/>
              </a:rPr>
              <a:t> та </a:t>
            </a:r>
            <a:r>
              <a:rPr lang="uk-UA" dirty="0" err="1" smtClean="0">
                <a:latin typeface="Times New Roman" pitchFamily="18" charset="0"/>
                <a:cs typeface="Times New Roman" pitchFamily="18" charset="0"/>
              </a:rPr>
              <a:t>Пааше</a:t>
            </a:r>
            <a:r>
              <a:rPr lang="uk-UA" dirty="0" smtClean="0">
                <a:latin typeface="Times New Roman" pitchFamily="18" charset="0"/>
                <a:cs typeface="Times New Roman" pitchFamily="18" charset="0"/>
              </a:rPr>
              <a:t>, та усуває їх обмеженість</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766138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332656"/>
            <a:ext cx="8507288" cy="5793507"/>
          </a:xfrm>
        </p:spPr>
        <p:txBody>
          <a:bodyPr/>
          <a:lstStyle/>
          <a:p>
            <a:pPr marL="0" indent="449263">
              <a:buNone/>
            </a:pPr>
            <a:r>
              <a:rPr lang="uk-UA" dirty="0" smtClean="0">
                <a:latin typeface="Times New Roman" pitchFamily="18" charset="0"/>
                <a:cs typeface="Times New Roman" pitchFamily="18" charset="0"/>
              </a:rPr>
              <a:t>Зворотнім до інфляції поняттям є дефляції, яка має місце, коли падає загальний рівень цін, купівельна здатність грошей підвищується. Має місце в окремих кварталах протягом року.</a:t>
            </a:r>
          </a:p>
          <a:p>
            <a:pPr marL="0" indent="0">
              <a:buNone/>
            </a:pPr>
            <a:endParaRPr lang="uk-UA" dirty="0"/>
          </a:p>
        </p:txBody>
      </p:sp>
    </p:spTree>
    <p:extLst>
      <p:ext uri="{BB962C8B-B14F-4D97-AF65-F5344CB8AC3E}">
        <p14:creationId xmlns:p14="http://schemas.microsoft.com/office/powerpoint/2010/main" val="295241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507288" cy="5937523"/>
          </a:xfrm>
        </p:spPr>
        <p:txBody>
          <a:bodyPr/>
          <a:lstStyle/>
          <a:p>
            <a:endParaRPr lang="uk-U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3011150" cy="731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4031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332656"/>
            <a:ext cx="8435280" cy="5793507"/>
          </a:xfrm>
        </p:spPr>
        <p:txBody>
          <a:bodyPr>
            <a:normAutofit fontScale="85000" lnSpcReduction="10000"/>
          </a:bodyPr>
          <a:lstStyle/>
          <a:p>
            <a:r>
              <a:rPr lang="uk-UA" dirty="0">
                <a:latin typeface="Times New Roman" pitchFamily="18" charset="0"/>
                <a:cs typeface="Times New Roman" pitchFamily="18" charset="0"/>
              </a:rPr>
              <a:t>За формами прояву виділяються </a:t>
            </a:r>
            <a:r>
              <a:rPr lang="uk-UA" b="1" dirty="0">
                <a:latin typeface="Times New Roman" pitchFamily="18" charset="0"/>
                <a:cs typeface="Times New Roman" pitchFamily="18" charset="0"/>
              </a:rPr>
              <a:t>два типи інфляції:</a:t>
            </a:r>
            <a:endParaRPr lang="uk-UA" dirty="0">
              <a:latin typeface="Times New Roman" pitchFamily="18" charset="0"/>
              <a:cs typeface="Times New Roman" pitchFamily="18" charset="0"/>
            </a:endParaRPr>
          </a:p>
          <a:p>
            <a:pPr marL="0" indent="0">
              <a:buNone/>
            </a:pPr>
            <a:r>
              <a:rPr lang="uk-UA" dirty="0">
                <a:latin typeface="Times New Roman" pitchFamily="18" charset="0"/>
                <a:cs typeface="Times New Roman" pitchFamily="18" charset="0"/>
              </a:rPr>
              <a:t>1) </a:t>
            </a:r>
            <a:r>
              <a:rPr lang="uk-UA" b="1" dirty="0">
                <a:latin typeface="Times New Roman" pitchFamily="18" charset="0"/>
                <a:cs typeface="Times New Roman" pitchFamily="18" charset="0"/>
              </a:rPr>
              <a:t>відкрита, </a:t>
            </a:r>
            <a:r>
              <a:rPr lang="uk-UA" dirty="0">
                <a:latin typeface="Times New Roman" pitchFamily="18" charset="0"/>
                <a:cs typeface="Times New Roman" pitchFamily="18" charset="0"/>
              </a:rPr>
              <a:t>або </a:t>
            </a:r>
            <a:r>
              <a:rPr lang="uk-UA" b="1" dirty="0">
                <a:latin typeface="Times New Roman" pitchFamily="18" charset="0"/>
                <a:cs typeface="Times New Roman" pitchFamily="18" charset="0"/>
              </a:rPr>
              <a:t>явна, інфляція </a:t>
            </a:r>
            <a:r>
              <a:rPr lang="uk-UA" dirty="0">
                <a:latin typeface="Times New Roman" pitchFamily="18" charset="0"/>
                <a:cs typeface="Times New Roman" pitchFamily="18" charset="0"/>
              </a:rPr>
              <a:t>— властива суспільствам з ринковою економікою, а значить і вільним ціноутворенням;</a:t>
            </a:r>
          </a:p>
          <a:p>
            <a:pPr marL="0" indent="0">
              <a:buNone/>
            </a:pPr>
            <a:r>
              <a:rPr lang="uk-UA" dirty="0">
                <a:latin typeface="Times New Roman" pitchFamily="18" charset="0"/>
                <a:cs typeface="Times New Roman" pitchFamily="18" charset="0"/>
              </a:rPr>
              <a:t>2) </a:t>
            </a:r>
            <a:r>
              <a:rPr lang="uk-UA" b="1" dirty="0">
                <a:latin typeface="Times New Roman" pitchFamily="18" charset="0"/>
                <a:cs typeface="Times New Roman" pitchFamily="18" charset="0"/>
              </a:rPr>
              <a:t>прихована, </a:t>
            </a:r>
            <a:r>
              <a:rPr lang="uk-UA" dirty="0">
                <a:latin typeface="Times New Roman" pitchFamily="18" charset="0"/>
                <a:cs typeface="Times New Roman" pitchFamily="18" charset="0"/>
              </a:rPr>
              <a:t>або </a:t>
            </a:r>
            <a:r>
              <a:rPr lang="uk-UA" b="1" dirty="0">
                <a:latin typeface="Times New Roman" pitchFamily="18" charset="0"/>
                <a:cs typeface="Times New Roman" pitchFamily="18" charset="0"/>
              </a:rPr>
              <a:t>подавлена, інфляція </a:t>
            </a:r>
            <a:r>
              <a:rPr lang="uk-UA" dirty="0">
                <a:latin typeface="Times New Roman" pitchFamily="18" charset="0"/>
                <a:cs typeface="Times New Roman" pitchFamily="18" charset="0"/>
              </a:rPr>
              <a:t>— властива суспільствам з повністю одержавленою (неринковою) економікою, де жорстка регламентація ("заморожування") державою цін має своїми наслідками товарний дефіцит, низьку якість товарів і послуг, величезні витрати часу, нервів і людської гідності на вистоювання в чергах і пошук елементарних речей. Вона ж спонукала ділків до спекуляції дефіцитними товарами. Такий тип інфляції мав місце, зокрема, у колишньому СРСР.</a:t>
            </a:r>
          </a:p>
          <a:p>
            <a:pPr marL="0" indent="0">
              <a:buNone/>
            </a:pPr>
            <a:endParaRPr lang="uk-UA" dirty="0"/>
          </a:p>
        </p:txBody>
      </p:sp>
    </p:spTree>
    <p:extLst>
      <p:ext uri="{BB962C8B-B14F-4D97-AF65-F5344CB8AC3E}">
        <p14:creationId xmlns:p14="http://schemas.microsoft.com/office/powerpoint/2010/main" val="2101467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507288" cy="5865515"/>
          </a:xfrm>
        </p:spPr>
        <p:txBody>
          <a:bodyPr>
            <a:normAutofit fontScale="70000" lnSpcReduction="20000"/>
          </a:bodyPr>
          <a:lstStyle/>
          <a:p>
            <a:pPr marL="0" indent="0">
              <a:buNone/>
            </a:pPr>
            <a:r>
              <a:rPr lang="uk-UA" dirty="0">
                <a:latin typeface="Times New Roman" pitchFamily="18" charset="0"/>
                <a:cs typeface="Times New Roman" pitchFamily="18" charset="0"/>
              </a:rPr>
              <a:t>За темпом зростання цін розрізняють </a:t>
            </a:r>
            <a:r>
              <a:rPr lang="uk-UA" b="1" dirty="0">
                <a:latin typeface="Times New Roman" pitchFamily="18" charset="0"/>
                <a:cs typeface="Times New Roman" pitchFamily="18" charset="0"/>
              </a:rPr>
              <a:t>три види інфляції: </a:t>
            </a:r>
            <a:r>
              <a:rPr lang="uk-UA" dirty="0">
                <a:latin typeface="Times New Roman" pitchFamily="18" charset="0"/>
                <a:cs typeface="Times New Roman" pitchFamily="18" charset="0"/>
              </a:rPr>
              <a:t>помірну, галопуючу та гіперінфляцію.</a:t>
            </a:r>
          </a:p>
          <a:p>
            <a:pPr marL="0" indent="0">
              <a:buNone/>
            </a:pPr>
            <a:r>
              <a:rPr lang="uk-UA" b="1" dirty="0">
                <a:latin typeface="Times New Roman" pitchFamily="18" charset="0"/>
                <a:cs typeface="Times New Roman" pitchFamily="18" charset="0"/>
              </a:rPr>
              <a:t>Помірна, </a:t>
            </a:r>
            <a:r>
              <a:rPr lang="uk-UA" dirty="0">
                <a:latin typeface="Times New Roman" pitchFamily="18" charset="0"/>
                <a:cs typeface="Times New Roman" pitchFamily="18" charset="0"/>
              </a:rPr>
              <a:t>або </a:t>
            </a:r>
            <a:r>
              <a:rPr lang="uk-UA" b="1" dirty="0">
                <a:latin typeface="Times New Roman" pitchFamily="18" charset="0"/>
                <a:cs typeface="Times New Roman" pitchFamily="18" charset="0"/>
              </a:rPr>
              <a:t>повзуча, інфляція </a:t>
            </a:r>
            <a:r>
              <a:rPr lang="uk-UA" dirty="0">
                <a:latin typeface="Times New Roman" pitchFamily="18" charset="0"/>
                <a:cs typeface="Times New Roman" pitchFamily="18" charset="0"/>
              </a:rPr>
              <a:t>має місце тоді, коли ціни в країні зростають у середньому до 10% за рік. Такий вид інфляції вважається безпечним, а коли ціни приростають усього на декілька відсотків, то навіть і бажаним. Незначне підвищення цін справляє стимулюючий ефект для економічних суб'єктів, так би мовити, "підхльостує" ділову активність. Активізація попиту відповідно стимулює виробництво.</a:t>
            </a:r>
          </a:p>
          <a:p>
            <a:pPr marL="0" indent="0">
              <a:buNone/>
            </a:pPr>
            <a:r>
              <a:rPr lang="uk-UA" b="1" dirty="0">
                <a:latin typeface="Times New Roman" pitchFamily="18" charset="0"/>
                <a:cs typeface="Times New Roman" pitchFamily="18" charset="0"/>
              </a:rPr>
              <a:t>Галопуюча інфляція </a:t>
            </a:r>
            <a:r>
              <a:rPr lang="uk-UA" dirty="0">
                <a:latin typeface="Times New Roman" pitchFamily="18" charset="0"/>
                <a:cs typeface="Times New Roman" pitchFamily="18" charset="0"/>
              </a:rPr>
              <a:t>виникає при зростанні цін понад 10% за рік (і, приблизно, до 100 чи навіть 200%). Цей вид інфляції стає вже небезпечним, оскільки за стрибків цін люди втрачають спокій, щоразу очікуючи чергового підвищення цін.</a:t>
            </a:r>
          </a:p>
          <a:p>
            <a:pPr marL="0" indent="0">
              <a:buNone/>
            </a:pPr>
            <a:r>
              <a:rPr lang="uk-UA" b="1" dirty="0">
                <a:latin typeface="Times New Roman" pitchFamily="18" charset="0"/>
                <a:cs typeface="Times New Roman" pitchFamily="18" charset="0"/>
              </a:rPr>
              <a:t>Гіперінфляція </a:t>
            </a:r>
            <a:r>
              <a:rPr lang="uk-UA" dirty="0">
                <a:latin typeface="Times New Roman" pitchFamily="18" charset="0"/>
                <a:cs typeface="Times New Roman" pitchFamily="18" charset="0"/>
              </a:rPr>
              <a:t>(від </a:t>
            </a:r>
            <a:r>
              <a:rPr lang="uk-UA" dirty="0" err="1">
                <a:latin typeface="Times New Roman" pitchFamily="18" charset="0"/>
                <a:cs typeface="Times New Roman" pitchFamily="18" charset="0"/>
              </a:rPr>
              <a:t>грецьк</a:t>
            </a:r>
            <a:r>
              <a:rPr lang="uk-UA" dirty="0">
                <a:latin typeface="Times New Roman" pitchFamily="18" charset="0"/>
                <a:cs typeface="Times New Roman" pitchFamily="18" charset="0"/>
              </a:rPr>
              <a:t>. </a:t>
            </a:r>
            <a:r>
              <a:rPr lang="en-US" b="1" i="1" dirty="0">
                <a:latin typeface="Times New Roman" pitchFamily="18" charset="0"/>
                <a:cs typeface="Times New Roman" pitchFamily="18" charset="0"/>
              </a:rPr>
              <a:t>hyper </a:t>
            </a:r>
            <a:r>
              <a:rPr lang="en-US" dirty="0">
                <a:latin typeface="Times New Roman" pitchFamily="18" charset="0"/>
                <a:cs typeface="Times New Roman" pitchFamily="18" charset="0"/>
              </a:rPr>
              <a:t>— </a:t>
            </a:r>
            <a:r>
              <a:rPr lang="uk-UA" dirty="0">
                <a:latin typeface="Times New Roman" pitchFamily="18" charset="0"/>
                <a:cs typeface="Times New Roman" pitchFamily="18" charset="0"/>
              </a:rPr>
              <a:t>над, зверх) — найбільш небезпечний вид інфляційних процесів. Під час гіперінфляції ціни зростають надзвичайно швидко, вони наче вибухають, сягаючи астрономічних висот, наприклад, понад 1000% за рік, або 50% за місяць, чи 1% за день). Це </a:t>
            </a:r>
            <a:r>
              <a:rPr lang="uk-UA" dirty="0" err="1">
                <a:latin typeface="Times New Roman" pitchFamily="18" charset="0"/>
                <a:cs typeface="Times New Roman" pitchFamily="18" charset="0"/>
              </a:rPr>
              <a:t>самоприскорювана</a:t>
            </a:r>
            <a:r>
              <a:rPr lang="uk-UA" dirty="0">
                <a:latin typeface="Times New Roman" pitchFamily="18" charset="0"/>
                <a:cs typeface="Times New Roman" pitchFamily="18" charset="0"/>
              </a:rPr>
              <a:t> інфляція.</a:t>
            </a:r>
          </a:p>
          <a:p>
            <a:endParaRPr lang="uk-UA" dirty="0"/>
          </a:p>
        </p:txBody>
      </p:sp>
    </p:spTree>
    <p:extLst>
      <p:ext uri="{BB962C8B-B14F-4D97-AF65-F5344CB8AC3E}">
        <p14:creationId xmlns:p14="http://schemas.microsoft.com/office/powerpoint/2010/main" val="2559149327"/>
      </p:ext>
    </p:extLst>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TotalTime>
  <Words>732</Words>
  <Application>Microsoft Office PowerPoint</Application>
  <PresentationFormat>Екран (4:3)</PresentationFormat>
  <Paragraphs>65</Paragraphs>
  <Slides>20</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20</vt:i4>
      </vt:variant>
    </vt:vector>
  </HeadingPairs>
  <TitlesOfParts>
    <vt:vector size="21" baseType="lpstr">
      <vt:lpstr>Тема Office</vt:lpstr>
      <vt:lpstr>Наслідки циклів. Інфляція, безробіття та їх види.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diakov.net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Наслідки циклів. Інфляція, безробіття та їх види.</dc:title>
  <dc:creator>RePack by Diakov</dc:creator>
  <cp:lastModifiedBy>RePack by Diakov</cp:lastModifiedBy>
  <cp:revision>8</cp:revision>
  <dcterms:created xsi:type="dcterms:W3CDTF">2021-01-15T06:49:43Z</dcterms:created>
  <dcterms:modified xsi:type="dcterms:W3CDTF">2021-01-15T08:04:43Z</dcterms:modified>
</cp:coreProperties>
</file>