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8"/>
  </p:notesMasterIdLst>
  <p:sldIdLst>
    <p:sldId id="258" r:id="rId2"/>
    <p:sldId id="283" r:id="rId3"/>
    <p:sldId id="266" r:id="rId4"/>
    <p:sldId id="284" r:id="rId5"/>
    <p:sldId id="257" r:id="rId6"/>
    <p:sldId id="282" r:id="rId7"/>
    <p:sldId id="268" r:id="rId8"/>
    <p:sldId id="276" r:id="rId9"/>
    <p:sldId id="277" r:id="rId10"/>
    <p:sldId id="285" r:id="rId11"/>
    <p:sldId id="286" r:id="rId12"/>
    <p:sldId id="287" r:id="rId13"/>
    <p:sldId id="288" r:id="rId14"/>
    <p:sldId id="289" r:id="rId15"/>
    <p:sldId id="290" r:id="rId16"/>
    <p:sldId id="272" r:id="rId17"/>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599" autoAdjust="0"/>
    <p:restoredTop sz="94667" autoAdjust="0"/>
  </p:normalViewPr>
  <p:slideViewPr>
    <p:cSldViewPr>
      <p:cViewPr varScale="1">
        <p:scale>
          <a:sx n="80" d="100"/>
          <a:sy n="80" d="100"/>
        </p:scale>
        <p:origin x="1709"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7A9A0B-A2C5-47E4-961C-DAEF5B110B11}" type="datetimeFigureOut">
              <a:rPr lang="ru-RU" smtClean="0"/>
              <a:pPr/>
              <a:t>19.10.2024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367D7D-2493-4434-96C8-824A9BFD179F}" type="slidenum">
              <a:rPr lang="ru-RU" smtClean="0"/>
              <a:pPr/>
              <a:t>‹#›</a:t>
            </a:fld>
            <a:endParaRPr lang="ru-RU"/>
          </a:p>
        </p:txBody>
      </p:sp>
    </p:spTree>
    <p:extLst>
      <p:ext uri="{BB962C8B-B14F-4D97-AF65-F5344CB8AC3E}">
        <p14:creationId xmlns:p14="http://schemas.microsoft.com/office/powerpoint/2010/main" val="32042691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1367D7D-2493-4434-96C8-824A9BFD179F}" type="slidenum">
              <a:rPr lang="ru-RU" smtClean="0"/>
              <a:pPr/>
              <a:t>4</a:t>
            </a:fld>
            <a:endParaRPr lang="ru-RU"/>
          </a:p>
        </p:txBody>
      </p:sp>
    </p:spTree>
    <p:extLst>
      <p:ext uri="{BB962C8B-B14F-4D97-AF65-F5344CB8AC3E}">
        <p14:creationId xmlns:p14="http://schemas.microsoft.com/office/powerpoint/2010/main" val="25450129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7EAF463A-BC7C-46EE-9F1E-7F377CCA4891}" type="datetimeFigureOut">
              <a:rPr lang="en-US" smtClean="0"/>
              <a:pPr/>
              <a:t>10/19/2024</a:t>
            </a:fld>
            <a:endParaRPr lang="en-US"/>
          </a:p>
        </p:txBody>
      </p:sp>
      <p:sp>
        <p:nvSpPr>
          <p:cNvPr id="20" name="Нижний колонтитул 19"/>
          <p:cNvSpPr>
            <a:spLocks noGrp="1"/>
          </p:cNvSpPr>
          <p:nvPr>
            <p:ph type="ftr" sz="quarter" idx="11"/>
          </p:nvPr>
        </p:nvSpPr>
        <p:spPr/>
        <p:txBody>
          <a:bodyPr/>
          <a:lstStyle>
            <a:extLst/>
          </a:lstStyle>
          <a:p>
            <a:endParaRPr lang="en-US"/>
          </a:p>
        </p:txBody>
      </p:sp>
      <p:sp>
        <p:nvSpPr>
          <p:cNvPr id="10" name="Номер слайда 9"/>
          <p:cNvSpPr>
            <a:spLocks noGrp="1"/>
          </p:cNvSpPr>
          <p:nvPr>
            <p:ph type="sldNum" sz="quarter" idx="12"/>
          </p:nvPr>
        </p:nvSpPr>
        <p:spPr/>
        <p:txBody>
          <a:bodyPr/>
          <a:lstStyle>
            <a:extLst/>
          </a:lstStyle>
          <a:p>
            <a:fld id="{A483448D-3A78-4528-A469-B745A65DA480}" type="slidenum">
              <a:rPr lang="en-US" smtClean="0"/>
              <a:pPr/>
              <a:t>‹#›</a:t>
            </a:fld>
            <a:endParaRPr lang="en-US"/>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AF463A-BC7C-46EE-9F1E-7F377CCA4891}" type="datetimeFigureOut">
              <a:rPr lang="en-US" smtClean="0"/>
              <a:pPr/>
              <a:t>10/19/2024</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AF463A-BC7C-46EE-9F1E-7F377CCA4891}" type="datetimeFigureOut">
              <a:rPr lang="en-US" smtClean="0"/>
              <a:pPr/>
              <a:t>10/19/2024</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AF463A-BC7C-46EE-9F1E-7F377CCA4891}" type="datetimeFigureOut">
              <a:rPr lang="en-US" smtClean="0"/>
              <a:pPr/>
              <a:t>10/19/2024</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7EAF463A-BC7C-46EE-9F1E-7F377CCA4891}" type="datetimeFigureOut">
              <a:rPr lang="en-US" smtClean="0"/>
              <a:pPr/>
              <a:t>10/19/2024</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EAF463A-BC7C-46EE-9F1E-7F377CCA4891}" type="datetimeFigureOut">
              <a:rPr lang="en-US" smtClean="0"/>
              <a:pPr/>
              <a:t>10/19/2024</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7EAF463A-BC7C-46EE-9F1E-7F377CCA4891}" type="datetimeFigureOut">
              <a:rPr lang="en-US" smtClean="0"/>
              <a:pPr/>
              <a:t>10/19/2024</a:t>
            </a:fld>
            <a:endParaRPr lang="en-US"/>
          </a:p>
        </p:txBody>
      </p:sp>
      <p:sp>
        <p:nvSpPr>
          <p:cNvPr id="8" name="Нижний колонтитул 7"/>
          <p:cNvSpPr>
            <a:spLocks noGrp="1"/>
          </p:cNvSpPr>
          <p:nvPr>
            <p:ph type="ftr" sz="quarter" idx="11"/>
          </p:nvPr>
        </p:nvSpPr>
        <p:spPr/>
        <p:txBody>
          <a:bodyPr/>
          <a:lstStyle>
            <a:extLst/>
          </a:lstStyle>
          <a:p>
            <a:endParaRPr lang="en-US"/>
          </a:p>
        </p:txBody>
      </p:sp>
      <p:sp>
        <p:nvSpPr>
          <p:cNvPr id="9" name="Номер слайда 8"/>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7EAF463A-BC7C-46EE-9F1E-7F377CCA4891}" type="datetimeFigureOut">
              <a:rPr lang="en-US" smtClean="0"/>
              <a:pPr/>
              <a:t>10/19/2024</a:t>
            </a:fld>
            <a:endParaRPr lang="en-US"/>
          </a:p>
        </p:txBody>
      </p:sp>
      <p:sp>
        <p:nvSpPr>
          <p:cNvPr id="4" name="Нижний колонтитул 3"/>
          <p:cNvSpPr>
            <a:spLocks noGrp="1"/>
          </p:cNvSpPr>
          <p:nvPr>
            <p:ph type="ftr" sz="quarter" idx="11"/>
          </p:nvPr>
        </p:nvSpPr>
        <p:spPr/>
        <p:txBody>
          <a:bodyPr/>
          <a:lstStyle>
            <a:extLst/>
          </a:lstStyle>
          <a:p>
            <a:endParaRPr lang="en-US"/>
          </a:p>
        </p:txBody>
      </p:sp>
      <p:sp>
        <p:nvSpPr>
          <p:cNvPr id="5" name="Номер слайда 4"/>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7EAF463A-BC7C-46EE-9F1E-7F377CCA4891}" type="datetimeFigureOut">
              <a:rPr lang="en-US" smtClean="0"/>
              <a:pPr/>
              <a:t>10/19/2024</a:t>
            </a:fld>
            <a:endParaRPr lang="en-US"/>
          </a:p>
        </p:txBody>
      </p:sp>
      <p:sp>
        <p:nvSpPr>
          <p:cNvPr id="3" name="Нижний колонтитул 2"/>
          <p:cNvSpPr>
            <a:spLocks noGrp="1"/>
          </p:cNvSpPr>
          <p:nvPr>
            <p:ph type="ftr" sz="quarter" idx="11"/>
          </p:nvPr>
        </p:nvSpPr>
        <p:spPr/>
        <p:txBody>
          <a:bodyPr/>
          <a:lstStyle>
            <a:extLst/>
          </a:lstStyle>
          <a:p>
            <a:endParaRPr lang="en-US"/>
          </a:p>
        </p:txBody>
      </p:sp>
      <p:sp>
        <p:nvSpPr>
          <p:cNvPr id="4" name="Номер слайда 3"/>
          <p:cNvSpPr>
            <a:spLocks noGrp="1"/>
          </p:cNvSpPr>
          <p:nvPr>
            <p:ph type="sldNum" sz="quarter" idx="12"/>
          </p:nvPr>
        </p:nvSpPr>
        <p:spPr/>
        <p:txBody>
          <a:bodyPr/>
          <a:lstStyle>
            <a:extLst/>
          </a:lstStyle>
          <a:p>
            <a:fld id="{A483448D-3A78-4528-A469-B745A65DA480}" type="slidenum">
              <a:rPr lang="en-US" smtClean="0"/>
              <a:pPr/>
              <a:t>‹#›</a:t>
            </a:fld>
            <a:endParaRPr lang="en-US"/>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EAF463A-BC7C-46EE-9F1E-7F377CCA4891}" type="datetimeFigureOut">
              <a:rPr lang="en-US" smtClean="0"/>
              <a:pPr/>
              <a:t>10/19/2024</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7EAF463A-BC7C-46EE-9F1E-7F377CCA4891}" type="datetimeFigureOut">
              <a:rPr lang="en-US" smtClean="0"/>
              <a:pPr/>
              <a:t>10/19/2024</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A483448D-3A78-4528-A469-B745A65DA480}" type="slidenum">
              <a:rPr lang="en-US" smtClean="0"/>
              <a:pPr/>
              <a:t>‹#›</a:t>
            </a:fld>
            <a:endParaRPr lang="en-US"/>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EAF463A-BC7C-46EE-9F1E-7F377CCA4891}" type="datetimeFigureOut">
              <a:rPr lang="en-US" smtClean="0"/>
              <a:pPr/>
              <a:t>10/19/2024</a:t>
            </a:fld>
            <a:endParaRPr lang="en-US"/>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483448D-3A78-4528-A469-B745A65DA480}" type="slidenum">
              <a:rPr lang="en-US" smtClean="0"/>
              <a:pPr/>
              <a:t>‹#›</a:t>
            </a:fld>
            <a:endParaRPr lang="en-US"/>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ctrTitle"/>
          </p:nvPr>
        </p:nvSpPr>
        <p:spPr bwMode="auto">
          <a:xfrm>
            <a:off x="1076325" y="115888"/>
            <a:ext cx="7959725" cy="719137"/>
          </a:xfrm>
        </p:spPr>
        <p:txBody>
          <a:bodyPr vert="horz" wrap="square" lIns="91440" tIns="45720" rIns="91440" bIns="45720" numCol="1" anchorCtr="0" compatLnSpc="1">
            <a:prstTxWarp prst="textNoShape">
              <a:avLst/>
            </a:prstTxWarp>
          </a:bodyPr>
          <a:lstStyle/>
          <a:p>
            <a:pPr algn="ctr" eaLnBrk="1" hangingPunct="1"/>
            <a:r>
              <a:rPr lang="ru-RU" altLang="uk-UA" sz="1800" b="1" dirty="0" smtClean="0">
                <a:solidFill>
                  <a:srgbClr val="4E4E5D"/>
                </a:solidFill>
                <a:effectLst/>
                <a:latin typeface="Times New Roman" pitchFamily="18" charset="0"/>
                <a:cs typeface="Times New Roman" pitchFamily="18" charset="0"/>
              </a:rPr>
              <a:t>МІНІСТЕРСТВО </a:t>
            </a:r>
            <a:r>
              <a:rPr lang="uk-UA" altLang="uk-UA" sz="1800" b="1" dirty="0" smtClean="0">
                <a:solidFill>
                  <a:srgbClr val="4E4E5D"/>
                </a:solidFill>
                <a:effectLst/>
                <a:latin typeface="Times New Roman" pitchFamily="18" charset="0"/>
                <a:cs typeface="Times New Roman" pitchFamily="18" charset="0"/>
              </a:rPr>
              <a:t>ОСВІТИ І НАУКИ</a:t>
            </a:r>
            <a:r>
              <a:rPr lang="en-US" altLang="uk-UA" sz="1800" b="1" dirty="0" smtClean="0">
                <a:solidFill>
                  <a:srgbClr val="4E4E5D"/>
                </a:solidFill>
                <a:effectLst/>
                <a:latin typeface="Times New Roman" pitchFamily="18" charset="0"/>
                <a:cs typeface="Times New Roman" pitchFamily="18" charset="0"/>
              </a:rPr>
              <a:t> </a:t>
            </a:r>
            <a:r>
              <a:rPr lang="ru-RU" altLang="uk-UA" sz="1800" b="1" dirty="0" smtClean="0">
                <a:solidFill>
                  <a:srgbClr val="4E4E5D"/>
                </a:solidFill>
                <a:effectLst/>
                <a:latin typeface="Times New Roman" pitchFamily="18" charset="0"/>
                <a:cs typeface="Times New Roman" pitchFamily="18" charset="0"/>
              </a:rPr>
              <a:t>УКРАЇНИ</a:t>
            </a:r>
            <a:br>
              <a:rPr lang="ru-RU" altLang="uk-UA" sz="1800" b="1" dirty="0" smtClean="0">
                <a:solidFill>
                  <a:srgbClr val="4E4E5D"/>
                </a:solidFill>
                <a:effectLst/>
                <a:latin typeface="Times New Roman" pitchFamily="18" charset="0"/>
                <a:cs typeface="Times New Roman" pitchFamily="18" charset="0"/>
              </a:rPr>
            </a:br>
            <a:r>
              <a:rPr lang="ru-RU" altLang="uk-UA" sz="1800" b="1" dirty="0" smtClean="0">
                <a:solidFill>
                  <a:srgbClr val="4E4E5D"/>
                </a:solidFill>
                <a:effectLst/>
                <a:latin typeface="Times New Roman" pitchFamily="18" charset="0"/>
                <a:cs typeface="Times New Roman" pitchFamily="18" charset="0"/>
              </a:rPr>
              <a:t> ДЕРЖАВНИЙ УНІВЕРСИТЕТ «ЖИТОМИРСЬКА ПОЛІТЕХНІКА»</a:t>
            </a:r>
          </a:p>
        </p:txBody>
      </p:sp>
      <p:sp>
        <p:nvSpPr>
          <p:cNvPr id="8195" name="Прямоугольник 4"/>
          <p:cNvSpPr>
            <a:spLocks noChangeArrowheads="1"/>
          </p:cNvSpPr>
          <p:nvPr/>
        </p:nvSpPr>
        <p:spPr bwMode="auto">
          <a:xfrm>
            <a:off x="1447800" y="1371600"/>
            <a:ext cx="6929437" cy="400050"/>
          </a:xfrm>
          <a:prstGeom prst="rect">
            <a:avLst/>
          </a:prstGeom>
          <a:noFill/>
          <a:ln w="9525">
            <a:noFill/>
            <a:miter lim="800000"/>
            <a:headEnd/>
            <a:tailEnd/>
          </a:ln>
        </p:spPr>
        <p:txBody>
          <a:bodyPr>
            <a:spAutoFit/>
          </a:bodyPr>
          <a:lstStyle/>
          <a:p>
            <a:pPr algn="ctr" eaLnBrk="0" hangingPunct="0"/>
            <a:r>
              <a:rPr lang="uk-UA" altLang="uk-UA" sz="2000" i="1" dirty="0">
                <a:solidFill>
                  <a:schemeClr val="tx2"/>
                </a:solidFill>
                <a:latin typeface="Palatino Linotype" pitchFamily="18" charset="0"/>
              </a:rPr>
              <a:t>ПРЕЗЕНТАЦІЯ ЗА ТЕМОЮ ЛЕКЦІЇ</a:t>
            </a:r>
            <a:endParaRPr lang="ru-RU" altLang="uk-UA" sz="2000" i="1" dirty="0">
              <a:solidFill>
                <a:schemeClr val="tx2"/>
              </a:solidFill>
              <a:latin typeface="Palatino Linotype" pitchFamily="18" charset="0"/>
            </a:endParaRPr>
          </a:p>
        </p:txBody>
      </p:sp>
      <p:sp>
        <p:nvSpPr>
          <p:cNvPr id="8196" name="Прямоугольник 5"/>
          <p:cNvSpPr>
            <a:spLocks noChangeArrowheads="1"/>
          </p:cNvSpPr>
          <p:nvPr/>
        </p:nvSpPr>
        <p:spPr bwMode="auto">
          <a:xfrm>
            <a:off x="1150937" y="2209801"/>
            <a:ext cx="7993063" cy="3539430"/>
          </a:xfrm>
          <a:prstGeom prst="rect">
            <a:avLst/>
          </a:prstGeom>
          <a:noFill/>
          <a:ln w="9525">
            <a:noFill/>
            <a:miter lim="800000"/>
            <a:headEnd/>
            <a:tailEnd/>
          </a:ln>
        </p:spPr>
        <p:txBody>
          <a:bodyPr wrap="square">
            <a:spAutoFit/>
          </a:bodyPr>
          <a:lstStyle/>
          <a:p>
            <a:pPr algn="ctr"/>
            <a:r>
              <a:rPr lang="uk-UA" altLang="uk-UA" sz="2400" b="1" dirty="0" smtClean="0">
                <a:solidFill>
                  <a:srgbClr val="4E4E5D"/>
                </a:solidFill>
                <a:latin typeface="Times New Roman" pitchFamily="18" charset="0"/>
                <a:cs typeface="Times New Roman" pitchFamily="18" charset="0"/>
              </a:rPr>
              <a:t>«</a:t>
            </a:r>
            <a:r>
              <a:rPr lang="ru-RU" altLang="uk-UA" sz="2400" b="1" dirty="0" smtClean="0">
                <a:solidFill>
                  <a:srgbClr val="4E4E5D"/>
                </a:solidFill>
                <a:latin typeface="Times New Roman" pitchFamily="18" charset="0"/>
                <a:cs typeface="Times New Roman" pitchFamily="18" charset="0"/>
              </a:rPr>
              <a:t>ТЕМА </a:t>
            </a:r>
            <a:r>
              <a:rPr lang="ru-RU" altLang="uk-UA" sz="2400" b="1" dirty="0" smtClean="0">
                <a:solidFill>
                  <a:srgbClr val="4E4E5D"/>
                </a:solidFill>
                <a:latin typeface="Times New Roman" pitchFamily="18" charset="0"/>
                <a:cs typeface="Times New Roman" pitchFamily="18" charset="0"/>
              </a:rPr>
              <a:t>4. </a:t>
            </a:r>
            <a:r>
              <a:rPr lang="ru-RU" altLang="uk-UA" sz="2400" b="1" dirty="0" smtClean="0">
                <a:solidFill>
                  <a:srgbClr val="4E4E5D"/>
                </a:solidFill>
                <a:latin typeface="Times New Roman" pitchFamily="18" charset="0"/>
                <a:cs typeface="Times New Roman" pitchFamily="18" charset="0"/>
              </a:rPr>
              <a:t>ПРАВОВІ ЗАСАДИ ОРГАНІЗАЦІЇ ТА ВЕДЕННЯ </a:t>
            </a:r>
            <a:r>
              <a:rPr lang="en-US" altLang="uk-UA" sz="2400" b="1" dirty="0" smtClean="0">
                <a:solidFill>
                  <a:srgbClr val="4E4E5D"/>
                </a:solidFill>
                <a:latin typeface="Times New Roman" pitchFamily="18" charset="0"/>
                <a:cs typeface="Times New Roman" pitchFamily="18" charset="0"/>
              </a:rPr>
              <a:t> </a:t>
            </a:r>
            <a:r>
              <a:rPr lang="ru-RU" altLang="uk-UA" sz="2400" b="1" dirty="0" smtClean="0">
                <a:solidFill>
                  <a:srgbClr val="4E4E5D"/>
                </a:solidFill>
                <a:latin typeface="Times New Roman" pitchFamily="18" charset="0"/>
                <a:cs typeface="Times New Roman" pitchFamily="18" charset="0"/>
              </a:rPr>
              <a:t>БІЗНЕСУ В УКРАЇНІ</a:t>
            </a:r>
            <a:r>
              <a:rPr lang="en-US" altLang="uk-UA" sz="2400" b="1" dirty="0" smtClean="0">
                <a:solidFill>
                  <a:srgbClr val="4E4E5D"/>
                </a:solidFill>
                <a:latin typeface="Times New Roman" pitchFamily="18" charset="0"/>
                <a:cs typeface="Times New Roman" pitchFamily="18" charset="0"/>
              </a:rPr>
              <a:t>»</a:t>
            </a:r>
            <a:endParaRPr lang="uk-UA" altLang="uk-UA" sz="2400" b="1" dirty="0" smtClean="0">
              <a:solidFill>
                <a:srgbClr val="4E4E5D"/>
              </a:solidFill>
              <a:latin typeface="Times New Roman" pitchFamily="18" charset="0"/>
              <a:cs typeface="Times New Roman" pitchFamily="18" charset="0"/>
            </a:endParaRPr>
          </a:p>
          <a:p>
            <a:pPr algn="ctr"/>
            <a:endParaRPr lang="en-US" altLang="uk-UA" sz="1400" b="1" dirty="0" smtClean="0">
              <a:solidFill>
                <a:srgbClr val="4E4E5D"/>
              </a:solidFill>
              <a:latin typeface="Times New Roman" pitchFamily="18" charset="0"/>
              <a:cs typeface="Times New Roman" pitchFamily="18" charset="0"/>
            </a:endParaRPr>
          </a:p>
          <a:p>
            <a:r>
              <a:rPr lang="uk-UA" altLang="uk-UA" dirty="0" smtClean="0">
                <a:solidFill>
                  <a:srgbClr val="4E4E5D"/>
                </a:solidFill>
                <a:latin typeface="Times New Roman" pitchFamily="18" charset="0"/>
                <a:cs typeface="Times New Roman" pitchFamily="18" charset="0"/>
              </a:rPr>
              <a:t>4.1</a:t>
            </a:r>
            <a:r>
              <a:rPr lang="uk-UA" altLang="uk-UA" dirty="0">
                <a:solidFill>
                  <a:srgbClr val="4E4E5D"/>
                </a:solidFill>
                <a:latin typeface="Times New Roman" pitchFamily="18" charset="0"/>
                <a:cs typeface="Times New Roman" pitchFamily="18" charset="0"/>
              </a:rPr>
              <a:t>. Правове забезпечення розвитку бізнесу на сучасному етапі.</a:t>
            </a:r>
          </a:p>
          <a:p>
            <a:r>
              <a:rPr lang="uk-UA" altLang="uk-UA" dirty="0" smtClean="0">
                <a:solidFill>
                  <a:srgbClr val="4E4E5D"/>
                </a:solidFill>
                <a:latin typeface="Times New Roman" pitchFamily="18" charset="0"/>
                <a:cs typeface="Times New Roman" pitchFamily="18" charset="0"/>
              </a:rPr>
              <a:t>4.2</a:t>
            </a:r>
            <a:r>
              <a:rPr lang="uk-UA" altLang="uk-UA" dirty="0">
                <a:solidFill>
                  <a:srgbClr val="4E4E5D"/>
                </a:solidFill>
                <a:latin typeface="Times New Roman" pitchFamily="18" charset="0"/>
                <a:cs typeface="Times New Roman" pitchFamily="18" charset="0"/>
              </a:rPr>
              <a:t>. Поняття державної реєстрації суб’єктів бізнесу та її ознаки.</a:t>
            </a:r>
          </a:p>
          <a:p>
            <a:r>
              <a:rPr lang="uk-UA" altLang="uk-UA" dirty="0" smtClean="0">
                <a:solidFill>
                  <a:srgbClr val="4E4E5D"/>
                </a:solidFill>
                <a:latin typeface="Times New Roman" pitchFamily="18" charset="0"/>
                <a:cs typeface="Times New Roman" pitchFamily="18" charset="0"/>
              </a:rPr>
              <a:t>4.3</a:t>
            </a:r>
            <a:r>
              <a:rPr lang="uk-UA" altLang="uk-UA" dirty="0">
                <a:solidFill>
                  <a:srgbClr val="4E4E5D"/>
                </a:solidFill>
                <a:latin typeface="Times New Roman" pitchFamily="18" charset="0"/>
                <a:cs typeface="Times New Roman" pitchFamily="18" charset="0"/>
              </a:rPr>
              <a:t>. Порядок державної реєстрації суб’єктів підприємницької діяльності.</a:t>
            </a:r>
          </a:p>
          <a:p>
            <a:r>
              <a:rPr lang="uk-UA" altLang="uk-UA" dirty="0" smtClean="0">
                <a:solidFill>
                  <a:srgbClr val="4E4E5D"/>
                </a:solidFill>
                <a:latin typeface="Times New Roman" pitchFamily="18" charset="0"/>
                <a:cs typeface="Times New Roman" pitchFamily="18" charset="0"/>
              </a:rPr>
              <a:t>   </a:t>
            </a:r>
            <a:r>
              <a:rPr lang="uk-UA" altLang="uk-UA" dirty="0" smtClean="0">
                <a:solidFill>
                  <a:srgbClr val="4E4E5D"/>
                </a:solidFill>
                <a:latin typeface="Times New Roman" pitchFamily="18" charset="0"/>
                <a:cs typeface="Times New Roman" pitchFamily="18" charset="0"/>
              </a:rPr>
              <a:t>4.3.1</a:t>
            </a:r>
            <a:r>
              <a:rPr lang="uk-UA" altLang="uk-UA" dirty="0">
                <a:solidFill>
                  <a:srgbClr val="4E4E5D"/>
                </a:solidFill>
                <a:latin typeface="Times New Roman" pitchFamily="18" charset="0"/>
                <a:cs typeface="Times New Roman" pitchFamily="18" charset="0"/>
              </a:rPr>
              <a:t>. Державна реєстрація фізичної особи-підприємця.</a:t>
            </a:r>
          </a:p>
          <a:p>
            <a:r>
              <a:rPr lang="uk-UA" altLang="uk-UA" dirty="0" smtClean="0">
                <a:solidFill>
                  <a:srgbClr val="4E4E5D"/>
                </a:solidFill>
                <a:latin typeface="Times New Roman" pitchFamily="18" charset="0"/>
                <a:cs typeface="Times New Roman" pitchFamily="18" charset="0"/>
              </a:rPr>
              <a:t>  </a:t>
            </a:r>
            <a:r>
              <a:rPr lang="uk-UA" altLang="uk-UA" dirty="0" smtClean="0">
                <a:solidFill>
                  <a:srgbClr val="4E4E5D"/>
                </a:solidFill>
                <a:latin typeface="Times New Roman" pitchFamily="18" charset="0"/>
                <a:cs typeface="Times New Roman" pitchFamily="18" charset="0"/>
              </a:rPr>
              <a:t> 4.3.2. </a:t>
            </a:r>
            <a:r>
              <a:rPr lang="uk-UA" altLang="uk-UA" dirty="0">
                <a:solidFill>
                  <a:srgbClr val="4E4E5D"/>
                </a:solidFill>
                <a:latin typeface="Times New Roman" pitchFamily="18" charset="0"/>
                <a:cs typeface="Times New Roman" pitchFamily="18" charset="0"/>
              </a:rPr>
              <a:t>Державна реєстрація юридичної особи.</a:t>
            </a:r>
          </a:p>
          <a:p>
            <a:r>
              <a:rPr lang="uk-UA" altLang="uk-UA" dirty="0" smtClean="0">
                <a:solidFill>
                  <a:srgbClr val="4E4E5D"/>
                </a:solidFill>
                <a:latin typeface="Times New Roman" pitchFamily="18" charset="0"/>
                <a:cs typeface="Times New Roman" pitchFamily="18" charset="0"/>
              </a:rPr>
              <a:t>4.4</a:t>
            </a:r>
            <a:r>
              <a:rPr lang="uk-UA" altLang="uk-UA" dirty="0">
                <a:solidFill>
                  <a:srgbClr val="4E4E5D"/>
                </a:solidFill>
                <a:latin typeface="Times New Roman" pitchFamily="18" charset="0"/>
                <a:cs typeface="Times New Roman" pitchFamily="18" charset="0"/>
              </a:rPr>
              <a:t>. Обмеження підприємницької діяльності. Ліцензування та патентування.</a:t>
            </a:r>
          </a:p>
          <a:p>
            <a:r>
              <a:rPr lang="uk-UA" altLang="uk-UA" dirty="0" smtClean="0">
                <a:solidFill>
                  <a:srgbClr val="4E4E5D"/>
                </a:solidFill>
                <a:latin typeface="Times New Roman" pitchFamily="18" charset="0"/>
                <a:cs typeface="Times New Roman" pitchFamily="18" charset="0"/>
              </a:rPr>
              <a:t>4.5</a:t>
            </a:r>
            <a:r>
              <a:rPr lang="uk-UA" altLang="uk-UA" dirty="0">
                <a:solidFill>
                  <a:srgbClr val="4E4E5D"/>
                </a:solidFill>
                <a:latin typeface="Times New Roman" pitchFamily="18" charset="0"/>
                <a:cs typeface="Times New Roman" pitchFamily="18" charset="0"/>
              </a:rPr>
              <a:t>. Припинення підприємницької діяльності.</a:t>
            </a:r>
          </a:p>
          <a:p>
            <a:r>
              <a:rPr lang="uk-UA" altLang="uk-UA" dirty="0" smtClean="0">
                <a:solidFill>
                  <a:srgbClr val="4E4E5D"/>
                </a:solidFill>
                <a:latin typeface="Times New Roman" pitchFamily="18" charset="0"/>
                <a:cs typeface="Times New Roman" pitchFamily="18" charset="0"/>
              </a:rPr>
              <a:t>   </a:t>
            </a:r>
            <a:r>
              <a:rPr lang="uk-UA" altLang="uk-UA" dirty="0" smtClean="0">
                <a:solidFill>
                  <a:srgbClr val="4E4E5D"/>
                </a:solidFill>
                <a:latin typeface="Times New Roman" pitchFamily="18" charset="0"/>
                <a:cs typeface="Times New Roman" pitchFamily="18" charset="0"/>
              </a:rPr>
              <a:t>4.5.1</a:t>
            </a:r>
            <a:r>
              <a:rPr lang="uk-UA" altLang="uk-UA" dirty="0">
                <a:solidFill>
                  <a:srgbClr val="4E4E5D"/>
                </a:solidFill>
                <a:latin typeface="Times New Roman" pitchFamily="18" charset="0"/>
                <a:cs typeface="Times New Roman" pitchFamily="18" charset="0"/>
              </a:rPr>
              <a:t>. Припинення підприємницької діяльності фізичної особи-підприємця</a:t>
            </a:r>
          </a:p>
          <a:p>
            <a:r>
              <a:rPr lang="uk-UA" altLang="uk-UA" dirty="0" smtClean="0">
                <a:solidFill>
                  <a:srgbClr val="4E4E5D"/>
                </a:solidFill>
                <a:latin typeface="Times New Roman" pitchFamily="18" charset="0"/>
                <a:cs typeface="Times New Roman" pitchFamily="18" charset="0"/>
              </a:rPr>
              <a:t>   </a:t>
            </a:r>
            <a:r>
              <a:rPr lang="uk-UA" altLang="uk-UA" dirty="0" smtClean="0">
                <a:solidFill>
                  <a:srgbClr val="4E4E5D"/>
                </a:solidFill>
                <a:latin typeface="Times New Roman" pitchFamily="18" charset="0"/>
                <a:cs typeface="Times New Roman" pitchFamily="18" charset="0"/>
              </a:rPr>
              <a:t>4.5.2</a:t>
            </a:r>
            <a:r>
              <a:rPr lang="uk-UA" altLang="uk-UA" dirty="0">
                <a:solidFill>
                  <a:srgbClr val="4E4E5D"/>
                </a:solidFill>
                <a:latin typeface="Times New Roman" pitchFamily="18" charset="0"/>
                <a:cs typeface="Times New Roman" pitchFamily="18" charset="0"/>
              </a:rPr>
              <a:t>. Ліквідація та реорганізація суб’єктів підприємництва</a:t>
            </a:r>
          </a:p>
        </p:txBody>
      </p:sp>
      <p:sp>
        <p:nvSpPr>
          <p:cNvPr id="10" name="Text Box 1605"/>
          <p:cNvSpPr txBox="1">
            <a:spLocks noChangeArrowheads="1"/>
          </p:cNvSpPr>
          <p:nvPr/>
        </p:nvSpPr>
        <p:spPr bwMode="auto">
          <a:xfrm>
            <a:off x="3203575" y="6257925"/>
            <a:ext cx="3486150" cy="600075"/>
          </a:xfrm>
          <a:prstGeom prst="rect">
            <a:avLst/>
          </a:prstGeom>
          <a:noFill/>
          <a:ln w="9525">
            <a:noFill/>
            <a:miter lim="800000"/>
            <a:headEnd/>
            <a:tailEnd/>
          </a:ln>
        </p:spPr>
        <p:txBody>
          <a:bodyPr lIns="0" tIns="0" rIns="0" bIns="0" anchor="ctr"/>
          <a:lstStyle/>
          <a:p>
            <a:pPr algn="ctr" eaLnBrk="0" hangingPunct="0">
              <a:defRPr/>
            </a:pPr>
            <a:r>
              <a:rPr lang="ru-RU" sz="2000" b="1" dirty="0" smtClean="0">
                <a:solidFill>
                  <a:schemeClr val="tx2">
                    <a:lumMod val="95000"/>
                    <a:lumOff val="5000"/>
                  </a:schemeClr>
                </a:solidFill>
                <a:latin typeface="Courier New" pitchFamily="49" charset="0"/>
                <a:cs typeface="Courier New" pitchFamily="49" charset="0"/>
              </a:rPr>
              <a:t>Житомир-202</a:t>
            </a:r>
            <a:r>
              <a:rPr lang="uk-UA" sz="2000" b="1" dirty="0" smtClean="0">
                <a:solidFill>
                  <a:schemeClr val="tx2">
                    <a:lumMod val="95000"/>
                    <a:lumOff val="5000"/>
                  </a:schemeClr>
                </a:solidFill>
                <a:latin typeface="Courier New" pitchFamily="49" charset="0"/>
                <a:cs typeface="Courier New" pitchFamily="49" charset="0"/>
              </a:rPr>
              <a:t>4</a:t>
            </a:r>
            <a:endParaRPr lang="ru-RU" sz="2000" b="1" dirty="0">
              <a:solidFill>
                <a:schemeClr val="tx2">
                  <a:lumMod val="95000"/>
                  <a:lumOff val="5000"/>
                </a:schemeClr>
              </a:solidFill>
              <a:latin typeface="Courier New" pitchFamily="49" charset="0"/>
              <a:cs typeface="Courier New" pitchFamily="49" charset="0"/>
            </a:endParaRPr>
          </a:p>
        </p:txBody>
      </p:sp>
      <p:sp>
        <p:nvSpPr>
          <p:cNvPr id="8198" name="Прямоугольник 6"/>
          <p:cNvSpPr>
            <a:spLocks noChangeArrowheads="1"/>
          </p:cNvSpPr>
          <p:nvPr/>
        </p:nvSpPr>
        <p:spPr bwMode="auto">
          <a:xfrm>
            <a:off x="5272427" y="5837962"/>
            <a:ext cx="3871573" cy="369332"/>
          </a:xfrm>
          <a:prstGeom prst="rect">
            <a:avLst/>
          </a:prstGeom>
          <a:noFill/>
          <a:ln w="9525">
            <a:noFill/>
            <a:miter lim="800000"/>
            <a:headEnd/>
            <a:tailEnd/>
          </a:ln>
        </p:spPr>
        <p:txBody>
          <a:bodyPr wrap="none">
            <a:spAutoFit/>
          </a:bodyPr>
          <a:lstStyle/>
          <a:p>
            <a:r>
              <a:rPr lang="uk-UA" i="1" dirty="0">
                <a:solidFill>
                  <a:schemeClr val="tx2"/>
                </a:solidFill>
                <a:latin typeface="Palatino Linotype" pitchFamily="18" charset="0"/>
                <a:cs typeface="Times New Roman" pitchFamily="18" charset="0"/>
              </a:rPr>
              <a:t>ЛЕКТОР:  </a:t>
            </a:r>
            <a:r>
              <a:rPr lang="uk-UA" i="1" dirty="0" err="1">
                <a:solidFill>
                  <a:schemeClr val="tx2"/>
                </a:solidFill>
                <a:latin typeface="Palatino Linotype" pitchFamily="18" charset="0"/>
                <a:cs typeface="Times New Roman" pitchFamily="18" charset="0"/>
              </a:rPr>
              <a:t>к.е.н</a:t>
            </a:r>
            <a:r>
              <a:rPr lang="uk-UA" i="1" dirty="0" smtClean="0">
                <a:solidFill>
                  <a:schemeClr val="tx2"/>
                </a:solidFill>
                <a:latin typeface="Palatino Linotype" pitchFamily="18" charset="0"/>
                <a:cs typeface="Times New Roman" pitchFamily="18" charset="0"/>
              </a:rPr>
              <a:t>., доц. </a:t>
            </a:r>
            <a:r>
              <a:rPr lang="uk-UA" i="1" dirty="0">
                <a:solidFill>
                  <a:schemeClr val="tx2"/>
                </a:solidFill>
                <a:latin typeface="Palatino Linotype" pitchFamily="18" charset="0"/>
                <a:cs typeface="Times New Roman" pitchFamily="18" charset="0"/>
              </a:rPr>
              <a:t>Мельник Т.Ю.</a:t>
            </a:r>
            <a:endParaRPr lang="ru-RU" b="1" i="1" dirty="0">
              <a:solidFill>
                <a:schemeClr val="tx2"/>
              </a:solidFill>
              <a:latin typeface="Palatino Linotype"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990600" y="770900"/>
            <a:ext cx="7924800" cy="5943600"/>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1143000" y="152400"/>
            <a:ext cx="7498080" cy="715962"/>
          </a:xfrm>
        </p:spPr>
        <p:txBody>
          <a:bodyPr>
            <a:normAutofit/>
          </a:bodyPr>
          <a:lstStyle/>
          <a:p>
            <a:r>
              <a:rPr lang="uk-UA" sz="2000" b="1" i="1" dirty="0" smtClean="0">
                <a:effectLst/>
                <a:latin typeface="Times New Roman" pitchFamily="18" charset="0"/>
                <a:cs typeface="Times New Roman" pitchFamily="18" charset="0"/>
              </a:rPr>
              <a:t>4.4</a:t>
            </a:r>
            <a:r>
              <a:rPr lang="uk-UA" sz="2000" b="1" i="1" dirty="0">
                <a:effectLst/>
                <a:latin typeface="Times New Roman" pitchFamily="18" charset="0"/>
                <a:cs typeface="Times New Roman" pitchFamily="18" charset="0"/>
              </a:rPr>
              <a:t>. Обмеження підприємницької діяльності. Ліцензування та </a:t>
            </a:r>
            <a:r>
              <a:rPr lang="uk-UA" sz="2000" b="1" i="1" dirty="0" smtClean="0">
                <a:effectLst/>
                <a:latin typeface="Times New Roman" pitchFamily="18" charset="0"/>
                <a:cs typeface="Times New Roman" pitchFamily="18" charset="0"/>
              </a:rPr>
              <a:t>патентування:</a:t>
            </a:r>
            <a:endParaRPr lang="ru-RU" sz="2000" b="1" i="1" dirty="0">
              <a:effectLst/>
              <a:latin typeface="Times New Roman" pitchFamily="18" charset="0"/>
              <a:cs typeface="Times New Roman" pitchFamily="18" charset="0"/>
            </a:endParaRPr>
          </a:p>
        </p:txBody>
      </p:sp>
      <p:sp>
        <p:nvSpPr>
          <p:cNvPr id="4" name="TextBox 3"/>
          <p:cNvSpPr txBox="1"/>
          <p:nvPr/>
        </p:nvSpPr>
        <p:spPr>
          <a:xfrm>
            <a:off x="1219200" y="1066800"/>
            <a:ext cx="7391400" cy="5355312"/>
          </a:xfrm>
          <a:prstGeom prst="rect">
            <a:avLst/>
          </a:prstGeom>
          <a:noFill/>
        </p:spPr>
        <p:txBody>
          <a:bodyPr wrap="square" rtlCol="0">
            <a:spAutoFit/>
          </a:bodyPr>
          <a:lstStyle/>
          <a:p>
            <a:pPr indent="457200" algn="just" fontAlgn="base"/>
            <a:r>
              <a:rPr lang="uk-UA" sz="1900" dirty="0" smtClean="0">
                <a:latin typeface="Times New Roman" pitchFamily="18" charset="0"/>
                <a:cs typeface="Times New Roman" pitchFamily="18" charset="0"/>
              </a:rPr>
              <a:t>Чинне </a:t>
            </a:r>
            <a:r>
              <a:rPr lang="uk-UA" sz="1900" dirty="0">
                <a:latin typeface="Times New Roman" pitchFamily="18" charset="0"/>
                <a:cs typeface="Times New Roman" pitchFamily="18" charset="0"/>
              </a:rPr>
              <a:t>законодавство має низку обмежень щодо здійснення  підприємницької  діяльності  як  за  суб’єктами, так і за видами діяльності.</a:t>
            </a:r>
          </a:p>
          <a:p>
            <a:pPr indent="457200" algn="just" fontAlgn="base"/>
            <a:r>
              <a:rPr lang="uk-UA" sz="1900" i="1" u="sng" dirty="0">
                <a:latin typeface="Times New Roman" pitchFamily="18" charset="0"/>
                <a:cs typeface="Times New Roman" pitchFamily="18" charset="0"/>
              </a:rPr>
              <a:t>І. Обмеження права на підприємництво за суб’єктним складом </a:t>
            </a:r>
            <a:r>
              <a:rPr lang="uk-UA" sz="1900" dirty="0">
                <a:latin typeface="Times New Roman" pitchFamily="18" charset="0"/>
                <a:cs typeface="Times New Roman" pitchFamily="18" charset="0"/>
              </a:rPr>
              <a:t>Згідно зі ст. </a:t>
            </a:r>
            <a:r>
              <a:rPr lang="uk-UA" sz="1900" dirty="0" smtClean="0">
                <a:latin typeface="Times New Roman" pitchFamily="18" charset="0"/>
                <a:cs typeface="Times New Roman" pitchFamily="18" charset="0"/>
              </a:rPr>
              <a:t>42 </a:t>
            </a:r>
            <a:r>
              <a:rPr lang="uk-UA" sz="1900" dirty="0">
                <a:latin typeface="Times New Roman" pitchFamily="18" charset="0"/>
                <a:cs typeface="Times New Roman" pitchFamily="18" charset="0"/>
              </a:rPr>
              <a:t>Конституції України підприємницька діяльність депутатів, посадових і службових осіб органів державної влади та органів місцевого самоврядування обмежується законом. </a:t>
            </a:r>
          </a:p>
          <a:p>
            <a:pPr indent="457200" algn="just" fontAlgn="base"/>
            <a:r>
              <a:rPr lang="uk-UA" sz="1900" dirty="0">
                <a:latin typeface="Times New Roman" pitchFamily="18" charset="0"/>
                <a:cs typeface="Times New Roman" pitchFamily="18" charset="0"/>
              </a:rPr>
              <a:t>Не допускається заняття підприємницькою діяльністю таких категорій громадян: військовослужбовців, службових осіб органів прокуратури, суду, державної безпеки, внутрішніх справ, державного нотаріату, а також органів державної влади і управління, які покликані здійснювати контроль за діяльністю підприємств. </a:t>
            </a:r>
          </a:p>
          <a:p>
            <a:pPr indent="457200" algn="just" fontAlgn="base"/>
            <a:r>
              <a:rPr lang="uk-UA" sz="1900" dirty="0">
                <a:latin typeface="Times New Roman" pitchFamily="18" charset="0"/>
                <a:cs typeface="Times New Roman" pitchFamily="18" charset="0"/>
              </a:rPr>
              <a:t>Особи, яким суд заборонив займатися певною діяльністю, не можуть бути зареєстровані як підприємці з правом здійснення відповідного виду діяльності до закінчення терміну, встановленого </a:t>
            </a:r>
            <a:r>
              <a:rPr lang="uk-UA" sz="1900" dirty="0" err="1">
                <a:latin typeface="Times New Roman" pitchFamily="18" charset="0"/>
                <a:cs typeface="Times New Roman" pitchFamily="18" charset="0"/>
              </a:rPr>
              <a:t>вироком</a:t>
            </a:r>
            <a:r>
              <a:rPr lang="uk-UA" sz="1900" dirty="0">
                <a:latin typeface="Times New Roman" pitchFamily="18" charset="0"/>
                <a:cs typeface="Times New Roman" pitchFamily="18" charset="0"/>
              </a:rPr>
              <a:t> суду</a:t>
            </a:r>
            <a:r>
              <a:rPr lang="uk-UA" sz="1900" dirty="0" smtClean="0">
                <a:latin typeface="Times New Roman" pitchFamily="18" charset="0"/>
                <a:cs typeface="Times New Roman" pitchFamily="18" charset="0"/>
              </a:rPr>
              <a:t>.</a:t>
            </a:r>
          </a:p>
          <a:p>
            <a:pPr indent="457200" algn="just" fontAlgn="base"/>
            <a:r>
              <a:rPr lang="uk-UA" sz="1900" i="1" u="sng" dirty="0">
                <a:latin typeface="Times New Roman" pitchFamily="18" charset="0"/>
                <a:cs typeface="Times New Roman" pitchFamily="18" charset="0"/>
              </a:rPr>
              <a:t>ІІ. Обмеження права на підприємництво за видами діяльності й організаційно-правовими формами господарювання. </a:t>
            </a:r>
          </a:p>
        </p:txBody>
      </p:sp>
    </p:spTree>
    <p:extLst>
      <p:ext uri="{BB962C8B-B14F-4D97-AF65-F5344CB8AC3E}">
        <p14:creationId xmlns:p14="http://schemas.microsoft.com/office/powerpoint/2010/main" val="3169243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1104900" y="152400"/>
            <a:ext cx="7772400" cy="6096000"/>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1371600" y="304800"/>
            <a:ext cx="7239000" cy="5647700"/>
          </a:xfrm>
          <a:prstGeom prst="rect">
            <a:avLst/>
          </a:prstGeom>
          <a:noFill/>
        </p:spPr>
        <p:txBody>
          <a:bodyPr wrap="square" rtlCol="0">
            <a:spAutoFit/>
          </a:bodyPr>
          <a:lstStyle/>
          <a:p>
            <a:pPr indent="457200" algn="just"/>
            <a:r>
              <a:rPr lang="uk-UA" sz="1900" dirty="0" smtClean="0">
                <a:latin typeface="Times New Roman" panose="02020603050405020304" pitchFamily="18" charset="0"/>
                <a:cs typeface="Times New Roman" panose="02020603050405020304" pitchFamily="18" charset="0"/>
              </a:rPr>
              <a:t>Здійснення певних видів підприємницької діяльності потребує отримання окремих дозволів:</a:t>
            </a:r>
            <a:endParaRPr lang="ru-RU" sz="1900" dirty="0" smtClean="0">
              <a:latin typeface="Times New Roman" panose="02020603050405020304" pitchFamily="18" charset="0"/>
              <a:cs typeface="Times New Roman" panose="02020603050405020304" pitchFamily="18" charset="0"/>
            </a:endParaRPr>
          </a:p>
          <a:p>
            <a:pPr indent="457200" algn="just"/>
            <a:r>
              <a:rPr lang="uk-UA" sz="1900" i="1" u="sng" dirty="0" smtClean="0">
                <a:latin typeface="Times New Roman" panose="02020603050405020304" pitchFamily="18" charset="0"/>
                <a:cs typeface="Times New Roman" panose="02020603050405020304" pitchFamily="18" charset="0"/>
              </a:rPr>
              <a:t>- ліцензій</a:t>
            </a:r>
            <a:r>
              <a:rPr lang="uk-UA" sz="1900" dirty="0" smtClean="0">
                <a:latin typeface="Times New Roman" panose="02020603050405020304" pitchFamily="18" charset="0"/>
                <a:cs typeface="Times New Roman" panose="02020603050405020304" pitchFamily="18" charset="0"/>
              </a:rPr>
              <a:t>, процедуру отримання яких передбачено Законом України «Про ліцензування певних видів господарської діяльності» та іншими нормативно-правовими актами. </a:t>
            </a:r>
            <a:r>
              <a:rPr lang="uk-UA" sz="1900" b="1" i="1" dirty="0" smtClean="0">
                <a:latin typeface="Times New Roman" panose="02020603050405020304" pitchFamily="18" charset="0"/>
                <a:cs typeface="Times New Roman" panose="02020603050405020304" pitchFamily="18" charset="0"/>
              </a:rPr>
              <a:t>Ліцензія</a:t>
            </a:r>
            <a:r>
              <a:rPr lang="uk-UA" sz="1900" dirty="0" smtClean="0">
                <a:latin typeface="Times New Roman" panose="02020603050405020304" pitchFamily="18" charset="0"/>
                <a:cs typeface="Times New Roman" panose="02020603050405020304" pitchFamily="18" charset="0"/>
              </a:rPr>
              <a:t> – це документ державного зразка, який засвідчує право ліцензіата на провадження вказаного в ньому виду господарської діяльності протягом певного терміну у разі виконання ліцензійних умов. </a:t>
            </a:r>
            <a:endParaRPr lang="ru-RU" sz="1900" dirty="0" smtClean="0">
              <a:latin typeface="Times New Roman" panose="02020603050405020304" pitchFamily="18" charset="0"/>
              <a:cs typeface="Times New Roman" panose="02020603050405020304" pitchFamily="18" charset="0"/>
            </a:endParaRPr>
          </a:p>
          <a:p>
            <a:pPr indent="457200" algn="just"/>
            <a:r>
              <a:rPr lang="uk-UA" sz="1900" dirty="0" smtClean="0">
                <a:latin typeface="Times New Roman" panose="02020603050405020304" pitchFamily="18" charset="0"/>
                <a:cs typeface="Times New Roman" panose="02020603050405020304" pitchFamily="18" charset="0"/>
              </a:rPr>
              <a:t>За декілька років, що пройшли з моменту 1-го визначення переліку ліцензованих видів діяльності, що містив спочатку 11 видів діяльності, він був збільшений до 112. Останнім часом цей перелік був скорочений приблизно до 60, проте все ж таки більше ніж у 5 разів перевищує первинний перелік та постійно змінюється;</a:t>
            </a:r>
            <a:endParaRPr lang="ru-RU" sz="1900" dirty="0" smtClean="0">
              <a:latin typeface="Times New Roman" panose="02020603050405020304" pitchFamily="18" charset="0"/>
              <a:cs typeface="Times New Roman" panose="02020603050405020304" pitchFamily="18" charset="0"/>
            </a:endParaRPr>
          </a:p>
          <a:p>
            <a:pPr indent="457200" algn="just"/>
            <a:r>
              <a:rPr lang="uk-UA" sz="1900" i="1" u="sng" dirty="0" smtClean="0">
                <a:latin typeface="Times New Roman" panose="02020603050405020304" pitchFamily="18" charset="0"/>
                <a:cs typeface="Times New Roman" panose="02020603050405020304" pitchFamily="18" charset="0"/>
              </a:rPr>
              <a:t>- патенту</a:t>
            </a:r>
            <a:r>
              <a:rPr lang="uk-UA" sz="1900" dirty="0" smtClean="0">
                <a:latin typeface="Times New Roman" panose="02020603050405020304" pitchFamily="18" charset="0"/>
                <a:cs typeface="Times New Roman" panose="02020603050405020304" pitchFamily="18" charset="0"/>
              </a:rPr>
              <a:t>, процедура отримання якого передбачена ст. 267 ПК України. </a:t>
            </a:r>
            <a:r>
              <a:rPr lang="uk-UA" sz="1900" b="1" i="1" dirty="0" smtClean="0">
                <a:latin typeface="Times New Roman" panose="02020603050405020304" pitchFamily="18" charset="0"/>
                <a:cs typeface="Times New Roman" panose="02020603050405020304" pitchFamily="18" charset="0"/>
              </a:rPr>
              <a:t>Патент </a:t>
            </a:r>
            <a:r>
              <a:rPr lang="uk-UA" sz="1900" dirty="0" smtClean="0">
                <a:latin typeface="Times New Roman" panose="02020603050405020304" pitchFamily="18" charset="0"/>
                <a:cs typeface="Times New Roman" panose="02020603050405020304" pitchFamily="18" charset="0"/>
              </a:rPr>
              <a:t>– документ, що засвідчує авторство на винахід та виключне право на використання його протягом певного строку;</a:t>
            </a:r>
            <a:endParaRPr lang="ru-RU" sz="1900" dirty="0" smtClean="0">
              <a:latin typeface="Times New Roman" panose="02020603050405020304" pitchFamily="18" charset="0"/>
              <a:cs typeface="Times New Roman" panose="02020603050405020304" pitchFamily="18" charset="0"/>
            </a:endParaRPr>
          </a:p>
          <a:p>
            <a:pPr indent="457200" algn="just"/>
            <a:r>
              <a:rPr lang="uk-UA" sz="1900" dirty="0" smtClean="0">
                <a:latin typeface="Times New Roman" panose="02020603050405020304" pitchFamily="18" charset="0"/>
                <a:cs typeface="Times New Roman" panose="02020603050405020304" pitchFamily="18" charset="0"/>
              </a:rPr>
              <a:t>- </a:t>
            </a:r>
            <a:r>
              <a:rPr lang="uk-UA" sz="1900" i="1" u="sng" dirty="0">
                <a:latin typeface="Times New Roman" panose="02020603050405020304" pitchFamily="18" charset="0"/>
                <a:cs typeface="Times New Roman" panose="02020603050405020304" pitchFamily="18" charset="0"/>
              </a:rPr>
              <a:t>інших документів дозвільного характеру </a:t>
            </a:r>
            <a:r>
              <a:rPr lang="uk-UA" sz="1900" dirty="0" smtClean="0">
                <a:latin typeface="Times New Roman" panose="02020603050405020304" pitchFamily="18" charset="0"/>
                <a:cs typeface="Times New Roman" panose="02020603050405020304" pitchFamily="18" charset="0"/>
              </a:rPr>
              <a:t>згідно з положеннями Закону України «Про дозвільну систему у сфері господарської діяльності».</a:t>
            </a:r>
            <a:endParaRPr lang="ru-RU"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5854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1143000" y="730624"/>
            <a:ext cx="7772400" cy="3003176"/>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b="1" i="1" dirty="0" smtClean="0">
                <a:solidFill>
                  <a:schemeClr val="tx1"/>
                </a:solidFill>
                <a:latin typeface="Times New Roman" panose="02020603050405020304" pitchFamily="18" charset="0"/>
                <a:cs typeface="Times New Roman" panose="02020603050405020304" pitchFamily="18" charset="0"/>
              </a:rPr>
              <a:t>Припинення суб’єкта підприємництва </a:t>
            </a:r>
            <a:r>
              <a:rPr lang="uk-UA" dirty="0" smtClean="0">
                <a:solidFill>
                  <a:schemeClr val="tx1"/>
                </a:solidFill>
                <a:latin typeface="Times New Roman" panose="02020603050405020304" pitchFamily="18" charset="0"/>
                <a:cs typeface="Times New Roman" panose="02020603050405020304" pitchFamily="18" charset="0"/>
              </a:rPr>
              <a:t>– такий саме закономірний та органічний процес, як і його створення. Діяльність суб’єктів підприємництва не обмежується певним часом, вона є безстроковою. Припинення суб’єктів господарювання регулюється значною кількістю нормативно-правових актів, до яких насамперед належать Господарський і Цивільний кодекси, Закони України «Про державну реєстрацію юридичних осіб, фізичних осіб-підприємців та громадських формувань», «Про відновлення платоспроможності боржника або визнання його банкрутом».</a:t>
            </a:r>
            <a:endParaRPr lang="uk-UA" dirty="0">
              <a:solidFill>
                <a:schemeClr val="tx1"/>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914400" y="228600"/>
            <a:ext cx="7924800" cy="400110"/>
          </a:xfrm>
          <a:prstGeom prst="rect">
            <a:avLst/>
          </a:prstGeom>
          <a:effectLst>
            <a:glow rad="1397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marL="457200" indent="-457200" algn="ctr"/>
            <a:r>
              <a:rPr lang="uk-UA" sz="2000" b="1" i="1" dirty="0" smtClean="0">
                <a:latin typeface="Times New Roman" pitchFamily="18" charset="0"/>
                <a:cs typeface="Times New Roman" pitchFamily="18" charset="0"/>
              </a:rPr>
              <a:t>4.5</a:t>
            </a:r>
            <a:r>
              <a:rPr lang="uk-UA" sz="2000" b="1" i="1" dirty="0">
                <a:latin typeface="Times New Roman" pitchFamily="18" charset="0"/>
                <a:cs typeface="Times New Roman" pitchFamily="18" charset="0"/>
              </a:rPr>
              <a:t>. Припинення підприємницької діяльності</a:t>
            </a:r>
            <a:endParaRPr lang="uk-UA" sz="2000" b="1" i="1" dirty="0" smtClean="0">
              <a:latin typeface="Times New Roman" pitchFamily="18" charset="0"/>
              <a:cs typeface="Times New Roman" pitchFamily="18" charset="0"/>
            </a:endParaRPr>
          </a:p>
        </p:txBody>
      </p:sp>
      <p:sp>
        <p:nvSpPr>
          <p:cNvPr id="7" name="Скругленный прямоугольник 6"/>
          <p:cNvSpPr/>
          <p:nvPr/>
        </p:nvSpPr>
        <p:spPr>
          <a:xfrm>
            <a:off x="1111624" y="3786408"/>
            <a:ext cx="7772400" cy="2233392"/>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b="1" i="1" dirty="0">
                <a:solidFill>
                  <a:schemeClr val="tx1"/>
                </a:solidFill>
                <a:latin typeface="Times New Roman" panose="02020603050405020304" pitchFamily="18" charset="0"/>
                <a:cs typeface="Times New Roman" panose="02020603050405020304" pitchFamily="18" charset="0"/>
              </a:rPr>
              <a:t>Згідно з Господарським кодексом підприємницька діяльність припиняється на таких підставах:</a:t>
            </a:r>
          </a:p>
          <a:p>
            <a:pPr algn="just"/>
            <a:r>
              <a:rPr lang="uk-UA" dirty="0">
                <a:solidFill>
                  <a:schemeClr val="tx1"/>
                </a:solidFill>
                <a:latin typeface="Times New Roman" panose="02020603050405020304" pitchFamily="18" charset="0"/>
                <a:cs typeface="Times New Roman" panose="02020603050405020304" pitchFamily="18" charset="0"/>
              </a:rPr>
              <a:t>- з власної ініціативи підприємця;</a:t>
            </a:r>
          </a:p>
          <a:p>
            <a:pPr algn="just"/>
            <a:r>
              <a:rPr lang="uk-UA" dirty="0">
                <a:solidFill>
                  <a:schemeClr val="tx1"/>
                </a:solidFill>
                <a:latin typeface="Times New Roman" panose="02020603050405020304" pitchFamily="18" charset="0"/>
                <a:cs typeface="Times New Roman" panose="02020603050405020304" pitchFamily="18" charset="0"/>
              </a:rPr>
              <a:t>- у разі закінчення строку дії ліцензії;</a:t>
            </a:r>
          </a:p>
          <a:p>
            <a:pPr algn="just"/>
            <a:r>
              <a:rPr lang="uk-UA" dirty="0">
                <a:solidFill>
                  <a:schemeClr val="tx1"/>
                </a:solidFill>
                <a:latin typeface="Times New Roman" panose="02020603050405020304" pitchFamily="18" charset="0"/>
                <a:cs typeface="Times New Roman" panose="02020603050405020304" pitchFamily="18" charset="0"/>
              </a:rPr>
              <a:t>- у разі припинення існування підприємця;</a:t>
            </a:r>
          </a:p>
          <a:p>
            <a:pPr algn="just"/>
            <a:r>
              <a:rPr lang="uk-UA" dirty="0">
                <a:solidFill>
                  <a:schemeClr val="tx1"/>
                </a:solidFill>
                <a:latin typeface="Times New Roman" panose="02020603050405020304" pitchFamily="18" charset="0"/>
                <a:cs typeface="Times New Roman" panose="02020603050405020304" pitchFamily="18" charset="0"/>
              </a:rPr>
              <a:t>- на підставі рішення суду у випадках, передбачених Господарським Кодексом та іншими законами.</a:t>
            </a:r>
          </a:p>
        </p:txBody>
      </p:sp>
    </p:spTree>
    <p:extLst>
      <p:ext uri="{BB962C8B-B14F-4D97-AF65-F5344CB8AC3E}">
        <p14:creationId xmlns:p14="http://schemas.microsoft.com/office/powerpoint/2010/main" val="3066626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1143000" y="1295400"/>
            <a:ext cx="7772400" cy="4495800"/>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b="1" i="1" dirty="0" smtClean="0">
                <a:solidFill>
                  <a:schemeClr val="tx1"/>
                </a:solidFill>
                <a:latin typeface="Times New Roman" panose="02020603050405020304" pitchFamily="18" charset="0"/>
                <a:cs typeface="Times New Roman" panose="02020603050405020304" pitchFamily="18" charset="0"/>
              </a:rPr>
              <a:t>Правильний </a:t>
            </a:r>
            <a:r>
              <a:rPr lang="uk-UA" b="1" i="1" dirty="0">
                <a:solidFill>
                  <a:schemeClr val="tx1"/>
                </a:solidFill>
                <a:latin typeface="Times New Roman" panose="02020603050405020304" pitchFamily="18" charset="0"/>
                <a:cs typeface="Times New Roman" panose="02020603050405020304" pitchFamily="18" charset="0"/>
              </a:rPr>
              <a:t>алгоритм дій для припинення підприємницької діяльності фізичної особи-підприємця буде таким:</a:t>
            </a:r>
          </a:p>
          <a:p>
            <a:pPr algn="just"/>
            <a:r>
              <a:rPr lang="uk-UA" dirty="0">
                <a:solidFill>
                  <a:schemeClr val="tx1"/>
                </a:solidFill>
                <a:latin typeface="Times New Roman" panose="02020603050405020304" pitchFamily="18" charset="0"/>
                <a:cs typeface="Times New Roman" panose="02020603050405020304" pitchFamily="18" charset="0"/>
              </a:rPr>
              <a:t>1. Подати заяву </a:t>
            </a:r>
            <a:r>
              <a:rPr lang="uk-UA" dirty="0" err="1">
                <a:solidFill>
                  <a:schemeClr val="tx1"/>
                </a:solidFill>
                <a:latin typeface="Times New Roman" panose="02020603050405020304" pitchFamily="18" charset="0"/>
                <a:cs typeface="Times New Roman" panose="02020603050405020304" pitchFamily="18" charset="0"/>
              </a:rPr>
              <a:t>держреєстратору</a:t>
            </a:r>
            <a:r>
              <a:rPr lang="uk-UA" dirty="0">
                <a:solidFill>
                  <a:schemeClr val="tx1"/>
                </a:solidFill>
                <a:latin typeface="Times New Roman" panose="02020603050405020304" pitchFamily="18" charset="0"/>
                <a:cs typeface="Times New Roman" panose="02020603050405020304" pitchFamily="18" charset="0"/>
              </a:rPr>
              <a:t> про реєстрацію припинення підприємницької діяльності.</a:t>
            </a:r>
          </a:p>
          <a:p>
            <a:pPr algn="just"/>
            <a:r>
              <a:rPr lang="uk-UA" dirty="0">
                <a:solidFill>
                  <a:schemeClr val="tx1"/>
                </a:solidFill>
                <a:latin typeface="Times New Roman" panose="02020603050405020304" pitchFamily="18" charset="0"/>
                <a:cs typeface="Times New Roman" panose="02020603050405020304" pitchFamily="18" charset="0"/>
              </a:rPr>
              <a:t>2. Подати річні звіти, якщо вони не подані раніше.</a:t>
            </a:r>
          </a:p>
          <a:p>
            <a:pPr algn="just"/>
            <a:r>
              <a:rPr lang="uk-UA" dirty="0">
                <a:solidFill>
                  <a:schemeClr val="tx1"/>
                </a:solidFill>
                <a:latin typeface="Times New Roman" panose="02020603050405020304" pitchFamily="18" charset="0"/>
                <a:cs typeface="Times New Roman" panose="02020603050405020304" pitchFamily="18" charset="0"/>
              </a:rPr>
              <a:t>3. Якщо фізична особа-підприємець була на єдиному податку, сплатити єдиний податок та єдиний соціальний внесок за місяць, в якому було подано заяву </a:t>
            </a:r>
            <a:r>
              <a:rPr lang="uk-UA" dirty="0" err="1">
                <a:solidFill>
                  <a:schemeClr val="tx1"/>
                </a:solidFill>
                <a:latin typeface="Times New Roman" panose="02020603050405020304" pitchFamily="18" charset="0"/>
                <a:cs typeface="Times New Roman" panose="02020603050405020304" pitchFamily="18" charset="0"/>
              </a:rPr>
              <a:t>держреєстратору</a:t>
            </a:r>
            <a:r>
              <a:rPr lang="uk-UA" dirty="0">
                <a:solidFill>
                  <a:schemeClr val="tx1"/>
                </a:solidFill>
                <a:latin typeface="Times New Roman" panose="02020603050405020304" pitchFamily="18" charset="0"/>
                <a:cs typeface="Times New Roman" panose="02020603050405020304" pitchFamily="18" charset="0"/>
              </a:rPr>
              <a:t>. Якщо єдиний соціальний внесок не було сплачено за попередній період, його також необхідно сплатити.</a:t>
            </a:r>
          </a:p>
          <a:p>
            <a:pPr algn="just"/>
            <a:r>
              <a:rPr lang="uk-UA" dirty="0">
                <a:solidFill>
                  <a:schemeClr val="tx1"/>
                </a:solidFill>
                <a:latin typeface="Times New Roman" panose="02020603050405020304" pitchFamily="18" charset="0"/>
                <a:cs typeface="Times New Roman" panose="02020603050405020304" pitchFamily="18" charset="0"/>
              </a:rPr>
              <a:t>4. У разі, якщо фізична особа-підприємець перебуває на загальній системі оподаткування, сплатити єдиний соціальний внесок за місяць, в якому було подано заяву </a:t>
            </a:r>
            <a:r>
              <a:rPr lang="uk-UA" dirty="0" err="1">
                <a:solidFill>
                  <a:schemeClr val="tx1"/>
                </a:solidFill>
                <a:latin typeface="Times New Roman" panose="02020603050405020304" pitchFamily="18" charset="0"/>
                <a:cs typeface="Times New Roman" panose="02020603050405020304" pitchFamily="18" charset="0"/>
              </a:rPr>
              <a:t>держреєстратору</a:t>
            </a:r>
            <a:r>
              <a:rPr lang="uk-UA" dirty="0" smtClean="0">
                <a:solidFill>
                  <a:schemeClr val="tx1"/>
                </a:solidFill>
                <a:latin typeface="Times New Roman" panose="02020603050405020304" pitchFamily="18" charset="0"/>
                <a:cs typeface="Times New Roman" panose="02020603050405020304" pitchFamily="18" charset="0"/>
              </a:rPr>
              <a:t>.</a:t>
            </a:r>
          </a:p>
          <a:p>
            <a:pPr algn="just"/>
            <a:r>
              <a:rPr lang="uk-UA" dirty="0" smtClean="0">
                <a:solidFill>
                  <a:schemeClr val="tx1"/>
                </a:solidFill>
                <a:latin typeface="Times New Roman" panose="02020603050405020304" pitchFamily="18" charset="0"/>
                <a:cs typeface="Times New Roman" panose="02020603050405020304" pitchFamily="18" charset="0"/>
              </a:rPr>
              <a:t>5. Звільнити належним чином найманих працівників.</a:t>
            </a:r>
            <a:endParaRPr lang="uk-UA" dirty="0">
              <a:solidFill>
                <a:schemeClr val="tx1"/>
              </a:solidFill>
              <a:latin typeface="Times New Roman" panose="02020603050405020304" pitchFamily="18" charset="0"/>
              <a:cs typeface="Times New Roman" panose="02020603050405020304" pitchFamily="18" charset="0"/>
            </a:endParaRPr>
          </a:p>
          <a:p>
            <a:pPr algn="just"/>
            <a:r>
              <a:rPr lang="uk-UA" dirty="0" smtClean="0">
                <a:solidFill>
                  <a:schemeClr val="tx1"/>
                </a:solidFill>
                <a:latin typeface="Times New Roman" panose="02020603050405020304" pitchFamily="18" charset="0"/>
                <a:cs typeface="Times New Roman" panose="02020603050405020304" pitchFamily="18" charset="0"/>
              </a:rPr>
              <a:t>6. </a:t>
            </a:r>
            <a:r>
              <a:rPr lang="uk-UA" dirty="0">
                <a:solidFill>
                  <a:schemeClr val="tx1"/>
                </a:solidFill>
                <a:latin typeface="Times New Roman" panose="02020603050405020304" pitchFamily="18" charset="0"/>
                <a:cs typeface="Times New Roman" panose="02020603050405020304" pitchFamily="18" charset="0"/>
              </a:rPr>
              <a:t>Подати ліквідаційні звіти.</a:t>
            </a:r>
          </a:p>
          <a:p>
            <a:pPr algn="just"/>
            <a:r>
              <a:rPr lang="uk-UA" dirty="0" smtClean="0">
                <a:solidFill>
                  <a:schemeClr val="tx1"/>
                </a:solidFill>
                <a:latin typeface="Times New Roman" panose="02020603050405020304" pitchFamily="18" charset="0"/>
                <a:cs typeface="Times New Roman" panose="02020603050405020304" pitchFamily="18" charset="0"/>
              </a:rPr>
              <a:t>7. </a:t>
            </a:r>
            <a:r>
              <a:rPr lang="uk-UA" dirty="0">
                <a:solidFill>
                  <a:schemeClr val="tx1"/>
                </a:solidFill>
                <a:latin typeface="Times New Roman" panose="02020603050405020304" pitchFamily="18" charset="0"/>
                <a:cs typeface="Times New Roman" panose="02020603050405020304" pitchFamily="18" charset="0"/>
              </a:rPr>
              <a:t>Закрити рахунок у банку, якщо він був відкритий.</a:t>
            </a:r>
          </a:p>
        </p:txBody>
      </p:sp>
      <p:sp>
        <p:nvSpPr>
          <p:cNvPr id="6" name="TextBox 5"/>
          <p:cNvSpPr txBox="1"/>
          <p:nvPr/>
        </p:nvSpPr>
        <p:spPr>
          <a:xfrm>
            <a:off x="1143000" y="228600"/>
            <a:ext cx="7696200" cy="707886"/>
          </a:xfrm>
          <a:prstGeom prst="rect">
            <a:avLst/>
          </a:prstGeom>
          <a:effectLst>
            <a:glow rad="1397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marL="457200" indent="-457200" algn="ctr"/>
            <a:r>
              <a:rPr lang="uk-UA" sz="2000" b="1" i="1" dirty="0">
                <a:latin typeface="Times New Roman" pitchFamily="18" charset="0"/>
                <a:cs typeface="Times New Roman" pitchFamily="18" charset="0"/>
              </a:rPr>
              <a:t>Припинення підприємницької діяльності фізичної </a:t>
            </a:r>
            <a:endParaRPr lang="uk-UA" sz="2000" b="1" i="1" dirty="0" smtClean="0">
              <a:latin typeface="Times New Roman" pitchFamily="18" charset="0"/>
              <a:cs typeface="Times New Roman" pitchFamily="18" charset="0"/>
            </a:endParaRPr>
          </a:p>
          <a:p>
            <a:pPr marL="457200" indent="-457200" algn="ctr"/>
            <a:r>
              <a:rPr lang="uk-UA" sz="2000" b="1" i="1" dirty="0" smtClean="0">
                <a:latin typeface="Times New Roman" pitchFamily="18" charset="0"/>
                <a:cs typeface="Times New Roman" pitchFamily="18" charset="0"/>
              </a:rPr>
              <a:t>особи-підприємця</a:t>
            </a:r>
          </a:p>
        </p:txBody>
      </p:sp>
    </p:spTree>
    <p:extLst>
      <p:ext uri="{BB962C8B-B14F-4D97-AF65-F5344CB8AC3E}">
        <p14:creationId xmlns:p14="http://schemas.microsoft.com/office/powerpoint/2010/main" val="4092969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1143000" y="762000"/>
            <a:ext cx="7772400" cy="1905000"/>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b="1" i="1" dirty="0" smtClean="0">
                <a:solidFill>
                  <a:schemeClr val="tx1"/>
                </a:solidFill>
                <a:latin typeface="Times New Roman" panose="02020603050405020304" pitchFamily="18" charset="0"/>
                <a:cs typeface="Times New Roman" panose="02020603050405020304" pitchFamily="18" charset="0"/>
              </a:rPr>
              <a:t>Ліквідація – </a:t>
            </a:r>
            <a:r>
              <a:rPr lang="uk-UA" dirty="0" smtClean="0">
                <a:solidFill>
                  <a:schemeClr val="tx1"/>
                </a:solidFill>
                <a:latin typeface="Times New Roman" panose="02020603050405020304" pitchFamily="18" charset="0"/>
                <a:cs typeface="Times New Roman" panose="02020603050405020304" pitchFamily="18" charset="0"/>
              </a:rPr>
              <a:t>це регламентована законодавством процедура, результатом якої є припинення діяльності суб’єкта господарювання без переходу майнових прав і обов’язків у порядку правонаступництва до інших. Юридична особа ліквідується за рішенням її учасників або органу юридичної особи, уповноваженого на це установчими документами, а також за рішенням суду.</a:t>
            </a:r>
            <a:endParaRPr lang="uk-UA" dirty="0">
              <a:solidFill>
                <a:schemeClr val="tx1"/>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1143000" y="228600"/>
            <a:ext cx="7696200" cy="400110"/>
          </a:xfrm>
          <a:prstGeom prst="rect">
            <a:avLst/>
          </a:prstGeom>
          <a:effectLst>
            <a:glow rad="1397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marL="457200" indent="-457200" algn="ctr"/>
            <a:r>
              <a:rPr lang="uk-UA" sz="2000" b="1" i="1" dirty="0">
                <a:latin typeface="Times New Roman" pitchFamily="18" charset="0"/>
                <a:cs typeface="Times New Roman" pitchFamily="18" charset="0"/>
              </a:rPr>
              <a:t>Ліквідація та реорганізація суб’єктів підприємництва</a:t>
            </a:r>
            <a:endParaRPr lang="uk-UA" sz="2000" b="1" i="1" dirty="0" smtClean="0">
              <a:latin typeface="Times New Roman" pitchFamily="18" charset="0"/>
              <a:cs typeface="Times New Roman" pitchFamily="18" charset="0"/>
            </a:endParaRPr>
          </a:p>
        </p:txBody>
      </p:sp>
      <p:sp>
        <p:nvSpPr>
          <p:cNvPr id="4" name="Скругленный прямоугольник 3"/>
          <p:cNvSpPr/>
          <p:nvPr/>
        </p:nvSpPr>
        <p:spPr>
          <a:xfrm>
            <a:off x="1066800" y="2800290"/>
            <a:ext cx="7924800" cy="3905310"/>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sz="1700" b="1" i="1" dirty="0" smtClean="0">
                <a:solidFill>
                  <a:schemeClr val="tx1"/>
                </a:solidFill>
                <a:latin typeface="Times New Roman" panose="02020603050405020304" pitchFamily="18" charset="0"/>
                <a:cs typeface="Times New Roman" panose="02020603050405020304" pitchFamily="18" charset="0"/>
              </a:rPr>
              <a:t>У добровільному порядку суб’єкт господарювання ліквідується за таких підстав:</a:t>
            </a:r>
          </a:p>
          <a:p>
            <a:pPr algn="just"/>
            <a:r>
              <a:rPr lang="uk-UA" sz="1700" dirty="0" smtClean="0">
                <a:solidFill>
                  <a:schemeClr val="tx1"/>
                </a:solidFill>
                <a:latin typeface="Times New Roman" panose="02020603050405020304" pitchFamily="18" charset="0"/>
                <a:cs typeface="Times New Roman" panose="02020603050405020304" pitchFamily="18" charset="0"/>
              </a:rPr>
              <a:t>• за рішенням його учасників або органу юридичної особи, уповноваженого на це установчими документами;</a:t>
            </a:r>
          </a:p>
          <a:p>
            <a:pPr algn="just"/>
            <a:r>
              <a:rPr lang="uk-UA" sz="1700" dirty="0" smtClean="0">
                <a:solidFill>
                  <a:schemeClr val="tx1"/>
                </a:solidFill>
                <a:latin typeface="Times New Roman" panose="02020603050405020304" pitchFamily="18" charset="0"/>
                <a:cs typeface="Times New Roman" panose="02020603050405020304" pitchFamily="18" charset="0"/>
              </a:rPr>
              <a:t>• у зв’язку із закінченням строку, на який він створювався;</a:t>
            </a:r>
          </a:p>
          <a:p>
            <a:pPr algn="just"/>
            <a:r>
              <a:rPr lang="uk-UA" sz="1700" dirty="0" smtClean="0">
                <a:solidFill>
                  <a:schemeClr val="tx1"/>
                </a:solidFill>
                <a:latin typeface="Times New Roman" panose="02020603050405020304" pitchFamily="18" charset="0"/>
                <a:cs typeface="Times New Roman" panose="02020603050405020304" pitchFamily="18" charset="0"/>
              </a:rPr>
              <a:t>• у разі досягнення мети, заради якої його було створено;</a:t>
            </a:r>
          </a:p>
          <a:p>
            <a:pPr algn="just"/>
            <a:r>
              <a:rPr lang="uk-UA" sz="1700" dirty="0" smtClean="0">
                <a:solidFill>
                  <a:schemeClr val="tx1"/>
                </a:solidFill>
                <a:latin typeface="Times New Roman" panose="02020603050405020304" pitchFamily="18" charset="0"/>
                <a:cs typeface="Times New Roman" panose="02020603050405020304" pitchFamily="18" charset="0"/>
              </a:rPr>
              <a:t>• в інших випадках, передбачених установчими документами.</a:t>
            </a:r>
          </a:p>
          <a:p>
            <a:pPr algn="just"/>
            <a:r>
              <a:rPr lang="uk-UA" sz="1700" b="1" i="1" dirty="0" smtClean="0">
                <a:solidFill>
                  <a:schemeClr val="tx1"/>
                </a:solidFill>
                <a:latin typeface="Times New Roman" panose="02020603050405020304" pitchFamily="18" charset="0"/>
                <a:cs typeface="Times New Roman" panose="02020603050405020304" pitchFamily="18" charset="0"/>
              </a:rPr>
              <a:t>Підставами для примусової ліквідації суб’єкта господарювання можуть бути:</a:t>
            </a:r>
          </a:p>
          <a:p>
            <a:pPr algn="just"/>
            <a:r>
              <a:rPr lang="uk-UA" sz="1700" dirty="0">
                <a:solidFill>
                  <a:schemeClr val="tx1"/>
                </a:solidFill>
                <a:latin typeface="Times New Roman" panose="02020603050405020304" pitchFamily="18" charset="0"/>
                <a:cs typeface="Times New Roman" panose="02020603050405020304" pitchFamily="18" charset="0"/>
              </a:rPr>
              <a:t>• рішення суду про ліквідацію юридичної особи через допущені під час її створення порушення, які не можна усунути, за позовом учасника юридичної особи або відповідного органу державної влади;</a:t>
            </a:r>
          </a:p>
          <a:p>
            <a:pPr algn="just"/>
            <a:r>
              <a:rPr lang="uk-UA" sz="1700" dirty="0">
                <a:solidFill>
                  <a:schemeClr val="tx1"/>
                </a:solidFill>
                <a:latin typeface="Times New Roman" panose="02020603050405020304" pitchFamily="18" charset="0"/>
                <a:cs typeface="Times New Roman" panose="02020603050405020304" pitchFamily="18" charset="0"/>
              </a:rPr>
              <a:t>• рішення суду про ліквідацію юридичної особи в інших випадках, встановлених законом;</a:t>
            </a:r>
          </a:p>
          <a:p>
            <a:pPr algn="just"/>
            <a:r>
              <a:rPr lang="uk-UA" sz="1700" dirty="0">
                <a:solidFill>
                  <a:schemeClr val="tx1"/>
                </a:solidFill>
                <a:latin typeface="Times New Roman" panose="02020603050405020304" pitchFamily="18" charset="0"/>
                <a:cs typeface="Times New Roman" panose="02020603050405020304" pitchFamily="18" charset="0"/>
              </a:rPr>
              <a:t>• позов відповідного органу державної влади.</a:t>
            </a:r>
          </a:p>
        </p:txBody>
      </p:sp>
    </p:spTree>
    <p:extLst>
      <p:ext uri="{BB962C8B-B14F-4D97-AF65-F5344CB8AC3E}">
        <p14:creationId xmlns:p14="http://schemas.microsoft.com/office/powerpoint/2010/main" val="3520078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1143000" y="1066800"/>
            <a:ext cx="7772400" cy="685800"/>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dirty="0" smtClean="0">
                <a:solidFill>
                  <a:schemeClr val="tx1"/>
                </a:solidFill>
                <a:latin typeface="Times New Roman" panose="02020603050405020304" pitchFamily="18" charset="0"/>
                <a:cs typeface="Times New Roman" panose="02020603050405020304" pitchFamily="18" charset="0"/>
              </a:rPr>
              <a:t>1. Ухвалення рішення власниками (учасниками, акціонерами) компанії про її добровільну ліквідацію (оформлюється відповідним протоколом). </a:t>
            </a:r>
            <a:endParaRPr lang="uk-UA" dirty="0">
              <a:solidFill>
                <a:schemeClr val="tx1"/>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1143000" y="228600"/>
            <a:ext cx="7696200" cy="707886"/>
          </a:xfrm>
          <a:prstGeom prst="rect">
            <a:avLst/>
          </a:prstGeom>
          <a:effectLst>
            <a:glow rad="1397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marL="457200" indent="-457200" algn="ctr"/>
            <a:r>
              <a:rPr lang="uk-UA" sz="2000" b="1" i="1" dirty="0">
                <a:latin typeface="Times New Roman" pitchFamily="18" charset="0"/>
                <a:cs typeface="Times New Roman" pitchFamily="18" charset="0"/>
              </a:rPr>
              <a:t>Етапи ліквідації юридичної особи – суб’єкта підприємницької діяльності:</a:t>
            </a:r>
            <a:endParaRPr lang="uk-UA" sz="2000" b="1" i="1" dirty="0" smtClean="0">
              <a:latin typeface="Times New Roman" pitchFamily="18" charset="0"/>
              <a:cs typeface="Times New Roman" pitchFamily="18" charset="0"/>
            </a:endParaRPr>
          </a:p>
        </p:txBody>
      </p:sp>
      <p:sp>
        <p:nvSpPr>
          <p:cNvPr id="4" name="Скругленный прямоугольник 3"/>
          <p:cNvSpPr/>
          <p:nvPr/>
        </p:nvSpPr>
        <p:spPr>
          <a:xfrm>
            <a:off x="1143000" y="1882914"/>
            <a:ext cx="7772400" cy="685800"/>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dirty="0">
                <a:solidFill>
                  <a:schemeClr val="tx1"/>
                </a:solidFill>
                <a:latin typeface="Times New Roman" panose="02020603050405020304" pitchFamily="18" charset="0"/>
                <a:cs typeface="Times New Roman" panose="02020603050405020304" pitchFamily="18" charset="0"/>
              </a:rPr>
              <a:t>2. </a:t>
            </a:r>
            <a:r>
              <a:rPr lang="uk-UA" dirty="0" smtClean="0">
                <a:solidFill>
                  <a:schemeClr val="tx1"/>
                </a:solidFill>
                <a:latin typeface="Times New Roman" panose="02020603050405020304" pitchFamily="18" charset="0"/>
                <a:cs typeface="Times New Roman" panose="02020603050405020304" pitchFamily="18" charset="0"/>
              </a:rPr>
              <a:t>Направлення повідомлення державному реєстратору Державної реєстраційної служби України про початок процедури ліквідації компанії. </a:t>
            </a:r>
            <a:endParaRPr lang="uk-UA" dirty="0">
              <a:solidFill>
                <a:schemeClr val="tx1"/>
              </a:solidFill>
              <a:latin typeface="Times New Roman" panose="02020603050405020304" pitchFamily="18" charset="0"/>
              <a:cs typeface="Times New Roman" panose="02020603050405020304" pitchFamily="18" charset="0"/>
            </a:endParaRPr>
          </a:p>
        </p:txBody>
      </p:sp>
      <p:sp>
        <p:nvSpPr>
          <p:cNvPr id="7" name="Скругленный прямоугольник 6"/>
          <p:cNvSpPr/>
          <p:nvPr/>
        </p:nvSpPr>
        <p:spPr>
          <a:xfrm>
            <a:off x="1156447" y="2654856"/>
            <a:ext cx="7772400" cy="685800"/>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dirty="0" smtClean="0">
                <a:solidFill>
                  <a:schemeClr val="tx1"/>
                </a:solidFill>
                <a:latin typeface="Times New Roman" panose="02020603050405020304" pitchFamily="18" charset="0"/>
                <a:cs typeface="Times New Roman" panose="02020603050405020304" pitchFamily="18" charset="0"/>
              </a:rPr>
              <a:t>3. Направлення повідомлення іншим державним органам влади (податковим органам) про початок процедури ліквідації компанії. </a:t>
            </a:r>
            <a:endParaRPr lang="uk-UA" dirty="0">
              <a:solidFill>
                <a:schemeClr val="tx1"/>
              </a:solidFill>
              <a:latin typeface="Times New Roman" panose="02020603050405020304" pitchFamily="18" charset="0"/>
              <a:cs typeface="Times New Roman" panose="02020603050405020304" pitchFamily="18" charset="0"/>
            </a:endParaRPr>
          </a:p>
        </p:txBody>
      </p:sp>
      <p:sp>
        <p:nvSpPr>
          <p:cNvPr id="8" name="Скругленный прямоугольник 7"/>
          <p:cNvSpPr/>
          <p:nvPr/>
        </p:nvSpPr>
        <p:spPr>
          <a:xfrm>
            <a:off x="1178859" y="3445705"/>
            <a:ext cx="7772400" cy="685800"/>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dirty="0">
                <a:solidFill>
                  <a:schemeClr val="tx1"/>
                </a:solidFill>
                <a:latin typeface="Times New Roman" panose="02020603050405020304" pitchFamily="18" charset="0"/>
                <a:cs typeface="Times New Roman" panose="02020603050405020304" pitchFamily="18" charset="0"/>
              </a:rPr>
              <a:t>4. </a:t>
            </a:r>
            <a:r>
              <a:rPr lang="uk-UA" dirty="0" smtClean="0">
                <a:solidFill>
                  <a:schemeClr val="tx1"/>
                </a:solidFill>
                <a:latin typeface="Times New Roman" panose="02020603050405020304" pitchFamily="18" charset="0"/>
                <a:cs typeface="Times New Roman" panose="02020603050405020304" pitchFamily="18" charset="0"/>
              </a:rPr>
              <a:t>Виявлення кредиторів та повідомлення їм про початок процедури ліквідації компанії</a:t>
            </a:r>
            <a:r>
              <a:rPr lang="ru-RU" dirty="0" smtClean="0">
                <a:solidFill>
                  <a:schemeClr val="tx1"/>
                </a:solidFill>
                <a:latin typeface="Times New Roman" panose="02020603050405020304" pitchFamily="18" charset="0"/>
                <a:cs typeface="Times New Roman" panose="02020603050405020304" pitchFamily="18" charset="0"/>
              </a:rPr>
              <a:t>. </a:t>
            </a:r>
            <a:r>
              <a:rPr lang="uk-UA" dirty="0" smtClean="0">
                <a:solidFill>
                  <a:schemeClr val="tx1"/>
                </a:solidFill>
                <a:latin typeface="Times New Roman" panose="02020603050405020304" pitchFamily="18" charset="0"/>
                <a:cs typeface="Times New Roman" panose="02020603050405020304" pitchFamily="18" charset="0"/>
              </a:rPr>
              <a:t> </a:t>
            </a:r>
            <a:endParaRPr lang="uk-UA" dirty="0">
              <a:solidFill>
                <a:schemeClr val="tx1"/>
              </a:solidFill>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1237129" y="4141149"/>
            <a:ext cx="7655859" cy="1477328"/>
          </a:xfrm>
          <a:prstGeom prst="rect">
            <a:avLst/>
          </a:prstGeom>
        </p:spPr>
        <p:txBody>
          <a:bodyPr wrap="square">
            <a:spAutoFit/>
          </a:bodyPr>
          <a:lstStyle/>
          <a:p>
            <a:pPr algn="just"/>
            <a:r>
              <a:rPr lang="uk-UA" dirty="0">
                <a:latin typeface="Times New Roman" panose="02020603050405020304" pitchFamily="18" charset="0"/>
                <a:ea typeface="Times New Roman" panose="02020603050405020304" pitchFamily="18" charset="0"/>
              </a:rPr>
              <a:t>До комісії з припинення юридичної особи (комісії з реорганізації, ліквідаційної комісії) або ліквідатора з моменту призначення переходять повноваження щодо управління справами юридичної особи. Голова комісії, її члени або ліквідатор юридичної особи, що припиняється, представляють її у відносинах з третіми особами та виступають у суді від її імені.</a:t>
            </a:r>
            <a:endParaRPr lang="ru-RU" dirty="0"/>
          </a:p>
        </p:txBody>
      </p:sp>
      <p:sp>
        <p:nvSpPr>
          <p:cNvPr id="3" name="Прямоугольник 2"/>
          <p:cNvSpPr/>
          <p:nvPr/>
        </p:nvSpPr>
        <p:spPr>
          <a:xfrm>
            <a:off x="1111623" y="5729205"/>
            <a:ext cx="7781365" cy="104797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lnSpc>
                <a:spcPct val="115000"/>
              </a:lnSpc>
              <a:spcAft>
                <a:spcPts val="0"/>
              </a:spcAft>
            </a:pPr>
            <a:r>
              <a:rPr lang="uk-UA" dirty="0">
                <a:latin typeface="Times New Roman" panose="02020603050405020304" pitchFamily="18" charset="0"/>
                <a:ea typeface="Times New Roman" panose="02020603050405020304" pitchFamily="18" charset="0"/>
                <a:cs typeface="Times New Roman" panose="02020603050405020304" pitchFamily="18" charset="0"/>
              </a:rPr>
              <a:t>Ще одним видом припинення юридичної особи є реорганізація.</a:t>
            </a:r>
            <a:endParaRPr lang="ru-RU"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uk-UA" b="1" i="1" dirty="0">
                <a:latin typeface="Times New Roman" panose="02020603050405020304" pitchFamily="18" charset="0"/>
                <a:ea typeface="Times New Roman" panose="02020603050405020304" pitchFamily="18" charset="0"/>
                <a:cs typeface="Times New Roman" panose="02020603050405020304" pitchFamily="18" charset="0"/>
              </a:rPr>
              <a:t>Суть реорганізації </a:t>
            </a:r>
            <a:r>
              <a:rPr lang="uk-UA" dirty="0">
                <a:latin typeface="Times New Roman" panose="02020603050405020304" pitchFamily="18" charset="0"/>
                <a:ea typeface="Times New Roman" panose="02020603050405020304" pitchFamily="18" charset="0"/>
                <a:cs typeface="Times New Roman" panose="02020603050405020304" pitchFamily="18" charset="0"/>
              </a:rPr>
              <a:t>полягає в припиненні діяльності одних і виникненні нових суб’єктів господарювання відповідних організаційно-правових форм.</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86370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latin typeface="Times New Roman" pitchFamily="18" charset="0"/>
                <a:cs typeface="Times New Roman" pitchFamily="18" charset="0"/>
              </a:rPr>
              <a:t>ДЯКУЮ ЗА УВАГУ! </a:t>
            </a:r>
            <a:endParaRPr lang="ru-RU" b="1" dirty="0">
              <a:latin typeface="Times New Roman" pitchFamily="18" charset="0"/>
              <a:cs typeface="Times New Roman" pitchFamily="18" charset="0"/>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3000" y="1417638"/>
            <a:ext cx="7905750" cy="46482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1066800" y="838200"/>
            <a:ext cx="7772400" cy="18288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b="1" dirty="0">
                <a:solidFill>
                  <a:schemeClr val="tx1"/>
                </a:solidFill>
                <a:latin typeface="Times New Roman" pitchFamily="18" charset="0"/>
                <a:cs typeface="Times New Roman" pitchFamily="18" charset="0"/>
              </a:rPr>
              <a:t>Під правовим забезпеченням ведення бізнесу </a:t>
            </a:r>
            <a:r>
              <a:rPr lang="uk-UA" dirty="0">
                <a:solidFill>
                  <a:schemeClr val="tx1"/>
                </a:solidFill>
                <a:latin typeface="Times New Roman" pitchFamily="18" charset="0"/>
                <a:cs typeface="Times New Roman" pitchFamily="18" charset="0"/>
              </a:rPr>
              <a:t>(правовою базою) розуміється комплекс юридичних норм, закріплених у Конституції України, законодавчих, нормативно-правових актах і актах індивідуального характеру, які встановлюють правила поведінки суб’єктів підприємництва при здійсненні ними господарської діяльності, а також визначають міру відповідальності за порушення цих правил.</a:t>
            </a:r>
          </a:p>
        </p:txBody>
      </p:sp>
      <p:sp>
        <p:nvSpPr>
          <p:cNvPr id="15" name="TextBox 14"/>
          <p:cNvSpPr txBox="1"/>
          <p:nvPr/>
        </p:nvSpPr>
        <p:spPr>
          <a:xfrm>
            <a:off x="914400" y="228600"/>
            <a:ext cx="7924800" cy="400110"/>
          </a:xfrm>
          <a:prstGeom prst="rect">
            <a:avLst/>
          </a:prstGeom>
          <a:effectLst>
            <a:glow rad="1397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marL="457200" indent="-457200" algn="ctr"/>
            <a:r>
              <a:rPr lang="uk-UA" sz="2000" b="1" i="1" dirty="0" smtClean="0">
                <a:latin typeface="Times New Roman" pitchFamily="18" charset="0"/>
                <a:cs typeface="Times New Roman" pitchFamily="18" charset="0"/>
              </a:rPr>
              <a:t>4.1</a:t>
            </a:r>
            <a:r>
              <a:rPr lang="uk-UA" sz="2000" b="1" i="1" dirty="0" smtClean="0">
                <a:latin typeface="Times New Roman" pitchFamily="18" charset="0"/>
                <a:cs typeface="Times New Roman" pitchFamily="18" charset="0"/>
              </a:rPr>
              <a:t>. Правове забезпечення розвитку бізнесу на сучасному етапі.</a:t>
            </a:r>
            <a:endParaRPr lang="uk-UA" sz="2000" b="1" i="1" dirty="0">
              <a:latin typeface="Times New Roman" pitchFamily="18" charset="0"/>
              <a:cs typeface="Times New Roman" pitchFamily="18" charset="0"/>
            </a:endParaRPr>
          </a:p>
        </p:txBody>
      </p:sp>
      <p:sp>
        <p:nvSpPr>
          <p:cNvPr id="16" name="Скругленный прямоугольник 15"/>
          <p:cNvSpPr/>
          <p:nvPr/>
        </p:nvSpPr>
        <p:spPr>
          <a:xfrm>
            <a:off x="1066800" y="2819400"/>
            <a:ext cx="7772400" cy="386709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dirty="0">
                <a:solidFill>
                  <a:schemeClr val="tx1"/>
                </a:solidFill>
                <a:latin typeface="Times New Roman" pitchFamily="18" charset="0"/>
                <a:cs typeface="Times New Roman" pitchFamily="18" charset="0"/>
              </a:rPr>
              <a:t>Головним нормативним актом, який закріплює основні засади державного регулювання підприємницької діяльності є </a:t>
            </a:r>
            <a:r>
              <a:rPr lang="uk-UA" b="1" dirty="0">
                <a:solidFill>
                  <a:schemeClr val="tx1"/>
                </a:solidFill>
                <a:latin typeface="Times New Roman" pitchFamily="18" charset="0"/>
                <a:cs typeface="Times New Roman" pitchFamily="18" charset="0"/>
              </a:rPr>
              <a:t>Господарський кодекс України, </a:t>
            </a:r>
            <a:r>
              <a:rPr lang="uk-UA" dirty="0">
                <a:solidFill>
                  <a:schemeClr val="tx1"/>
                </a:solidFill>
                <a:latin typeface="Times New Roman" pitchFamily="18" charset="0"/>
                <a:cs typeface="Times New Roman" pitchFamily="18" charset="0"/>
              </a:rPr>
              <a:t>який набув чинності з 1 січня 2004 року, зокрема це: конституційні основи правопорядку у сфері господарювання, загальні принципи господарювання, основні напрями та форми участі держави </a:t>
            </a:r>
            <a:r>
              <a:rPr lang="en-US" dirty="0" err="1">
                <a:solidFill>
                  <a:schemeClr val="tx1"/>
                </a:solidFill>
                <a:latin typeface="Times New Roman" pitchFamily="18" charset="0"/>
                <a:cs typeface="Times New Roman" pitchFamily="18" charset="0"/>
              </a:rPr>
              <a:t>i</a:t>
            </a:r>
            <a:r>
              <a:rPr lang="en-US" dirty="0">
                <a:solidFill>
                  <a:schemeClr val="tx1"/>
                </a:solidFill>
                <a:latin typeface="Times New Roman" pitchFamily="18" charset="0"/>
                <a:cs typeface="Times New Roman" pitchFamily="18" charset="0"/>
              </a:rPr>
              <a:t> </a:t>
            </a:r>
            <a:r>
              <a:rPr lang="uk-UA" dirty="0">
                <a:solidFill>
                  <a:schemeClr val="tx1"/>
                </a:solidFill>
                <a:latin typeface="Times New Roman" pitchFamily="18" charset="0"/>
                <a:cs typeface="Times New Roman" pitchFamily="18" charset="0"/>
              </a:rPr>
              <a:t>місцевого самоврядування у сфері господарювання тощо.</a:t>
            </a:r>
          </a:p>
          <a:p>
            <a:pPr algn="just"/>
            <a:r>
              <a:rPr lang="uk-UA" dirty="0">
                <a:solidFill>
                  <a:schemeClr val="tx1"/>
                </a:solidFill>
                <a:latin typeface="Times New Roman" pitchFamily="18" charset="0"/>
                <a:cs typeface="Times New Roman" pitchFamily="18" charset="0"/>
              </a:rPr>
              <a:t>Господарський кодекс України є нормативною базою для здійснення підприємницької діяльності. Саме він регламентує ступінь свободи підприємницької діяльності, її основні принципи, організаційні форми підприємництва, права найму працівників і соціальні гарантії щодо використання їх праці, загальні гарантії для підприємців, державну підтримку підприємства, відповідальність суб’єктів підприємництва, діяльність іноземних підприємців в Україні, припинення підприємницької діяльності.</a:t>
            </a:r>
          </a:p>
        </p:txBody>
      </p:sp>
    </p:spTree>
    <p:extLst>
      <p:ext uri="{BB962C8B-B14F-4D97-AF65-F5344CB8AC3E}">
        <p14:creationId xmlns:p14="http://schemas.microsoft.com/office/powerpoint/2010/main" val="3276343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1066800" y="1066800"/>
            <a:ext cx="7772400" cy="17526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b="1" dirty="0" smtClean="0">
                <a:solidFill>
                  <a:schemeClr val="tx1"/>
                </a:solidFill>
                <a:latin typeface="Times New Roman" pitchFamily="18" charset="0"/>
                <a:cs typeface="Times New Roman" pitchFamily="18" charset="0"/>
              </a:rPr>
              <a:t>Фізична особа-підприємець </a:t>
            </a:r>
            <a:r>
              <a:rPr lang="uk-UA" dirty="0" smtClean="0">
                <a:solidFill>
                  <a:schemeClr val="tx1"/>
                </a:solidFill>
                <a:latin typeface="Times New Roman" pitchFamily="18" charset="0"/>
                <a:cs typeface="Times New Roman" pitchFamily="18" charset="0"/>
              </a:rPr>
              <a:t>– це фізична особа, яка реалізує своє право на підприємницьку діяльність за умови її державної реєстрації в порядку, встановленому законом. Право на здійснення підприємницької діяльності має лише особа з повною цивільною дієздатністю (з 18 років або з 16 років за умови надання нотаріально засвідченої згоди батьків на реєстрацію суб’єкта підприємницької діяльності).</a:t>
            </a:r>
            <a:endParaRPr lang="uk-UA" dirty="0">
              <a:solidFill>
                <a:schemeClr val="tx1"/>
              </a:solidFill>
              <a:latin typeface="Times New Roman" pitchFamily="18" charset="0"/>
              <a:cs typeface="Times New Roman" pitchFamily="18" charset="0"/>
            </a:endParaRPr>
          </a:p>
        </p:txBody>
      </p:sp>
      <p:sp>
        <p:nvSpPr>
          <p:cNvPr id="15" name="TextBox 14"/>
          <p:cNvSpPr txBox="1"/>
          <p:nvPr/>
        </p:nvSpPr>
        <p:spPr>
          <a:xfrm>
            <a:off x="914400" y="228600"/>
            <a:ext cx="7924800" cy="400110"/>
          </a:xfrm>
          <a:prstGeom prst="rect">
            <a:avLst/>
          </a:prstGeom>
          <a:effectLst>
            <a:glow rad="1397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marL="457200" indent="-457200" algn="ctr"/>
            <a:r>
              <a:rPr lang="uk-UA" sz="2000" b="1" i="1" dirty="0" smtClean="0">
                <a:latin typeface="Times New Roman" pitchFamily="18" charset="0"/>
                <a:cs typeface="Times New Roman" pitchFamily="18" charset="0"/>
              </a:rPr>
              <a:t>4.2</a:t>
            </a:r>
            <a:r>
              <a:rPr lang="uk-UA" sz="2000" b="1" i="1" dirty="0" smtClean="0">
                <a:latin typeface="Times New Roman" pitchFamily="18" charset="0"/>
                <a:cs typeface="Times New Roman" pitchFamily="18" charset="0"/>
              </a:rPr>
              <a:t>. Поняття державної реєстрації суб’єктів бізнесу та її ознаки.</a:t>
            </a:r>
          </a:p>
        </p:txBody>
      </p:sp>
      <p:sp>
        <p:nvSpPr>
          <p:cNvPr id="14" name="Скругленный прямоугольник 13"/>
          <p:cNvSpPr/>
          <p:nvPr/>
        </p:nvSpPr>
        <p:spPr>
          <a:xfrm>
            <a:off x="1066800" y="2895600"/>
            <a:ext cx="7772400" cy="12192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b="1" dirty="0" smtClean="0">
                <a:solidFill>
                  <a:schemeClr val="tx1"/>
                </a:solidFill>
                <a:latin typeface="Times New Roman" pitchFamily="18" charset="0"/>
                <a:cs typeface="Times New Roman" pitchFamily="18" charset="0"/>
              </a:rPr>
              <a:t>Юридична особа (</a:t>
            </a:r>
            <a:r>
              <a:rPr lang="uk-UA" dirty="0" smtClean="0">
                <a:solidFill>
                  <a:schemeClr val="tx1"/>
                </a:solidFill>
                <a:latin typeface="Times New Roman" pitchFamily="18" charset="0"/>
                <a:cs typeface="Times New Roman" pitchFamily="18" charset="0"/>
              </a:rPr>
              <a:t>відповідно до ст. 80 Цивільного кодексу України) – організація, створена і зареєстрована у встановленому законом порядку. Юридичні особи, у свою чергу, можуть створюватися у формі товариств, установ та в інших формах, не заборонених законом.</a:t>
            </a:r>
            <a:endParaRPr lang="uk-UA" dirty="0">
              <a:solidFill>
                <a:schemeClr val="tx1"/>
              </a:solidFill>
              <a:latin typeface="Times New Roman" pitchFamily="18" charset="0"/>
              <a:cs typeface="Times New Roman" pitchFamily="18" charset="0"/>
            </a:endParaRPr>
          </a:p>
        </p:txBody>
      </p:sp>
      <p:sp>
        <p:nvSpPr>
          <p:cNvPr id="16" name="Скругленный прямоугольник 15"/>
          <p:cNvSpPr/>
          <p:nvPr/>
        </p:nvSpPr>
        <p:spPr>
          <a:xfrm>
            <a:off x="1066800" y="4191000"/>
            <a:ext cx="7772400" cy="25146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sz="1600" b="1" dirty="0" smtClean="0">
                <a:solidFill>
                  <a:schemeClr val="tx1"/>
                </a:solidFill>
                <a:latin typeface="Times New Roman" pitchFamily="18" charset="0"/>
                <a:cs typeface="Times New Roman" pitchFamily="18" charset="0"/>
              </a:rPr>
              <a:t>Державна реєстрація ‒ </a:t>
            </a:r>
            <a:r>
              <a:rPr lang="uk-UA" sz="1600" dirty="0" smtClean="0">
                <a:solidFill>
                  <a:schemeClr val="tx1"/>
                </a:solidFill>
                <a:latin typeface="Times New Roman" pitchFamily="18" charset="0"/>
                <a:cs typeface="Times New Roman" pitchFamily="18" charset="0"/>
              </a:rPr>
              <a:t>офіційне визнання шляхом засвідчення державою факту створення або припинення юридичної особи, громадського формування, що не має статусу юридичної особи, засвідчення факту наявності відповідного статусу громадського об’єднання, професійної спілки, її організації або об’єднання, політичної партії, організації роботодавців, об’єднань організацій роботодавців та їхньої символіки, засвідчення факту набуття або позбавлення статусу підприємця фізичною особою, зміни відомостей, що містяться в Єдиному державному реєстрі юридичних осіб, фізичних осіб - підприємців та громадських формувань, про юридичну особу та фізичну особу - підприємця, а також проведення інших реєстраційних дій, передбачених цим Законом.</a:t>
            </a:r>
            <a:endParaRPr lang="uk-UA" sz="1600" dirty="0">
              <a:solidFill>
                <a:schemeClr val="tx1"/>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1066800" y="838200"/>
            <a:ext cx="7772400" cy="25146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b="1" dirty="0">
                <a:solidFill>
                  <a:schemeClr val="tx1"/>
                </a:solidFill>
                <a:latin typeface="Times New Roman" pitchFamily="18" charset="0"/>
                <a:cs typeface="Times New Roman" pitchFamily="18" charset="0"/>
              </a:rPr>
              <a:t>ЄДР ‒ </a:t>
            </a:r>
            <a:r>
              <a:rPr lang="uk-UA" dirty="0">
                <a:solidFill>
                  <a:schemeClr val="tx1"/>
                </a:solidFill>
                <a:latin typeface="Times New Roman" pitchFamily="18" charset="0"/>
                <a:cs typeface="Times New Roman" pitchFamily="18" charset="0"/>
              </a:rPr>
              <a:t>єдина державна інформаційна система, що забезпечує збирання, накопичення, обробку, захист, облік та надання інформації про юридичних осіб, фізичних осіб-підприємців та громадські формування, що не мають статусу юридичної особи.</a:t>
            </a:r>
          </a:p>
          <a:p>
            <a:pPr algn="just"/>
            <a:r>
              <a:rPr lang="uk-UA" dirty="0">
                <a:solidFill>
                  <a:schemeClr val="tx1"/>
                </a:solidFill>
                <a:latin typeface="Times New Roman" pitchFamily="18" charset="0"/>
                <a:cs typeface="Times New Roman" pitchFamily="18" charset="0"/>
              </a:rPr>
              <a:t>Єдиний державний реєстр створюється з метою забезпечення державних органів та органів місцевого самоврядування, а також учасників цивільного обороту достовірною інформацією про юридичних осіб, громадські формування, що не мають статусу юридичної особи, та фізичних осіб-підприємців з Єдиного державного реєстру. </a:t>
            </a:r>
          </a:p>
        </p:txBody>
      </p:sp>
      <p:sp>
        <p:nvSpPr>
          <p:cNvPr id="15" name="TextBox 14"/>
          <p:cNvSpPr txBox="1"/>
          <p:nvPr/>
        </p:nvSpPr>
        <p:spPr>
          <a:xfrm>
            <a:off x="914400" y="228600"/>
            <a:ext cx="7924800" cy="400110"/>
          </a:xfrm>
          <a:prstGeom prst="rect">
            <a:avLst/>
          </a:prstGeom>
          <a:effectLst>
            <a:glow rad="1397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marL="457200" indent="-457200" algn="ctr"/>
            <a:r>
              <a:rPr lang="uk-UA" sz="2000" b="1" i="1" dirty="0" smtClean="0">
                <a:latin typeface="Times New Roman" pitchFamily="18" charset="0"/>
                <a:cs typeface="Times New Roman" pitchFamily="18" charset="0"/>
              </a:rPr>
              <a:t>4.2</a:t>
            </a:r>
            <a:r>
              <a:rPr lang="uk-UA" sz="2000" b="1" i="1" dirty="0" smtClean="0">
                <a:latin typeface="Times New Roman" pitchFamily="18" charset="0"/>
                <a:cs typeface="Times New Roman" pitchFamily="18" charset="0"/>
              </a:rPr>
              <a:t>. Поняття державної реєстрації суб’єктів бізнесу та її ознаки.</a:t>
            </a:r>
          </a:p>
        </p:txBody>
      </p:sp>
      <p:sp>
        <p:nvSpPr>
          <p:cNvPr id="16" name="Скругленный прямоугольник 15"/>
          <p:cNvSpPr/>
          <p:nvPr/>
        </p:nvSpPr>
        <p:spPr>
          <a:xfrm>
            <a:off x="1066800" y="3352800"/>
            <a:ext cx="7772400" cy="33528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sz="1600" b="1" dirty="0">
                <a:solidFill>
                  <a:schemeClr val="tx1"/>
                </a:solidFill>
                <a:latin typeface="Times New Roman" pitchFamily="18" charset="0"/>
                <a:cs typeface="Times New Roman" pitchFamily="18" charset="0"/>
              </a:rPr>
              <a:t>Державна реєстрація базується на ряді основних принципів:</a:t>
            </a:r>
          </a:p>
          <a:p>
            <a:pPr algn="just"/>
            <a:r>
              <a:rPr lang="uk-UA" sz="1600" b="1" dirty="0">
                <a:solidFill>
                  <a:schemeClr val="tx1"/>
                </a:solidFill>
                <a:latin typeface="Times New Roman" pitchFamily="18" charset="0"/>
                <a:cs typeface="Times New Roman" pitchFamily="18" charset="0"/>
              </a:rPr>
              <a:t>•	</a:t>
            </a:r>
            <a:r>
              <a:rPr lang="uk-UA" sz="1600" dirty="0">
                <a:solidFill>
                  <a:schemeClr val="tx1"/>
                </a:solidFill>
                <a:latin typeface="Times New Roman" pitchFamily="18" charset="0"/>
                <a:cs typeface="Times New Roman" pitchFamily="18" charset="0"/>
              </a:rPr>
              <a:t>обов’язковості державної реєстрації в Єдиному державному реєстрі;</a:t>
            </a:r>
          </a:p>
          <a:p>
            <a:pPr algn="just"/>
            <a:r>
              <a:rPr lang="uk-UA" sz="1600" dirty="0">
                <a:solidFill>
                  <a:schemeClr val="tx1"/>
                </a:solidFill>
                <a:latin typeface="Times New Roman" pitchFamily="18" charset="0"/>
                <a:cs typeface="Times New Roman" pitchFamily="18" charset="0"/>
              </a:rPr>
              <a:t>•	публічності державної реєстрації в Єдиному державному реєстрі та документів, що стали підставою для її проведення;</a:t>
            </a:r>
          </a:p>
          <a:p>
            <a:pPr algn="just"/>
            <a:r>
              <a:rPr lang="uk-UA" sz="1600" dirty="0">
                <a:solidFill>
                  <a:schemeClr val="tx1"/>
                </a:solidFill>
                <a:latin typeface="Times New Roman" pitchFamily="18" charset="0"/>
                <a:cs typeface="Times New Roman" pitchFamily="18" charset="0"/>
              </a:rPr>
              <a:t>•	врегулювання відносин, пов’язаних з державною реєстрацією, та особливостей державної реєстрації виключно цим Законом;</a:t>
            </a:r>
          </a:p>
          <a:p>
            <a:pPr algn="just"/>
            <a:r>
              <a:rPr lang="uk-UA" sz="1600" dirty="0">
                <a:solidFill>
                  <a:schemeClr val="tx1"/>
                </a:solidFill>
                <a:latin typeface="Times New Roman" pitchFamily="18" charset="0"/>
                <a:cs typeface="Times New Roman" pitchFamily="18" charset="0"/>
              </a:rPr>
              <a:t>•	державної реєстрації за </a:t>
            </a:r>
            <a:r>
              <a:rPr lang="uk-UA" sz="1600" dirty="0" err="1">
                <a:solidFill>
                  <a:schemeClr val="tx1"/>
                </a:solidFill>
                <a:latin typeface="Times New Roman" pitchFamily="18" charset="0"/>
                <a:cs typeface="Times New Roman" pitchFamily="18" charset="0"/>
              </a:rPr>
              <a:t>заявницьким</a:t>
            </a:r>
            <a:r>
              <a:rPr lang="uk-UA" sz="1600" dirty="0">
                <a:solidFill>
                  <a:schemeClr val="tx1"/>
                </a:solidFill>
                <a:latin typeface="Times New Roman" pitchFamily="18" charset="0"/>
                <a:cs typeface="Times New Roman" pitchFamily="18" charset="0"/>
              </a:rPr>
              <a:t> принципом;</a:t>
            </a:r>
          </a:p>
          <a:p>
            <a:pPr algn="just"/>
            <a:r>
              <a:rPr lang="uk-UA" sz="1600" dirty="0">
                <a:solidFill>
                  <a:schemeClr val="tx1"/>
                </a:solidFill>
                <a:latin typeface="Times New Roman" pitchFamily="18" charset="0"/>
                <a:cs typeface="Times New Roman" pitchFamily="18" charset="0"/>
              </a:rPr>
              <a:t>•	єдності методології державної реєстрації;</a:t>
            </a:r>
          </a:p>
          <a:p>
            <a:pPr algn="just"/>
            <a:r>
              <a:rPr lang="uk-UA" sz="1600" dirty="0">
                <a:solidFill>
                  <a:schemeClr val="tx1"/>
                </a:solidFill>
                <a:latin typeface="Times New Roman" pitchFamily="18" charset="0"/>
                <a:cs typeface="Times New Roman" pitchFamily="18" charset="0"/>
              </a:rPr>
              <a:t>•	об’єктивності, достовірності та повноти відомостей у Єдиному державному реєстрі;</a:t>
            </a:r>
          </a:p>
          <a:p>
            <a:pPr algn="just"/>
            <a:r>
              <a:rPr lang="uk-UA" sz="1600" dirty="0">
                <a:solidFill>
                  <a:schemeClr val="tx1"/>
                </a:solidFill>
                <a:latin typeface="Times New Roman" pitchFamily="18" charset="0"/>
                <a:cs typeface="Times New Roman" pitchFamily="18" charset="0"/>
              </a:rPr>
              <a:t>•	внесення відомостей до Єдиного державного реєстру виключно на підставі та відповідно до цього Закону;</a:t>
            </a:r>
          </a:p>
          <a:p>
            <a:pPr algn="just"/>
            <a:r>
              <a:rPr lang="uk-UA" sz="1600" dirty="0">
                <a:solidFill>
                  <a:schemeClr val="tx1"/>
                </a:solidFill>
                <a:latin typeface="Times New Roman" pitchFamily="18" charset="0"/>
                <a:cs typeface="Times New Roman" pitchFamily="18" charset="0"/>
              </a:rPr>
              <a:t>•	відкритості та доступності відомостей Єдиного державного реєстру.</a:t>
            </a:r>
          </a:p>
        </p:txBody>
      </p:sp>
    </p:spTree>
    <p:extLst>
      <p:ext uri="{BB962C8B-B14F-4D97-AF65-F5344CB8AC3E}">
        <p14:creationId xmlns:p14="http://schemas.microsoft.com/office/powerpoint/2010/main" val="3915034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34" name="Text Box 58"/>
          <p:cNvSpPr txBox="1">
            <a:spLocks noChangeArrowheads="1"/>
          </p:cNvSpPr>
          <p:nvPr/>
        </p:nvSpPr>
        <p:spPr bwMode="auto">
          <a:xfrm>
            <a:off x="1447800" y="1143000"/>
            <a:ext cx="7162800" cy="38100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ctr">
              <a:spcAft>
                <a:spcPts val="1000"/>
              </a:spcAft>
              <a:defRPr/>
            </a:pPr>
            <a:r>
              <a:rPr lang="uk-UA" dirty="0" smtClean="0">
                <a:solidFill>
                  <a:srgbClr val="000000"/>
                </a:solidFill>
                <a:latin typeface="Times New Roman" pitchFamily="18" charset="0"/>
                <a:cs typeface="Times New Roman" pitchFamily="18" charset="0"/>
              </a:rPr>
              <a:t>Обрати види діяльності за КВЕД та систему оподаткування.</a:t>
            </a:r>
            <a:endParaRPr lang="uk-UA" dirty="0">
              <a:solidFill>
                <a:schemeClr val="tx1"/>
              </a:solidFill>
              <a:latin typeface="Arial" charset="0"/>
            </a:endParaRPr>
          </a:p>
        </p:txBody>
      </p:sp>
      <p:sp>
        <p:nvSpPr>
          <p:cNvPr id="23" name="TextBox 22"/>
          <p:cNvSpPr txBox="1"/>
          <p:nvPr/>
        </p:nvSpPr>
        <p:spPr>
          <a:xfrm>
            <a:off x="914400" y="228600"/>
            <a:ext cx="7924800" cy="707886"/>
          </a:xfrm>
          <a:prstGeom prst="rect">
            <a:avLst/>
          </a:prstGeom>
          <a:effectLst>
            <a:glow rad="1397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marL="457200" indent="-457200" algn="ctr"/>
            <a:r>
              <a:rPr lang="uk-UA" sz="2000" b="1" i="1" dirty="0" smtClean="0">
                <a:latin typeface="Times New Roman" pitchFamily="18" charset="0"/>
                <a:cs typeface="Times New Roman" pitchFamily="18" charset="0"/>
              </a:rPr>
              <a:t>Для реєстрації </a:t>
            </a:r>
            <a:r>
              <a:rPr lang="uk-UA" sz="2000" b="1" i="1" u="sng" dirty="0" smtClean="0">
                <a:latin typeface="Times New Roman" pitchFamily="18" charset="0"/>
                <a:cs typeface="Times New Roman" pitchFamily="18" charset="0"/>
              </a:rPr>
              <a:t>фізичної особи-підприємця</a:t>
            </a:r>
            <a:r>
              <a:rPr lang="uk-UA" sz="2000" dirty="0" smtClean="0">
                <a:latin typeface="Times New Roman" pitchFamily="18" charset="0"/>
                <a:cs typeface="Times New Roman" pitchFamily="18" charset="0"/>
              </a:rPr>
              <a:t> та здійснення господарської діяльності необхідно здійснити наступні кроки:</a:t>
            </a:r>
            <a:endParaRPr lang="uk-UA" sz="2000" dirty="0">
              <a:latin typeface="Times New Roman" pitchFamily="18" charset="0"/>
              <a:cs typeface="Times New Roman" pitchFamily="18" charset="0"/>
            </a:endParaRPr>
          </a:p>
        </p:txBody>
      </p:sp>
      <p:sp>
        <p:nvSpPr>
          <p:cNvPr id="26" name="Выноска со стрелкой вверх 25"/>
          <p:cNvSpPr/>
          <p:nvPr/>
        </p:nvSpPr>
        <p:spPr>
          <a:xfrm>
            <a:off x="3048000" y="1524000"/>
            <a:ext cx="2514600" cy="838200"/>
          </a:xfrm>
          <a:prstGeom prst="upArrow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solidFill>
                  <a:schemeClr val="tx1"/>
                </a:solidFill>
                <a:latin typeface="Times New Roman"/>
                <a:ea typeface="Times New Roman"/>
              </a:rPr>
              <a:t>спрощена система оподаткування</a:t>
            </a:r>
            <a:endParaRPr lang="ru-RU" dirty="0">
              <a:solidFill>
                <a:schemeClr val="tx1"/>
              </a:solidFill>
            </a:endParaRPr>
          </a:p>
        </p:txBody>
      </p:sp>
      <p:sp>
        <p:nvSpPr>
          <p:cNvPr id="27" name="Выноска со стрелкой вверх 26"/>
          <p:cNvSpPr/>
          <p:nvPr/>
        </p:nvSpPr>
        <p:spPr>
          <a:xfrm>
            <a:off x="5791200" y="1524000"/>
            <a:ext cx="2514600" cy="838200"/>
          </a:xfrm>
          <a:prstGeom prst="upArrowCallout">
            <a:avLst>
              <a:gd name="adj1" fmla="val 25000"/>
              <a:gd name="adj2" fmla="val 25000"/>
              <a:gd name="adj3" fmla="val 25000"/>
              <a:gd name="adj4" fmla="val 6497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solidFill>
                  <a:schemeClr val="tx1"/>
                </a:solidFill>
                <a:latin typeface="Times New Roman"/>
                <a:ea typeface="Times New Roman"/>
              </a:rPr>
              <a:t>загальна система оподаткування</a:t>
            </a:r>
            <a:endParaRPr lang="ru-RU" dirty="0">
              <a:solidFill>
                <a:schemeClr val="tx1"/>
              </a:solidFill>
            </a:endParaRPr>
          </a:p>
        </p:txBody>
      </p:sp>
      <p:sp>
        <p:nvSpPr>
          <p:cNvPr id="28" name="Text Box 58"/>
          <p:cNvSpPr txBox="1">
            <a:spLocks noChangeArrowheads="1"/>
          </p:cNvSpPr>
          <p:nvPr/>
        </p:nvSpPr>
        <p:spPr bwMode="auto">
          <a:xfrm>
            <a:off x="1447800" y="2514600"/>
            <a:ext cx="7239000" cy="38100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ctr">
              <a:spcAft>
                <a:spcPts val="1000"/>
              </a:spcAft>
              <a:defRPr/>
            </a:pPr>
            <a:r>
              <a:rPr lang="ru-RU" dirty="0" smtClean="0">
                <a:solidFill>
                  <a:srgbClr val="000000"/>
                </a:solidFill>
                <a:latin typeface="Times New Roman" pitchFamily="18" charset="0"/>
                <a:cs typeface="Times New Roman" pitchFamily="18" charset="0"/>
              </a:rPr>
              <a:t>Подати державному </a:t>
            </a:r>
            <a:r>
              <a:rPr lang="uk-UA" dirty="0" smtClean="0">
                <a:solidFill>
                  <a:srgbClr val="000000"/>
                </a:solidFill>
                <a:latin typeface="Times New Roman" pitchFamily="18" charset="0"/>
                <a:cs typeface="Times New Roman" pitchFamily="18" charset="0"/>
              </a:rPr>
              <a:t>реєстратору документи</a:t>
            </a:r>
            <a:r>
              <a:rPr lang="ru-RU" dirty="0" smtClean="0">
                <a:solidFill>
                  <a:srgbClr val="000000"/>
                </a:solidFill>
                <a:latin typeface="Times New Roman" pitchFamily="18" charset="0"/>
                <a:cs typeface="Times New Roman" pitchFamily="18" charset="0"/>
              </a:rPr>
              <a:t>.</a:t>
            </a:r>
            <a:endParaRPr lang="uk-UA" dirty="0">
              <a:solidFill>
                <a:schemeClr val="tx1"/>
              </a:solidFill>
              <a:latin typeface="Arial" charset="0"/>
            </a:endParaRPr>
          </a:p>
        </p:txBody>
      </p:sp>
      <p:sp>
        <p:nvSpPr>
          <p:cNvPr id="30" name="Пятиугольник 29"/>
          <p:cNvSpPr/>
          <p:nvPr/>
        </p:nvSpPr>
        <p:spPr>
          <a:xfrm>
            <a:off x="990600" y="1143000"/>
            <a:ext cx="457200" cy="304800"/>
          </a:xfrm>
          <a:prstGeom prst="homePlat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dirty="0" smtClean="0">
                <a:solidFill>
                  <a:schemeClr val="tx1"/>
                </a:solidFill>
                <a:latin typeface="Times New Roman" pitchFamily="18" charset="0"/>
                <a:cs typeface="Times New Roman" pitchFamily="18" charset="0"/>
              </a:rPr>
              <a:t>1</a:t>
            </a:r>
            <a:endParaRPr lang="ru-RU" dirty="0">
              <a:solidFill>
                <a:schemeClr val="tx1"/>
              </a:solidFill>
              <a:latin typeface="Times New Roman" pitchFamily="18" charset="0"/>
              <a:cs typeface="Times New Roman" pitchFamily="18" charset="0"/>
            </a:endParaRPr>
          </a:p>
        </p:txBody>
      </p:sp>
      <p:sp>
        <p:nvSpPr>
          <p:cNvPr id="31" name="Text Box 58"/>
          <p:cNvSpPr txBox="1">
            <a:spLocks noChangeArrowheads="1"/>
          </p:cNvSpPr>
          <p:nvPr/>
        </p:nvSpPr>
        <p:spPr bwMode="auto">
          <a:xfrm>
            <a:off x="1447800" y="2971800"/>
            <a:ext cx="7239000" cy="60960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ctr">
              <a:spcAft>
                <a:spcPts val="1000"/>
              </a:spcAft>
              <a:defRPr/>
            </a:pPr>
            <a:r>
              <a:rPr lang="uk-UA" dirty="0" smtClean="0">
                <a:solidFill>
                  <a:srgbClr val="000000"/>
                </a:solidFill>
                <a:latin typeface="Times New Roman" pitchFamily="18" charset="0"/>
                <a:cs typeface="Times New Roman" pitchFamily="18" charset="0"/>
              </a:rPr>
              <a:t>Протягом 24 годин (крім святкових та вихідних днів) отримати виписку з ЄДР у реєстратора або через електронний сервіс Міністерства юстиції</a:t>
            </a:r>
            <a:endParaRPr lang="uk-UA" dirty="0">
              <a:solidFill>
                <a:srgbClr val="000000"/>
              </a:solidFill>
              <a:latin typeface="Times New Roman" pitchFamily="18" charset="0"/>
              <a:cs typeface="Times New Roman" pitchFamily="18" charset="0"/>
            </a:endParaRPr>
          </a:p>
        </p:txBody>
      </p:sp>
      <p:sp>
        <p:nvSpPr>
          <p:cNvPr id="32" name="Text Box 58"/>
          <p:cNvSpPr txBox="1">
            <a:spLocks noChangeArrowheads="1"/>
          </p:cNvSpPr>
          <p:nvPr/>
        </p:nvSpPr>
        <p:spPr bwMode="auto">
          <a:xfrm>
            <a:off x="1447800" y="3657600"/>
            <a:ext cx="7239000" cy="38100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ctr">
              <a:spcAft>
                <a:spcPts val="1000"/>
              </a:spcAft>
              <a:defRPr/>
            </a:pPr>
            <a:r>
              <a:rPr lang="uk-UA" dirty="0" smtClean="0">
                <a:solidFill>
                  <a:srgbClr val="000000"/>
                </a:solidFill>
                <a:latin typeface="Times New Roman" pitchFamily="18" charset="0"/>
                <a:cs typeface="Times New Roman" pitchFamily="18" charset="0"/>
              </a:rPr>
              <a:t>Вирішити питання обліку доходів (в якому вигляді буде вестися облік)</a:t>
            </a:r>
            <a:endParaRPr lang="uk-UA" dirty="0">
              <a:solidFill>
                <a:schemeClr val="tx1"/>
              </a:solidFill>
              <a:latin typeface="Arial" charset="0"/>
            </a:endParaRPr>
          </a:p>
        </p:txBody>
      </p:sp>
      <p:sp>
        <p:nvSpPr>
          <p:cNvPr id="33" name="Text Box 58"/>
          <p:cNvSpPr txBox="1">
            <a:spLocks noChangeArrowheads="1"/>
          </p:cNvSpPr>
          <p:nvPr/>
        </p:nvSpPr>
        <p:spPr bwMode="auto">
          <a:xfrm>
            <a:off x="1447800" y="4114800"/>
            <a:ext cx="7239000" cy="68580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ctr">
              <a:spcAft>
                <a:spcPts val="1000"/>
              </a:spcAft>
              <a:defRPr/>
            </a:pPr>
            <a:r>
              <a:rPr lang="uk-UA" dirty="0" smtClean="0">
                <a:solidFill>
                  <a:srgbClr val="000000"/>
                </a:solidFill>
                <a:latin typeface="Times New Roman" pitchFamily="18" charset="0"/>
                <a:cs typeface="Times New Roman" pitchFamily="18" charset="0"/>
              </a:rPr>
              <a:t>Відкрити рахунок у банку для </a:t>
            </a:r>
            <a:r>
              <a:rPr lang="uk-UA" dirty="0" err="1" smtClean="0">
                <a:solidFill>
                  <a:srgbClr val="000000"/>
                </a:solidFill>
                <a:latin typeface="Times New Roman" pitchFamily="18" charset="0"/>
                <a:cs typeface="Times New Roman" pitchFamily="18" charset="0"/>
              </a:rPr>
              <a:t>ФОПа</a:t>
            </a:r>
            <a:r>
              <a:rPr lang="uk-UA" dirty="0" smtClean="0">
                <a:solidFill>
                  <a:srgbClr val="000000"/>
                </a:solidFill>
                <a:latin typeface="Times New Roman" pitchFamily="18" charset="0"/>
                <a:cs typeface="Times New Roman" pitchFamily="18" charset="0"/>
              </a:rPr>
              <a:t> для отримання коштів від господарської діяльності </a:t>
            </a:r>
            <a:endParaRPr lang="uk-UA" dirty="0">
              <a:solidFill>
                <a:schemeClr val="tx1"/>
              </a:solidFill>
              <a:latin typeface="Arial" charset="0"/>
            </a:endParaRPr>
          </a:p>
        </p:txBody>
      </p:sp>
      <p:sp>
        <p:nvSpPr>
          <p:cNvPr id="36" name="Text Box 58"/>
          <p:cNvSpPr txBox="1">
            <a:spLocks noChangeArrowheads="1"/>
          </p:cNvSpPr>
          <p:nvPr/>
        </p:nvSpPr>
        <p:spPr bwMode="auto">
          <a:xfrm>
            <a:off x="1456764" y="5434852"/>
            <a:ext cx="7221071" cy="661147"/>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ctr">
              <a:spcAft>
                <a:spcPts val="1000"/>
              </a:spcAft>
              <a:defRPr/>
            </a:pPr>
            <a:r>
              <a:rPr lang="uk-UA" dirty="0" smtClean="0">
                <a:solidFill>
                  <a:srgbClr val="000000"/>
                </a:solidFill>
                <a:latin typeface="Times New Roman" pitchFamily="18" charset="0"/>
                <a:cs typeface="Times New Roman" pitchFamily="18" charset="0"/>
              </a:rPr>
              <a:t>Одержати електронний цифровий </a:t>
            </a:r>
            <a:r>
              <a:rPr lang="uk-UA" dirty="0" smtClean="0">
                <a:solidFill>
                  <a:srgbClr val="000000"/>
                </a:solidFill>
                <a:latin typeface="Times New Roman" pitchFamily="18" charset="0"/>
                <a:cs typeface="Times New Roman" pitchFamily="18" charset="0"/>
              </a:rPr>
              <a:t>підпис (</a:t>
            </a:r>
            <a:r>
              <a:rPr lang="uk-UA" sz="1400" dirty="0" smtClean="0">
                <a:solidFill>
                  <a:srgbClr val="000000"/>
                </a:solidFill>
                <a:latin typeface="Times New Roman" pitchFamily="18" charset="0"/>
                <a:cs typeface="Times New Roman" pitchFamily="18" charset="0"/>
              </a:rPr>
              <a:t>якщо документи для реєстрації подаються</a:t>
            </a:r>
            <a:r>
              <a:rPr lang="uk-UA" dirty="0" smtClean="0">
                <a:solidFill>
                  <a:srgbClr val="000000"/>
                </a:solidFill>
                <a:latin typeface="Times New Roman" pitchFamily="18" charset="0"/>
                <a:cs typeface="Times New Roman" pitchFamily="18" charset="0"/>
              </a:rPr>
              <a:t> </a:t>
            </a:r>
            <a:r>
              <a:rPr lang="uk-UA" sz="1400" dirty="0" smtClean="0">
                <a:solidFill>
                  <a:srgbClr val="000000"/>
                </a:solidFill>
                <a:latin typeface="Times New Roman" pitchFamily="18" charset="0"/>
                <a:cs typeface="Times New Roman" pitchFamily="18" charset="0"/>
              </a:rPr>
              <a:t>в електронному вигляді, то підпис необхідно зробити на 1 етапі)</a:t>
            </a:r>
            <a:endParaRPr lang="uk-UA" sz="1400" dirty="0">
              <a:solidFill>
                <a:schemeClr val="tx1"/>
              </a:solidFill>
              <a:latin typeface="Arial" charset="0"/>
            </a:endParaRPr>
          </a:p>
        </p:txBody>
      </p:sp>
      <p:sp>
        <p:nvSpPr>
          <p:cNvPr id="37" name="Пятиугольник 36"/>
          <p:cNvSpPr/>
          <p:nvPr/>
        </p:nvSpPr>
        <p:spPr>
          <a:xfrm>
            <a:off x="990600" y="2590800"/>
            <a:ext cx="457200" cy="304800"/>
          </a:xfrm>
          <a:prstGeom prst="homePlat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dirty="0" smtClean="0">
                <a:solidFill>
                  <a:schemeClr val="tx1"/>
                </a:solidFill>
                <a:latin typeface="Times New Roman" pitchFamily="18" charset="0"/>
                <a:cs typeface="Times New Roman" pitchFamily="18" charset="0"/>
              </a:rPr>
              <a:t>2</a:t>
            </a:r>
            <a:endParaRPr lang="ru-RU" dirty="0">
              <a:solidFill>
                <a:schemeClr val="tx1"/>
              </a:solidFill>
              <a:latin typeface="Times New Roman" pitchFamily="18" charset="0"/>
              <a:cs typeface="Times New Roman" pitchFamily="18" charset="0"/>
            </a:endParaRPr>
          </a:p>
        </p:txBody>
      </p:sp>
      <p:sp>
        <p:nvSpPr>
          <p:cNvPr id="38" name="Пятиугольник 37"/>
          <p:cNvSpPr/>
          <p:nvPr/>
        </p:nvSpPr>
        <p:spPr>
          <a:xfrm>
            <a:off x="990600" y="3200400"/>
            <a:ext cx="457200" cy="304800"/>
          </a:xfrm>
          <a:prstGeom prst="homePlat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dirty="0" smtClean="0">
                <a:solidFill>
                  <a:schemeClr val="tx1"/>
                </a:solidFill>
                <a:latin typeface="Times New Roman" pitchFamily="18" charset="0"/>
                <a:cs typeface="Times New Roman" pitchFamily="18" charset="0"/>
              </a:rPr>
              <a:t>3</a:t>
            </a:r>
            <a:endParaRPr lang="ru-RU" dirty="0">
              <a:solidFill>
                <a:schemeClr val="tx1"/>
              </a:solidFill>
              <a:latin typeface="Times New Roman" pitchFamily="18" charset="0"/>
              <a:cs typeface="Times New Roman" pitchFamily="18" charset="0"/>
            </a:endParaRPr>
          </a:p>
        </p:txBody>
      </p:sp>
      <p:sp>
        <p:nvSpPr>
          <p:cNvPr id="39" name="Пятиугольник 38"/>
          <p:cNvSpPr/>
          <p:nvPr/>
        </p:nvSpPr>
        <p:spPr>
          <a:xfrm>
            <a:off x="990600" y="3657600"/>
            <a:ext cx="457200" cy="304800"/>
          </a:xfrm>
          <a:prstGeom prst="homePlat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dirty="0" smtClean="0">
                <a:solidFill>
                  <a:schemeClr val="tx1"/>
                </a:solidFill>
                <a:latin typeface="Times New Roman" pitchFamily="18" charset="0"/>
                <a:cs typeface="Times New Roman" pitchFamily="18" charset="0"/>
              </a:rPr>
              <a:t>4</a:t>
            </a:r>
            <a:endParaRPr lang="ru-RU" dirty="0">
              <a:solidFill>
                <a:schemeClr val="tx1"/>
              </a:solidFill>
              <a:latin typeface="Times New Roman" pitchFamily="18" charset="0"/>
              <a:cs typeface="Times New Roman" pitchFamily="18" charset="0"/>
            </a:endParaRPr>
          </a:p>
        </p:txBody>
      </p:sp>
      <p:sp>
        <p:nvSpPr>
          <p:cNvPr id="40" name="Пятиугольник 39"/>
          <p:cNvSpPr/>
          <p:nvPr/>
        </p:nvSpPr>
        <p:spPr>
          <a:xfrm>
            <a:off x="990600" y="4316506"/>
            <a:ext cx="457200" cy="304800"/>
          </a:xfrm>
          <a:prstGeom prst="homePlat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dirty="0" smtClean="0">
                <a:solidFill>
                  <a:schemeClr val="tx1"/>
                </a:solidFill>
                <a:latin typeface="Times New Roman" pitchFamily="18" charset="0"/>
                <a:cs typeface="Times New Roman" pitchFamily="18" charset="0"/>
              </a:rPr>
              <a:t>5</a:t>
            </a:r>
            <a:endParaRPr lang="ru-RU" dirty="0">
              <a:solidFill>
                <a:schemeClr val="tx1"/>
              </a:solidFill>
              <a:latin typeface="Times New Roman" pitchFamily="18" charset="0"/>
              <a:cs typeface="Times New Roman" pitchFamily="18" charset="0"/>
            </a:endParaRPr>
          </a:p>
        </p:txBody>
      </p:sp>
      <p:sp>
        <p:nvSpPr>
          <p:cNvPr id="41" name="Пятиугольник 40"/>
          <p:cNvSpPr/>
          <p:nvPr/>
        </p:nvSpPr>
        <p:spPr>
          <a:xfrm>
            <a:off x="990600" y="5002306"/>
            <a:ext cx="457200" cy="304800"/>
          </a:xfrm>
          <a:prstGeom prst="homePlat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dirty="0" smtClean="0">
                <a:solidFill>
                  <a:schemeClr val="tx1"/>
                </a:solidFill>
                <a:latin typeface="Times New Roman" pitchFamily="18" charset="0"/>
                <a:cs typeface="Times New Roman" pitchFamily="18" charset="0"/>
              </a:rPr>
              <a:t>6</a:t>
            </a:r>
            <a:endParaRPr lang="ru-RU" dirty="0">
              <a:solidFill>
                <a:schemeClr val="tx1"/>
              </a:solidFill>
              <a:latin typeface="Times New Roman" pitchFamily="18" charset="0"/>
              <a:cs typeface="Times New Roman" pitchFamily="18" charset="0"/>
            </a:endParaRPr>
          </a:p>
        </p:txBody>
      </p:sp>
      <p:sp>
        <p:nvSpPr>
          <p:cNvPr id="42" name="Пятиугольник 41"/>
          <p:cNvSpPr/>
          <p:nvPr/>
        </p:nvSpPr>
        <p:spPr>
          <a:xfrm>
            <a:off x="1013012" y="5625353"/>
            <a:ext cx="457200" cy="304800"/>
          </a:xfrm>
          <a:prstGeom prst="homePlat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dirty="0" smtClean="0">
                <a:solidFill>
                  <a:schemeClr val="tx1"/>
                </a:solidFill>
                <a:latin typeface="Times New Roman" pitchFamily="18" charset="0"/>
                <a:cs typeface="Times New Roman" pitchFamily="18" charset="0"/>
              </a:rPr>
              <a:t>7</a:t>
            </a:r>
            <a:endParaRPr lang="ru-RU" dirty="0">
              <a:solidFill>
                <a:schemeClr val="tx1"/>
              </a:solidFill>
              <a:latin typeface="Times New Roman" pitchFamily="18" charset="0"/>
              <a:cs typeface="Times New Roman" pitchFamily="18" charset="0"/>
            </a:endParaRPr>
          </a:p>
        </p:txBody>
      </p:sp>
      <p:sp>
        <p:nvSpPr>
          <p:cNvPr id="44" name="Text Box 58"/>
          <p:cNvSpPr txBox="1">
            <a:spLocks noChangeArrowheads="1"/>
          </p:cNvSpPr>
          <p:nvPr/>
        </p:nvSpPr>
        <p:spPr bwMode="auto">
          <a:xfrm>
            <a:off x="1447800" y="6196851"/>
            <a:ext cx="7239000" cy="38100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ctr">
              <a:spcAft>
                <a:spcPts val="1000"/>
              </a:spcAft>
              <a:defRPr/>
            </a:pPr>
            <a:r>
              <a:rPr lang="uk-UA" smtClean="0">
                <a:solidFill>
                  <a:srgbClr val="000000"/>
                </a:solidFill>
                <a:latin typeface="Times New Roman" pitchFamily="18" charset="0"/>
                <a:cs typeface="Times New Roman" pitchFamily="18" charset="0"/>
              </a:rPr>
              <a:t>За необхідності оформити печатку (це не є обов’язковою вимогою)</a:t>
            </a:r>
            <a:endParaRPr lang="uk-UA">
              <a:solidFill>
                <a:schemeClr val="tx1"/>
              </a:solidFill>
              <a:latin typeface="Arial" charset="0"/>
            </a:endParaRPr>
          </a:p>
        </p:txBody>
      </p:sp>
      <p:sp>
        <p:nvSpPr>
          <p:cNvPr id="45" name="Пятиугольник 44"/>
          <p:cNvSpPr/>
          <p:nvPr/>
        </p:nvSpPr>
        <p:spPr>
          <a:xfrm>
            <a:off x="999564" y="6234951"/>
            <a:ext cx="457200" cy="304800"/>
          </a:xfrm>
          <a:prstGeom prst="homePlat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dirty="0">
                <a:solidFill>
                  <a:schemeClr val="tx1"/>
                </a:solidFill>
                <a:latin typeface="Times New Roman" pitchFamily="18" charset="0"/>
                <a:cs typeface="Times New Roman" pitchFamily="18" charset="0"/>
              </a:rPr>
              <a:t>8</a:t>
            </a:r>
            <a:endParaRPr lang="ru-RU" dirty="0">
              <a:solidFill>
                <a:schemeClr val="tx1"/>
              </a:solidFill>
              <a:latin typeface="Times New Roman" pitchFamily="18" charset="0"/>
              <a:cs typeface="Times New Roman" pitchFamily="18" charset="0"/>
            </a:endParaRPr>
          </a:p>
        </p:txBody>
      </p:sp>
      <p:sp>
        <p:nvSpPr>
          <p:cNvPr id="24" name="Text Box 58"/>
          <p:cNvSpPr txBox="1">
            <a:spLocks noChangeArrowheads="1"/>
          </p:cNvSpPr>
          <p:nvPr/>
        </p:nvSpPr>
        <p:spPr bwMode="auto">
          <a:xfrm>
            <a:off x="1470212" y="4953000"/>
            <a:ext cx="7239000" cy="38100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ctr">
              <a:spcAft>
                <a:spcPts val="1000"/>
              </a:spcAft>
              <a:defRPr/>
            </a:pPr>
            <a:r>
              <a:rPr lang="uk-UA" dirty="0" smtClean="0">
                <a:solidFill>
                  <a:srgbClr val="000000"/>
                </a:solidFill>
                <a:latin typeface="Times New Roman" pitchFamily="18" charset="0"/>
                <a:cs typeface="Times New Roman" pitchFamily="18" charset="0"/>
              </a:rPr>
              <a:t>Встановити РРО (реєстратор розрахункових операцій)</a:t>
            </a:r>
            <a:endParaRPr lang="uk-UA" dirty="0">
              <a:solidFill>
                <a:schemeClr val="tx1"/>
              </a:solidFill>
              <a:latin typeface="Arial"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C227144E-1103-4DC3-89B8-B71EDED2D586}"/>
              </a:ext>
            </a:extLst>
          </p:cNvPr>
          <p:cNvSpPr>
            <a:spLocks noGrp="1"/>
          </p:cNvSpPr>
          <p:nvPr>
            <p:ph type="title"/>
          </p:nvPr>
        </p:nvSpPr>
        <p:spPr>
          <a:xfrm>
            <a:off x="165101" y="249588"/>
            <a:ext cx="7477960" cy="436213"/>
          </a:xfrm>
        </p:spPr>
        <p:txBody>
          <a:bodyPr vert="horz" lIns="91440" tIns="45720" rIns="91440" bIns="45720" rtlCol="0" anchor="t">
            <a:noAutofit/>
          </a:bodyPr>
          <a:lstStyle/>
          <a:p>
            <a:r>
              <a:rPr lang="uk-UA" sz="2000" dirty="0" smtClean="0">
                <a:solidFill>
                  <a:schemeClr val="accent2">
                    <a:lumMod val="50000"/>
                  </a:schemeClr>
                </a:solidFill>
                <a:latin typeface="Arial Black" panose="020B0A04020102020204" pitchFamily="34" charset="0"/>
              </a:rPr>
              <a:t>КВЕД України та його значення для бізнесу </a:t>
            </a:r>
            <a:r>
              <a:rPr lang="uk-UA" sz="1600" dirty="0" smtClean="0">
                <a:solidFill>
                  <a:schemeClr val="accent2">
                    <a:lumMod val="50000"/>
                  </a:schemeClr>
                </a:solidFill>
                <a:latin typeface="Arial Black" panose="020B0A04020102020204" pitchFamily="34" charset="0"/>
              </a:rPr>
              <a:t>(</a:t>
            </a:r>
            <a:r>
              <a:rPr lang="en-US" sz="1600" dirty="0" smtClean="0">
                <a:solidFill>
                  <a:schemeClr val="accent2">
                    <a:lumMod val="50000"/>
                  </a:schemeClr>
                </a:solidFill>
                <a:latin typeface="Arial Black" panose="020B0A04020102020204" pitchFamily="34" charset="0"/>
              </a:rPr>
              <a:t>https://youcontrol.com.ua/topics/kved-ukrainu-i-ego-polza-dlya-biznesa/</a:t>
            </a:r>
            <a:r>
              <a:rPr lang="uk-UA" sz="1600" dirty="0" smtClean="0">
                <a:solidFill>
                  <a:schemeClr val="accent2">
                    <a:lumMod val="50000"/>
                  </a:schemeClr>
                </a:solidFill>
                <a:latin typeface="Arial Black" panose="020B0A04020102020204" pitchFamily="34" charset="0"/>
              </a:rPr>
              <a:t>)</a:t>
            </a:r>
          </a:p>
        </p:txBody>
      </p:sp>
      <p:sp>
        <p:nvSpPr>
          <p:cNvPr id="7" name="Прямокутник 4">
            <a:extLst>
              <a:ext uri="{FF2B5EF4-FFF2-40B4-BE49-F238E27FC236}">
                <a16:creationId xmlns="" xmlns:a16="http://schemas.microsoft.com/office/drawing/2014/main" id="{24BF3DA0-4B58-4291-BCBC-A56686FCF4C4}"/>
              </a:ext>
            </a:extLst>
          </p:cNvPr>
          <p:cNvSpPr/>
          <p:nvPr/>
        </p:nvSpPr>
        <p:spPr>
          <a:xfrm>
            <a:off x="186488" y="866274"/>
            <a:ext cx="8728912" cy="5991726"/>
          </a:xfrm>
          <a:prstGeom prst="rect">
            <a:avLst/>
          </a:prstGeom>
          <a:solidFill>
            <a:schemeClr val="accent1">
              <a:lumMod val="20000"/>
              <a:lumOff val="80000"/>
            </a:schemeClr>
          </a:solidFill>
          <a:effectLst>
            <a:glow rad="63500">
              <a:schemeClr val="accent5">
                <a:satMod val="175000"/>
                <a:alpha val="40000"/>
              </a:schemeClr>
            </a:glow>
          </a:effectLst>
        </p:spPr>
        <p:style>
          <a:lnRef idx="2">
            <a:schemeClr val="accent2"/>
          </a:lnRef>
          <a:fillRef idx="1">
            <a:schemeClr val="lt1"/>
          </a:fillRef>
          <a:effectRef idx="0">
            <a:schemeClr val="accent2"/>
          </a:effectRef>
          <a:fontRef idx="minor">
            <a:schemeClr val="dk1"/>
          </a:fontRef>
        </p:style>
        <p:txBody>
          <a:bodyPr rtlCol="0" anchor="ctr"/>
          <a:lstStyle/>
          <a:p>
            <a:pPr indent="457200" algn="just"/>
            <a:r>
              <a:rPr lang="uk-UA" dirty="0" smtClean="0">
                <a:latin typeface="Times New Roman" pitchFamily="18" charset="0"/>
                <a:cs typeface="Times New Roman" pitchFamily="18" charset="0"/>
              </a:rPr>
              <a:t>КВЕД систематизує види діяльності, що здійснюються суб'єктами господарювання в Україні. Його можна змінити, але краще відразу правильно вибрати види діяльності підприємства, щоб уникнути проблем в роботі.</a:t>
            </a:r>
          </a:p>
          <a:p>
            <a:pPr indent="457200" algn="just"/>
            <a:r>
              <a:rPr lang="uk-UA" sz="1600" dirty="0" smtClean="0">
                <a:latin typeface="Times New Roman" pitchFamily="18" charset="0"/>
                <a:cs typeface="Times New Roman" pitchFamily="18" charset="0"/>
              </a:rPr>
              <a:t>Класифікатор видів економічної діяльності, або просто КВЕД, містить усі можливі напрямки роботи підприємств. Тобто, жодна юридична особа не може обійтися без цього ресурсу.</a:t>
            </a:r>
          </a:p>
          <a:p>
            <a:pPr indent="457200" algn="just"/>
            <a:r>
              <a:rPr lang="uk-UA" sz="1600" u="sng" dirty="0" smtClean="0">
                <a:latin typeface="Times New Roman" pitchFamily="18" charset="0"/>
                <a:cs typeface="Times New Roman" pitchFamily="18" charset="0"/>
              </a:rPr>
              <a:t>Код КВЕД підбирається на самому початку діяльності: при первинній реєстрації підприємства. </a:t>
            </a:r>
            <a:r>
              <a:rPr lang="uk-UA" sz="1600" dirty="0" smtClean="0">
                <a:latin typeface="Times New Roman" pitchFamily="18" charset="0"/>
                <a:cs typeface="Times New Roman" pitchFamily="18" charset="0"/>
              </a:rPr>
              <a:t>Він відображає основний вид діяльності компанії (наприклад, "діяльність їдалень та послуги з постачання готової їжі"). Причому, якщо компанія розвиває кілька напрямків, то код може відповідати тільки одному з них, основному. </a:t>
            </a:r>
            <a:r>
              <a:rPr lang="uk-UA" sz="1600" u="sng" dirty="0" smtClean="0">
                <a:latin typeface="Times New Roman" pitchFamily="18" charset="0"/>
                <a:cs typeface="Times New Roman" pitchFamily="18" charset="0"/>
              </a:rPr>
              <a:t>Формально кількість кодів не обмежена</a:t>
            </a:r>
            <a:r>
              <a:rPr lang="uk-UA" sz="1600" dirty="0" smtClean="0">
                <a:latin typeface="Times New Roman" pitchFamily="18" charset="0"/>
                <a:cs typeface="Times New Roman" pitchFamily="18" charset="0"/>
              </a:rPr>
              <a:t>, але на практиці прийнято вказувати від 1 до 6 кодів (тобто, видів економічної діяльності) для підприємства.</a:t>
            </a:r>
          </a:p>
          <a:p>
            <a:pPr indent="457200" algn="just"/>
            <a:r>
              <a:rPr lang="uk-UA" sz="1600" u="sng" dirty="0" smtClean="0">
                <a:latin typeface="Times New Roman" pitchFamily="18" charset="0"/>
                <a:cs typeface="Times New Roman" pitchFamily="18" charset="0"/>
              </a:rPr>
              <a:t>Види діяльності компаній вносяться до ЄДРПОУ та вказуються в довідці статистики</a:t>
            </a:r>
            <a:r>
              <a:rPr lang="uk-UA" sz="1600" dirty="0" smtClean="0">
                <a:latin typeface="Times New Roman" pitchFamily="18" charset="0"/>
                <a:cs typeface="Times New Roman" pitchFamily="18" charset="0"/>
              </a:rPr>
              <a:t>. Для деяких ліцензованих видів діяльності (наприклад, будівництво) при отриманні ліцензії в довідці статистики потрібна наявність певних номерів КВЕД.</a:t>
            </a:r>
          </a:p>
          <a:p>
            <a:pPr indent="457200" algn="just"/>
            <a:r>
              <a:rPr lang="uk-UA" sz="1600" u="sng" dirty="0" err="1" smtClean="0">
                <a:latin typeface="Times New Roman" pitchFamily="18" charset="0"/>
                <a:cs typeface="Times New Roman" pitchFamily="18" charset="0"/>
              </a:rPr>
              <a:t>КВЕДи</a:t>
            </a:r>
            <a:r>
              <a:rPr lang="uk-UA" sz="1600" u="sng" dirty="0" smtClean="0">
                <a:latin typeface="Times New Roman" pitchFamily="18" charset="0"/>
                <a:cs typeface="Times New Roman" pitchFamily="18" charset="0"/>
              </a:rPr>
              <a:t> можна змінювати</a:t>
            </a:r>
            <a:r>
              <a:rPr lang="uk-UA" sz="1600" dirty="0" smtClean="0">
                <a:latin typeface="Times New Roman" pitchFamily="18" charset="0"/>
                <a:cs typeface="Times New Roman" pitchFamily="18" charset="0"/>
              </a:rPr>
              <a:t>. Навіщо? Наприклад, якщо підприємство змінило сферу діяльності або певні коди знадобилися для отримання нової ліцензії. Крім того, сам класифікатор може змінюватися з року в рік, у ньому з'являються нові статті чи коригуються старі. </a:t>
            </a:r>
          </a:p>
          <a:p>
            <a:pPr indent="457200" algn="ctr"/>
            <a:r>
              <a:rPr lang="uk-UA" sz="1600" b="1" dirty="0" smtClean="0">
                <a:latin typeface="Times New Roman" pitchFamily="18" charset="0"/>
                <a:cs typeface="Times New Roman" pitchFamily="18" charset="0"/>
              </a:rPr>
              <a:t>Як отримати код КВЕД в Україні</a:t>
            </a:r>
          </a:p>
          <a:p>
            <a:pPr indent="457200" algn="just"/>
            <a:r>
              <a:rPr lang="uk-UA" sz="1600" dirty="0" smtClean="0">
                <a:latin typeface="Times New Roman" pitchFamily="18" charset="0"/>
                <a:cs typeface="Times New Roman" pitchFamily="18" charset="0"/>
              </a:rPr>
              <a:t>Кожна нова юридична особа (в тому числі </a:t>
            </a:r>
            <a:r>
              <a:rPr lang="uk-UA" sz="1600" dirty="0" err="1" smtClean="0">
                <a:latin typeface="Times New Roman" pitchFamily="18" charset="0"/>
                <a:cs typeface="Times New Roman" pitchFamily="18" charset="0"/>
              </a:rPr>
              <a:t>ФОП</a:t>
            </a:r>
            <a:r>
              <a:rPr lang="uk-UA" sz="1600" dirty="0" smtClean="0">
                <a:latin typeface="Times New Roman" pitchFamily="18" charset="0"/>
                <a:cs typeface="Times New Roman" pitchFamily="18" charset="0"/>
              </a:rPr>
              <a:t> та відокремлені підрозділи юридичних осіб) – тобто так звана "Статистична одиниця" –  при реєстрації отримує код за актуальним КВЕД. У заповненій картці, що подається державному реєстратору, є спеціальний розділ про види економічної діяльності, із зазначенням коду КВЕД та назви майбутньої діяльності.</a:t>
            </a:r>
          </a:p>
        </p:txBody>
      </p:sp>
    </p:spTree>
    <p:extLst>
      <p:ext uri="{BB962C8B-B14F-4D97-AF65-F5344CB8AC3E}">
        <p14:creationId xmlns:p14="http://schemas.microsoft.com/office/powerpoint/2010/main" val="23435401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1143000" y="990600"/>
            <a:ext cx="7772400" cy="5715000"/>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1143000" y="152400"/>
            <a:ext cx="7498080" cy="715962"/>
          </a:xfrm>
        </p:spPr>
        <p:txBody>
          <a:bodyPr>
            <a:normAutofit/>
          </a:bodyPr>
          <a:lstStyle/>
          <a:p>
            <a:r>
              <a:rPr lang="uk-UA" sz="2000" b="1" i="1" dirty="0" smtClean="0">
                <a:latin typeface="Times New Roman" pitchFamily="18" charset="0"/>
                <a:cs typeface="Times New Roman" pitchFamily="18" charset="0"/>
              </a:rPr>
              <a:t>Документи, які необхідно подати для реєстрації  фізичної особи-підприємця:</a:t>
            </a:r>
            <a:endParaRPr lang="ru-RU" sz="2000" b="1" i="1" dirty="0">
              <a:latin typeface="Times New Roman" pitchFamily="18" charset="0"/>
              <a:cs typeface="Times New Roman" pitchFamily="18" charset="0"/>
            </a:endParaRPr>
          </a:p>
        </p:txBody>
      </p:sp>
      <p:sp>
        <p:nvSpPr>
          <p:cNvPr id="4" name="TextBox 3"/>
          <p:cNvSpPr txBox="1"/>
          <p:nvPr/>
        </p:nvSpPr>
        <p:spPr>
          <a:xfrm>
            <a:off x="1371600" y="1066800"/>
            <a:ext cx="7239000" cy="5723900"/>
          </a:xfrm>
          <a:prstGeom prst="rect">
            <a:avLst/>
          </a:prstGeom>
          <a:noFill/>
        </p:spPr>
        <p:txBody>
          <a:bodyPr wrap="square" rtlCol="0">
            <a:spAutoFit/>
          </a:bodyPr>
          <a:lstStyle/>
          <a:p>
            <a:pPr indent="457200" algn="just" fontAlgn="base"/>
            <a:r>
              <a:rPr lang="uk-UA" sz="1900" dirty="0" smtClean="0">
                <a:latin typeface="Times New Roman" pitchFamily="18" charset="0"/>
                <a:cs typeface="Times New Roman" pitchFamily="18" charset="0"/>
              </a:rPr>
              <a:t>1) заява про державну реєстрацію фізичної особи підприємцем;</a:t>
            </a:r>
          </a:p>
          <a:p>
            <a:pPr indent="457200" algn="just" fontAlgn="base"/>
            <a:r>
              <a:rPr lang="uk-UA" sz="1900" dirty="0" smtClean="0">
                <a:latin typeface="Times New Roman" pitchFamily="18" charset="0"/>
                <a:cs typeface="Times New Roman" pitchFamily="18" charset="0"/>
              </a:rPr>
              <a:t>2) заява про обрання фізичною особою спрощеної системи оподаткування та/або реєстраційна заява про добровільну реєстрацію як платника податку на додану вартість ‒ за бажанням заявника;</a:t>
            </a:r>
          </a:p>
          <a:p>
            <a:pPr indent="457200" algn="just" fontAlgn="base"/>
            <a:r>
              <a:rPr lang="uk-UA" sz="1900" dirty="0" smtClean="0">
                <a:latin typeface="Times New Roman" pitchFamily="18" charset="0"/>
                <a:cs typeface="Times New Roman" pitchFamily="18" charset="0"/>
              </a:rPr>
              <a:t>3) нотаріально засвідчена письмова згода батьків (</a:t>
            </a:r>
            <a:r>
              <a:rPr lang="uk-UA" sz="1900" dirty="0" err="1" smtClean="0">
                <a:latin typeface="Times New Roman" pitchFamily="18" charset="0"/>
                <a:cs typeface="Times New Roman" pitchFamily="18" charset="0"/>
              </a:rPr>
              <a:t>усиновлювачів</a:t>
            </a:r>
            <a:r>
              <a:rPr lang="uk-UA" sz="1900" dirty="0" smtClean="0">
                <a:latin typeface="Times New Roman" pitchFamily="18" charset="0"/>
                <a:cs typeface="Times New Roman" pitchFamily="18" charset="0"/>
              </a:rPr>
              <a:t>) або піклувальника чи органу опіки та піклування ‒ для фізичної особи, яка досягла шістнадцяти років і має бажання займатися підприємницькою діяльністю, але не має повної цивільної дієздатності;</a:t>
            </a:r>
          </a:p>
          <a:p>
            <a:pPr indent="457200" algn="just" fontAlgn="base"/>
            <a:r>
              <a:rPr lang="uk-UA" sz="1900" dirty="0" smtClean="0">
                <a:latin typeface="Times New Roman" pitchFamily="18" charset="0"/>
                <a:cs typeface="Times New Roman" pitchFamily="18" charset="0"/>
              </a:rPr>
              <a:t>4) договір (декларація) про створення сімейного фермерського господарства ‒ у разі державної реєстрації фізичної особи, яка самостійно або з членами сім’ї створює сімейне фермерське господарство відповідно до Закону України «Про фермерське господарство».</a:t>
            </a:r>
          </a:p>
          <a:p>
            <a:pPr indent="457200" algn="just" fontAlgn="base"/>
            <a:r>
              <a:rPr lang="uk-UA" sz="1900" dirty="0" smtClean="0">
                <a:latin typeface="Times New Roman" pitchFamily="18" charset="0"/>
                <a:cs typeface="Times New Roman" pitchFamily="18" charset="0"/>
              </a:rPr>
              <a:t>Додатково також можуть подаватися:</a:t>
            </a:r>
          </a:p>
          <a:p>
            <a:pPr indent="457200" algn="just" fontAlgn="base"/>
            <a:r>
              <a:rPr lang="uk-UA" sz="1900" dirty="0" smtClean="0">
                <a:latin typeface="Times New Roman" pitchFamily="18" charset="0"/>
                <a:cs typeface="Times New Roman" pitchFamily="18" charset="0"/>
              </a:rPr>
              <a:t>5) копія картки платника податків, засвідчена підписом власника (ідентифікаційного коду);</a:t>
            </a:r>
          </a:p>
          <a:p>
            <a:pPr indent="457200" algn="just" fontAlgn="base"/>
            <a:r>
              <a:rPr lang="uk-UA" sz="1900" dirty="0" smtClean="0">
                <a:latin typeface="Times New Roman" pitchFamily="18" charset="0"/>
                <a:cs typeface="Times New Roman" pitchFamily="18" charset="0"/>
              </a:rPr>
              <a:t>6) копія паспорта.</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34" name="Text Box 58"/>
          <p:cNvSpPr txBox="1">
            <a:spLocks noChangeArrowheads="1"/>
          </p:cNvSpPr>
          <p:nvPr/>
        </p:nvSpPr>
        <p:spPr bwMode="auto">
          <a:xfrm>
            <a:off x="1447800" y="838200"/>
            <a:ext cx="7239000" cy="99060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ctr">
              <a:spcAft>
                <a:spcPts val="1000"/>
              </a:spcAft>
              <a:defRPr/>
            </a:pPr>
            <a:r>
              <a:rPr lang="uk-UA" dirty="0" smtClean="0">
                <a:solidFill>
                  <a:srgbClr val="000000"/>
                </a:solidFill>
                <a:latin typeface="Times New Roman" pitchFamily="18" charset="0"/>
                <a:cs typeface="Times New Roman" pitchFamily="18" charset="0"/>
              </a:rPr>
              <a:t>Обрати види діяльності за КВЕД та систему оподаткування (загальну або спрощену, для юридичної особи при реєстрації можливим є обрання третьої групи платників єдиного податку).</a:t>
            </a:r>
            <a:endParaRPr lang="uk-UA" dirty="0">
              <a:solidFill>
                <a:schemeClr val="tx1"/>
              </a:solidFill>
              <a:latin typeface="Arial" charset="0"/>
            </a:endParaRPr>
          </a:p>
        </p:txBody>
      </p:sp>
      <p:sp>
        <p:nvSpPr>
          <p:cNvPr id="23" name="TextBox 22"/>
          <p:cNvSpPr txBox="1"/>
          <p:nvPr/>
        </p:nvSpPr>
        <p:spPr>
          <a:xfrm>
            <a:off x="914400" y="228600"/>
            <a:ext cx="7924800" cy="400110"/>
          </a:xfrm>
          <a:prstGeom prst="rect">
            <a:avLst/>
          </a:prstGeom>
          <a:effectLst>
            <a:glow rad="1397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marL="457200" indent="-457200" algn="ctr"/>
            <a:r>
              <a:rPr lang="uk-UA" sz="2000" b="1" i="1" dirty="0" smtClean="0">
                <a:latin typeface="Times New Roman" pitchFamily="18" charset="0"/>
                <a:cs typeface="Times New Roman" pitchFamily="18" charset="0"/>
              </a:rPr>
              <a:t>Для реєстрації </a:t>
            </a:r>
            <a:r>
              <a:rPr lang="uk-UA" sz="2000" b="1" i="1" u="sng" dirty="0" smtClean="0">
                <a:latin typeface="Times New Roman" pitchFamily="18" charset="0"/>
                <a:cs typeface="Times New Roman" pitchFamily="18" charset="0"/>
              </a:rPr>
              <a:t>юридичної особи </a:t>
            </a:r>
            <a:r>
              <a:rPr lang="uk-UA" sz="2000" dirty="0" smtClean="0">
                <a:latin typeface="Times New Roman" pitchFamily="18" charset="0"/>
                <a:cs typeface="Times New Roman" pitchFamily="18" charset="0"/>
              </a:rPr>
              <a:t>необхідно здійснити наступні кроки:</a:t>
            </a:r>
            <a:endParaRPr lang="uk-UA" sz="2000" dirty="0">
              <a:latin typeface="Times New Roman" pitchFamily="18" charset="0"/>
              <a:cs typeface="Times New Roman" pitchFamily="18" charset="0"/>
            </a:endParaRPr>
          </a:p>
        </p:txBody>
      </p:sp>
      <p:sp>
        <p:nvSpPr>
          <p:cNvPr id="28" name="Text Box 58"/>
          <p:cNvSpPr txBox="1">
            <a:spLocks noChangeArrowheads="1"/>
          </p:cNvSpPr>
          <p:nvPr/>
        </p:nvSpPr>
        <p:spPr bwMode="auto">
          <a:xfrm>
            <a:off x="1447800" y="1905000"/>
            <a:ext cx="7239000" cy="91440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ctr">
              <a:spcAft>
                <a:spcPts val="1000"/>
              </a:spcAft>
              <a:defRPr/>
            </a:pPr>
            <a:r>
              <a:rPr lang="uk-UA" dirty="0" smtClean="0">
                <a:solidFill>
                  <a:srgbClr val="000000"/>
                </a:solidFill>
                <a:latin typeface="Times New Roman" pitchFamily="18" charset="0"/>
                <a:cs typeface="Times New Roman" pitchFamily="18" charset="0"/>
              </a:rPr>
              <a:t>Розробити та оформити установчі документи (</a:t>
            </a:r>
            <a:r>
              <a:rPr lang="uk-UA" b="1" i="1" dirty="0" smtClean="0">
                <a:solidFill>
                  <a:srgbClr val="000000"/>
                </a:solidFill>
                <a:latin typeface="Times New Roman" pitchFamily="18" charset="0"/>
                <a:cs typeface="Times New Roman" pitchFamily="18" charset="0"/>
              </a:rPr>
              <a:t>установчими документами</a:t>
            </a:r>
            <a:r>
              <a:rPr lang="uk-UA" dirty="0" smtClean="0">
                <a:solidFill>
                  <a:srgbClr val="000000"/>
                </a:solidFill>
                <a:latin typeface="Times New Roman" pitchFamily="18" charset="0"/>
                <a:cs typeface="Times New Roman" pitchFamily="18" charset="0"/>
              </a:rPr>
              <a:t> є рішення про утворення суб’єкта бізнесу або засновницький договір, статут (положення) суб’єкта бізнесу) </a:t>
            </a:r>
            <a:endParaRPr lang="uk-UA" dirty="0">
              <a:solidFill>
                <a:schemeClr val="tx1"/>
              </a:solidFill>
              <a:latin typeface="Arial" charset="0"/>
            </a:endParaRPr>
          </a:p>
        </p:txBody>
      </p:sp>
      <p:sp>
        <p:nvSpPr>
          <p:cNvPr id="30" name="Пятиугольник 29"/>
          <p:cNvSpPr/>
          <p:nvPr/>
        </p:nvSpPr>
        <p:spPr>
          <a:xfrm>
            <a:off x="990600" y="1066800"/>
            <a:ext cx="457200" cy="304800"/>
          </a:xfrm>
          <a:prstGeom prst="homePlat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dirty="0" smtClean="0">
                <a:solidFill>
                  <a:schemeClr val="tx1"/>
                </a:solidFill>
                <a:latin typeface="Times New Roman" pitchFamily="18" charset="0"/>
                <a:cs typeface="Times New Roman" pitchFamily="18" charset="0"/>
              </a:rPr>
              <a:t>1</a:t>
            </a:r>
            <a:endParaRPr lang="ru-RU" dirty="0">
              <a:solidFill>
                <a:schemeClr val="tx1"/>
              </a:solidFill>
              <a:latin typeface="Times New Roman" pitchFamily="18" charset="0"/>
              <a:cs typeface="Times New Roman" pitchFamily="18" charset="0"/>
            </a:endParaRPr>
          </a:p>
        </p:txBody>
      </p:sp>
      <p:sp>
        <p:nvSpPr>
          <p:cNvPr id="31" name="Text Box 58"/>
          <p:cNvSpPr txBox="1">
            <a:spLocks noChangeArrowheads="1"/>
          </p:cNvSpPr>
          <p:nvPr/>
        </p:nvSpPr>
        <p:spPr bwMode="auto">
          <a:xfrm>
            <a:off x="1447800" y="2895600"/>
            <a:ext cx="7239000" cy="38100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ctr">
              <a:spcAft>
                <a:spcPts val="1000"/>
              </a:spcAft>
              <a:defRPr/>
            </a:pPr>
            <a:r>
              <a:rPr lang="uk-UA" dirty="0" smtClean="0">
                <a:solidFill>
                  <a:srgbClr val="000000"/>
                </a:solidFill>
                <a:latin typeface="Times New Roman" pitchFamily="18" charset="0"/>
                <a:cs typeface="Times New Roman" pitchFamily="18" charset="0"/>
              </a:rPr>
              <a:t> Подати державному реєстратору документи</a:t>
            </a:r>
            <a:endParaRPr lang="uk-UA" dirty="0">
              <a:solidFill>
                <a:srgbClr val="000000"/>
              </a:solidFill>
              <a:latin typeface="Times New Roman" pitchFamily="18" charset="0"/>
              <a:cs typeface="Times New Roman" pitchFamily="18" charset="0"/>
            </a:endParaRPr>
          </a:p>
        </p:txBody>
      </p:sp>
      <p:sp>
        <p:nvSpPr>
          <p:cNvPr id="32" name="Text Box 58"/>
          <p:cNvSpPr txBox="1">
            <a:spLocks noChangeArrowheads="1"/>
          </p:cNvSpPr>
          <p:nvPr/>
        </p:nvSpPr>
        <p:spPr bwMode="auto">
          <a:xfrm>
            <a:off x="1447800" y="3352800"/>
            <a:ext cx="7239000" cy="68580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ctr">
              <a:spcAft>
                <a:spcPts val="1000"/>
              </a:spcAft>
              <a:defRPr/>
            </a:pPr>
            <a:r>
              <a:rPr lang="uk-UA" dirty="0" smtClean="0">
                <a:solidFill>
                  <a:srgbClr val="000000"/>
                </a:solidFill>
                <a:latin typeface="Times New Roman" pitchFamily="18" charset="0"/>
                <a:cs typeface="Times New Roman" pitchFamily="18" charset="0"/>
              </a:rPr>
              <a:t>Протягом 24 годин (крім святкових та вихідних днів) отримати виписку з ЄДР у реєстратора або через електронний сервіс Міністерства юстиції</a:t>
            </a:r>
            <a:endParaRPr lang="uk-UA" dirty="0">
              <a:solidFill>
                <a:schemeClr val="tx1"/>
              </a:solidFill>
              <a:latin typeface="Arial" charset="0"/>
            </a:endParaRPr>
          </a:p>
        </p:txBody>
      </p:sp>
      <p:sp>
        <p:nvSpPr>
          <p:cNvPr id="33" name="Text Box 58"/>
          <p:cNvSpPr txBox="1">
            <a:spLocks noChangeArrowheads="1"/>
          </p:cNvSpPr>
          <p:nvPr/>
        </p:nvSpPr>
        <p:spPr bwMode="auto">
          <a:xfrm>
            <a:off x="1447800" y="4114800"/>
            <a:ext cx="7239000" cy="60960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ctr">
              <a:spcAft>
                <a:spcPts val="1000"/>
              </a:spcAft>
              <a:defRPr/>
            </a:pPr>
            <a:r>
              <a:rPr lang="uk-UA" dirty="0" smtClean="0">
                <a:solidFill>
                  <a:srgbClr val="000000"/>
                </a:solidFill>
                <a:latin typeface="Times New Roman" pitchFamily="18" charset="0"/>
                <a:cs typeface="Times New Roman" pitchFamily="18" charset="0"/>
              </a:rPr>
              <a:t>За необхідності подати документи для реєстрації у органах ДФС та статистики</a:t>
            </a:r>
            <a:endParaRPr lang="uk-UA" dirty="0">
              <a:solidFill>
                <a:schemeClr val="tx1"/>
              </a:solidFill>
              <a:latin typeface="Arial" charset="0"/>
            </a:endParaRPr>
          </a:p>
        </p:txBody>
      </p:sp>
      <p:sp>
        <p:nvSpPr>
          <p:cNvPr id="34" name="Text Box 58"/>
          <p:cNvSpPr txBox="1">
            <a:spLocks noChangeArrowheads="1"/>
          </p:cNvSpPr>
          <p:nvPr/>
        </p:nvSpPr>
        <p:spPr bwMode="auto">
          <a:xfrm>
            <a:off x="1447800" y="4800600"/>
            <a:ext cx="7239000" cy="38100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ctr">
              <a:spcAft>
                <a:spcPts val="1000"/>
              </a:spcAft>
              <a:defRPr/>
            </a:pPr>
            <a:r>
              <a:rPr lang="uk-UA" dirty="0" smtClean="0">
                <a:solidFill>
                  <a:srgbClr val="000000"/>
                </a:solidFill>
                <a:latin typeface="Times New Roman" pitchFamily="18" charset="0"/>
                <a:cs typeface="Times New Roman" pitchFamily="18" charset="0"/>
              </a:rPr>
              <a:t>Відкрити рахунок у банку</a:t>
            </a:r>
            <a:endParaRPr lang="uk-UA" dirty="0">
              <a:solidFill>
                <a:schemeClr val="tx1"/>
              </a:solidFill>
              <a:latin typeface="Arial" charset="0"/>
            </a:endParaRPr>
          </a:p>
        </p:txBody>
      </p:sp>
      <p:sp>
        <p:nvSpPr>
          <p:cNvPr id="36" name="Text Box 58"/>
          <p:cNvSpPr txBox="1">
            <a:spLocks noChangeArrowheads="1"/>
          </p:cNvSpPr>
          <p:nvPr/>
        </p:nvSpPr>
        <p:spPr bwMode="auto">
          <a:xfrm>
            <a:off x="1447800" y="5257800"/>
            <a:ext cx="7239000" cy="38100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ctr">
              <a:spcAft>
                <a:spcPts val="1000"/>
              </a:spcAft>
              <a:defRPr/>
            </a:pPr>
            <a:r>
              <a:rPr lang="uk-UA" dirty="0" smtClean="0">
                <a:solidFill>
                  <a:srgbClr val="000000"/>
                </a:solidFill>
                <a:latin typeface="Times New Roman" pitchFamily="18" charset="0"/>
                <a:cs typeface="Times New Roman" pitchFamily="18" charset="0"/>
              </a:rPr>
              <a:t>Одержати електронний цифровий підпис</a:t>
            </a:r>
            <a:endParaRPr lang="uk-UA" dirty="0">
              <a:solidFill>
                <a:schemeClr val="tx1"/>
              </a:solidFill>
              <a:latin typeface="Arial" charset="0"/>
            </a:endParaRPr>
          </a:p>
        </p:txBody>
      </p:sp>
      <p:sp>
        <p:nvSpPr>
          <p:cNvPr id="37" name="Пятиугольник 36"/>
          <p:cNvSpPr/>
          <p:nvPr/>
        </p:nvSpPr>
        <p:spPr>
          <a:xfrm>
            <a:off x="990600" y="2209800"/>
            <a:ext cx="457200" cy="304800"/>
          </a:xfrm>
          <a:prstGeom prst="homePlat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dirty="0" smtClean="0">
                <a:solidFill>
                  <a:schemeClr val="tx1"/>
                </a:solidFill>
                <a:latin typeface="Times New Roman" pitchFamily="18" charset="0"/>
                <a:cs typeface="Times New Roman" pitchFamily="18" charset="0"/>
              </a:rPr>
              <a:t>2</a:t>
            </a:r>
            <a:endParaRPr lang="ru-RU" dirty="0">
              <a:solidFill>
                <a:schemeClr val="tx1"/>
              </a:solidFill>
              <a:latin typeface="Times New Roman" pitchFamily="18" charset="0"/>
              <a:cs typeface="Times New Roman" pitchFamily="18" charset="0"/>
            </a:endParaRPr>
          </a:p>
        </p:txBody>
      </p:sp>
      <p:sp>
        <p:nvSpPr>
          <p:cNvPr id="38" name="Пятиугольник 37"/>
          <p:cNvSpPr/>
          <p:nvPr/>
        </p:nvSpPr>
        <p:spPr>
          <a:xfrm>
            <a:off x="990600" y="2895600"/>
            <a:ext cx="457200" cy="304800"/>
          </a:xfrm>
          <a:prstGeom prst="homePlat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dirty="0" smtClean="0">
                <a:solidFill>
                  <a:schemeClr val="tx1"/>
                </a:solidFill>
                <a:latin typeface="Times New Roman" pitchFamily="18" charset="0"/>
                <a:cs typeface="Times New Roman" pitchFamily="18" charset="0"/>
              </a:rPr>
              <a:t>3</a:t>
            </a:r>
            <a:endParaRPr lang="ru-RU" dirty="0">
              <a:solidFill>
                <a:schemeClr val="tx1"/>
              </a:solidFill>
              <a:latin typeface="Times New Roman" pitchFamily="18" charset="0"/>
              <a:cs typeface="Times New Roman" pitchFamily="18" charset="0"/>
            </a:endParaRPr>
          </a:p>
        </p:txBody>
      </p:sp>
      <p:sp>
        <p:nvSpPr>
          <p:cNvPr id="39" name="Пятиугольник 38"/>
          <p:cNvSpPr/>
          <p:nvPr/>
        </p:nvSpPr>
        <p:spPr>
          <a:xfrm>
            <a:off x="990600" y="3505200"/>
            <a:ext cx="457200" cy="304800"/>
          </a:xfrm>
          <a:prstGeom prst="homePlat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dirty="0" smtClean="0">
                <a:solidFill>
                  <a:schemeClr val="tx1"/>
                </a:solidFill>
                <a:latin typeface="Times New Roman" pitchFamily="18" charset="0"/>
                <a:cs typeface="Times New Roman" pitchFamily="18" charset="0"/>
              </a:rPr>
              <a:t>4</a:t>
            </a:r>
            <a:endParaRPr lang="ru-RU" dirty="0">
              <a:solidFill>
                <a:schemeClr val="tx1"/>
              </a:solidFill>
              <a:latin typeface="Times New Roman" pitchFamily="18" charset="0"/>
              <a:cs typeface="Times New Roman" pitchFamily="18" charset="0"/>
            </a:endParaRPr>
          </a:p>
        </p:txBody>
      </p:sp>
      <p:sp>
        <p:nvSpPr>
          <p:cNvPr id="40" name="Пятиугольник 39"/>
          <p:cNvSpPr/>
          <p:nvPr/>
        </p:nvSpPr>
        <p:spPr>
          <a:xfrm>
            <a:off x="990600" y="4191000"/>
            <a:ext cx="457200" cy="304800"/>
          </a:xfrm>
          <a:prstGeom prst="homePlat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dirty="0" smtClean="0">
                <a:solidFill>
                  <a:schemeClr val="tx1"/>
                </a:solidFill>
                <a:latin typeface="Times New Roman" pitchFamily="18" charset="0"/>
                <a:cs typeface="Times New Roman" pitchFamily="18" charset="0"/>
              </a:rPr>
              <a:t>5</a:t>
            </a:r>
            <a:endParaRPr lang="ru-RU" dirty="0">
              <a:solidFill>
                <a:schemeClr val="tx1"/>
              </a:solidFill>
              <a:latin typeface="Times New Roman" pitchFamily="18" charset="0"/>
              <a:cs typeface="Times New Roman" pitchFamily="18" charset="0"/>
            </a:endParaRPr>
          </a:p>
        </p:txBody>
      </p:sp>
      <p:sp>
        <p:nvSpPr>
          <p:cNvPr id="41" name="Пятиугольник 40"/>
          <p:cNvSpPr/>
          <p:nvPr/>
        </p:nvSpPr>
        <p:spPr>
          <a:xfrm>
            <a:off x="990600" y="4876800"/>
            <a:ext cx="457200" cy="304800"/>
          </a:xfrm>
          <a:prstGeom prst="homePlat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dirty="0" smtClean="0">
                <a:solidFill>
                  <a:schemeClr val="tx1"/>
                </a:solidFill>
                <a:latin typeface="Times New Roman" pitchFamily="18" charset="0"/>
                <a:cs typeface="Times New Roman" pitchFamily="18" charset="0"/>
              </a:rPr>
              <a:t>6</a:t>
            </a:r>
            <a:endParaRPr lang="ru-RU" dirty="0">
              <a:solidFill>
                <a:schemeClr val="tx1"/>
              </a:solidFill>
              <a:latin typeface="Times New Roman" pitchFamily="18" charset="0"/>
              <a:cs typeface="Times New Roman" pitchFamily="18" charset="0"/>
            </a:endParaRPr>
          </a:p>
        </p:txBody>
      </p:sp>
      <p:sp>
        <p:nvSpPr>
          <p:cNvPr id="42" name="Пятиугольник 41"/>
          <p:cNvSpPr/>
          <p:nvPr/>
        </p:nvSpPr>
        <p:spPr>
          <a:xfrm>
            <a:off x="990600" y="5334000"/>
            <a:ext cx="457200" cy="304800"/>
          </a:xfrm>
          <a:prstGeom prst="homePlat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dirty="0" smtClean="0">
                <a:solidFill>
                  <a:schemeClr val="tx1"/>
                </a:solidFill>
                <a:latin typeface="Times New Roman" pitchFamily="18" charset="0"/>
                <a:cs typeface="Times New Roman" pitchFamily="18" charset="0"/>
              </a:rPr>
              <a:t>7</a:t>
            </a:r>
            <a:endParaRPr lang="ru-RU" dirty="0">
              <a:solidFill>
                <a:schemeClr val="tx1"/>
              </a:solidFill>
              <a:latin typeface="Times New Roman" pitchFamily="18" charset="0"/>
              <a:cs typeface="Times New Roman" pitchFamily="18" charset="0"/>
            </a:endParaRPr>
          </a:p>
        </p:txBody>
      </p:sp>
      <p:sp>
        <p:nvSpPr>
          <p:cNvPr id="43" name="Пятиугольник 42"/>
          <p:cNvSpPr/>
          <p:nvPr/>
        </p:nvSpPr>
        <p:spPr>
          <a:xfrm>
            <a:off x="990600" y="5791200"/>
            <a:ext cx="457200" cy="304800"/>
          </a:xfrm>
          <a:prstGeom prst="homePlat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uk-UA" dirty="0" smtClean="0">
                <a:solidFill>
                  <a:schemeClr val="tx1"/>
                </a:solidFill>
                <a:latin typeface="Times New Roman" pitchFamily="18" charset="0"/>
                <a:cs typeface="Times New Roman" pitchFamily="18" charset="0"/>
              </a:rPr>
              <a:t>8</a:t>
            </a:r>
            <a:endParaRPr lang="ru-RU" dirty="0">
              <a:solidFill>
                <a:schemeClr val="tx1"/>
              </a:solidFill>
              <a:latin typeface="Times New Roman" pitchFamily="18" charset="0"/>
              <a:cs typeface="Times New Roman" pitchFamily="18" charset="0"/>
            </a:endParaRPr>
          </a:p>
        </p:txBody>
      </p:sp>
      <p:sp>
        <p:nvSpPr>
          <p:cNvPr id="44" name="Text Box 58"/>
          <p:cNvSpPr txBox="1">
            <a:spLocks noChangeArrowheads="1"/>
          </p:cNvSpPr>
          <p:nvPr/>
        </p:nvSpPr>
        <p:spPr bwMode="auto">
          <a:xfrm>
            <a:off x="1447800" y="5715000"/>
            <a:ext cx="7239000" cy="38100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ctr">
              <a:spcAft>
                <a:spcPts val="1000"/>
              </a:spcAft>
              <a:defRPr/>
            </a:pPr>
            <a:r>
              <a:rPr lang="uk-UA" smtClean="0">
                <a:solidFill>
                  <a:srgbClr val="000000"/>
                </a:solidFill>
                <a:latin typeface="Times New Roman" pitchFamily="18" charset="0"/>
                <a:cs typeface="Times New Roman" pitchFamily="18" charset="0"/>
              </a:rPr>
              <a:t>За необхідності оформити печатку (це не є обов’язковою вимогою)</a:t>
            </a:r>
            <a:endParaRPr lang="uk-UA">
              <a:solidFill>
                <a:schemeClr val="tx1"/>
              </a:solidFill>
              <a:latin typeface="Arial" charset="0"/>
            </a:endParaRPr>
          </a:p>
        </p:txBody>
      </p:sp>
      <p:sp>
        <p:nvSpPr>
          <p:cNvPr id="24" name="Прямоугольник 23"/>
          <p:cNvSpPr/>
          <p:nvPr/>
        </p:nvSpPr>
        <p:spPr>
          <a:xfrm>
            <a:off x="1143000" y="6172200"/>
            <a:ext cx="7620000" cy="646331"/>
          </a:xfrm>
          <a:prstGeom prst="rect">
            <a:avLst/>
          </a:prstGeom>
        </p:spPr>
        <p:txBody>
          <a:bodyPr wrap="square">
            <a:spAutoFit/>
          </a:bodyPr>
          <a:lstStyle/>
          <a:p>
            <a:r>
              <a:rPr lang="uk-UA" dirty="0" smtClean="0">
                <a:latin typeface="Times New Roman" pitchFamily="18" charset="0"/>
                <a:cs typeface="Times New Roman" pitchFamily="18" charset="0"/>
              </a:rPr>
              <a:t>На сьогодні державна реєстрація як фізичної особи-підприємця, так і юридичної особи (бізнес-суб’єкта) є безкоштовною</a:t>
            </a:r>
            <a:endParaRPr lang="ru-RU"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1143000" y="990600"/>
            <a:ext cx="7772400" cy="5715000"/>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1143000" y="152400"/>
            <a:ext cx="7498080" cy="715962"/>
          </a:xfrm>
        </p:spPr>
        <p:txBody>
          <a:bodyPr>
            <a:normAutofit/>
          </a:bodyPr>
          <a:lstStyle/>
          <a:p>
            <a:r>
              <a:rPr lang="uk-UA" sz="2000" b="1" i="1" dirty="0" smtClean="0">
                <a:effectLst/>
                <a:latin typeface="Times New Roman" pitchFamily="18" charset="0"/>
                <a:cs typeface="Times New Roman" pitchFamily="18" charset="0"/>
              </a:rPr>
              <a:t>Документи, які необхідно подати для реєстрації  </a:t>
            </a:r>
            <a:r>
              <a:rPr lang="uk-UA" sz="2000" b="1" i="1" u="sng" dirty="0" smtClean="0">
                <a:effectLst/>
                <a:latin typeface="Times New Roman" pitchFamily="18" charset="0"/>
                <a:cs typeface="Times New Roman" pitchFamily="18" charset="0"/>
              </a:rPr>
              <a:t>юридичної особи:</a:t>
            </a:r>
            <a:endParaRPr lang="ru-RU" sz="2000" b="1" i="1" u="sng" dirty="0">
              <a:effectLst/>
              <a:latin typeface="Times New Roman" pitchFamily="18" charset="0"/>
              <a:cs typeface="Times New Roman" pitchFamily="18" charset="0"/>
            </a:endParaRPr>
          </a:p>
        </p:txBody>
      </p:sp>
      <p:sp>
        <p:nvSpPr>
          <p:cNvPr id="4" name="TextBox 3"/>
          <p:cNvSpPr txBox="1"/>
          <p:nvPr/>
        </p:nvSpPr>
        <p:spPr>
          <a:xfrm>
            <a:off x="1371600" y="1066800"/>
            <a:ext cx="7239000" cy="5355312"/>
          </a:xfrm>
          <a:prstGeom prst="rect">
            <a:avLst/>
          </a:prstGeom>
          <a:noFill/>
        </p:spPr>
        <p:txBody>
          <a:bodyPr wrap="square" rtlCol="0">
            <a:spAutoFit/>
          </a:bodyPr>
          <a:lstStyle/>
          <a:p>
            <a:pPr indent="457200" algn="just" fontAlgn="base"/>
            <a:r>
              <a:rPr lang="uk-UA" sz="1900" smtClean="0">
                <a:latin typeface="Times New Roman" pitchFamily="18" charset="0"/>
                <a:cs typeface="Times New Roman" pitchFamily="18" charset="0"/>
              </a:rPr>
              <a:t>1) заява про державну реєстрацію створення юридичної особи;</a:t>
            </a:r>
          </a:p>
          <a:p>
            <a:pPr indent="457200" algn="just" fontAlgn="base"/>
            <a:r>
              <a:rPr lang="uk-UA" sz="1900" smtClean="0">
                <a:latin typeface="Times New Roman" pitchFamily="18" charset="0"/>
                <a:cs typeface="Times New Roman" pitchFamily="18" charset="0"/>
              </a:rPr>
              <a:t>2) заява про обрання юридичною особою спрощеної системи оподаткування та/або реєстраційна заява про добровільну реєстрацію як платника податку на додану вартість;</a:t>
            </a:r>
          </a:p>
          <a:p>
            <a:pPr indent="457200" algn="just" fontAlgn="base"/>
            <a:r>
              <a:rPr lang="uk-UA" sz="1900" smtClean="0">
                <a:latin typeface="Times New Roman" pitchFamily="18" charset="0"/>
                <a:cs typeface="Times New Roman" pitchFamily="18" charset="0"/>
              </a:rPr>
              <a:t>3) примірник оригіналу (нотаріально засвідчену копію) рішення засновників (засновницького договору), а у випадках, передбачених законом, ‒ рішення відповідного державного органу про створення юридичної особи;</a:t>
            </a:r>
          </a:p>
          <a:p>
            <a:pPr indent="457200" algn="just" fontAlgn="base"/>
            <a:r>
              <a:rPr lang="uk-UA" sz="1900" smtClean="0">
                <a:latin typeface="Times New Roman" pitchFamily="18" charset="0"/>
                <a:cs typeface="Times New Roman" pitchFamily="18" charset="0"/>
              </a:rPr>
              <a:t>4) установчий документ (статут) юридичної особи ‒ у разі створення юридичної особи на підставі власного установчого документа подається два примірники;</a:t>
            </a:r>
          </a:p>
          <a:p>
            <a:pPr indent="457200" algn="just" fontAlgn="base"/>
            <a:r>
              <a:rPr lang="uk-UA" sz="1900" smtClean="0">
                <a:latin typeface="Times New Roman" pitchFamily="18" charset="0"/>
                <a:cs typeface="Times New Roman" pitchFamily="18" charset="0"/>
              </a:rPr>
              <a:t>5) документ, що підтверджує реєстрацію іноземної особи у країні її місцезнаходження (витяг із торговельного, банківського, судового реєстру тощо), ‒ у разі створення юридичної особи, засновником (засновниками) якої є іноземна юридична особа.</a:t>
            </a:r>
          </a:p>
          <a:p>
            <a:pPr indent="457200" algn="just" fontAlgn="base"/>
            <a:r>
              <a:rPr lang="uk-UA" sz="1900" smtClean="0">
                <a:latin typeface="Times New Roman" pitchFamily="18" charset="0"/>
                <a:cs typeface="Times New Roman" pitchFamily="18" charset="0"/>
              </a:rPr>
              <a:t>В окремих випадках створення юридичної особи (наприклад, в результаті поділу, злиття, приєднання тощо) подаються також і інші документи, визначені Законом.</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353</TotalTime>
  <Words>2358</Words>
  <Application>Microsoft Office PowerPoint</Application>
  <PresentationFormat>Экран (4:3)</PresentationFormat>
  <Paragraphs>144</Paragraphs>
  <Slides>16</Slides>
  <Notes>1</Notes>
  <HiddenSlides>0</HiddenSlides>
  <MMClips>0</MMClips>
  <ScaleCrop>false</ScaleCrop>
  <HeadingPairs>
    <vt:vector size="6" baseType="variant">
      <vt:variant>
        <vt:lpstr>Использованные шрифты</vt:lpstr>
      </vt:variant>
      <vt:variant>
        <vt:i4>10</vt:i4>
      </vt:variant>
      <vt:variant>
        <vt:lpstr>Тема</vt:lpstr>
      </vt:variant>
      <vt:variant>
        <vt:i4>1</vt:i4>
      </vt:variant>
      <vt:variant>
        <vt:lpstr>Заголовки слайдов</vt:lpstr>
      </vt:variant>
      <vt:variant>
        <vt:i4>16</vt:i4>
      </vt:variant>
    </vt:vector>
  </HeadingPairs>
  <TitlesOfParts>
    <vt:vector size="27" baseType="lpstr">
      <vt:lpstr>Arial</vt:lpstr>
      <vt:lpstr>Arial Black</vt:lpstr>
      <vt:lpstr>Calibri</vt:lpstr>
      <vt:lpstr>Corbel</vt:lpstr>
      <vt:lpstr>Courier New</vt:lpstr>
      <vt:lpstr>Gill Sans MT</vt:lpstr>
      <vt:lpstr>Palatino Linotype</vt:lpstr>
      <vt:lpstr>Times New Roman</vt:lpstr>
      <vt:lpstr>Verdana</vt:lpstr>
      <vt:lpstr>Wingdings 2</vt:lpstr>
      <vt:lpstr>Солнцестояние</vt:lpstr>
      <vt:lpstr>МІНІСТЕРСТВО ОСВІТИ І НАУКИ УКРАЇНИ  ДЕРЖАВНИЙ УНІВЕРСИТЕТ «ЖИТОМИРСЬКА ПОЛІТЕХНІКА»</vt:lpstr>
      <vt:lpstr>Презентация PowerPoint</vt:lpstr>
      <vt:lpstr>Презентация PowerPoint</vt:lpstr>
      <vt:lpstr>Презентация PowerPoint</vt:lpstr>
      <vt:lpstr>Презентация PowerPoint</vt:lpstr>
      <vt:lpstr>КВЕД України та його значення для бізнесу (https://youcontrol.com.ua/topics/kved-ukrainu-i-ego-polza-dlya-biznesa/)</vt:lpstr>
      <vt:lpstr>Документи, які необхідно подати для реєстрації  фізичної особи-підприємця:</vt:lpstr>
      <vt:lpstr>Презентация PowerPoint</vt:lpstr>
      <vt:lpstr>Документи, які необхідно подати для реєстрації  юридичної особи:</vt:lpstr>
      <vt:lpstr>4.4. Обмеження підприємницької діяльності. Ліцензування та патентування:</vt:lpstr>
      <vt:lpstr>Презентация PowerPoint</vt:lpstr>
      <vt:lpstr>Презентация PowerPoint</vt:lpstr>
      <vt:lpstr>Презентация PowerPoint</vt:lpstr>
      <vt:lpstr>Презентация PowerPoint</vt:lpstr>
      <vt:lpstr>Презентация PowerPoint</vt:lpstr>
      <vt:lpstr>ДЯКУЮ ЗА УВАГУ!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380937808686</cp:lastModifiedBy>
  <cp:revision>49</cp:revision>
  <dcterms:modified xsi:type="dcterms:W3CDTF">2024-10-19T05:50:29Z</dcterms:modified>
</cp:coreProperties>
</file>