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1" r:id="rId4"/>
    <p:sldId id="263" r:id="rId5"/>
    <p:sldId id="258" r:id="rId6"/>
    <p:sldId id="259" r:id="rId7"/>
    <p:sldId id="260" r:id="rId8"/>
    <p:sldId id="280" r:id="rId9"/>
    <p:sldId id="281" r:id="rId10"/>
    <p:sldId id="262" r:id="rId11"/>
    <p:sldId id="264" r:id="rId12"/>
    <p:sldId id="266" r:id="rId13"/>
    <p:sldId id="267" r:id="rId14"/>
    <p:sldId id="265" r:id="rId15"/>
    <p:sldId id="268" r:id="rId16"/>
    <p:sldId id="269" r:id="rId17"/>
    <p:sldId id="270" r:id="rId18"/>
    <p:sldId id="272" r:id="rId19"/>
    <p:sldId id="273" r:id="rId20"/>
    <p:sldId id="274" r:id="rId21"/>
    <p:sldId id="275" r:id="rId22"/>
    <p:sldId id="276" r:id="rId23"/>
    <p:sldId id="277" r:id="rId24"/>
    <p:sldId id="278" r:id="rId25"/>
    <p:sldId id="279" r:id="rId26"/>
    <p:sldId id="282" r:id="rId27"/>
    <p:sldId id="283" r:id="rId28"/>
    <p:sldId id="284" r:id="rId29"/>
    <p:sldId id="285" r:id="rId30"/>
    <p:sldId id="286"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uk-UA" smtClean="0"/>
              <a:t>Зразок заголовка</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smtClean="0"/>
              <a:t>Клацніть, щоб редагувати стиль зразка підзаголовка</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9/11/2023</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 фотографі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uk-UA" smtClean="0"/>
              <a:t>Зразок заголовка</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5" name="Date Placeholder 4"/>
          <p:cNvSpPr>
            <a:spLocks noGrp="1"/>
          </p:cNvSpPr>
          <p:nvPr>
            <p:ph type="dt" sz="half" idx="10"/>
          </p:nvPr>
        </p:nvSpPr>
        <p:spPr/>
        <p:txBody>
          <a:bodyPr/>
          <a:lstStyle/>
          <a:p>
            <a:fld id="{48A87A34-81AB-432B-8DAE-1953F412C126}" type="datetimeFigureOut">
              <a:rPr lang="en-US" dirty="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uk-UA" smtClean="0"/>
              <a:t>Зразок заголовка</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5" name="Date Placeholder 4"/>
          <p:cNvSpPr>
            <a:spLocks noGrp="1"/>
          </p:cNvSpPr>
          <p:nvPr>
            <p:ph type="dt" sz="half" idx="10"/>
          </p:nvPr>
        </p:nvSpPr>
        <p:spPr/>
        <p:txBody>
          <a:bodyPr/>
          <a:lstStyle/>
          <a:p>
            <a:fld id="{48A87A34-81AB-432B-8DAE-1953F412C126}" type="datetimeFigureOut">
              <a:rPr lang="en-US" dirty="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uk-UA" smtClean="0"/>
              <a:t>Зразок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5" name="Date Placeholder 4"/>
          <p:cNvSpPr>
            <a:spLocks noGrp="1"/>
          </p:cNvSpPr>
          <p:nvPr>
            <p:ph type="dt" sz="half" idx="10"/>
          </p:nvPr>
        </p:nvSpPr>
        <p:spPr/>
        <p:txBody>
          <a:bodyPr/>
          <a:lstStyle/>
          <a:p>
            <a:fld id="{48A87A34-81AB-432B-8DAE-1953F412C126}" type="datetimeFigureOut">
              <a:rPr lang="en-US" dirty="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uk-UA" smtClean="0"/>
              <a:t>Зразок заголовка</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5" name="Date Placeholder 4"/>
          <p:cNvSpPr>
            <a:spLocks noGrp="1"/>
          </p:cNvSpPr>
          <p:nvPr>
            <p:ph type="dt" sz="half" idx="10"/>
          </p:nvPr>
        </p:nvSpPr>
        <p:spPr/>
        <p:txBody>
          <a:bodyPr/>
          <a:lstStyle/>
          <a:p>
            <a:fld id="{48A87A34-81AB-432B-8DAE-1953F412C126}" type="datetimeFigureOut">
              <a:rPr lang="en-US" dirty="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uk-UA" smtClean="0"/>
              <a:t>Зразок заголовка</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Редагувати стиль зразка тексту</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Редагувати стиль зразка тексту</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Редагувати стиль зразка тексту</a:t>
            </a:r>
          </a:p>
        </p:txBody>
      </p:sp>
      <p:sp>
        <p:nvSpPr>
          <p:cNvPr id="3" name="Date Placeholder 2"/>
          <p:cNvSpPr>
            <a:spLocks noGrp="1"/>
          </p:cNvSpPr>
          <p:nvPr>
            <p:ph type="dt" sz="half" idx="10"/>
          </p:nvPr>
        </p:nvSpPr>
        <p:spPr/>
        <p:txBody>
          <a:bodyPr/>
          <a:lstStyle/>
          <a:p>
            <a:fld id="{48A87A34-81AB-432B-8DAE-1953F412C126}" type="datetimeFigureOut">
              <a:rPr lang="en-US" dirty="0"/>
              <a:t>9/11/2023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колонки з малюнками">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uk-UA" smtClean="0"/>
              <a:t>Зразок заголовка</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uk-UA" smtClean="0"/>
              <a:t>Клацніть піктограму, щоб додати зображення</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Редагувати стиль зразка тексту</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uk-UA" smtClean="0"/>
              <a:t>Клацніть піктограму, щоб додати зображення</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Редагувати стиль зразка тексту</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uk-UA" smtClean="0"/>
              <a:t>Клацніть піктограму, щоб додати зображення</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Редагувати стиль зразка тексту</a:t>
            </a:r>
          </a:p>
        </p:txBody>
      </p:sp>
      <p:sp>
        <p:nvSpPr>
          <p:cNvPr id="3" name="Date Placeholder 2"/>
          <p:cNvSpPr>
            <a:spLocks noGrp="1"/>
          </p:cNvSpPr>
          <p:nvPr>
            <p:ph type="dt" sz="half" idx="10"/>
          </p:nvPr>
        </p:nvSpPr>
        <p:spPr/>
        <p:txBody>
          <a:bodyPr/>
          <a:lstStyle/>
          <a:p>
            <a:fld id="{48A87A34-81AB-432B-8DAE-1953F412C126}" type="datetimeFigureOut">
              <a:rPr lang="en-US" dirty="0"/>
              <a:t>9/11/2023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uk-UA" smtClean="0"/>
              <a:t>Зразок заголовка</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Content Placeholder 2"/>
          <p:cNvSpPr>
            <a:spLocks noGrp="1"/>
          </p:cNvSpPr>
          <p:nvPr>
            <p:ph idx="1"/>
          </p:nvPr>
        </p:nvSpPr>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uk-UA" smtClean="0"/>
              <a:t>Зразок заголовка</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smtClean="0"/>
              <a:t>Редагувати стиль зразка тексту</a:t>
            </a:r>
          </a:p>
        </p:txBody>
      </p:sp>
      <p:sp>
        <p:nvSpPr>
          <p:cNvPr id="4" name="Date Placeholder 3"/>
          <p:cNvSpPr>
            <a:spLocks noGrp="1"/>
          </p:cNvSpPr>
          <p:nvPr>
            <p:ph type="dt" sz="half" idx="10"/>
          </p:nvPr>
        </p:nvSpPr>
        <p:spPr/>
        <p:txBody>
          <a:bodyPr/>
          <a:lstStyle/>
          <a:p>
            <a:fld id="{48A87A34-81AB-432B-8DAE-1953F412C126}"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uk-UA" smtClean="0"/>
              <a:t>Зразок заголовка</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4" name="Content Placeholder 3"/>
          <p:cNvSpPr>
            <a:spLocks noGrp="1"/>
          </p:cNvSpPr>
          <p:nvPr>
            <p:ph sz="half" idx="2"/>
          </p:nvPr>
        </p:nvSpPr>
        <p:spPr>
          <a:xfrm>
            <a:off x="1141410" y="3073397"/>
            <a:ext cx="4878391" cy="2717801"/>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6" name="Content Placeholder 5"/>
          <p:cNvSpPr>
            <a:spLocks noGrp="1"/>
          </p:cNvSpPr>
          <p:nvPr>
            <p:ph sz="quarter" idx="4"/>
          </p:nvPr>
        </p:nvSpPr>
        <p:spPr>
          <a:xfrm>
            <a:off x="6172200" y="3073397"/>
            <a:ext cx="4875210" cy="2717801"/>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uk-UA" smtClean="0"/>
              <a:t>Зразок заголовка</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5" name="Date Placeholder 4"/>
          <p:cNvSpPr>
            <a:spLocks noGrp="1"/>
          </p:cNvSpPr>
          <p:nvPr>
            <p:ph type="dt" sz="half" idx="10"/>
          </p:nvPr>
        </p:nvSpPr>
        <p:spPr/>
        <p:txBody>
          <a:bodyPr/>
          <a:lstStyle/>
          <a:p>
            <a:fld id="{48A87A34-81AB-432B-8DAE-1953F412C126}" type="datetimeFigureOut">
              <a:rPr lang="en-US" dirty="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uk-UA" smtClean="0"/>
              <a:t>Зразок заголовка</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5" name="Date Placeholder 4"/>
          <p:cNvSpPr>
            <a:spLocks noGrp="1"/>
          </p:cNvSpPr>
          <p:nvPr>
            <p:ph type="dt" sz="half" idx="10"/>
          </p:nvPr>
        </p:nvSpPr>
        <p:spPr/>
        <p:txBody>
          <a:bodyPr/>
          <a:lstStyle/>
          <a:p>
            <a:fld id="{48A87A34-81AB-432B-8DAE-1953F412C126}" type="datetimeFigureOut">
              <a:rPr lang="en-US" dirty="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9/11/2023</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pPr algn="ctr"/>
            <a:r>
              <a:rPr lang="ru-RU" dirty="0" err="1"/>
              <a:t>Еволюція</a:t>
            </a:r>
            <a:r>
              <a:rPr lang="ru-RU" dirty="0"/>
              <a:t> </a:t>
            </a:r>
            <a:r>
              <a:rPr lang="ru-RU" dirty="0" err="1"/>
              <a:t>тероризму</a:t>
            </a:r>
            <a:r>
              <a:rPr lang="ru-RU" dirty="0"/>
              <a:t>, </a:t>
            </a:r>
            <a:r>
              <a:rPr lang="ru-RU" dirty="0" err="1"/>
              <a:t>глобальний</a:t>
            </a:r>
            <a:r>
              <a:rPr lang="ru-RU" dirty="0"/>
              <a:t> </a:t>
            </a:r>
            <a:r>
              <a:rPr lang="ru-RU" dirty="0" err="1"/>
              <a:t>вимір</a:t>
            </a:r>
            <a:r>
              <a:rPr lang="ru-RU" dirty="0"/>
              <a:t> </a:t>
            </a:r>
            <a:r>
              <a:rPr lang="ru-RU" dirty="0" err="1"/>
              <a:t>сучасного</a:t>
            </a:r>
            <a:r>
              <a:rPr lang="ru-RU" dirty="0"/>
              <a:t> </a:t>
            </a:r>
            <a:r>
              <a:rPr lang="ru-RU" dirty="0" err="1"/>
              <a:t>тероризму</a:t>
            </a:r>
            <a:r>
              <a:rPr lang="ru-RU" dirty="0"/>
              <a:t>.</a:t>
            </a:r>
            <a:endParaRPr lang="uk-UA" dirty="0"/>
          </a:p>
        </p:txBody>
      </p:sp>
      <p:sp>
        <p:nvSpPr>
          <p:cNvPr id="3" name="Підзаголовок 2"/>
          <p:cNvSpPr>
            <a:spLocks noGrp="1"/>
          </p:cNvSpPr>
          <p:nvPr>
            <p:ph type="subTitle" idx="1"/>
          </p:nvPr>
        </p:nvSpPr>
        <p:spPr/>
        <p:txBody>
          <a:bodyPr/>
          <a:lstStyle/>
          <a:p>
            <a:pPr marL="457200" indent="-457200">
              <a:buAutoNum type="arabicPeriod"/>
            </a:pPr>
            <a:r>
              <a:rPr lang="uk-UA" dirty="0" smtClean="0"/>
              <a:t>Тероризм давніх часів.</a:t>
            </a:r>
          </a:p>
          <a:p>
            <a:pPr marL="457200" indent="-457200">
              <a:buAutoNum type="arabicPeriod"/>
            </a:pPr>
            <a:r>
              <a:rPr lang="uk-UA" dirty="0" smtClean="0"/>
              <a:t>Тероризм епохи Середньовіччя</a:t>
            </a:r>
            <a:r>
              <a:rPr lang="en-US" dirty="0" smtClean="0"/>
              <a:t> </a:t>
            </a:r>
            <a:r>
              <a:rPr lang="uk-UA" dirty="0" smtClean="0"/>
              <a:t>та Відродження.</a:t>
            </a:r>
          </a:p>
          <a:p>
            <a:pPr marL="457200" indent="-457200">
              <a:buAutoNum type="arabicPeriod"/>
            </a:pPr>
            <a:r>
              <a:rPr lang="uk-UA" dirty="0" smtClean="0"/>
              <a:t>Тероризм в Новій історії</a:t>
            </a:r>
            <a:endParaRPr lang="uk-UA" dirty="0"/>
          </a:p>
        </p:txBody>
      </p:sp>
    </p:spTree>
    <p:extLst>
      <p:ext uri="{BB962C8B-B14F-4D97-AF65-F5344CB8AC3E}">
        <p14:creationId xmlns:p14="http://schemas.microsoft.com/office/powerpoint/2010/main" val="896931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err="1" smtClean="0"/>
              <a:t>Асасіни</a:t>
            </a:r>
            <a:r>
              <a:rPr lang="uk-UA" dirty="0" smtClean="0"/>
              <a:t> (</a:t>
            </a:r>
            <a:r>
              <a:rPr lang="uk-UA" dirty="0" err="1" smtClean="0"/>
              <a:t>гашашини</a:t>
            </a:r>
            <a:r>
              <a:rPr lang="uk-UA" dirty="0" smtClean="0"/>
              <a:t>)</a:t>
            </a:r>
            <a:endParaRPr lang="uk-UA" dirty="0"/>
          </a:p>
        </p:txBody>
      </p:sp>
      <p:pic>
        <p:nvPicPr>
          <p:cNvPr id="5" name="Місце для зображення 4"/>
          <p:cNvPicPr>
            <a:picLocks noGrp="1" noChangeAspect="1"/>
          </p:cNvPicPr>
          <p:nvPr>
            <p:ph type="pic" idx="1"/>
          </p:nvPr>
        </p:nvPicPr>
        <p:blipFill>
          <a:blip r:embed="rId2"/>
          <a:srcRect l="15098" r="15098"/>
          <a:stretch>
            <a:fillRect/>
          </a:stretch>
        </p:blipFill>
        <p:spPr>
          <a:xfrm>
            <a:off x="7422285" y="809106"/>
            <a:ext cx="3666690" cy="5181599"/>
          </a:xfrm>
          <a:prstGeom prst="rect">
            <a:avLst/>
          </a:prstGeom>
        </p:spPr>
      </p:pic>
      <p:sp>
        <p:nvSpPr>
          <p:cNvPr id="4" name="Місце для тексту 3"/>
          <p:cNvSpPr>
            <a:spLocks noGrp="1"/>
          </p:cNvSpPr>
          <p:nvPr>
            <p:ph type="body" sz="half" idx="2"/>
          </p:nvPr>
        </p:nvSpPr>
        <p:spPr/>
        <p:txBody>
          <a:bodyPr/>
          <a:lstStyle/>
          <a:p>
            <a:r>
              <a:rPr lang="uk-UA" dirty="0"/>
              <a:t>орден </a:t>
            </a:r>
            <a:r>
              <a:rPr lang="uk-UA" dirty="0" err="1"/>
              <a:t>неоісмаїлітів-нізаристів</a:t>
            </a:r>
            <a:r>
              <a:rPr lang="uk-UA" dirty="0"/>
              <a:t>, що </a:t>
            </a:r>
            <a:r>
              <a:rPr lang="uk-UA" dirty="0" smtClean="0"/>
              <a:t>утворився </a:t>
            </a:r>
            <a:r>
              <a:rPr lang="uk-UA" dirty="0"/>
              <a:t>в Ірані наприкінці </a:t>
            </a:r>
            <a:r>
              <a:rPr lang="uk-UA" dirty="0" smtClean="0"/>
              <a:t>Х</a:t>
            </a:r>
            <a:r>
              <a:rPr lang="en-US" dirty="0" smtClean="0"/>
              <a:t>I </a:t>
            </a:r>
            <a:r>
              <a:rPr lang="uk-UA" dirty="0"/>
              <a:t>ст. з центром у замку </a:t>
            </a:r>
            <a:r>
              <a:rPr lang="uk-UA" dirty="0" err="1"/>
              <a:t>Аламут</a:t>
            </a:r>
            <a:r>
              <a:rPr lang="uk-UA" dirty="0"/>
              <a:t> (Північно-Західний Іран). Засновником організації був Хасан ібн </a:t>
            </a:r>
            <a:r>
              <a:rPr lang="uk-UA" dirty="0" err="1"/>
              <a:t>Сабба</a:t>
            </a:r>
            <a:r>
              <a:rPr lang="uk-UA" dirty="0"/>
              <a:t>, також відомий як Володар гори, який близько 1081 р. став збирати навколо себе прихильників, готових померти за віру за його першим наказом. Ці «бойовики» отримали назву </a:t>
            </a:r>
            <a:r>
              <a:rPr lang="uk-UA" dirty="0" err="1"/>
              <a:t>фідаві</a:t>
            </a:r>
            <a:r>
              <a:rPr lang="uk-UA" dirty="0"/>
              <a:t> (тобто приречені), в іншій транскрипції – </a:t>
            </a:r>
            <a:r>
              <a:rPr lang="uk-UA" dirty="0" err="1"/>
              <a:t>хашашини</a:t>
            </a:r>
            <a:r>
              <a:rPr lang="uk-UA" dirty="0"/>
              <a:t>. Як засіб єднання і наснаги використовувалися як релігійні догми, </a:t>
            </a:r>
            <a:r>
              <a:rPr lang="uk-UA" dirty="0" smtClean="0"/>
              <a:t>так і наркотики</a:t>
            </a:r>
            <a:r>
              <a:rPr lang="uk-UA" dirty="0"/>
              <a:t>. </a:t>
            </a:r>
            <a:endParaRPr lang="uk-UA" dirty="0" smtClean="0"/>
          </a:p>
          <a:p>
            <a:r>
              <a:rPr lang="uk-UA" dirty="0" smtClean="0"/>
              <a:t>Метод </a:t>
            </a:r>
            <a:r>
              <a:rPr lang="uk-UA" dirty="0" err="1" smtClean="0"/>
              <a:t>хашашинів</a:t>
            </a:r>
            <a:r>
              <a:rPr lang="uk-UA" dirty="0" smtClean="0"/>
              <a:t> </a:t>
            </a:r>
            <a:r>
              <a:rPr lang="uk-UA" dirty="0"/>
              <a:t>– підготовка смертників за допомогою наркотичних засобів</a:t>
            </a:r>
          </a:p>
        </p:txBody>
      </p:sp>
    </p:spTree>
    <p:extLst>
      <p:ext uri="{BB962C8B-B14F-4D97-AF65-F5344CB8AC3E}">
        <p14:creationId xmlns:p14="http://schemas.microsoft.com/office/powerpoint/2010/main" val="633425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Місце для вмісту 5"/>
          <p:cNvSpPr>
            <a:spLocks noGrp="1"/>
          </p:cNvSpPr>
          <p:nvPr>
            <p:ph idx="1"/>
          </p:nvPr>
        </p:nvSpPr>
        <p:spPr>
          <a:xfrm>
            <a:off x="1246909" y="415636"/>
            <a:ext cx="9800502" cy="5752408"/>
          </a:xfrm>
        </p:spPr>
        <p:txBody>
          <a:bodyPr>
            <a:noAutofit/>
          </a:bodyPr>
          <a:lstStyle/>
          <a:p>
            <a:pPr algn="ctr"/>
            <a:r>
              <a:rPr lang="uk-UA" sz="1800" i="1" dirty="0"/>
              <a:t>Ідеологічне коріння організації </a:t>
            </a:r>
            <a:r>
              <a:rPr lang="uk-UA" sz="1800" i="1" dirty="0" err="1" smtClean="0"/>
              <a:t>асасинів</a:t>
            </a:r>
            <a:r>
              <a:rPr lang="uk-UA" sz="1800" i="1" dirty="0" smtClean="0"/>
              <a:t> </a:t>
            </a:r>
            <a:r>
              <a:rPr lang="uk-UA" sz="1800" i="1" dirty="0"/>
              <a:t>знаходиться </a:t>
            </a:r>
            <a:r>
              <a:rPr lang="uk-UA" sz="1800" i="1" dirty="0" smtClean="0"/>
              <a:t>у розділі </a:t>
            </a:r>
            <a:r>
              <a:rPr lang="uk-UA" sz="1800" i="1" dirty="0"/>
              <a:t>ісламу на сунізм та шиїзм. </a:t>
            </a:r>
            <a:r>
              <a:rPr lang="uk-UA" sz="1800" i="1" dirty="0" smtClean="0"/>
              <a:t>Однією </a:t>
            </a:r>
            <a:r>
              <a:rPr lang="uk-UA" sz="1800" i="1" dirty="0"/>
              <a:t>з </a:t>
            </a:r>
            <a:r>
              <a:rPr lang="uk-UA" sz="1800" i="1" dirty="0" smtClean="0"/>
              <a:t>течій шиїзму є </a:t>
            </a:r>
            <a:r>
              <a:rPr lang="uk-UA" sz="1800" i="1" dirty="0"/>
              <a:t>ісмаїлізм. Для його послідовників останнім справжнім імамом є </a:t>
            </a:r>
            <a:r>
              <a:rPr lang="uk-UA" sz="1800" i="1" dirty="0" smtClean="0"/>
              <a:t>Ізмаїл, сьомий </a:t>
            </a:r>
            <a:r>
              <a:rPr lang="uk-UA" sz="1800" i="1" dirty="0"/>
              <a:t>«прихований» імам, якого батько позбавив права наслідування імамату. </a:t>
            </a:r>
            <a:r>
              <a:rPr lang="uk-UA" sz="1800" i="1" dirty="0" smtClean="0"/>
              <a:t>Спершу ісмаїліти </a:t>
            </a:r>
            <a:r>
              <a:rPr lang="uk-UA" sz="1800" i="1" dirty="0"/>
              <a:t>були однією з численних сект, з якими боролися «правовірні» суніти, </a:t>
            </a:r>
            <a:r>
              <a:rPr lang="uk-UA" sz="1800" i="1" dirty="0" smtClean="0"/>
              <a:t>проте згодом </a:t>
            </a:r>
            <a:r>
              <a:rPr lang="uk-UA" sz="1800" i="1" dirty="0"/>
              <a:t>вони набирають сили. У Х ст. Халіфат сунітів занепадає, а ісмаїліти </a:t>
            </a:r>
            <a:r>
              <a:rPr lang="uk-UA" sz="1800" i="1" dirty="0" smtClean="0"/>
              <a:t>утворюють свій </a:t>
            </a:r>
            <a:r>
              <a:rPr lang="uk-UA" sz="1800" i="1" dirty="0"/>
              <a:t>власний на чолі з династією </a:t>
            </a:r>
            <a:r>
              <a:rPr lang="uk-UA" sz="1800" i="1" dirty="0" err="1"/>
              <a:t>Фатімідів</a:t>
            </a:r>
            <a:r>
              <a:rPr lang="uk-UA" sz="1800" i="1" dirty="0"/>
              <a:t> (за ім’ям </a:t>
            </a:r>
            <a:r>
              <a:rPr lang="uk-UA" sz="1800" i="1" dirty="0" err="1"/>
              <a:t>Фатіми</a:t>
            </a:r>
            <a:r>
              <a:rPr lang="uk-UA" sz="1800" i="1" dirty="0"/>
              <a:t>, дочки Пророка</a:t>
            </a:r>
            <a:r>
              <a:rPr lang="uk-UA" sz="1800" i="1" dirty="0" smtClean="0"/>
              <a:t>). </a:t>
            </a:r>
            <a:r>
              <a:rPr lang="uk-UA" sz="1800" i="1" dirty="0" err="1" smtClean="0"/>
              <a:t>Фатіміди</a:t>
            </a:r>
            <a:r>
              <a:rPr lang="uk-UA" sz="1800" i="1" dirty="0" smtClean="0"/>
              <a:t> </a:t>
            </a:r>
            <a:r>
              <a:rPr lang="uk-UA" sz="1800" i="1" dirty="0"/>
              <a:t>взяли під контроль спершу долину Нілу, потім послідовно фактично </a:t>
            </a:r>
            <a:r>
              <a:rPr lang="uk-UA" sz="1800" i="1" dirty="0" smtClean="0"/>
              <a:t>весь Єгипет</a:t>
            </a:r>
            <a:r>
              <a:rPr lang="uk-UA" sz="1800" i="1" dirty="0"/>
              <a:t>, Сирію, Північну Африку, частину Аравії і навіть Сицилії. Ріст впливу </a:t>
            </a:r>
            <a:r>
              <a:rPr lang="uk-UA" sz="1800" i="1" dirty="0" smtClean="0"/>
              <a:t>ісмаїлітів припиняється </a:t>
            </a:r>
            <a:r>
              <a:rPr lang="uk-UA" sz="1800" i="1" dirty="0"/>
              <a:t>з появою на політичній арені Середнього Сходу турків-сельджуків зі </a:t>
            </a:r>
            <a:r>
              <a:rPr lang="uk-UA" sz="1800" i="1" dirty="0" smtClean="0"/>
              <a:t>створеним ними </a:t>
            </a:r>
            <a:r>
              <a:rPr lang="uk-UA" sz="1800" i="1" dirty="0"/>
              <a:t>султанатом великих </a:t>
            </a:r>
            <a:r>
              <a:rPr lang="uk-UA" sz="1800" i="1" dirty="0" err="1"/>
              <a:t>Сельджукідів</a:t>
            </a:r>
            <a:r>
              <a:rPr lang="uk-UA" sz="1800" i="1" dirty="0"/>
              <a:t>, які були правовірними і виступили </a:t>
            </a:r>
            <a:r>
              <a:rPr lang="uk-UA" sz="1800" i="1" dirty="0" smtClean="0"/>
              <a:t>в підтримку </a:t>
            </a:r>
            <a:r>
              <a:rPr lang="uk-UA" sz="1800" i="1" dirty="0"/>
              <a:t>сунітського </a:t>
            </a:r>
            <a:r>
              <a:rPr lang="uk-UA" sz="1800" i="1" dirty="0" smtClean="0"/>
              <a:t>Халіфату. Для </a:t>
            </a:r>
            <a:r>
              <a:rPr lang="uk-UA" sz="1800" i="1" dirty="0"/>
              <a:t>протистояння </a:t>
            </a:r>
            <a:r>
              <a:rPr lang="uk-UA" sz="1800" i="1" dirty="0" err="1"/>
              <a:t>Сельджукідам</a:t>
            </a:r>
            <a:r>
              <a:rPr lang="uk-UA" sz="1800" i="1" dirty="0"/>
              <a:t> </a:t>
            </a:r>
            <a:r>
              <a:rPr lang="uk-UA" sz="1800" i="1" dirty="0" err="1"/>
              <a:t>Фатіміди</a:t>
            </a:r>
            <a:r>
              <a:rPr lang="uk-UA" sz="1800" i="1" dirty="0"/>
              <a:t> відправили на територію Ірану </a:t>
            </a:r>
            <a:r>
              <a:rPr lang="uk-UA" sz="1800" i="1" dirty="0" smtClean="0"/>
              <a:t>кілька емісарів</a:t>
            </a:r>
            <a:r>
              <a:rPr lang="uk-UA" sz="1800" i="1" dirty="0"/>
              <a:t>, серед них </a:t>
            </a:r>
            <a:r>
              <a:rPr lang="uk-UA" sz="1800" i="1" dirty="0" err="1"/>
              <a:t>Хассана</a:t>
            </a:r>
            <a:r>
              <a:rPr lang="uk-UA" sz="1800" i="1" dirty="0"/>
              <a:t> ібн-</a:t>
            </a:r>
            <a:r>
              <a:rPr lang="uk-UA" sz="1800" i="1" dirty="0" err="1"/>
              <a:t>Саббаха</a:t>
            </a:r>
            <a:r>
              <a:rPr lang="uk-UA" sz="1800" i="1" dirty="0"/>
              <a:t>, майбутнього засновника організації </a:t>
            </a:r>
            <a:r>
              <a:rPr lang="uk-UA" sz="1800" i="1" dirty="0" err="1"/>
              <a:t>асасинів</a:t>
            </a:r>
            <a:r>
              <a:rPr lang="uk-UA" sz="1800" i="1" dirty="0"/>
              <a:t>. Перший його великий успіх – взяття у 1090 р. фортеці </a:t>
            </a:r>
            <a:r>
              <a:rPr lang="uk-UA" sz="1800" i="1" dirty="0" err="1"/>
              <a:t>Аламут</a:t>
            </a:r>
            <a:r>
              <a:rPr lang="uk-UA" sz="1800" i="1" dirty="0"/>
              <a:t> (або Орлине </a:t>
            </a:r>
            <a:r>
              <a:rPr lang="uk-UA" sz="1800" i="1" dirty="0" smtClean="0"/>
              <a:t>гніздо), розташованої </a:t>
            </a:r>
            <a:r>
              <a:rPr lang="uk-UA" sz="1800" i="1" dirty="0"/>
              <a:t>на високій кручі </a:t>
            </a:r>
            <a:r>
              <a:rPr lang="uk-UA" sz="1800" i="1" dirty="0" err="1"/>
              <a:t>Ельбруса</a:t>
            </a:r>
            <a:r>
              <a:rPr lang="uk-UA" sz="1800" i="1" dirty="0"/>
              <a:t>. Далі почалося послідовне відвоювання територій у </a:t>
            </a:r>
            <a:r>
              <a:rPr lang="uk-UA" sz="1800" i="1" dirty="0" err="1"/>
              <a:t>Сельджукідів</a:t>
            </a:r>
            <a:r>
              <a:rPr lang="uk-UA" sz="1800" i="1" dirty="0"/>
              <a:t>: гірських районів Персії, Сирії, Лівану та Іраку</a:t>
            </a:r>
          </a:p>
        </p:txBody>
      </p:sp>
    </p:spTree>
    <p:extLst>
      <p:ext uri="{BB962C8B-B14F-4D97-AF65-F5344CB8AC3E}">
        <p14:creationId xmlns:p14="http://schemas.microsoft.com/office/powerpoint/2010/main" val="3898082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141412" y="590204"/>
            <a:ext cx="9905999" cy="5200997"/>
          </a:xfrm>
        </p:spPr>
        <p:txBody>
          <a:bodyPr>
            <a:noAutofit/>
          </a:bodyPr>
          <a:lstStyle/>
          <a:p>
            <a:pPr algn="ctr"/>
            <a:r>
              <a:rPr lang="uk-UA" sz="1600" i="1" dirty="0"/>
              <a:t>Але вірне служіння </a:t>
            </a:r>
            <a:r>
              <a:rPr lang="uk-UA" sz="1600" i="1" dirty="0" err="1"/>
              <a:t>Хасана</a:t>
            </a:r>
            <a:r>
              <a:rPr lang="uk-UA" sz="1600" i="1" dirty="0"/>
              <a:t> ібн-</a:t>
            </a:r>
            <a:r>
              <a:rPr lang="uk-UA" sz="1600" i="1" dirty="0" err="1"/>
              <a:t>Саббаха</a:t>
            </a:r>
            <a:r>
              <a:rPr lang="uk-UA" sz="1600" i="1" dirty="0"/>
              <a:t> </a:t>
            </a:r>
            <a:r>
              <a:rPr lang="uk-UA" sz="1600" i="1" dirty="0" err="1"/>
              <a:t>Фатімідам</a:t>
            </a:r>
            <a:r>
              <a:rPr lang="uk-UA" sz="1600" i="1" dirty="0"/>
              <a:t> перервалося: у 1094 р. </a:t>
            </a:r>
            <a:r>
              <a:rPr lang="uk-UA" sz="1600" i="1" dirty="0" err="1"/>
              <a:t>фатімідський</a:t>
            </a:r>
            <a:r>
              <a:rPr lang="uk-UA" sz="1600" i="1" dirty="0"/>
              <a:t> халіф </a:t>
            </a:r>
            <a:r>
              <a:rPr lang="uk-UA" sz="1600" i="1" dirty="0" err="1"/>
              <a:t>Мустансір</a:t>
            </a:r>
            <a:r>
              <a:rPr lang="uk-UA" sz="1600" i="1" dirty="0"/>
              <a:t> позбавив права наслідування свого старшого сина </a:t>
            </a:r>
            <a:r>
              <a:rPr lang="uk-UA" sz="1600" i="1" dirty="0" err="1"/>
              <a:t>Нізара</a:t>
            </a:r>
            <a:r>
              <a:rPr lang="uk-UA" sz="1600" i="1" dirty="0"/>
              <a:t>, прибічником якого був Хасан, та, попереджуючи міжусобну боротьбу за владу, стратив його. Це призвело до масштабних хвилювань всередині Халіфату, переслідування </a:t>
            </a:r>
            <a:r>
              <a:rPr lang="uk-UA" sz="1600" i="1" dirty="0" err="1"/>
              <a:t>нізаритів</a:t>
            </a:r>
            <a:r>
              <a:rPr lang="uk-UA" sz="1600" i="1" dirty="0"/>
              <a:t> – послідовників </a:t>
            </a:r>
            <a:r>
              <a:rPr lang="uk-UA" sz="1600" i="1" dirty="0" err="1"/>
              <a:t>Нізара</a:t>
            </a:r>
            <a:r>
              <a:rPr lang="uk-UA" sz="1600" i="1" dirty="0"/>
              <a:t>, опозиційних існуючій владі, і, як один з наслідків, відокремлення територій, захоплених Хасаном, і утворення на них </a:t>
            </a:r>
            <a:r>
              <a:rPr lang="uk-UA" sz="1600" i="1" dirty="0" err="1"/>
              <a:t>ісмаїліто-нізаритської</a:t>
            </a:r>
            <a:r>
              <a:rPr lang="uk-UA" sz="1600" i="1" dirty="0"/>
              <a:t> держави </a:t>
            </a:r>
            <a:r>
              <a:rPr lang="uk-UA" sz="1600" i="1" dirty="0" err="1"/>
              <a:t>Аламут</a:t>
            </a:r>
            <a:r>
              <a:rPr lang="uk-UA" sz="1600" i="1" dirty="0"/>
              <a:t> зі столицею в однойменній фортеці. На підвладній йому території Хасан ібн-</a:t>
            </a:r>
            <a:r>
              <a:rPr lang="uk-UA" sz="1600" i="1" dirty="0" err="1"/>
              <a:t>Саббах</a:t>
            </a:r>
            <a:r>
              <a:rPr lang="uk-UA" sz="1600" i="1" dirty="0"/>
              <a:t> створив щось на зразок утопії. Він відмінив усі закони шаріату, заборонив будь-який прояв розкоші, зрівнявши таким чином всі прошарки населення. Замість сплати колишніх </a:t>
            </a:r>
            <a:r>
              <a:rPr lang="uk-UA" sz="1600" i="1" dirty="0" err="1"/>
              <a:t>сельджукідських</a:t>
            </a:r>
            <a:r>
              <a:rPr lang="uk-UA" sz="1600" i="1" dirty="0"/>
              <a:t> податків усі жителі </a:t>
            </a:r>
            <a:r>
              <a:rPr lang="uk-UA" sz="1600" i="1" dirty="0" err="1"/>
              <a:t>Аламуту</a:t>
            </a:r>
            <a:r>
              <a:rPr lang="uk-UA" sz="1600" i="1" dirty="0"/>
              <a:t> повинні були будувати дороги, рити канали та зводити неприступні фортеці. При завоюванні території воїни </a:t>
            </a:r>
            <a:r>
              <a:rPr lang="uk-UA" sz="1600" i="1" dirty="0" err="1"/>
              <a:t>Хасана</a:t>
            </a:r>
            <a:r>
              <a:rPr lang="uk-UA" sz="1600" i="1" dirty="0"/>
              <a:t>, </a:t>
            </a:r>
            <a:r>
              <a:rPr lang="uk-UA" sz="1600" i="1" dirty="0" err="1"/>
              <a:t>нізарити</a:t>
            </a:r>
            <a:r>
              <a:rPr lang="uk-UA" sz="1600" i="1" dirty="0"/>
              <a:t>, добре зарекомендували себе, проте однієї тільки армії в умовах постійного протистояння з сусідніми державами було недостатньо. Перш за все треба було налагодити механізм збору кваліфікованої інформації. У всіх кінцях ісламського світу за дорученням </a:t>
            </a:r>
            <a:r>
              <a:rPr lang="uk-UA" sz="1600" i="1" dirty="0" err="1"/>
              <a:t>Хасана</a:t>
            </a:r>
            <a:r>
              <a:rPr lang="uk-UA" sz="1600" i="1" dirty="0"/>
              <a:t> діяли численні проповідники, що регулярно повідомляли йому про все, що відбувалося у найвіддаленіших його куточках. Але Хасан усвідомлював необхідність створення організації якісно іншого рівня, адепти якої мали б доступ до вищих ешелонів влади. Однак до тактики терористів-самогубців, якими ми знаємо </a:t>
            </a:r>
            <a:r>
              <a:rPr lang="uk-UA" sz="1600" i="1" dirty="0" err="1"/>
              <a:t>асасинів</a:t>
            </a:r>
            <a:r>
              <a:rPr lang="uk-UA" sz="1600" i="1" dirty="0"/>
              <a:t>, він прийшов не одразу. Існує легенда, за якою Хасан ухвалив таке рішення завдяки випадку. Сталося це ще до утворення власне держави </a:t>
            </a:r>
            <a:r>
              <a:rPr lang="uk-UA" sz="1600" i="1" dirty="0" err="1"/>
              <a:t>Аламут</a:t>
            </a:r>
            <a:r>
              <a:rPr lang="uk-UA" sz="1600" i="1" dirty="0"/>
              <a:t>.</a:t>
            </a:r>
          </a:p>
        </p:txBody>
      </p:sp>
    </p:spTree>
    <p:extLst>
      <p:ext uri="{BB962C8B-B14F-4D97-AF65-F5344CB8AC3E}">
        <p14:creationId xmlns:p14="http://schemas.microsoft.com/office/powerpoint/2010/main" val="3478268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141412" y="989215"/>
            <a:ext cx="9905999" cy="4801986"/>
          </a:xfrm>
        </p:spPr>
        <p:txBody>
          <a:bodyPr>
            <a:normAutofit fontScale="85000" lnSpcReduction="20000"/>
          </a:bodyPr>
          <a:lstStyle/>
          <a:p>
            <a:pPr algn="ctr"/>
            <a:r>
              <a:rPr lang="uk-UA" i="1" dirty="0"/>
              <a:t>У 1092 р. візир </a:t>
            </a:r>
            <a:r>
              <a:rPr lang="uk-UA" i="1" dirty="0" err="1"/>
              <a:t>сельджукідського</a:t>
            </a:r>
            <a:r>
              <a:rPr lang="uk-UA" i="1" dirty="0"/>
              <a:t> султана </a:t>
            </a:r>
            <a:r>
              <a:rPr lang="uk-UA" i="1" dirty="0" err="1"/>
              <a:t>Нізам</a:t>
            </a:r>
            <a:r>
              <a:rPr lang="uk-UA" i="1" dirty="0"/>
              <a:t> </a:t>
            </a:r>
            <a:r>
              <a:rPr lang="uk-UA" i="1" dirty="0" err="1"/>
              <a:t>ал-Мульк</a:t>
            </a:r>
            <a:r>
              <a:rPr lang="uk-UA" i="1" dirty="0"/>
              <a:t> (справжнє ім’я Хасан ібн-Алі, </a:t>
            </a:r>
            <a:r>
              <a:rPr lang="uk-UA" i="1" dirty="0" err="1"/>
              <a:t>Нізам</a:t>
            </a:r>
            <a:r>
              <a:rPr lang="uk-UA" i="1" dirty="0"/>
              <a:t> </a:t>
            </a:r>
            <a:r>
              <a:rPr lang="uk-UA" i="1" dirty="0" err="1"/>
              <a:t>ал-Мульк</a:t>
            </a:r>
            <a:r>
              <a:rPr lang="uk-UA" i="1" dirty="0"/>
              <a:t> – прізвисько, що в перекладі означає «Порядок </a:t>
            </a:r>
            <a:r>
              <a:rPr lang="uk-UA" i="1" dirty="0" smtClean="0"/>
              <a:t>царства» стратив </a:t>
            </a:r>
            <a:r>
              <a:rPr lang="uk-UA" i="1" dirty="0"/>
              <a:t>одного з проповідників-ісмаїлітів. Дізнавшись про це, Хасан ібн-</a:t>
            </a:r>
            <a:r>
              <a:rPr lang="uk-UA" i="1" dirty="0" err="1"/>
              <a:t>Саббах</a:t>
            </a:r>
            <a:r>
              <a:rPr lang="uk-UA" i="1" dirty="0"/>
              <a:t> сказав лише: «Вбивство цього шайтана – залог райського блаженства». Відчути це блаженство вирішив один з його підлеглих на ім’я Бу </a:t>
            </a:r>
            <a:r>
              <a:rPr lang="uk-UA" i="1" dirty="0" err="1"/>
              <a:t>Тахір</a:t>
            </a:r>
            <a:r>
              <a:rPr lang="uk-UA" i="1" dirty="0"/>
              <a:t> </a:t>
            </a:r>
            <a:r>
              <a:rPr lang="uk-UA" i="1" dirty="0" err="1"/>
              <a:t>Аррані</a:t>
            </a:r>
            <a:r>
              <a:rPr lang="uk-UA" i="1" dirty="0"/>
              <a:t>. Він замаскувався під Суфія </a:t>
            </a:r>
            <a:r>
              <a:rPr lang="uk-UA" i="1" dirty="0" smtClean="0"/>
              <a:t>і </a:t>
            </a:r>
            <a:r>
              <a:rPr lang="uk-UA" i="1" dirty="0"/>
              <a:t>під </a:t>
            </a:r>
            <a:r>
              <a:rPr lang="uk-UA" i="1" dirty="0" smtClean="0"/>
              <a:t>час Рамадану</a:t>
            </a:r>
            <a:r>
              <a:rPr lang="uk-UA" i="1" dirty="0"/>
              <a:t>, в жовтні </a:t>
            </a:r>
            <a:r>
              <a:rPr lang="uk-UA" i="1" dirty="0" smtClean="0"/>
              <a:t>1092р</a:t>
            </a:r>
            <a:r>
              <a:rPr lang="uk-UA" i="1" dirty="0"/>
              <a:t>., зміг наблизитись до паланкіна </a:t>
            </a:r>
            <a:r>
              <a:rPr lang="uk-UA" i="1" dirty="0" err="1"/>
              <a:t>Нізама</a:t>
            </a:r>
            <a:r>
              <a:rPr lang="uk-UA" i="1" dirty="0"/>
              <a:t>, ставши носильником його переносного </a:t>
            </a:r>
            <a:r>
              <a:rPr lang="uk-UA" i="1" dirty="0" smtClean="0"/>
              <a:t>шатра, </a:t>
            </a:r>
            <a:r>
              <a:rPr lang="uk-UA" i="1" dirty="0"/>
              <a:t>і вбив </a:t>
            </a:r>
            <a:r>
              <a:rPr lang="uk-UA" i="1" dirty="0" err="1"/>
              <a:t>Нізама</a:t>
            </a:r>
            <a:r>
              <a:rPr lang="uk-UA" i="1" dirty="0"/>
              <a:t> </a:t>
            </a:r>
            <a:r>
              <a:rPr lang="uk-UA" i="1" dirty="0" smtClean="0"/>
              <a:t>аль-Мулька </a:t>
            </a:r>
            <a:r>
              <a:rPr lang="uk-UA" i="1" dirty="0" err="1"/>
              <a:t>ножем</a:t>
            </a:r>
            <a:r>
              <a:rPr lang="uk-UA" i="1" dirty="0"/>
              <a:t>. Сторожа одразу розправилася зі злодієм, але було надто пізно. Це був перший акт індивідуального терору, здійснений за наказом з </a:t>
            </a:r>
            <a:r>
              <a:rPr lang="uk-UA" i="1" dirty="0" err="1" smtClean="0"/>
              <a:t>Аламуту</a:t>
            </a:r>
            <a:r>
              <a:rPr lang="uk-UA" i="1" dirty="0" smtClean="0"/>
              <a:t>. </a:t>
            </a:r>
            <a:r>
              <a:rPr lang="uk-UA" i="1" dirty="0"/>
              <a:t>Цей випадок став поштовхом, початком створення досить ефективної оборонної доктрини держави та руху ісмаїлітів-</a:t>
            </a:r>
            <a:r>
              <a:rPr lang="uk-UA" i="1" dirty="0" err="1"/>
              <a:t>нізаритів</a:t>
            </a:r>
            <a:r>
              <a:rPr lang="uk-UA" i="1" dirty="0"/>
              <a:t> в цілому. Була створена своєрідна спецслужба, орден, з відданих Старцеві гори (так називали себе Хасан ібн-</a:t>
            </a:r>
            <a:r>
              <a:rPr lang="uk-UA" i="1" dirty="0" err="1"/>
              <a:t>Саббах</a:t>
            </a:r>
            <a:r>
              <a:rPr lang="uk-UA" i="1" dirty="0"/>
              <a:t> та його спадкоємці) </a:t>
            </a:r>
            <a:r>
              <a:rPr lang="uk-UA" i="1" dirty="0" err="1"/>
              <a:t>асасинів</a:t>
            </a:r>
            <a:r>
              <a:rPr lang="uk-UA" i="1" dirty="0"/>
              <a:t>-смертників, в завдання якої входило залякування та показове усунення осіб, від яких залежало прийняття важливих політичних рішень, для якої ані високі стіни фортець, ані величезна армія не були б </a:t>
            </a:r>
            <a:r>
              <a:rPr lang="uk-UA" i="1" dirty="0" smtClean="0"/>
              <a:t>перешкодою</a:t>
            </a:r>
            <a:r>
              <a:rPr lang="uk-UA" dirty="0" smtClean="0"/>
              <a:t>.</a:t>
            </a:r>
            <a:endParaRPr lang="uk-UA" dirty="0"/>
          </a:p>
        </p:txBody>
      </p:sp>
    </p:spTree>
    <p:extLst>
      <p:ext uri="{BB962C8B-B14F-4D97-AF65-F5344CB8AC3E}">
        <p14:creationId xmlns:p14="http://schemas.microsoft.com/office/powerpoint/2010/main" val="2499908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Описана Марко Поло методика підготовки </a:t>
            </a:r>
            <a:r>
              <a:rPr lang="uk-UA" dirty="0" err="1"/>
              <a:t>фідаїнів</a:t>
            </a:r>
            <a:r>
              <a:rPr lang="uk-UA" dirty="0"/>
              <a:t> </a:t>
            </a:r>
            <a:r>
              <a:rPr lang="uk-UA" dirty="0" smtClean="0"/>
              <a:t>(</a:t>
            </a:r>
            <a:r>
              <a:rPr lang="uk-UA" dirty="0" err="1" smtClean="0"/>
              <a:t>асасинів</a:t>
            </a:r>
            <a:r>
              <a:rPr lang="uk-UA" dirty="0" smtClean="0"/>
              <a:t>)</a:t>
            </a:r>
            <a:endParaRPr lang="uk-UA" dirty="0"/>
          </a:p>
        </p:txBody>
      </p:sp>
      <p:sp>
        <p:nvSpPr>
          <p:cNvPr id="3" name="Місце для зображення 2"/>
          <p:cNvSpPr>
            <a:spLocks noGrp="1"/>
          </p:cNvSpPr>
          <p:nvPr>
            <p:ph type="pic" idx="1"/>
          </p:nvPr>
        </p:nvSpPr>
        <p:spPr/>
      </p:sp>
      <p:sp>
        <p:nvSpPr>
          <p:cNvPr id="4" name="Місце для тексту 3"/>
          <p:cNvSpPr>
            <a:spLocks noGrp="1"/>
          </p:cNvSpPr>
          <p:nvPr>
            <p:ph type="body" sz="half" idx="2"/>
          </p:nvPr>
        </p:nvSpPr>
        <p:spPr/>
        <p:txBody>
          <a:bodyPr>
            <a:normAutofit fontScale="85000" lnSpcReduction="20000"/>
          </a:bodyPr>
          <a:lstStyle/>
          <a:p>
            <a:pPr algn="just"/>
            <a:r>
              <a:rPr lang="uk-UA" dirty="0" smtClean="0"/>
              <a:t>Старець </a:t>
            </a:r>
            <a:r>
              <a:rPr lang="uk-UA" dirty="0"/>
              <a:t>гори оголосив свій будинок «храмом першого ступеня на шляху до раю». Кожного з претендентів окремо запрошували до цього храму і дурманили гашишем. Потім майбутнього </a:t>
            </a:r>
            <a:r>
              <a:rPr lang="uk-UA" dirty="0" err="1"/>
              <a:t>фідаїна</a:t>
            </a:r>
            <a:r>
              <a:rPr lang="uk-UA" dirty="0"/>
              <a:t>, що знаходився в глибокому наркотичному сні, </a:t>
            </a:r>
            <a:r>
              <a:rPr lang="uk-UA" dirty="0" err="1"/>
              <a:t>переносили</a:t>
            </a:r>
            <a:r>
              <a:rPr lang="uk-UA" dirty="0"/>
              <a:t> до штучно створеного «райського саду», де його чекали прекрасні діви, ріки вина та вишукана їжа. Жінки представлялися райськими гуріями, запевняли майбутнього </a:t>
            </a:r>
            <a:r>
              <a:rPr lang="uk-UA" dirty="0" err="1"/>
              <a:t>асасина</a:t>
            </a:r>
            <a:r>
              <a:rPr lang="uk-UA" dirty="0"/>
              <a:t>-смертника, що він зможе сюди повернутися, тільки якщо загине в бою з невірними, виконуючи веління Старця гори. Через декілька годин йому знову давали наркотик і, після того, як він засинав, </a:t>
            </a:r>
            <a:r>
              <a:rPr lang="uk-UA" dirty="0" err="1"/>
              <a:t>переносили</a:t>
            </a:r>
            <a:r>
              <a:rPr lang="uk-UA" dirty="0"/>
              <a:t> назад до «храму першого ступеня». Прокинувшись, </a:t>
            </a:r>
            <a:r>
              <a:rPr lang="uk-UA" dirty="0" err="1"/>
              <a:t>фідаїн</a:t>
            </a:r>
            <a:r>
              <a:rPr lang="uk-UA" dirty="0"/>
              <a:t> щиро вірив, що побував у справжньому раю. З першого моменту пробудження цей реальний світ втрачав для нього будь-яку цінність. Тепер він був готовий на все, щоб отримати перепустку до раю. Саме завдяки цій легенді з’явилася найпоширеніша версія походження слова «</a:t>
            </a:r>
            <a:r>
              <a:rPr lang="uk-UA" dirty="0" err="1"/>
              <a:t>асасин</a:t>
            </a:r>
            <a:r>
              <a:rPr lang="uk-UA" dirty="0"/>
              <a:t>»: від слова «гашиш» </a:t>
            </a:r>
            <a:r>
              <a:rPr lang="uk-UA" dirty="0" err="1"/>
              <a:t>фідаїни</a:t>
            </a:r>
            <a:r>
              <a:rPr lang="uk-UA" dirty="0"/>
              <a:t> та уся секта </a:t>
            </a:r>
            <a:r>
              <a:rPr lang="uk-UA" dirty="0" err="1"/>
              <a:t>нізаритів</a:t>
            </a:r>
            <a:r>
              <a:rPr lang="uk-UA" dirty="0"/>
              <a:t> стали називатися «</a:t>
            </a:r>
            <a:r>
              <a:rPr lang="uk-UA" dirty="0" err="1"/>
              <a:t>гашашинами</a:t>
            </a:r>
            <a:r>
              <a:rPr lang="uk-UA" dirty="0"/>
              <a:t>», звідки в європейській транскрипції </a:t>
            </a:r>
            <a:r>
              <a:rPr lang="uk-UA" dirty="0" err="1"/>
              <a:t>виникло</a:t>
            </a:r>
            <a:r>
              <a:rPr lang="uk-UA" dirty="0"/>
              <a:t> «</a:t>
            </a:r>
            <a:r>
              <a:rPr lang="uk-UA" dirty="0" err="1"/>
              <a:t>асасин</a:t>
            </a:r>
            <a:r>
              <a:rPr lang="uk-UA" dirty="0" smtClean="0"/>
              <a:t>»</a:t>
            </a:r>
            <a:endParaRPr lang="uk-UA" dirty="0"/>
          </a:p>
        </p:txBody>
      </p:sp>
      <p:pic>
        <p:nvPicPr>
          <p:cNvPr id="4098" name="Picture 2" descr="Крепость сирийских исмаилитов Масиаф в наши д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9280" y="2133107"/>
            <a:ext cx="4531418" cy="316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985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зображення 2"/>
          <p:cNvSpPr>
            <a:spLocks noGrp="1"/>
          </p:cNvSpPr>
          <p:nvPr>
            <p:ph type="pic" idx="1"/>
          </p:nvPr>
        </p:nvSpPr>
        <p:spPr/>
      </p:sp>
      <p:sp>
        <p:nvSpPr>
          <p:cNvPr id="4" name="Місце для тексту 3"/>
          <p:cNvSpPr>
            <a:spLocks noGrp="1"/>
          </p:cNvSpPr>
          <p:nvPr>
            <p:ph type="body" sz="half" idx="2"/>
          </p:nvPr>
        </p:nvSpPr>
        <p:spPr/>
        <p:txBody>
          <a:bodyPr>
            <a:normAutofit/>
          </a:bodyPr>
          <a:lstStyle/>
          <a:p>
            <a:pPr algn="just"/>
            <a:r>
              <a:rPr lang="uk-UA" dirty="0"/>
              <a:t>Сьогодні історики мають певні сумніви </a:t>
            </a:r>
            <a:r>
              <a:rPr lang="uk-UA" dirty="0" smtClean="0"/>
              <a:t>щодо легенди </a:t>
            </a:r>
            <a:r>
              <a:rPr lang="uk-UA" dirty="0"/>
              <a:t>про так званий «райський сад», </a:t>
            </a:r>
            <a:r>
              <a:rPr lang="uk-UA" dirty="0" smtClean="0"/>
              <a:t>також заперечується факт </a:t>
            </a:r>
            <a:r>
              <a:rPr lang="uk-UA" dirty="0"/>
              <a:t>вживання гашишу, бо це суперечило мусульманським </a:t>
            </a:r>
            <a:r>
              <a:rPr lang="uk-UA" dirty="0" smtClean="0"/>
              <a:t>канонам. Однак беззаперечним </a:t>
            </a:r>
            <a:r>
              <a:rPr lang="uk-UA" dirty="0"/>
              <a:t>є те, що </a:t>
            </a:r>
            <a:r>
              <a:rPr lang="uk-UA" dirty="0" err="1"/>
              <a:t>асасини</a:t>
            </a:r>
            <a:r>
              <a:rPr lang="uk-UA" dirty="0"/>
              <a:t> – це були люди, впевнені в істинності своєї віри і </a:t>
            </a:r>
            <a:r>
              <a:rPr lang="uk-UA" dirty="0" smtClean="0"/>
              <a:t>у правоті </a:t>
            </a:r>
            <a:r>
              <a:rPr lang="uk-UA" dirty="0"/>
              <a:t>своєї справи, саме тому вони були готові виконати будь-який наказ і </a:t>
            </a:r>
            <a:r>
              <a:rPr lang="uk-UA" dirty="0" smtClean="0"/>
              <a:t>свідомо пожертвувати </a:t>
            </a:r>
            <a:r>
              <a:rPr lang="uk-UA" dirty="0"/>
              <a:t>собою, вважаючи, що на тому світі на них чекатиме нагорода. </a:t>
            </a:r>
          </a:p>
        </p:txBody>
      </p:sp>
      <p:pic>
        <p:nvPicPr>
          <p:cNvPr id="5" name="Рисунок 4"/>
          <p:cNvPicPr>
            <a:picLocks noChangeAspect="1"/>
          </p:cNvPicPr>
          <p:nvPr/>
        </p:nvPicPr>
        <p:blipFill>
          <a:blip r:embed="rId2"/>
          <a:stretch>
            <a:fillRect/>
          </a:stretch>
        </p:blipFill>
        <p:spPr>
          <a:xfrm>
            <a:off x="7289482" y="1770610"/>
            <a:ext cx="4367073" cy="3125845"/>
          </a:xfrm>
          <a:prstGeom prst="rect">
            <a:avLst/>
          </a:prstGeom>
        </p:spPr>
      </p:pic>
    </p:spTree>
    <p:extLst>
      <p:ext uri="{BB962C8B-B14F-4D97-AF65-F5344CB8AC3E}">
        <p14:creationId xmlns:p14="http://schemas.microsoft.com/office/powerpoint/2010/main" val="171221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9849" y="0"/>
            <a:ext cx="5934508" cy="1639886"/>
          </a:xfrm>
        </p:spPr>
        <p:txBody>
          <a:bodyPr>
            <a:normAutofit fontScale="90000"/>
          </a:bodyPr>
          <a:lstStyle/>
          <a:p>
            <a:pPr algn="ctr"/>
            <a:r>
              <a:rPr lang="uk-UA" dirty="0"/>
              <a:t>Організація, створена Хасаном ібн-</a:t>
            </a:r>
            <a:r>
              <a:rPr lang="uk-UA" dirty="0" err="1"/>
              <a:t>Саббахом</a:t>
            </a:r>
            <a:r>
              <a:rPr lang="uk-UA" dirty="0"/>
              <a:t>, мала чітку ієрархічну побудову</a:t>
            </a:r>
          </a:p>
        </p:txBody>
      </p:sp>
      <p:pic>
        <p:nvPicPr>
          <p:cNvPr id="6" name="Місце для зображення 5"/>
          <p:cNvPicPr>
            <a:picLocks noGrp="1" noChangeAspect="1"/>
          </p:cNvPicPr>
          <p:nvPr>
            <p:ph type="pic" idx="1"/>
          </p:nvPr>
        </p:nvPicPr>
        <p:blipFill>
          <a:blip r:embed="rId2"/>
          <a:srcRect l="5607" r="5607"/>
          <a:stretch>
            <a:fillRect/>
          </a:stretch>
        </p:blipFill>
        <p:spPr>
          <a:xfrm>
            <a:off x="7447223" y="917172"/>
            <a:ext cx="3666690" cy="5181599"/>
          </a:xfrm>
          <a:prstGeom prst="rect">
            <a:avLst/>
          </a:prstGeom>
        </p:spPr>
      </p:pic>
      <p:sp>
        <p:nvSpPr>
          <p:cNvPr id="4" name="Місце для тексту 3"/>
          <p:cNvSpPr>
            <a:spLocks noGrp="1"/>
          </p:cNvSpPr>
          <p:nvPr>
            <p:ph type="body" sz="half" idx="2"/>
          </p:nvPr>
        </p:nvSpPr>
        <p:spPr>
          <a:xfrm>
            <a:off x="963295" y="1712422"/>
            <a:ext cx="6417426" cy="3740727"/>
          </a:xfrm>
        </p:spPr>
        <p:txBody>
          <a:bodyPr>
            <a:noAutofit/>
          </a:bodyPr>
          <a:lstStyle/>
          <a:p>
            <a:pPr algn="just"/>
            <a:r>
              <a:rPr lang="uk-UA" sz="1400" dirty="0" smtClean="0"/>
              <a:t>На </a:t>
            </a:r>
            <a:r>
              <a:rPr lang="uk-UA" sz="1400" dirty="0"/>
              <a:t>найнижчій сходинці знаходились «</a:t>
            </a:r>
            <a:r>
              <a:rPr lang="uk-UA" sz="1400" b="1" dirty="0" err="1">
                <a:solidFill>
                  <a:srgbClr val="FFFF00"/>
                </a:solidFill>
              </a:rPr>
              <a:t>фідаїни</a:t>
            </a:r>
            <a:r>
              <a:rPr lang="uk-UA" sz="1400" dirty="0"/>
              <a:t>» – ті, що здійснювали </a:t>
            </a:r>
            <a:r>
              <a:rPr lang="uk-UA" sz="1400" dirty="0" smtClean="0"/>
              <a:t>смертні </a:t>
            </a:r>
            <a:r>
              <a:rPr lang="uk-UA" sz="1400" dirty="0" err="1" smtClean="0"/>
              <a:t>вироки</a:t>
            </a:r>
            <a:r>
              <a:rPr lang="uk-UA" sz="1400" dirty="0" smtClean="0"/>
              <a:t>.</a:t>
            </a:r>
          </a:p>
          <a:p>
            <a:pPr algn="just"/>
            <a:r>
              <a:rPr lang="uk-UA" sz="1400" dirty="0" smtClean="0"/>
              <a:t>Далі </a:t>
            </a:r>
            <a:r>
              <a:rPr lang="uk-UA" sz="1400" dirty="0"/>
              <a:t>йшли </a:t>
            </a:r>
            <a:r>
              <a:rPr lang="uk-UA" sz="1400" b="1" dirty="0" err="1">
                <a:solidFill>
                  <a:srgbClr val="FFFF00"/>
                </a:solidFill>
              </a:rPr>
              <a:t>ласики</a:t>
            </a:r>
            <a:r>
              <a:rPr lang="uk-UA" sz="1400" dirty="0"/>
              <a:t> (вони складали присягу безпосередньо Старцеві гори) та </a:t>
            </a:r>
            <a:r>
              <a:rPr lang="uk-UA" sz="1400" b="1" dirty="0">
                <a:solidFill>
                  <a:srgbClr val="FFFF00"/>
                </a:solidFill>
              </a:rPr>
              <a:t>рафіки</a:t>
            </a:r>
            <a:r>
              <a:rPr lang="uk-UA" sz="1400" dirty="0"/>
              <a:t>.</a:t>
            </a:r>
          </a:p>
          <a:p>
            <a:pPr algn="just"/>
            <a:r>
              <a:rPr lang="uk-UA" sz="1400" dirty="0"/>
              <a:t>Представники цих трьох найнижчих ступенів мали діяти у сліпій покорі і були </a:t>
            </a:r>
            <a:r>
              <a:rPr lang="uk-UA" sz="1400" dirty="0" smtClean="0"/>
              <a:t>знайомі тільки </a:t>
            </a:r>
            <a:r>
              <a:rPr lang="uk-UA" sz="1400" dirty="0"/>
              <a:t>з основною доктриною Ордену, тільки рафіків частково знайомили з </a:t>
            </a:r>
            <a:r>
              <a:rPr lang="uk-UA" sz="1400" dirty="0" smtClean="0"/>
              <a:t>таємницями організації</a:t>
            </a:r>
            <a:r>
              <a:rPr lang="uk-UA" sz="1400" dirty="0"/>
              <a:t>. Наступна сходинка в ієрархічній піраміді </a:t>
            </a:r>
            <a:r>
              <a:rPr lang="uk-UA" sz="1400" dirty="0" err="1"/>
              <a:t>асасинів</a:t>
            </a:r>
            <a:r>
              <a:rPr lang="uk-UA" sz="1400" dirty="0"/>
              <a:t> – «</a:t>
            </a:r>
            <a:r>
              <a:rPr lang="uk-UA" sz="1400" b="1" dirty="0" err="1">
                <a:solidFill>
                  <a:srgbClr val="FFFF00"/>
                </a:solidFill>
              </a:rPr>
              <a:t>даі</a:t>
            </a:r>
            <a:r>
              <a:rPr lang="uk-UA" sz="1400" dirty="0"/>
              <a:t>» (великий місіонер</a:t>
            </a:r>
            <a:r>
              <a:rPr lang="uk-UA" sz="1400" dirty="0" smtClean="0"/>
              <a:t>). Безпосередньо </a:t>
            </a:r>
            <a:r>
              <a:rPr lang="uk-UA" sz="1400" dirty="0"/>
              <a:t>через них передавалася воля Старця гори, їхній ступінь посвяти у </a:t>
            </a:r>
            <a:r>
              <a:rPr lang="uk-UA" sz="1400" dirty="0" smtClean="0"/>
              <a:t>таємниці Ордену </a:t>
            </a:r>
            <a:r>
              <a:rPr lang="uk-UA" sz="1400" dirty="0"/>
              <a:t>був вищим, ніж у рафіків</a:t>
            </a:r>
            <a:r>
              <a:rPr lang="uk-UA" sz="1400" dirty="0" smtClean="0"/>
              <a:t>.</a:t>
            </a:r>
          </a:p>
          <a:p>
            <a:pPr algn="just"/>
            <a:r>
              <a:rPr lang="uk-UA" sz="1400" dirty="0" smtClean="0"/>
              <a:t>Члени </a:t>
            </a:r>
            <a:r>
              <a:rPr lang="uk-UA" sz="1400" dirty="0"/>
              <a:t>найвищих ступенів були правлячою аристократією організації. Це «</a:t>
            </a:r>
            <a:r>
              <a:rPr lang="uk-UA" sz="1400" b="1" dirty="0" err="1">
                <a:solidFill>
                  <a:srgbClr val="FFFF00"/>
                </a:solidFill>
              </a:rPr>
              <a:t>даі</a:t>
            </a:r>
            <a:r>
              <a:rPr lang="uk-UA" sz="1400" b="1" dirty="0">
                <a:solidFill>
                  <a:srgbClr val="FFFF00"/>
                </a:solidFill>
              </a:rPr>
              <a:t> ад-</a:t>
            </a:r>
            <a:r>
              <a:rPr lang="uk-UA" sz="1400" b="1" dirty="0" err="1">
                <a:solidFill>
                  <a:srgbClr val="FFFF00"/>
                </a:solidFill>
              </a:rPr>
              <a:t>дуати</a:t>
            </a:r>
            <a:r>
              <a:rPr lang="uk-UA" sz="1400" dirty="0"/>
              <a:t>» та «</a:t>
            </a:r>
            <a:r>
              <a:rPr lang="uk-UA" sz="1400" b="1" dirty="0" err="1">
                <a:solidFill>
                  <a:srgbClr val="FFFF00"/>
                </a:solidFill>
              </a:rPr>
              <a:t>даі</a:t>
            </a:r>
            <a:r>
              <a:rPr lang="uk-UA" sz="1400" b="1" dirty="0">
                <a:solidFill>
                  <a:srgbClr val="FFFF00"/>
                </a:solidFill>
              </a:rPr>
              <a:t>-аль-</a:t>
            </a:r>
            <a:r>
              <a:rPr lang="uk-UA" sz="1400" b="1" dirty="0" err="1">
                <a:solidFill>
                  <a:srgbClr val="FFFF00"/>
                </a:solidFill>
              </a:rPr>
              <a:t>кабіри</a:t>
            </a:r>
            <a:r>
              <a:rPr lang="uk-UA" sz="1400" dirty="0" smtClean="0"/>
              <a:t>», </a:t>
            </a:r>
            <a:r>
              <a:rPr lang="uk-UA" sz="1400" dirty="0"/>
              <a:t>що </a:t>
            </a:r>
            <a:r>
              <a:rPr lang="uk-UA" sz="1400" dirty="0" smtClean="0"/>
              <a:t>підпорядковувалися тільки </a:t>
            </a:r>
            <a:r>
              <a:rPr lang="uk-UA" sz="1400" dirty="0"/>
              <a:t>прихованому від сторонніх очей, таємничому «шейху ель </a:t>
            </a:r>
            <a:r>
              <a:rPr lang="uk-UA" sz="1400" dirty="0" err="1"/>
              <a:t>Джабаль</a:t>
            </a:r>
            <a:r>
              <a:rPr lang="uk-UA" sz="1400" dirty="0"/>
              <a:t>» («</a:t>
            </a:r>
            <a:r>
              <a:rPr lang="uk-UA" sz="1400" dirty="0" smtClean="0"/>
              <a:t>Владика Владик</a:t>
            </a:r>
            <a:r>
              <a:rPr lang="uk-UA" sz="1400" dirty="0"/>
              <a:t>»), самому Старцю гори – </a:t>
            </a:r>
            <a:r>
              <a:rPr lang="uk-UA" sz="1400" dirty="0" smtClean="0"/>
              <a:t> </a:t>
            </a:r>
            <a:r>
              <a:rPr lang="uk-UA" sz="1400" dirty="0" err="1" smtClean="0"/>
              <a:t>еликому</a:t>
            </a:r>
            <a:r>
              <a:rPr lang="uk-UA" sz="1400" dirty="0" smtClean="0"/>
              <a:t> </a:t>
            </a:r>
            <a:r>
              <a:rPr lang="uk-UA" sz="1400" dirty="0"/>
              <a:t>Магістрові ордена </a:t>
            </a:r>
            <a:r>
              <a:rPr lang="uk-UA" sz="1400" dirty="0" err="1"/>
              <a:t>асасинів</a:t>
            </a:r>
            <a:r>
              <a:rPr lang="uk-UA" sz="1400" dirty="0"/>
              <a:t>, голові </a:t>
            </a:r>
            <a:r>
              <a:rPr lang="uk-UA" sz="1400" dirty="0" err="1"/>
              <a:t>ісмаїлітської</a:t>
            </a:r>
            <a:r>
              <a:rPr lang="uk-UA" sz="1400" dirty="0"/>
              <a:t> держави </a:t>
            </a:r>
            <a:r>
              <a:rPr lang="uk-UA" sz="1400" dirty="0" err="1"/>
              <a:t>Аламут</a:t>
            </a:r>
            <a:r>
              <a:rPr lang="uk-UA" sz="1400" dirty="0"/>
              <a:t> – шейху Хасану </a:t>
            </a:r>
            <a:r>
              <a:rPr lang="en-US" sz="1400" dirty="0"/>
              <a:t>I </a:t>
            </a:r>
            <a:r>
              <a:rPr lang="uk-UA" sz="1400" dirty="0"/>
              <a:t>ібн-</a:t>
            </a:r>
            <a:r>
              <a:rPr lang="uk-UA" sz="1400" dirty="0" err="1"/>
              <a:t>Саббаху</a:t>
            </a:r>
            <a:r>
              <a:rPr lang="uk-UA" sz="1400" dirty="0"/>
              <a:t>. </a:t>
            </a:r>
          </a:p>
        </p:txBody>
      </p:sp>
    </p:spTree>
    <p:extLst>
      <p:ext uri="{BB962C8B-B14F-4D97-AF65-F5344CB8AC3E}">
        <p14:creationId xmlns:p14="http://schemas.microsoft.com/office/powerpoint/2010/main" val="1688842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Середньовічна Європа</a:t>
            </a:r>
            <a:endParaRPr lang="uk-UA" dirty="0"/>
          </a:p>
        </p:txBody>
      </p:sp>
      <p:sp>
        <p:nvSpPr>
          <p:cNvPr id="3" name="Місце для зображення 2"/>
          <p:cNvSpPr>
            <a:spLocks noGrp="1"/>
          </p:cNvSpPr>
          <p:nvPr>
            <p:ph type="pic" idx="1"/>
          </p:nvPr>
        </p:nvSpPr>
        <p:spPr/>
      </p:sp>
      <p:sp>
        <p:nvSpPr>
          <p:cNvPr id="4" name="Місце для тексту 3"/>
          <p:cNvSpPr>
            <a:spLocks noGrp="1"/>
          </p:cNvSpPr>
          <p:nvPr>
            <p:ph type="body" sz="half" idx="2"/>
          </p:nvPr>
        </p:nvSpPr>
        <p:spPr/>
        <p:txBody>
          <a:bodyPr>
            <a:normAutofit/>
          </a:bodyPr>
          <a:lstStyle/>
          <a:p>
            <a:pPr algn="just"/>
            <a:r>
              <a:rPr lang="uk-UA" dirty="0"/>
              <a:t>Епоха феодалізму в Європі асоціюється з масовими стратами, шибеницями вздовж доріг, а також актами терору феодальних володарів проти своїх політичних супротивників</a:t>
            </a:r>
            <a:r>
              <a:rPr lang="uk-UA" dirty="0" smtClean="0"/>
              <a:t>.</a:t>
            </a:r>
          </a:p>
          <a:p>
            <a:pPr algn="just"/>
            <a:r>
              <a:rPr lang="uk-UA" dirty="0"/>
              <a:t>У середньовічній Європі обабіч доріг стояли шибениці, виставлялись напоказ відрубані голови учасників народних бунтів або просто невдоволених режимом, активну діяльність провадила свята інквізиція, спостерігалися численні акції терору феодальних власників проти своїх васалів та противників</a:t>
            </a:r>
          </a:p>
          <a:p>
            <a:pPr algn="just"/>
            <a:r>
              <a:rPr lang="uk-UA" dirty="0"/>
              <a:t>Найбільш відомими терористичними об'єднаннями того часу були спільноти «</a:t>
            </a:r>
            <a:r>
              <a:rPr lang="uk-UA" dirty="0" smtClean="0"/>
              <a:t>Козлів», </a:t>
            </a:r>
            <a:r>
              <a:rPr lang="uk-UA" dirty="0"/>
              <a:t>«Шоферів», «</a:t>
            </a:r>
            <a:r>
              <a:rPr lang="uk-UA" dirty="0" err="1"/>
              <a:t>Гардуна</a:t>
            </a:r>
            <a:r>
              <a:rPr lang="uk-UA" dirty="0"/>
              <a:t>».</a:t>
            </a:r>
          </a:p>
        </p:txBody>
      </p:sp>
    </p:spTree>
    <p:extLst>
      <p:ext uri="{BB962C8B-B14F-4D97-AF65-F5344CB8AC3E}">
        <p14:creationId xmlns:p14="http://schemas.microsoft.com/office/powerpoint/2010/main" val="913377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t>«</a:t>
            </a:r>
            <a:r>
              <a:rPr lang="uk-UA" dirty="0" err="1" smtClean="0"/>
              <a:t>Гардуна</a:t>
            </a:r>
            <a:r>
              <a:rPr lang="uk-UA" dirty="0" smtClean="0"/>
              <a:t>»</a:t>
            </a:r>
            <a:endParaRPr lang="uk-UA" dirty="0"/>
          </a:p>
        </p:txBody>
      </p:sp>
      <p:sp>
        <p:nvSpPr>
          <p:cNvPr id="3" name="Місце для зображення 2"/>
          <p:cNvSpPr>
            <a:spLocks noGrp="1"/>
          </p:cNvSpPr>
          <p:nvPr>
            <p:ph type="pic" idx="1"/>
          </p:nvPr>
        </p:nvSpPr>
        <p:spPr/>
      </p:sp>
      <p:sp>
        <p:nvSpPr>
          <p:cNvPr id="4" name="Місце для тексту 3"/>
          <p:cNvSpPr>
            <a:spLocks noGrp="1"/>
          </p:cNvSpPr>
          <p:nvPr>
            <p:ph type="body" sz="half" idx="2"/>
          </p:nvPr>
        </p:nvSpPr>
        <p:spPr/>
        <p:txBody>
          <a:bodyPr>
            <a:normAutofit fontScale="92500"/>
          </a:bodyPr>
          <a:lstStyle/>
          <a:p>
            <a:pPr algn="just"/>
            <a:r>
              <a:rPr lang="uk-UA" dirty="0" smtClean="0"/>
              <a:t>Її </a:t>
            </a:r>
            <a:r>
              <a:rPr lang="uk-UA" dirty="0"/>
              <a:t>метою було знищення всіх релігій, крім католицької, а методом – вбивство їх таємних чи явних прихильників. Це суспільство стало неофіційним знаряддям Святої інквізиції. Щоб зміцнити віру своїх прихильників, ідеологи «</a:t>
            </a:r>
            <a:r>
              <a:rPr lang="uk-UA" dirty="0" err="1"/>
              <a:t>Гардуни</a:t>
            </a:r>
            <a:r>
              <a:rPr lang="uk-UA" dirty="0"/>
              <a:t>» вигадали міф про її народження, відповідно до якого вона з'явилася невдовзі після першої битви з арабами. Свята Діва </a:t>
            </a:r>
            <a:r>
              <a:rPr lang="uk-UA" dirty="0" err="1"/>
              <a:t>Кордовська</a:t>
            </a:r>
            <a:r>
              <a:rPr lang="uk-UA" dirty="0"/>
              <a:t> знайшла притулок у героїчних християн, але Бог-Отець, щоб покарати католиків за їхні гріхи, дозволив маврам завоювати Іспанію. Право життя отримали лише </a:t>
            </a:r>
            <a:r>
              <a:rPr lang="uk-UA" dirty="0" err="1"/>
              <a:t>Фердинанд</a:t>
            </a:r>
            <a:r>
              <a:rPr lang="uk-UA" dirty="0"/>
              <a:t> </a:t>
            </a:r>
            <a:r>
              <a:rPr lang="en-US" dirty="0"/>
              <a:t>II </a:t>
            </a:r>
            <a:r>
              <a:rPr lang="uk-UA" dirty="0"/>
              <a:t>Арагонський (1452-1516) - король Арагона, Сицилії, Неаполітанського королівства і Кастилії (1479-1504, разом із Ізабеллою). Ревно захищала католицизм Ізабелла (1451-1504) - королева Кастилії з 1474 р., що відрізнялася релігійним фанатизмом.</a:t>
            </a:r>
          </a:p>
        </p:txBody>
      </p:sp>
      <p:pic>
        <p:nvPicPr>
          <p:cNvPr id="6" name="Рисунок 5"/>
          <p:cNvPicPr>
            <a:picLocks noChangeAspect="1"/>
          </p:cNvPicPr>
          <p:nvPr/>
        </p:nvPicPr>
        <p:blipFill>
          <a:blip r:embed="rId2"/>
          <a:stretch>
            <a:fillRect/>
          </a:stretch>
        </p:blipFill>
        <p:spPr>
          <a:xfrm>
            <a:off x="7169944" y="2142066"/>
            <a:ext cx="4761387" cy="3214740"/>
          </a:xfrm>
          <a:prstGeom prst="rect">
            <a:avLst/>
          </a:prstGeom>
        </p:spPr>
      </p:pic>
    </p:spTree>
    <p:extLst>
      <p:ext uri="{BB962C8B-B14F-4D97-AF65-F5344CB8AC3E}">
        <p14:creationId xmlns:p14="http://schemas.microsoft.com/office/powerpoint/2010/main" val="173706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зображення 2"/>
          <p:cNvSpPr>
            <a:spLocks noGrp="1"/>
          </p:cNvSpPr>
          <p:nvPr>
            <p:ph type="pic" idx="1"/>
          </p:nvPr>
        </p:nvSpPr>
        <p:spPr/>
      </p:sp>
      <p:sp>
        <p:nvSpPr>
          <p:cNvPr id="4" name="Місце для тексту 3"/>
          <p:cNvSpPr>
            <a:spLocks noGrp="1"/>
          </p:cNvSpPr>
          <p:nvPr>
            <p:ph type="body" sz="half" idx="2"/>
          </p:nvPr>
        </p:nvSpPr>
        <p:spPr>
          <a:xfrm>
            <a:off x="1213658" y="739833"/>
            <a:ext cx="4538749" cy="5051367"/>
          </a:xfrm>
        </p:spPr>
        <p:txBody>
          <a:bodyPr>
            <a:normAutofit fontScale="92500" lnSpcReduction="20000"/>
          </a:bodyPr>
          <a:lstStyle/>
          <a:p>
            <a:pPr algn="just"/>
            <a:r>
              <a:rPr lang="uk-UA" dirty="0" smtClean="0"/>
              <a:t>«Обрані</a:t>
            </a:r>
            <a:r>
              <a:rPr lang="uk-UA" dirty="0"/>
              <a:t>», які мали відвоювати країну і вигнати невірних. На це їм знадобилося цілих сім століть. Сльози Богоматері </a:t>
            </a:r>
            <a:r>
              <a:rPr lang="uk-UA" dirty="0" err="1"/>
              <a:t>Кордовської</a:t>
            </a:r>
            <a:r>
              <a:rPr lang="uk-UA" dirty="0"/>
              <a:t> пом'якшили покарання та врятували іспанців від повного знищення. Завдяки своїй святій заступниці іспанський народ міг здобути перемогу, але для цього потрібно було допомогти «</a:t>
            </a:r>
            <a:r>
              <a:rPr lang="uk-UA" dirty="0" err="1"/>
              <a:t>Гардуні</a:t>
            </a:r>
            <a:r>
              <a:rPr lang="uk-UA" dirty="0"/>
              <a:t>» у виконанні її божественної місії</a:t>
            </a:r>
            <a:r>
              <a:rPr lang="uk-UA" dirty="0" smtClean="0"/>
              <a:t>.</a:t>
            </a:r>
          </a:p>
          <a:p>
            <a:pPr algn="just"/>
            <a:r>
              <a:rPr lang="uk-UA" dirty="0" smtClean="0"/>
              <a:t>Її </a:t>
            </a:r>
            <a:r>
              <a:rPr lang="uk-UA" dirty="0"/>
              <a:t>заснував чернець </a:t>
            </a:r>
            <a:r>
              <a:rPr lang="uk-UA" dirty="0" err="1" smtClean="0"/>
              <a:t>Аполлінаріо</a:t>
            </a:r>
            <a:r>
              <a:rPr lang="uk-UA" dirty="0"/>
              <a:t>, якому, за легендою, з'явилася Свята Діва </a:t>
            </a:r>
            <a:r>
              <a:rPr lang="uk-UA" dirty="0" err="1"/>
              <a:t>Кордовська</a:t>
            </a:r>
            <a:r>
              <a:rPr lang="uk-UA" dirty="0"/>
              <a:t> та закликала його виступити на боротьбу з маврами. Діва Марія помазала пустельника святим оливою і вручила йому ґудзик із одягу свого сина. Ця реліквія мала незвичайну силу: кожен, хто носив на своїй сукні подібний </a:t>
            </a:r>
            <a:r>
              <a:rPr lang="uk-UA" dirty="0" smtClean="0"/>
              <a:t>ґудзик, </a:t>
            </a:r>
            <a:r>
              <a:rPr lang="uk-UA" dirty="0"/>
              <a:t>був захищений від смерті від руки невірних</a:t>
            </a:r>
            <a:r>
              <a:rPr lang="uk-UA" dirty="0" smtClean="0"/>
              <a:t>. </a:t>
            </a:r>
          </a:p>
          <a:p>
            <a:pPr algn="just"/>
            <a:r>
              <a:rPr lang="uk-UA" dirty="0" smtClean="0"/>
              <a:t>«</a:t>
            </a:r>
            <a:r>
              <a:rPr lang="uk-UA" dirty="0" err="1"/>
              <a:t>Гардуна</a:t>
            </a:r>
            <a:r>
              <a:rPr lang="uk-UA" dirty="0"/>
              <a:t>», спираючись на підтримку інквізиції, вбивала єретиків, багато з яких були багатими і поважними громадянами, і відкрито переслідувати їх було неможливо</a:t>
            </a:r>
          </a:p>
        </p:txBody>
      </p:sp>
      <p:pic>
        <p:nvPicPr>
          <p:cNvPr id="5122" name="Picture 2" descr="La Garduña, el origen de la mafia que terminó en Sevil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8807" y="1832582"/>
            <a:ext cx="5905500" cy="332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125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p:cNvSpPr>
            <a:spLocks noGrp="1"/>
          </p:cNvSpPr>
          <p:nvPr>
            <p:ph type="title"/>
          </p:nvPr>
        </p:nvSpPr>
        <p:spPr/>
        <p:txBody>
          <a:bodyPr/>
          <a:lstStyle/>
          <a:p>
            <a:endParaRPr lang="uk-UA"/>
          </a:p>
        </p:txBody>
      </p:sp>
      <p:pic>
        <p:nvPicPr>
          <p:cNvPr id="13" name="Місце для зображення 12"/>
          <p:cNvPicPr>
            <a:picLocks noGrp="1" noChangeAspect="1"/>
          </p:cNvPicPr>
          <p:nvPr>
            <p:ph type="pic" idx="1"/>
          </p:nvPr>
        </p:nvPicPr>
        <p:blipFill>
          <a:blip r:embed="rId2"/>
          <a:srcRect l="106" r="106"/>
          <a:stretch>
            <a:fillRect/>
          </a:stretch>
        </p:blipFill>
        <p:spPr>
          <a:prstGeom prst="rect">
            <a:avLst/>
          </a:prstGeom>
        </p:spPr>
      </p:pic>
      <p:sp>
        <p:nvSpPr>
          <p:cNvPr id="3" name="Місце для вмісту 2"/>
          <p:cNvSpPr>
            <a:spLocks noGrp="1"/>
          </p:cNvSpPr>
          <p:nvPr>
            <p:ph type="body" sz="half" idx="2"/>
          </p:nvPr>
        </p:nvSpPr>
        <p:spPr/>
        <p:txBody>
          <a:bodyPr>
            <a:normAutofit/>
          </a:bodyPr>
          <a:lstStyle/>
          <a:p>
            <a:pPr algn="just"/>
            <a:r>
              <a:rPr lang="uk-UA" sz="2400" dirty="0" smtClean="0"/>
              <a:t>Хоча </a:t>
            </a:r>
            <a:r>
              <a:rPr lang="ru-RU" sz="2400" dirty="0" err="1" smtClean="0"/>
              <a:t>термін</a:t>
            </a:r>
            <a:r>
              <a:rPr lang="ru-RU" sz="2400" dirty="0" smtClean="0"/>
              <a:t> «</a:t>
            </a:r>
            <a:r>
              <a:rPr lang="ru-RU" sz="2400" dirty="0" err="1" smtClean="0"/>
              <a:t>терор</a:t>
            </a:r>
            <a:r>
              <a:rPr lang="ru-RU" sz="2400" dirty="0" smtClean="0"/>
              <a:t>» (з лат. </a:t>
            </a:r>
            <a:r>
              <a:rPr lang="ru-RU" sz="2400" dirty="0"/>
              <a:t>– страх, </a:t>
            </a:r>
            <a:r>
              <a:rPr lang="ru-RU" sz="2400" dirty="0" err="1"/>
              <a:t>жах</a:t>
            </a:r>
            <a:r>
              <a:rPr lang="ru-RU" sz="2400" dirty="0"/>
              <a:t>), </a:t>
            </a:r>
            <a:r>
              <a:rPr lang="ru-RU" sz="2400" dirty="0" err="1"/>
              <a:t>уперше</a:t>
            </a:r>
            <a:r>
              <a:rPr lang="ru-RU" sz="2400" dirty="0"/>
              <a:t> ввели в </a:t>
            </a:r>
            <a:r>
              <a:rPr lang="ru-RU" sz="2400" dirty="0" err="1"/>
              <a:t>політичний</a:t>
            </a:r>
            <a:r>
              <a:rPr lang="ru-RU" sz="2400" dirty="0"/>
              <a:t> лексикон </a:t>
            </a:r>
            <a:r>
              <a:rPr lang="ru-RU" sz="2400" dirty="0" err="1"/>
              <a:t>французькі</a:t>
            </a:r>
            <a:r>
              <a:rPr lang="ru-RU" sz="2400" dirty="0"/>
              <a:t> </a:t>
            </a:r>
            <a:r>
              <a:rPr lang="ru-RU" sz="2400" dirty="0" err="1"/>
              <a:t>жирондисти</a:t>
            </a:r>
            <a:r>
              <a:rPr lang="ru-RU" sz="2400" dirty="0"/>
              <a:t> та </a:t>
            </a:r>
            <a:r>
              <a:rPr lang="ru-RU" sz="2400" dirty="0" err="1"/>
              <a:t>якобінці</a:t>
            </a:r>
            <a:r>
              <a:rPr lang="ru-RU" sz="2400" dirty="0"/>
              <a:t>. Вони ставили за мету </a:t>
            </a:r>
            <a:r>
              <a:rPr lang="ru-RU" sz="2400" dirty="0" smtClean="0"/>
              <a:t>за </a:t>
            </a:r>
            <a:r>
              <a:rPr lang="ru-RU" sz="2400" dirty="0" err="1"/>
              <a:t>допомогою</a:t>
            </a:r>
            <a:r>
              <a:rPr lang="ru-RU" sz="2400" dirty="0"/>
              <a:t> </a:t>
            </a:r>
            <a:r>
              <a:rPr lang="ru-RU" sz="2400" dirty="0" err="1"/>
              <a:t>залякування</a:t>
            </a:r>
            <a:r>
              <a:rPr lang="ru-RU" sz="2400" dirty="0"/>
              <a:t> та </a:t>
            </a:r>
            <a:r>
              <a:rPr lang="ru-RU" sz="2400" dirty="0" err="1"/>
              <a:t>наведення</a:t>
            </a:r>
            <a:r>
              <a:rPr lang="ru-RU" sz="2400" dirty="0"/>
              <a:t> </a:t>
            </a:r>
            <a:r>
              <a:rPr lang="ru-RU" sz="2400" dirty="0" err="1" smtClean="0"/>
              <a:t>жаху</a:t>
            </a:r>
            <a:r>
              <a:rPr lang="ru-RU" sz="2400" dirty="0" smtClean="0"/>
              <a:t> </a:t>
            </a:r>
            <a:r>
              <a:rPr lang="ru-RU" sz="2400" dirty="0" err="1"/>
              <a:t>поставити</a:t>
            </a:r>
            <a:r>
              <a:rPr lang="ru-RU" sz="2400" dirty="0"/>
              <a:t> на </a:t>
            </a:r>
            <a:r>
              <a:rPr lang="ru-RU" sz="2400" dirty="0" err="1"/>
              <a:t>коліна</a:t>
            </a:r>
            <a:r>
              <a:rPr lang="ru-RU" sz="2400" dirty="0"/>
              <a:t> </a:t>
            </a:r>
            <a:r>
              <a:rPr lang="ru-RU" sz="2400" dirty="0" err="1"/>
              <a:t>кабінет</a:t>
            </a:r>
            <a:r>
              <a:rPr lang="ru-RU" sz="2400" dirty="0"/>
              <a:t> </a:t>
            </a:r>
            <a:r>
              <a:rPr lang="ru-RU" sz="2400" dirty="0" err="1"/>
              <a:t>міністрів</a:t>
            </a:r>
            <a:r>
              <a:rPr lang="ru-RU" sz="2400" dirty="0"/>
              <a:t> короля </a:t>
            </a:r>
            <a:r>
              <a:rPr lang="ru-RU" sz="2400" dirty="0" err="1"/>
              <a:t>Людовіка</a:t>
            </a:r>
            <a:r>
              <a:rPr lang="ru-RU" sz="2400" dirty="0"/>
              <a:t> </a:t>
            </a:r>
            <a:r>
              <a:rPr lang="ru-RU" sz="2400" dirty="0" smtClean="0"/>
              <a:t>XVI, </a:t>
            </a:r>
            <a:r>
              <a:rPr lang="ru-RU" sz="2400" dirty="0" err="1" smtClean="0"/>
              <a:t>саме</a:t>
            </a:r>
            <a:r>
              <a:rPr lang="ru-RU" sz="2400" dirty="0" smtClean="0"/>
              <a:t> </a:t>
            </a:r>
            <a:r>
              <a:rPr lang="ru-RU" sz="2400" dirty="0" err="1" smtClean="0"/>
              <a:t>явище</a:t>
            </a:r>
            <a:r>
              <a:rPr lang="ru-RU" sz="2400" dirty="0" smtClean="0"/>
              <a:t> </a:t>
            </a:r>
            <a:r>
              <a:rPr lang="ru-RU" sz="2400" dirty="0" err="1" smtClean="0"/>
              <a:t>тероризму</a:t>
            </a:r>
            <a:r>
              <a:rPr lang="ru-RU" sz="2400" dirty="0" smtClean="0"/>
              <a:t> </a:t>
            </a:r>
            <a:r>
              <a:rPr lang="ru-RU" sz="2400" dirty="0" err="1" smtClean="0"/>
              <a:t>має</a:t>
            </a:r>
            <a:r>
              <a:rPr lang="ru-RU" sz="2400" dirty="0" smtClean="0"/>
              <a:t> </a:t>
            </a:r>
            <a:r>
              <a:rPr lang="ru-RU" sz="2400" dirty="0" err="1" smtClean="0"/>
              <a:t>давнє</a:t>
            </a:r>
            <a:r>
              <a:rPr lang="ru-RU" sz="2400" dirty="0" smtClean="0"/>
              <a:t> </a:t>
            </a:r>
            <a:r>
              <a:rPr lang="ru-RU" sz="2400" dirty="0" err="1" smtClean="0"/>
              <a:t>коріння</a:t>
            </a:r>
            <a:r>
              <a:rPr lang="ru-RU" sz="2400" dirty="0" smtClean="0"/>
              <a:t>.</a:t>
            </a:r>
            <a:endParaRPr lang="uk-UA" sz="2400" dirty="0" smtClean="0"/>
          </a:p>
        </p:txBody>
      </p:sp>
    </p:spTree>
    <p:extLst>
      <p:ext uri="{BB962C8B-B14F-4D97-AF65-F5344CB8AC3E}">
        <p14:creationId xmlns:p14="http://schemas.microsoft.com/office/powerpoint/2010/main" val="2209171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7" name="Місце для зображення 6"/>
          <p:cNvPicPr>
            <a:picLocks noGrp="1" noChangeAspect="1"/>
          </p:cNvPicPr>
          <p:nvPr>
            <p:ph type="pic" idx="1"/>
          </p:nvPr>
        </p:nvPicPr>
        <p:blipFill>
          <a:blip r:embed="rId2"/>
          <a:srcRect l="8660" r="8660"/>
          <a:stretch>
            <a:fillRect/>
          </a:stretch>
        </p:blipFill>
        <p:spPr>
          <a:prstGeom prst="rect">
            <a:avLst/>
          </a:prstGeom>
        </p:spPr>
      </p:pic>
      <p:sp>
        <p:nvSpPr>
          <p:cNvPr id="4" name="Місце для тексту 3"/>
          <p:cNvSpPr>
            <a:spLocks noGrp="1"/>
          </p:cNvSpPr>
          <p:nvPr>
            <p:ph type="body" sz="half" idx="2"/>
          </p:nvPr>
        </p:nvSpPr>
        <p:spPr/>
        <p:txBody>
          <a:bodyPr/>
          <a:lstStyle/>
          <a:p>
            <a:r>
              <a:rPr lang="uk-UA" dirty="0"/>
              <a:t>Протягом століть </a:t>
            </a:r>
            <a:r>
              <a:rPr lang="uk-UA" dirty="0" err="1"/>
              <a:t>Гардуна</a:t>
            </a:r>
            <a:r>
              <a:rPr lang="uk-UA" dirty="0"/>
              <a:t> виродилася в слабко згуртовану злочинну мережу, контрольовану нащадками гірських бандитів, які слідували за </a:t>
            </a:r>
            <a:r>
              <a:rPr lang="uk-UA" dirty="0" err="1"/>
              <a:t>Аполлінаріом</a:t>
            </a:r>
            <a:r>
              <a:rPr lang="uk-UA" dirty="0"/>
              <a:t> у його хрестовому поході проти маврів. </a:t>
            </a:r>
            <a:r>
              <a:rPr lang="uk-UA" dirty="0" err="1"/>
              <a:t>Гардуна</a:t>
            </a:r>
            <a:r>
              <a:rPr lang="uk-UA" dirty="0"/>
              <a:t> все ще масово практикувала обман і вбивства, і вони дотримувалися старого принципу, згідно з яким повинна проливатися лише кров нехристиян. Можливо, </a:t>
            </a:r>
            <a:r>
              <a:rPr lang="uk-UA" dirty="0" err="1"/>
              <a:t>Гардуна</a:t>
            </a:r>
            <a:r>
              <a:rPr lang="uk-UA" dirty="0"/>
              <a:t> повністю зникла б із </a:t>
            </a:r>
            <a:r>
              <a:rPr lang="uk-UA" dirty="0"/>
              <a:t>легенд, якби Іспанія п’ятнадцятого століття не стала християнською нацією, а король </a:t>
            </a:r>
            <a:r>
              <a:rPr lang="uk-UA" dirty="0" err="1"/>
              <a:t>Фердинанд</a:t>
            </a:r>
            <a:r>
              <a:rPr lang="uk-UA" dirty="0"/>
              <a:t> </a:t>
            </a:r>
            <a:r>
              <a:rPr lang="en-US" dirty="0"/>
              <a:t>V (1452–1516 ) </a:t>
            </a:r>
            <a:r>
              <a:rPr lang="uk-UA" dirty="0"/>
              <a:t>та королева Ізабелла </a:t>
            </a:r>
            <a:r>
              <a:rPr lang="en-US" dirty="0"/>
              <a:t>I (1451–1504 ) </a:t>
            </a:r>
            <a:r>
              <a:rPr lang="uk-UA" dirty="0"/>
              <a:t>не так палко підтримували місію інквізиції </a:t>
            </a:r>
            <a:r>
              <a:rPr lang="uk-UA" dirty="0" smtClean="0"/>
              <a:t>її </a:t>
            </a:r>
            <a:r>
              <a:rPr lang="uk-UA" dirty="0"/>
              <a:t>головного мисливця на єретиків в Іспанії Томаса де </a:t>
            </a:r>
            <a:r>
              <a:rPr lang="uk-UA" dirty="0" err="1"/>
              <a:t>Торквемади</a:t>
            </a:r>
            <a:r>
              <a:rPr lang="uk-UA" dirty="0"/>
              <a:t> (1420 – 1498).</a:t>
            </a:r>
            <a:endParaRPr lang="uk-UA" dirty="0"/>
          </a:p>
        </p:txBody>
      </p:sp>
      <p:sp>
        <p:nvSpPr>
          <p:cNvPr id="5" name="AutoShape 2" descr="Торквемада - самый жестокий инквизитор за всю историю церковных судов"/>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Tree>
    <p:extLst>
      <p:ext uri="{BB962C8B-B14F-4D97-AF65-F5344CB8AC3E}">
        <p14:creationId xmlns:p14="http://schemas.microsoft.com/office/powerpoint/2010/main" val="2823350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5" name="Місце для зображення 4"/>
          <p:cNvPicPr>
            <a:picLocks noGrp="1" noChangeAspect="1"/>
          </p:cNvPicPr>
          <p:nvPr>
            <p:ph type="pic" idx="1"/>
          </p:nvPr>
        </p:nvPicPr>
        <p:blipFill>
          <a:blip r:embed="rId2"/>
          <a:srcRect l="2551" r="2551"/>
          <a:stretch>
            <a:fillRect/>
          </a:stretch>
        </p:blipFill>
        <p:spPr>
          <a:prstGeom prst="rect">
            <a:avLst/>
          </a:prstGeom>
        </p:spPr>
      </p:pic>
      <p:sp>
        <p:nvSpPr>
          <p:cNvPr id="4" name="Місце для тексту 3"/>
          <p:cNvSpPr>
            <a:spLocks noGrp="1"/>
          </p:cNvSpPr>
          <p:nvPr>
            <p:ph type="body" sz="half" idx="2"/>
          </p:nvPr>
        </p:nvSpPr>
        <p:spPr/>
        <p:txBody>
          <a:bodyPr/>
          <a:lstStyle/>
          <a:p>
            <a:r>
              <a:rPr lang="uk-UA" dirty="0"/>
              <a:t>До інквізиції маври, євреї та християни століттями жили в Іспанії досить мирно. Маврів і євреїв поважали за їх освіченість і майстерність ремісників і торговців, і було широко визнано, що обидві групи громадян зробили значний внесок у піднесення Іспанії до могутності та її нещодавні завоювання в Новому Світі. </a:t>
            </a:r>
            <a:r>
              <a:rPr lang="uk-UA" dirty="0" err="1"/>
              <a:t>Фердинанд</a:t>
            </a:r>
            <a:r>
              <a:rPr lang="uk-UA" dirty="0"/>
              <a:t> міркував, що маври та євреї виросли надто могутніми та надто багатими, і що він міг би розширити Іспанську імперію далі, якщо б захотів придбати їхні багатства. Він також вважав їх єретиками, оскільки вони не були християнами.</a:t>
            </a:r>
          </a:p>
        </p:txBody>
      </p:sp>
    </p:spTree>
    <p:extLst>
      <p:ext uri="{BB962C8B-B14F-4D97-AF65-F5344CB8AC3E}">
        <p14:creationId xmlns:p14="http://schemas.microsoft.com/office/powerpoint/2010/main" val="1265061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зображення 2"/>
          <p:cNvSpPr>
            <a:spLocks noGrp="1"/>
          </p:cNvSpPr>
          <p:nvPr>
            <p:ph type="pic" idx="1"/>
          </p:nvPr>
        </p:nvSpPr>
        <p:spPr/>
      </p:sp>
      <p:sp>
        <p:nvSpPr>
          <p:cNvPr id="4" name="Місце для тексту 3"/>
          <p:cNvSpPr>
            <a:spLocks noGrp="1"/>
          </p:cNvSpPr>
          <p:nvPr>
            <p:ph type="body" sz="half" idx="2"/>
          </p:nvPr>
        </p:nvSpPr>
        <p:spPr/>
        <p:txBody>
          <a:bodyPr>
            <a:normAutofit lnSpcReduction="10000"/>
          </a:bodyPr>
          <a:lstStyle/>
          <a:p>
            <a:pPr algn="just"/>
            <a:r>
              <a:rPr lang="uk-UA" dirty="0"/>
              <a:t>Вбивство невинних людей почалося всерйоз, коли мусульманських і єврейських крамарів і вчених засудили як єретиків і відьом. Жахлива машина інквізиції сама по собі була досить ефективною, але </a:t>
            </a:r>
            <a:r>
              <a:rPr lang="uk-UA" dirty="0" err="1"/>
              <a:t>Фердинанд</a:t>
            </a:r>
            <a:r>
              <a:rPr lang="uk-UA" dirty="0"/>
              <a:t> згадав розповіді про </a:t>
            </a:r>
            <a:r>
              <a:rPr lang="uk-UA" dirty="0" err="1"/>
              <a:t>Гардуна</a:t>
            </a:r>
            <a:r>
              <a:rPr lang="uk-UA" dirty="0"/>
              <a:t>, які вбивали лише язичників, і скликав їхніх лідерів на зустріч з високими урядовцями церкви та </a:t>
            </a:r>
            <a:r>
              <a:rPr lang="uk-UA" dirty="0" smtClean="0"/>
              <a:t>держави. </a:t>
            </a:r>
            <a:r>
              <a:rPr lang="uk-UA" dirty="0"/>
              <a:t>Для бандитських вождів </a:t>
            </a:r>
            <a:r>
              <a:rPr lang="uk-UA" dirty="0" err="1"/>
              <a:t>Гардуни</a:t>
            </a:r>
            <a:r>
              <a:rPr lang="uk-UA" dirty="0"/>
              <a:t> це було так, ніби вони отримали дозвіл на вбивство та грабування. Служителі церкви сказали їм, що вони повинні знову стати святими воїнами і стати зброєю терору проти всіх єретиків. Усі їхні гріхи будуть прощені. Усі їхні злочини будуть прощені. Це мало бути таємне товариство вбивць із повним схваленням церкви та держави .</a:t>
            </a:r>
            <a:endParaRPr lang="uk-UA" dirty="0"/>
          </a:p>
        </p:txBody>
      </p:sp>
      <p:sp>
        <p:nvSpPr>
          <p:cNvPr id="5" name="AutoShape 2" descr="Secret Societies #1: La Garduna - Holy Warriors of Spain — Steem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7172" name="Picture 4" descr="La garduna - Mystères de l'humanit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411" y="1281950"/>
            <a:ext cx="4358844" cy="433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19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зображення 2"/>
          <p:cNvSpPr>
            <a:spLocks noGrp="1"/>
          </p:cNvSpPr>
          <p:nvPr>
            <p:ph type="pic" idx="1"/>
          </p:nvPr>
        </p:nvSpPr>
        <p:spPr/>
      </p:sp>
      <p:sp>
        <p:nvSpPr>
          <p:cNvPr id="4" name="Місце для тексту 3"/>
          <p:cNvSpPr>
            <a:spLocks noGrp="1"/>
          </p:cNvSpPr>
          <p:nvPr>
            <p:ph type="body" sz="half" idx="2"/>
          </p:nvPr>
        </p:nvSpPr>
        <p:spPr/>
        <p:txBody>
          <a:bodyPr>
            <a:normAutofit/>
          </a:bodyPr>
          <a:lstStyle/>
          <a:p>
            <a:pPr algn="just"/>
            <a:r>
              <a:rPr lang="uk-UA" dirty="0"/>
              <a:t>Понад 100 років </a:t>
            </a:r>
            <a:r>
              <a:rPr lang="uk-UA" dirty="0" err="1"/>
              <a:t>Гардуни</a:t>
            </a:r>
            <a:r>
              <a:rPr lang="uk-UA" dirty="0"/>
              <a:t> вбивали, ґвалтували та грабували за наказом інквізиції. Їхніми жертвами завжди були нехристияни або підозрювані в </a:t>
            </a:r>
            <a:r>
              <a:rPr lang="uk-UA" dirty="0" smtClean="0"/>
              <a:t>єретиках.</a:t>
            </a:r>
          </a:p>
          <a:p>
            <a:pPr algn="just"/>
            <a:r>
              <a:rPr lang="uk-UA" dirty="0" smtClean="0"/>
              <a:t>До </a:t>
            </a:r>
            <a:r>
              <a:rPr lang="uk-UA" dirty="0"/>
              <a:t>1670 року Інквізиція відмовилася від підтримки </a:t>
            </a:r>
            <a:r>
              <a:rPr lang="uk-UA" dirty="0" err="1"/>
              <a:t>Гардуни</a:t>
            </a:r>
            <a:r>
              <a:rPr lang="uk-UA" dirty="0"/>
              <a:t>, але святі воїни перетворилися на таємний культ усередині церкви та продовжували напади на всіх, хто вважався суперечливим вченням </a:t>
            </a:r>
            <a:r>
              <a:rPr lang="uk-UA" dirty="0" smtClean="0"/>
              <a:t>християнства. </a:t>
            </a:r>
            <a:r>
              <a:rPr lang="uk-UA" dirty="0"/>
              <a:t>Коли сама церква відкликала своє визнання </a:t>
            </a:r>
            <a:r>
              <a:rPr lang="uk-UA" dirty="0" err="1"/>
              <a:t>Гардуни</a:t>
            </a:r>
            <a:r>
              <a:rPr lang="uk-UA" dirty="0"/>
              <a:t>, вони перетворилися на таємне товариство, яке завжди стверджувало, що все, що вони робили, було вираженням волі Бога, і будь-який передбачуваний злочин, який вони могли вчинити, був вільний від плями будь-якого гріха.</a:t>
            </a:r>
          </a:p>
        </p:txBody>
      </p:sp>
      <p:pic>
        <p:nvPicPr>
          <p:cNvPr id="8194" name="Picture 2" descr="Что мы знаем об испанской инквизиции: малоизвестные факты | Пикаб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921" y="2000403"/>
            <a:ext cx="4699058" cy="3132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171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pPr algn="ctr"/>
            <a:r>
              <a:rPr lang="uk-UA" dirty="0" err="1" smtClean="0"/>
              <a:t>Гардуна</a:t>
            </a:r>
            <a:r>
              <a:rPr lang="uk-UA" dirty="0" smtClean="0"/>
              <a:t> у </a:t>
            </a:r>
            <a:r>
              <a:rPr lang="en-US" dirty="0" smtClean="0"/>
              <a:t>XVIII-XIX</a:t>
            </a:r>
            <a:r>
              <a:rPr lang="uk-UA" dirty="0" smtClean="0"/>
              <a:t> ст.</a:t>
            </a:r>
            <a:endParaRPr lang="uk-UA" dirty="0"/>
          </a:p>
        </p:txBody>
      </p:sp>
      <p:sp>
        <p:nvSpPr>
          <p:cNvPr id="4" name="Місце для тексту 3"/>
          <p:cNvSpPr>
            <a:spLocks noGrp="1"/>
          </p:cNvSpPr>
          <p:nvPr>
            <p:ph idx="1"/>
          </p:nvPr>
        </p:nvSpPr>
        <p:spPr/>
        <p:txBody>
          <a:bodyPr>
            <a:normAutofit fontScale="55000" lnSpcReduction="20000"/>
          </a:bodyPr>
          <a:lstStyle/>
          <a:p>
            <a:r>
              <a:rPr lang="uk-UA" dirty="0"/>
              <a:t>Протягом вісімнадцятого століття </a:t>
            </a:r>
            <a:r>
              <a:rPr lang="uk-UA" dirty="0" err="1"/>
              <a:t>Гардуна</a:t>
            </a:r>
            <a:r>
              <a:rPr lang="uk-UA" dirty="0"/>
              <a:t> розширила свої параметри потенційних жертв, включивши в них християн, а також невіруючих, і вони почали продавати свої послуги щодо вбивства, викрадення, пограбування тощо кожному, хто міг їх собі дозволити. Вони стали настільки могутніми та сміливими, що якщо когось із членів суспільства спіймали й ув’язнили, інші не думали напасти на в’язницю й звільнити його.</a:t>
            </a:r>
          </a:p>
          <a:p>
            <a:r>
              <a:rPr lang="uk-UA" dirty="0"/>
              <a:t>На піку своєї влади у вісімнадцятому столітті </a:t>
            </a:r>
            <a:r>
              <a:rPr lang="uk-UA" dirty="0" err="1"/>
              <a:t>Гардуна</a:t>
            </a:r>
            <a:r>
              <a:rPr lang="uk-UA" dirty="0"/>
              <a:t> запровадила ранги в суспільстві, яких можна було досягти лише за заслуги. На чолі </a:t>
            </a:r>
            <a:r>
              <a:rPr lang="uk-UA" dirty="0" err="1"/>
              <a:t>Гардуни</a:t>
            </a:r>
            <a:r>
              <a:rPr lang="uk-UA" dirty="0"/>
              <a:t> стояв великий брат або великий магістр, який керував товариством з його штаб-квартири в Севільї. Його накази виконували коменданти, окружні начальники та старшини, керівники окремих загонів. Під керівництвом стояли мечники, добре навчені люди, які відповідали за планування злочинних операцій </a:t>
            </a:r>
            <a:r>
              <a:rPr lang="uk-UA" dirty="0" err="1"/>
              <a:t>Гардуни</a:t>
            </a:r>
            <a:r>
              <a:rPr lang="uk-UA" dirty="0"/>
              <a:t>. Справжніми бійцями суспільства називали атлетів, жорстких і нещадних особистостей, які часто були каторжниками-втікачами, рабами на галерах і злісними злочинцями. Нижче спортсменів за рангом були «міхи,</a:t>
            </a:r>
          </a:p>
          <a:p>
            <a:r>
              <a:rPr lang="uk-UA" dirty="0"/>
              <a:t>У 1822 році, в епоху соціальних реформ, поліція увійшла в будинок великого магістра в Севільї, заарештувала його і конфіскувала всі документи. </a:t>
            </a:r>
            <a:r>
              <a:rPr lang="uk-UA" dirty="0" err="1"/>
              <a:t>Примітно</a:t>
            </a:r>
            <a:r>
              <a:rPr lang="uk-UA" dirty="0"/>
              <a:t>, що </a:t>
            </a:r>
            <a:r>
              <a:rPr lang="uk-UA" dirty="0" err="1"/>
              <a:t>Гардуна</a:t>
            </a:r>
            <a:r>
              <a:rPr lang="uk-UA" dirty="0"/>
              <a:t> вела ретельний облік усіх своїх злочинних дій з 1520 року до того часу. Великий магістр і 16 його окружних начальників були публічно повішені на головній площі міста. Члени інших лав </a:t>
            </a:r>
            <a:r>
              <a:rPr lang="uk-UA" dirty="0" err="1"/>
              <a:t>Гардуни</a:t>
            </a:r>
            <a:r>
              <a:rPr lang="uk-UA" dirty="0"/>
              <a:t> розсіялися і відновили бандитське життя в горах.</a:t>
            </a:r>
            <a:endParaRPr lang="uk-UA" dirty="0"/>
          </a:p>
        </p:txBody>
      </p:sp>
    </p:spTree>
    <p:extLst>
      <p:ext uri="{BB962C8B-B14F-4D97-AF65-F5344CB8AC3E}">
        <p14:creationId xmlns:p14="http://schemas.microsoft.com/office/powerpoint/2010/main" val="727464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4540" y="507076"/>
            <a:ext cx="5934508" cy="844635"/>
          </a:xfrm>
        </p:spPr>
        <p:txBody>
          <a:bodyPr/>
          <a:lstStyle/>
          <a:p>
            <a:pPr algn="ctr"/>
            <a:r>
              <a:rPr lang="uk-UA" dirty="0"/>
              <a:t>Порохова </a:t>
            </a:r>
            <a:r>
              <a:rPr lang="uk-UA" dirty="0" smtClean="0"/>
              <a:t>змова</a:t>
            </a:r>
            <a:endParaRPr lang="uk-UA" dirty="0"/>
          </a:p>
        </p:txBody>
      </p:sp>
      <p:pic>
        <p:nvPicPr>
          <p:cNvPr id="5" name="Місце для зображення 4"/>
          <p:cNvPicPr>
            <a:picLocks noGrp="1" noChangeAspect="1"/>
          </p:cNvPicPr>
          <p:nvPr>
            <p:ph type="pic" idx="1"/>
          </p:nvPr>
        </p:nvPicPr>
        <p:blipFill>
          <a:blip r:embed="rId2"/>
          <a:srcRect t="3884" b="3884"/>
          <a:stretch>
            <a:fillRect/>
          </a:stretch>
        </p:blipFill>
        <p:spPr>
          <a:prstGeom prst="rect">
            <a:avLst/>
          </a:prstGeom>
        </p:spPr>
      </p:pic>
      <p:sp>
        <p:nvSpPr>
          <p:cNvPr id="4" name="Місце для тексту 3"/>
          <p:cNvSpPr>
            <a:spLocks noGrp="1"/>
          </p:cNvSpPr>
          <p:nvPr>
            <p:ph type="body" sz="half" idx="2"/>
          </p:nvPr>
        </p:nvSpPr>
        <p:spPr>
          <a:xfrm>
            <a:off x="1141410" y="1521229"/>
            <a:ext cx="5934511" cy="4269971"/>
          </a:xfrm>
        </p:spPr>
        <p:txBody>
          <a:bodyPr>
            <a:normAutofit fontScale="92500" lnSpcReduction="20000"/>
          </a:bodyPr>
          <a:lstStyle/>
          <a:p>
            <a:r>
              <a:rPr lang="uk-UA" dirty="0"/>
              <a:t>Після того, як королева Єлизавета </a:t>
            </a:r>
            <a:r>
              <a:rPr lang="en-US" dirty="0"/>
              <a:t>I </a:t>
            </a:r>
            <a:r>
              <a:rPr lang="uk-UA" dirty="0"/>
              <a:t>відновила </a:t>
            </a:r>
            <a:r>
              <a:rPr lang="uk-UA" dirty="0" smtClean="0"/>
              <a:t>Англіканську церкву </a:t>
            </a:r>
            <a:r>
              <a:rPr lang="uk-UA" dirty="0"/>
              <a:t>як </a:t>
            </a:r>
            <a:r>
              <a:rPr lang="uk-UA" dirty="0" smtClean="0"/>
              <a:t>державну </a:t>
            </a:r>
            <a:r>
              <a:rPr lang="uk-UA" dirty="0"/>
              <a:t>церква після років переслідувань протестантів під керівництвом її сестри Марії </a:t>
            </a:r>
            <a:r>
              <a:rPr lang="en-US" dirty="0"/>
              <a:t>I , </a:t>
            </a:r>
            <a:r>
              <a:rPr lang="uk-UA" dirty="0"/>
              <a:t>Папа Римський Пій </a:t>
            </a:r>
            <a:r>
              <a:rPr lang="en-US" dirty="0"/>
              <a:t>V </a:t>
            </a:r>
            <a:r>
              <a:rPr lang="uk-UA" dirty="0"/>
              <a:t>відлучив її від церкви та закликав англійських католиків скинути її. Його наступник Сікст </a:t>
            </a:r>
            <a:r>
              <a:rPr lang="en-US" dirty="0"/>
              <a:t>V </a:t>
            </a:r>
            <a:r>
              <a:rPr lang="uk-UA" dirty="0"/>
              <a:t>та іспанський король Філіп </a:t>
            </a:r>
            <a:r>
              <a:rPr lang="en-US" dirty="0"/>
              <a:t>II </a:t>
            </a:r>
            <a:r>
              <a:rPr lang="uk-UA" dirty="0"/>
              <a:t>підтримували численні змови проти неї, які продовжилися після того, як її </a:t>
            </a:r>
            <a:r>
              <a:rPr lang="uk-UA" dirty="0" smtClean="0"/>
              <a:t>спадкоємцем став </a:t>
            </a:r>
            <a:r>
              <a:rPr lang="uk-UA" dirty="0"/>
              <a:t>її </a:t>
            </a:r>
            <a:r>
              <a:rPr lang="uk-UA" dirty="0" smtClean="0"/>
              <a:t>двоюрідний </a:t>
            </a:r>
            <a:r>
              <a:rPr lang="uk-UA" dirty="0"/>
              <a:t>брат Яків </a:t>
            </a:r>
            <a:r>
              <a:rPr lang="en-US" dirty="0"/>
              <a:t>I (</a:t>
            </a:r>
            <a:r>
              <a:rPr lang="uk-UA" dirty="0"/>
              <a:t>король Англії</a:t>
            </a:r>
            <a:r>
              <a:rPr lang="uk-UA" dirty="0" smtClean="0"/>
              <a:t>), він </a:t>
            </a:r>
            <a:r>
              <a:rPr lang="uk-UA" dirty="0"/>
              <a:t>же Яків </a:t>
            </a:r>
            <a:r>
              <a:rPr lang="en-US" dirty="0" smtClean="0"/>
              <a:t>VI</a:t>
            </a:r>
            <a:r>
              <a:rPr lang="uk-UA" dirty="0"/>
              <a:t> король Шотландії</a:t>
            </a:r>
            <a:r>
              <a:rPr lang="en-US" dirty="0" smtClean="0"/>
              <a:t>. </a:t>
            </a:r>
            <a:endParaRPr lang="en-US" dirty="0"/>
          </a:p>
          <a:p>
            <a:r>
              <a:rPr lang="en-US" dirty="0"/>
              <a:t>5 </a:t>
            </a:r>
            <a:r>
              <a:rPr lang="uk-UA" dirty="0"/>
              <a:t>листопада 1605 року група змовників на чолі з Робертом </a:t>
            </a:r>
            <a:r>
              <a:rPr lang="uk-UA" dirty="0" err="1"/>
              <a:t>Кейтсбі</a:t>
            </a:r>
            <a:r>
              <a:rPr lang="uk-UA" dirty="0"/>
              <a:t> спробувала знищити англійський парламент під час його відкриття королем Яковом </a:t>
            </a:r>
            <a:r>
              <a:rPr lang="en-US" dirty="0"/>
              <a:t>I. </a:t>
            </a:r>
            <a:r>
              <a:rPr lang="uk-UA" dirty="0"/>
              <a:t>Вони планували таємно підірвати велику кількість пороху , розміщеного під Вестмінстерським палацом . Порох був придбаний і розміщений Гаєм </a:t>
            </a:r>
            <a:r>
              <a:rPr lang="uk-UA" dirty="0" smtClean="0"/>
              <a:t>Фоксом. </a:t>
            </a:r>
            <a:r>
              <a:rPr lang="uk-UA" dirty="0"/>
              <a:t>Група мала намір здійснити державний переворот, убивши короля Якова </a:t>
            </a:r>
            <a:r>
              <a:rPr lang="en-US" dirty="0"/>
              <a:t>I </a:t>
            </a:r>
            <a:r>
              <a:rPr lang="uk-UA" dirty="0"/>
              <a:t>та членів обох палат парламенту. Змовники планували підняти повстання в англійському </a:t>
            </a:r>
            <a:r>
              <a:rPr lang="uk-UA" dirty="0" err="1" smtClean="0"/>
              <a:t>Мідлендсі</a:t>
            </a:r>
            <a:r>
              <a:rPr lang="uk-UA" dirty="0" smtClean="0"/>
              <a:t> </a:t>
            </a:r>
            <a:r>
              <a:rPr lang="uk-UA" dirty="0"/>
              <a:t>, зробити одного з дітей короля маріонетковим монархом, а потім відновити католицьку віру в Англії</a:t>
            </a:r>
            <a:r>
              <a:rPr lang="uk-UA" dirty="0" smtClean="0"/>
              <a:t>.</a:t>
            </a:r>
            <a:endParaRPr lang="uk-UA" dirty="0"/>
          </a:p>
        </p:txBody>
      </p:sp>
    </p:spTree>
    <p:extLst>
      <p:ext uri="{BB962C8B-B14F-4D97-AF65-F5344CB8AC3E}">
        <p14:creationId xmlns:p14="http://schemas.microsoft.com/office/powerpoint/2010/main" val="3703684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зображення 2"/>
          <p:cNvSpPr>
            <a:spLocks noGrp="1"/>
          </p:cNvSpPr>
          <p:nvPr>
            <p:ph type="pic" idx="1"/>
          </p:nvPr>
        </p:nvSpPr>
        <p:spPr/>
      </p:sp>
      <p:sp>
        <p:nvSpPr>
          <p:cNvPr id="4" name="Місце для тексту 3"/>
          <p:cNvSpPr>
            <a:spLocks noGrp="1"/>
          </p:cNvSpPr>
          <p:nvPr>
            <p:ph type="body" sz="half" idx="2"/>
          </p:nvPr>
        </p:nvSpPr>
        <p:spPr/>
        <p:txBody>
          <a:bodyPr>
            <a:normAutofit fontScale="92500"/>
          </a:bodyPr>
          <a:lstStyle/>
          <a:p>
            <a:r>
              <a:rPr lang="uk-UA" dirty="0"/>
              <a:t>Змовник орендував вугільний льох під Палатою лордів і почав накопичувати порох у 1604 році. Крім своїх головних цілей, він мав би вбити сотні, якщо не тисячі, жителів Лондона – </a:t>
            </a:r>
            <a:r>
              <a:rPr lang="uk-UA" dirty="0" err="1"/>
              <a:t>найруйнівніший</a:t>
            </a:r>
            <a:r>
              <a:rPr lang="uk-UA" dirty="0"/>
              <a:t> акт тероризму в історії Британії, який занурив націю в релігійну війну. Англійські шпигуни розкрили змову і спіймали </a:t>
            </a:r>
            <a:r>
              <a:rPr lang="uk-UA" dirty="0" err="1"/>
              <a:t>Гая</a:t>
            </a:r>
            <a:r>
              <a:rPr lang="uk-UA" dirty="0"/>
              <a:t> Фокса з порохом під парламентом. Інші змовники втекли до </a:t>
            </a:r>
            <a:r>
              <a:rPr lang="uk-UA" dirty="0" err="1"/>
              <a:t>Голбіча</a:t>
            </a:r>
            <a:r>
              <a:rPr lang="uk-UA" dirty="0"/>
              <a:t> в </a:t>
            </a:r>
            <a:r>
              <a:rPr lang="uk-UA" dirty="0" err="1"/>
              <a:t>Стаффордширі</a:t>
            </a:r>
            <a:r>
              <a:rPr lang="uk-UA" dirty="0"/>
              <a:t> . Перестрілка з владою 8 листопада призвела до смерті Роберта </a:t>
            </a:r>
            <a:r>
              <a:rPr lang="uk-UA" dirty="0" err="1"/>
              <a:t>Кейтсбі</a:t>
            </a:r>
            <a:r>
              <a:rPr lang="uk-UA" dirty="0"/>
              <a:t> , Томаса Персі та братів Крістофера та Джона </a:t>
            </a:r>
            <a:r>
              <a:rPr lang="uk-UA" dirty="0" err="1"/>
              <a:t>Райт</a:t>
            </a:r>
            <a:r>
              <a:rPr lang="uk-UA" dirty="0"/>
              <a:t> . Решта потрапили в полон. </a:t>
            </a:r>
            <a:r>
              <a:rPr lang="uk-UA" dirty="0" err="1"/>
              <a:t>Фоукс</a:t>
            </a:r>
            <a:r>
              <a:rPr lang="uk-UA" dirty="0"/>
              <a:t> і сім інших були засуджені і страчені в січні 1606 </a:t>
            </a:r>
            <a:r>
              <a:rPr lang="uk-UA" dirty="0" smtClean="0"/>
              <a:t>року. </a:t>
            </a:r>
            <a:r>
              <a:rPr lang="uk-UA" dirty="0"/>
              <a:t>Запланований напад став відомий як «Порохова змова» і вшановується у Британії щороку 5 листопада феєрверками та великими багаттями, </a:t>
            </a:r>
            <a:r>
              <a:rPr lang="uk-UA" dirty="0" err="1"/>
              <a:t>дечасто</a:t>
            </a:r>
            <a:r>
              <a:rPr lang="uk-UA" dirty="0"/>
              <a:t> спалюють опудала </a:t>
            </a:r>
            <a:r>
              <a:rPr lang="uk-UA" dirty="0" err="1"/>
              <a:t>Гая</a:t>
            </a:r>
            <a:r>
              <a:rPr lang="uk-UA" dirty="0"/>
              <a:t> Фокса та Папи</a:t>
            </a:r>
          </a:p>
          <a:p>
            <a:endParaRPr lang="uk-UA" dirty="0"/>
          </a:p>
        </p:txBody>
      </p:sp>
      <p:pic>
        <p:nvPicPr>
          <p:cNvPr id="11266" name="Picture 2" descr="https://upload.wikimedia.org/wikipedia/commons/thumb/b/b0/Anonymous_at_Scientology_in_Los_Angeles.jpg/250px-Anonymous_at_Scientology_in_Los_Ange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3204" y="2790680"/>
            <a:ext cx="4680309" cy="254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99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Епоха терору (Французька революція)</a:t>
            </a:r>
          </a:p>
        </p:txBody>
      </p:sp>
      <p:pic>
        <p:nvPicPr>
          <p:cNvPr id="5" name="Місце для зображення 4"/>
          <p:cNvPicPr>
            <a:picLocks noGrp="1" noChangeAspect="1"/>
          </p:cNvPicPr>
          <p:nvPr>
            <p:ph type="pic" idx="1"/>
          </p:nvPr>
        </p:nvPicPr>
        <p:blipFill>
          <a:blip r:embed="rId2"/>
          <a:srcRect l="6279" r="6279"/>
          <a:stretch>
            <a:fillRect/>
          </a:stretch>
        </p:blipFill>
        <p:spPr>
          <a:prstGeom prst="rect">
            <a:avLst/>
          </a:prstGeom>
        </p:spPr>
      </p:pic>
      <p:sp>
        <p:nvSpPr>
          <p:cNvPr id="4" name="Місце для тексту 3"/>
          <p:cNvSpPr>
            <a:spLocks noGrp="1"/>
          </p:cNvSpPr>
          <p:nvPr>
            <p:ph type="body" sz="half" idx="2"/>
          </p:nvPr>
        </p:nvSpPr>
        <p:spPr/>
        <p:txBody>
          <a:bodyPr>
            <a:normAutofit fontScale="85000" lnSpcReduction="10000"/>
          </a:bodyPr>
          <a:lstStyle/>
          <a:p>
            <a:pPr algn="just"/>
            <a:r>
              <a:rPr lang="uk-UA" dirty="0"/>
              <a:t>Епоха терору (5 вересня 1793 р. — 28 липня 1794 р.) або просто Терор (</a:t>
            </a:r>
            <a:r>
              <a:rPr lang="uk-UA" dirty="0" err="1"/>
              <a:t>фр</a:t>
            </a:r>
            <a:r>
              <a:rPr lang="uk-UA" dirty="0"/>
              <a:t>. </a:t>
            </a:r>
            <a:r>
              <a:rPr lang="en-US" dirty="0"/>
              <a:t>la </a:t>
            </a:r>
            <a:r>
              <a:rPr lang="en-US" dirty="0" err="1"/>
              <a:t>Terreur</a:t>
            </a:r>
            <a:r>
              <a:rPr lang="en-US" dirty="0"/>
              <a:t>) — </a:t>
            </a:r>
            <a:r>
              <a:rPr lang="uk-UA" dirty="0"/>
              <a:t>період, який тривав одинадцять місяців під час Французької революції, коли якобінці почали застосовувати насильство, включаючи масові страти. гільйотини, щоб залякати ворогів якобінського режиму і примусити державу до покори. 8​ Кількість загиблих становить приблизно 40 000, і серед загиблих є король Людовик </a:t>
            </a:r>
            <a:r>
              <a:rPr lang="en-US" dirty="0"/>
              <a:t>XVI </a:t>
            </a:r>
            <a:r>
              <a:rPr lang="uk-UA" dirty="0"/>
              <a:t>і Марія Антуанетта . Це правління терору закінчилося 28 липня 1794 року, коли </a:t>
            </a:r>
            <a:r>
              <a:rPr lang="uk-UA" dirty="0" err="1"/>
              <a:t>Максимільєн</a:t>
            </a:r>
            <a:r>
              <a:rPr lang="uk-UA" dirty="0"/>
              <a:t> Робесп'єр був страчений на гільйотині іншими членами Французької Національної </a:t>
            </a:r>
            <a:r>
              <a:rPr lang="uk-UA" dirty="0" smtClean="0"/>
              <a:t>Конвенції.</a:t>
            </a:r>
            <a:endParaRPr lang="uk-UA" dirty="0"/>
          </a:p>
          <a:p>
            <a:pPr algn="just"/>
            <a:r>
              <a:rPr lang="uk-UA" dirty="0"/>
              <a:t>Якобінців іноді називають терористами. Слово «тероризм» було використано та вперше позначено для згадки про вчинені ними дії. Деякі сучасні вчені, однак, не вважають панування терору тероризмом, частково тому, що воно було здійснене французькою державою.</a:t>
            </a:r>
          </a:p>
        </p:txBody>
      </p:sp>
    </p:spTree>
    <p:extLst>
      <p:ext uri="{BB962C8B-B14F-4D97-AF65-F5344CB8AC3E}">
        <p14:creationId xmlns:p14="http://schemas.microsoft.com/office/powerpoint/2010/main" val="1953529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err="1"/>
              <a:t>Феніанське</a:t>
            </a:r>
            <a:r>
              <a:rPr lang="uk-UA" dirty="0"/>
              <a:t> братство та </a:t>
            </a:r>
            <a:r>
              <a:rPr lang="uk-UA" dirty="0" smtClean="0"/>
              <a:t>Ірландське </a:t>
            </a:r>
            <a:r>
              <a:rPr lang="uk-UA" dirty="0"/>
              <a:t>республіканське братство</a:t>
            </a:r>
          </a:p>
        </p:txBody>
      </p:sp>
      <p:pic>
        <p:nvPicPr>
          <p:cNvPr id="6" name="Місце для зображення 5"/>
          <p:cNvPicPr>
            <a:picLocks noGrp="1" noChangeAspect="1"/>
          </p:cNvPicPr>
          <p:nvPr>
            <p:ph type="pic" idx="1"/>
          </p:nvPr>
        </p:nvPicPr>
        <p:blipFill>
          <a:blip r:embed="rId2"/>
          <a:srcRect l="2760" r="2760"/>
          <a:stretch>
            <a:fillRect/>
          </a:stretch>
        </p:blipFill>
        <p:spPr>
          <a:prstGeom prst="rect">
            <a:avLst/>
          </a:prstGeom>
        </p:spPr>
      </p:pic>
      <p:sp>
        <p:nvSpPr>
          <p:cNvPr id="4" name="Місце для тексту 3"/>
          <p:cNvSpPr>
            <a:spLocks noGrp="1"/>
          </p:cNvSpPr>
          <p:nvPr>
            <p:ph type="body" sz="half" idx="2"/>
          </p:nvPr>
        </p:nvSpPr>
        <p:spPr/>
        <p:txBody>
          <a:bodyPr>
            <a:normAutofit lnSpcReduction="10000"/>
          </a:bodyPr>
          <a:lstStyle/>
          <a:p>
            <a:pPr algn="just"/>
            <a:r>
              <a:rPr lang="uk-UA" dirty="0"/>
              <a:t>Однією з перших груп, яка використовувала сучасні терористичні методи, </a:t>
            </a:r>
            <a:r>
              <a:rPr lang="uk-UA" dirty="0" smtClean="0"/>
              <a:t>було </a:t>
            </a:r>
            <a:r>
              <a:rPr lang="uk-UA" dirty="0" err="1"/>
              <a:t>Феніанське</a:t>
            </a:r>
            <a:r>
              <a:rPr lang="uk-UA" dirty="0"/>
              <a:t> братство та його відгалуження Ірландське республіканське братство . </a:t>
            </a:r>
            <a:r>
              <a:rPr lang="uk-UA" dirty="0" smtClean="0"/>
              <a:t>Обидва </a:t>
            </a:r>
            <a:r>
              <a:rPr lang="uk-UA" dirty="0"/>
              <a:t>вони були засновані в 1858 році як революційні, войовничі націоналістичні та католицькі групи як в Ірландії, так і серед емігрантської спільноти в Сполучених Штатах . </a:t>
            </a:r>
          </a:p>
          <a:p>
            <a:pPr algn="just"/>
            <a:r>
              <a:rPr lang="uk-UA" dirty="0"/>
              <a:t>Після століть безперервного британського правління в Ірландії та останнім часом під впливом руйнівних наслідків Великого голоду 1840-х років ці революційні братські організації були засновані з метою встановлення незалежної республіки в Ірландії та почали часті акти насильства в метрополії Британії для досягнення своїх цілей шляхом залякування.</a:t>
            </a:r>
          </a:p>
        </p:txBody>
      </p:sp>
      <p:sp>
        <p:nvSpPr>
          <p:cNvPr id="8" name="Прямокутник 7"/>
          <p:cNvSpPr/>
          <p:nvPr/>
        </p:nvSpPr>
        <p:spPr>
          <a:xfrm>
            <a:off x="7152509" y="5907223"/>
            <a:ext cx="4123113" cy="584775"/>
          </a:xfrm>
          <a:prstGeom prst="rect">
            <a:avLst/>
          </a:prstGeom>
        </p:spPr>
        <p:txBody>
          <a:bodyPr wrap="square">
            <a:spAutoFit/>
          </a:bodyPr>
          <a:lstStyle/>
          <a:p>
            <a:pPr algn="ctr"/>
            <a:r>
              <a:rPr lang="ru-RU" sz="1600" dirty="0"/>
              <a:t>Джон </a:t>
            </a:r>
            <a:r>
              <a:rPr lang="ru-RU" sz="1600" dirty="0" err="1"/>
              <a:t>О'Махоні</a:t>
            </a:r>
            <a:r>
              <a:rPr lang="ru-RU" sz="1600" dirty="0"/>
              <a:t> </a:t>
            </a:r>
            <a:r>
              <a:rPr lang="ru-RU" sz="1600" dirty="0" err="1"/>
              <a:t>був</a:t>
            </a:r>
            <a:r>
              <a:rPr lang="ru-RU" sz="1600" dirty="0"/>
              <a:t> першим </a:t>
            </a:r>
            <a:r>
              <a:rPr lang="ru-RU" sz="1600" dirty="0" err="1"/>
              <a:t>засновником</a:t>
            </a:r>
            <a:r>
              <a:rPr lang="ru-RU" sz="1600" dirty="0"/>
              <a:t> </a:t>
            </a:r>
            <a:endParaRPr lang="ru-RU" sz="1600" dirty="0" smtClean="0"/>
          </a:p>
          <a:p>
            <a:pPr algn="ctr"/>
            <a:r>
              <a:rPr lang="ru-RU" sz="1600" dirty="0" smtClean="0"/>
              <a:t>і </a:t>
            </a:r>
            <a:r>
              <a:rPr lang="ru-RU" sz="1600" dirty="0"/>
              <a:t>першим </a:t>
            </a:r>
            <a:r>
              <a:rPr lang="ru-RU" sz="1600" dirty="0" err="1"/>
              <a:t>лідером</a:t>
            </a:r>
            <a:r>
              <a:rPr lang="ru-RU" sz="1600" dirty="0"/>
              <a:t> </a:t>
            </a:r>
            <a:r>
              <a:rPr lang="ru-RU" sz="1600" dirty="0" err="1"/>
              <a:t>Феніанського</a:t>
            </a:r>
            <a:r>
              <a:rPr lang="ru-RU" sz="1600" dirty="0"/>
              <a:t> братства</a:t>
            </a:r>
            <a:endParaRPr lang="uk-UA" sz="1600" dirty="0"/>
          </a:p>
        </p:txBody>
      </p:sp>
    </p:spTree>
    <p:extLst>
      <p:ext uri="{BB962C8B-B14F-4D97-AF65-F5344CB8AC3E}">
        <p14:creationId xmlns:p14="http://schemas.microsoft.com/office/powerpoint/2010/main" val="961931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зображення 5"/>
          <p:cNvPicPr>
            <a:picLocks noGrp="1" noChangeAspect="1"/>
          </p:cNvPicPr>
          <p:nvPr>
            <p:ph type="pic" idx="1"/>
          </p:nvPr>
        </p:nvPicPr>
        <p:blipFill>
          <a:blip r:embed="rId2"/>
          <a:srcRect l="5767" r="5767"/>
          <a:stretch>
            <a:fillRect/>
          </a:stretch>
        </p:blipFill>
        <p:spPr>
          <a:prstGeom prst="rect">
            <a:avLst/>
          </a:prstGeom>
        </p:spPr>
      </p:pic>
      <p:sp>
        <p:nvSpPr>
          <p:cNvPr id="4" name="Місце для тексту 3"/>
          <p:cNvSpPr>
            <a:spLocks noGrp="1"/>
          </p:cNvSpPr>
          <p:nvPr>
            <p:ph type="body" sz="half" idx="2"/>
          </p:nvPr>
        </p:nvSpPr>
        <p:spPr>
          <a:xfrm>
            <a:off x="1141410" y="609601"/>
            <a:ext cx="5934511" cy="5181599"/>
          </a:xfrm>
        </p:spPr>
        <p:txBody>
          <a:bodyPr>
            <a:normAutofit fontScale="85000" lnSpcReduction="10000"/>
          </a:bodyPr>
          <a:lstStyle/>
          <a:p>
            <a:pPr algn="just"/>
            <a:r>
              <a:rPr lang="uk-UA" dirty="0"/>
              <a:t>У 1867 році члени керівництва руху були заарештовані і засуджені за організацію збройного </a:t>
            </a:r>
            <a:r>
              <a:rPr lang="uk-UA" dirty="0" smtClean="0"/>
              <a:t>повстання. </a:t>
            </a:r>
            <a:r>
              <a:rPr lang="uk-UA" dirty="0"/>
              <a:t>Під час доставки до в'язниці поліцейський мікроавтобус, у якому їх перевозили, було перехоплено, а сержант поліції був застрелений під час порятунку. У тому ж році була зроблена більш смілива спроба врятувати іншого ірландського радикала, ув'язненого у в'язниці </a:t>
            </a:r>
            <a:r>
              <a:rPr lang="uk-UA" dirty="0" err="1" smtClean="0"/>
              <a:t>Клеркенвелл</a:t>
            </a:r>
            <a:r>
              <a:rPr lang="uk-UA" dirty="0" smtClean="0"/>
              <a:t>: </a:t>
            </a:r>
            <a:r>
              <a:rPr lang="uk-UA" dirty="0"/>
              <a:t>вибух під час руйнування стіни в'язниці вбив 12 людей і завдав багато поранень. Вибух розлютив британську громадськість, викликавши паніку через </a:t>
            </a:r>
            <a:r>
              <a:rPr lang="uk-UA" dirty="0" err="1"/>
              <a:t>феніанську</a:t>
            </a:r>
            <a:r>
              <a:rPr lang="uk-UA" dirty="0"/>
              <a:t> загрозу.</a:t>
            </a:r>
          </a:p>
          <a:p>
            <a:pPr algn="just"/>
            <a:r>
              <a:rPr lang="uk-UA" dirty="0" smtClean="0"/>
              <a:t>Незважаючи </a:t>
            </a:r>
            <a:r>
              <a:rPr lang="uk-UA" dirty="0"/>
              <a:t>на те, що Ірландське республіканське братство засудило злочин </a:t>
            </a:r>
            <a:r>
              <a:rPr lang="uk-UA" dirty="0" err="1"/>
              <a:t>Клеркенвелла</a:t>
            </a:r>
            <a:r>
              <a:rPr lang="uk-UA" dirty="0"/>
              <a:t> як «жахливу та жахливу подію», організація повернулася до вибухів у Британії в 1881–1885 роках, з </a:t>
            </a:r>
            <a:r>
              <a:rPr lang="uk-UA" dirty="0" err="1"/>
              <a:t>феніанської</a:t>
            </a:r>
            <a:r>
              <a:rPr lang="uk-UA" dirty="0"/>
              <a:t> динамітної </a:t>
            </a:r>
            <a:r>
              <a:rPr lang="uk-UA" dirty="0" smtClean="0"/>
              <a:t>кампанії, </a:t>
            </a:r>
            <a:r>
              <a:rPr lang="uk-UA" dirty="0"/>
              <a:t>що поклало початок одній із перших сучасних терористичних кампаній. </a:t>
            </a:r>
            <a:r>
              <a:rPr lang="uk-UA" dirty="0" smtClean="0"/>
              <a:t>Замість </a:t>
            </a:r>
            <a:r>
              <a:rPr lang="uk-UA" dirty="0"/>
              <a:t>попередніх форм тероризму, заснованих на політичних вбивствах, ця кампанія використовувала сучасні вибухівки, спрямовані на час, з явною метою посіяти страх у самому серці метрополії Великобританії, щоб досягти політичних здобутків. </a:t>
            </a:r>
            <a:r>
              <a:rPr lang="uk-UA" dirty="0" smtClean="0"/>
              <a:t>(Прем'єр-міністр </a:t>
            </a:r>
            <a:r>
              <a:rPr lang="uk-UA" dirty="0"/>
              <a:t>Вільям </a:t>
            </a:r>
            <a:r>
              <a:rPr lang="uk-UA" dirty="0" err="1"/>
              <a:t>Еварт</a:t>
            </a:r>
            <a:r>
              <a:rPr lang="uk-UA" dirty="0"/>
              <a:t> </a:t>
            </a:r>
            <a:r>
              <a:rPr lang="uk-UA" dirty="0" err="1"/>
              <a:t>Гладстон</a:t>
            </a:r>
            <a:r>
              <a:rPr lang="uk-UA" dirty="0"/>
              <a:t> був частково під впливом ліквідації англіканської церкви в </a:t>
            </a:r>
            <a:r>
              <a:rPr lang="uk-UA" dirty="0" smtClean="0"/>
              <a:t>Ірландії після вибуху </a:t>
            </a:r>
            <a:r>
              <a:rPr lang="uk-UA" dirty="0"/>
              <a:t>в </a:t>
            </a:r>
            <a:r>
              <a:rPr lang="uk-UA" dirty="0" err="1"/>
              <a:t>Клеркенвеллі</a:t>
            </a:r>
            <a:r>
              <a:rPr lang="uk-UA" dirty="0"/>
              <a:t>.) Кампанія також скористалася більшою глобальною інтеграцією того часу, і вибух був значною мірою профінансований та організований Братством </a:t>
            </a:r>
            <a:r>
              <a:rPr lang="uk-UA" dirty="0" err="1"/>
              <a:t>феніанців</a:t>
            </a:r>
            <a:r>
              <a:rPr lang="uk-UA" dirty="0"/>
              <a:t> у Сполучених Штатах.</a:t>
            </a:r>
          </a:p>
          <a:p>
            <a:endParaRPr lang="uk-UA" dirty="0"/>
          </a:p>
        </p:txBody>
      </p:sp>
      <p:sp>
        <p:nvSpPr>
          <p:cNvPr id="7" name="Прямокутник 6"/>
          <p:cNvSpPr/>
          <p:nvPr/>
        </p:nvSpPr>
        <p:spPr>
          <a:xfrm>
            <a:off x="7454539" y="5973726"/>
            <a:ext cx="3519054" cy="307777"/>
          </a:xfrm>
          <a:prstGeom prst="rect">
            <a:avLst/>
          </a:prstGeom>
        </p:spPr>
        <p:txBody>
          <a:bodyPr wrap="square">
            <a:spAutoFit/>
          </a:bodyPr>
          <a:lstStyle/>
          <a:p>
            <a:r>
              <a:rPr lang="ru-RU" sz="1400" dirty="0"/>
              <a:t>Джеймс </a:t>
            </a:r>
            <a:r>
              <a:rPr lang="ru-RU" sz="1400" dirty="0" err="1"/>
              <a:t>Стівенс</a:t>
            </a:r>
            <a:r>
              <a:rPr lang="ru-RU" sz="1400" dirty="0"/>
              <a:t> </a:t>
            </a:r>
            <a:r>
              <a:rPr lang="ru-RU" sz="1400" dirty="0" smtClean="0"/>
              <a:t>- президент-</a:t>
            </a:r>
            <a:r>
              <a:rPr lang="ru-RU" sz="1400" dirty="0" err="1" smtClean="0"/>
              <a:t>засновник</a:t>
            </a:r>
            <a:r>
              <a:rPr lang="ru-RU" sz="1400" dirty="0" smtClean="0"/>
              <a:t> ІРБ</a:t>
            </a:r>
            <a:endParaRPr lang="uk-UA" sz="1400" dirty="0"/>
          </a:p>
        </p:txBody>
      </p:sp>
    </p:spTree>
    <p:extLst>
      <p:ext uri="{BB962C8B-B14F-4D97-AF65-F5344CB8AC3E}">
        <p14:creationId xmlns:p14="http://schemas.microsoft.com/office/powerpoint/2010/main" val="2210466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5" name="Місце для зображення 4"/>
          <p:cNvPicPr>
            <a:picLocks noGrp="1" noChangeAspect="1"/>
          </p:cNvPicPr>
          <p:nvPr>
            <p:ph type="pic" idx="1"/>
          </p:nvPr>
        </p:nvPicPr>
        <p:blipFill>
          <a:blip r:embed="rId2"/>
          <a:srcRect t="2255" b="2255"/>
          <a:stretch>
            <a:fillRect/>
          </a:stretch>
        </p:blipFill>
        <p:spPr>
          <a:prstGeom prst="rect">
            <a:avLst/>
          </a:prstGeom>
        </p:spPr>
      </p:pic>
      <p:sp>
        <p:nvSpPr>
          <p:cNvPr id="4" name="Місце для тексту 3"/>
          <p:cNvSpPr>
            <a:spLocks noGrp="1"/>
          </p:cNvSpPr>
          <p:nvPr>
            <p:ph type="body" sz="half" idx="2"/>
          </p:nvPr>
        </p:nvSpPr>
        <p:spPr/>
        <p:txBody>
          <a:bodyPr>
            <a:normAutofit/>
          </a:bodyPr>
          <a:lstStyle/>
          <a:p>
            <a:pPr algn="just"/>
            <a:r>
              <a:rPr lang="uk-UA" sz="2000" dirty="0"/>
              <a:t>Понад 2,5 тисячі років тому, </a:t>
            </a:r>
            <a:r>
              <a:rPr lang="uk-UA" sz="2000" dirty="0" smtClean="0"/>
              <a:t>за </a:t>
            </a:r>
            <a:r>
              <a:rPr lang="uk-UA" sz="2000" dirty="0"/>
              <a:t>Старим заповітом, на території Єгипту протягом майже 3 місяців було здійснено 10 терористичних акцій, що увійшли в історію як «Десять кар єгипетських». Робилося це для залякування фараона, який тримав у рабстві єврейський народ, але величезні жертви зазнав і народ Єгипту.</a:t>
            </a:r>
          </a:p>
        </p:txBody>
      </p:sp>
    </p:spTree>
    <p:extLst>
      <p:ext uri="{BB962C8B-B14F-4D97-AF65-F5344CB8AC3E}">
        <p14:creationId xmlns:p14="http://schemas.microsoft.com/office/powerpoint/2010/main" val="446233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зображення 2"/>
          <p:cNvSpPr>
            <a:spLocks noGrp="1"/>
          </p:cNvSpPr>
          <p:nvPr>
            <p:ph type="pic" idx="1"/>
          </p:nvPr>
        </p:nvSpPr>
        <p:spPr/>
      </p:sp>
      <p:sp>
        <p:nvSpPr>
          <p:cNvPr id="4" name="Місце для тексту 3"/>
          <p:cNvSpPr>
            <a:spLocks noGrp="1"/>
          </p:cNvSpPr>
          <p:nvPr>
            <p:ph type="body" sz="half" idx="2"/>
          </p:nvPr>
        </p:nvSpPr>
        <p:spPr/>
        <p:txBody>
          <a:bodyPr/>
          <a:lstStyle/>
          <a:p>
            <a:pPr algn="just"/>
            <a:r>
              <a:rPr lang="uk-UA" dirty="0"/>
              <a:t>Перший поліцейський підрозділ для боротьби з тероризмом був створений у 1883 році столичною поліцією , спочатку як невеликий підрозділ Департаменту кримінального розшуку . Він був відомий як Спеціальний ірландський відділ , і його навчали методам боротьби з тероризмом для боротьби з Ірландським республіканським братством. Назву підрозділу було змінено на Спеціальне відділення, оскільки повноваження підрозділу з роками постійно розширювалися.</a:t>
            </a:r>
          </a:p>
          <a:p>
            <a:endParaRPr lang="uk-UA" dirty="0"/>
          </a:p>
        </p:txBody>
      </p:sp>
    </p:spTree>
    <p:extLst>
      <p:ext uri="{BB962C8B-B14F-4D97-AF65-F5344CB8AC3E}">
        <p14:creationId xmlns:p14="http://schemas.microsoft.com/office/powerpoint/2010/main" val="2311320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5" name="Місце для зображення 4"/>
          <p:cNvPicPr>
            <a:picLocks noGrp="1" noChangeAspect="1"/>
          </p:cNvPicPr>
          <p:nvPr>
            <p:ph type="pic" idx="1"/>
          </p:nvPr>
        </p:nvPicPr>
        <p:blipFill>
          <a:blip r:embed="rId2"/>
          <a:srcRect l="1856" r="1856"/>
          <a:stretch>
            <a:fillRect/>
          </a:stretch>
        </p:blipFill>
        <p:spPr>
          <a:prstGeom prst="rect">
            <a:avLst/>
          </a:prstGeom>
        </p:spPr>
      </p:pic>
      <p:sp>
        <p:nvSpPr>
          <p:cNvPr id="4" name="Місце для тексту 3"/>
          <p:cNvSpPr>
            <a:spLocks noGrp="1"/>
          </p:cNvSpPr>
          <p:nvPr>
            <p:ph type="body" sz="half" idx="2"/>
          </p:nvPr>
        </p:nvSpPr>
        <p:spPr>
          <a:xfrm>
            <a:off x="1141411" y="2249486"/>
            <a:ext cx="4669186" cy="3541714"/>
          </a:xfrm>
        </p:spPr>
        <p:txBody>
          <a:bodyPr/>
          <a:lstStyle/>
          <a:p>
            <a:r>
              <a:rPr lang="uk-UA" dirty="0"/>
              <a:t>Одна з перших згадок про державний терор зустрічається в історії Риму. Диктатор </a:t>
            </a:r>
            <a:r>
              <a:rPr lang="uk-UA" dirty="0" err="1"/>
              <a:t>Луцій</a:t>
            </a:r>
            <a:r>
              <a:rPr lang="uk-UA" dirty="0"/>
              <a:t> Корнелій </a:t>
            </a:r>
            <a:r>
              <a:rPr lang="uk-UA" dirty="0" err="1"/>
              <a:t>Сулла</a:t>
            </a:r>
            <a:r>
              <a:rPr lang="uk-UA" dirty="0"/>
              <a:t> для розправи зі своїми політичними суперниками та </a:t>
            </a:r>
            <a:r>
              <a:rPr lang="uk-UA" dirty="0" smtClean="0"/>
              <a:t>поповнення скарбниці </a:t>
            </a:r>
            <a:r>
              <a:rPr lang="uk-UA" dirty="0"/>
              <a:t>застосував проскрипції – списки осіб, оголошених поза законом на території Римської імперії. Громадянин, який убив вказану в проскрипції людину, отримував половину майна вбитого. Система проскрипцій була популярна у люмпенізованих верств населення, представників криміналу та політичних аферистів.</a:t>
            </a:r>
          </a:p>
        </p:txBody>
      </p:sp>
    </p:spTree>
    <p:extLst>
      <p:ext uri="{BB962C8B-B14F-4D97-AF65-F5344CB8AC3E}">
        <p14:creationId xmlns:p14="http://schemas.microsoft.com/office/powerpoint/2010/main" val="2697891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p:txBody>
          <a:bodyPr/>
          <a:lstStyle/>
          <a:p>
            <a:endParaRPr lang="uk-UA"/>
          </a:p>
        </p:txBody>
      </p:sp>
      <p:sp>
        <p:nvSpPr>
          <p:cNvPr id="9" name="Місце для зображення 8"/>
          <p:cNvSpPr>
            <a:spLocks noGrp="1"/>
          </p:cNvSpPr>
          <p:nvPr>
            <p:ph type="pic" idx="1"/>
          </p:nvPr>
        </p:nvSpPr>
        <p:spPr/>
      </p:sp>
      <p:sp>
        <p:nvSpPr>
          <p:cNvPr id="3" name="Місце для вмісту 2"/>
          <p:cNvSpPr>
            <a:spLocks noGrp="1"/>
          </p:cNvSpPr>
          <p:nvPr>
            <p:ph type="body" sz="half" idx="2"/>
          </p:nvPr>
        </p:nvSpPr>
        <p:spPr>
          <a:xfrm>
            <a:off x="1141411" y="2249486"/>
            <a:ext cx="4685812" cy="3541714"/>
          </a:xfrm>
        </p:spPr>
        <p:txBody>
          <a:bodyPr/>
          <a:lstStyle/>
          <a:p>
            <a:pPr algn="just"/>
            <a:r>
              <a:rPr lang="uk-UA" sz="2000" dirty="0" smtClean="0"/>
              <a:t>Однією з перших документально зафіксованих терористичних груп </a:t>
            </a:r>
            <a:r>
              <a:rPr lang="uk-UA" sz="2000" dirty="0"/>
              <a:t>в історії людства </a:t>
            </a:r>
            <a:r>
              <a:rPr lang="uk-UA" sz="2000" dirty="0" smtClean="0"/>
              <a:t>була чітко </a:t>
            </a:r>
            <a:r>
              <a:rPr lang="uk-UA" sz="2000" dirty="0"/>
              <a:t>організована секта </a:t>
            </a:r>
            <a:r>
              <a:rPr lang="uk-UA" sz="2000" dirty="0" err="1"/>
              <a:t>сікаріїв</a:t>
            </a:r>
            <a:r>
              <a:rPr lang="uk-UA" sz="2000" dirty="0"/>
              <a:t>, яка діяла в </a:t>
            </a:r>
            <a:r>
              <a:rPr lang="uk-UA" sz="2000" dirty="0" smtClean="0"/>
              <a:t>Іудеї </a:t>
            </a:r>
            <a:r>
              <a:rPr lang="uk-UA" sz="2000" dirty="0"/>
              <a:t>в 66 – </a:t>
            </a:r>
            <a:r>
              <a:rPr lang="uk-UA" sz="2000" dirty="0" smtClean="0"/>
              <a:t>73 роках</a:t>
            </a:r>
            <a:r>
              <a:rPr lang="uk-UA" sz="2000" dirty="0"/>
              <a:t>. н. е. </a:t>
            </a:r>
            <a:endParaRPr lang="uk-UA" sz="2000" dirty="0" smtClean="0"/>
          </a:p>
          <a:p>
            <a:pPr algn="just"/>
            <a:r>
              <a:rPr lang="uk-UA" sz="2000" dirty="0" smtClean="0"/>
              <a:t>Назва </a:t>
            </a:r>
            <a:r>
              <a:rPr lang="uk-UA" sz="2000" dirty="0"/>
              <a:t>цієї секти походить від назви улюбленої </a:t>
            </a:r>
            <a:r>
              <a:rPr lang="uk-UA" sz="2000" dirty="0" smtClean="0"/>
              <a:t>зброї бойовиків </a:t>
            </a:r>
            <a:r>
              <a:rPr lang="uk-UA" sz="2000" dirty="0"/>
              <a:t>угруповання, а саме короткого меча (</a:t>
            </a:r>
            <a:r>
              <a:rPr lang="uk-UA" sz="2000" dirty="0" err="1"/>
              <a:t>сіки</a:t>
            </a:r>
            <a:r>
              <a:rPr lang="uk-UA" sz="2000" dirty="0"/>
              <a:t>), який </a:t>
            </a:r>
            <a:r>
              <a:rPr lang="uk-UA" sz="2000" dirty="0" smtClean="0"/>
              <a:t>легко можна </a:t>
            </a:r>
            <a:r>
              <a:rPr lang="uk-UA" sz="2000" dirty="0"/>
              <a:t>було сховати під одягом.</a:t>
            </a:r>
          </a:p>
          <a:p>
            <a:endParaRPr lang="uk-UA" dirty="0"/>
          </a:p>
        </p:txBody>
      </p:sp>
      <p:pic>
        <p:nvPicPr>
          <p:cNvPr id="2050" name="Picture 2" descr="Горячее сердце, холодная голова и чистые руки: кто такие сикарии, еврейские  борцы за независимость? | Народ Востока | Дзе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9572" y="2249486"/>
            <a:ext cx="5117414" cy="3218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478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4" name="Місце для тексту 3"/>
          <p:cNvSpPr>
            <a:spLocks noGrp="1"/>
          </p:cNvSpPr>
          <p:nvPr>
            <p:ph type="body" sz="half" idx="2"/>
          </p:nvPr>
        </p:nvSpPr>
        <p:spPr/>
        <p:txBody>
          <a:bodyPr>
            <a:normAutofit/>
          </a:bodyPr>
          <a:lstStyle/>
          <a:p>
            <a:pPr algn="just"/>
            <a:r>
              <a:rPr lang="uk-UA" sz="2000" dirty="0"/>
              <a:t> Члени секти практикували вбивства представників єврейської знаті, які виступали за мир з римлянами і </a:t>
            </a:r>
            <a:r>
              <a:rPr lang="uk-UA" sz="2000" dirty="0" err="1"/>
              <a:t>звинувачувалися</a:t>
            </a:r>
            <a:r>
              <a:rPr lang="uk-UA" sz="2000" dirty="0"/>
              <a:t> ними у відступництві від релігії та національних інтересів та «колабораціонізмі» з римською владою</a:t>
            </a:r>
            <a:r>
              <a:rPr lang="uk-UA" sz="2000" dirty="0" smtClean="0"/>
              <a:t>.</a:t>
            </a:r>
            <a:r>
              <a:rPr lang="ru-RU" sz="2000" dirty="0"/>
              <a:t> </a:t>
            </a:r>
            <a:endParaRPr lang="ru-RU" sz="2000" dirty="0" smtClean="0"/>
          </a:p>
          <a:p>
            <a:pPr algn="just"/>
            <a:r>
              <a:rPr lang="ru-RU" sz="2000" dirty="0" smtClean="0"/>
              <a:t>Вони </a:t>
            </a:r>
            <a:r>
              <a:rPr lang="ru-RU" sz="2000" dirty="0" err="1"/>
              <a:t>вважали</a:t>
            </a:r>
            <a:r>
              <a:rPr lang="ru-RU" sz="2000" dirty="0"/>
              <a:t>, </a:t>
            </a:r>
            <a:r>
              <a:rPr lang="ru-RU" sz="2000" dirty="0" err="1"/>
              <a:t>що</a:t>
            </a:r>
            <a:r>
              <a:rPr lang="ru-RU" sz="2000" dirty="0"/>
              <a:t> </a:t>
            </a:r>
            <a:r>
              <a:rPr lang="ru-RU" sz="2000" dirty="0" err="1"/>
              <a:t>саме</a:t>
            </a:r>
            <a:r>
              <a:rPr lang="ru-RU" sz="2000" dirty="0"/>
              <a:t> </a:t>
            </a:r>
            <a:r>
              <a:rPr lang="ru-RU" sz="2000" dirty="0" smtClean="0"/>
              <a:t>в </a:t>
            </a:r>
            <a:r>
              <a:rPr lang="ru-RU" sz="2000" dirty="0" err="1" smtClean="0"/>
              <a:t>неконтрольованому</a:t>
            </a:r>
            <a:r>
              <a:rPr lang="ru-RU" sz="2000" dirty="0" smtClean="0"/>
              <a:t> </a:t>
            </a:r>
            <a:r>
              <a:rPr lang="ru-RU" sz="2000" dirty="0" err="1"/>
              <a:t>натовпі</a:t>
            </a:r>
            <a:r>
              <a:rPr lang="ru-RU" sz="2000" dirty="0"/>
              <a:t> </a:t>
            </a:r>
            <a:r>
              <a:rPr lang="ru-RU" sz="2000" dirty="0" err="1"/>
              <a:t>зручно</a:t>
            </a:r>
            <a:r>
              <a:rPr lang="ru-RU" sz="2000" dirty="0"/>
              <a:t> </a:t>
            </a:r>
            <a:r>
              <a:rPr lang="ru-RU" sz="2000" dirty="0" err="1"/>
              <a:t>завдавати</a:t>
            </a:r>
            <a:r>
              <a:rPr lang="ru-RU" sz="2000" dirty="0"/>
              <a:t> </a:t>
            </a:r>
            <a:r>
              <a:rPr lang="ru-RU" sz="2000" dirty="0" err="1"/>
              <a:t>смертельні</a:t>
            </a:r>
            <a:r>
              <a:rPr lang="ru-RU" sz="2000" dirty="0"/>
              <a:t> </a:t>
            </a:r>
            <a:r>
              <a:rPr lang="ru-RU" sz="2000" dirty="0" err="1"/>
              <a:t>удари</a:t>
            </a:r>
            <a:r>
              <a:rPr lang="ru-RU" sz="2000" dirty="0"/>
              <a:t>. </a:t>
            </a:r>
            <a:r>
              <a:rPr lang="ru-RU" sz="2000" dirty="0" err="1"/>
              <a:t>Адже</a:t>
            </a:r>
            <a:r>
              <a:rPr lang="ru-RU" sz="2000" dirty="0"/>
              <a:t> </a:t>
            </a:r>
            <a:r>
              <a:rPr lang="ru-RU" sz="2000" dirty="0" err="1"/>
              <a:t>ніхто</a:t>
            </a:r>
            <a:r>
              <a:rPr lang="ru-RU" sz="2000" dirty="0"/>
              <a:t> </a:t>
            </a:r>
            <a:r>
              <a:rPr lang="ru-RU" sz="2000" dirty="0" smtClean="0"/>
              <a:t>не </a:t>
            </a:r>
            <a:r>
              <a:rPr lang="ru-RU" sz="2000" dirty="0" err="1" smtClean="0"/>
              <a:t>зможе</a:t>
            </a:r>
            <a:r>
              <a:rPr lang="ru-RU" sz="2000" dirty="0" smtClean="0"/>
              <a:t> </a:t>
            </a:r>
            <a:r>
              <a:rPr lang="ru-RU" sz="2000" dirty="0"/>
              <a:t>з </a:t>
            </a:r>
            <a:r>
              <a:rPr lang="ru-RU" sz="2000" dirty="0" err="1"/>
              <a:t>певністю</a:t>
            </a:r>
            <a:r>
              <a:rPr lang="ru-RU" sz="2000" dirty="0"/>
              <a:t> </a:t>
            </a:r>
            <a:r>
              <a:rPr lang="ru-RU" sz="2000" dirty="0" err="1"/>
              <a:t>визначити</a:t>
            </a:r>
            <a:r>
              <a:rPr lang="ru-RU" sz="2000" dirty="0"/>
              <a:t>, </a:t>
            </a:r>
            <a:r>
              <a:rPr lang="ru-RU" sz="2000" dirty="0" err="1"/>
              <a:t>хто</a:t>
            </a:r>
            <a:r>
              <a:rPr lang="ru-RU" sz="2000" dirty="0"/>
              <a:t> </a:t>
            </a:r>
            <a:r>
              <a:rPr lang="ru-RU" sz="2000" dirty="0" err="1"/>
              <a:t>це</a:t>
            </a:r>
            <a:r>
              <a:rPr lang="ru-RU" sz="2000" dirty="0"/>
              <a:t> </a:t>
            </a:r>
            <a:r>
              <a:rPr lang="ru-RU" sz="2000" dirty="0" err="1"/>
              <a:t>зробив</a:t>
            </a:r>
            <a:r>
              <a:rPr lang="ru-RU" sz="2000" dirty="0"/>
              <a:t>. "</a:t>
            </a:r>
            <a:r>
              <a:rPr lang="ru-RU" sz="2000" dirty="0" err="1"/>
              <a:t>Темрява</a:t>
            </a:r>
            <a:r>
              <a:rPr lang="ru-RU" sz="2000" dirty="0"/>
              <a:t> </a:t>
            </a:r>
            <a:r>
              <a:rPr lang="ru-RU" sz="2000" dirty="0" err="1"/>
              <a:t>натовпу</a:t>
            </a:r>
            <a:r>
              <a:rPr lang="ru-RU" sz="2000" dirty="0"/>
              <a:t>" </a:t>
            </a:r>
            <a:r>
              <a:rPr lang="ru-RU" sz="2000" dirty="0" err="1"/>
              <a:t>була</a:t>
            </a:r>
            <a:r>
              <a:rPr lang="ru-RU" sz="2000" dirty="0"/>
              <a:t> </a:t>
            </a:r>
            <a:r>
              <a:rPr lang="ru-RU" sz="2000" dirty="0" err="1" smtClean="0"/>
              <a:t>їхньою</a:t>
            </a:r>
            <a:r>
              <a:rPr lang="ru-RU" sz="2000" dirty="0" smtClean="0"/>
              <a:t> </a:t>
            </a:r>
            <a:r>
              <a:rPr lang="ru-RU" sz="2000" dirty="0" err="1" smtClean="0"/>
              <a:t>стихією</a:t>
            </a:r>
            <a:r>
              <a:rPr lang="ru-RU" sz="2000" dirty="0"/>
              <a:t>.</a:t>
            </a:r>
            <a:endParaRPr lang="uk-UA" sz="2000" dirty="0"/>
          </a:p>
        </p:txBody>
      </p:sp>
      <p:sp>
        <p:nvSpPr>
          <p:cNvPr id="5" name="AutoShape 2" descr="Кто такие сикарии, или Почему римляне побаивались порабощенных ими иудеев »  BigPicture.r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6" name="AutoShape 4" descr="Кто такие сикарии, или Почему римляне побаивались порабощенных ими иудеев »  BigPicture.r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9" name="Місце для зображення 8"/>
          <p:cNvPicPr>
            <a:picLocks noGrp="1" noChangeAspect="1"/>
          </p:cNvPicPr>
          <p:nvPr>
            <p:ph type="pic" idx="1"/>
          </p:nvPr>
        </p:nvPicPr>
        <p:blipFill>
          <a:blip r:embed="rId2"/>
          <a:srcRect l="2146" r="2146"/>
          <a:stretch>
            <a:fillRect/>
          </a:stretch>
        </p:blipFill>
        <p:spPr>
          <a:prstGeom prst="rect">
            <a:avLst/>
          </a:prstGeom>
        </p:spPr>
      </p:pic>
    </p:spTree>
    <p:extLst>
      <p:ext uri="{BB962C8B-B14F-4D97-AF65-F5344CB8AC3E}">
        <p14:creationId xmlns:p14="http://schemas.microsoft.com/office/powerpoint/2010/main" val="1578917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Місце для зображення 2"/>
          <p:cNvSpPr>
            <a:spLocks noGrp="1"/>
          </p:cNvSpPr>
          <p:nvPr>
            <p:ph type="pic" idx="1"/>
          </p:nvPr>
        </p:nvSpPr>
        <p:spPr/>
      </p:sp>
      <p:sp>
        <p:nvSpPr>
          <p:cNvPr id="4" name="Місце для тексту 3"/>
          <p:cNvSpPr>
            <a:spLocks noGrp="1"/>
          </p:cNvSpPr>
          <p:nvPr>
            <p:ph type="body" sz="half" idx="2"/>
          </p:nvPr>
        </p:nvSpPr>
        <p:spPr>
          <a:xfrm>
            <a:off x="1141410" y="2249486"/>
            <a:ext cx="4818815" cy="3541714"/>
          </a:xfrm>
        </p:spPr>
        <p:txBody>
          <a:bodyPr>
            <a:normAutofit/>
          </a:bodyPr>
          <a:lstStyle/>
          <a:p>
            <a:pPr algn="just"/>
            <a:r>
              <a:rPr lang="uk-UA" sz="2000" dirty="0"/>
              <a:t>У діях </a:t>
            </a:r>
            <a:r>
              <a:rPr lang="uk-UA" sz="2000" dirty="0" err="1" smtClean="0"/>
              <a:t>сікаріїв</a:t>
            </a:r>
            <a:r>
              <a:rPr lang="uk-UA" sz="2000" dirty="0" smtClean="0"/>
              <a:t> </a:t>
            </a:r>
            <a:r>
              <a:rPr lang="uk-UA" sz="2000" dirty="0"/>
              <a:t>простежується поєднання релігійного фанатизму і політичного тероризму: у мучеництві вони бачили щось радість і вірили, що після повалення ненависного режиму Господь з'явиться своєму народу і позбавить їх від мук і страждань. </a:t>
            </a:r>
          </a:p>
        </p:txBody>
      </p:sp>
      <p:pic>
        <p:nvPicPr>
          <p:cNvPr id="5" name="Рисунок 4"/>
          <p:cNvPicPr>
            <a:picLocks noChangeAspect="1"/>
          </p:cNvPicPr>
          <p:nvPr/>
        </p:nvPicPr>
        <p:blipFill>
          <a:blip r:embed="rId2"/>
          <a:stretch>
            <a:fillRect/>
          </a:stretch>
        </p:blipFill>
        <p:spPr>
          <a:xfrm>
            <a:off x="6302837" y="1573012"/>
            <a:ext cx="5320928" cy="4021454"/>
          </a:xfrm>
          <a:prstGeom prst="rect">
            <a:avLst/>
          </a:prstGeom>
        </p:spPr>
      </p:pic>
    </p:spTree>
    <p:extLst>
      <p:ext uri="{BB962C8B-B14F-4D97-AF65-F5344CB8AC3E}">
        <p14:creationId xmlns:p14="http://schemas.microsoft.com/office/powerpoint/2010/main" val="1102864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err="1"/>
              <a:t>хариджити</a:t>
            </a:r>
            <a:endParaRPr lang="uk-UA" dirty="0"/>
          </a:p>
        </p:txBody>
      </p:sp>
      <p:sp>
        <p:nvSpPr>
          <p:cNvPr id="3" name="Місце для зображення 2"/>
          <p:cNvSpPr>
            <a:spLocks noGrp="1"/>
          </p:cNvSpPr>
          <p:nvPr>
            <p:ph type="pic" idx="1"/>
          </p:nvPr>
        </p:nvSpPr>
        <p:spPr/>
      </p:sp>
      <p:sp>
        <p:nvSpPr>
          <p:cNvPr id="4" name="Місце для тексту 3"/>
          <p:cNvSpPr>
            <a:spLocks noGrp="1"/>
          </p:cNvSpPr>
          <p:nvPr>
            <p:ph type="body" sz="half" idx="2"/>
          </p:nvPr>
        </p:nvSpPr>
        <p:spPr/>
        <p:txBody>
          <a:bodyPr>
            <a:noAutofit/>
          </a:bodyPr>
          <a:lstStyle/>
          <a:p>
            <a:pPr algn="just"/>
            <a:r>
              <a:rPr lang="uk-UA" sz="1800" dirty="0"/>
              <a:t>Перші </a:t>
            </a:r>
            <a:r>
              <a:rPr lang="uk-UA" sz="1800" dirty="0" err="1" smtClean="0"/>
              <a:t>хариджити</a:t>
            </a:r>
            <a:r>
              <a:rPr lang="uk-UA" sz="1800" dirty="0" smtClean="0"/>
              <a:t> були </a:t>
            </a:r>
            <a:r>
              <a:rPr lang="uk-UA" sz="1800" dirty="0"/>
              <a:t>прихильниками </a:t>
            </a:r>
            <a:r>
              <a:rPr lang="uk-UA" sz="1800" dirty="0" smtClean="0"/>
              <a:t>Алі, </a:t>
            </a:r>
            <a:r>
              <a:rPr lang="uk-UA" sz="1800" dirty="0"/>
              <a:t>які повстали проти його згоди на арбітражні переговори для врегулювання конфлікту з його суперником, </a:t>
            </a:r>
            <a:r>
              <a:rPr lang="uk-UA" sz="1800" dirty="0" err="1"/>
              <a:t>Муавією</a:t>
            </a:r>
            <a:r>
              <a:rPr lang="uk-UA" sz="1800" dirty="0"/>
              <a:t> , </a:t>
            </a:r>
            <a:r>
              <a:rPr lang="uk-UA" sz="1800" dirty="0" smtClean="0"/>
              <a:t>під час битви </a:t>
            </a:r>
            <a:r>
              <a:rPr lang="uk-UA" sz="1800" dirty="0"/>
              <a:t>при </a:t>
            </a:r>
            <a:r>
              <a:rPr lang="uk-UA" sz="1800" dirty="0" err="1"/>
              <a:t>Сіффіні</a:t>
            </a:r>
            <a:r>
              <a:rPr lang="uk-UA" sz="1800" dirty="0"/>
              <a:t> в 657 році. Вони стверджували, що «суд належить лише Богу», що стало їхнім девізом, і що з повстанцями, такими як </a:t>
            </a:r>
            <a:r>
              <a:rPr lang="uk-UA" sz="1800" dirty="0" err="1"/>
              <a:t>Муавія</a:t>
            </a:r>
            <a:r>
              <a:rPr lang="uk-UA" sz="1800" dirty="0"/>
              <a:t>, потрібно боротися та подолати їх згідно з настановами Корану . Алі переміг </a:t>
            </a:r>
            <a:r>
              <a:rPr lang="uk-UA" sz="1800" dirty="0" err="1"/>
              <a:t>харіджитів</a:t>
            </a:r>
            <a:r>
              <a:rPr lang="uk-UA" sz="1800" dirty="0"/>
              <a:t> у битві при </a:t>
            </a:r>
            <a:r>
              <a:rPr lang="uk-UA" sz="1800" dirty="0" err="1"/>
              <a:t>Нахравані</a:t>
            </a:r>
            <a:r>
              <a:rPr lang="uk-UA" sz="1800" dirty="0"/>
              <a:t> в 658 році, але їхнє повстання тривало. Алі був убитий у 661 році </a:t>
            </a:r>
            <a:r>
              <a:rPr lang="uk-UA" sz="1800" dirty="0" err="1"/>
              <a:t>харіджитом</a:t>
            </a:r>
            <a:r>
              <a:rPr lang="uk-UA" sz="1800" dirty="0"/>
              <a:t>, який бажав помститися за поразку під </a:t>
            </a:r>
            <a:r>
              <a:rPr lang="uk-UA" sz="1800" dirty="0" err="1"/>
              <a:t>Нахраваном</a:t>
            </a:r>
            <a:r>
              <a:rPr lang="uk-UA" sz="1800" dirty="0"/>
              <a:t>.</a:t>
            </a:r>
          </a:p>
        </p:txBody>
      </p:sp>
      <p:pic>
        <p:nvPicPr>
          <p:cNvPr id="9218" name="Picture 2" descr="Хариджит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2775" y="2249486"/>
            <a:ext cx="3602581" cy="235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918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зображення 2"/>
          <p:cNvSpPr>
            <a:spLocks noGrp="1"/>
          </p:cNvSpPr>
          <p:nvPr>
            <p:ph type="pic" idx="1"/>
          </p:nvPr>
        </p:nvSpPr>
        <p:spPr/>
      </p:sp>
      <p:sp>
        <p:nvSpPr>
          <p:cNvPr id="4" name="Місце для тексту 3"/>
          <p:cNvSpPr>
            <a:spLocks noGrp="1"/>
          </p:cNvSpPr>
          <p:nvPr>
            <p:ph type="body" sz="half" idx="2"/>
          </p:nvPr>
        </p:nvSpPr>
        <p:spPr>
          <a:xfrm>
            <a:off x="1141410" y="548640"/>
            <a:ext cx="5934511" cy="5242560"/>
          </a:xfrm>
        </p:spPr>
        <p:txBody>
          <a:bodyPr>
            <a:normAutofit fontScale="92500"/>
          </a:bodyPr>
          <a:lstStyle/>
          <a:p>
            <a:r>
              <a:rPr lang="uk-UA" dirty="0" err="1"/>
              <a:t>Хариджити</a:t>
            </a:r>
            <a:r>
              <a:rPr lang="uk-UA" dirty="0"/>
              <a:t> вважали, що будь-який мусульманин, незалежно від його походження чи етнічної приналежності, може претендувати на роль халіфа , якщо він є морально бездоганним. Обов'язком мусульман було повстати проти халіфів, які згрішили, і скинути їх. Більшість </a:t>
            </a:r>
            <a:r>
              <a:rPr lang="uk-UA" dirty="0" err="1"/>
              <a:t>хариджитських</a:t>
            </a:r>
            <a:r>
              <a:rPr lang="uk-UA" dirty="0"/>
              <a:t> груп таврували невіруючими мусульман, які вчинили тяжкий гріх, а найбільш войовничі оголосили вбивство таких невіруючих законним, якщо вони не покаються. Багато </a:t>
            </a:r>
            <a:r>
              <a:rPr lang="uk-UA" dirty="0" err="1"/>
              <a:t>хариджитів</a:t>
            </a:r>
            <a:r>
              <a:rPr lang="uk-UA" dirty="0"/>
              <a:t> були вправними ораторами та поетами, і головними темами їхньої поезії були благочестя та мученицька смерть . </a:t>
            </a:r>
            <a:r>
              <a:rPr lang="uk-UA" dirty="0" err="1"/>
              <a:t>Хариджити</a:t>
            </a:r>
            <a:r>
              <a:rPr lang="uk-UA" dirty="0"/>
              <a:t> восьмого і дев'ятого століть брали участь у богословських дебатах і, в процесі, зробили свій внесок у </a:t>
            </a:r>
            <a:r>
              <a:rPr lang="uk-UA" dirty="0" err="1"/>
              <a:t>мейнстрім</a:t>
            </a:r>
            <a:r>
              <a:rPr lang="uk-UA" dirty="0"/>
              <a:t> ісламської теології .</a:t>
            </a:r>
          </a:p>
          <a:p>
            <a:pPr algn="ctr"/>
            <a:r>
              <a:rPr lang="uk-UA" i="1" dirty="0" smtClean="0"/>
              <a:t>Те</a:t>
            </a:r>
            <a:r>
              <a:rPr lang="uk-UA" i="1" dirty="0"/>
              <a:t>, що відомо про </a:t>
            </a:r>
            <a:r>
              <a:rPr lang="uk-UA" i="1" dirty="0" err="1"/>
              <a:t>хариджитську</a:t>
            </a:r>
            <a:r>
              <a:rPr lang="uk-UA" i="1" dirty="0"/>
              <a:t> історію та доктрини, походить від </a:t>
            </a:r>
            <a:r>
              <a:rPr lang="uk-UA" i="1" dirty="0" err="1"/>
              <a:t>нехариджитських</a:t>
            </a:r>
            <a:r>
              <a:rPr lang="uk-UA" i="1" dirty="0"/>
              <a:t> авторів дев’ятого та десятого століть, і є ворожим до секти. Відсутність </a:t>
            </a:r>
            <a:r>
              <a:rPr lang="uk-UA" i="1" dirty="0" err="1"/>
              <a:t>хариджитської</a:t>
            </a:r>
            <a:r>
              <a:rPr lang="uk-UA" i="1" dirty="0"/>
              <a:t> версії їхньої історії ускладнила виявлення їхніх справжніх мотивів. Традиційні мусульманські історичні джерела та основні мусульмани розглядають </a:t>
            </a:r>
            <a:r>
              <a:rPr lang="uk-UA" i="1" dirty="0" err="1"/>
              <a:t>хариджитів</a:t>
            </a:r>
            <a:r>
              <a:rPr lang="uk-UA" i="1" dirty="0"/>
              <a:t> як релігійних екстремістів, які залишили мусульманську громаду </a:t>
            </a:r>
          </a:p>
        </p:txBody>
      </p:sp>
      <p:pic>
        <p:nvPicPr>
          <p:cNvPr id="10242" name="Picture 2" descr="أول دولة للخوارج في الإسلام .. أسسها قطري ودمرها الحجاج - بوابة الأهرا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3080" y="1832058"/>
            <a:ext cx="4241858" cy="2736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8090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хема">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Схема</Template>
  <TotalTime>265</TotalTime>
  <Words>3292</Words>
  <Application>Microsoft Office PowerPoint</Application>
  <PresentationFormat>Широкий екран</PresentationFormat>
  <Paragraphs>64</Paragraphs>
  <Slides>30</Slides>
  <Notes>0</Notes>
  <HiddenSlides>0</HiddenSlides>
  <MMClips>0</MMClips>
  <ScaleCrop>false</ScaleCrop>
  <HeadingPairs>
    <vt:vector size="6" baseType="variant">
      <vt:variant>
        <vt:lpstr>Використані шрифти</vt:lpstr>
      </vt:variant>
      <vt:variant>
        <vt:i4>3</vt:i4>
      </vt:variant>
      <vt:variant>
        <vt:lpstr>Тема</vt:lpstr>
      </vt:variant>
      <vt:variant>
        <vt:i4>1</vt:i4>
      </vt:variant>
      <vt:variant>
        <vt:lpstr>Заголовки слайдів</vt:lpstr>
      </vt:variant>
      <vt:variant>
        <vt:i4>30</vt:i4>
      </vt:variant>
    </vt:vector>
  </HeadingPairs>
  <TitlesOfParts>
    <vt:vector size="34" baseType="lpstr">
      <vt:lpstr>Arial</vt:lpstr>
      <vt:lpstr>Trebuchet MS</vt:lpstr>
      <vt:lpstr>Tw Cen MT</vt:lpstr>
      <vt:lpstr>Схема</vt:lpstr>
      <vt:lpstr>Еволюція тероризму, глобальний вимір сучасного тероризму.</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хариджити</vt:lpstr>
      <vt:lpstr>Презентація PowerPoint</vt:lpstr>
      <vt:lpstr>Асасіни (гашашини)</vt:lpstr>
      <vt:lpstr>Презентація PowerPoint</vt:lpstr>
      <vt:lpstr>Презентація PowerPoint</vt:lpstr>
      <vt:lpstr>Презентація PowerPoint</vt:lpstr>
      <vt:lpstr>Описана Марко Поло методика підготовки фідаїнів (асасинів)</vt:lpstr>
      <vt:lpstr>Презентація PowerPoint</vt:lpstr>
      <vt:lpstr>Організація, створена Хасаном ібн-Саббахом, мала чітку ієрархічну побудову</vt:lpstr>
      <vt:lpstr>Середньовічна Європа</vt:lpstr>
      <vt:lpstr>«Гардуна»</vt:lpstr>
      <vt:lpstr>Презентація PowerPoint</vt:lpstr>
      <vt:lpstr>Презентація PowerPoint</vt:lpstr>
      <vt:lpstr>Презентація PowerPoint</vt:lpstr>
      <vt:lpstr>Презентація PowerPoint</vt:lpstr>
      <vt:lpstr>Презентація PowerPoint</vt:lpstr>
      <vt:lpstr>Гардуна у XVIII-XIX ст.</vt:lpstr>
      <vt:lpstr>Порохова змова</vt:lpstr>
      <vt:lpstr>Презентація PowerPoint</vt:lpstr>
      <vt:lpstr>Епоха терору (Французька революція)</vt:lpstr>
      <vt:lpstr>Феніанське братство та Ірландське республіканське братство</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Еволюція тероризму, глобальний вимір сучасного тероризму.</dc:title>
  <dc:creator>Resonance PC1</dc:creator>
  <cp:lastModifiedBy>Resonance PC1</cp:lastModifiedBy>
  <cp:revision>21</cp:revision>
  <dcterms:created xsi:type="dcterms:W3CDTF">2023-09-11T17:02:55Z</dcterms:created>
  <dcterms:modified xsi:type="dcterms:W3CDTF">2023-09-11T21:28:23Z</dcterms:modified>
</cp:coreProperties>
</file>