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0" r:id="rId4"/>
    <p:sldId id="271" r:id="rId5"/>
    <p:sldId id="267" r:id="rId6"/>
    <p:sldId id="260" r:id="rId7"/>
    <p:sldId id="261" r:id="rId8"/>
    <p:sldId id="262" r:id="rId9"/>
    <p:sldId id="263" r:id="rId10"/>
    <p:sldId id="264" r:id="rId11"/>
    <p:sldId id="265" r:id="rId12"/>
    <p:sldId id="273" r:id="rId13"/>
    <p:sldId id="266" r:id="rId14"/>
    <p:sldId id="268" r:id="rId15"/>
    <p:sldId id="274" r:id="rId16"/>
    <p:sldId id="275" r:id="rId17"/>
    <p:sldId id="278" r:id="rId18"/>
    <p:sldId id="276" r:id="rId19"/>
    <p:sldId id="277" r:id="rId20"/>
    <p:sldId id="258" r:id="rId21"/>
    <p:sldId id="279" r:id="rId22"/>
    <p:sldId id="280" r:id="rId23"/>
    <p:sldId id="281" r:id="rId24"/>
    <p:sldId id="269" r:id="rId25"/>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varScale="1">
        <p:scale>
          <a:sx n="83" d="100"/>
          <a:sy n="83" d="100"/>
        </p:scale>
        <p:origin x="52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D9FDF5-CB4C-461B-AC25-34F7DE7453DC}"/>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0D7AEF96-263C-4C27-85BF-BD1DAEAB81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E72DC7CF-D652-4A28-A10E-0F58BDCA9A78}"/>
              </a:ext>
            </a:extLst>
          </p:cNvPr>
          <p:cNvSpPr>
            <a:spLocks noGrp="1"/>
          </p:cNvSpPr>
          <p:nvPr>
            <p:ph type="dt" sz="half" idx="10"/>
          </p:nvPr>
        </p:nvSpPr>
        <p:spPr/>
        <p:txBody>
          <a:bodyPr/>
          <a:lstStyle/>
          <a:p>
            <a:fld id="{EB464921-62C8-4FE5-B3BE-9761EE193061}" type="datetimeFigureOut">
              <a:rPr lang="uk-UA" smtClean="0"/>
              <a:t>09.09.2023</a:t>
            </a:fld>
            <a:endParaRPr lang="uk-UA"/>
          </a:p>
        </p:txBody>
      </p:sp>
      <p:sp>
        <p:nvSpPr>
          <p:cNvPr id="5" name="Місце для нижнього колонтитула 4">
            <a:extLst>
              <a:ext uri="{FF2B5EF4-FFF2-40B4-BE49-F238E27FC236}">
                <a16:creationId xmlns:a16="http://schemas.microsoft.com/office/drawing/2014/main" id="{BC72C2D3-7C71-4EF8-93FB-D3DCF5A77C25}"/>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343C0FEE-7646-47F3-89D7-8E22D40135FF}"/>
              </a:ext>
            </a:extLst>
          </p:cNvPr>
          <p:cNvSpPr>
            <a:spLocks noGrp="1"/>
          </p:cNvSpPr>
          <p:nvPr>
            <p:ph type="sldNum" sz="quarter" idx="12"/>
          </p:nvPr>
        </p:nvSpPr>
        <p:spPr/>
        <p:txBody>
          <a:bodyPr/>
          <a:lstStyle/>
          <a:p>
            <a:fld id="{5ACCAA86-FC71-402C-A2DA-34BDD0908744}" type="slidenum">
              <a:rPr lang="uk-UA" smtClean="0"/>
              <a:t>‹№›</a:t>
            </a:fld>
            <a:endParaRPr lang="uk-UA"/>
          </a:p>
        </p:txBody>
      </p:sp>
    </p:spTree>
    <p:extLst>
      <p:ext uri="{BB962C8B-B14F-4D97-AF65-F5344CB8AC3E}">
        <p14:creationId xmlns:p14="http://schemas.microsoft.com/office/powerpoint/2010/main" val="1350948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A6BDF4-F19C-423D-9900-34740A223331}"/>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C4907BB0-7EA2-4520-A387-2DCA3647A740}"/>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4329EE08-5C0D-463D-A72A-D2EF0FF98C27}"/>
              </a:ext>
            </a:extLst>
          </p:cNvPr>
          <p:cNvSpPr>
            <a:spLocks noGrp="1"/>
          </p:cNvSpPr>
          <p:nvPr>
            <p:ph type="dt" sz="half" idx="10"/>
          </p:nvPr>
        </p:nvSpPr>
        <p:spPr/>
        <p:txBody>
          <a:bodyPr/>
          <a:lstStyle/>
          <a:p>
            <a:fld id="{EB464921-62C8-4FE5-B3BE-9761EE193061}" type="datetimeFigureOut">
              <a:rPr lang="uk-UA" smtClean="0"/>
              <a:t>09.09.2023</a:t>
            </a:fld>
            <a:endParaRPr lang="uk-UA"/>
          </a:p>
        </p:txBody>
      </p:sp>
      <p:sp>
        <p:nvSpPr>
          <p:cNvPr id="5" name="Місце для нижнього колонтитула 4">
            <a:extLst>
              <a:ext uri="{FF2B5EF4-FFF2-40B4-BE49-F238E27FC236}">
                <a16:creationId xmlns:a16="http://schemas.microsoft.com/office/drawing/2014/main" id="{C8965D0E-4D8F-4208-9563-FF2C31F7ACA9}"/>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B751ECF7-0402-43AE-A077-CB04F947BA83}"/>
              </a:ext>
            </a:extLst>
          </p:cNvPr>
          <p:cNvSpPr>
            <a:spLocks noGrp="1"/>
          </p:cNvSpPr>
          <p:nvPr>
            <p:ph type="sldNum" sz="quarter" idx="12"/>
          </p:nvPr>
        </p:nvSpPr>
        <p:spPr/>
        <p:txBody>
          <a:bodyPr/>
          <a:lstStyle/>
          <a:p>
            <a:fld id="{5ACCAA86-FC71-402C-A2DA-34BDD0908744}" type="slidenum">
              <a:rPr lang="uk-UA" smtClean="0"/>
              <a:t>‹№›</a:t>
            </a:fld>
            <a:endParaRPr lang="uk-UA"/>
          </a:p>
        </p:txBody>
      </p:sp>
    </p:spTree>
    <p:extLst>
      <p:ext uri="{BB962C8B-B14F-4D97-AF65-F5344CB8AC3E}">
        <p14:creationId xmlns:p14="http://schemas.microsoft.com/office/powerpoint/2010/main" val="3225245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C6F57ACC-09DD-4567-ABC9-3AA7D34D02BF}"/>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990F439F-C061-4CE9-AF4F-EA17D2D3D368}"/>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1A7DBE3B-5D36-458D-A259-8EA96DABA09A}"/>
              </a:ext>
            </a:extLst>
          </p:cNvPr>
          <p:cNvSpPr>
            <a:spLocks noGrp="1"/>
          </p:cNvSpPr>
          <p:nvPr>
            <p:ph type="dt" sz="half" idx="10"/>
          </p:nvPr>
        </p:nvSpPr>
        <p:spPr/>
        <p:txBody>
          <a:bodyPr/>
          <a:lstStyle/>
          <a:p>
            <a:fld id="{EB464921-62C8-4FE5-B3BE-9761EE193061}" type="datetimeFigureOut">
              <a:rPr lang="uk-UA" smtClean="0"/>
              <a:t>09.09.2023</a:t>
            </a:fld>
            <a:endParaRPr lang="uk-UA"/>
          </a:p>
        </p:txBody>
      </p:sp>
      <p:sp>
        <p:nvSpPr>
          <p:cNvPr id="5" name="Місце для нижнього колонтитула 4">
            <a:extLst>
              <a:ext uri="{FF2B5EF4-FFF2-40B4-BE49-F238E27FC236}">
                <a16:creationId xmlns:a16="http://schemas.microsoft.com/office/drawing/2014/main" id="{44F44F2C-BB2E-4285-925F-B42B3009AF63}"/>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A1389220-1F65-4955-9289-BE8DB18E9E28}"/>
              </a:ext>
            </a:extLst>
          </p:cNvPr>
          <p:cNvSpPr>
            <a:spLocks noGrp="1"/>
          </p:cNvSpPr>
          <p:nvPr>
            <p:ph type="sldNum" sz="quarter" idx="12"/>
          </p:nvPr>
        </p:nvSpPr>
        <p:spPr/>
        <p:txBody>
          <a:bodyPr/>
          <a:lstStyle/>
          <a:p>
            <a:fld id="{5ACCAA86-FC71-402C-A2DA-34BDD0908744}" type="slidenum">
              <a:rPr lang="uk-UA" smtClean="0"/>
              <a:t>‹№›</a:t>
            </a:fld>
            <a:endParaRPr lang="uk-UA"/>
          </a:p>
        </p:txBody>
      </p:sp>
    </p:spTree>
    <p:extLst>
      <p:ext uri="{BB962C8B-B14F-4D97-AF65-F5344CB8AC3E}">
        <p14:creationId xmlns:p14="http://schemas.microsoft.com/office/powerpoint/2010/main" val="1031600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776465-2844-4080-9653-036DEDF5F603}"/>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3DB65C90-3C1D-4837-9F5E-95EB06A2744F}"/>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5994F064-939E-42B0-99EC-E81BBEE03B5F}"/>
              </a:ext>
            </a:extLst>
          </p:cNvPr>
          <p:cNvSpPr>
            <a:spLocks noGrp="1"/>
          </p:cNvSpPr>
          <p:nvPr>
            <p:ph type="dt" sz="half" idx="10"/>
          </p:nvPr>
        </p:nvSpPr>
        <p:spPr/>
        <p:txBody>
          <a:bodyPr/>
          <a:lstStyle/>
          <a:p>
            <a:fld id="{EB464921-62C8-4FE5-B3BE-9761EE193061}" type="datetimeFigureOut">
              <a:rPr lang="uk-UA" smtClean="0"/>
              <a:t>09.09.2023</a:t>
            </a:fld>
            <a:endParaRPr lang="uk-UA"/>
          </a:p>
        </p:txBody>
      </p:sp>
      <p:sp>
        <p:nvSpPr>
          <p:cNvPr id="5" name="Місце для нижнього колонтитула 4">
            <a:extLst>
              <a:ext uri="{FF2B5EF4-FFF2-40B4-BE49-F238E27FC236}">
                <a16:creationId xmlns:a16="http://schemas.microsoft.com/office/drawing/2014/main" id="{2C424C03-DA5D-42AA-A527-F483EDDBE546}"/>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07BC36EA-BA37-48BE-BFD3-96058EDEA4A9}"/>
              </a:ext>
            </a:extLst>
          </p:cNvPr>
          <p:cNvSpPr>
            <a:spLocks noGrp="1"/>
          </p:cNvSpPr>
          <p:nvPr>
            <p:ph type="sldNum" sz="quarter" idx="12"/>
          </p:nvPr>
        </p:nvSpPr>
        <p:spPr/>
        <p:txBody>
          <a:bodyPr/>
          <a:lstStyle/>
          <a:p>
            <a:fld id="{5ACCAA86-FC71-402C-A2DA-34BDD0908744}" type="slidenum">
              <a:rPr lang="uk-UA" smtClean="0"/>
              <a:t>‹№›</a:t>
            </a:fld>
            <a:endParaRPr lang="uk-UA"/>
          </a:p>
        </p:txBody>
      </p:sp>
    </p:spTree>
    <p:extLst>
      <p:ext uri="{BB962C8B-B14F-4D97-AF65-F5344CB8AC3E}">
        <p14:creationId xmlns:p14="http://schemas.microsoft.com/office/powerpoint/2010/main" val="2097986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D47C9B-65B0-415F-A602-83E038902D09}"/>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2ACC1505-CE50-4A8B-AF3D-F20E41ED9F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6324E55E-03CD-44BF-B0FA-0320220E8921}"/>
              </a:ext>
            </a:extLst>
          </p:cNvPr>
          <p:cNvSpPr>
            <a:spLocks noGrp="1"/>
          </p:cNvSpPr>
          <p:nvPr>
            <p:ph type="dt" sz="half" idx="10"/>
          </p:nvPr>
        </p:nvSpPr>
        <p:spPr/>
        <p:txBody>
          <a:bodyPr/>
          <a:lstStyle/>
          <a:p>
            <a:fld id="{EB464921-62C8-4FE5-B3BE-9761EE193061}" type="datetimeFigureOut">
              <a:rPr lang="uk-UA" smtClean="0"/>
              <a:t>09.09.2023</a:t>
            </a:fld>
            <a:endParaRPr lang="uk-UA"/>
          </a:p>
        </p:txBody>
      </p:sp>
      <p:sp>
        <p:nvSpPr>
          <p:cNvPr id="5" name="Місце для нижнього колонтитула 4">
            <a:extLst>
              <a:ext uri="{FF2B5EF4-FFF2-40B4-BE49-F238E27FC236}">
                <a16:creationId xmlns:a16="http://schemas.microsoft.com/office/drawing/2014/main" id="{14D5A782-8F29-446E-977E-13849AE60534}"/>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B8546A3D-5731-4809-8AE5-4E5B3D252DC1}"/>
              </a:ext>
            </a:extLst>
          </p:cNvPr>
          <p:cNvSpPr>
            <a:spLocks noGrp="1"/>
          </p:cNvSpPr>
          <p:nvPr>
            <p:ph type="sldNum" sz="quarter" idx="12"/>
          </p:nvPr>
        </p:nvSpPr>
        <p:spPr/>
        <p:txBody>
          <a:bodyPr/>
          <a:lstStyle/>
          <a:p>
            <a:fld id="{5ACCAA86-FC71-402C-A2DA-34BDD0908744}" type="slidenum">
              <a:rPr lang="uk-UA" smtClean="0"/>
              <a:t>‹№›</a:t>
            </a:fld>
            <a:endParaRPr lang="uk-UA"/>
          </a:p>
        </p:txBody>
      </p:sp>
    </p:spTree>
    <p:extLst>
      <p:ext uri="{BB962C8B-B14F-4D97-AF65-F5344CB8AC3E}">
        <p14:creationId xmlns:p14="http://schemas.microsoft.com/office/powerpoint/2010/main" val="2136029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40453C-C609-46E6-BA74-B24892195AF4}"/>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D1AA00DA-6DF4-435B-B646-F5794BE385DB}"/>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CC58C0C0-7E7C-409B-A8F1-7E2BE3798DC5}"/>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D903D4BC-1A07-4C19-8918-FDDC8A610277}"/>
              </a:ext>
            </a:extLst>
          </p:cNvPr>
          <p:cNvSpPr>
            <a:spLocks noGrp="1"/>
          </p:cNvSpPr>
          <p:nvPr>
            <p:ph type="dt" sz="half" idx="10"/>
          </p:nvPr>
        </p:nvSpPr>
        <p:spPr/>
        <p:txBody>
          <a:bodyPr/>
          <a:lstStyle/>
          <a:p>
            <a:fld id="{EB464921-62C8-4FE5-B3BE-9761EE193061}" type="datetimeFigureOut">
              <a:rPr lang="uk-UA" smtClean="0"/>
              <a:t>09.09.2023</a:t>
            </a:fld>
            <a:endParaRPr lang="uk-UA"/>
          </a:p>
        </p:txBody>
      </p:sp>
      <p:sp>
        <p:nvSpPr>
          <p:cNvPr id="6" name="Місце для нижнього колонтитула 5">
            <a:extLst>
              <a:ext uri="{FF2B5EF4-FFF2-40B4-BE49-F238E27FC236}">
                <a16:creationId xmlns:a16="http://schemas.microsoft.com/office/drawing/2014/main" id="{0B0C0B27-C117-4361-BB5C-72F2CCEF6394}"/>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403C377B-C959-4606-B256-C99ABFBE749D}"/>
              </a:ext>
            </a:extLst>
          </p:cNvPr>
          <p:cNvSpPr>
            <a:spLocks noGrp="1"/>
          </p:cNvSpPr>
          <p:nvPr>
            <p:ph type="sldNum" sz="quarter" idx="12"/>
          </p:nvPr>
        </p:nvSpPr>
        <p:spPr/>
        <p:txBody>
          <a:bodyPr/>
          <a:lstStyle/>
          <a:p>
            <a:fld id="{5ACCAA86-FC71-402C-A2DA-34BDD0908744}" type="slidenum">
              <a:rPr lang="uk-UA" smtClean="0"/>
              <a:t>‹№›</a:t>
            </a:fld>
            <a:endParaRPr lang="uk-UA"/>
          </a:p>
        </p:txBody>
      </p:sp>
    </p:spTree>
    <p:extLst>
      <p:ext uri="{BB962C8B-B14F-4D97-AF65-F5344CB8AC3E}">
        <p14:creationId xmlns:p14="http://schemas.microsoft.com/office/powerpoint/2010/main" val="2224120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7C4BC4-381A-4B70-9C00-89394BB50C31}"/>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3F48F353-AFF5-4C3E-AFCB-442AC70E3A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6006FDE9-AF90-4BD1-BE76-C3E18EA1EA38}"/>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257273E1-F34E-40D3-828D-5C843C916D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167B16B2-F87A-4DF6-B3BA-C74C1D977DF3}"/>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50257D4D-2FC4-4B9D-A22B-EEFBC9947E62}"/>
              </a:ext>
            </a:extLst>
          </p:cNvPr>
          <p:cNvSpPr>
            <a:spLocks noGrp="1"/>
          </p:cNvSpPr>
          <p:nvPr>
            <p:ph type="dt" sz="half" idx="10"/>
          </p:nvPr>
        </p:nvSpPr>
        <p:spPr/>
        <p:txBody>
          <a:bodyPr/>
          <a:lstStyle/>
          <a:p>
            <a:fld id="{EB464921-62C8-4FE5-B3BE-9761EE193061}" type="datetimeFigureOut">
              <a:rPr lang="uk-UA" smtClean="0"/>
              <a:t>09.09.2023</a:t>
            </a:fld>
            <a:endParaRPr lang="uk-UA"/>
          </a:p>
        </p:txBody>
      </p:sp>
      <p:sp>
        <p:nvSpPr>
          <p:cNvPr id="8" name="Місце для нижнього колонтитула 7">
            <a:extLst>
              <a:ext uri="{FF2B5EF4-FFF2-40B4-BE49-F238E27FC236}">
                <a16:creationId xmlns:a16="http://schemas.microsoft.com/office/drawing/2014/main" id="{F1A91EC4-1095-4E85-8D7D-99CD2C036666}"/>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3221EE70-A900-4E30-9170-86D755452E37}"/>
              </a:ext>
            </a:extLst>
          </p:cNvPr>
          <p:cNvSpPr>
            <a:spLocks noGrp="1"/>
          </p:cNvSpPr>
          <p:nvPr>
            <p:ph type="sldNum" sz="quarter" idx="12"/>
          </p:nvPr>
        </p:nvSpPr>
        <p:spPr/>
        <p:txBody>
          <a:bodyPr/>
          <a:lstStyle/>
          <a:p>
            <a:fld id="{5ACCAA86-FC71-402C-A2DA-34BDD0908744}" type="slidenum">
              <a:rPr lang="uk-UA" smtClean="0"/>
              <a:t>‹№›</a:t>
            </a:fld>
            <a:endParaRPr lang="uk-UA"/>
          </a:p>
        </p:txBody>
      </p:sp>
    </p:spTree>
    <p:extLst>
      <p:ext uri="{BB962C8B-B14F-4D97-AF65-F5344CB8AC3E}">
        <p14:creationId xmlns:p14="http://schemas.microsoft.com/office/powerpoint/2010/main" val="220233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FA8E50-6116-4B92-880D-93E403F44638}"/>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1F1BFCD4-FD7A-4A25-B24E-43B87E41668D}"/>
              </a:ext>
            </a:extLst>
          </p:cNvPr>
          <p:cNvSpPr>
            <a:spLocks noGrp="1"/>
          </p:cNvSpPr>
          <p:nvPr>
            <p:ph type="dt" sz="half" idx="10"/>
          </p:nvPr>
        </p:nvSpPr>
        <p:spPr/>
        <p:txBody>
          <a:bodyPr/>
          <a:lstStyle/>
          <a:p>
            <a:fld id="{EB464921-62C8-4FE5-B3BE-9761EE193061}" type="datetimeFigureOut">
              <a:rPr lang="uk-UA" smtClean="0"/>
              <a:t>09.09.2023</a:t>
            </a:fld>
            <a:endParaRPr lang="uk-UA"/>
          </a:p>
        </p:txBody>
      </p:sp>
      <p:sp>
        <p:nvSpPr>
          <p:cNvPr id="4" name="Місце для нижнього колонтитула 3">
            <a:extLst>
              <a:ext uri="{FF2B5EF4-FFF2-40B4-BE49-F238E27FC236}">
                <a16:creationId xmlns:a16="http://schemas.microsoft.com/office/drawing/2014/main" id="{E566A7F4-9E69-4DFC-959A-468001E983CA}"/>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8F194DBE-F42A-4233-BF5D-0D4832EB792B}"/>
              </a:ext>
            </a:extLst>
          </p:cNvPr>
          <p:cNvSpPr>
            <a:spLocks noGrp="1"/>
          </p:cNvSpPr>
          <p:nvPr>
            <p:ph type="sldNum" sz="quarter" idx="12"/>
          </p:nvPr>
        </p:nvSpPr>
        <p:spPr/>
        <p:txBody>
          <a:bodyPr/>
          <a:lstStyle/>
          <a:p>
            <a:fld id="{5ACCAA86-FC71-402C-A2DA-34BDD0908744}" type="slidenum">
              <a:rPr lang="uk-UA" smtClean="0"/>
              <a:t>‹№›</a:t>
            </a:fld>
            <a:endParaRPr lang="uk-UA"/>
          </a:p>
        </p:txBody>
      </p:sp>
    </p:spTree>
    <p:extLst>
      <p:ext uri="{BB962C8B-B14F-4D97-AF65-F5344CB8AC3E}">
        <p14:creationId xmlns:p14="http://schemas.microsoft.com/office/powerpoint/2010/main" val="525722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B0DA04B2-BB61-46F8-B8D7-6643E52DF831}"/>
              </a:ext>
            </a:extLst>
          </p:cNvPr>
          <p:cNvSpPr>
            <a:spLocks noGrp="1"/>
          </p:cNvSpPr>
          <p:nvPr>
            <p:ph type="dt" sz="half" idx="10"/>
          </p:nvPr>
        </p:nvSpPr>
        <p:spPr/>
        <p:txBody>
          <a:bodyPr/>
          <a:lstStyle/>
          <a:p>
            <a:fld id="{EB464921-62C8-4FE5-B3BE-9761EE193061}" type="datetimeFigureOut">
              <a:rPr lang="uk-UA" smtClean="0"/>
              <a:t>09.09.2023</a:t>
            </a:fld>
            <a:endParaRPr lang="uk-UA"/>
          </a:p>
        </p:txBody>
      </p:sp>
      <p:sp>
        <p:nvSpPr>
          <p:cNvPr id="3" name="Місце для нижнього колонтитула 2">
            <a:extLst>
              <a:ext uri="{FF2B5EF4-FFF2-40B4-BE49-F238E27FC236}">
                <a16:creationId xmlns:a16="http://schemas.microsoft.com/office/drawing/2014/main" id="{2956E90A-C6D6-4A63-9085-DD4A633C48EA}"/>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36A2CB1B-9291-4566-A0BC-13148EE3E4BF}"/>
              </a:ext>
            </a:extLst>
          </p:cNvPr>
          <p:cNvSpPr>
            <a:spLocks noGrp="1"/>
          </p:cNvSpPr>
          <p:nvPr>
            <p:ph type="sldNum" sz="quarter" idx="12"/>
          </p:nvPr>
        </p:nvSpPr>
        <p:spPr/>
        <p:txBody>
          <a:bodyPr/>
          <a:lstStyle/>
          <a:p>
            <a:fld id="{5ACCAA86-FC71-402C-A2DA-34BDD0908744}" type="slidenum">
              <a:rPr lang="uk-UA" smtClean="0"/>
              <a:t>‹№›</a:t>
            </a:fld>
            <a:endParaRPr lang="uk-UA"/>
          </a:p>
        </p:txBody>
      </p:sp>
    </p:spTree>
    <p:extLst>
      <p:ext uri="{BB962C8B-B14F-4D97-AF65-F5344CB8AC3E}">
        <p14:creationId xmlns:p14="http://schemas.microsoft.com/office/powerpoint/2010/main" val="1083051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0545D9-2173-489E-B45F-873F89E77EA2}"/>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1F79A529-CA78-4C71-8B6A-0543B29578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9AC3A6EA-4224-427B-8461-E3142E66AF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A8511318-D141-432E-BEAE-DB3347A6813D}"/>
              </a:ext>
            </a:extLst>
          </p:cNvPr>
          <p:cNvSpPr>
            <a:spLocks noGrp="1"/>
          </p:cNvSpPr>
          <p:nvPr>
            <p:ph type="dt" sz="half" idx="10"/>
          </p:nvPr>
        </p:nvSpPr>
        <p:spPr/>
        <p:txBody>
          <a:bodyPr/>
          <a:lstStyle/>
          <a:p>
            <a:fld id="{EB464921-62C8-4FE5-B3BE-9761EE193061}" type="datetimeFigureOut">
              <a:rPr lang="uk-UA" smtClean="0"/>
              <a:t>09.09.2023</a:t>
            </a:fld>
            <a:endParaRPr lang="uk-UA"/>
          </a:p>
        </p:txBody>
      </p:sp>
      <p:sp>
        <p:nvSpPr>
          <p:cNvPr id="6" name="Місце для нижнього колонтитула 5">
            <a:extLst>
              <a:ext uri="{FF2B5EF4-FFF2-40B4-BE49-F238E27FC236}">
                <a16:creationId xmlns:a16="http://schemas.microsoft.com/office/drawing/2014/main" id="{C99BB79A-CE74-4A18-85CD-15395616CBB4}"/>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4E5A1FD6-5838-4851-8128-349D08F22169}"/>
              </a:ext>
            </a:extLst>
          </p:cNvPr>
          <p:cNvSpPr>
            <a:spLocks noGrp="1"/>
          </p:cNvSpPr>
          <p:nvPr>
            <p:ph type="sldNum" sz="quarter" idx="12"/>
          </p:nvPr>
        </p:nvSpPr>
        <p:spPr/>
        <p:txBody>
          <a:bodyPr/>
          <a:lstStyle/>
          <a:p>
            <a:fld id="{5ACCAA86-FC71-402C-A2DA-34BDD0908744}" type="slidenum">
              <a:rPr lang="uk-UA" smtClean="0"/>
              <a:t>‹№›</a:t>
            </a:fld>
            <a:endParaRPr lang="uk-UA"/>
          </a:p>
        </p:txBody>
      </p:sp>
    </p:spTree>
    <p:extLst>
      <p:ext uri="{BB962C8B-B14F-4D97-AF65-F5344CB8AC3E}">
        <p14:creationId xmlns:p14="http://schemas.microsoft.com/office/powerpoint/2010/main" val="3543362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494358-4F7A-4771-92F8-76E5EF774D75}"/>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3ADC7A29-F500-4AF3-BDE0-7233AA355A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63D125F5-5448-4072-BC12-6EEA9AB466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DE8F3D80-CBBE-4B11-AE6B-B1648345562A}"/>
              </a:ext>
            </a:extLst>
          </p:cNvPr>
          <p:cNvSpPr>
            <a:spLocks noGrp="1"/>
          </p:cNvSpPr>
          <p:nvPr>
            <p:ph type="dt" sz="half" idx="10"/>
          </p:nvPr>
        </p:nvSpPr>
        <p:spPr/>
        <p:txBody>
          <a:bodyPr/>
          <a:lstStyle/>
          <a:p>
            <a:fld id="{EB464921-62C8-4FE5-B3BE-9761EE193061}" type="datetimeFigureOut">
              <a:rPr lang="uk-UA" smtClean="0"/>
              <a:t>09.09.2023</a:t>
            </a:fld>
            <a:endParaRPr lang="uk-UA"/>
          </a:p>
        </p:txBody>
      </p:sp>
      <p:sp>
        <p:nvSpPr>
          <p:cNvPr id="6" name="Місце для нижнього колонтитула 5">
            <a:extLst>
              <a:ext uri="{FF2B5EF4-FFF2-40B4-BE49-F238E27FC236}">
                <a16:creationId xmlns:a16="http://schemas.microsoft.com/office/drawing/2014/main" id="{23281C22-5CA4-4989-89C2-266A333F99BD}"/>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52D18873-295D-4D0B-A570-18C5338F32F4}"/>
              </a:ext>
            </a:extLst>
          </p:cNvPr>
          <p:cNvSpPr>
            <a:spLocks noGrp="1"/>
          </p:cNvSpPr>
          <p:nvPr>
            <p:ph type="sldNum" sz="quarter" idx="12"/>
          </p:nvPr>
        </p:nvSpPr>
        <p:spPr/>
        <p:txBody>
          <a:bodyPr/>
          <a:lstStyle/>
          <a:p>
            <a:fld id="{5ACCAA86-FC71-402C-A2DA-34BDD0908744}" type="slidenum">
              <a:rPr lang="uk-UA" smtClean="0"/>
              <a:t>‹№›</a:t>
            </a:fld>
            <a:endParaRPr lang="uk-UA"/>
          </a:p>
        </p:txBody>
      </p:sp>
    </p:spTree>
    <p:extLst>
      <p:ext uri="{BB962C8B-B14F-4D97-AF65-F5344CB8AC3E}">
        <p14:creationId xmlns:p14="http://schemas.microsoft.com/office/powerpoint/2010/main" val="2646994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9E1A2420-4A91-4DB3-9E7B-4B96A565A6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dirty="0"/>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387585AA-303C-4FD9-8BE3-C12D7E9F98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dirty="0"/>
              <a:t>Клацніть, щоб відредагувати стилі зразків тексту</a:t>
            </a:r>
          </a:p>
          <a:p>
            <a:pPr lvl="1"/>
            <a:r>
              <a:rPr lang="uk-UA" dirty="0"/>
              <a:t>Другий рівень</a:t>
            </a:r>
          </a:p>
          <a:p>
            <a:pPr lvl="2"/>
            <a:r>
              <a:rPr lang="uk-UA" dirty="0"/>
              <a:t>Третій рівень</a:t>
            </a:r>
          </a:p>
          <a:p>
            <a:pPr lvl="3"/>
            <a:r>
              <a:rPr lang="uk-UA" dirty="0"/>
              <a:t>Четвертий рівень</a:t>
            </a:r>
          </a:p>
          <a:p>
            <a:pPr lvl="4"/>
            <a:r>
              <a:rPr lang="uk-UA" dirty="0"/>
              <a:t>П’ятий рівень</a:t>
            </a:r>
          </a:p>
        </p:txBody>
      </p:sp>
      <p:sp>
        <p:nvSpPr>
          <p:cNvPr id="4" name="Місце для дати 3">
            <a:extLst>
              <a:ext uri="{FF2B5EF4-FFF2-40B4-BE49-F238E27FC236}">
                <a16:creationId xmlns:a16="http://schemas.microsoft.com/office/drawing/2014/main" id="{83C2C261-9D51-43BB-B3DB-7A112CBCB2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fld id="{EB464921-62C8-4FE5-B3BE-9761EE193061}" type="datetimeFigureOut">
              <a:rPr lang="uk-UA" smtClean="0"/>
              <a:pPr/>
              <a:t>09.09.2023</a:t>
            </a:fld>
            <a:endParaRPr lang="uk-UA" dirty="0"/>
          </a:p>
        </p:txBody>
      </p:sp>
      <p:sp>
        <p:nvSpPr>
          <p:cNvPr id="5" name="Місце для нижнього колонтитула 4">
            <a:extLst>
              <a:ext uri="{FF2B5EF4-FFF2-40B4-BE49-F238E27FC236}">
                <a16:creationId xmlns:a16="http://schemas.microsoft.com/office/drawing/2014/main" id="{AC168F1B-3971-4856-9CE4-236F17D344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uk-UA" dirty="0"/>
          </a:p>
        </p:txBody>
      </p:sp>
      <p:sp>
        <p:nvSpPr>
          <p:cNvPr id="6" name="Місце для номера слайда 5">
            <a:extLst>
              <a:ext uri="{FF2B5EF4-FFF2-40B4-BE49-F238E27FC236}">
                <a16:creationId xmlns:a16="http://schemas.microsoft.com/office/drawing/2014/main" id="{AABC255C-6705-442F-A3B1-B6D35D191B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5ACCAA86-FC71-402C-A2DA-34BDD0908744}" type="slidenum">
              <a:rPr lang="uk-UA" smtClean="0"/>
              <a:pPr/>
              <a:t>‹№›</a:t>
            </a:fld>
            <a:endParaRPr lang="uk-UA" dirty="0"/>
          </a:p>
        </p:txBody>
      </p:sp>
    </p:spTree>
    <p:extLst>
      <p:ext uri="{BB962C8B-B14F-4D97-AF65-F5344CB8AC3E}">
        <p14:creationId xmlns:p14="http://schemas.microsoft.com/office/powerpoint/2010/main" val="3740778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gigacenter.u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zakon.rada.gov.ua/laws/show/2075-20#Tex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zakon.rada.gov.ua/laws/show/922-19#Tex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gigacenter.ua/ua/news/centr-obrobki-danih-cod-sh-o-ce-prostimi-slovami" TargetMode="External"/><Relationship Id="rId2" Type="http://schemas.openxmlformats.org/officeDocument/2006/relationships/hyperlink" Target="http://dspace.kntu.kr.ua/jspui/" TargetMode="External"/><Relationship Id="rId1" Type="http://schemas.openxmlformats.org/officeDocument/2006/relationships/slideLayout" Target="../slideLayouts/slideLayout2.xml"/><Relationship Id="rId5" Type="http://schemas.openxmlformats.org/officeDocument/2006/relationships/hyperlink" Target="https://tucha.ua/uk/company" TargetMode="External"/><Relationship Id="rId4" Type="http://schemas.openxmlformats.org/officeDocument/2006/relationships/hyperlink" Target="https://gigacenter.ua/ua/about#intermap"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9549792-539A-44C9-B434-FE9FB2CD533B}"/>
              </a:ext>
            </a:extLst>
          </p:cNvPr>
          <p:cNvSpPr>
            <a:spLocks noGrp="1"/>
          </p:cNvSpPr>
          <p:nvPr>
            <p:ph type="ctrTitle"/>
          </p:nvPr>
        </p:nvSpPr>
        <p:spPr>
          <a:xfrm>
            <a:off x="1524000" y="341745"/>
            <a:ext cx="9144000" cy="2512291"/>
          </a:xfrm>
        </p:spPr>
        <p:txBody>
          <a:bodyPr>
            <a:normAutofit fontScale="90000"/>
          </a:bodyPr>
          <a:lstStyle/>
          <a:p>
            <a:r>
              <a:rPr lang="uk-UA" b="1" dirty="0">
                <a:solidFill>
                  <a:schemeClr val="accent1">
                    <a:lumMod val="75000"/>
                  </a:schemeClr>
                </a:solidFill>
              </a:rPr>
              <a:t>Основи функціонування центрів обробки даних </a:t>
            </a:r>
            <a:br>
              <a:rPr lang="uk-UA" b="1" dirty="0">
                <a:solidFill>
                  <a:schemeClr val="accent1">
                    <a:lumMod val="75000"/>
                  </a:schemeClr>
                </a:solidFill>
              </a:rPr>
            </a:br>
            <a:r>
              <a:rPr lang="uk-UA" b="1" dirty="0">
                <a:solidFill>
                  <a:schemeClr val="accent1">
                    <a:lumMod val="75000"/>
                  </a:schemeClr>
                </a:solidFill>
              </a:rPr>
              <a:t>(ЦОД)</a:t>
            </a:r>
          </a:p>
        </p:txBody>
      </p:sp>
      <p:sp>
        <p:nvSpPr>
          <p:cNvPr id="3" name="Підзаголовок 2">
            <a:extLst>
              <a:ext uri="{FF2B5EF4-FFF2-40B4-BE49-F238E27FC236}">
                <a16:creationId xmlns:a16="http://schemas.microsoft.com/office/drawing/2014/main" id="{D24A67AB-58C1-473F-99E0-C1F1ADDF664E}"/>
              </a:ext>
            </a:extLst>
          </p:cNvPr>
          <p:cNvSpPr>
            <a:spLocks noGrp="1"/>
          </p:cNvSpPr>
          <p:nvPr>
            <p:ph type="subTitle" idx="1"/>
          </p:nvPr>
        </p:nvSpPr>
        <p:spPr>
          <a:xfrm>
            <a:off x="1715103" y="2601119"/>
            <a:ext cx="9144000" cy="1655762"/>
          </a:xfrm>
        </p:spPr>
        <p:txBody>
          <a:bodyPr/>
          <a:lstStyle/>
          <a:p>
            <a:endParaRPr lang="uk-UA" dirty="0"/>
          </a:p>
          <a:p>
            <a:r>
              <a:rPr lang="uk-UA" dirty="0"/>
              <a:t>Лекція 2</a:t>
            </a:r>
          </a:p>
        </p:txBody>
      </p:sp>
      <p:pic>
        <p:nvPicPr>
          <p:cNvPr id="4" name="Рисунок 3">
            <a:extLst>
              <a:ext uri="{FF2B5EF4-FFF2-40B4-BE49-F238E27FC236}">
                <a16:creationId xmlns:a16="http://schemas.microsoft.com/office/drawing/2014/main" id="{5C1DE986-B3B2-45F0-AB24-03D7A2D92333}"/>
              </a:ext>
            </a:extLst>
          </p:cNvPr>
          <p:cNvPicPr>
            <a:picLocks noChangeAspect="1"/>
          </p:cNvPicPr>
          <p:nvPr/>
        </p:nvPicPr>
        <p:blipFill>
          <a:blip r:embed="rId2"/>
          <a:stretch>
            <a:fillRect/>
          </a:stretch>
        </p:blipFill>
        <p:spPr>
          <a:xfrm>
            <a:off x="8526991" y="3597464"/>
            <a:ext cx="3526464" cy="3086367"/>
          </a:xfrm>
          <a:prstGeom prst="rect">
            <a:avLst/>
          </a:prstGeom>
        </p:spPr>
      </p:pic>
      <p:pic>
        <p:nvPicPr>
          <p:cNvPr id="5" name="Рисунок 4">
            <a:extLst>
              <a:ext uri="{FF2B5EF4-FFF2-40B4-BE49-F238E27FC236}">
                <a16:creationId xmlns:a16="http://schemas.microsoft.com/office/drawing/2014/main" id="{F276AF85-7349-4870-86BC-11807D77CC30}"/>
              </a:ext>
            </a:extLst>
          </p:cNvPr>
          <p:cNvPicPr>
            <a:picLocks noChangeAspect="1"/>
          </p:cNvPicPr>
          <p:nvPr/>
        </p:nvPicPr>
        <p:blipFill>
          <a:blip r:embed="rId3"/>
          <a:stretch>
            <a:fillRect/>
          </a:stretch>
        </p:blipFill>
        <p:spPr>
          <a:xfrm>
            <a:off x="258574" y="3676566"/>
            <a:ext cx="5837426" cy="3086367"/>
          </a:xfrm>
          <a:prstGeom prst="rect">
            <a:avLst/>
          </a:prstGeom>
        </p:spPr>
      </p:pic>
      <p:pic>
        <p:nvPicPr>
          <p:cNvPr id="6" name="Рисунок 5">
            <a:extLst>
              <a:ext uri="{FF2B5EF4-FFF2-40B4-BE49-F238E27FC236}">
                <a16:creationId xmlns:a16="http://schemas.microsoft.com/office/drawing/2014/main" id="{56AB138B-486D-44E5-A1EA-AB2817B3EB76}"/>
              </a:ext>
            </a:extLst>
          </p:cNvPr>
          <p:cNvPicPr>
            <a:picLocks noChangeAspect="1"/>
          </p:cNvPicPr>
          <p:nvPr/>
        </p:nvPicPr>
        <p:blipFill>
          <a:blip r:embed="rId4"/>
          <a:stretch>
            <a:fillRect/>
          </a:stretch>
        </p:blipFill>
        <p:spPr>
          <a:xfrm>
            <a:off x="6177349" y="5552314"/>
            <a:ext cx="2349642" cy="1021821"/>
          </a:xfrm>
          <a:prstGeom prst="rect">
            <a:avLst/>
          </a:prstGeom>
        </p:spPr>
      </p:pic>
      <p:pic>
        <p:nvPicPr>
          <p:cNvPr id="7" name="Рисунок 6">
            <a:extLst>
              <a:ext uri="{FF2B5EF4-FFF2-40B4-BE49-F238E27FC236}">
                <a16:creationId xmlns:a16="http://schemas.microsoft.com/office/drawing/2014/main" id="{D0ABC95C-F300-49B6-900F-0DB118162AB5}"/>
              </a:ext>
            </a:extLst>
          </p:cNvPr>
          <p:cNvPicPr>
            <a:picLocks noChangeAspect="1"/>
          </p:cNvPicPr>
          <p:nvPr/>
        </p:nvPicPr>
        <p:blipFill>
          <a:blip r:embed="rId5"/>
          <a:stretch>
            <a:fillRect/>
          </a:stretch>
        </p:blipFill>
        <p:spPr>
          <a:xfrm>
            <a:off x="23862" y="109610"/>
            <a:ext cx="2202102" cy="1607959"/>
          </a:xfrm>
          <a:prstGeom prst="rect">
            <a:avLst/>
          </a:prstGeom>
        </p:spPr>
      </p:pic>
      <p:pic>
        <p:nvPicPr>
          <p:cNvPr id="8" name="Рисунок 7">
            <a:extLst>
              <a:ext uri="{FF2B5EF4-FFF2-40B4-BE49-F238E27FC236}">
                <a16:creationId xmlns:a16="http://schemas.microsoft.com/office/drawing/2014/main" id="{A1B5B7E9-3C09-4C14-B936-20389F6D5EC5}"/>
              </a:ext>
            </a:extLst>
          </p:cNvPr>
          <p:cNvPicPr>
            <a:picLocks noChangeAspect="1"/>
          </p:cNvPicPr>
          <p:nvPr/>
        </p:nvPicPr>
        <p:blipFill>
          <a:blip r:embed="rId6"/>
          <a:stretch>
            <a:fillRect/>
          </a:stretch>
        </p:blipFill>
        <p:spPr>
          <a:xfrm>
            <a:off x="6471855" y="4157209"/>
            <a:ext cx="1760630" cy="1144602"/>
          </a:xfrm>
          <a:prstGeom prst="rect">
            <a:avLst/>
          </a:prstGeom>
        </p:spPr>
      </p:pic>
      <p:pic>
        <p:nvPicPr>
          <p:cNvPr id="9" name="Рисунок 8">
            <a:extLst>
              <a:ext uri="{FF2B5EF4-FFF2-40B4-BE49-F238E27FC236}">
                <a16:creationId xmlns:a16="http://schemas.microsoft.com/office/drawing/2014/main" id="{30D486DB-E8AF-480A-A870-A5CE3C4254B3}"/>
              </a:ext>
            </a:extLst>
          </p:cNvPr>
          <p:cNvPicPr>
            <a:picLocks noChangeAspect="1"/>
          </p:cNvPicPr>
          <p:nvPr/>
        </p:nvPicPr>
        <p:blipFill>
          <a:blip r:embed="rId7"/>
          <a:stretch>
            <a:fillRect/>
          </a:stretch>
        </p:blipFill>
        <p:spPr>
          <a:xfrm>
            <a:off x="556176" y="2296725"/>
            <a:ext cx="967824" cy="739204"/>
          </a:xfrm>
          <a:prstGeom prst="rect">
            <a:avLst/>
          </a:prstGeom>
        </p:spPr>
      </p:pic>
      <p:pic>
        <p:nvPicPr>
          <p:cNvPr id="10" name="Рисунок 9">
            <a:extLst>
              <a:ext uri="{FF2B5EF4-FFF2-40B4-BE49-F238E27FC236}">
                <a16:creationId xmlns:a16="http://schemas.microsoft.com/office/drawing/2014/main" id="{9CF25EF3-33F4-41AD-88BA-A5A7B92A075E}"/>
              </a:ext>
            </a:extLst>
          </p:cNvPr>
          <p:cNvPicPr>
            <a:picLocks noChangeAspect="1"/>
          </p:cNvPicPr>
          <p:nvPr/>
        </p:nvPicPr>
        <p:blipFill>
          <a:blip r:embed="rId8"/>
          <a:stretch>
            <a:fillRect/>
          </a:stretch>
        </p:blipFill>
        <p:spPr>
          <a:xfrm>
            <a:off x="2117132" y="2507257"/>
            <a:ext cx="1265030" cy="662997"/>
          </a:xfrm>
          <a:prstGeom prst="rect">
            <a:avLst/>
          </a:prstGeom>
        </p:spPr>
      </p:pic>
      <p:pic>
        <p:nvPicPr>
          <p:cNvPr id="11" name="Рисунок 10">
            <a:extLst>
              <a:ext uri="{FF2B5EF4-FFF2-40B4-BE49-F238E27FC236}">
                <a16:creationId xmlns:a16="http://schemas.microsoft.com/office/drawing/2014/main" id="{97CE7635-CDFC-40CF-9270-2C781F1AF3C7}"/>
              </a:ext>
            </a:extLst>
          </p:cNvPr>
          <p:cNvPicPr>
            <a:picLocks noChangeAspect="1"/>
          </p:cNvPicPr>
          <p:nvPr/>
        </p:nvPicPr>
        <p:blipFill>
          <a:blip r:embed="rId9"/>
          <a:stretch>
            <a:fillRect/>
          </a:stretch>
        </p:blipFill>
        <p:spPr>
          <a:xfrm>
            <a:off x="662866" y="3009068"/>
            <a:ext cx="1226926" cy="617273"/>
          </a:xfrm>
          <a:prstGeom prst="rect">
            <a:avLst/>
          </a:prstGeom>
        </p:spPr>
      </p:pic>
      <p:pic>
        <p:nvPicPr>
          <p:cNvPr id="12" name="Рисунок 11">
            <a:extLst>
              <a:ext uri="{FF2B5EF4-FFF2-40B4-BE49-F238E27FC236}">
                <a16:creationId xmlns:a16="http://schemas.microsoft.com/office/drawing/2014/main" id="{D6EAE022-A6F2-4B2E-A82D-4B71F0B381E6}"/>
              </a:ext>
            </a:extLst>
          </p:cNvPr>
          <p:cNvPicPr>
            <a:picLocks noChangeAspect="1"/>
          </p:cNvPicPr>
          <p:nvPr/>
        </p:nvPicPr>
        <p:blipFill>
          <a:blip r:embed="rId10"/>
          <a:stretch>
            <a:fillRect/>
          </a:stretch>
        </p:blipFill>
        <p:spPr>
          <a:xfrm>
            <a:off x="10199994" y="416752"/>
            <a:ext cx="1158340" cy="1333616"/>
          </a:xfrm>
          <a:prstGeom prst="rect">
            <a:avLst/>
          </a:prstGeom>
        </p:spPr>
      </p:pic>
      <p:pic>
        <p:nvPicPr>
          <p:cNvPr id="13" name="Рисунок 12">
            <a:extLst>
              <a:ext uri="{FF2B5EF4-FFF2-40B4-BE49-F238E27FC236}">
                <a16:creationId xmlns:a16="http://schemas.microsoft.com/office/drawing/2014/main" id="{808F5293-DC39-4DA7-8C14-9BFC4674951A}"/>
              </a:ext>
            </a:extLst>
          </p:cNvPr>
          <p:cNvPicPr>
            <a:picLocks noChangeAspect="1"/>
          </p:cNvPicPr>
          <p:nvPr/>
        </p:nvPicPr>
        <p:blipFill>
          <a:blip r:embed="rId11"/>
          <a:stretch>
            <a:fillRect/>
          </a:stretch>
        </p:blipFill>
        <p:spPr>
          <a:xfrm>
            <a:off x="10243765" y="1983527"/>
            <a:ext cx="1242168" cy="586791"/>
          </a:xfrm>
          <a:prstGeom prst="rect">
            <a:avLst/>
          </a:prstGeom>
        </p:spPr>
      </p:pic>
      <p:pic>
        <p:nvPicPr>
          <p:cNvPr id="14" name="Рисунок 13">
            <a:extLst>
              <a:ext uri="{FF2B5EF4-FFF2-40B4-BE49-F238E27FC236}">
                <a16:creationId xmlns:a16="http://schemas.microsoft.com/office/drawing/2014/main" id="{F5395E1E-978A-459D-B756-18CEE98F73AA}"/>
              </a:ext>
            </a:extLst>
          </p:cNvPr>
          <p:cNvPicPr>
            <a:picLocks noChangeAspect="1"/>
          </p:cNvPicPr>
          <p:nvPr/>
        </p:nvPicPr>
        <p:blipFill>
          <a:blip r:embed="rId12"/>
          <a:stretch>
            <a:fillRect/>
          </a:stretch>
        </p:blipFill>
        <p:spPr>
          <a:xfrm>
            <a:off x="10303822" y="2806930"/>
            <a:ext cx="1234547" cy="472481"/>
          </a:xfrm>
          <a:prstGeom prst="rect">
            <a:avLst/>
          </a:prstGeom>
        </p:spPr>
      </p:pic>
    </p:spTree>
    <p:extLst>
      <p:ext uri="{BB962C8B-B14F-4D97-AF65-F5344CB8AC3E}">
        <p14:creationId xmlns:p14="http://schemas.microsoft.com/office/powerpoint/2010/main" val="1903525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E16A76CD-4C7B-44C5-AD17-FC80C1F22283}"/>
              </a:ext>
            </a:extLst>
          </p:cNvPr>
          <p:cNvSpPr>
            <a:spLocks noGrp="1"/>
          </p:cNvSpPr>
          <p:nvPr>
            <p:ph sz="half" idx="1"/>
          </p:nvPr>
        </p:nvSpPr>
        <p:spPr>
          <a:xfrm>
            <a:off x="249382" y="147782"/>
            <a:ext cx="6797963" cy="6391563"/>
          </a:xfrm>
        </p:spPr>
        <p:txBody>
          <a:bodyPr>
            <a:noAutofit/>
          </a:bodyPr>
          <a:lstStyle/>
          <a:p>
            <a:pPr marL="0" indent="0">
              <a:buNone/>
            </a:pPr>
            <a:r>
              <a:rPr lang="uk-UA" sz="1600" b="1" dirty="0"/>
              <a:t>Безпека</a:t>
            </a:r>
          </a:p>
          <a:p>
            <a:pPr marL="0" indent="457200">
              <a:lnSpc>
                <a:spcPct val="120000"/>
              </a:lnSpc>
              <a:buNone/>
            </a:pPr>
            <a:r>
              <a:rPr lang="uk-UA" sz="1600" dirty="0"/>
              <a:t>Обладнання дата-центру має бути захищене від сторонніх осіб. Не менш важливе завдання – забезпечення конфіденційності даних, які зберігаються у центрі обробки даних. У більшості випадків системи безпеки ЦОД включають систему контролю доступу, відеоспостереження, пожежну сигналізацію, протипожежну систему та інші системи. Доступ до обладнання жорстко регулюється, завжди є охорона, а доступ до дата-центру забезпечує система подвійної аутентифікації.</a:t>
            </a:r>
          </a:p>
          <a:p>
            <a:pPr marL="0" indent="457200">
              <a:lnSpc>
                <a:spcPct val="120000"/>
              </a:lnSpc>
              <a:buNone/>
            </a:pPr>
            <a:r>
              <a:rPr lang="uk-UA" sz="1600" dirty="0"/>
              <a:t>Одним із найважливіших аспектів безпеки дата-центру є протипожежна безпека об'єкта. ЦОД повинен бути максимально захищений у випадку пожежі. Дата-центр </a:t>
            </a:r>
            <a:r>
              <a:rPr lang="en-US" sz="1600" dirty="0" err="1"/>
              <a:t>Dattum</a:t>
            </a:r>
            <a:r>
              <a:rPr lang="en-US" sz="1600" dirty="0"/>
              <a:t> </a:t>
            </a:r>
            <a:r>
              <a:rPr lang="uk-UA" sz="1600" dirty="0"/>
              <a:t>використовує автоматичну систему пожежогасіння – низка датчиків трьох видів (загальна кількість 2000 штук в усьому об'єкті) у будь-який момент готові зреагувати на небезпеку. Крім того, усі системи дублюються, аби виключити помилкові спрацьовування.</a:t>
            </a:r>
          </a:p>
          <a:p>
            <a:pPr marL="0" indent="457200">
              <a:lnSpc>
                <a:spcPct val="120000"/>
              </a:lnSpc>
              <a:buNone/>
            </a:pPr>
            <a:r>
              <a:rPr lang="ru-RU" sz="1600" dirty="0"/>
              <a:t>Для </a:t>
            </a:r>
            <a:r>
              <a:rPr lang="ru-RU" sz="1600" dirty="0" err="1"/>
              <a:t>гасіння</a:t>
            </a:r>
            <a:r>
              <a:rPr lang="ru-RU" sz="1600" dirty="0"/>
              <a:t> </a:t>
            </a:r>
            <a:r>
              <a:rPr lang="ru-RU" sz="1600" dirty="0" err="1"/>
              <a:t>пожежі</a:t>
            </a:r>
            <a:r>
              <a:rPr lang="ru-RU" sz="1600" dirty="0"/>
              <a:t> </a:t>
            </a:r>
            <a:r>
              <a:rPr lang="ru-RU" sz="1600" dirty="0" err="1"/>
              <a:t>використовується</a:t>
            </a:r>
            <a:r>
              <a:rPr lang="ru-RU" sz="1600" dirty="0"/>
              <a:t> </a:t>
            </a:r>
            <a:r>
              <a:rPr lang="ru-RU" sz="1600" dirty="0" err="1"/>
              <a:t>безпечний</a:t>
            </a:r>
            <a:r>
              <a:rPr lang="ru-RU" sz="1600" dirty="0"/>
              <a:t> для </a:t>
            </a:r>
            <a:r>
              <a:rPr lang="ru-RU" sz="1600" dirty="0" err="1"/>
              <a:t>здоров'я</a:t>
            </a:r>
            <a:r>
              <a:rPr lang="ru-RU" sz="1600" dirty="0"/>
              <a:t> </a:t>
            </a:r>
            <a:r>
              <a:rPr lang="ru-RU" sz="1600" dirty="0" err="1"/>
              <a:t>людини</a:t>
            </a:r>
            <a:r>
              <a:rPr lang="ru-RU" sz="1600" dirty="0"/>
              <a:t> </a:t>
            </a:r>
            <a:r>
              <a:rPr lang="ru-RU" sz="1600" dirty="0" err="1"/>
              <a:t>інертний</a:t>
            </a:r>
            <a:r>
              <a:rPr lang="ru-RU" sz="1600" dirty="0"/>
              <a:t> газ IG-55, </a:t>
            </a:r>
            <a:r>
              <a:rPr lang="ru-RU" sz="1600" dirty="0" err="1"/>
              <a:t>який</a:t>
            </a:r>
            <a:r>
              <a:rPr lang="ru-RU" sz="1600" dirty="0"/>
              <a:t> у </a:t>
            </a:r>
            <a:r>
              <a:rPr lang="ru-RU" sz="1600" dirty="0" err="1"/>
              <a:t>спеціальних</a:t>
            </a:r>
            <a:r>
              <a:rPr lang="ru-RU" sz="1600" dirty="0"/>
              <a:t> </a:t>
            </a:r>
            <a:r>
              <a:rPr lang="ru-RU" sz="1600" dirty="0" err="1"/>
              <a:t>балонах</a:t>
            </a:r>
            <a:r>
              <a:rPr lang="ru-RU" sz="1600" dirty="0"/>
              <a:t> </a:t>
            </a:r>
            <a:r>
              <a:rPr lang="ru-RU" sz="1600" dirty="0" err="1"/>
              <a:t>постійно</a:t>
            </a:r>
            <a:r>
              <a:rPr lang="ru-RU" sz="1600" dirty="0"/>
              <a:t> </a:t>
            </a:r>
            <a:r>
              <a:rPr lang="ru-RU" sz="1600" dirty="0" err="1"/>
              <a:t>підключений</a:t>
            </a:r>
            <a:r>
              <a:rPr lang="ru-RU" sz="1600" dirty="0"/>
              <a:t> до </a:t>
            </a:r>
            <a:r>
              <a:rPr lang="ru-RU" sz="1600" dirty="0" err="1"/>
              <a:t>системи</a:t>
            </a:r>
            <a:r>
              <a:rPr lang="ru-RU" sz="1600" dirty="0"/>
              <a:t>. У </a:t>
            </a:r>
            <a:r>
              <a:rPr lang="ru-RU" sz="1600" dirty="0" err="1"/>
              <a:t>приміщенні</a:t>
            </a:r>
            <a:r>
              <a:rPr lang="ru-RU" sz="1600" dirty="0"/>
              <a:t> </a:t>
            </a:r>
            <a:r>
              <a:rPr lang="ru-RU" sz="1600" dirty="0" err="1"/>
              <a:t>також</a:t>
            </a:r>
            <a:r>
              <a:rPr lang="ru-RU" sz="1600" dirty="0"/>
              <a:t> </a:t>
            </a:r>
            <a:r>
              <a:rPr lang="ru-RU" sz="1600" dirty="0" err="1"/>
              <a:t>зберігається</a:t>
            </a:r>
            <a:r>
              <a:rPr lang="ru-RU" sz="1600" dirty="0"/>
              <a:t> </a:t>
            </a:r>
            <a:r>
              <a:rPr lang="ru-RU" sz="1600" dirty="0" err="1"/>
              <a:t>додаткова</a:t>
            </a:r>
            <a:r>
              <a:rPr lang="ru-RU" sz="1600" dirty="0"/>
              <a:t> </a:t>
            </a:r>
            <a:r>
              <a:rPr lang="ru-RU" sz="1600" dirty="0" err="1"/>
              <a:t>кількість</a:t>
            </a:r>
            <a:r>
              <a:rPr lang="ru-RU" sz="1600" dirty="0"/>
              <a:t> </a:t>
            </a:r>
            <a:r>
              <a:rPr lang="ru-RU" sz="1600" dirty="0" err="1"/>
              <a:t>балонів</a:t>
            </a:r>
            <a:r>
              <a:rPr lang="ru-RU" sz="1600" dirty="0"/>
              <a:t> для перезаправки. Система регулярно </a:t>
            </a:r>
            <a:r>
              <a:rPr lang="ru-RU" sz="1600" dirty="0" err="1"/>
              <a:t>тестується</a:t>
            </a:r>
            <a:r>
              <a:rPr lang="ru-RU" sz="1600" dirty="0"/>
              <a:t> – </a:t>
            </a:r>
            <a:r>
              <a:rPr lang="ru-RU" sz="1600" dirty="0" err="1"/>
              <a:t>фахівці</a:t>
            </a:r>
            <a:r>
              <a:rPr lang="ru-RU" sz="1600" dirty="0"/>
              <a:t> </a:t>
            </a:r>
            <a:r>
              <a:rPr lang="ru-RU" sz="1600" dirty="0" err="1"/>
              <a:t>перевіряють</a:t>
            </a:r>
            <a:r>
              <a:rPr lang="ru-RU" sz="1600" dirty="0"/>
              <a:t> датчики та роботу </a:t>
            </a:r>
            <a:r>
              <a:rPr lang="ru-RU" sz="1600" dirty="0" err="1"/>
              <a:t>механізмів</a:t>
            </a:r>
            <a:r>
              <a:rPr lang="ru-RU" sz="1600" dirty="0"/>
              <a:t> </a:t>
            </a:r>
            <a:r>
              <a:rPr lang="ru-RU" sz="1600" dirty="0" err="1"/>
              <a:t>аби</a:t>
            </a:r>
            <a:r>
              <a:rPr lang="ru-RU" sz="1600" dirty="0"/>
              <a:t> </a:t>
            </a:r>
            <a:r>
              <a:rPr lang="ru-RU" sz="1600" dirty="0" err="1"/>
              <a:t>впевнитися</a:t>
            </a:r>
            <a:r>
              <a:rPr lang="ru-RU" sz="1600" dirty="0"/>
              <a:t> у тому, </a:t>
            </a:r>
            <a:r>
              <a:rPr lang="ru-RU" sz="1600" dirty="0" err="1"/>
              <a:t>що</a:t>
            </a:r>
            <a:r>
              <a:rPr lang="ru-RU" sz="1600" dirty="0"/>
              <a:t> у </a:t>
            </a:r>
            <a:r>
              <a:rPr lang="ru-RU" sz="1600" dirty="0" err="1"/>
              <a:t>потрібний</a:t>
            </a:r>
            <a:r>
              <a:rPr lang="ru-RU" sz="1600" dirty="0"/>
              <a:t> момент </a:t>
            </a:r>
            <a:r>
              <a:rPr lang="ru-RU" sz="1600" dirty="0" err="1"/>
              <a:t>об'єкт</a:t>
            </a:r>
            <a:r>
              <a:rPr lang="ru-RU" sz="1600" dirty="0"/>
              <a:t> буде максимально </a:t>
            </a:r>
            <a:r>
              <a:rPr lang="ru-RU" sz="1600" dirty="0" err="1"/>
              <a:t>захищений</a:t>
            </a:r>
            <a:r>
              <a:rPr lang="ru-RU" sz="1600" dirty="0"/>
              <a:t>.</a:t>
            </a:r>
            <a:endParaRPr lang="uk-UA" sz="1600" dirty="0"/>
          </a:p>
        </p:txBody>
      </p:sp>
      <p:pic>
        <p:nvPicPr>
          <p:cNvPr id="5" name="Місце для вмісту 4">
            <a:extLst>
              <a:ext uri="{FF2B5EF4-FFF2-40B4-BE49-F238E27FC236}">
                <a16:creationId xmlns:a16="http://schemas.microsoft.com/office/drawing/2014/main" id="{C5ED0D22-969E-48EB-8645-77CA03765AB5}"/>
              </a:ext>
            </a:extLst>
          </p:cNvPr>
          <p:cNvPicPr>
            <a:picLocks noGrp="1" noChangeAspect="1"/>
          </p:cNvPicPr>
          <p:nvPr>
            <p:ph sz="half" idx="2"/>
          </p:nvPr>
        </p:nvPicPr>
        <p:blipFill>
          <a:blip r:embed="rId2"/>
          <a:stretch>
            <a:fillRect/>
          </a:stretch>
        </p:blipFill>
        <p:spPr>
          <a:xfrm>
            <a:off x="7333672" y="1025237"/>
            <a:ext cx="4405746" cy="4863640"/>
          </a:xfrm>
          <a:prstGeom prst="rect">
            <a:avLst/>
          </a:prstGeom>
        </p:spPr>
      </p:pic>
    </p:spTree>
    <p:extLst>
      <p:ext uri="{BB962C8B-B14F-4D97-AF65-F5344CB8AC3E}">
        <p14:creationId xmlns:p14="http://schemas.microsoft.com/office/powerpoint/2010/main" val="3539255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ісце для вмісту 5">
            <a:extLst>
              <a:ext uri="{FF2B5EF4-FFF2-40B4-BE49-F238E27FC236}">
                <a16:creationId xmlns:a16="http://schemas.microsoft.com/office/drawing/2014/main" id="{38FC2F9B-3373-4AA6-9404-125C7CA90652}"/>
              </a:ext>
            </a:extLst>
          </p:cNvPr>
          <p:cNvSpPr>
            <a:spLocks noGrp="1"/>
          </p:cNvSpPr>
          <p:nvPr>
            <p:ph idx="1"/>
          </p:nvPr>
        </p:nvSpPr>
        <p:spPr>
          <a:xfrm>
            <a:off x="838200" y="517236"/>
            <a:ext cx="10515600" cy="5659727"/>
          </a:xfrm>
        </p:spPr>
        <p:txBody>
          <a:bodyPr>
            <a:normAutofit lnSpcReduction="10000"/>
          </a:bodyPr>
          <a:lstStyle/>
          <a:p>
            <a:pPr marL="0" indent="0">
              <a:buNone/>
            </a:pPr>
            <a:r>
              <a:rPr lang="ru-RU" b="1" dirty="0"/>
              <a:t>Передача </a:t>
            </a:r>
            <a:r>
              <a:rPr lang="ru-RU" b="1" dirty="0" err="1"/>
              <a:t>даних</a:t>
            </a:r>
            <a:endParaRPr lang="ru-RU" b="1" dirty="0"/>
          </a:p>
          <a:p>
            <a:pPr marL="0" indent="457200" algn="just">
              <a:lnSpc>
                <a:spcPct val="100000"/>
              </a:lnSpc>
              <a:buNone/>
            </a:pPr>
            <a:r>
              <a:rPr lang="ru-RU" dirty="0" err="1"/>
              <a:t>Стабільний</a:t>
            </a:r>
            <a:r>
              <a:rPr lang="ru-RU" dirty="0"/>
              <a:t> і </a:t>
            </a:r>
            <a:r>
              <a:rPr lang="ru-RU" dirty="0" err="1"/>
              <a:t>безперебійний</a:t>
            </a:r>
            <a:r>
              <a:rPr lang="ru-RU" dirty="0"/>
              <a:t> </a:t>
            </a:r>
            <a:r>
              <a:rPr lang="ru-RU" dirty="0" err="1"/>
              <a:t>процес</a:t>
            </a:r>
            <a:r>
              <a:rPr lang="ru-RU" dirty="0"/>
              <a:t> </a:t>
            </a:r>
            <a:r>
              <a:rPr lang="ru-RU" dirty="0" err="1"/>
              <a:t>передачі</a:t>
            </a:r>
            <a:r>
              <a:rPr lang="ru-RU" dirty="0"/>
              <a:t> </a:t>
            </a:r>
            <a:r>
              <a:rPr lang="ru-RU" dirty="0" err="1"/>
              <a:t>даних</a:t>
            </a:r>
            <a:r>
              <a:rPr lang="ru-RU" dirty="0"/>
              <a:t> </a:t>
            </a:r>
            <a:r>
              <a:rPr lang="ru-RU" dirty="0" err="1"/>
              <a:t>важливий</a:t>
            </a:r>
            <a:r>
              <a:rPr lang="ru-RU" dirty="0"/>
              <a:t> для будь-</a:t>
            </a:r>
            <a:r>
              <a:rPr lang="ru-RU" dirty="0" err="1"/>
              <a:t>якого</a:t>
            </a:r>
            <a:r>
              <a:rPr lang="ru-RU" dirty="0"/>
              <a:t> дата-центру. Для </a:t>
            </a:r>
            <a:r>
              <a:rPr lang="ru-RU" dirty="0" err="1"/>
              <a:t>його</a:t>
            </a:r>
            <a:r>
              <a:rPr lang="ru-RU" dirty="0"/>
              <a:t> </a:t>
            </a:r>
            <a:r>
              <a:rPr lang="ru-RU" dirty="0" err="1"/>
              <a:t>забезпечення</a:t>
            </a:r>
            <a:r>
              <a:rPr lang="ru-RU" dirty="0"/>
              <a:t> </a:t>
            </a:r>
            <a:r>
              <a:rPr lang="ru-RU" dirty="0" err="1"/>
              <a:t>використовують</a:t>
            </a:r>
            <a:r>
              <a:rPr lang="ru-RU" dirty="0"/>
              <a:t> як </a:t>
            </a:r>
            <a:r>
              <a:rPr lang="ru-RU" dirty="0" err="1"/>
              <a:t>виділені</a:t>
            </a:r>
            <a:r>
              <a:rPr lang="ru-RU" dirty="0"/>
              <a:t> канали, так і </a:t>
            </a:r>
            <a:r>
              <a:rPr lang="ru-RU" dirty="0" err="1"/>
              <a:t>загальнодоступні</a:t>
            </a:r>
            <a:r>
              <a:rPr lang="ru-RU" dirty="0"/>
              <a:t> </a:t>
            </a:r>
            <a:r>
              <a:rPr lang="ru-RU" dirty="0" err="1"/>
              <a:t>інтернет-мережі</a:t>
            </a:r>
            <a:r>
              <a:rPr lang="ru-RU" dirty="0"/>
              <a:t> з широкою </a:t>
            </a:r>
            <a:r>
              <a:rPr lang="ru-RU" dirty="0" err="1"/>
              <a:t>смугою</a:t>
            </a:r>
            <a:r>
              <a:rPr lang="ru-RU" dirty="0"/>
              <a:t> </a:t>
            </a:r>
            <a:r>
              <a:rPr lang="ru-RU" dirty="0" err="1"/>
              <a:t>пропускання</a:t>
            </a:r>
            <a:r>
              <a:rPr lang="ru-RU" dirty="0"/>
              <a:t>. Канали </a:t>
            </a:r>
            <a:r>
              <a:rPr lang="ru-RU" dirty="0" err="1"/>
              <a:t>обов'язково</a:t>
            </a:r>
            <a:r>
              <a:rPr lang="ru-RU" dirty="0"/>
              <a:t> </a:t>
            </a:r>
            <a:r>
              <a:rPr lang="ru-RU" dirty="0" err="1"/>
              <a:t>резервуються</a:t>
            </a:r>
            <a:r>
              <a:rPr lang="ru-RU" dirty="0"/>
              <a:t>.</a:t>
            </a:r>
          </a:p>
          <a:p>
            <a:pPr marL="0" indent="0" algn="just">
              <a:lnSpc>
                <a:spcPct val="100000"/>
              </a:lnSpc>
              <a:buNone/>
            </a:pPr>
            <a:r>
              <a:rPr lang="ru-RU" b="1" dirty="0" err="1"/>
              <a:t>Диспетчеризація</a:t>
            </a:r>
            <a:endParaRPr lang="ru-RU" b="1" dirty="0"/>
          </a:p>
          <a:p>
            <a:pPr marL="0" indent="457200" algn="just">
              <a:lnSpc>
                <a:spcPct val="100000"/>
              </a:lnSpc>
              <a:buNone/>
            </a:pPr>
            <a:r>
              <a:rPr lang="ru-RU" dirty="0" err="1"/>
              <a:t>Забезпечення</a:t>
            </a:r>
            <a:r>
              <a:rPr lang="ru-RU" dirty="0"/>
              <a:t> </a:t>
            </a:r>
            <a:r>
              <a:rPr lang="ru-RU" dirty="0" err="1"/>
              <a:t>стабільної</a:t>
            </a:r>
            <a:r>
              <a:rPr lang="ru-RU" dirty="0"/>
              <a:t> </a:t>
            </a:r>
            <a:r>
              <a:rPr lang="ru-RU" dirty="0" err="1"/>
              <a:t>роботи</a:t>
            </a:r>
            <a:r>
              <a:rPr lang="ru-RU" dirty="0"/>
              <a:t> </a:t>
            </a:r>
            <a:r>
              <a:rPr lang="ru-RU" dirty="0" err="1"/>
              <a:t>всього</a:t>
            </a:r>
            <a:r>
              <a:rPr lang="ru-RU" dirty="0"/>
              <a:t> ЦОД </a:t>
            </a:r>
            <a:r>
              <a:rPr lang="ru-RU" dirty="0" err="1"/>
              <a:t>неможливо</a:t>
            </a:r>
            <a:r>
              <a:rPr lang="ru-RU" dirty="0"/>
              <a:t> без </a:t>
            </a:r>
            <a:r>
              <a:rPr lang="ru-RU" dirty="0" err="1"/>
              <a:t>системи</a:t>
            </a:r>
            <a:r>
              <a:rPr lang="ru-RU" dirty="0"/>
              <a:t> </a:t>
            </a:r>
            <a:r>
              <a:rPr lang="ru-RU" dirty="0" err="1"/>
              <a:t>моніторингу</a:t>
            </a:r>
            <a:r>
              <a:rPr lang="ru-RU" dirty="0"/>
              <a:t> та </a:t>
            </a:r>
            <a:r>
              <a:rPr lang="ru-RU" dirty="0" err="1"/>
              <a:t>диспетчеризації</a:t>
            </a:r>
            <a:r>
              <a:rPr lang="ru-RU" dirty="0"/>
              <a:t>. За </a:t>
            </a:r>
            <a:r>
              <a:rPr lang="ru-RU" dirty="0" err="1"/>
              <a:t>всіма</a:t>
            </a:r>
            <a:r>
              <a:rPr lang="ru-RU" dirty="0"/>
              <a:t> системами </a:t>
            </a:r>
            <a:r>
              <a:rPr lang="ru-RU" dirty="0" err="1"/>
              <a:t>ведеться</a:t>
            </a:r>
            <a:r>
              <a:rPr lang="ru-RU" dirty="0"/>
              <a:t> </a:t>
            </a:r>
            <a:r>
              <a:rPr lang="ru-RU" dirty="0" err="1"/>
              <a:t>цілодобове</a:t>
            </a:r>
            <a:r>
              <a:rPr lang="ru-RU" dirty="0"/>
              <a:t> </a:t>
            </a:r>
            <a:r>
              <a:rPr lang="ru-RU" dirty="0" err="1"/>
              <a:t>спостереження</a:t>
            </a:r>
            <a:r>
              <a:rPr lang="ru-RU" dirty="0"/>
              <a:t>, а </a:t>
            </a:r>
            <a:r>
              <a:rPr lang="ru-RU" dirty="0" err="1"/>
              <a:t>усунення</a:t>
            </a:r>
            <a:r>
              <a:rPr lang="ru-RU" dirty="0"/>
              <a:t> </a:t>
            </a:r>
            <a:r>
              <a:rPr lang="ru-RU" dirty="0" err="1"/>
              <a:t>виявлених</a:t>
            </a:r>
            <a:r>
              <a:rPr lang="ru-RU" dirty="0"/>
              <a:t> проблем </a:t>
            </a:r>
            <a:r>
              <a:rPr lang="ru-RU" dirty="0" err="1"/>
              <a:t>відбувається</a:t>
            </a:r>
            <a:r>
              <a:rPr lang="ru-RU" dirty="0"/>
              <a:t> по </a:t>
            </a:r>
            <a:r>
              <a:rPr lang="ru-RU" dirty="0" err="1"/>
              <a:t>заздалегідь</a:t>
            </a:r>
            <a:r>
              <a:rPr lang="ru-RU" dirty="0"/>
              <a:t> </a:t>
            </a:r>
            <a:r>
              <a:rPr lang="ru-RU" dirty="0" err="1"/>
              <a:t>розроблених</a:t>
            </a:r>
            <a:r>
              <a:rPr lang="ru-RU" dirty="0"/>
              <a:t> алгоритмах. </a:t>
            </a:r>
            <a:r>
              <a:rPr lang="ru-RU" dirty="0" err="1"/>
              <a:t>Це</a:t>
            </a:r>
            <a:r>
              <a:rPr lang="ru-RU" dirty="0"/>
              <a:t> </a:t>
            </a:r>
            <a:r>
              <a:rPr lang="ru-RU" dirty="0" err="1"/>
              <a:t>виключає</a:t>
            </a:r>
            <a:r>
              <a:rPr lang="ru-RU" dirty="0"/>
              <a:t> </a:t>
            </a:r>
            <a:r>
              <a:rPr lang="ru-RU" dirty="0" err="1"/>
              <a:t>помилки</a:t>
            </a:r>
            <a:r>
              <a:rPr lang="ru-RU" dirty="0"/>
              <a:t> та </a:t>
            </a:r>
            <a:r>
              <a:rPr lang="ru-RU" dirty="0" err="1"/>
              <a:t>дозволяє</a:t>
            </a:r>
            <a:r>
              <a:rPr lang="ru-RU" dirty="0"/>
              <a:t> </a:t>
            </a:r>
            <a:r>
              <a:rPr lang="ru-RU" dirty="0" err="1"/>
              <a:t>розв'язувати</a:t>
            </a:r>
            <a:r>
              <a:rPr lang="ru-RU" dirty="0"/>
              <a:t> </a:t>
            </a:r>
            <a:r>
              <a:rPr lang="ru-RU" dirty="0" err="1"/>
              <a:t>проблеми</a:t>
            </a:r>
            <a:r>
              <a:rPr lang="ru-RU" dirty="0"/>
              <a:t> максимально </a:t>
            </a:r>
            <a:r>
              <a:rPr lang="ru-RU" dirty="0" err="1"/>
              <a:t>швидко</a:t>
            </a:r>
            <a:r>
              <a:rPr lang="ru-RU" dirty="0"/>
              <a:t>.</a:t>
            </a:r>
          </a:p>
          <a:p>
            <a:pPr marL="0" indent="0" algn="just">
              <a:buNone/>
            </a:pPr>
            <a:br>
              <a:rPr lang="ru-RU" dirty="0"/>
            </a:br>
            <a:endParaRPr lang="uk-UA" dirty="0"/>
          </a:p>
        </p:txBody>
      </p:sp>
    </p:spTree>
    <p:extLst>
      <p:ext uri="{BB962C8B-B14F-4D97-AF65-F5344CB8AC3E}">
        <p14:creationId xmlns:p14="http://schemas.microsoft.com/office/powerpoint/2010/main" val="4059250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4A639362-22A0-45B8-A970-DDE1C85A2606}"/>
              </a:ext>
            </a:extLst>
          </p:cNvPr>
          <p:cNvSpPr>
            <a:spLocks noGrp="1"/>
          </p:cNvSpPr>
          <p:nvPr>
            <p:ph idx="1"/>
          </p:nvPr>
        </p:nvSpPr>
        <p:spPr>
          <a:xfrm>
            <a:off x="193964" y="0"/>
            <a:ext cx="11859491" cy="6858000"/>
          </a:xfrm>
        </p:spPr>
        <p:txBody>
          <a:bodyPr>
            <a:noAutofit/>
          </a:bodyPr>
          <a:lstStyle/>
          <a:p>
            <a:pPr marL="0" indent="0" algn="ctr">
              <a:buNone/>
            </a:pPr>
            <a:r>
              <a:rPr lang="uk-UA" sz="1600" b="1" dirty="0"/>
              <a:t>Рівні центру обробки даних</a:t>
            </a:r>
          </a:p>
          <a:p>
            <a:pPr marL="0" indent="457200">
              <a:lnSpc>
                <a:spcPct val="100000"/>
              </a:lnSpc>
              <a:buNone/>
            </a:pPr>
            <a:r>
              <a:rPr lang="uk-UA" sz="1600" dirty="0"/>
              <a:t>Рівні центрів обробки даних — це стандартизована система рейтингу, яка вказує на надійність і продуктивність інфраструктури центру обробки даних. Класифікація класифікує об’єкти від </a:t>
            </a:r>
            <a:r>
              <a:rPr lang="en-US" sz="1600" dirty="0"/>
              <a:t>Tier I </a:t>
            </a:r>
            <a:r>
              <a:rPr lang="uk-UA" sz="1600" dirty="0"/>
              <a:t>до </a:t>
            </a:r>
            <a:r>
              <a:rPr lang="en-US" sz="1600" dirty="0"/>
              <a:t>Tier IV, </a:t>
            </a:r>
            <a:r>
              <a:rPr lang="uk-UA" sz="1600" dirty="0"/>
              <a:t>де </a:t>
            </a:r>
            <a:r>
              <a:rPr lang="en-US" sz="1600" dirty="0"/>
              <a:t>Tier I </a:t>
            </a:r>
            <a:r>
              <a:rPr lang="uk-UA" sz="1600" dirty="0"/>
              <a:t>є найменш надійним, а </a:t>
            </a:r>
            <a:r>
              <a:rPr lang="en-US" sz="1600" dirty="0"/>
              <a:t>Tier IV – </a:t>
            </a:r>
            <a:r>
              <a:rPr lang="uk-UA" sz="1600" dirty="0"/>
              <a:t>найнадійнішим і </a:t>
            </a:r>
            <a:r>
              <a:rPr lang="uk-UA" sz="1600" dirty="0" err="1"/>
              <a:t>відмовостійким</a:t>
            </a:r>
            <a:r>
              <a:rPr lang="uk-UA" sz="1600" dirty="0"/>
              <a:t>.</a:t>
            </a:r>
          </a:p>
          <a:p>
            <a:pPr marL="0" indent="457200">
              <a:lnSpc>
                <a:spcPct val="100000"/>
              </a:lnSpc>
              <a:buNone/>
            </a:pPr>
            <a:r>
              <a:rPr lang="uk-UA" sz="1600" b="1" dirty="0"/>
              <a:t>Рівень </a:t>
            </a:r>
            <a:r>
              <a:rPr lang="en-US" sz="1600" b="1" dirty="0"/>
              <a:t>I</a:t>
            </a:r>
          </a:p>
          <a:p>
            <a:pPr marL="0" indent="457200">
              <a:lnSpc>
                <a:spcPct val="100000"/>
              </a:lnSpc>
              <a:buNone/>
            </a:pPr>
            <a:r>
              <a:rPr lang="uk-UA" sz="1600" dirty="0"/>
              <a:t>Центри обробки даних </a:t>
            </a:r>
            <a:r>
              <a:rPr lang="en-US" sz="1600" dirty="0"/>
              <a:t>Tier I </a:t>
            </a:r>
            <a:r>
              <a:rPr lang="uk-UA" sz="1600" dirty="0"/>
              <a:t>є найпростішими та найменш надійними об’єктами. Вони мають єдиний шлях живлення та охолодження, що означає, що будь-яке технічне обслуговування або збій призведе до простою. Центри обробки даних рівня </a:t>
            </a:r>
            <a:r>
              <a:rPr lang="en-US" sz="1600" dirty="0"/>
              <a:t>I </a:t>
            </a:r>
            <a:r>
              <a:rPr lang="uk-UA" sz="1600" dirty="0"/>
              <a:t>пропонують обмежений захист від фізичних подій і не мають надлишкових компонентів.</a:t>
            </a:r>
          </a:p>
          <a:p>
            <a:pPr marL="0" indent="457200">
              <a:lnSpc>
                <a:spcPct val="100000"/>
              </a:lnSpc>
              <a:buNone/>
            </a:pPr>
            <a:r>
              <a:rPr lang="uk-UA" sz="1600" b="1" dirty="0"/>
              <a:t>Рівень </a:t>
            </a:r>
            <a:r>
              <a:rPr lang="en-US" sz="1600" b="1" dirty="0"/>
              <a:t>II</a:t>
            </a:r>
          </a:p>
          <a:p>
            <a:pPr marL="0" indent="457200">
              <a:lnSpc>
                <a:spcPct val="100000"/>
              </a:lnSpc>
              <a:buNone/>
            </a:pPr>
            <a:r>
              <a:rPr lang="uk-UA" sz="1600" dirty="0"/>
              <a:t>Центри обробки даних </a:t>
            </a:r>
            <a:r>
              <a:rPr lang="en-US" sz="1600" dirty="0"/>
              <a:t>Tier II </a:t>
            </a:r>
            <a:r>
              <a:rPr lang="uk-UA" sz="1600" dirty="0"/>
              <a:t>мають резервну ємність компонентної інфраструктури сайту, що означає, що вони пропонують покращений захист від фізичних подій. У них є кілька шляхів живлення та охолодження, але вони все ще мають одну точку відмови. Центри обробки даних </a:t>
            </a:r>
            <a:r>
              <a:rPr lang="en-US" sz="1600" dirty="0"/>
              <a:t>Tier II </a:t>
            </a:r>
            <a:r>
              <a:rPr lang="uk-UA" sz="1600" dirty="0"/>
              <a:t>надійніші, ніж </a:t>
            </a:r>
            <a:r>
              <a:rPr lang="en-US" sz="1600" dirty="0"/>
              <a:t>Tier I, </a:t>
            </a:r>
            <a:r>
              <a:rPr lang="uk-UA" sz="1600" dirty="0"/>
              <a:t>але все ще мають значний ризик простою.</a:t>
            </a:r>
          </a:p>
          <a:p>
            <a:pPr marL="0" indent="457200">
              <a:lnSpc>
                <a:spcPct val="100000"/>
              </a:lnSpc>
              <a:buNone/>
            </a:pPr>
            <a:r>
              <a:rPr lang="uk-UA" sz="1600" b="1" dirty="0"/>
              <a:t>Рівень </a:t>
            </a:r>
            <a:r>
              <a:rPr lang="en-US" sz="1600" b="1" dirty="0"/>
              <a:t>III</a:t>
            </a:r>
          </a:p>
          <a:p>
            <a:pPr marL="0" indent="457200">
              <a:lnSpc>
                <a:spcPct val="100000"/>
              </a:lnSpc>
              <a:buNone/>
            </a:pPr>
            <a:r>
              <a:rPr lang="uk-UA" sz="1600" dirty="0"/>
              <a:t>Центри обробки даних </a:t>
            </a:r>
            <a:r>
              <a:rPr lang="en-US" sz="1600" dirty="0"/>
              <a:t>Tier III </a:t>
            </a:r>
            <a:r>
              <a:rPr lang="uk-UA" sz="1600" dirty="0"/>
              <a:t>мають кілька шляхів живлення та охолодження, а також мають резервні компоненти, що означає, що вони не мають єдиних точок відмови. Центри обробки даних </a:t>
            </a:r>
            <a:r>
              <a:rPr lang="en-US" sz="1600" dirty="0"/>
              <a:t>Tier III </a:t>
            </a:r>
            <a:r>
              <a:rPr lang="uk-UA" sz="1600" dirty="0"/>
              <a:t>пропонують вищий рівень надійності, ніж </a:t>
            </a:r>
            <a:r>
              <a:rPr lang="en-US" sz="1600" dirty="0"/>
              <a:t>Tier II, </a:t>
            </a:r>
            <a:r>
              <a:rPr lang="uk-UA" sz="1600" dirty="0"/>
              <a:t>і мають гарантований час безвідмовної роботи 99.982%. Вони також мають </a:t>
            </a:r>
            <a:r>
              <a:rPr lang="uk-UA" sz="1600" dirty="0" err="1"/>
              <a:t>відмовостійку</a:t>
            </a:r>
            <a:r>
              <a:rPr lang="uk-UA" sz="1600" dirty="0"/>
              <a:t> конструкцію та можуть виконувати технічне обслуговування та відключення без будь-яких простоїв.</a:t>
            </a:r>
          </a:p>
          <a:p>
            <a:pPr marL="0" indent="457200">
              <a:lnSpc>
                <a:spcPct val="100000"/>
              </a:lnSpc>
              <a:buNone/>
            </a:pPr>
            <a:r>
              <a:rPr lang="uk-UA" sz="1600" b="1" dirty="0"/>
              <a:t>Рівень </a:t>
            </a:r>
            <a:r>
              <a:rPr lang="en-US" sz="1600" b="1" dirty="0"/>
              <a:t>IV</a:t>
            </a:r>
          </a:p>
          <a:p>
            <a:pPr marL="0" indent="457200">
              <a:lnSpc>
                <a:spcPct val="100000"/>
              </a:lnSpc>
              <a:buNone/>
            </a:pPr>
            <a:r>
              <a:rPr lang="uk-UA" sz="1600" dirty="0"/>
              <a:t>Центри обробки даних рівня </a:t>
            </a:r>
            <a:r>
              <a:rPr lang="en-US" sz="1600" dirty="0"/>
              <a:t>IV </a:t>
            </a:r>
            <a:r>
              <a:rPr lang="uk-UA" sz="1600" dirty="0"/>
              <a:t>є найскладнішими та мають найбільше резервних компонентів. Вони мають кілька шляхів живлення та охолодження, а також мають резервні системи живлення та охолодження, що означає, що вони не мають єдиних точок відмови. Центри обробки даних </a:t>
            </a:r>
            <a:r>
              <a:rPr lang="en-US" sz="1600" dirty="0"/>
              <a:t>Tier IV </a:t>
            </a:r>
            <a:r>
              <a:rPr lang="uk-UA" sz="1600" dirty="0"/>
              <a:t>пропонують найвищий рівень надійності та безвідмовної роботи з гарантованим часом безвідмовної роботи 99.995%. Вони також мають </a:t>
            </a:r>
            <a:r>
              <a:rPr lang="uk-UA" sz="1600" dirty="0" err="1"/>
              <a:t>відмовостійку</a:t>
            </a:r>
            <a:r>
              <a:rPr lang="uk-UA" sz="1600" dirty="0"/>
              <a:t> конструкцію та можуть виконувати технічне обслуговування та відключення без будь-яких простоїв.</a:t>
            </a:r>
          </a:p>
        </p:txBody>
      </p:sp>
    </p:spTree>
    <p:extLst>
      <p:ext uri="{BB962C8B-B14F-4D97-AF65-F5344CB8AC3E}">
        <p14:creationId xmlns:p14="http://schemas.microsoft.com/office/powerpoint/2010/main" val="2619786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72E2E00F-B7E7-4BED-9B96-2F5CFBDC6494}"/>
              </a:ext>
            </a:extLst>
          </p:cNvPr>
          <p:cNvSpPr>
            <a:spLocks noGrp="1"/>
          </p:cNvSpPr>
          <p:nvPr>
            <p:ph idx="1"/>
          </p:nvPr>
        </p:nvSpPr>
        <p:spPr>
          <a:xfrm>
            <a:off x="838200" y="868218"/>
            <a:ext cx="10515600" cy="5308745"/>
          </a:xfrm>
        </p:spPr>
        <p:txBody>
          <a:bodyPr>
            <a:normAutofit lnSpcReduction="10000"/>
          </a:bodyPr>
          <a:lstStyle/>
          <a:p>
            <a:pPr marL="0" indent="457200">
              <a:lnSpc>
                <a:spcPct val="100000"/>
              </a:lnSpc>
              <a:buNone/>
            </a:pPr>
            <a:r>
              <a:rPr lang="uk-UA" dirty="0"/>
              <a:t>Компоненти ЦОД можна розділити на дві основні частини:</a:t>
            </a:r>
          </a:p>
          <a:p>
            <a:pPr marL="0" indent="457200">
              <a:lnSpc>
                <a:spcPct val="100000"/>
              </a:lnSpc>
              <a:buNone/>
            </a:pPr>
            <a:r>
              <a:rPr lang="uk-UA" dirty="0"/>
              <a:t> </a:t>
            </a:r>
            <a:r>
              <a:rPr lang="uk-UA" b="1" dirty="0"/>
              <a:t>керуючу</a:t>
            </a:r>
            <a:r>
              <a:rPr lang="uk-UA" dirty="0"/>
              <a:t>, що являє собою набір засобів доставки, обробки й зберігання інформації, призначених для спостереження, контролю й координації функціонування об'єктів, що забезпечують інформаційне обслуговування користувачів;</a:t>
            </a:r>
          </a:p>
          <a:p>
            <a:pPr marL="0" indent="457200">
              <a:lnSpc>
                <a:spcPct val="100000"/>
              </a:lnSpc>
              <a:buNone/>
            </a:pPr>
            <a:r>
              <a:rPr lang="uk-UA" b="1" dirty="0"/>
              <a:t>виконавчу систему</a:t>
            </a:r>
            <a:r>
              <a:rPr lang="uk-UA" dirty="0"/>
              <a:t>, що містить ресурси, які використовуються системою керування для надання послуг. </a:t>
            </a:r>
          </a:p>
          <a:p>
            <a:pPr marL="0" indent="457200">
              <a:lnSpc>
                <a:spcPct val="100000"/>
              </a:lnSpc>
              <a:buNone/>
            </a:pPr>
            <a:r>
              <a:rPr lang="uk-UA" dirty="0"/>
              <a:t>Процес функціонування ЦОД полягає в тому, що під впливом зовнішніх запитів у процесі обробки коригується інформація, що зберігається в базах даних, </a:t>
            </a:r>
            <a:r>
              <a:rPr lang="uk-UA" dirty="0" err="1"/>
              <a:t>опитуються</a:t>
            </a:r>
            <a:r>
              <a:rPr lang="uk-UA" dirty="0"/>
              <a:t>, </a:t>
            </a:r>
            <a:r>
              <a:rPr lang="uk-UA" dirty="0" err="1"/>
              <a:t>задіюються</a:t>
            </a:r>
            <a:r>
              <a:rPr lang="uk-UA" dirty="0"/>
              <a:t> або звільняються ресурси. Відповідно до задачі у розпорядження користувачів надаються або не надаються необхідні ресурси. </a:t>
            </a:r>
          </a:p>
        </p:txBody>
      </p:sp>
    </p:spTree>
    <p:extLst>
      <p:ext uri="{BB962C8B-B14F-4D97-AF65-F5344CB8AC3E}">
        <p14:creationId xmlns:p14="http://schemas.microsoft.com/office/powerpoint/2010/main" val="1911839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a:extLst>
              <a:ext uri="{FF2B5EF4-FFF2-40B4-BE49-F238E27FC236}">
                <a16:creationId xmlns:a16="http://schemas.microsoft.com/office/drawing/2014/main" id="{41C94374-EC5B-4015-BE86-C938A2550E9F}"/>
              </a:ext>
            </a:extLst>
          </p:cNvPr>
          <p:cNvSpPr>
            <a:spLocks noGrp="1"/>
          </p:cNvSpPr>
          <p:nvPr>
            <p:ph sz="half" idx="1"/>
          </p:nvPr>
        </p:nvSpPr>
        <p:spPr>
          <a:xfrm>
            <a:off x="838200" y="498764"/>
            <a:ext cx="7289800" cy="5678199"/>
          </a:xfrm>
        </p:spPr>
        <p:txBody>
          <a:bodyPr>
            <a:normAutofit fontScale="55000" lnSpcReduction="20000"/>
          </a:bodyPr>
          <a:lstStyle/>
          <a:p>
            <a:pPr marL="0" indent="457200" algn="just">
              <a:lnSpc>
                <a:spcPct val="120000"/>
              </a:lnSpc>
              <a:buNone/>
            </a:pPr>
            <a:r>
              <a:rPr lang="uk-UA" dirty="0"/>
              <a:t>Зазвичай при розробці моделей використовується багаторівнева модель ЦОД. Кожний рівень такої моделі являє собою модель, що характеризує його поведінку на деякому функціональному рівні. При переході від верхніх рівнів до нижніх розкривається принцип побудови ЦОД, а при переході від нижніх до верхніх -розкриваються зміст і призначення ЦОД.</a:t>
            </a:r>
          </a:p>
          <a:p>
            <a:pPr marL="0" indent="457200" algn="just">
              <a:lnSpc>
                <a:spcPct val="120000"/>
              </a:lnSpc>
              <a:spcBef>
                <a:spcPts val="0"/>
              </a:spcBef>
              <a:buNone/>
            </a:pPr>
            <a:r>
              <a:rPr lang="uk-UA" dirty="0"/>
              <a:t>Верхній рівень складають моделі, які описують ЦОД як відкриту систему, що</a:t>
            </a:r>
          </a:p>
          <a:p>
            <a:pPr marL="0" indent="0" algn="just">
              <a:lnSpc>
                <a:spcPct val="120000"/>
              </a:lnSpc>
              <a:spcBef>
                <a:spcPts val="0"/>
              </a:spcBef>
              <a:buNone/>
            </a:pPr>
            <a:r>
              <a:rPr lang="uk-UA" dirty="0"/>
              <a:t>надає послуги за зовнішніми запитами. Аналіз процесів взаємодії ЦОД із зовнішнім</a:t>
            </a:r>
          </a:p>
          <a:p>
            <a:pPr marL="0" indent="0" algn="just">
              <a:lnSpc>
                <a:spcPct val="120000"/>
              </a:lnSpc>
              <a:spcBef>
                <a:spcPts val="0"/>
              </a:spcBef>
              <a:buNone/>
            </a:pPr>
            <a:r>
              <a:rPr lang="uk-UA" dirty="0"/>
              <a:t>оточенням дозволяє одержати комплексні характеристики якості обслуговування</a:t>
            </a:r>
          </a:p>
          <a:p>
            <a:pPr marL="0" indent="0" algn="just">
              <a:lnSpc>
                <a:spcPct val="120000"/>
              </a:lnSpc>
              <a:spcBef>
                <a:spcPts val="0"/>
              </a:spcBef>
              <a:buNone/>
            </a:pPr>
            <a:r>
              <a:rPr lang="uk-UA" dirty="0"/>
              <a:t>користувачів.</a:t>
            </a:r>
          </a:p>
          <a:p>
            <a:pPr marL="0" indent="442913" algn="just">
              <a:lnSpc>
                <a:spcPct val="120000"/>
              </a:lnSpc>
              <a:spcBef>
                <a:spcPts val="0"/>
              </a:spcBef>
              <a:buNone/>
            </a:pPr>
            <a:r>
              <a:rPr lang="uk-UA" dirty="0"/>
              <a:t>Верхній рівень складають моделі, які описують ЦОД як відкриту систему, що</a:t>
            </a:r>
          </a:p>
          <a:p>
            <a:pPr marL="0" indent="0" algn="just">
              <a:lnSpc>
                <a:spcPct val="120000"/>
              </a:lnSpc>
              <a:spcBef>
                <a:spcPts val="0"/>
              </a:spcBef>
              <a:buNone/>
            </a:pPr>
            <a:r>
              <a:rPr lang="uk-UA" dirty="0"/>
              <a:t>надає послуги за зовнішніми запитами. Аналіз процесів взаємодії ЦОД із зовнішнім</a:t>
            </a:r>
          </a:p>
          <a:p>
            <a:pPr marL="0" indent="0" algn="just">
              <a:lnSpc>
                <a:spcPct val="120000"/>
              </a:lnSpc>
              <a:spcBef>
                <a:spcPts val="0"/>
              </a:spcBef>
              <a:buNone/>
            </a:pPr>
            <a:r>
              <a:rPr lang="uk-UA" dirty="0"/>
              <a:t>оточенням дозволяє одержати комплексні характеристики якості обслуговування</a:t>
            </a:r>
          </a:p>
          <a:p>
            <a:pPr marL="0" indent="0" algn="just">
              <a:lnSpc>
                <a:spcPct val="120000"/>
              </a:lnSpc>
              <a:spcBef>
                <a:spcPts val="0"/>
              </a:spcBef>
              <a:buNone/>
            </a:pPr>
            <a:r>
              <a:rPr lang="uk-UA" dirty="0"/>
              <a:t>користувачів. Наступний рівень – моделі обміну інформації, для складання яких</a:t>
            </a:r>
          </a:p>
          <a:p>
            <a:pPr marL="0" indent="0" algn="just">
              <a:lnSpc>
                <a:spcPct val="120000"/>
              </a:lnSpc>
              <a:spcBef>
                <a:spcPts val="0"/>
              </a:spcBef>
              <a:buNone/>
            </a:pPr>
            <a:r>
              <a:rPr lang="uk-UA" dirty="0"/>
              <a:t>необхідно мати інформацію про структуру і функцію програмного забезпечення,</a:t>
            </a:r>
          </a:p>
          <a:p>
            <a:pPr marL="0" indent="0" algn="just">
              <a:lnSpc>
                <a:spcPct val="120000"/>
              </a:lnSpc>
              <a:spcBef>
                <a:spcPts val="0"/>
              </a:spcBef>
              <a:buNone/>
            </a:pPr>
            <a:r>
              <a:rPr lang="uk-UA" dirty="0"/>
              <a:t>способи взаємодії підсистем ЦОД.</a:t>
            </a:r>
          </a:p>
          <a:p>
            <a:pPr marL="0" indent="0" algn="just">
              <a:lnSpc>
                <a:spcPct val="120000"/>
              </a:lnSpc>
              <a:spcBef>
                <a:spcPts val="0"/>
              </a:spcBef>
              <a:buNone/>
            </a:pPr>
            <a:r>
              <a:rPr lang="uk-UA" dirty="0"/>
              <a:t>Аналіз процесу виконання обміну інформації дозволяє визначити параметри</a:t>
            </a:r>
          </a:p>
          <a:p>
            <a:pPr marL="0" indent="0" algn="just">
              <a:lnSpc>
                <a:spcPct val="120000"/>
              </a:lnSpc>
              <a:spcBef>
                <a:spcPts val="0"/>
              </a:spcBef>
              <a:buNone/>
            </a:pPr>
            <a:r>
              <a:rPr lang="uk-UA" dirty="0"/>
              <a:t>окремих функціональних завдань, реалізованих ЦОД. </a:t>
            </a:r>
          </a:p>
          <a:p>
            <a:pPr marL="0" indent="457200" algn="just">
              <a:lnSpc>
                <a:spcPct val="120000"/>
              </a:lnSpc>
              <a:buNone/>
            </a:pPr>
            <a:r>
              <a:rPr lang="uk-UA" dirty="0"/>
              <a:t>Наступний рівень представляє моделі управляючої системи, які на основі інформації про структуру й параметри модулів управління дозволяють визначити функції розподілу часу перебування й імовірності блокування запитів. ЦОД - це система масового обслуговування, оскільки він являє собою безліч апаратних, програмних і інформаційних ресурсів і безліч запитів, що надходять у випадкові моменти часу й конкуруючих за право доступу до цих ресурсів.</a:t>
            </a:r>
          </a:p>
        </p:txBody>
      </p:sp>
      <p:pic>
        <p:nvPicPr>
          <p:cNvPr id="7" name="Місце для вмісту 6">
            <a:extLst>
              <a:ext uri="{FF2B5EF4-FFF2-40B4-BE49-F238E27FC236}">
                <a16:creationId xmlns:a16="http://schemas.microsoft.com/office/drawing/2014/main" id="{A1BF3F82-D055-46CF-9849-D5C6A87ABFF6}"/>
              </a:ext>
            </a:extLst>
          </p:cNvPr>
          <p:cNvPicPr>
            <a:picLocks noGrp="1" noChangeAspect="1"/>
          </p:cNvPicPr>
          <p:nvPr>
            <p:ph sz="half" idx="2"/>
          </p:nvPr>
        </p:nvPicPr>
        <p:blipFill>
          <a:blip r:embed="rId2"/>
          <a:stretch>
            <a:fillRect/>
          </a:stretch>
        </p:blipFill>
        <p:spPr>
          <a:xfrm>
            <a:off x="8652893" y="1365402"/>
            <a:ext cx="2149026" cy="3825572"/>
          </a:xfrm>
          <a:prstGeom prst="rect">
            <a:avLst/>
          </a:prstGeom>
        </p:spPr>
      </p:pic>
    </p:spTree>
    <p:extLst>
      <p:ext uri="{BB962C8B-B14F-4D97-AF65-F5344CB8AC3E}">
        <p14:creationId xmlns:p14="http://schemas.microsoft.com/office/powerpoint/2010/main" val="1254948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ісце для вмісту 5">
            <a:extLst>
              <a:ext uri="{FF2B5EF4-FFF2-40B4-BE49-F238E27FC236}">
                <a16:creationId xmlns:a16="http://schemas.microsoft.com/office/drawing/2014/main" id="{1F48177E-9976-4A9B-A315-3FEC91964453}"/>
              </a:ext>
            </a:extLst>
          </p:cNvPr>
          <p:cNvSpPr>
            <a:spLocks noGrp="1"/>
          </p:cNvSpPr>
          <p:nvPr>
            <p:ph idx="1"/>
          </p:nvPr>
        </p:nvSpPr>
        <p:spPr>
          <a:xfrm>
            <a:off x="838200" y="868218"/>
            <a:ext cx="10515600" cy="5308745"/>
          </a:xfrm>
        </p:spPr>
        <p:txBody>
          <a:bodyPr>
            <a:normAutofit fontScale="85000" lnSpcReduction="20000"/>
          </a:bodyPr>
          <a:lstStyle/>
          <a:p>
            <a:pPr marL="0" indent="0" algn="ctr">
              <a:buNone/>
            </a:pPr>
            <a:r>
              <a:rPr lang="uk-UA" b="1" dirty="0"/>
              <a:t>Основні критерії якості роботи дата-центру</a:t>
            </a:r>
          </a:p>
          <a:p>
            <a:pPr marL="0" indent="0">
              <a:buNone/>
            </a:pPr>
            <a:r>
              <a:rPr lang="uk-UA" dirty="0"/>
              <a:t>Роботу конкретного дата-центру прийнято оцінювати за наступними критеріями: </a:t>
            </a:r>
            <a:r>
              <a:rPr lang="uk-UA" dirty="0" err="1"/>
              <a:t>аптайм</a:t>
            </a:r>
            <a:r>
              <a:rPr lang="uk-UA" dirty="0"/>
              <a:t>, надійність роботи, </a:t>
            </a:r>
            <a:r>
              <a:rPr lang="uk-UA" dirty="0" err="1"/>
              <a:t>відмовостійкість</a:t>
            </a:r>
            <a:r>
              <a:rPr lang="uk-UA" dirty="0"/>
              <a:t>.</a:t>
            </a:r>
          </a:p>
          <a:p>
            <a:pPr marL="0" indent="0">
              <a:buNone/>
            </a:pPr>
            <a:r>
              <a:rPr lang="uk-UA" dirty="0"/>
              <a:t> </a:t>
            </a:r>
          </a:p>
          <a:p>
            <a:pPr marL="0" indent="0">
              <a:buNone/>
            </a:pPr>
            <a:r>
              <a:rPr lang="uk-UA" b="1" dirty="0" err="1"/>
              <a:t>Аптайм</a:t>
            </a:r>
            <a:r>
              <a:rPr lang="uk-UA" dirty="0"/>
              <a:t> — це відсоток доступності системи за певний період роботи (наприклад, за добу). </a:t>
            </a:r>
            <a:r>
              <a:rPr lang="uk-UA" dirty="0" err="1"/>
              <a:t>Аптайм</a:t>
            </a:r>
            <a:r>
              <a:rPr lang="uk-UA" dirty="0"/>
              <a:t> залежить від багатьох умов — розміру каналу зв'язку і його завантаженості, збоїв в обладнанні, перебоїв з енергопостачанням, перегріву компонентів системи тощо. Для серйозних дата-центрів </a:t>
            </a:r>
            <a:r>
              <a:rPr lang="uk-UA" dirty="0" err="1"/>
              <a:t>аптайм</a:t>
            </a:r>
            <a:r>
              <a:rPr lang="uk-UA" dirty="0"/>
              <a:t> становить понад 97%, а в деяких випадках перевищує 99%.</a:t>
            </a:r>
          </a:p>
          <a:p>
            <a:pPr marL="0" indent="0">
              <a:buNone/>
            </a:pPr>
            <a:r>
              <a:rPr lang="uk-UA" dirty="0"/>
              <a:t> </a:t>
            </a:r>
          </a:p>
          <a:p>
            <a:pPr marL="0" indent="0">
              <a:buNone/>
            </a:pPr>
            <a:r>
              <a:rPr lang="uk-UA" b="1" dirty="0"/>
              <a:t>Надійність і </a:t>
            </a:r>
            <a:r>
              <a:rPr lang="uk-UA" b="1" dirty="0" err="1"/>
              <a:t>відмовостійкість</a:t>
            </a:r>
            <a:r>
              <a:rPr lang="uk-UA" dirty="0"/>
              <a:t> — це можливість дата-центру виконувати свої функції, навіть якщо порушена робота одного або декількох компонентів, або відбулися інші події, наприклад, припинилася подача електроенергії. У дата-центрах домагаються підвищення </a:t>
            </a:r>
            <a:r>
              <a:rPr lang="uk-UA" dirty="0" err="1"/>
              <a:t>відмовостійкості</a:t>
            </a:r>
            <a:r>
              <a:rPr lang="uk-UA" dirty="0"/>
              <a:t> за рахунок дублювання кожного елемента — каналів зв'язку, накопичувачів даних, джерел безперебійного живлення, запасних серверів з автоматичним перемиканням в разі виникнення проблем.</a:t>
            </a:r>
          </a:p>
          <a:p>
            <a:endParaRPr lang="uk-UA" dirty="0"/>
          </a:p>
        </p:txBody>
      </p:sp>
    </p:spTree>
    <p:extLst>
      <p:ext uri="{BB962C8B-B14F-4D97-AF65-F5344CB8AC3E}">
        <p14:creationId xmlns:p14="http://schemas.microsoft.com/office/powerpoint/2010/main" val="69578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4594219-2842-4AAF-A63E-B4E46765C24C}"/>
              </a:ext>
            </a:extLst>
          </p:cNvPr>
          <p:cNvSpPr>
            <a:spLocks noGrp="1"/>
          </p:cNvSpPr>
          <p:nvPr>
            <p:ph idx="1"/>
          </p:nvPr>
        </p:nvSpPr>
        <p:spPr>
          <a:xfrm>
            <a:off x="838200" y="1825625"/>
            <a:ext cx="10383982" cy="4351338"/>
          </a:xfrm>
        </p:spPr>
        <p:txBody>
          <a:bodyPr/>
          <a:lstStyle/>
          <a:p>
            <a:pPr marL="0" indent="803275">
              <a:buNone/>
            </a:pPr>
            <a:r>
              <a:rPr lang="uk-UA" dirty="0">
                <a:latin typeface="Times New Roman" panose="02020603050405020304" pitchFamily="18" charset="0"/>
                <a:cs typeface="Times New Roman" panose="02020603050405020304" pitchFamily="18" charset="0"/>
              </a:rPr>
              <a:t>Робота онлайн-сервісів дуже сильно залежить від вибору провайдера. Тому, збираючись укласти договір з тією або іншою компанією, обов'язково поцікавтеся, послугами якого дата-центру вона користується. Адже саме від його інфраструктури багато в чому залежить швидкість, надійність і </a:t>
            </a:r>
            <a:r>
              <a:rPr lang="uk-UA" dirty="0" err="1">
                <a:latin typeface="Times New Roman" panose="02020603050405020304" pitchFamily="18" charset="0"/>
                <a:cs typeface="Times New Roman" panose="02020603050405020304" pitchFamily="18" charset="0"/>
              </a:rPr>
              <a:t>відмовостійкість</a:t>
            </a:r>
            <a:r>
              <a:rPr lang="uk-UA" dirty="0">
                <a:latin typeface="Times New Roman" panose="02020603050405020304" pitchFamily="18" charset="0"/>
                <a:cs typeface="Times New Roman" panose="02020603050405020304" pitchFamily="18" charset="0"/>
              </a:rPr>
              <a:t> обраних сервісів, а значить і доступність ваших додатків.</a:t>
            </a:r>
          </a:p>
        </p:txBody>
      </p:sp>
    </p:spTree>
    <p:extLst>
      <p:ext uri="{BB962C8B-B14F-4D97-AF65-F5344CB8AC3E}">
        <p14:creationId xmlns:p14="http://schemas.microsoft.com/office/powerpoint/2010/main" val="3063361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DDEEEB-C38A-4801-BB1E-747DA2DF9976}"/>
              </a:ext>
            </a:extLst>
          </p:cNvPr>
          <p:cNvSpPr>
            <a:spLocks noGrp="1"/>
          </p:cNvSpPr>
          <p:nvPr>
            <p:ph type="title"/>
          </p:nvPr>
        </p:nvSpPr>
        <p:spPr/>
        <p:txBody>
          <a:bodyPr>
            <a:normAutofit fontScale="90000"/>
          </a:bodyPr>
          <a:lstStyle/>
          <a:p>
            <a:br>
              <a:rPr lang="uk-UA" dirty="0"/>
            </a:br>
            <a:r>
              <a:rPr lang="uk-UA" dirty="0"/>
              <a:t>Дата-центр провайдера хмарних </a:t>
            </a:r>
            <a:br>
              <a:rPr lang="uk-UA" dirty="0"/>
            </a:br>
            <a:r>
              <a:rPr lang="uk-UA" dirty="0"/>
              <a:t>сервісів </a:t>
            </a:r>
            <a:r>
              <a:rPr lang="en-US" dirty="0" err="1"/>
              <a:t>Tucha</a:t>
            </a:r>
            <a:br>
              <a:rPr lang="en-US" dirty="0"/>
            </a:br>
            <a:endParaRPr lang="uk-UA" dirty="0"/>
          </a:p>
        </p:txBody>
      </p:sp>
      <p:sp>
        <p:nvSpPr>
          <p:cNvPr id="3" name="Місце для вмісту 2">
            <a:extLst>
              <a:ext uri="{FF2B5EF4-FFF2-40B4-BE49-F238E27FC236}">
                <a16:creationId xmlns:a16="http://schemas.microsoft.com/office/drawing/2014/main" id="{6C5B7C4B-161F-4305-9A0D-209BC80B4538}"/>
              </a:ext>
            </a:extLst>
          </p:cNvPr>
          <p:cNvSpPr>
            <a:spLocks noGrp="1"/>
          </p:cNvSpPr>
          <p:nvPr>
            <p:ph idx="1"/>
          </p:nvPr>
        </p:nvSpPr>
        <p:spPr/>
        <p:txBody>
          <a:bodyPr>
            <a:normAutofit fontScale="62500" lnSpcReduction="20000"/>
          </a:bodyPr>
          <a:lstStyle/>
          <a:p>
            <a:pPr marL="0" indent="457200">
              <a:lnSpc>
                <a:spcPct val="120000"/>
              </a:lnSpc>
              <a:buNone/>
            </a:pPr>
            <a:r>
              <a:rPr lang="uk-UA" dirty="0"/>
              <a:t>Дата-центр провайдера хмарних сервісів </a:t>
            </a:r>
            <a:r>
              <a:rPr lang="en-US" dirty="0" err="1"/>
              <a:t>Tucha</a:t>
            </a:r>
            <a:endParaRPr lang="en-US" dirty="0"/>
          </a:p>
          <a:p>
            <a:pPr marL="0" indent="457200">
              <a:lnSpc>
                <a:spcPct val="120000"/>
              </a:lnSpc>
              <a:buNone/>
            </a:pPr>
            <a:r>
              <a:rPr lang="uk-UA" dirty="0"/>
              <a:t>Щоб надавати клієнтам найкращі послуги з гарантією доступу 24 години на добу, потужності хмарного провайдера </a:t>
            </a:r>
            <a:r>
              <a:rPr lang="en-US" dirty="0" err="1"/>
              <a:t>Tucha</a:t>
            </a:r>
            <a:r>
              <a:rPr lang="en-US" dirty="0"/>
              <a:t> </a:t>
            </a:r>
            <a:r>
              <a:rPr lang="uk-UA" dirty="0"/>
              <a:t>розташовані в великому дата-центрі </a:t>
            </a:r>
            <a:r>
              <a:rPr lang="en-US" dirty="0"/>
              <a:t>Telehouse Frankfurt (</a:t>
            </a:r>
            <a:r>
              <a:rPr lang="uk-UA" dirty="0"/>
              <a:t>Франкфурт-на-Майні, Німеччина). Таке розташування було обрано не випадково — ми врахували близькість однієї з найбільших точок обміну трафіком в Європі </a:t>
            </a:r>
            <a:r>
              <a:rPr lang="en-US" dirty="0"/>
              <a:t>DE-CIX, </a:t>
            </a:r>
            <a:r>
              <a:rPr lang="uk-UA" dirty="0"/>
              <a:t>що забезпечує швидку і безперебійну передачу даних між елементами дата-центру, а також між обладнанням і клієнтами. Крім того, ЦОД безпосередньо підключений до франкфуртської оптоволоконної мережі.</a:t>
            </a:r>
          </a:p>
          <a:p>
            <a:pPr marL="0" indent="457200">
              <a:lnSpc>
                <a:spcPct val="120000"/>
              </a:lnSpc>
              <a:buNone/>
            </a:pPr>
            <a:r>
              <a:rPr lang="uk-UA" dirty="0"/>
              <a:t>Дата-центр займає площу 67 тис. </a:t>
            </a:r>
            <a:r>
              <a:rPr lang="uk-UA" dirty="0" err="1"/>
              <a:t>кв</a:t>
            </a:r>
            <a:r>
              <a:rPr lang="uk-UA" dirty="0"/>
              <a:t>. метри, з яких 25 тис. виділяється під розміщення серверів. Електропостачання забезпечується декількома лініями по 8 кВт кожна, крім того, забезпечується обов'язкове резервне електропостачання. Контроль клімату завдяки розвиненій системі кондиціонування і сенсорів забезпечує підтримання температури 24 градуси і вологості 15-50% круглий рік. Все це дозволяє забезпечувати вищий рівень безпеки даних, високий </a:t>
            </a:r>
            <a:r>
              <a:rPr lang="en-US" dirty="0"/>
              <a:t>uptime </a:t>
            </a:r>
            <a:r>
              <a:rPr lang="uk-UA" dirty="0"/>
              <a:t>і </a:t>
            </a:r>
            <a:r>
              <a:rPr lang="uk-UA" dirty="0" err="1"/>
              <a:t>відмовостійкість</a:t>
            </a:r>
            <a:r>
              <a:rPr lang="uk-UA" dirty="0"/>
              <a:t>. Рівень надійності ДЦ за американською класифікацією — </a:t>
            </a:r>
            <a:r>
              <a:rPr lang="en-US" dirty="0"/>
              <a:t>Tier 3.</a:t>
            </a:r>
            <a:endParaRPr lang="uk-UA" dirty="0"/>
          </a:p>
        </p:txBody>
      </p:sp>
      <p:pic>
        <p:nvPicPr>
          <p:cNvPr id="5" name="Рисунок 4">
            <a:extLst>
              <a:ext uri="{FF2B5EF4-FFF2-40B4-BE49-F238E27FC236}">
                <a16:creationId xmlns:a16="http://schemas.microsoft.com/office/drawing/2014/main" id="{51351066-6679-42F8-A9AB-7E04A3D92727}"/>
              </a:ext>
            </a:extLst>
          </p:cNvPr>
          <p:cNvPicPr>
            <a:picLocks noChangeAspect="1"/>
          </p:cNvPicPr>
          <p:nvPr/>
        </p:nvPicPr>
        <p:blipFill>
          <a:blip r:embed="rId2"/>
          <a:stretch>
            <a:fillRect/>
          </a:stretch>
        </p:blipFill>
        <p:spPr>
          <a:xfrm>
            <a:off x="8610380" y="524942"/>
            <a:ext cx="2415749" cy="1005927"/>
          </a:xfrm>
          <a:prstGeom prst="rect">
            <a:avLst/>
          </a:prstGeom>
        </p:spPr>
      </p:pic>
    </p:spTree>
    <p:extLst>
      <p:ext uri="{BB962C8B-B14F-4D97-AF65-F5344CB8AC3E}">
        <p14:creationId xmlns:p14="http://schemas.microsoft.com/office/powerpoint/2010/main" val="3161142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A3AC1F3F-2177-4113-A39C-EA4AE0FD5DF2}"/>
              </a:ext>
            </a:extLst>
          </p:cNvPr>
          <p:cNvPicPr>
            <a:picLocks noChangeAspect="1"/>
          </p:cNvPicPr>
          <p:nvPr/>
        </p:nvPicPr>
        <p:blipFill>
          <a:blip r:embed="rId2"/>
          <a:stretch>
            <a:fillRect/>
          </a:stretch>
        </p:blipFill>
        <p:spPr>
          <a:xfrm>
            <a:off x="125212" y="138545"/>
            <a:ext cx="11941575" cy="6520873"/>
          </a:xfrm>
          <a:prstGeom prst="rect">
            <a:avLst/>
          </a:prstGeom>
        </p:spPr>
      </p:pic>
    </p:spTree>
    <p:extLst>
      <p:ext uri="{BB962C8B-B14F-4D97-AF65-F5344CB8AC3E}">
        <p14:creationId xmlns:p14="http://schemas.microsoft.com/office/powerpoint/2010/main" val="4209345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241B499B-3C47-4F7B-BF39-E52098EBA968}"/>
              </a:ext>
            </a:extLst>
          </p:cNvPr>
          <p:cNvPicPr>
            <a:picLocks noChangeAspect="1"/>
          </p:cNvPicPr>
          <p:nvPr/>
        </p:nvPicPr>
        <p:blipFill>
          <a:blip r:embed="rId2"/>
          <a:stretch>
            <a:fillRect/>
          </a:stretch>
        </p:blipFill>
        <p:spPr>
          <a:xfrm>
            <a:off x="166598" y="132053"/>
            <a:ext cx="12025402" cy="6407291"/>
          </a:xfrm>
          <a:prstGeom prst="rect">
            <a:avLst/>
          </a:prstGeom>
        </p:spPr>
      </p:pic>
    </p:spTree>
    <p:extLst>
      <p:ext uri="{BB962C8B-B14F-4D97-AF65-F5344CB8AC3E}">
        <p14:creationId xmlns:p14="http://schemas.microsoft.com/office/powerpoint/2010/main" val="2303727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1F858F-4F71-48E9-BC45-EBE0DDCA6F5F}"/>
              </a:ext>
            </a:extLst>
          </p:cNvPr>
          <p:cNvSpPr>
            <a:spLocks noGrp="1"/>
          </p:cNvSpPr>
          <p:nvPr>
            <p:ph type="title"/>
          </p:nvPr>
        </p:nvSpPr>
        <p:spPr/>
        <p:txBody>
          <a:bodyPr>
            <a:normAutofit/>
          </a:bodyPr>
          <a:lstStyle/>
          <a:p>
            <a:pPr>
              <a:lnSpc>
                <a:spcPct val="100000"/>
              </a:lnSpc>
            </a:pPr>
            <a:r>
              <a:rPr lang="uk-UA" sz="2000" dirty="0"/>
              <a:t>Хмарні сервіси для повноцінної роботи вимагають наявності спеціальної серверної інфраструктури, яку найпростіше забезпечити за допомогою так званих дата-центрів (синонім — ЦОД або центр обробки даних).</a:t>
            </a:r>
          </a:p>
        </p:txBody>
      </p:sp>
      <p:sp>
        <p:nvSpPr>
          <p:cNvPr id="3" name="Місце для вмісту 2">
            <a:extLst>
              <a:ext uri="{FF2B5EF4-FFF2-40B4-BE49-F238E27FC236}">
                <a16:creationId xmlns:a16="http://schemas.microsoft.com/office/drawing/2014/main" id="{480A3676-6A91-45F4-8EFE-E13F0BE968BD}"/>
              </a:ext>
            </a:extLst>
          </p:cNvPr>
          <p:cNvSpPr>
            <a:spLocks noGrp="1"/>
          </p:cNvSpPr>
          <p:nvPr>
            <p:ph idx="1"/>
          </p:nvPr>
        </p:nvSpPr>
        <p:spPr/>
        <p:txBody>
          <a:bodyPr>
            <a:normAutofit fontScale="77500" lnSpcReduction="20000"/>
          </a:bodyPr>
          <a:lstStyle/>
          <a:p>
            <a:pPr marL="0" indent="0" algn="just">
              <a:lnSpc>
                <a:spcPct val="120000"/>
              </a:lnSpc>
              <a:buNone/>
            </a:pPr>
            <a:r>
              <a:rPr lang="uk-UA" b="1" dirty="0"/>
              <a:t>Дата-центр</a:t>
            </a:r>
            <a:r>
              <a:rPr lang="uk-UA" dirty="0"/>
              <a:t> — це центр обробки даних (</a:t>
            </a:r>
            <a:r>
              <a:rPr lang="uk-UA" dirty="0">
                <a:hlinkClick r:id="rId2"/>
              </a:rPr>
              <a:t>ЦОД</a:t>
            </a:r>
            <a:r>
              <a:rPr lang="uk-UA" dirty="0"/>
              <a:t>), спеціальна будівля, в якій знаходиться серверне та мережеве обладнання для підключення користувачів до інтернет-каналів. У цьому місці зберігаються, обробляються та передаються дані бізнесу, а також інформація для особистого користування клієнтів, яка розміщена на їхньому обладнанні. Розміри дата-центрів дуже відрізняються. Бувають зовсім маленькі, які вміщаються у вантажний контейнер і можуть переїжджати, а бувають величезні приміщення площею в тисячі квадратних метрів.</a:t>
            </a:r>
          </a:p>
          <a:p>
            <a:pPr marL="0" indent="0" algn="just">
              <a:lnSpc>
                <a:spcPct val="120000"/>
              </a:lnSpc>
              <a:buNone/>
            </a:pPr>
            <a:r>
              <a:rPr lang="uk-UA" b="1" dirty="0"/>
              <a:t>Хмарні центри обробки даних </a:t>
            </a:r>
            <a:r>
              <a:rPr lang="uk-UA" dirty="0"/>
              <a:t>— це тип центрів обробки даних, призначених для підтримки хмарних обчислень. Вони мають високу масштабованість і можуть використовуватися для підтримки широкого діапазону програм і робочих навантажень. Хмарні центри обробки даних часто використовують технологію віртуалізації, щоб забезпечити ефективне використання обчислювальних ресурсів.</a:t>
            </a:r>
          </a:p>
        </p:txBody>
      </p:sp>
    </p:spTree>
    <p:extLst>
      <p:ext uri="{BB962C8B-B14F-4D97-AF65-F5344CB8AC3E}">
        <p14:creationId xmlns:p14="http://schemas.microsoft.com/office/powerpoint/2010/main" val="689605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ісце для вмісту 5">
            <a:extLst>
              <a:ext uri="{FF2B5EF4-FFF2-40B4-BE49-F238E27FC236}">
                <a16:creationId xmlns:a16="http://schemas.microsoft.com/office/drawing/2014/main" id="{F2D9D062-1E64-492D-AFA3-4B38EE45669E}"/>
              </a:ext>
            </a:extLst>
          </p:cNvPr>
          <p:cNvSpPr>
            <a:spLocks noGrp="1"/>
          </p:cNvSpPr>
          <p:nvPr>
            <p:ph idx="1"/>
          </p:nvPr>
        </p:nvSpPr>
        <p:spPr>
          <a:xfrm>
            <a:off x="838200" y="646545"/>
            <a:ext cx="10515600" cy="5530418"/>
          </a:xfrm>
        </p:spPr>
        <p:txBody>
          <a:bodyPr>
            <a:noAutofit/>
          </a:bodyPr>
          <a:lstStyle/>
          <a:p>
            <a:pPr marL="0" indent="0" algn="just">
              <a:buNone/>
            </a:pPr>
            <a:r>
              <a:rPr lang="ru-RU" sz="1800" b="1" dirty="0"/>
              <a:t>15 </a:t>
            </a:r>
            <a:r>
              <a:rPr lang="ru-RU" sz="1800" b="1" dirty="0" err="1"/>
              <a:t>березня</a:t>
            </a:r>
            <a:r>
              <a:rPr lang="ru-RU" sz="1800" b="1" dirty="0"/>
              <a:t> 2022 року Президентом </a:t>
            </a:r>
            <a:r>
              <a:rPr lang="ru-RU" sz="1800" b="1" dirty="0" err="1"/>
              <a:t>України</a:t>
            </a:r>
            <a:r>
              <a:rPr lang="ru-RU" sz="1800" b="1" dirty="0"/>
              <a:t> </a:t>
            </a:r>
            <a:r>
              <a:rPr lang="ru-RU" sz="1800" b="1" dirty="0" err="1"/>
              <a:t>підписано</a:t>
            </a:r>
            <a:r>
              <a:rPr lang="ru-RU" sz="1800" b="1" dirty="0"/>
              <a:t> </a:t>
            </a:r>
            <a:r>
              <a:rPr lang="ru-RU" sz="1800" dirty="0">
                <a:hlinkClick r:id="rId2"/>
              </a:rPr>
              <a:t>Закон</a:t>
            </a:r>
            <a:r>
              <a:rPr lang="ru-RU" sz="1800" b="1" dirty="0"/>
              <a:t> </a:t>
            </a:r>
            <a:r>
              <a:rPr lang="ru-RU" sz="1800" b="1" dirty="0" err="1"/>
              <a:t>України</a:t>
            </a:r>
            <a:r>
              <a:rPr lang="ru-RU" sz="1800" b="1" dirty="0"/>
              <a:t> "Про </a:t>
            </a:r>
            <a:r>
              <a:rPr lang="ru-RU" sz="1800" b="1" dirty="0" err="1"/>
              <a:t>хмарні</a:t>
            </a:r>
            <a:r>
              <a:rPr lang="ru-RU" sz="1800" b="1" dirty="0"/>
              <a:t> </a:t>
            </a:r>
            <a:r>
              <a:rPr lang="ru-RU" sz="1800" b="1" dirty="0" err="1"/>
              <a:t>послуги</a:t>
            </a:r>
            <a:r>
              <a:rPr lang="ru-RU" sz="1800" b="1" dirty="0"/>
              <a:t>" ("Закон"), </a:t>
            </a:r>
            <a:r>
              <a:rPr lang="ru-RU" sz="1800" b="1" dirty="0" err="1"/>
              <a:t>який</a:t>
            </a:r>
            <a:r>
              <a:rPr lang="ru-RU" sz="1800" b="1" dirty="0"/>
              <a:t> </a:t>
            </a:r>
            <a:r>
              <a:rPr lang="ru-RU" sz="1800" b="1" dirty="0" err="1"/>
              <a:t>визначає</a:t>
            </a:r>
            <a:r>
              <a:rPr lang="ru-RU" sz="1800" b="1" dirty="0"/>
              <a:t> </a:t>
            </a:r>
            <a:r>
              <a:rPr lang="ru-RU" sz="1800" b="1" dirty="0" err="1"/>
              <a:t>правові</a:t>
            </a:r>
            <a:r>
              <a:rPr lang="ru-RU" sz="1800" b="1" dirty="0"/>
              <a:t> </a:t>
            </a:r>
            <a:r>
              <a:rPr lang="ru-RU" sz="1800" b="1" dirty="0" err="1"/>
              <a:t>відносини</a:t>
            </a:r>
            <a:r>
              <a:rPr lang="ru-RU" sz="1800" b="1" dirty="0"/>
              <a:t>, </a:t>
            </a:r>
            <a:r>
              <a:rPr lang="ru-RU" sz="1800" b="1" dirty="0" err="1"/>
              <a:t>пов’язані</a:t>
            </a:r>
            <a:r>
              <a:rPr lang="ru-RU" sz="1800" b="1" dirty="0"/>
              <a:t> </a:t>
            </a:r>
            <a:r>
              <a:rPr lang="ru-RU" sz="1800" b="1" dirty="0" err="1"/>
              <a:t>із</a:t>
            </a:r>
            <a:r>
              <a:rPr lang="ru-RU" sz="1800" b="1" dirty="0"/>
              <a:t> </a:t>
            </a:r>
            <a:r>
              <a:rPr lang="ru-RU" sz="1800" b="1" dirty="0" err="1"/>
              <a:t>обробкою</a:t>
            </a:r>
            <a:r>
              <a:rPr lang="ru-RU" sz="1800" b="1" dirty="0"/>
              <a:t> та </a:t>
            </a:r>
            <a:r>
              <a:rPr lang="ru-RU" sz="1800" b="1" dirty="0" err="1"/>
              <a:t>захистом</a:t>
            </a:r>
            <a:r>
              <a:rPr lang="ru-RU" sz="1800" b="1" dirty="0"/>
              <a:t> </a:t>
            </a:r>
            <a:r>
              <a:rPr lang="ru-RU" sz="1800" b="1" dirty="0" err="1"/>
              <a:t>даних</a:t>
            </a:r>
            <a:r>
              <a:rPr lang="ru-RU" sz="1800" b="1" dirty="0"/>
              <a:t> при </a:t>
            </a:r>
            <a:r>
              <a:rPr lang="ru-RU" sz="1800" b="1" dirty="0" err="1"/>
              <a:t>використанні</a:t>
            </a:r>
            <a:r>
              <a:rPr lang="ru-RU" sz="1800" b="1" dirty="0"/>
              <a:t> </a:t>
            </a:r>
            <a:r>
              <a:rPr lang="ru-RU" sz="1800" b="1" dirty="0" err="1"/>
              <a:t>технології</a:t>
            </a:r>
            <a:r>
              <a:rPr lang="ru-RU" sz="1800" b="1" dirty="0"/>
              <a:t> </a:t>
            </a:r>
            <a:r>
              <a:rPr lang="ru-RU" sz="1800" b="1" dirty="0" err="1"/>
              <a:t>хмарних</a:t>
            </a:r>
            <a:r>
              <a:rPr lang="ru-RU" sz="1800" b="1" dirty="0"/>
              <a:t> </a:t>
            </a:r>
            <a:r>
              <a:rPr lang="ru-RU" sz="1800" b="1" dirty="0" err="1"/>
              <a:t>обчислень</a:t>
            </a:r>
            <a:r>
              <a:rPr lang="ru-RU" sz="1800" b="1" dirty="0"/>
              <a:t>, </a:t>
            </a:r>
            <a:r>
              <a:rPr lang="ru-RU" sz="1800" b="1" dirty="0" err="1"/>
              <a:t>наданні</a:t>
            </a:r>
            <a:r>
              <a:rPr lang="ru-RU" sz="1800" b="1" dirty="0"/>
              <a:t> </a:t>
            </a:r>
            <a:r>
              <a:rPr lang="ru-RU" sz="1800" b="1" dirty="0" err="1"/>
              <a:t>хмарних</a:t>
            </a:r>
            <a:r>
              <a:rPr lang="ru-RU" sz="1800" b="1" dirty="0"/>
              <a:t> </a:t>
            </a:r>
            <a:r>
              <a:rPr lang="ru-RU" sz="1800" b="1" dirty="0" err="1"/>
              <a:t>послуг</a:t>
            </a:r>
            <a:r>
              <a:rPr lang="ru-RU" sz="1800" b="1" dirty="0"/>
              <a:t> та </a:t>
            </a:r>
            <a:r>
              <a:rPr lang="ru-RU" sz="1800" b="1" dirty="0" err="1"/>
              <a:t>особливостей</a:t>
            </a:r>
            <a:r>
              <a:rPr lang="ru-RU" sz="1800" b="1" dirty="0"/>
              <a:t> </a:t>
            </a:r>
            <a:r>
              <a:rPr lang="ru-RU" sz="1800" b="1" dirty="0" err="1"/>
              <a:t>їх</a:t>
            </a:r>
            <a:r>
              <a:rPr lang="ru-RU" sz="1800" b="1" dirty="0"/>
              <a:t> </a:t>
            </a:r>
            <a:r>
              <a:rPr lang="ru-RU" sz="1800" b="1" dirty="0" err="1"/>
              <a:t>використання</a:t>
            </a:r>
            <a:r>
              <a:rPr lang="ru-RU" sz="1800" b="1" dirty="0"/>
              <a:t> у </a:t>
            </a:r>
            <a:r>
              <a:rPr lang="ru-RU" sz="1800" b="1" dirty="0" err="1"/>
              <a:t>публічному</a:t>
            </a:r>
            <a:r>
              <a:rPr lang="ru-RU" sz="1800" b="1" dirty="0"/>
              <a:t> </a:t>
            </a:r>
            <a:r>
              <a:rPr lang="ru-RU" sz="1800" b="1" dirty="0" err="1"/>
              <a:t>секторі</a:t>
            </a:r>
            <a:r>
              <a:rPr lang="ru-RU" sz="1800" b="1" dirty="0"/>
              <a:t>.</a:t>
            </a:r>
            <a:endParaRPr lang="ru-RU" sz="1800" dirty="0"/>
          </a:p>
          <a:p>
            <a:pPr marL="0" indent="0">
              <a:buNone/>
            </a:pPr>
            <a:r>
              <a:rPr lang="ru-RU" sz="1800" dirty="0"/>
              <a:t> Закон </a:t>
            </a:r>
            <a:r>
              <a:rPr lang="ru-RU" sz="1800" dirty="0" err="1"/>
              <a:t>закладає</a:t>
            </a:r>
            <a:r>
              <a:rPr lang="ru-RU" sz="1800" dirty="0"/>
              <a:t> засади для </a:t>
            </a:r>
            <a:r>
              <a:rPr lang="ru-RU" sz="1800" dirty="0" err="1"/>
              <a:t>розвитку</a:t>
            </a:r>
            <a:r>
              <a:rPr lang="ru-RU" sz="1800" dirty="0"/>
              <a:t> платформ </a:t>
            </a:r>
            <a:r>
              <a:rPr lang="ru-RU" sz="1800" dirty="0" err="1"/>
              <a:t>інформаційно-комунікаційних</a:t>
            </a:r>
            <a:r>
              <a:rPr lang="ru-RU" sz="1800" dirty="0"/>
              <a:t> </a:t>
            </a:r>
            <a:r>
              <a:rPr lang="ru-RU" sz="1800" dirty="0" err="1"/>
              <a:t>технологій</a:t>
            </a:r>
            <a:r>
              <a:rPr lang="ru-RU" sz="1800" dirty="0"/>
              <a:t>, </a:t>
            </a:r>
            <a:r>
              <a:rPr lang="ru-RU" sz="1800" dirty="0" err="1"/>
              <a:t>що</a:t>
            </a:r>
            <a:r>
              <a:rPr lang="ru-RU" sz="1800" dirty="0"/>
              <a:t> </a:t>
            </a:r>
            <a:r>
              <a:rPr lang="ru-RU" sz="1800" dirty="0" err="1"/>
              <a:t>базуються</a:t>
            </a:r>
            <a:r>
              <a:rPr lang="ru-RU" sz="1800" dirty="0"/>
              <a:t> на </a:t>
            </a:r>
            <a:r>
              <a:rPr lang="ru-RU" sz="1800" dirty="0" err="1"/>
              <a:t>хмарних</a:t>
            </a:r>
            <a:r>
              <a:rPr lang="ru-RU" sz="1800" dirty="0"/>
              <a:t> </a:t>
            </a:r>
            <a:r>
              <a:rPr lang="ru-RU" sz="1800" dirty="0" err="1"/>
              <a:t>обчисленнях</a:t>
            </a:r>
            <a:r>
              <a:rPr lang="ru-RU" sz="1800" dirty="0"/>
              <a:t> та </a:t>
            </a:r>
            <a:r>
              <a:rPr lang="ru-RU" sz="1800" dirty="0" err="1"/>
              <a:t>реалізації</a:t>
            </a:r>
            <a:r>
              <a:rPr lang="ru-RU" sz="1800" dirty="0"/>
              <a:t> принципу </a:t>
            </a:r>
            <a:r>
              <a:rPr lang="ru-RU" sz="1800" dirty="0" err="1"/>
              <a:t>переваги</a:t>
            </a:r>
            <a:r>
              <a:rPr lang="ru-RU" sz="1800" dirty="0"/>
              <a:t> </a:t>
            </a:r>
            <a:r>
              <a:rPr lang="ru-RU" sz="1800" dirty="0" err="1"/>
              <a:t>хмарного</a:t>
            </a:r>
            <a:r>
              <a:rPr lang="ru-RU" sz="1800" dirty="0"/>
              <a:t> </a:t>
            </a:r>
            <a:r>
              <a:rPr lang="ru-RU" sz="1800" dirty="0" err="1"/>
              <a:t>середовища</a:t>
            </a:r>
            <a:r>
              <a:rPr lang="ru-RU" sz="1800" dirty="0"/>
              <a:t> (</a:t>
            </a:r>
            <a:r>
              <a:rPr lang="ru-RU" sz="1800" dirty="0" err="1"/>
              <a:t>cloud</a:t>
            </a:r>
            <a:r>
              <a:rPr lang="ru-RU" sz="1800" dirty="0"/>
              <a:t> </a:t>
            </a:r>
            <a:r>
              <a:rPr lang="ru-RU" sz="1800" dirty="0" err="1"/>
              <a:t>first</a:t>
            </a:r>
            <a:r>
              <a:rPr lang="ru-RU" sz="1800" dirty="0"/>
              <a:t>).</a:t>
            </a:r>
          </a:p>
          <a:p>
            <a:pPr marL="0" indent="0">
              <a:buNone/>
            </a:pPr>
            <a:r>
              <a:rPr lang="ru-RU" sz="1800" dirty="0"/>
              <a:t> Закон </a:t>
            </a:r>
            <a:r>
              <a:rPr lang="ru-RU" sz="1800" dirty="0" err="1"/>
              <a:t>набирає</a:t>
            </a:r>
            <a:r>
              <a:rPr lang="ru-RU" sz="1800" dirty="0"/>
              <a:t> </a:t>
            </a:r>
            <a:r>
              <a:rPr lang="ru-RU" sz="1800" dirty="0" err="1"/>
              <a:t>чинності</a:t>
            </a:r>
            <a:r>
              <a:rPr lang="ru-RU" sz="1800" dirty="0"/>
              <a:t> 16 вересня 2022 року.</a:t>
            </a:r>
          </a:p>
          <a:p>
            <a:pPr marL="0" indent="0">
              <a:buNone/>
            </a:pPr>
            <a:r>
              <a:rPr lang="ru-RU" sz="1800" dirty="0"/>
              <a:t> </a:t>
            </a:r>
            <a:r>
              <a:rPr lang="ru-RU" sz="1800" b="1" dirty="0" err="1"/>
              <a:t>Основні</a:t>
            </a:r>
            <a:r>
              <a:rPr lang="ru-RU" sz="1800" b="1" dirty="0"/>
              <a:t> </a:t>
            </a:r>
            <a:r>
              <a:rPr lang="ru-RU" sz="1800" b="1" dirty="0" err="1"/>
              <a:t>положення</a:t>
            </a:r>
            <a:r>
              <a:rPr lang="ru-RU" sz="1800" dirty="0"/>
              <a:t> </a:t>
            </a:r>
          </a:p>
          <a:p>
            <a:pPr marL="0" indent="0">
              <a:buNone/>
            </a:pPr>
            <a:r>
              <a:rPr lang="ru-RU" sz="1800" dirty="0"/>
              <a:t> Закон </a:t>
            </a:r>
            <a:r>
              <a:rPr lang="ru-RU" sz="1800" dirty="0" err="1"/>
              <a:t>визначає</a:t>
            </a:r>
            <a:r>
              <a:rPr lang="ru-RU" sz="1800" dirty="0"/>
              <a:t>:</a:t>
            </a:r>
          </a:p>
          <a:p>
            <a:pPr algn="just"/>
            <a:r>
              <a:rPr lang="ru-RU" sz="1800" dirty="0" err="1"/>
              <a:t>поняття</a:t>
            </a:r>
            <a:r>
              <a:rPr lang="ru-RU" sz="1800" dirty="0"/>
              <a:t> "</a:t>
            </a:r>
            <a:r>
              <a:rPr lang="ru-RU" sz="1800" dirty="0" err="1"/>
              <a:t>хмарних</a:t>
            </a:r>
            <a:r>
              <a:rPr lang="ru-RU" sz="1800" dirty="0"/>
              <a:t> </a:t>
            </a:r>
            <a:r>
              <a:rPr lang="ru-RU" sz="1800" dirty="0" err="1"/>
              <a:t>обчислень</a:t>
            </a:r>
            <a:r>
              <a:rPr lang="ru-RU" sz="1800" dirty="0"/>
              <a:t>", "</a:t>
            </a:r>
            <a:r>
              <a:rPr lang="ru-RU" sz="1800" dirty="0" err="1"/>
              <a:t>хмарних</a:t>
            </a:r>
            <a:r>
              <a:rPr lang="ru-RU" sz="1800" dirty="0"/>
              <a:t> </a:t>
            </a:r>
            <a:r>
              <a:rPr lang="ru-RU" sz="1800" dirty="0" err="1"/>
              <a:t>послуг</a:t>
            </a:r>
            <a:r>
              <a:rPr lang="ru-RU" sz="1800" dirty="0"/>
              <a:t>", "</a:t>
            </a:r>
            <a:r>
              <a:rPr lang="ru-RU" sz="1800" dirty="0" err="1"/>
              <a:t>надавача</a:t>
            </a:r>
            <a:r>
              <a:rPr lang="ru-RU" sz="1800" dirty="0"/>
              <a:t> </a:t>
            </a:r>
            <a:r>
              <a:rPr lang="ru-RU" sz="1800" dirty="0" err="1"/>
              <a:t>хмарних</a:t>
            </a:r>
            <a:r>
              <a:rPr lang="ru-RU" sz="1800" dirty="0"/>
              <a:t> </a:t>
            </a:r>
            <a:r>
              <a:rPr lang="ru-RU" sz="1800" dirty="0" err="1"/>
              <a:t>послуг</a:t>
            </a:r>
            <a:r>
              <a:rPr lang="ru-RU" sz="1800" dirty="0"/>
              <a:t>", "</a:t>
            </a:r>
            <a:r>
              <a:rPr lang="ru-RU" sz="1800" dirty="0" err="1"/>
              <a:t>користувача</a:t>
            </a:r>
            <a:r>
              <a:rPr lang="ru-RU" sz="1800" dirty="0"/>
              <a:t> </a:t>
            </a:r>
            <a:r>
              <a:rPr lang="ru-RU" sz="1800" dirty="0" err="1"/>
              <a:t>хмарних</a:t>
            </a:r>
            <a:r>
              <a:rPr lang="ru-RU" sz="1800" dirty="0"/>
              <a:t> </a:t>
            </a:r>
            <a:r>
              <a:rPr lang="ru-RU" sz="1800" dirty="0" err="1"/>
              <a:t>послуг</a:t>
            </a:r>
            <a:r>
              <a:rPr lang="ru-RU" sz="1800" dirty="0"/>
              <a:t>", "</a:t>
            </a:r>
            <a:r>
              <a:rPr lang="ru-RU" sz="1800" dirty="0" err="1"/>
              <a:t>хмарних</a:t>
            </a:r>
            <a:r>
              <a:rPr lang="ru-RU" sz="1800" dirty="0"/>
              <a:t> </a:t>
            </a:r>
            <a:r>
              <a:rPr lang="ru-RU" sz="1800" dirty="0" err="1"/>
              <a:t>ресурсів</a:t>
            </a:r>
            <a:r>
              <a:rPr lang="ru-RU" sz="1800" dirty="0"/>
              <a:t>", "центр </a:t>
            </a:r>
            <a:r>
              <a:rPr lang="ru-RU" sz="1800" dirty="0" err="1"/>
              <a:t>обробки</a:t>
            </a:r>
            <a:r>
              <a:rPr lang="ru-RU" sz="1800" dirty="0"/>
              <a:t> </a:t>
            </a:r>
            <a:r>
              <a:rPr lang="ru-RU" sz="1800" dirty="0" err="1"/>
              <a:t>даних</a:t>
            </a:r>
            <a:r>
              <a:rPr lang="ru-RU" sz="1800" dirty="0"/>
              <a:t> (ЦОД)";</a:t>
            </a:r>
          </a:p>
          <a:p>
            <a:pPr algn="just"/>
            <a:r>
              <a:rPr lang="ru-RU" sz="1800" dirty="0" err="1"/>
              <a:t>перелік</a:t>
            </a:r>
            <a:r>
              <a:rPr lang="ru-RU" sz="1800" dirty="0"/>
              <a:t> </a:t>
            </a:r>
            <a:r>
              <a:rPr lang="ru-RU" sz="1800" dirty="0" err="1"/>
              <a:t>хмарних</a:t>
            </a:r>
            <a:r>
              <a:rPr lang="ru-RU" sz="1800" dirty="0"/>
              <a:t> </a:t>
            </a:r>
            <a:r>
              <a:rPr lang="ru-RU" sz="1800" dirty="0" err="1"/>
              <a:t>послуг</a:t>
            </a:r>
            <a:r>
              <a:rPr lang="ru-RU" sz="1800" dirty="0"/>
              <a:t>, </a:t>
            </a:r>
            <a:r>
              <a:rPr lang="ru-RU" sz="1800" dirty="0" err="1"/>
              <a:t>способи</a:t>
            </a:r>
            <a:r>
              <a:rPr lang="ru-RU" sz="1800" dirty="0"/>
              <a:t> </a:t>
            </a:r>
            <a:r>
              <a:rPr lang="ru-RU" sz="1800" dirty="0" err="1"/>
              <a:t>їх</a:t>
            </a:r>
            <a:r>
              <a:rPr lang="ru-RU" sz="1800" dirty="0"/>
              <a:t> </a:t>
            </a:r>
            <a:r>
              <a:rPr lang="ru-RU" sz="1800" dirty="0" err="1"/>
              <a:t>надання</a:t>
            </a:r>
            <a:r>
              <a:rPr lang="ru-RU" sz="1800" dirty="0"/>
              <a:t>, </a:t>
            </a:r>
            <a:r>
              <a:rPr lang="ru-RU" sz="1800" dirty="0" err="1"/>
              <a:t>встановлює</a:t>
            </a:r>
            <a:r>
              <a:rPr lang="ru-RU" sz="1800" dirty="0"/>
              <a:t> </a:t>
            </a:r>
            <a:r>
              <a:rPr lang="ru-RU" sz="1800" dirty="0" err="1"/>
              <a:t>вимоги</a:t>
            </a:r>
            <a:r>
              <a:rPr lang="ru-RU" sz="1800" dirty="0"/>
              <a:t> до </a:t>
            </a:r>
            <a:r>
              <a:rPr lang="ru-RU" sz="1800" dirty="0" err="1"/>
              <a:t>надавача</a:t>
            </a:r>
            <a:r>
              <a:rPr lang="ru-RU" sz="1800" dirty="0"/>
              <a:t> </a:t>
            </a:r>
            <a:r>
              <a:rPr lang="ru-RU" sz="1800" dirty="0" err="1"/>
              <a:t>хмарних</a:t>
            </a:r>
            <a:r>
              <a:rPr lang="ru-RU" sz="1800" dirty="0"/>
              <a:t> </a:t>
            </a:r>
            <a:r>
              <a:rPr lang="ru-RU" sz="1800" dirty="0" err="1"/>
              <a:t>послуг</a:t>
            </a:r>
            <a:r>
              <a:rPr lang="ru-RU" sz="1800" dirty="0"/>
              <a:t> для </a:t>
            </a:r>
            <a:r>
              <a:rPr lang="ru-RU" sz="1800" dirty="0" err="1"/>
              <a:t>публічних</a:t>
            </a:r>
            <a:r>
              <a:rPr lang="ru-RU" sz="1800" dirty="0"/>
              <a:t> </a:t>
            </a:r>
            <a:r>
              <a:rPr lang="ru-RU" sz="1800" dirty="0" err="1"/>
              <a:t>замовників</a:t>
            </a:r>
            <a:r>
              <a:rPr lang="ru-RU" sz="1800" dirty="0"/>
              <a:t>;</a:t>
            </a:r>
          </a:p>
          <a:p>
            <a:pPr algn="just"/>
            <a:r>
              <a:rPr lang="ru-RU" sz="1800" dirty="0" err="1"/>
              <a:t>правові</a:t>
            </a:r>
            <a:r>
              <a:rPr lang="ru-RU" sz="1800" dirty="0"/>
              <a:t> засади </a:t>
            </a:r>
            <a:r>
              <a:rPr lang="ru-RU" sz="1800" dirty="0" err="1"/>
              <a:t>надання</a:t>
            </a:r>
            <a:r>
              <a:rPr lang="ru-RU" sz="1800" dirty="0"/>
              <a:t> </a:t>
            </a:r>
            <a:r>
              <a:rPr lang="ru-RU" sz="1800" dirty="0" err="1"/>
              <a:t>хмарних</a:t>
            </a:r>
            <a:r>
              <a:rPr lang="ru-RU" sz="1800" dirty="0"/>
              <a:t> </a:t>
            </a:r>
            <a:r>
              <a:rPr lang="ru-RU" sz="1800" dirty="0" err="1"/>
              <a:t>послуг</a:t>
            </a:r>
            <a:r>
              <a:rPr lang="ru-RU" sz="1800" dirty="0"/>
              <a:t>, </a:t>
            </a:r>
            <a:r>
              <a:rPr lang="ru-RU" sz="1800" dirty="0" err="1"/>
              <a:t>істотні</a:t>
            </a:r>
            <a:r>
              <a:rPr lang="ru-RU" sz="1800" dirty="0"/>
              <a:t> </a:t>
            </a:r>
            <a:r>
              <a:rPr lang="ru-RU" sz="1800" dirty="0" err="1"/>
              <a:t>умови</a:t>
            </a:r>
            <a:r>
              <a:rPr lang="ru-RU" sz="1800" dirty="0"/>
              <a:t> договору  про </a:t>
            </a:r>
            <a:r>
              <a:rPr lang="ru-RU" sz="1800" dirty="0" err="1"/>
              <a:t>надання</a:t>
            </a:r>
            <a:r>
              <a:rPr lang="ru-RU" sz="1800" dirty="0"/>
              <a:t> </a:t>
            </a:r>
            <a:r>
              <a:rPr lang="ru-RU" sz="1800" dirty="0" err="1"/>
              <a:t>хмарних</a:t>
            </a:r>
            <a:r>
              <a:rPr lang="ru-RU" sz="1800" dirty="0"/>
              <a:t> </a:t>
            </a:r>
            <a:r>
              <a:rPr lang="ru-RU" sz="1800" dirty="0" err="1"/>
              <a:t>послуг</a:t>
            </a:r>
            <a:r>
              <a:rPr lang="ru-RU" sz="1800" dirty="0"/>
              <a:t>; </a:t>
            </a:r>
          </a:p>
          <a:p>
            <a:pPr algn="just"/>
            <a:r>
              <a:rPr lang="ru-RU" sz="1800" dirty="0" err="1"/>
              <a:t>особливості</a:t>
            </a:r>
            <a:r>
              <a:rPr lang="ru-RU" sz="1800" dirty="0"/>
              <a:t> </a:t>
            </a:r>
            <a:r>
              <a:rPr lang="ru-RU" sz="1800" dirty="0" err="1"/>
              <a:t>надання</a:t>
            </a:r>
            <a:r>
              <a:rPr lang="ru-RU" sz="1800" dirty="0"/>
              <a:t> та </a:t>
            </a:r>
            <a:r>
              <a:rPr lang="ru-RU" sz="1800" dirty="0" err="1"/>
              <a:t>споживання</a:t>
            </a:r>
            <a:r>
              <a:rPr lang="ru-RU" sz="1800" dirty="0"/>
              <a:t> </a:t>
            </a:r>
            <a:r>
              <a:rPr lang="ru-RU" sz="1800" dirty="0" err="1"/>
              <a:t>хмарних</a:t>
            </a:r>
            <a:r>
              <a:rPr lang="ru-RU" sz="1800" dirty="0"/>
              <a:t> </a:t>
            </a:r>
            <a:r>
              <a:rPr lang="ru-RU" sz="1800" dirty="0" err="1"/>
              <a:t>послуг</a:t>
            </a:r>
            <a:r>
              <a:rPr lang="ru-RU" sz="1800" dirty="0"/>
              <a:t>, </a:t>
            </a:r>
            <a:r>
              <a:rPr lang="ru-RU" sz="1800" dirty="0" err="1"/>
              <a:t>обробки</a:t>
            </a:r>
            <a:r>
              <a:rPr lang="ru-RU" sz="1800" dirty="0"/>
              <a:t> </a:t>
            </a:r>
            <a:r>
              <a:rPr lang="ru-RU" sz="1800" dirty="0" err="1"/>
              <a:t>персональних</a:t>
            </a:r>
            <a:r>
              <a:rPr lang="ru-RU" sz="1800" dirty="0"/>
              <a:t> </a:t>
            </a:r>
            <a:r>
              <a:rPr lang="ru-RU" sz="1800" dirty="0" err="1"/>
              <a:t>даних</a:t>
            </a:r>
            <a:r>
              <a:rPr lang="ru-RU" sz="1800" dirty="0"/>
              <a:t> та </a:t>
            </a:r>
            <a:r>
              <a:rPr lang="ru-RU" sz="1800" dirty="0" err="1"/>
              <a:t>захисту</a:t>
            </a:r>
            <a:r>
              <a:rPr lang="ru-RU" sz="1800" dirty="0"/>
              <a:t> </a:t>
            </a:r>
            <a:r>
              <a:rPr lang="ru-RU" sz="1800" dirty="0" err="1"/>
              <a:t>інформації</a:t>
            </a:r>
            <a:r>
              <a:rPr lang="ru-RU" sz="1800" dirty="0"/>
              <a:t> при </a:t>
            </a:r>
            <a:r>
              <a:rPr lang="ru-RU" sz="1800" dirty="0" err="1"/>
              <a:t>наданні</a:t>
            </a:r>
            <a:r>
              <a:rPr lang="ru-RU" sz="1800" dirty="0"/>
              <a:t> </a:t>
            </a:r>
            <a:r>
              <a:rPr lang="ru-RU" sz="1800" dirty="0" err="1"/>
              <a:t>хмарних</a:t>
            </a:r>
            <a:r>
              <a:rPr lang="ru-RU" sz="1800" dirty="0"/>
              <a:t> </a:t>
            </a:r>
            <a:r>
              <a:rPr lang="ru-RU" sz="1800" dirty="0" err="1"/>
              <a:t>послуг</a:t>
            </a:r>
            <a:r>
              <a:rPr lang="ru-RU" sz="1800" dirty="0"/>
              <a:t>.</a:t>
            </a:r>
          </a:p>
          <a:p>
            <a:pPr marL="0" indent="0">
              <a:buNone/>
            </a:pPr>
            <a:r>
              <a:rPr lang="ru-RU" sz="1800" dirty="0"/>
              <a:t> </a:t>
            </a:r>
          </a:p>
          <a:p>
            <a:pPr indent="0">
              <a:lnSpc>
                <a:spcPct val="100000"/>
              </a:lnSpc>
              <a:spcBef>
                <a:spcPts val="600"/>
              </a:spcBef>
              <a:buNone/>
            </a:pPr>
            <a:endParaRPr lang="uk-UA" sz="1400" dirty="0"/>
          </a:p>
        </p:txBody>
      </p:sp>
    </p:spTree>
    <p:extLst>
      <p:ext uri="{BB962C8B-B14F-4D97-AF65-F5344CB8AC3E}">
        <p14:creationId xmlns:p14="http://schemas.microsoft.com/office/powerpoint/2010/main" val="1171231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6A941031-30C2-414F-8765-B77026E7C3C0}"/>
              </a:ext>
            </a:extLst>
          </p:cNvPr>
          <p:cNvSpPr>
            <a:spLocks noGrp="1"/>
          </p:cNvSpPr>
          <p:nvPr>
            <p:ph idx="1"/>
          </p:nvPr>
        </p:nvSpPr>
        <p:spPr>
          <a:xfrm>
            <a:off x="838200" y="369455"/>
            <a:ext cx="10515600" cy="5807508"/>
          </a:xfrm>
        </p:spPr>
        <p:txBody>
          <a:bodyPr>
            <a:normAutofit fontScale="32500" lnSpcReduction="20000"/>
          </a:bodyPr>
          <a:lstStyle/>
          <a:p>
            <a:pPr marL="0" indent="0">
              <a:lnSpc>
                <a:spcPct val="120000"/>
              </a:lnSpc>
              <a:spcBef>
                <a:spcPts val="0"/>
              </a:spcBef>
              <a:buNone/>
            </a:pPr>
            <a:r>
              <a:rPr lang="ru-RU" sz="5600" b="1" dirty="0" err="1"/>
              <a:t>Поняття</a:t>
            </a:r>
            <a:r>
              <a:rPr lang="ru-RU" sz="5600" b="1" dirty="0"/>
              <a:t> та </a:t>
            </a:r>
            <a:r>
              <a:rPr lang="ru-RU" sz="5600" b="1" dirty="0" err="1"/>
              <a:t>види</a:t>
            </a:r>
            <a:r>
              <a:rPr lang="ru-RU" sz="5600" b="1" dirty="0"/>
              <a:t> </a:t>
            </a:r>
            <a:r>
              <a:rPr lang="ru-RU" sz="5600" b="1" dirty="0" err="1"/>
              <a:t>хмарних</a:t>
            </a:r>
            <a:r>
              <a:rPr lang="ru-RU" sz="5600" b="1" dirty="0"/>
              <a:t> </a:t>
            </a:r>
            <a:r>
              <a:rPr lang="ru-RU" sz="5600" b="1" dirty="0" err="1"/>
              <a:t>послуг</a:t>
            </a:r>
            <a:endParaRPr lang="ru-RU" sz="5600" dirty="0"/>
          </a:p>
          <a:p>
            <a:pPr marL="0" indent="0">
              <a:lnSpc>
                <a:spcPct val="120000"/>
              </a:lnSpc>
              <a:spcBef>
                <a:spcPts val="0"/>
              </a:spcBef>
              <a:buNone/>
            </a:pPr>
            <a:r>
              <a:rPr lang="ru-RU" sz="5600" dirty="0"/>
              <a:t> </a:t>
            </a:r>
          </a:p>
          <a:p>
            <a:pPr marL="0" indent="0" algn="just">
              <a:lnSpc>
                <a:spcPct val="120000"/>
              </a:lnSpc>
              <a:spcBef>
                <a:spcPts val="0"/>
              </a:spcBef>
              <a:buNone/>
            </a:pPr>
            <a:r>
              <a:rPr lang="ru-RU" sz="5600" dirty="0"/>
              <a:t>	</a:t>
            </a:r>
            <a:r>
              <a:rPr lang="ru-RU" sz="5600" dirty="0" err="1"/>
              <a:t>Відповідно</a:t>
            </a:r>
            <a:r>
              <a:rPr lang="ru-RU" sz="5600" dirty="0"/>
              <a:t> до Закону </a:t>
            </a:r>
            <a:r>
              <a:rPr lang="ru-RU" sz="5600" dirty="0" err="1"/>
              <a:t>хмарна</a:t>
            </a:r>
            <a:r>
              <a:rPr lang="ru-RU" sz="5600" dirty="0"/>
              <a:t> </a:t>
            </a:r>
            <a:r>
              <a:rPr lang="ru-RU" sz="5600" dirty="0" err="1"/>
              <a:t>послуга</a:t>
            </a:r>
            <a:r>
              <a:rPr lang="ru-RU" sz="5600" dirty="0"/>
              <a:t> – </a:t>
            </a:r>
            <a:r>
              <a:rPr lang="ru-RU" sz="5600" dirty="0" err="1"/>
              <a:t>послуга</a:t>
            </a:r>
            <a:r>
              <a:rPr lang="ru-RU" sz="5600" dirty="0"/>
              <a:t> з </a:t>
            </a:r>
            <a:r>
              <a:rPr lang="ru-RU" sz="5600" dirty="0" err="1"/>
              <a:t>надання</a:t>
            </a:r>
            <a:r>
              <a:rPr lang="ru-RU" sz="5600" dirty="0"/>
              <a:t> </a:t>
            </a:r>
            <a:r>
              <a:rPr lang="ru-RU" sz="5600" dirty="0" err="1"/>
              <a:t>хмарних</a:t>
            </a:r>
            <a:r>
              <a:rPr lang="ru-RU" sz="5600" dirty="0"/>
              <a:t> </a:t>
            </a:r>
            <a:r>
              <a:rPr lang="ru-RU" sz="5600" dirty="0" err="1"/>
              <a:t>ресурсів</a:t>
            </a:r>
            <a:r>
              <a:rPr lang="ru-RU" sz="5600" dirty="0"/>
              <a:t> за </a:t>
            </a:r>
            <a:r>
              <a:rPr lang="ru-RU" sz="5600" dirty="0" err="1"/>
              <a:t>допомогою</a:t>
            </a:r>
            <a:r>
              <a:rPr lang="ru-RU" sz="5600" dirty="0"/>
              <a:t> </a:t>
            </a:r>
            <a:r>
              <a:rPr lang="ru-RU" sz="5600" dirty="0" err="1"/>
              <a:t>технології</a:t>
            </a:r>
            <a:r>
              <a:rPr lang="ru-RU" sz="5600" dirty="0"/>
              <a:t> </a:t>
            </a:r>
            <a:r>
              <a:rPr lang="ru-RU" sz="5600" dirty="0" err="1"/>
              <a:t>хмарних</a:t>
            </a:r>
            <a:r>
              <a:rPr lang="ru-RU" sz="5600" dirty="0"/>
              <a:t> </a:t>
            </a:r>
            <a:r>
              <a:rPr lang="ru-RU" sz="5600" dirty="0" err="1"/>
              <a:t>обчислень</a:t>
            </a:r>
            <a:r>
              <a:rPr lang="ru-RU" sz="5600" dirty="0"/>
              <a:t>, </a:t>
            </a:r>
            <a:r>
              <a:rPr lang="ru-RU" sz="5600" dirty="0" err="1"/>
              <a:t>що</a:t>
            </a:r>
            <a:r>
              <a:rPr lang="ru-RU" sz="5600" dirty="0"/>
              <a:t> </a:t>
            </a:r>
            <a:r>
              <a:rPr lang="ru-RU" sz="5600" dirty="0" err="1"/>
              <a:t>передбачає</a:t>
            </a:r>
            <a:r>
              <a:rPr lang="ru-RU" sz="5600" dirty="0"/>
              <a:t> </a:t>
            </a:r>
            <a:r>
              <a:rPr lang="ru-RU" sz="5600" dirty="0" err="1"/>
              <a:t>можливість</a:t>
            </a:r>
            <a:r>
              <a:rPr lang="ru-RU" sz="5600" dirty="0"/>
              <a:t> </a:t>
            </a:r>
            <a:r>
              <a:rPr lang="ru-RU" sz="5600" dirty="0" err="1"/>
              <a:t>дистанційного</a:t>
            </a:r>
            <a:r>
              <a:rPr lang="ru-RU" sz="5600" dirty="0"/>
              <a:t> доступу </a:t>
            </a:r>
            <a:r>
              <a:rPr lang="ru-RU" sz="5600" dirty="0" err="1"/>
              <a:t>користувача</a:t>
            </a:r>
            <a:r>
              <a:rPr lang="ru-RU" sz="5600" dirty="0"/>
              <a:t> до </a:t>
            </a:r>
            <a:r>
              <a:rPr lang="ru-RU" sz="5600" dirty="0" err="1"/>
              <a:t>хмарної</a:t>
            </a:r>
            <a:r>
              <a:rPr lang="ru-RU" sz="5600" dirty="0"/>
              <a:t> </a:t>
            </a:r>
            <a:r>
              <a:rPr lang="ru-RU" sz="5600" dirty="0" err="1"/>
              <a:t>інфраструктури</a:t>
            </a:r>
            <a:r>
              <a:rPr lang="ru-RU" sz="5600" dirty="0"/>
              <a:t> через </a:t>
            </a:r>
            <a:r>
              <a:rPr lang="ru-RU" sz="5600" dirty="0" err="1"/>
              <a:t>електронні</a:t>
            </a:r>
            <a:r>
              <a:rPr lang="ru-RU" sz="5600" dirty="0"/>
              <a:t> </a:t>
            </a:r>
            <a:r>
              <a:rPr lang="ru-RU" sz="5600" dirty="0" err="1"/>
              <a:t>комунікаційні</a:t>
            </a:r>
            <a:r>
              <a:rPr lang="ru-RU" sz="5600" dirty="0"/>
              <a:t> </a:t>
            </a:r>
            <a:r>
              <a:rPr lang="ru-RU" sz="5600" dirty="0" err="1"/>
              <a:t>мережі</a:t>
            </a:r>
            <a:r>
              <a:rPr lang="ru-RU" sz="5600" dirty="0"/>
              <a:t>. </a:t>
            </a:r>
            <a:r>
              <a:rPr lang="ru-RU" sz="5600" u="sng" dirty="0"/>
              <a:t>До </a:t>
            </a:r>
            <a:r>
              <a:rPr lang="ru-RU" sz="5600" u="sng" dirty="0" err="1"/>
              <a:t>хмарних</a:t>
            </a:r>
            <a:r>
              <a:rPr lang="ru-RU" sz="5600" u="sng" dirty="0"/>
              <a:t> </a:t>
            </a:r>
            <a:r>
              <a:rPr lang="ru-RU" sz="5600" u="sng" dirty="0" err="1"/>
              <a:t>послуг</a:t>
            </a:r>
            <a:r>
              <a:rPr lang="ru-RU" sz="5600" u="sng" dirty="0"/>
              <a:t> належать:</a:t>
            </a:r>
            <a:endParaRPr lang="ru-RU" sz="5600" dirty="0"/>
          </a:p>
          <a:p>
            <a:pPr marL="0" indent="0" algn="just">
              <a:lnSpc>
                <a:spcPct val="120000"/>
              </a:lnSpc>
              <a:spcBef>
                <a:spcPts val="0"/>
              </a:spcBef>
              <a:buNone/>
            </a:pPr>
            <a:r>
              <a:rPr lang="ru-RU" sz="5600" dirty="0"/>
              <a:t> </a:t>
            </a:r>
          </a:p>
          <a:p>
            <a:pPr marL="0" indent="0" algn="just">
              <a:lnSpc>
                <a:spcPct val="120000"/>
              </a:lnSpc>
              <a:spcBef>
                <a:spcPts val="0"/>
              </a:spcBef>
              <a:buNone/>
            </a:pPr>
            <a:r>
              <a:rPr lang="ru-RU" sz="5600" b="1" i="1" dirty="0" err="1"/>
              <a:t>інфраструктура</a:t>
            </a:r>
            <a:r>
              <a:rPr lang="ru-RU" sz="5600" b="1" i="1" dirty="0"/>
              <a:t> як </a:t>
            </a:r>
            <a:r>
              <a:rPr lang="ru-RU" sz="5600" b="1" i="1" dirty="0" err="1"/>
              <a:t>послуга</a:t>
            </a:r>
            <a:r>
              <a:rPr lang="ru-RU" sz="5600" b="1" dirty="0"/>
              <a:t> </a:t>
            </a:r>
            <a:r>
              <a:rPr lang="ru-RU" sz="5600" dirty="0"/>
              <a:t>- </a:t>
            </a:r>
            <a:r>
              <a:rPr lang="ru-RU" sz="5600" dirty="0" err="1"/>
              <a:t>полягає</a:t>
            </a:r>
            <a:r>
              <a:rPr lang="ru-RU" sz="5600" dirty="0"/>
              <a:t> у </a:t>
            </a:r>
            <a:r>
              <a:rPr lang="ru-RU" sz="5600" dirty="0" err="1"/>
              <a:t>наданні</a:t>
            </a:r>
            <a:r>
              <a:rPr lang="ru-RU" sz="5600" dirty="0"/>
              <a:t> </a:t>
            </a:r>
            <a:r>
              <a:rPr lang="ru-RU" sz="5600" dirty="0" err="1"/>
              <a:t>користувачу</a:t>
            </a:r>
            <a:r>
              <a:rPr lang="ru-RU" sz="5600" dirty="0"/>
              <a:t> </a:t>
            </a:r>
            <a:r>
              <a:rPr lang="ru-RU" sz="5600" dirty="0" err="1"/>
              <a:t>обчислювальних</a:t>
            </a:r>
            <a:r>
              <a:rPr lang="ru-RU" sz="5600" dirty="0"/>
              <a:t> </a:t>
            </a:r>
            <a:r>
              <a:rPr lang="ru-RU" sz="5600" dirty="0" err="1"/>
              <a:t>ресурсів</a:t>
            </a:r>
            <a:r>
              <a:rPr lang="ru-RU" sz="5600" dirty="0"/>
              <a:t>, </a:t>
            </a:r>
            <a:r>
              <a:rPr lang="ru-RU" sz="5600" dirty="0" err="1"/>
              <a:t>ресурсів</a:t>
            </a:r>
            <a:r>
              <a:rPr lang="ru-RU" sz="5600" dirty="0"/>
              <a:t> </a:t>
            </a:r>
            <a:r>
              <a:rPr lang="ru-RU" sz="5600" dirty="0" err="1"/>
              <a:t>зберігання</a:t>
            </a:r>
            <a:r>
              <a:rPr lang="ru-RU" sz="5600" dirty="0"/>
              <a:t> </a:t>
            </a:r>
            <a:r>
              <a:rPr lang="ru-RU" sz="5600" dirty="0" err="1"/>
              <a:t>або</a:t>
            </a:r>
            <a:r>
              <a:rPr lang="ru-RU" sz="5600" dirty="0"/>
              <a:t> систем </a:t>
            </a:r>
            <a:r>
              <a:rPr lang="ru-RU" sz="5600" dirty="0" err="1"/>
              <a:t>електронних</a:t>
            </a:r>
            <a:r>
              <a:rPr lang="ru-RU" sz="5600" dirty="0"/>
              <a:t> </a:t>
            </a:r>
            <a:r>
              <a:rPr lang="ru-RU" sz="5600" dirty="0" err="1"/>
              <a:t>комунікацій</a:t>
            </a:r>
            <a:r>
              <a:rPr lang="ru-RU" sz="5600" dirty="0"/>
              <a:t> за </a:t>
            </a:r>
            <a:r>
              <a:rPr lang="ru-RU" sz="5600" dirty="0" err="1"/>
              <a:t>допомогою</a:t>
            </a:r>
            <a:r>
              <a:rPr lang="ru-RU" sz="5600" dirty="0"/>
              <a:t> </a:t>
            </a:r>
            <a:r>
              <a:rPr lang="ru-RU" sz="5600" dirty="0" err="1"/>
              <a:t>технології</a:t>
            </a:r>
            <a:r>
              <a:rPr lang="ru-RU" sz="5600" dirty="0"/>
              <a:t> </a:t>
            </a:r>
            <a:r>
              <a:rPr lang="ru-RU" sz="5600" dirty="0" err="1"/>
              <a:t>хмарних</a:t>
            </a:r>
            <a:r>
              <a:rPr lang="ru-RU" sz="5600" dirty="0"/>
              <a:t> </a:t>
            </a:r>
            <a:r>
              <a:rPr lang="ru-RU" sz="5600" dirty="0" err="1"/>
              <a:t>обчислень</a:t>
            </a:r>
            <a:r>
              <a:rPr lang="ru-RU" sz="5600" dirty="0"/>
              <a:t>;</a:t>
            </a:r>
          </a:p>
          <a:p>
            <a:pPr marL="0" indent="0" algn="just">
              <a:lnSpc>
                <a:spcPct val="120000"/>
              </a:lnSpc>
              <a:spcBef>
                <a:spcPts val="0"/>
              </a:spcBef>
              <a:buNone/>
            </a:pPr>
            <a:r>
              <a:rPr lang="ru-RU" sz="5600" i="1" dirty="0"/>
              <a:t>платформа як </a:t>
            </a:r>
            <a:r>
              <a:rPr lang="ru-RU" sz="5600" i="1" dirty="0" err="1"/>
              <a:t>послуга</a:t>
            </a:r>
            <a:r>
              <a:rPr lang="ru-RU" sz="5600" dirty="0"/>
              <a:t> - </a:t>
            </a:r>
            <a:r>
              <a:rPr lang="ru-RU" sz="5600" dirty="0" err="1"/>
              <a:t>полягає</a:t>
            </a:r>
            <a:r>
              <a:rPr lang="ru-RU" sz="5600" dirty="0"/>
              <a:t> у </a:t>
            </a:r>
            <a:r>
              <a:rPr lang="ru-RU" sz="5600" dirty="0" err="1"/>
              <a:t>наданні</a:t>
            </a:r>
            <a:r>
              <a:rPr lang="ru-RU" sz="5600" dirty="0"/>
              <a:t> </a:t>
            </a:r>
            <a:r>
              <a:rPr lang="ru-RU" sz="5600" dirty="0" err="1"/>
              <a:t>користувачу</a:t>
            </a:r>
            <a:r>
              <a:rPr lang="ru-RU" sz="5600" dirty="0"/>
              <a:t> доступу до </a:t>
            </a:r>
            <a:r>
              <a:rPr lang="ru-RU" sz="5600" dirty="0" err="1"/>
              <a:t>інфраструктури</a:t>
            </a:r>
            <a:r>
              <a:rPr lang="ru-RU" sz="5600" dirty="0"/>
              <a:t> та </a:t>
            </a:r>
            <a:r>
              <a:rPr lang="ru-RU" sz="5600" dirty="0" err="1"/>
              <a:t>наборів</a:t>
            </a:r>
            <a:r>
              <a:rPr lang="ru-RU" sz="5600" dirty="0"/>
              <a:t> </a:t>
            </a:r>
            <a:r>
              <a:rPr lang="ru-RU" sz="5600" dirty="0" err="1"/>
              <a:t>комп'ютерних</a:t>
            </a:r>
            <a:r>
              <a:rPr lang="ru-RU" sz="5600" dirty="0"/>
              <a:t> </a:t>
            </a:r>
            <a:r>
              <a:rPr lang="ru-RU" sz="5600" dirty="0" err="1"/>
              <a:t>програм</a:t>
            </a:r>
            <a:r>
              <a:rPr lang="ru-RU" sz="5600" dirty="0"/>
              <a:t> за </a:t>
            </a:r>
            <a:r>
              <a:rPr lang="ru-RU" sz="5600" dirty="0" err="1"/>
              <a:t>допомогою</a:t>
            </a:r>
            <a:r>
              <a:rPr lang="ru-RU" sz="5600" dirty="0"/>
              <a:t> </a:t>
            </a:r>
            <a:r>
              <a:rPr lang="ru-RU" sz="5600" dirty="0" err="1"/>
              <a:t>технології</a:t>
            </a:r>
            <a:r>
              <a:rPr lang="ru-RU" sz="5600" dirty="0"/>
              <a:t> </a:t>
            </a:r>
            <a:r>
              <a:rPr lang="ru-RU" sz="5600" dirty="0" err="1"/>
              <a:t>хмарних</a:t>
            </a:r>
            <a:r>
              <a:rPr lang="ru-RU" sz="5600" dirty="0"/>
              <a:t> </a:t>
            </a:r>
            <a:r>
              <a:rPr lang="ru-RU" sz="5600" dirty="0" err="1"/>
              <a:t>обчислень</a:t>
            </a:r>
            <a:r>
              <a:rPr lang="ru-RU" sz="5600" dirty="0"/>
              <a:t>;</a:t>
            </a:r>
          </a:p>
          <a:p>
            <a:pPr marL="0" indent="0" algn="just">
              <a:lnSpc>
                <a:spcPct val="120000"/>
              </a:lnSpc>
              <a:spcBef>
                <a:spcPts val="0"/>
              </a:spcBef>
              <a:buNone/>
            </a:pPr>
            <a:r>
              <a:rPr lang="ru-RU" sz="5600" b="1" i="1" dirty="0" err="1"/>
              <a:t>програмне</a:t>
            </a:r>
            <a:r>
              <a:rPr lang="ru-RU" sz="5600" b="1" i="1" dirty="0"/>
              <a:t> </a:t>
            </a:r>
            <a:r>
              <a:rPr lang="ru-RU" sz="5600" b="1" i="1" dirty="0" err="1"/>
              <a:t>забезпечення</a:t>
            </a:r>
            <a:r>
              <a:rPr lang="ru-RU" sz="5600" b="1" i="1" dirty="0"/>
              <a:t> як </a:t>
            </a:r>
            <a:r>
              <a:rPr lang="ru-RU" sz="5600" b="1" i="1" dirty="0" err="1"/>
              <a:t>послуга</a:t>
            </a:r>
            <a:r>
              <a:rPr lang="ru-RU" sz="5600" b="1" dirty="0"/>
              <a:t> </a:t>
            </a:r>
            <a:r>
              <a:rPr lang="ru-RU" sz="5600" dirty="0"/>
              <a:t>- </a:t>
            </a:r>
            <a:r>
              <a:rPr lang="ru-RU" sz="5600" dirty="0" err="1"/>
              <a:t>полягає</a:t>
            </a:r>
            <a:r>
              <a:rPr lang="ru-RU" sz="5600" dirty="0"/>
              <a:t> у </a:t>
            </a:r>
            <a:r>
              <a:rPr lang="ru-RU" sz="5600" dirty="0" err="1"/>
              <a:t>наданні</a:t>
            </a:r>
            <a:r>
              <a:rPr lang="ru-RU" sz="5600" dirty="0"/>
              <a:t> </a:t>
            </a:r>
            <a:r>
              <a:rPr lang="ru-RU" sz="5600" dirty="0" err="1"/>
              <a:t>користувачу</a:t>
            </a:r>
            <a:r>
              <a:rPr lang="ru-RU" sz="5600" dirty="0"/>
              <a:t> доступу до </a:t>
            </a:r>
            <a:r>
              <a:rPr lang="ru-RU" sz="5600" dirty="0" err="1"/>
              <a:t>прикладних</a:t>
            </a:r>
            <a:r>
              <a:rPr lang="ru-RU" sz="5600" dirty="0"/>
              <a:t> </a:t>
            </a:r>
            <a:r>
              <a:rPr lang="ru-RU" sz="5600" dirty="0" err="1"/>
              <a:t>комп'ютерних</a:t>
            </a:r>
            <a:r>
              <a:rPr lang="ru-RU" sz="5600" dirty="0"/>
              <a:t> </a:t>
            </a:r>
            <a:r>
              <a:rPr lang="ru-RU" sz="5600" dirty="0" err="1"/>
              <a:t>програм</a:t>
            </a:r>
            <a:r>
              <a:rPr lang="ru-RU" sz="5600" dirty="0"/>
              <a:t> за </a:t>
            </a:r>
            <a:r>
              <a:rPr lang="ru-RU" sz="5600" dirty="0" err="1"/>
              <a:t>допомогою</a:t>
            </a:r>
            <a:r>
              <a:rPr lang="ru-RU" sz="5600" dirty="0"/>
              <a:t> </a:t>
            </a:r>
            <a:r>
              <a:rPr lang="ru-RU" sz="5600" dirty="0" err="1"/>
              <a:t>технології</a:t>
            </a:r>
            <a:r>
              <a:rPr lang="ru-RU" sz="5600" dirty="0"/>
              <a:t> </a:t>
            </a:r>
            <a:r>
              <a:rPr lang="ru-RU" sz="5600" dirty="0" err="1"/>
              <a:t>хмарних</a:t>
            </a:r>
            <a:r>
              <a:rPr lang="ru-RU" sz="5600" dirty="0"/>
              <a:t> </a:t>
            </a:r>
            <a:r>
              <a:rPr lang="ru-RU" sz="5600" dirty="0" err="1"/>
              <a:t>обчислень</a:t>
            </a:r>
            <a:r>
              <a:rPr lang="ru-RU" sz="5600" dirty="0"/>
              <a:t> через онлайн-</a:t>
            </a:r>
            <a:r>
              <a:rPr lang="ru-RU" sz="5600" dirty="0" err="1"/>
              <a:t>сервіс</a:t>
            </a:r>
            <a:r>
              <a:rPr lang="ru-RU" sz="5600" dirty="0"/>
              <a:t> </a:t>
            </a:r>
            <a:r>
              <a:rPr lang="ru-RU" sz="5600" dirty="0" err="1"/>
              <a:t>або</a:t>
            </a:r>
            <a:r>
              <a:rPr lang="ru-RU" sz="5600" dirty="0"/>
              <a:t> </a:t>
            </a:r>
            <a:r>
              <a:rPr lang="ru-RU" sz="5600" dirty="0" err="1"/>
              <a:t>комп'ютерні</a:t>
            </a:r>
            <a:r>
              <a:rPr lang="ru-RU" sz="5600" dirty="0"/>
              <a:t> </a:t>
            </a:r>
            <a:r>
              <a:rPr lang="ru-RU" sz="5600" dirty="0" err="1"/>
              <a:t>програми-агенти</a:t>
            </a:r>
            <a:r>
              <a:rPr lang="ru-RU" sz="5600" dirty="0"/>
              <a:t>;</a:t>
            </a:r>
          </a:p>
          <a:p>
            <a:pPr marL="0" indent="0" algn="just">
              <a:lnSpc>
                <a:spcPct val="120000"/>
              </a:lnSpc>
              <a:spcBef>
                <a:spcPts val="0"/>
              </a:spcBef>
              <a:buNone/>
            </a:pPr>
            <a:r>
              <a:rPr lang="ru-RU" sz="5600" b="1" i="1" dirty="0" err="1"/>
              <a:t>безпека</a:t>
            </a:r>
            <a:r>
              <a:rPr lang="ru-RU" sz="5600" b="1" i="1" dirty="0"/>
              <a:t> як </a:t>
            </a:r>
            <a:r>
              <a:rPr lang="ru-RU" sz="5600" b="1" i="1" dirty="0" err="1"/>
              <a:t>послуга</a:t>
            </a:r>
            <a:r>
              <a:rPr lang="ru-RU" sz="5600" b="1" dirty="0"/>
              <a:t> </a:t>
            </a:r>
            <a:r>
              <a:rPr lang="ru-RU" sz="5600" dirty="0"/>
              <a:t>– </a:t>
            </a:r>
            <a:r>
              <a:rPr lang="ru-RU" sz="5600" dirty="0" err="1"/>
              <a:t>послуга</a:t>
            </a:r>
            <a:r>
              <a:rPr lang="ru-RU" sz="5600" dirty="0"/>
              <a:t> з </a:t>
            </a:r>
            <a:r>
              <a:rPr lang="ru-RU" sz="5600" dirty="0" err="1"/>
              <a:t>кіберзахисту</a:t>
            </a:r>
            <a:r>
              <a:rPr lang="ru-RU" sz="5600" dirty="0"/>
              <a:t>, </a:t>
            </a:r>
            <a:r>
              <a:rPr lang="ru-RU" sz="5600" dirty="0" err="1"/>
              <a:t>що</a:t>
            </a:r>
            <a:r>
              <a:rPr lang="ru-RU" sz="5600" dirty="0"/>
              <a:t> </a:t>
            </a:r>
            <a:r>
              <a:rPr lang="ru-RU" sz="5600" dirty="0" err="1"/>
              <a:t>надається</a:t>
            </a:r>
            <a:r>
              <a:rPr lang="ru-RU" sz="5600" dirty="0"/>
              <a:t> </a:t>
            </a:r>
            <a:r>
              <a:rPr lang="ru-RU" sz="5600" dirty="0" err="1"/>
              <a:t>користувачу</a:t>
            </a:r>
            <a:r>
              <a:rPr lang="ru-RU" sz="5600" dirty="0"/>
              <a:t> з </a:t>
            </a:r>
            <a:r>
              <a:rPr lang="ru-RU" sz="5600" dirty="0" err="1"/>
              <a:t>використанням</a:t>
            </a:r>
            <a:r>
              <a:rPr lang="ru-RU" sz="5600" dirty="0"/>
              <a:t> </a:t>
            </a:r>
            <a:r>
              <a:rPr lang="ru-RU" sz="5600" dirty="0" err="1"/>
              <a:t>хмарних</a:t>
            </a:r>
            <a:r>
              <a:rPr lang="ru-RU" sz="5600" dirty="0"/>
              <a:t> </a:t>
            </a:r>
            <a:r>
              <a:rPr lang="ru-RU" sz="5600" dirty="0" err="1"/>
              <a:t>ресурсів</a:t>
            </a:r>
            <a:r>
              <a:rPr lang="ru-RU" sz="5600" dirty="0"/>
              <a:t>;</a:t>
            </a:r>
          </a:p>
          <a:p>
            <a:pPr marL="0" indent="0" algn="just">
              <a:lnSpc>
                <a:spcPct val="120000"/>
              </a:lnSpc>
              <a:spcBef>
                <a:spcPts val="0"/>
              </a:spcBef>
              <a:buNone/>
            </a:pPr>
            <a:r>
              <a:rPr lang="ru-RU" sz="5600" b="1" i="1" dirty="0" err="1"/>
              <a:t>інші</a:t>
            </a:r>
            <a:r>
              <a:rPr lang="ru-RU" sz="5600" b="1" i="1" dirty="0"/>
              <a:t> </a:t>
            </a:r>
            <a:r>
              <a:rPr lang="ru-RU" sz="5600" b="1" i="1" dirty="0" err="1"/>
              <a:t>послуги</a:t>
            </a:r>
            <a:r>
              <a:rPr lang="ru-RU" sz="5600" dirty="0"/>
              <a:t>, </a:t>
            </a:r>
            <a:r>
              <a:rPr lang="ru-RU" sz="5600" dirty="0" err="1"/>
              <a:t>що</a:t>
            </a:r>
            <a:r>
              <a:rPr lang="ru-RU" sz="5600" dirty="0"/>
              <a:t> </a:t>
            </a:r>
            <a:r>
              <a:rPr lang="ru-RU" sz="5600" dirty="0" err="1"/>
              <a:t>відповідають</a:t>
            </a:r>
            <a:r>
              <a:rPr lang="ru-RU" sz="5600" dirty="0"/>
              <a:t> </a:t>
            </a:r>
            <a:r>
              <a:rPr lang="ru-RU" sz="5600" dirty="0" err="1"/>
              <a:t>визначенню</a:t>
            </a:r>
            <a:r>
              <a:rPr lang="ru-RU" sz="5600" dirty="0"/>
              <a:t> </a:t>
            </a:r>
            <a:r>
              <a:rPr lang="ru-RU" sz="5600" dirty="0" err="1"/>
              <a:t>хмарних</a:t>
            </a:r>
            <a:r>
              <a:rPr lang="ru-RU" sz="5600" dirty="0"/>
              <a:t> </a:t>
            </a:r>
            <a:r>
              <a:rPr lang="ru-RU" sz="5600" dirty="0" err="1"/>
              <a:t>послуг</a:t>
            </a:r>
            <a:r>
              <a:rPr lang="ru-RU" sz="5600" dirty="0"/>
              <a:t>.</a:t>
            </a:r>
          </a:p>
          <a:p>
            <a:pPr marL="0" indent="0" algn="just">
              <a:lnSpc>
                <a:spcPct val="120000"/>
              </a:lnSpc>
              <a:spcBef>
                <a:spcPts val="0"/>
              </a:spcBef>
              <a:buNone/>
            </a:pPr>
            <a:r>
              <a:rPr lang="ru-RU" sz="5600" dirty="0"/>
              <a:t> </a:t>
            </a:r>
          </a:p>
          <a:p>
            <a:pPr marL="0" indent="0" algn="just">
              <a:lnSpc>
                <a:spcPct val="120000"/>
              </a:lnSpc>
              <a:spcBef>
                <a:spcPts val="0"/>
              </a:spcBef>
              <a:buNone/>
            </a:pPr>
            <a:r>
              <a:rPr lang="ru-RU" sz="5600" dirty="0"/>
              <a:t>	</a:t>
            </a:r>
            <a:r>
              <a:rPr lang="ru-RU" sz="5600" dirty="0" err="1"/>
              <a:t>Хмарні</a:t>
            </a:r>
            <a:r>
              <a:rPr lang="ru-RU" sz="5600" dirty="0"/>
              <a:t> </a:t>
            </a:r>
            <a:r>
              <a:rPr lang="ru-RU" sz="5600" dirty="0" err="1"/>
              <a:t>послуги</a:t>
            </a:r>
            <a:r>
              <a:rPr lang="ru-RU" sz="5600" dirty="0"/>
              <a:t> </a:t>
            </a:r>
            <a:r>
              <a:rPr lang="ru-RU" sz="5600" dirty="0" err="1"/>
              <a:t>надаватимуться</a:t>
            </a:r>
            <a:r>
              <a:rPr lang="ru-RU" sz="5600" dirty="0"/>
              <a:t> шляхом </a:t>
            </a:r>
            <a:r>
              <a:rPr lang="ru-RU" sz="5600" dirty="0" err="1"/>
              <a:t>використання</a:t>
            </a:r>
            <a:r>
              <a:rPr lang="ru-RU" sz="5600" dirty="0"/>
              <a:t> </a:t>
            </a:r>
            <a:r>
              <a:rPr lang="ru-RU" sz="5600" dirty="0" err="1"/>
              <a:t>певного</a:t>
            </a:r>
            <a:r>
              <a:rPr lang="ru-RU" sz="5600" dirty="0"/>
              <a:t> типу хмари. Хмара </a:t>
            </a:r>
            <a:r>
              <a:rPr lang="ru-RU" sz="5600" dirty="0" err="1"/>
              <a:t>може</a:t>
            </a:r>
            <a:r>
              <a:rPr lang="ru-RU" sz="5600" dirty="0"/>
              <a:t> бути приватною, </a:t>
            </a:r>
            <a:r>
              <a:rPr lang="ru-RU" sz="5600" dirty="0" err="1"/>
              <a:t>колективною</a:t>
            </a:r>
            <a:r>
              <a:rPr lang="ru-RU" sz="5600" dirty="0"/>
              <a:t>, </a:t>
            </a:r>
            <a:r>
              <a:rPr lang="ru-RU" sz="5600" dirty="0" err="1"/>
              <a:t>публічною</a:t>
            </a:r>
            <a:r>
              <a:rPr lang="ru-RU" sz="5600" dirty="0"/>
              <a:t> </a:t>
            </a:r>
            <a:r>
              <a:rPr lang="ru-RU" sz="5600" dirty="0" err="1"/>
              <a:t>або</a:t>
            </a:r>
            <a:r>
              <a:rPr lang="ru-RU" sz="5600" dirty="0"/>
              <a:t> </a:t>
            </a:r>
            <a:r>
              <a:rPr lang="ru-RU" sz="5600" dirty="0" err="1"/>
              <a:t>гібридною</a:t>
            </a:r>
            <a:r>
              <a:rPr lang="ru-RU" sz="5600" dirty="0"/>
              <a:t> (</a:t>
            </a:r>
            <a:r>
              <a:rPr lang="ru-RU" sz="5600" dirty="0" err="1"/>
              <a:t>поєднання</a:t>
            </a:r>
            <a:r>
              <a:rPr lang="ru-RU" sz="5600" dirty="0"/>
              <a:t> </a:t>
            </a:r>
            <a:r>
              <a:rPr lang="ru-RU" sz="5600" dirty="0" err="1"/>
              <a:t>двох</a:t>
            </a:r>
            <a:r>
              <a:rPr lang="ru-RU" sz="5600" dirty="0"/>
              <a:t> </a:t>
            </a:r>
            <a:r>
              <a:rPr lang="ru-RU" sz="5600" dirty="0" err="1"/>
              <a:t>або</a:t>
            </a:r>
            <a:r>
              <a:rPr lang="ru-RU" sz="5600" dirty="0"/>
              <a:t> </a:t>
            </a:r>
            <a:r>
              <a:rPr lang="ru-RU" sz="5600" dirty="0" err="1"/>
              <a:t>більше</a:t>
            </a:r>
            <a:r>
              <a:rPr lang="ru-RU" sz="5600" dirty="0"/>
              <a:t> </a:t>
            </a:r>
            <a:r>
              <a:rPr lang="ru-RU" sz="5600" dirty="0" err="1"/>
              <a:t>хмар</a:t>
            </a:r>
            <a:r>
              <a:rPr lang="ru-RU" sz="5600" dirty="0"/>
              <a:t>).</a:t>
            </a:r>
          </a:p>
          <a:p>
            <a:pPr marL="0" indent="0" algn="just">
              <a:lnSpc>
                <a:spcPct val="120000"/>
              </a:lnSpc>
              <a:spcBef>
                <a:spcPts val="0"/>
              </a:spcBef>
              <a:buNone/>
            </a:pPr>
            <a:r>
              <a:rPr lang="ru-RU" sz="5600" dirty="0"/>
              <a:t> </a:t>
            </a:r>
            <a:endParaRPr lang="uk-UA" dirty="0"/>
          </a:p>
        </p:txBody>
      </p:sp>
    </p:spTree>
    <p:extLst>
      <p:ext uri="{BB962C8B-B14F-4D97-AF65-F5344CB8AC3E}">
        <p14:creationId xmlns:p14="http://schemas.microsoft.com/office/powerpoint/2010/main" val="1504699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067AD767-D8A7-446B-9ED8-8B652622E428}"/>
              </a:ext>
            </a:extLst>
          </p:cNvPr>
          <p:cNvSpPr>
            <a:spLocks noGrp="1"/>
          </p:cNvSpPr>
          <p:nvPr>
            <p:ph idx="1"/>
          </p:nvPr>
        </p:nvSpPr>
        <p:spPr>
          <a:xfrm>
            <a:off x="618836" y="591127"/>
            <a:ext cx="11185238" cy="5855854"/>
          </a:xfrm>
        </p:spPr>
        <p:txBody>
          <a:bodyPr>
            <a:noAutofit/>
          </a:bodyPr>
          <a:lstStyle/>
          <a:p>
            <a:pPr marL="0" indent="457200">
              <a:lnSpc>
                <a:spcPct val="100000"/>
              </a:lnSpc>
              <a:spcBef>
                <a:spcPts val="0"/>
              </a:spcBef>
              <a:buNone/>
            </a:pPr>
            <a:r>
              <a:rPr lang="ru-RU" sz="1600" b="1" dirty="0"/>
              <a:t>Порядок </a:t>
            </a:r>
            <a:r>
              <a:rPr lang="ru-RU" sz="1600" b="1" dirty="0" err="1"/>
              <a:t>надання</a:t>
            </a:r>
            <a:r>
              <a:rPr lang="ru-RU" sz="1600" b="1" dirty="0"/>
              <a:t> </a:t>
            </a:r>
            <a:r>
              <a:rPr lang="ru-RU" sz="1600" b="1" dirty="0" err="1"/>
              <a:t>хмарних</a:t>
            </a:r>
            <a:r>
              <a:rPr lang="ru-RU" sz="1600" b="1" dirty="0"/>
              <a:t> </a:t>
            </a:r>
            <a:r>
              <a:rPr lang="ru-RU" sz="1600" b="1" dirty="0" err="1"/>
              <a:t>послуг</a:t>
            </a:r>
            <a:endParaRPr lang="ru-RU" sz="1600" dirty="0"/>
          </a:p>
          <a:p>
            <a:pPr marL="0" indent="457200" algn="just">
              <a:lnSpc>
                <a:spcPct val="100000"/>
              </a:lnSpc>
              <a:spcBef>
                <a:spcPts val="0"/>
              </a:spcBef>
              <a:buNone/>
              <a:tabLst>
                <a:tab pos="442913" algn="l"/>
              </a:tabLst>
            </a:pPr>
            <a:br>
              <a:rPr lang="ru-RU" sz="1600" dirty="0"/>
            </a:br>
            <a:r>
              <a:rPr lang="ru-RU" sz="1600" dirty="0"/>
              <a:t>	</a:t>
            </a:r>
            <a:r>
              <a:rPr lang="ru-RU" sz="1600" dirty="0" err="1"/>
              <a:t>Надавачем</a:t>
            </a:r>
            <a:r>
              <a:rPr lang="ru-RU" sz="1600" dirty="0"/>
              <a:t> </a:t>
            </a:r>
            <a:r>
              <a:rPr lang="ru-RU" sz="1600" dirty="0" err="1"/>
              <a:t>хмарних</a:t>
            </a:r>
            <a:r>
              <a:rPr lang="ru-RU" sz="1600" dirty="0"/>
              <a:t> </a:t>
            </a:r>
            <a:r>
              <a:rPr lang="ru-RU" sz="1600" dirty="0" err="1"/>
              <a:t>послуг</a:t>
            </a:r>
            <a:r>
              <a:rPr lang="ru-RU" sz="1600" dirty="0"/>
              <a:t> </a:t>
            </a:r>
            <a:r>
              <a:rPr lang="ru-RU" sz="1600" dirty="0" err="1"/>
              <a:t>може</a:t>
            </a:r>
            <a:r>
              <a:rPr lang="ru-RU" sz="1600" dirty="0"/>
              <a:t> бути </a:t>
            </a:r>
            <a:r>
              <a:rPr lang="ru-RU" sz="1600" dirty="0" err="1"/>
              <a:t>юридична</a:t>
            </a:r>
            <a:r>
              <a:rPr lang="ru-RU" sz="1600" dirty="0"/>
              <a:t> особа </a:t>
            </a:r>
            <a:r>
              <a:rPr lang="ru-RU" sz="1600" dirty="0" err="1"/>
              <a:t>чи</a:t>
            </a:r>
            <a:r>
              <a:rPr lang="ru-RU" sz="1600" dirty="0"/>
              <a:t> ФОП, </a:t>
            </a:r>
            <a:r>
              <a:rPr lang="ru-RU" sz="1600" dirty="0" err="1"/>
              <a:t>який</a:t>
            </a:r>
            <a:r>
              <a:rPr lang="ru-RU" sz="1600" dirty="0"/>
              <a:t> внесений до </a:t>
            </a:r>
            <a:r>
              <a:rPr lang="ru-RU" sz="1600" dirty="0" err="1"/>
              <a:t>Переліку</a:t>
            </a:r>
            <a:r>
              <a:rPr lang="ru-RU" sz="1600" dirty="0"/>
              <a:t> </a:t>
            </a:r>
            <a:r>
              <a:rPr lang="ru-RU" sz="1600" dirty="0" err="1"/>
              <a:t>надавачів</a:t>
            </a:r>
            <a:r>
              <a:rPr lang="ru-RU" sz="1600" dirty="0"/>
              <a:t> </a:t>
            </a:r>
            <a:r>
              <a:rPr lang="ru-RU" sz="1600" dirty="0" err="1"/>
              <a:t>хмарних</a:t>
            </a:r>
            <a:r>
              <a:rPr lang="ru-RU" sz="1600" dirty="0"/>
              <a:t> </a:t>
            </a:r>
            <a:r>
              <a:rPr lang="ru-RU" sz="1600" dirty="0" err="1"/>
              <a:t>послуг</a:t>
            </a:r>
            <a:r>
              <a:rPr lang="ru-RU" sz="1600" dirty="0"/>
              <a:t> та/</a:t>
            </a:r>
            <a:r>
              <a:rPr lang="ru-RU" sz="1600" dirty="0" err="1"/>
              <a:t>або</a:t>
            </a:r>
            <a:r>
              <a:rPr lang="ru-RU" sz="1600" dirty="0"/>
              <a:t> </a:t>
            </a:r>
            <a:r>
              <a:rPr lang="ru-RU" sz="1600" dirty="0" err="1"/>
              <a:t>послуг</a:t>
            </a:r>
            <a:r>
              <a:rPr lang="ru-RU" sz="1600" dirty="0"/>
              <a:t> центру </a:t>
            </a:r>
            <a:r>
              <a:rPr lang="ru-RU" sz="1600" dirty="0" err="1"/>
              <a:t>обробки</a:t>
            </a:r>
            <a:r>
              <a:rPr lang="ru-RU" sz="1600" dirty="0"/>
              <a:t> </a:t>
            </a:r>
            <a:r>
              <a:rPr lang="ru-RU" sz="1600" dirty="0" err="1"/>
              <a:t>даних</a:t>
            </a:r>
            <a:r>
              <a:rPr lang="ru-RU" sz="1600" dirty="0"/>
              <a:t> (</a:t>
            </a:r>
            <a:r>
              <a:rPr lang="ru-RU" sz="1600" b="1" dirty="0"/>
              <a:t>"</a:t>
            </a:r>
            <a:r>
              <a:rPr lang="ru-RU" sz="1600" b="1" dirty="0" err="1"/>
              <a:t>Перелік</a:t>
            </a:r>
            <a:r>
              <a:rPr lang="ru-RU" sz="1600" b="1" dirty="0"/>
              <a:t>"</a:t>
            </a:r>
            <a:r>
              <a:rPr lang="ru-RU" sz="1600" dirty="0"/>
              <a:t>). </a:t>
            </a:r>
            <a:r>
              <a:rPr lang="ru-RU" sz="1600" dirty="0" err="1"/>
              <a:t>Веденням</a:t>
            </a:r>
            <a:r>
              <a:rPr lang="ru-RU" sz="1600" dirty="0"/>
              <a:t> </a:t>
            </a:r>
            <a:r>
              <a:rPr lang="ru-RU" sz="1600" dirty="0" err="1"/>
              <a:t>Переліку</a:t>
            </a:r>
            <a:r>
              <a:rPr lang="ru-RU" sz="1600" dirty="0"/>
              <a:t> буде </a:t>
            </a:r>
            <a:r>
              <a:rPr lang="ru-RU" sz="1600" dirty="0" err="1"/>
              <a:t>займатись</a:t>
            </a:r>
            <a:r>
              <a:rPr lang="ru-RU" sz="1600" dirty="0"/>
              <a:t> регулятор </a:t>
            </a:r>
            <a:r>
              <a:rPr lang="ru-RU" sz="1600" dirty="0" err="1"/>
              <a:t>комунікаційних</a:t>
            </a:r>
            <a:r>
              <a:rPr lang="ru-RU" sz="1600" dirty="0"/>
              <a:t> </a:t>
            </a:r>
            <a:r>
              <a:rPr lang="ru-RU" sz="1600" dirty="0" err="1"/>
              <a:t>послуг</a:t>
            </a:r>
            <a:r>
              <a:rPr lang="ru-RU" sz="1600" dirty="0"/>
              <a:t> - </a:t>
            </a:r>
            <a:r>
              <a:rPr lang="ru-RU" sz="1600" dirty="0" err="1"/>
              <a:t>Національна</a:t>
            </a:r>
            <a:r>
              <a:rPr lang="ru-RU" sz="1600" dirty="0"/>
              <a:t> </a:t>
            </a:r>
            <a:r>
              <a:rPr lang="ru-RU" sz="1600" dirty="0" err="1"/>
              <a:t>комісія</a:t>
            </a:r>
            <a:r>
              <a:rPr lang="ru-RU" sz="1600" dirty="0"/>
              <a:t>, </a:t>
            </a:r>
            <a:r>
              <a:rPr lang="ru-RU" sz="1600" dirty="0" err="1"/>
              <a:t>що</a:t>
            </a:r>
            <a:r>
              <a:rPr lang="ru-RU" sz="1600" dirty="0"/>
              <a:t> </a:t>
            </a:r>
            <a:r>
              <a:rPr lang="ru-RU" sz="1600" dirty="0" err="1"/>
              <a:t>здійснює</a:t>
            </a:r>
            <a:r>
              <a:rPr lang="ru-RU" sz="1600" dirty="0"/>
              <a:t> </a:t>
            </a:r>
            <a:r>
              <a:rPr lang="ru-RU" sz="1600" dirty="0" err="1"/>
              <a:t>державне</a:t>
            </a:r>
            <a:r>
              <a:rPr lang="ru-RU" sz="1600" dirty="0"/>
              <a:t> </a:t>
            </a:r>
            <a:r>
              <a:rPr lang="ru-RU" sz="1600" dirty="0" err="1"/>
              <a:t>регулювання</a:t>
            </a:r>
            <a:r>
              <a:rPr lang="ru-RU" sz="1600" dirty="0"/>
              <a:t> у сферах </a:t>
            </a:r>
            <a:r>
              <a:rPr lang="ru-RU" sz="1600" dirty="0" err="1"/>
              <a:t>електронних</a:t>
            </a:r>
            <a:r>
              <a:rPr lang="ru-RU" sz="1600" dirty="0"/>
              <a:t> </a:t>
            </a:r>
            <a:r>
              <a:rPr lang="ru-RU" sz="1600" dirty="0" err="1"/>
              <a:t>комунікацій</a:t>
            </a:r>
            <a:r>
              <a:rPr lang="ru-RU" sz="1600" dirty="0"/>
              <a:t>, </a:t>
            </a:r>
            <a:r>
              <a:rPr lang="ru-RU" sz="1600" dirty="0" err="1"/>
              <a:t>радіочастотного</a:t>
            </a:r>
            <a:r>
              <a:rPr lang="ru-RU" sz="1600" dirty="0"/>
              <a:t> спектра та </a:t>
            </a:r>
            <a:r>
              <a:rPr lang="ru-RU" sz="1600" dirty="0" err="1"/>
              <a:t>надання</a:t>
            </a:r>
            <a:r>
              <a:rPr lang="ru-RU" sz="1600" dirty="0"/>
              <a:t> </a:t>
            </a:r>
            <a:r>
              <a:rPr lang="ru-RU" sz="1600" dirty="0" err="1"/>
              <a:t>послуг</a:t>
            </a:r>
            <a:r>
              <a:rPr lang="ru-RU" sz="1600" dirty="0"/>
              <a:t> </a:t>
            </a:r>
            <a:r>
              <a:rPr lang="ru-RU" sz="1600" dirty="0" err="1"/>
              <a:t>поштового</a:t>
            </a:r>
            <a:r>
              <a:rPr lang="ru-RU" sz="1600" dirty="0"/>
              <a:t> </a:t>
            </a:r>
            <a:r>
              <a:rPr lang="ru-RU" sz="1600" dirty="0" err="1"/>
              <a:t>зв’язку</a:t>
            </a:r>
            <a:r>
              <a:rPr lang="ru-RU" sz="1600" dirty="0"/>
              <a:t>.</a:t>
            </a:r>
          </a:p>
          <a:p>
            <a:pPr marL="0" indent="457200" algn="just">
              <a:lnSpc>
                <a:spcPct val="100000"/>
              </a:lnSpc>
              <a:spcBef>
                <a:spcPts val="0"/>
              </a:spcBef>
              <a:buNone/>
            </a:pPr>
            <a:r>
              <a:rPr lang="ru-RU" sz="1600" dirty="0"/>
              <a:t> </a:t>
            </a:r>
          </a:p>
          <a:p>
            <a:pPr marL="0" indent="457200" algn="just">
              <a:lnSpc>
                <a:spcPct val="100000"/>
              </a:lnSpc>
              <a:spcBef>
                <a:spcPts val="0"/>
              </a:spcBef>
              <a:buNone/>
            </a:pPr>
            <a:r>
              <a:rPr lang="ru-RU" sz="1600" dirty="0" err="1"/>
              <a:t>Вимоги</a:t>
            </a:r>
            <a:r>
              <a:rPr lang="ru-RU" sz="1600" dirty="0"/>
              <a:t> до </a:t>
            </a:r>
            <a:r>
              <a:rPr lang="ru-RU" sz="1600" dirty="0" err="1"/>
              <a:t>надавачів</a:t>
            </a:r>
            <a:r>
              <a:rPr lang="ru-RU" sz="1600" dirty="0"/>
              <a:t> </a:t>
            </a:r>
            <a:r>
              <a:rPr lang="ru-RU" sz="1600" dirty="0" err="1"/>
              <a:t>хмарних</a:t>
            </a:r>
            <a:r>
              <a:rPr lang="ru-RU" sz="1600" dirty="0"/>
              <a:t> </a:t>
            </a:r>
            <a:r>
              <a:rPr lang="ru-RU" sz="1600" dirty="0" err="1"/>
              <a:t>послуг</a:t>
            </a:r>
            <a:r>
              <a:rPr lang="ru-RU" sz="1600" dirty="0"/>
              <a:t> та/</a:t>
            </a:r>
            <a:r>
              <a:rPr lang="ru-RU" sz="1600" dirty="0" err="1"/>
              <a:t>або</a:t>
            </a:r>
            <a:r>
              <a:rPr lang="ru-RU" sz="1600" dirty="0"/>
              <a:t> </a:t>
            </a:r>
            <a:r>
              <a:rPr lang="ru-RU" sz="1600" dirty="0" err="1"/>
              <a:t>послуг</a:t>
            </a:r>
            <a:r>
              <a:rPr lang="ru-RU" sz="1600" dirty="0"/>
              <a:t> центру </a:t>
            </a:r>
            <a:r>
              <a:rPr lang="ru-RU" sz="1600" dirty="0" err="1"/>
              <a:t>обробки</a:t>
            </a:r>
            <a:r>
              <a:rPr lang="ru-RU" sz="1600" dirty="0"/>
              <a:t> </a:t>
            </a:r>
            <a:r>
              <a:rPr lang="ru-RU" sz="1600" dirty="0" err="1"/>
              <a:t>даних</a:t>
            </a:r>
            <a:r>
              <a:rPr lang="ru-RU" sz="1600" dirty="0"/>
              <a:t>, </a:t>
            </a:r>
            <a:r>
              <a:rPr lang="ru-RU" sz="1600" dirty="0" err="1"/>
              <a:t>яким</a:t>
            </a:r>
            <a:r>
              <a:rPr lang="ru-RU" sz="1600" dirty="0"/>
              <a:t> </a:t>
            </a:r>
            <a:r>
              <a:rPr lang="ru-RU" sz="1600" dirty="0" err="1"/>
              <a:t>надавач</a:t>
            </a:r>
            <a:r>
              <a:rPr lang="ru-RU" sz="1600" dirty="0"/>
              <a:t> </a:t>
            </a:r>
            <a:r>
              <a:rPr lang="ru-RU" sz="1600" dirty="0" err="1"/>
              <a:t>хмарних</a:t>
            </a:r>
            <a:r>
              <a:rPr lang="ru-RU" sz="1600" dirty="0"/>
              <a:t> </a:t>
            </a:r>
            <a:r>
              <a:rPr lang="ru-RU" sz="1600" dirty="0" err="1"/>
              <a:t>послуг</a:t>
            </a:r>
            <a:r>
              <a:rPr lang="ru-RU" sz="1600" dirty="0"/>
              <a:t> </a:t>
            </a:r>
            <a:r>
              <a:rPr lang="ru-RU" sz="1600" dirty="0" err="1"/>
              <a:t>має</a:t>
            </a:r>
            <a:r>
              <a:rPr lang="ru-RU" sz="1600" dirty="0"/>
              <a:t> </a:t>
            </a:r>
            <a:r>
              <a:rPr lang="ru-RU" sz="1600" dirty="0" err="1"/>
              <a:t>відповідати</a:t>
            </a:r>
            <a:r>
              <a:rPr lang="ru-RU" sz="1600" dirty="0"/>
              <a:t> для </a:t>
            </a:r>
            <a:r>
              <a:rPr lang="ru-RU" sz="1600" dirty="0" err="1"/>
              <a:t>внесення</a:t>
            </a:r>
            <a:r>
              <a:rPr lang="ru-RU" sz="1600" dirty="0"/>
              <a:t> до </a:t>
            </a:r>
            <a:r>
              <a:rPr lang="ru-RU" sz="1600" dirty="0" err="1"/>
              <a:t>Переліку</a:t>
            </a:r>
            <a:r>
              <a:rPr lang="ru-RU" sz="1600" dirty="0"/>
              <a:t>, та порядок </a:t>
            </a:r>
            <a:r>
              <a:rPr lang="ru-RU" sz="1600" dirty="0" err="1"/>
              <a:t>підтвердження</a:t>
            </a:r>
            <a:r>
              <a:rPr lang="ru-RU" sz="1600" dirty="0"/>
              <a:t> </a:t>
            </a:r>
            <a:r>
              <a:rPr lang="ru-RU" sz="1600" dirty="0" err="1"/>
              <a:t>відповідності</a:t>
            </a:r>
            <a:r>
              <a:rPr lang="ru-RU" sz="1600" dirty="0"/>
              <a:t> </a:t>
            </a:r>
            <a:r>
              <a:rPr lang="ru-RU" sz="1600" dirty="0" err="1"/>
              <a:t>цим</a:t>
            </a:r>
            <a:r>
              <a:rPr lang="ru-RU" sz="1600" dirty="0"/>
              <a:t> </a:t>
            </a:r>
            <a:r>
              <a:rPr lang="ru-RU" sz="1600" dirty="0" err="1"/>
              <a:t>вимогам</a:t>
            </a:r>
            <a:r>
              <a:rPr lang="ru-RU" sz="1600" dirty="0"/>
              <a:t> </a:t>
            </a:r>
            <a:r>
              <a:rPr lang="ru-RU" sz="1600" dirty="0" err="1"/>
              <a:t>будуть</a:t>
            </a:r>
            <a:r>
              <a:rPr lang="ru-RU" sz="1600" dirty="0"/>
              <a:t> </a:t>
            </a:r>
            <a:r>
              <a:rPr lang="ru-RU" sz="1600" dirty="0" err="1"/>
              <a:t>визначені</a:t>
            </a:r>
            <a:r>
              <a:rPr lang="ru-RU" sz="1600" dirty="0"/>
              <a:t> </a:t>
            </a:r>
            <a:r>
              <a:rPr lang="ru-RU" sz="1600" dirty="0" err="1"/>
              <a:t>Кабінетом</a:t>
            </a:r>
            <a:r>
              <a:rPr lang="ru-RU" sz="1600" dirty="0"/>
              <a:t> </a:t>
            </a:r>
            <a:r>
              <a:rPr lang="ru-RU" sz="1600" dirty="0" err="1"/>
              <a:t>Міністрів</a:t>
            </a:r>
            <a:r>
              <a:rPr lang="ru-RU" sz="1600" dirty="0"/>
              <a:t> </a:t>
            </a:r>
            <a:r>
              <a:rPr lang="ru-RU" sz="1600" dirty="0" err="1"/>
              <a:t>України</a:t>
            </a:r>
            <a:r>
              <a:rPr lang="ru-RU" sz="1600" dirty="0"/>
              <a:t>.</a:t>
            </a:r>
          </a:p>
          <a:p>
            <a:pPr marL="0" indent="457200" algn="just">
              <a:lnSpc>
                <a:spcPct val="100000"/>
              </a:lnSpc>
              <a:spcBef>
                <a:spcPts val="0"/>
              </a:spcBef>
              <a:buNone/>
            </a:pPr>
            <a:r>
              <a:rPr lang="ru-RU" sz="1600" dirty="0"/>
              <a:t> </a:t>
            </a:r>
          </a:p>
          <a:p>
            <a:pPr marL="0" indent="457200" algn="just">
              <a:lnSpc>
                <a:spcPct val="100000"/>
              </a:lnSpc>
              <a:spcBef>
                <a:spcPts val="0"/>
              </a:spcBef>
              <a:buNone/>
            </a:pPr>
            <a:r>
              <a:rPr lang="ru-RU" sz="1600" dirty="0" err="1"/>
              <a:t>Послуги</a:t>
            </a:r>
            <a:r>
              <a:rPr lang="ru-RU" sz="1600" dirty="0"/>
              <a:t> </a:t>
            </a:r>
            <a:r>
              <a:rPr lang="ru-RU" sz="1600" dirty="0" err="1"/>
              <a:t>надаватимуться</a:t>
            </a:r>
            <a:r>
              <a:rPr lang="ru-RU" sz="1600" dirty="0"/>
              <a:t> шляхом </a:t>
            </a:r>
            <a:r>
              <a:rPr lang="ru-RU" sz="1600" dirty="0" err="1"/>
              <a:t>укладення</a:t>
            </a:r>
            <a:r>
              <a:rPr lang="ru-RU" sz="1600" dirty="0"/>
              <a:t> договору у </a:t>
            </a:r>
            <a:r>
              <a:rPr lang="ru-RU" sz="1600" dirty="0" err="1"/>
              <a:t>письмовій</a:t>
            </a:r>
            <a:r>
              <a:rPr lang="ru-RU" sz="1600" dirty="0"/>
              <a:t> </a:t>
            </a:r>
            <a:r>
              <a:rPr lang="ru-RU" sz="1600" dirty="0" err="1"/>
              <a:t>формі</a:t>
            </a:r>
            <a:r>
              <a:rPr lang="ru-RU" sz="1600" dirty="0"/>
              <a:t>. За договором про </a:t>
            </a:r>
            <a:r>
              <a:rPr lang="ru-RU" sz="1600" dirty="0" err="1"/>
              <a:t>надання</a:t>
            </a:r>
            <a:r>
              <a:rPr lang="ru-RU" sz="1600" dirty="0"/>
              <a:t> </a:t>
            </a:r>
            <a:r>
              <a:rPr lang="ru-RU" sz="1600" dirty="0" err="1"/>
              <a:t>хмарних</a:t>
            </a:r>
            <a:r>
              <a:rPr lang="ru-RU" sz="1600" dirty="0"/>
              <a:t> </a:t>
            </a:r>
            <a:r>
              <a:rPr lang="ru-RU" sz="1600" dirty="0" err="1"/>
              <a:t>послуг</a:t>
            </a:r>
            <a:r>
              <a:rPr lang="ru-RU" sz="1600" dirty="0"/>
              <a:t> та/</a:t>
            </a:r>
            <a:r>
              <a:rPr lang="ru-RU" sz="1600" dirty="0" err="1"/>
              <a:t>або</a:t>
            </a:r>
            <a:r>
              <a:rPr lang="ru-RU" sz="1600" dirty="0"/>
              <a:t> </a:t>
            </a:r>
            <a:r>
              <a:rPr lang="ru-RU" sz="1600" dirty="0" err="1"/>
              <a:t>послуг</a:t>
            </a:r>
            <a:r>
              <a:rPr lang="ru-RU" sz="1600" dirty="0"/>
              <a:t> центру </a:t>
            </a:r>
            <a:r>
              <a:rPr lang="ru-RU" sz="1600" dirty="0" err="1"/>
              <a:t>обробки</a:t>
            </a:r>
            <a:r>
              <a:rPr lang="ru-RU" sz="1600" dirty="0"/>
              <a:t> </a:t>
            </a:r>
            <a:r>
              <a:rPr lang="ru-RU" sz="1600" dirty="0" err="1"/>
              <a:t>даних</a:t>
            </a:r>
            <a:r>
              <a:rPr lang="ru-RU" sz="1600" dirty="0"/>
              <a:t> </a:t>
            </a:r>
            <a:r>
              <a:rPr lang="ru-RU" sz="1600" dirty="0" err="1"/>
              <a:t>надавач</a:t>
            </a:r>
            <a:r>
              <a:rPr lang="ru-RU" sz="1600" dirty="0"/>
              <a:t> </a:t>
            </a:r>
            <a:r>
              <a:rPr lang="ru-RU" sz="1600" dirty="0" err="1"/>
              <a:t>хмарних</a:t>
            </a:r>
            <a:r>
              <a:rPr lang="ru-RU" sz="1600" dirty="0"/>
              <a:t> </a:t>
            </a:r>
            <a:r>
              <a:rPr lang="ru-RU" sz="1600" dirty="0" err="1"/>
              <a:t>послуг</a:t>
            </a:r>
            <a:r>
              <a:rPr lang="ru-RU" sz="1600" dirty="0"/>
              <a:t> </a:t>
            </a:r>
            <a:r>
              <a:rPr lang="ru-RU" sz="1600" dirty="0" err="1"/>
              <a:t>зобов’язується</a:t>
            </a:r>
            <a:r>
              <a:rPr lang="ru-RU" sz="1600" dirty="0"/>
              <a:t> </a:t>
            </a:r>
            <a:r>
              <a:rPr lang="ru-RU" sz="1600" dirty="0" err="1"/>
              <a:t>надати</a:t>
            </a:r>
            <a:r>
              <a:rPr lang="ru-RU" sz="1600" dirty="0"/>
              <a:t> у </a:t>
            </a:r>
            <a:r>
              <a:rPr lang="ru-RU" sz="1600" dirty="0" err="1"/>
              <a:t>визначений</a:t>
            </a:r>
            <a:r>
              <a:rPr lang="ru-RU" sz="1600" dirty="0"/>
              <a:t> </a:t>
            </a:r>
            <a:r>
              <a:rPr lang="ru-RU" sz="1600" dirty="0" err="1"/>
              <a:t>спосіб</a:t>
            </a:r>
            <a:r>
              <a:rPr lang="ru-RU" sz="1600" dirty="0"/>
              <a:t> одну </a:t>
            </a:r>
            <a:r>
              <a:rPr lang="ru-RU" sz="1600" dirty="0" err="1"/>
              <a:t>чи</a:t>
            </a:r>
            <a:r>
              <a:rPr lang="ru-RU" sz="1600" dirty="0"/>
              <a:t> </a:t>
            </a:r>
            <a:r>
              <a:rPr lang="ru-RU" sz="1600" dirty="0" err="1"/>
              <a:t>декілька</a:t>
            </a:r>
            <a:r>
              <a:rPr lang="ru-RU" sz="1600" dirty="0"/>
              <a:t> </a:t>
            </a:r>
            <a:r>
              <a:rPr lang="ru-RU" sz="1600" dirty="0" err="1"/>
              <a:t>визначених</a:t>
            </a:r>
            <a:r>
              <a:rPr lang="ru-RU" sz="1600" dirty="0"/>
              <a:t> </a:t>
            </a:r>
            <a:r>
              <a:rPr lang="ru-RU" sz="1600" dirty="0" err="1"/>
              <a:t>користувачем</a:t>
            </a:r>
            <a:r>
              <a:rPr lang="ru-RU" sz="1600" dirty="0"/>
              <a:t> </a:t>
            </a:r>
            <a:r>
              <a:rPr lang="ru-RU" sz="1600" dirty="0" err="1"/>
              <a:t>послуг</a:t>
            </a:r>
            <a:r>
              <a:rPr lang="ru-RU" sz="1600" dirty="0"/>
              <a:t>, а </a:t>
            </a:r>
            <a:r>
              <a:rPr lang="ru-RU" sz="1600" dirty="0" err="1"/>
              <a:t>користувач</a:t>
            </a:r>
            <a:r>
              <a:rPr lang="ru-RU" sz="1600" dirty="0"/>
              <a:t> </a:t>
            </a:r>
            <a:r>
              <a:rPr lang="ru-RU" sz="1600" dirty="0" err="1"/>
              <a:t>зобов’язується</a:t>
            </a:r>
            <a:r>
              <a:rPr lang="ru-RU" sz="1600" dirty="0"/>
              <a:t> </a:t>
            </a:r>
            <a:r>
              <a:rPr lang="ru-RU" sz="1600" dirty="0" err="1"/>
              <a:t>оплатити</a:t>
            </a:r>
            <a:r>
              <a:rPr lang="ru-RU" sz="1600" dirty="0"/>
              <a:t> </a:t>
            </a:r>
            <a:r>
              <a:rPr lang="ru-RU" sz="1600" dirty="0" err="1"/>
              <a:t>надавачу</a:t>
            </a:r>
            <a:r>
              <a:rPr lang="ru-RU" sz="1600" dirty="0"/>
              <a:t> </a:t>
            </a:r>
            <a:r>
              <a:rPr lang="ru-RU" sz="1600" dirty="0" err="1"/>
              <a:t>хмарних</a:t>
            </a:r>
            <a:r>
              <a:rPr lang="ru-RU" sz="1600" dirty="0"/>
              <a:t> </a:t>
            </a:r>
            <a:r>
              <a:rPr lang="ru-RU" sz="1600" dirty="0" err="1"/>
              <a:t>послуг</a:t>
            </a:r>
            <a:r>
              <a:rPr lang="ru-RU" sz="1600" dirty="0"/>
              <a:t> </a:t>
            </a:r>
            <a:r>
              <a:rPr lang="ru-RU" sz="1600" dirty="0" err="1"/>
              <a:t>зазначену</a:t>
            </a:r>
            <a:r>
              <a:rPr lang="ru-RU" sz="1600" dirty="0"/>
              <a:t> </a:t>
            </a:r>
            <a:r>
              <a:rPr lang="ru-RU" sz="1600" dirty="0" err="1"/>
              <a:t>послугу</a:t>
            </a:r>
            <a:r>
              <a:rPr lang="ru-RU" sz="1600" dirty="0"/>
              <a:t>.</a:t>
            </a:r>
          </a:p>
          <a:p>
            <a:pPr marL="0" indent="457200" algn="just">
              <a:lnSpc>
                <a:spcPct val="100000"/>
              </a:lnSpc>
              <a:spcBef>
                <a:spcPts val="0"/>
              </a:spcBef>
              <a:buNone/>
            </a:pPr>
            <a:r>
              <a:rPr lang="ru-RU" sz="1600" dirty="0"/>
              <a:t> </a:t>
            </a:r>
          </a:p>
          <a:p>
            <a:pPr marL="0" indent="457200" algn="just">
              <a:lnSpc>
                <a:spcPct val="100000"/>
              </a:lnSpc>
              <a:spcBef>
                <a:spcPts val="0"/>
              </a:spcBef>
              <a:buNone/>
            </a:pPr>
            <a:r>
              <a:rPr lang="ru-RU" sz="1600" dirty="0" err="1"/>
              <a:t>Типовий</a:t>
            </a:r>
            <a:r>
              <a:rPr lang="ru-RU" sz="1600" dirty="0"/>
              <a:t> </a:t>
            </a:r>
            <a:r>
              <a:rPr lang="ru-RU" sz="1600" dirty="0" err="1"/>
              <a:t>договір</a:t>
            </a:r>
            <a:r>
              <a:rPr lang="ru-RU" sz="1600" dirty="0"/>
              <a:t> про </a:t>
            </a:r>
            <a:r>
              <a:rPr lang="ru-RU" sz="1600" dirty="0" err="1"/>
              <a:t>надання</a:t>
            </a:r>
            <a:r>
              <a:rPr lang="ru-RU" sz="1600" dirty="0"/>
              <a:t> </a:t>
            </a:r>
            <a:r>
              <a:rPr lang="ru-RU" sz="1600" dirty="0" err="1"/>
              <a:t>хмарних</a:t>
            </a:r>
            <a:r>
              <a:rPr lang="ru-RU" sz="1600" dirty="0"/>
              <a:t> </a:t>
            </a:r>
            <a:r>
              <a:rPr lang="ru-RU" sz="1600" dirty="0" err="1"/>
              <a:t>послуг</a:t>
            </a:r>
            <a:r>
              <a:rPr lang="ru-RU" sz="1600" dirty="0"/>
              <a:t> та/</a:t>
            </a:r>
            <a:r>
              <a:rPr lang="ru-RU" sz="1600" dirty="0" err="1"/>
              <a:t>або</a:t>
            </a:r>
            <a:r>
              <a:rPr lang="ru-RU" sz="1600" dirty="0"/>
              <a:t> </a:t>
            </a:r>
            <a:r>
              <a:rPr lang="ru-RU" sz="1600" dirty="0" err="1"/>
              <a:t>послуг</a:t>
            </a:r>
            <a:r>
              <a:rPr lang="ru-RU" sz="1600" dirty="0"/>
              <a:t> центру </a:t>
            </a:r>
            <a:r>
              <a:rPr lang="ru-RU" sz="1600" dirty="0" err="1"/>
              <a:t>обробки</a:t>
            </a:r>
            <a:r>
              <a:rPr lang="ru-RU" sz="1600" dirty="0"/>
              <a:t> </a:t>
            </a:r>
            <a:r>
              <a:rPr lang="ru-RU" sz="1600" dirty="0" err="1"/>
              <a:t>даних</a:t>
            </a:r>
            <a:r>
              <a:rPr lang="ru-RU" sz="1600" dirty="0"/>
              <a:t> </a:t>
            </a:r>
            <a:r>
              <a:rPr lang="ru-RU" sz="1600" dirty="0" err="1"/>
              <a:t>публічному</a:t>
            </a:r>
            <a:r>
              <a:rPr lang="ru-RU" sz="1600" dirty="0"/>
              <a:t> </a:t>
            </a:r>
            <a:r>
              <a:rPr lang="ru-RU" sz="1600" dirty="0" err="1"/>
              <a:t>користувачу</a:t>
            </a:r>
            <a:r>
              <a:rPr lang="ru-RU" sz="1600" dirty="0"/>
              <a:t> та </a:t>
            </a:r>
            <a:r>
              <a:rPr lang="ru-RU" sz="1600" dirty="0" err="1"/>
              <a:t>об’єкту</a:t>
            </a:r>
            <a:r>
              <a:rPr lang="ru-RU" sz="1600" dirty="0"/>
              <a:t> </a:t>
            </a:r>
            <a:r>
              <a:rPr lang="ru-RU" sz="1600" dirty="0" err="1"/>
              <a:t>критичної</a:t>
            </a:r>
            <a:r>
              <a:rPr lang="ru-RU" sz="1600" dirty="0"/>
              <a:t> </a:t>
            </a:r>
            <a:r>
              <a:rPr lang="ru-RU" sz="1600" dirty="0" err="1"/>
              <a:t>інформаційної</a:t>
            </a:r>
            <a:r>
              <a:rPr lang="ru-RU" sz="1600" dirty="0"/>
              <a:t> </a:t>
            </a:r>
            <a:r>
              <a:rPr lang="ru-RU" sz="1600" dirty="0" err="1"/>
              <a:t>інфраструктури</a:t>
            </a:r>
            <a:r>
              <a:rPr lang="ru-RU" sz="1600" dirty="0"/>
              <a:t> буде </a:t>
            </a:r>
            <a:r>
              <a:rPr lang="ru-RU" sz="1600" dirty="0" err="1"/>
              <a:t>затверджений</a:t>
            </a:r>
            <a:r>
              <a:rPr lang="ru-RU" sz="1600" dirty="0"/>
              <a:t> Урядом.</a:t>
            </a:r>
          </a:p>
          <a:p>
            <a:pPr marL="0" indent="457200" algn="just">
              <a:lnSpc>
                <a:spcPct val="100000"/>
              </a:lnSpc>
              <a:spcBef>
                <a:spcPts val="0"/>
              </a:spcBef>
              <a:buNone/>
            </a:pPr>
            <a:r>
              <a:rPr lang="ru-RU" sz="1600" dirty="0"/>
              <a:t> </a:t>
            </a:r>
          </a:p>
          <a:p>
            <a:pPr marL="0" indent="457200" algn="just">
              <a:lnSpc>
                <a:spcPct val="100000"/>
              </a:lnSpc>
              <a:spcBef>
                <a:spcPts val="0"/>
              </a:spcBef>
              <a:buNone/>
            </a:pPr>
            <a:r>
              <a:rPr lang="ru-RU" sz="1600" dirty="0" err="1"/>
              <a:t>Публічні</a:t>
            </a:r>
            <a:r>
              <a:rPr lang="ru-RU" sz="1600" dirty="0"/>
              <a:t> </a:t>
            </a:r>
            <a:r>
              <a:rPr lang="ru-RU" sz="1600" dirty="0" err="1"/>
              <a:t>користувачі</a:t>
            </a:r>
            <a:r>
              <a:rPr lang="ru-RU" sz="1600" dirty="0"/>
              <a:t> </a:t>
            </a:r>
            <a:r>
              <a:rPr lang="ru-RU" sz="1600" dirty="0" err="1"/>
              <a:t>хмарних</a:t>
            </a:r>
            <a:r>
              <a:rPr lang="ru-RU" sz="1600" dirty="0"/>
              <a:t> </a:t>
            </a:r>
            <a:r>
              <a:rPr lang="ru-RU" sz="1600" dirty="0" err="1"/>
              <a:t>послуг</a:t>
            </a:r>
            <a:r>
              <a:rPr lang="ru-RU" sz="1600" dirty="0"/>
              <a:t>, </a:t>
            </a:r>
            <a:r>
              <a:rPr lang="ru-RU" sz="1600" dirty="0" err="1"/>
              <a:t>зокрема</a:t>
            </a:r>
            <a:r>
              <a:rPr lang="ru-RU" sz="1600" dirty="0"/>
              <a:t> </a:t>
            </a:r>
            <a:r>
              <a:rPr lang="ru-RU" sz="1600" dirty="0" err="1"/>
              <a:t>органи</a:t>
            </a:r>
            <a:r>
              <a:rPr lang="ru-RU" sz="1600" dirty="0"/>
              <a:t> </a:t>
            </a:r>
            <a:r>
              <a:rPr lang="ru-RU" sz="1600" dirty="0" err="1"/>
              <a:t>державної</a:t>
            </a:r>
            <a:r>
              <a:rPr lang="ru-RU" sz="1600" dirty="0"/>
              <a:t> </a:t>
            </a:r>
            <a:r>
              <a:rPr lang="ru-RU" sz="1600" dirty="0" err="1"/>
              <a:t>влади</a:t>
            </a:r>
            <a:r>
              <a:rPr lang="ru-RU" sz="1600" dirty="0"/>
              <a:t> та </a:t>
            </a:r>
            <a:r>
              <a:rPr lang="ru-RU" sz="1600" dirty="0" err="1"/>
              <a:t>місцевого</a:t>
            </a:r>
            <a:r>
              <a:rPr lang="ru-RU" sz="1600" dirty="0"/>
              <a:t> </a:t>
            </a:r>
            <a:r>
              <a:rPr lang="ru-RU" sz="1600" dirty="0" err="1"/>
              <a:t>самоврядування</a:t>
            </a:r>
            <a:r>
              <a:rPr lang="ru-RU" sz="1600" dirty="0"/>
              <a:t>, </a:t>
            </a:r>
            <a:r>
              <a:rPr lang="ru-RU" sz="1600" dirty="0" err="1"/>
              <a:t>обиратимуть</a:t>
            </a:r>
            <a:r>
              <a:rPr lang="ru-RU" sz="1600" dirty="0"/>
              <a:t> </a:t>
            </a:r>
            <a:r>
              <a:rPr lang="ru-RU" sz="1600" dirty="0" err="1"/>
              <a:t>надавача</a:t>
            </a:r>
            <a:r>
              <a:rPr lang="ru-RU" sz="1600" dirty="0"/>
              <a:t> </a:t>
            </a:r>
            <a:r>
              <a:rPr lang="ru-RU" sz="1600" dirty="0" err="1"/>
              <a:t>хмарних</a:t>
            </a:r>
            <a:r>
              <a:rPr lang="ru-RU" sz="1600" dirty="0"/>
              <a:t> </a:t>
            </a:r>
            <a:r>
              <a:rPr lang="ru-RU" sz="1600" dirty="0" err="1"/>
              <a:t>послуг</a:t>
            </a:r>
            <a:r>
              <a:rPr lang="ru-RU" sz="1600" dirty="0"/>
              <a:t> </a:t>
            </a:r>
            <a:r>
              <a:rPr lang="ru-RU" sz="1600" dirty="0" err="1"/>
              <a:t>із</a:t>
            </a:r>
            <a:r>
              <a:rPr lang="ru-RU" sz="1600" dirty="0"/>
              <a:t> </a:t>
            </a:r>
            <a:r>
              <a:rPr lang="ru-RU" sz="1600" dirty="0" err="1"/>
              <a:t>Переліку</a:t>
            </a:r>
            <a:r>
              <a:rPr lang="ru-RU" sz="1600" dirty="0"/>
              <a:t> </a:t>
            </a:r>
            <a:r>
              <a:rPr lang="ru-RU" sz="1600" dirty="0" err="1"/>
              <a:t>відповідно</a:t>
            </a:r>
            <a:r>
              <a:rPr lang="ru-RU" sz="1600" dirty="0"/>
              <a:t> до процедур, </a:t>
            </a:r>
            <a:r>
              <a:rPr lang="ru-RU" sz="1600" dirty="0" err="1"/>
              <a:t>визначених</a:t>
            </a:r>
            <a:r>
              <a:rPr lang="ru-RU" sz="1600" dirty="0"/>
              <a:t> </a:t>
            </a:r>
            <a:r>
              <a:rPr lang="ru-RU" sz="1600" dirty="0">
                <a:hlinkClick r:id="rId2"/>
              </a:rPr>
              <a:t>Законом</a:t>
            </a:r>
            <a:r>
              <a:rPr lang="ru-RU" sz="1600" dirty="0"/>
              <a:t> </a:t>
            </a:r>
            <a:r>
              <a:rPr lang="ru-RU" sz="1600" dirty="0" err="1"/>
              <a:t>України</a:t>
            </a:r>
            <a:r>
              <a:rPr lang="ru-RU" sz="1600" dirty="0"/>
              <a:t> "Про </a:t>
            </a:r>
            <a:r>
              <a:rPr lang="ru-RU" sz="1600" dirty="0" err="1"/>
              <a:t>публічні</a:t>
            </a:r>
            <a:r>
              <a:rPr lang="ru-RU" sz="1600" dirty="0"/>
              <a:t> </a:t>
            </a:r>
            <a:r>
              <a:rPr lang="ru-RU" sz="1600" dirty="0" err="1"/>
              <a:t>закупівлі</a:t>
            </a:r>
            <a:r>
              <a:rPr lang="ru-RU" sz="1600" dirty="0"/>
              <a:t>".</a:t>
            </a:r>
            <a:br>
              <a:rPr lang="ru-RU" sz="1600" dirty="0"/>
            </a:br>
            <a:r>
              <a:rPr lang="ru-RU" sz="1600" dirty="0" err="1"/>
              <a:t>Надання</a:t>
            </a:r>
            <a:r>
              <a:rPr lang="ru-RU" sz="1600" dirty="0"/>
              <a:t> </a:t>
            </a:r>
            <a:r>
              <a:rPr lang="ru-RU" sz="1600" dirty="0" err="1"/>
              <a:t>хмарних</a:t>
            </a:r>
            <a:r>
              <a:rPr lang="ru-RU" sz="1600" dirty="0"/>
              <a:t> </a:t>
            </a:r>
            <a:r>
              <a:rPr lang="ru-RU" sz="1600" dirty="0" err="1"/>
              <a:t>послуг</a:t>
            </a:r>
            <a:r>
              <a:rPr lang="ru-RU" sz="1600" dirty="0"/>
              <a:t> </a:t>
            </a:r>
            <a:r>
              <a:rPr lang="ru-RU" sz="1600" dirty="0" err="1"/>
              <a:t>здійснюватиметься</a:t>
            </a:r>
            <a:r>
              <a:rPr lang="ru-RU" sz="1600" dirty="0"/>
              <a:t> з </a:t>
            </a:r>
            <a:r>
              <a:rPr lang="ru-RU" sz="1600" dirty="0" err="1"/>
              <a:t>дотриманням</a:t>
            </a:r>
            <a:r>
              <a:rPr lang="ru-RU" sz="1600" dirty="0"/>
              <a:t> </a:t>
            </a:r>
            <a:r>
              <a:rPr lang="ru-RU" sz="1600" dirty="0" err="1"/>
              <a:t>вимог</a:t>
            </a:r>
            <a:r>
              <a:rPr lang="ru-RU" sz="1600" dirty="0"/>
              <a:t> </a:t>
            </a:r>
            <a:r>
              <a:rPr lang="ru-RU" sz="1600" dirty="0" err="1"/>
              <a:t>законодавства</a:t>
            </a:r>
            <a:r>
              <a:rPr lang="ru-RU" sz="1600" dirty="0"/>
              <a:t> про </a:t>
            </a:r>
            <a:r>
              <a:rPr lang="ru-RU" sz="1600" dirty="0" err="1"/>
              <a:t>захист</a:t>
            </a:r>
            <a:r>
              <a:rPr lang="ru-RU" sz="1600" dirty="0"/>
              <a:t> </a:t>
            </a:r>
            <a:r>
              <a:rPr lang="ru-RU" sz="1600" dirty="0" err="1"/>
              <a:t>персональних</a:t>
            </a:r>
            <a:r>
              <a:rPr lang="ru-RU" sz="1600" dirty="0"/>
              <a:t> </a:t>
            </a:r>
            <a:r>
              <a:rPr lang="ru-RU" sz="1600" dirty="0" err="1"/>
              <a:t>даних</a:t>
            </a:r>
            <a:r>
              <a:rPr lang="ru-RU" sz="1600" dirty="0"/>
              <a:t>, про </a:t>
            </a:r>
            <a:r>
              <a:rPr lang="ru-RU" sz="1600" dirty="0" err="1"/>
              <a:t>захист</a:t>
            </a:r>
            <a:r>
              <a:rPr lang="ru-RU" sz="1600" dirty="0"/>
              <a:t> </a:t>
            </a:r>
            <a:r>
              <a:rPr lang="ru-RU" sz="1600" dirty="0" err="1"/>
              <a:t>інформації</a:t>
            </a:r>
            <a:r>
              <a:rPr lang="ru-RU" sz="1600" dirty="0"/>
              <a:t> та про </a:t>
            </a:r>
            <a:r>
              <a:rPr lang="ru-RU" sz="1600" dirty="0" err="1"/>
              <a:t>кібербезпеку</a:t>
            </a:r>
            <a:r>
              <a:rPr lang="ru-RU" sz="1600" dirty="0"/>
              <a:t>. </a:t>
            </a:r>
            <a:r>
              <a:rPr lang="ru-RU" sz="1600" dirty="0" err="1"/>
              <a:t>Надавач</a:t>
            </a:r>
            <a:r>
              <a:rPr lang="ru-RU" sz="1600" dirty="0"/>
              <a:t> </a:t>
            </a:r>
            <a:r>
              <a:rPr lang="ru-RU" sz="1600" dirty="0" err="1"/>
              <a:t>послуг</a:t>
            </a:r>
            <a:r>
              <a:rPr lang="ru-RU" sz="1600" dirty="0"/>
              <a:t> буде </a:t>
            </a:r>
            <a:r>
              <a:rPr lang="ru-RU" sz="1600" dirty="0" err="1"/>
              <a:t>зобов'язаний</a:t>
            </a:r>
            <a:r>
              <a:rPr lang="ru-RU" sz="1600" dirty="0"/>
              <a:t> </a:t>
            </a:r>
            <a:r>
              <a:rPr lang="ru-RU" sz="1600" dirty="0" err="1"/>
              <a:t>надавати</a:t>
            </a:r>
            <a:r>
              <a:rPr lang="ru-RU" sz="1600" dirty="0"/>
              <a:t> </a:t>
            </a:r>
            <a:r>
              <a:rPr lang="ru-RU" sz="1600" dirty="0" err="1"/>
              <a:t>користувачу</a:t>
            </a:r>
            <a:r>
              <a:rPr lang="ru-RU" sz="1600" dirty="0"/>
              <a:t> </a:t>
            </a:r>
            <a:r>
              <a:rPr lang="ru-RU" sz="1600" dirty="0" err="1"/>
              <a:t>інформацію</a:t>
            </a:r>
            <a:r>
              <a:rPr lang="ru-RU" sz="1600" dirty="0"/>
              <a:t> </a:t>
            </a:r>
            <a:r>
              <a:rPr lang="ru-RU" sz="1600" dirty="0" err="1"/>
              <a:t>щодо</a:t>
            </a:r>
            <a:r>
              <a:rPr lang="ru-RU" sz="1600" dirty="0"/>
              <a:t> </a:t>
            </a:r>
            <a:r>
              <a:rPr lang="ru-RU" sz="1600" dirty="0" err="1"/>
              <a:t>захисту</a:t>
            </a:r>
            <a:r>
              <a:rPr lang="ru-RU" sz="1600" dirty="0"/>
              <a:t> </a:t>
            </a:r>
            <a:r>
              <a:rPr lang="ru-RU" sz="1600" dirty="0" err="1"/>
              <a:t>даних</a:t>
            </a:r>
            <a:r>
              <a:rPr lang="ru-RU" sz="1600" dirty="0"/>
              <a:t> в </a:t>
            </a:r>
            <a:r>
              <a:rPr lang="ru-RU" sz="1600" dirty="0" err="1"/>
              <a:t>системі</a:t>
            </a:r>
            <a:r>
              <a:rPr lang="ru-RU" sz="1600" dirty="0"/>
              <a:t> </a:t>
            </a:r>
            <a:r>
              <a:rPr lang="ru-RU" sz="1600" dirty="0" err="1"/>
              <a:t>хмарних</a:t>
            </a:r>
            <a:r>
              <a:rPr lang="ru-RU" sz="1600" dirty="0"/>
              <a:t> </a:t>
            </a:r>
            <a:r>
              <a:rPr lang="ru-RU" sz="1600" dirty="0" err="1"/>
              <a:t>обчислень</a:t>
            </a:r>
            <a:r>
              <a:rPr lang="ru-RU" sz="1600" dirty="0"/>
              <a:t> </a:t>
            </a:r>
            <a:r>
              <a:rPr lang="ru-RU" sz="1600" dirty="0" err="1"/>
              <a:t>від</a:t>
            </a:r>
            <a:r>
              <a:rPr lang="ru-RU" sz="1600" dirty="0"/>
              <a:t> </a:t>
            </a:r>
            <a:r>
              <a:rPr lang="ru-RU" sz="1600" dirty="0" err="1"/>
              <a:t>внутрішніх</a:t>
            </a:r>
            <a:r>
              <a:rPr lang="ru-RU" sz="1600" dirty="0"/>
              <a:t> та </a:t>
            </a:r>
            <a:r>
              <a:rPr lang="ru-RU" sz="1600" dirty="0" err="1"/>
              <a:t>зовнішніх</a:t>
            </a:r>
            <a:r>
              <a:rPr lang="ru-RU" sz="1600" dirty="0"/>
              <a:t> </a:t>
            </a:r>
            <a:r>
              <a:rPr lang="ru-RU" sz="1600" dirty="0" err="1"/>
              <a:t>загроз</a:t>
            </a:r>
            <a:r>
              <a:rPr lang="ru-RU" sz="1600" dirty="0"/>
              <a:t>, </a:t>
            </a:r>
            <a:r>
              <a:rPr lang="ru-RU" sz="1600" dirty="0" err="1"/>
              <a:t>кібератак</a:t>
            </a:r>
            <a:r>
              <a:rPr lang="ru-RU" sz="1600" dirty="0"/>
              <a:t>.</a:t>
            </a:r>
            <a:endParaRPr lang="uk-UA" sz="1600" dirty="0"/>
          </a:p>
        </p:txBody>
      </p:sp>
    </p:spTree>
    <p:extLst>
      <p:ext uri="{BB962C8B-B14F-4D97-AF65-F5344CB8AC3E}">
        <p14:creationId xmlns:p14="http://schemas.microsoft.com/office/powerpoint/2010/main" val="1483452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72C2F438-C6C5-443B-827D-C75D5A0C01C8}"/>
              </a:ext>
            </a:extLst>
          </p:cNvPr>
          <p:cNvSpPr>
            <a:spLocks noGrp="1"/>
          </p:cNvSpPr>
          <p:nvPr>
            <p:ph idx="1"/>
          </p:nvPr>
        </p:nvSpPr>
        <p:spPr>
          <a:xfrm>
            <a:off x="838200" y="683491"/>
            <a:ext cx="10515600" cy="5493472"/>
          </a:xfrm>
        </p:spPr>
        <p:txBody>
          <a:bodyPr>
            <a:normAutofit fontScale="92500" lnSpcReduction="20000"/>
          </a:bodyPr>
          <a:lstStyle/>
          <a:p>
            <a:pPr marL="0" indent="0" algn="ctr">
              <a:lnSpc>
                <a:spcPct val="120000"/>
              </a:lnSpc>
              <a:spcBef>
                <a:spcPts val="0"/>
              </a:spcBef>
              <a:buNone/>
            </a:pPr>
            <a:r>
              <a:rPr lang="ru-RU" b="1" dirty="0" err="1"/>
              <a:t>Що</a:t>
            </a:r>
            <a:r>
              <a:rPr lang="ru-RU" b="1" dirty="0"/>
              <a:t> </a:t>
            </a:r>
            <a:r>
              <a:rPr lang="ru-RU" b="1" dirty="0" err="1"/>
              <a:t>зміниться</a:t>
            </a:r>
            <a:r>
              <a:rPr lang="ru-RU" b="1" dirty="0"/>
              <a:t> </a:t>
            </a:r>
            <a:r>
              <a:rPr lang="ru-RU" b="1" dirty="0" err="1"/>
              <a:t>із</a:t>
            </a:r>
            <a:r>
              <a:rPr lang="ru-RU" b="1" dirty="0"/>
              <a:t> </a:t>
            </a:r>
            <a:r>
              <a:rPr lang="ru-RU" b="1" dirty="0" err="1"/>
              <a:t>упровадженням</a:t>
            </a:r>
            <a:r>
              <a:rPr lang="ru-RU" b="1" dirty="0"/>
              <a:t> </a:t>
            </a:r>
            <a:r>
              <a:rPr lang="ru-RU" b="1" dirty="0" err="1"/>
              <a:t>хмарних</a:t>
            </a:r>
            <a:r>
              <a:rPr lang="ru-RU" b="1" dirty="0"/>
              <a:t> </a:t>
            </a:r>
            <a:r>
              <a:rPr lang="ru-RU" b="1" dirty="0" err="1"/>
              <a:t>послуг</a:t>
            </a:r>
            <a:r>
              <a:rPr lang="ru-RU" b="1" dirty="0"/>
              <a:t>?</a:t>
            </a:r>
          </a:p>
          <a:p>
            <a:pPr marL="0" indent="0">
              <a:lnSpc>
                <a:spcPct val="120000"/>
              </a:lnSpc>
              <a:spcBef>
                <a:spcPts val="0"/>
              </a:spcBef>
              <a:buNone/>
            </a:pPr>
            <a:endParaRPr lang="ru-RU" b="1" dirty="0"/>
          </a:p>
          <a:p>
            <a:pPr marL="0" indent="534988">
              <a:lnSpc>
                <a:spcPct val="120000"/>
              </a:lnSpc>
              <a:spcBef>
                <a:spcPts val="0"/>
              </a:spcBef>
              <a:buNone/>
            </a:pPr>
            <a:r>
              <a:rPr lang="ru-RU" dirty="0" err="1"/>
              <a:t>Використання</a:t>
            </a:r>
            <a:r>
              <a:rPr lang="ru-RU" dirty="0"/>
              <a:t> </a:t>
            </a:r>
            <a:r>
              <a:rPr lang="ru-RU" dirty="0" err="1"/>
              <a:t>хмар</a:t>
            </a:r>
            <a:r>
              <a:rPr lang="ru-RU" dirty="0"/>
              <a:t> </a:t>
            </a:r>
            <a:r>
              <a:rPr lang="ru-RU" dirty="0" err="1"/>
              <a:t>оптимізує</a:t>
            </a:r>
            <a:r>
              <a:rPr lang="ru-RU" dirty="0"/>
              <a:t> </a:t>
            </a:r>
            <a:r>
              <a:rPr lang="ru-RU" dirty="0" err="1"/>
              <a:t>процес</a:t>
            </a:r>
            <a:r>
              <a:rPr lang="ru-RU" dirty="0"/>
              <a:t> </a:t>
            </a:r>
            <a:r>
              <a:rPr lang="ru-RU" dirty="0" err="1"/>
              <a:t>обробки</a:t>
            </a:r>
            <a:r>
              <a:rPr lang="ru-RU" dirty="0"/>
              <a:t> та </a:t>
            </a:r>
            <a:r>
              <a:rPr lang="ru-RU" dirty="0" err="1"/>
              <a:t>збереження</a:t>
            </a:r>
            <a:r>
              <a:rPr lang="ru-RU" dirty="0"/>
              <a:t> </a:t>
            </a:r>
            <a:r>
              <a:rPr lang="ru-RU" dirty="0" err="1"/>
              <a:t>інформації</a:t>
            </a:r>
            <a:r>
              <a:rPr lang="ru-RU" dirty="0"/>
              <a:t>, а </a:t>
            </a:r>
            <a:r>
              <a:rPr lang="ru-RU" dirty="0" err="1"/>
              <a:t>також</a:t>
            </a:r>
            <a:r>
              <a:rPr lang="ru-RU" dirty="0"/>
              <a:t> дозволить </a:t>
            </a:r>
            <a:r>
              <a:rPr lang="ru-RU" dirty="0" err="1"/>
              <a:t>уникнути</a:t>
            </a:r>
            <a:r>
              <a:rPr lang="ru-RU" dirty="0"/>
              <a:t> </a:t>
            </a:r>
            <a:r>
              <a:rPr lang="ru-RU" dirty="0" err="1"/>
              <a:t>розростання</a:t>
            </a:r>
            <a:r>
              <a:rPr lang="ru-RU" dirty="0"/>
              <a:t> </a:t>
            </a:r>
            <a:r>
              <a:rPr lang="ru-RU" dirty="0" err="1"/>
              <a:t>власних</a:t>
            </a:r>
            <a:r>
              <a:rPr lang="ru-RU" dirty="0"/>
              <a:t> систем </a:t>
            </a:r>
            <a:r>
              <a:rPr lang="ru-RU" dirty="0" err="1"/>
              <a:t>державних</a:t>
            </a:r>
            <a:r>
              <a:rPr lang="ru-RU" dirty="0"/>
              <a:t> </a:t>
            </a:r>
            <a:r>
              <a:rPr lang="ru-RU" dirty="0" err="1"/>
              <a:t>органів</a:t>
            </a:r>
            <a:r>
              <a:rPr lang="ru-RU" dirty="0"/>
              <a:t>, </a:t>
            </a:r>
            <a:r>
              <a:rPr lang="ru-RU" dirty="0" err="1"/>
              <a:t>органів</a:t>
            </a:r>
            <a:r>
              <a:rPr lang="ru-RU" dirty="0"/>
              <a:t> </a:t>
            </a:r>
            <a:r>
              <a:rPr lang="ru-RU" dirty="0" err="1"/>
              <a:t>місцевого</a:t>
            </a:r>
            <a:r>
              <a:rPr lang="ru-RU" dirty="0"/>
              <a:t> </a:t>
            </a:r>
            <a:r>
              <a:rPr lang="ru-RU" dirty="0" err="1"/>
              <a:t>самоврядування</a:t>
            </a:r>
            <a:r>
              <a:rPr lang="ru-RU" dirty="0"/>
              <a:t>, </a:t>
            </a:r>
            <a:r>
              <a:rPr lang="ru-RU" dirty="0" err="1"/>
              <a:t>державних</a:t>
            </a:r>
            <a:r>
              <a:rPr lang="ru-RU" dirty="0"/>
              <a:t> </a:t>
            </a:r>
            <a:r>
              <a:rPr lang="ru-RU" dirty="0" err="1"/>
              <a:t>підприємств</a:t>
            </a:r>
            <a:r>
              <a:rPr lang="ru-RU" dirty="0"/>
              <a:t>, </a:t>
            </a:r>
            <a:r>
              <a:rPr lang="ru-RU" dirty="0" err="1"/>
              <a:t>установ</a:t>
            </a:r>
            <a:r>
              <a:rPr lang="ru-RU" dirty="0"/>
              <a:t> та </a:t>
            </a:r>
            <a:r>
              <a:rPr lang="ru-RU" dirty="0" err="1"/>
              <a:t>організацій</a:t>
            </a:r>
            <a:r>
              <a:rPr lang="ru-RU" dirty="0"/>
              <a:t>.</a:t>
            </a:r>
          </a:p>
          <a:p>
            <a:pPr marL="0" indent="457200" algn="just">
              <a:lnSpc>
                <a:spcPct val="120000"/>
              </a:lnSpc>
              <a:spcBef>
                <a:spcPts val="0"/>
              </a:spcBef>
              <a:buNone/>
            </a:pPr>
            <a:r>
              <a:rPr lang="ru-RU" dirty="0"/>
              <a:t> </a:t>
            </a:r>
          </a:p>
          <a:p>
            <a:pPr marL="0" indent="457200" algn="just">
              <a:lnSpc>
                <a:spcPct val="120000"/>
              </a:lnSpc>
              <a:spcBef>
                <a:spcPts val="0"/>
              </a:spcBef>
              <a:buNone/>
            </a:pPr>
            <a:r>
              <a:rPr lang="ru-RU" dirty="0" err="1"/>
              <a:t>Зберігання</a:t>
            </a:r>
            <a:r>
              <a:rPr lang="ru-RU" dirty="0"/>
              <a:t> </a:t>
            </a:r>
            <a:r>
              <a:rPr lang="ru-RU" dirty="0" err="1"/>
              <a:t>даних</a:t>
            </a:r>
            <a:r>
              <a:rPr lang="ru-RU" dirty="0"/>
              <a:t> у </a:t>
            </a:r>
            <a:r>
              <a:rPr lang="ru-RU" dirty="0" err="1"/>
              <a:t>хмарних</a:t>
            </a:r>
            <a:r>
              <a:rPr lang="ru-RU" dirty="0"/>
              <a:t> </a:t>
            </a:r>
            <a:r>
              <a:rPr lang="ru-RU" dirty="0" err="1"/>
              <a:t>сховищах</a:t>
            </a:r>
            <a:r>
              <a:rPr lang="ru-RU" dirty="0"/>
              <a:t> </a:t>
            </a:r>
            <a:r>
              <a:rPr lang="ru-RU" dirty="0" err="1"/>
              <a:t>сприятиме</a:t>
            </a:r>
            <a:r>
              <a:rPr lang="ru-RU" dirty="0"/>
              <a:t> </a:t>
            </a:r>
            <a:r>
              <a:rPr lang="ru-RU" dirty="0" err="1"/>
              <a:t>зменшенню</a:t>
            </a:r>
            <a:r>
              <a:rPr lang="ru-RU" dirty="0"/>
              <a:t> </a:t>
            </a:r>
            <a:r>
              <a:rPr lang="ru-RU" dirty="0" err="1"/>
              <a:t>витрат</a:t>
            </a:r>
            <a:r>
              <a:rPr lang="ru-RU" dirty="0"/>
              <a:t> на </a:t>
            </a:r>
            <a:r>
              <a:rPr lang="ru-RU" dirty="0" err="1"/>
              <a:t>побудову</a:t>
            </a:r>
            <a:r>
              <a:rPr lang="ru-RU" dirty="0"/>
              <a:t> та </a:t>
            </a:r>
            <a:r>
              <a:rPr lang="ru-RU" dirty="0" err="1"/>
              <a:t>розширення</a:t>
            </a:r>
            <a:r>
              <a:rPr lang="ru-RU" dirty="0"/>
              <a:t> </a:t>
            </a:r>
            <a:r>
              <a:rPr lang="ru-RU" dirty="0" err="1"/>
              <a:t>обчислювальних</a:t>
            </a:r>
            <a:r>
              <a:rPr lang="ru-RU" dirty="0"/>
              <a:t> </a:t>
            </a:r>
            <a:r>
              <a:rPr lang="ru-RU" dirty="0" err="1"/>
              <a:t>потужностей</a:t>
            </a:r>
            <a:r>
              <a:rPr lang="ru-RU" dirty="0"/>
              <a:t> </a:t>
            </a:r>
            <a:r>
              <a:rPr lang="ru-RU" dirty="0" err="1"/>
              <a:t>держави</a:t>
            </a:r>
            <a:r>
              <a:rPr lang="ru-RU" dirty="0"/>
              <a:t>, </a:t>
            </a:r>
            <a:r>
              <a:rPr lang="ru-RU" dirty="0" err="1"/>
              <a:t>стимулюватиме</a:t>
            </a:r>
            <a:r>
              <a:rPr lang="ru-RU" dirty="0"/>
              <a:t> </a:t>
            </a:r>
            <a:r>
              <a:rPr lang="ru-RU" dirty="0" err="1"/>
              <a:t>перехід</a:t>
            </a:r>
            <a:r>
              <a:rPr lang="ru-RU" dirty="0"/>
              <a:t> на </a:t>
            </a:r>
            <a:r>
              <a:rPr lang="ru-RU" dirty="0" err="1"/>
              <a:t>хмарну</a:t>
            </a:r>
            <a:r>
              <a:rPr lang="ru-RU" dirty="0"/>
              <a:t> модель </a:t>
            </a:r>
            <a:r>
              <a:rPr lang="ru-RU" dirty="0" err="1"/>
              <a:t>більшості</a:t>
            </a:r>
            <a:r>
              <a:rPr lang="ru-RU" dirty="0"/>
              <a:t> </a:t>
            </a:r>
            <a:r>
              <a:rPr lang="ru-RU" dirty="0" err="1"/>
              <a:t>секторів</a:t>
            </a:r>
            <a:r>
              <a:rPr lang="ru-RU" dirty="0"/>
              <a:t> </a:t>
            </a:r>
            <a:r>
              <a:rPr lang="ru-RU" dirty="0" err="1"/>
              <a:t>української</a:t>
            </a:r>
            <a:r>
              <a:rPr lang="ru-RU" dirty="0"/>
              <a:t> </a:t>
            </a:r>
            <a:r>
              <a:rPr lang="ru-RU" dirty="0" err="1"/>
              <a:t>економіки</a:t>
            </a:r>
            <a:r>
              <a:rPr lang="ru-RU" dirty="0"/>
              <a:t> та створить </a:t>
            </a:r>
            <a:r>
              <a:rPr lang="ru-RU" dirty="0" err="1"/>
              <a:t>умови</a:t>
            </a:r>
            <a:r>
              <a:rPr lang="ru-RU" dirty="0"/>
              <a:t> для </a:t>
            </a:r>
            <a:r>
              <a:rPr lang="ru-RU" dirty="0" err="1"/>
              <a:t>ефективного</a:t>
            </a:r>
            <a:r>
              <a:rPr lang="ru-RU" dirty="0"/>
              <a:t> </a:t>
            </a:r>
            <a:r>
              <a:rPr lang="ru-RU" dirty="0" err="1"/>
              <a:t>використання</a:t>
            </a:r>
            <a:r>
              <a:rPr lang="ru-RU" dirty="0"/>
              <a:t> </a:t>
            </a:r>
            <a:r>
              <a:rPr lang="ru-RU" dirty="0" err="1"/>
              <a:t>державних</a:t>
            </a:r>
            <a:r>
              <a:rPr lang="ru-RU" dirty="0"/>
              <a:t> </a:t>
            </a:r>
            <a:r>
              <a:rPr lang="ru-RU" dirty="0" err="1"/>
              <a:t>ресурсів</a:t>
            </a:r>
            <a:r>
              <a:rPr lang="ru-RU" dirty="0"/>
              <a:t> шляхом </a:t>
            </a:r>
            <a:r>
              <a:rPr lang="ru-RU" dirty="0" err="1"/>
              <a:t>впровадження</a:t>
            </a:r>
            <a:r>
              <a:rPr lang="ru-RU" dirty="0"/>
              <a:t> </a:t>
            </a:r>
            <a:r>
              <a:rPr lang="ru-RU" dirty="0" err="1"/>
              <a:t>новітніх</a:t>
            </a:r>
            <a:r>
              <a:rPr lang="ru-RU" dirty="0"/>
              <a:t> </a:t>
            </a:r>
            <a:r>
              <a:rPr lang="ru-RU" dirty="0" err="1"/>
              <a:t>технологій</a:t>
            </a:r>
            <a:r>
              <a:rPr lang="ru-RU" dirty="0"/>
              <a:t> при </a:t>
            </a:r>
            <a:r>
              <a:rPr lang="ru-RU" dirty="0" err="1"/>
              <a:t>обробці</a:t>
            </a:r>
            <a:r>
              <a:rPr lang="ru-RU" dirty="0"/>
              <a:t> </a:t>
            </a:r>
            <a:r>
              <a:rPr lang="ru-RU" dirty="0" err="1"/>
              <a:t>інформації</a:t>
            </a:r>
            <a:r>
              <a:rPr lang="ru-RU" dirty="0"/>
              <a:t>.</a:t>
            </a:r>
            <a:endParaRPr lang="uk-UA" dirty="0"/>
          </a:p>
          <a:p>
            <a:endParaRPr lang="uk-UA" dirty="0"/>
          </a:p>
        </p:txBody>
      </p:sp>
    </p:spTree>
    <p:extLst>
      <p:ext uri="{BB962C8B-B14F-4D97-AF65-F5344CB8AC3E}">
        <p14:creationId xmlns:p14="http://schemas.microsoft.com/office/powerpoint/2010/main" val="2381173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9E1D86A5-1DB3-455F-B4A6-222D64983911}"/>
              </a:ext>
            </a:extLst>
          </p:cNvPr>
          <p:cNvSpPr>
            <a:spLocks noGrp="1"/>
          </p:cNvSpPr>
          <p:nvPr>
            <p:ph type="title"/>
          </p:nvPr>
        </p:nvSpPr>
        <p:spPr/>
        <p:txBody>
          <a:bodyPr/>
          <a:lstStyle/>
          <a:p>
            <a:r>
              <a:rPr lang="uk-UA" dirty="0"/>
              <a:t>Список використаних джерел</a:t>
            </a:r>
          </a:p>
        </p:txBody>
      </p:sp>
      <p:sp>
        <p:nvSpPr>
          <p:cNvPr id="6" name="Місце для вмісту 5">
            <a:extLst>
              <a:ext uri="{FF2B5EF4-FFF2-40B4-BE49-F238E27FC236}">
                <a16:creationId xmlns:a16="http://schemas.microsoft.com/office/drawing/2014/main" id="{BB763D0F-4681-4226-9F44-1D2EACD23CFE}"/>
              </a:ext>
            </a:extLst>
          </p:cNvPr>
          <p:cNvSpPr>
            <a:spLocks noGrp="1"/>
          </p:cNvSpPr>
          <p:nvPr>
            <p:ph idx="1"/>
          </p:nvPr>
        </p:nvSpPr>
        <p:spPr/>
        <p:txBody>
          <a:bodyPr/>
          <a:lstStyle/>
          <a:p>
            <a:r>
              <a:rPr lang="en-US" dirty="0">
                <a:hlinkClick r:id="rId2"/>
              </a:rPr>
              <a:t>http://dspace.kntu.kr.ua/jspui/</a:t>
            </a:r>
            <a:r>
              <a:rPr lang="uk-UA" dirty="0"/>
              <a:t> </a:t>
            </a:r>
            <a:r>
              <a:rPr lang="en-US" dirty="0"/>
              <a:t>bitstream/123456789/1506/1/20.pdf</a:t>
            </a:r>
            <a:r>
              <a:rPr lang="uk-UA" dirty="0"/>
              <a:t> </a:t>
            </a:r>
            <a:r>
              <a:rPr lang="ru-RU" dirty="0" err="1"/>
              <a:t>Аналіз</a:t>
            </a:r>
            <a:r>
              <a:rPr lang="ru-RU" dirty="0"/>
              <a:t> </a:t>
            </a:r>
            <a:r>
              <a:rPr lang="ru-RU" dirty="0" err="1"/>
              <a:t>принципів</a:t>
            </a:r>
            <a:r>
              <a:rPr lang="ru-RU" dirty="0"/>
              <a:t> </a:t>
            </a:r>
            <a:r>
              <a:rPr lang="ru-RU" dirty="0" err="1"/>
              <a:t>побудови</a:t>
            </a:r>
            <a:r>
              <a:rPr lang="ru-RU" dirty="0"/>
              <a:t> </a:t>
            </a:r>
            <a:r>
              <a:rPr lang="ru-RU" dirty="0" err="1"/>
              <a:t>моделі</a:t>
            </a:r>
            <a:r>
              <a:rPr lang="ru-RU" dirty="0"/>
              <a:t> центру </a:t>
            </a:r>
            <a:r>
              <a:rPr lang="ru-RU" dirty="0" err="1"/>
              <a:t>обробки</a:t>
            </a:r>
            <a:r>
              <a:rPr lang="ru-RU" dirty="0"/>
              <a:t> </a:t>
            </a:r>
            <a:r>
              <a:rPr lang="ru-RU" dirty="0" err="1"/>
              <a:t>даних</a:t>
            </a:r>
            <a:r>
              <a:rPr lang="ru-RU" dirty="0"/>
              <a:t> </a:t>
            </a:r>
            <a:r>
              <a:rPr lang="ru-RU" dirty="0" err="1"/>
              <a:t>телекомунікаційної</a:t>
            </a:r>
            <a:r>
              <a:rPr lang="ru-RU" dirty="0"/>
              <a:t> </a:t>
            </a:r>
            <a:r>
              <a:rPr lang="ru-RU" dirty="0" err="1"/>
              <a:t>мережі</a:t>
            </a:r>
            <a:endParaRPr lang="ru-RU" dirty="0"/>
          </a:p>
          <a:p>
            <a:r>
              <a:rPr lang="en-US" dirty="0">
                <a:hlinkClick r:id="rId3"/>
              </a:rPr>
              <a:t>https://gigacenter.ua/ua/news/centr-obrobki-danih-cod-sh-o-ce-prostimi-slovami</a:t>
            </a:r>
            <a:r>
              <a:rPr lang="uk-UA" dirty="0"/>
              <a:t> ЦОД - простими словами</a:t>
            </a:r>
          </a:p>
          <a:p>
            <a:r>
              <a:rPr lang="en-US" dirty="0">
                <a:hlinkClick r:id="rId4"/>
              </a:rPr>
              <a:t>https://gigacenter.ua/ua/about#intermap</a:t>
            </a:r>
            <a:r>
              <a:rPr lang="uk-UA" dirty="0"/>
              <a:t> Інтерактивний макет Дата центру в Києві</a:t>
            </a:r>
          </a:p>
          <a:p>
            <a:r>
              <a:rPr lang="en-US" dirty="0">
                <a:hlinkClick r:id="rId5"/>
              </a:rPr>
              <a:t>https://tucha.ua/uk/company</a:t>
            </a:r>
            <a:r>
              <a:rPr lang="uk-UA" dirty="0"/>
              <a:t>  Український провайдер хмарних сервісів</a:t>
            </a:r>
          </a:p>
          <a:p>
            <a:endParaRPr lang="uk-UA" dirty="0"/>
          </a:p>
        </p:txBody>
      </p:sp>
    </p:spTree>
    <p:extLst>
      <p:ext uri="{BB962C8B-B14F-4D97-AF65-F5344CB8AC3E}">
        <p14:creationId xmlns:p14="http://schemas.microsoft.com/office/powerpoint/2010/main" val="2229429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2823D378-1C9F-49B7-BF32-FA4963666981}"/>
              </a:ext>
            </a:extLst>
          </p:cNvPr>
          <p:cNvPicPr>
            <a:picLocks noChangeAspect="1"/>
          </p:cNvPicPr>
          <p:nvPr/>
        </p:nvPicPr>
        <p:blipFill>
          <a:blip r:embed="rId2"/>
          <a:stretch>
            <a:fillRect/>
          </a:stretch>
        </p:blipFill>
        <p:spPr>
          <a:xfrm>
            <a:off x="1043709" y="286328"/>
            <a:ext cx="10381673" cy="6271490"/>
          </a:xfrm>
          <a:prstGeom prst="rect">
            <a:avLst/>
          </a:prstGeom>
        </p:spPr>
      </p:pic>
    </p:spTree>
    <p:extLst>
      <p:ext uri="{BB962C8B-B14F-4D97-AF65-F5344CB8AC3E}">
        <p14:creationId xmlns:p14="http://schemas.microsoft.com/office/powerpoint/2010/main" val="1476003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B660C2E0-717D-4CF1-855E-41C5A567334C}"/>
              </a:ext>
            </a:extLst>
          </p:cNvPr>
          <p:cNvSpPr>
            <a:spLocks noGrp="1"/>
          </p:cNvSpPr>
          <p:nvPr>
            <p:ph sz="half" idx="1"/>
          </p:nvPr>
        </p:nvSpPr>
        <p:spPr>
          <a:xfrm>
            <a:off x="838200" y="461818"/>
            <a:ext cx="5181600" cy="5715145"/>
          </a:xfrm>
        </p:spPr>
        <p:txBody>
          <a:bodyPr>
            <a:normAutofit fontScale="62500" lnSpcReduction="20000"/>
          </a:bodyPr>
          <a:lstStyle/>
          <a:p>
            <a:pPr marL="0" indent="457200" algn="just">
              <a:lnSpc>
                <a:spcPct val="120000"/>
              </a:lnSpc>
              <a:buNone/>
            </a:pPr>
            <a:r>
              <a:rPr lang="uk-UA" dirty="0"/>
              <a:t>У світі є мільйони дата-центрів. Вони зберігають та обробляють трильйони гігабайт інформації. Серед неї — фільми в </a:t>
            </a:r>
            <a:r>
              <a:rPr lang="uk-UA" dirty="0" err="1"/>
              <a:t>онлайні</a:t>
            </a:r>
            <a:r>
              <a:rPr lang="uk-UA" dirty="0"/>
              <a:t>, книги у додатку, ігри у браузері, безліч програм, фінансових даних та інше. Дата-центри мають великий вплив на наше життя та взаємодію з віртуальним світом.</a:t>
            </a:r>
          </a:p>
          <a:p>
            <a:pPr marL="0" indent="457200" algn="just">
              <a:lnSpc>
                <a:spcPct val="120000"/>
              </a:lnSpc>
              <a:buNone/>
            </a:pPr>
            <a:r>
              <a:rPr lang="uk-UA" dirty="0"/>
              <a:t>Розміри дата-центрів, їх зовнішній вигляд та оснащеність технологіями дуже відрізняються. За даними </a:t>
            </a:r>
            <a:r>
              <a:rPr lang="en-US" dirty="0"/>
              <a:t>Cisco, </a:t>
            </a:r>
            <a:r>
              <a:rPr lang="uk-UA" dirty="0"/>
              <a:t>в середньому в одному з них обробляються мільярди гігабайт інформації і надходять сотні мільйонів мегабайт нової. І це лише за добу. При цьому будь-який якісний дата-центр відповідає за безперервний час доступності сервера (</a:t>
            </a:r>
            <a:r>
              <a:rPr lang="uk-UA" dirty="0" err="1"/>
              <a:t>аптайм</a:t>
            </a:r>
            <a:r>
              <a:rPr lang="uk-UA" dirty="0"/>
              <a:t>), який дозволяє, наприклад, вашому сайту бути доступним 24/7 (за умови наявності інтернет-каналу до вашого сервера, а краще двох каналів). </a:t>
            </a:r>
          </a:p>
        </p:txBody>
      </p:sp>
      <p:pic>
        <p:nvPicPr>
          <p:cNvPr id="7" name="Місце для вмісту 6">
            <a:extLst>
              <a:ext uri="{FF2B5EF4-FFF2-40B4-BE49-F238E27FC236}">
                <a16:creationId xmlns:a16="http://schemas.microsoft.com/office/drawing/2014/main" id="{CB10BDCF-2AD1-4FEA-9AE3-76A486F55867}"/>
              </a:ext>
            </a:extLst>
          </p:cNvPr>
          <p:cNvPicPr>
            <a:picLocks noGrp="1" noChangeAspect="1"/>
          </p:cNvPicPr>
          <p:nvPr>
            <p:ph sz="half" idx="2"/>
          </p:nvPr>
        </p:nvPicPr>
        <p:blipFill>
          <a:blip r:embed="rId2"/>
          <a:stretch>
            <a:fillRect/>
          </a:stretch>
        </p:blipFill>
        <p:spPr>
          <a:xfrm>
            <a:off x="6823363" y="283874"/>
            <a:ext cx="5181600" cy="3924300"/>
          </a:xfrm>
          <a:prstGeom prst="rect">
            <a:avLst/>
          </a:prstGeom>
        </p:spPr>
      </p:pic>
      <p:pic>
        <p:nvPicPr>
          <p:cNvPr id="8" name="Рисунок 7">
            <a:extLst>
              <a:ext uri="{FF2B5EF4-FFF2-40B4-BE49-F238E27FC236}">
                <a16:creationId xmlns:a16="http://schemas.microsoft.com/office/drawing/2014/main" id="{6CFAEBAE-CB0E-4918-A194-AD4AD920973B}"/>
              </a:ext>
            </a:extLst>
          </p:cNvPr>
          <p:cNvPicPr>
            <a:picLocks noChangeAspect="1"/>
          </p:cNvPicPr>
          <p:nvPr/>
        </p:nvPicPr>
        <p:blipFill>
          <a:blip r:embed="rId3"/>
          <a:stretch>
            <a:fillRect/>
          </a:stretch>
        </p:blipFill>
        <p:spPr>
          <a:xfrm>
            <a:off x="6580611" y="3429000"/>
            <a:ext cx="3847244" cy="3245667"/>
          </a:xfrm>
          <a:prstGeom prst="rect">
            <a:avLst/>
          </a:prstGeom>
        </p:spPr>
      </p:pic>
    </p:spTree>
    <p:extLst>
      <p:ext uri="{BB962C8B-B14F-4D97-AF65-F5344CB8AC3E}">
        <p14:creationId xmlns:p14="http://schemas.microsoft.com/office/powerpoint/2010/main" val="838646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E9F0C0F6-6285-45AC-9419-7DBE44C374DB}"/>
              </a:ext>
            </a:extLst>
          </p:cNvPr>
          <p:cNvSpPr>
            <a:spLocks noGrp="1"/>
          </p:cNvSpPr>
          <p:nvPr>
            <p:ph idx="1"/>
          </p:nvPr>
        </p:nvSpPr>
        <p:spPr>
          <a:xfrm>
            <a:off x="838200" y="277091"/>
            <a:ext cx="10873509" cy="6400800"/>
          </a:xfrm>
        </p:spPr>
        <p:txBody>
          <a:bodyPr>
            <a:normAutofit fontScale="77500" lnSpcReduction="20000"/>
          </a:bodyPr>
          <a:lstStyle/>
          <a:p>
            <a:pPr marL="0" indent="0" algn="just">
              <a:buNone/>
            </a:pPr>
            <a:r>
              <a:rPr lang="uk-UA" dirty="0"/>
              <a:t>Центри Обробки Даних дозволяють централізувати потужності для зберігання та обробки інформації, підвищити безпеку, надійність роботи, швидкість доступу до інформації та швидкість її обробки.</a:t>
            </a:r>
          </a:p>
          <a:p>
            <a:pPr marL="0" indent="0" algn="just">
              <a:buNone/>
            </a:pPr>
            <a:r>
              <a:rPr lang="uk-UA" dirty="0"/>
              <a:t>Основними критеріями при створенні даних систем, з точки зору обробки і зберігання інформації, є:</a:t>
            </a:r>
          </a:p>
          <a:p>
            <a:pPr algn="just"/>
            <a:r>
              <a:rPr lang="uk-UA" b="1" dirty="0"/>
              <a:t>Функціональність ЦОД</a:t>
            </a:r>
            <a:r>
              <a:rPr lang="uk-UA" dirty="0"/>
              <a:t> – здатність централізовано забезпечувати заданий набір ІТ-сервісів з приймання, обробки, зберігання та надання інформації користувачам.</a:t>
            </a:r>
          </a:p>
          <a:p>
            <a:pPr algn="just"/>
            <a:r>
              <a:rPr lang="uk-UA" b="1" dirty="0"/>
              <a:t>Доступність ресурсів ЦОД</a:t>
            </a:r>
            <a:r>
              <a:rPr lang="uk-UA" dirty="0"/>
              <a:t> – гарантоване надання необхідних обчислювальних ресурсів ЦОД в потрібний час.</a:t>
            </a:r>
          </a:p>
          <a:p>
            <a:pPr algn="just"/>
            <a:r>
              <a:rPr lang="uk-UA" b="1" dirty="0"/>
              <a:t>Достовірність і безпеку даних в ЦОД</a:t>
            </a:r>
            <a:r>
              <a:rPr lang="uk-UA" dirty="0"/>
              <a:t> –забезпечення достовірності та цілісності даних, що є важливим завданням для більшості інформаційних систем.</a:t>
            </a:r>
          </a:p>
          <a:p>
            <a:pPr algn="just"/>
            <a:r>
              <a:rPr lang="uk-UA" b="1" dirty="0"/>
              <a:t>Продуктивність і масштабованість ЦОД</a:t>
            </a:r>
            <a:r>
              <a:rPr lang="uk-UA" dirty="0"/>
              <a:t> – можливість збільшення обсягів даних і нарощування обчислювальної потужності для надійної роботи системи в умовах зростаючого навантаження, внаслідок підвищення обсягів і складності оброблюваних задач.</a:t>
            </a:r>
          </a:p>
          <a:p>
            <a:pPr algn="just"/>
            <a:r>
              <a:rPr lang="uk-UA" b="1" dirty="0"/>
              <a:t>Керованість і повнота використання ресурсів</a:t>
            </a:r>
            <a:r>
              <a:rPr lang="uk-UA" dirty="0"/>
              <a:t> – для вирішення цього завдання використовуються технічні засоби управління навантаженням і організаційні заходи, що забезпечують максимальне завантаження обчислювальних ресурсів.</a:t>
            </a:r>
          </a:p>
          <a:p>
            <a:pPr algn="just"/>
            <a:r>
              <a:rPr lang="uk-UA" b="1" dirty="0"/>
              <a:t>Сукупна вартість володіння</a:t>
            </a:r>
            <a:r>
              <a:rPr lang="uk-UA" dirty="0"/>
              <a:t> –це методика, призначена для визначення витрат на інформаційні системи, які розраховуються на всіх етапах життєвого циклу системи. Сукупна вартість володіння ЦОД в півтора-два рази нижче, в порівнянні з децентралізованими системами обробки даних.</a:t>
            </a:r>
          </a:p>
          <a:p>
            <a:endParaRPr lang="uk-UA" dirty="0"/>
          </a:p>
        </p:txBody>
      </p:sp>
    </p:spTree>
    <p:extLst>
      <p:ext uri="{BB962C8B-B14F-4D97-AF65-F5344CB8AC3E}">
        <p14:creationId xmlns:p14="http://schemas.microsoft.com/office/powerpoint/2010/main" val="589432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139AB28D-2EF4-4711-92F4-156E909DCC9E}"/>
              </a:ext>
            </a:extLst>
          </p:cNvPr>
          <p:cNvSpPr>
            <a:spLocks noGrp="1"/>
          </p:cNvSpPr>
          <p:nvPr>
            <p:ph type="title"/>
          </p:nvPr>
        </p:nvSpPr>
        <p:spPr/>
        <p:txBody>
          <a:bodyPr/>
          <a:lstStyle/>
          <a:p>
            <a:pPr algn="ctr"/>
            <a:r>
              <a:rPr lang="uk-UA" dirty="0"/>
              <a:t>Приклад ЦОД</a:t>
            </a:r>
          </a:p>
        </p:txBody>
      </p:sp>
      <p:sp>
        <p:nvSpPr>
          <p:cNvPr id="8" name="Місце для вмісту 7">
            <a:extLst>
              <a:ext uri="{FF2B5EF4-FFF2-40B4-BE49-F238E27FC236}">
                <a16:creationId xmlns:a16="http://schemas.microsoft.com/office/drawing/2014/main" id="{BF7614BE-B6D0-48EF-9FE0-487C082186CD}"/>
              </a:ext>
            </a:extLst>
          </p:cNvPr>
          <p:cNvSpPr>
            <a:spLocks noGrp="1"/>
          </p:cNvSpPr>
          <p:nvPr>
            <p:ph sz="half" idx="1"/>
          </p:nvPr>
        </p:nvSpPr>
        <p:spPr>
          <a:xfrm>
            <a:off x="838200" y="1690687"/>
            <a:ext cx="5181600" cy="4486275"/>
          </a:xfrm>
        </p:spPr>
        <p:txBody>
          <a:bodyPr>
            <a:normAutofit fontScale="47500" lnSpcReduction="20000"/>
          </a:bodyPr>
          <a:lstStyle/>
          <a:p>
            <a:pPr marL="0" indent="457200" algn="just">
              <a:lnSpc>
                <a:spcPct val="120000"/>
              </a:lnSpc>
              <a:spcBef>
                <a:spcPts val="600"/>
              </a:spcBef>
              <a:buNone/>
            </a:pPr>
            <a:r>
              <a:rPr lang="ru-RU" sz="3300" dirty="0"/>
              <a:t>ЦОД, </a:t>
            </a:r>
            <a:r>
              <a:rPr lang="ru-RU" sz="3300" dirty="0" err="1"/>
              <a:t>або</a:t>
            </a:r>
            <a:r>
              <a:rPr lang="ru-RU" sz="3300" dirty="0"/>
              <a:t> дата-центри </a:t>
            </a:r>
            <a:r>
              <a:rPr lang="ru-RU" sz="3300" dirty="0" err="1"/>
              <a:t>відповідають</a:t>
            </a:r>
            <a:r>
              <a:rPr lang="ru-RU" sz="3300" dirty="0"/>
              <a:t> за </a:t>
            </a:r>
            <a:r>
              <a:rPr lang="ru-RU" sz="3300" dirty="0" err="1"/>
              <a:t>безперебійну</a:t>
            </a:r>
            <a:r>
              <a:rPr lang="ru-RU" sz="3300" dirty="0"/>
              <a:t> роботу </a:t>
            </a:r>
            <a:r>
              <a:rPr lang="ru-RU" sz="3300" dirty="0" err="1"/>
              <a:t>всього</a:t>
            </a:r>
            <a:r>
              <a:rPr lang="ru-RU" sz="3300" dirty="0"/>
              <a:t> </a:t>
            </a:r>
            <a:r>
              <a:rPr lang="ru-RU" sz="3300" dirty="0" err="1"/>
              <a:t>встановленого</a:t>
            </a:r>
            <a:r>
              <a:rPr lang="ru-RU" sz="3300" dirty="0"/>
              <a:t> </a:t>
            </a:r>
            <a:r>
              <a:rPr lang="ru-RU" sz="3300" dirty="0" err="1"/>
              <a:t>всередині</a:t>
            </a:r>
            <a:r>
              <a:rPr lang="ru-RU" sz="3300" dirty="0"/>
              <a:t> </a:t>
            </a:r>
            <a:r>
              <a:rPr lang="ru-RU" sz="3300" dirty="0" err="1"/>
              <a:t>обладнання</a:t>
            </a:r>
            <a:r>
              <a:rPr lang="ru-RU" sz="3300" dirty="0"/>
              <a:t> та </a:t>
            </a:r>
            <a:r>
              <a:rPr lang="ru-RU" sz="3300" dirty="0" err="1"/>
              <a:t>відповідної</a:t>
            </a:r>
            <a:r>
              <a:rPr lang="ru-RU" sz="3300" dirty="0"/>
              <a:t> </a:t>
            </a:r>
            <a:r>
              <a:rPr lang="ru-RU" sz="3300" dirty="0" err="1"/>
              <a:t>інфраструктури</a:t>
            </a:r>
            <a:r>
              <a:rPr lang="ru-RU" sz="3300" dirty="0"/>
              <a:t>. </a:t>
            </a:r>
            <a:r>
              <a:rPr lang="ru-RU" sz="3300" dirty="0" err="1"/>
              <a:t>Простими</a:t>
            </a:r>
            <a:r>
              <a:rPr lang="ru-RU" sz="3300" dirty="0"/>
              <a:t> словами ЦОД – </a:t>
            </a:r>
            <a:r>
              <a:rPr lang="ru-RU" sz="3300" dirty="0" err="1"/>
              <a:t>це</a:t>
            </a:r>
            <a:r>
              <a:rPr lang="ru-RU" sz="3300" dirty="0"/>
              <a:t> не </a:t>
            </a:r>
            <a:r>
              <a:rPr lang="ru-RU" sz="3300" dirty="0" err="1"/>
              <a:t>стільки</a:t>
            </a:r>
            <a:r>
              <a:rPr lang="ru-RU" sz="3300" dirty="0"/>
              <a:t> центр </a:t>
            </a:r>
            <a:r>
              <a:rPr lang="ru-RU" sz="3300" dirty="0" err="1"/>
              <a:t>обробки</a:t>
            </a:r>
            <a:r>
              <a:rPr lang="ru-RU" sz="3300" dirty="0"/>
              <a:t> </a:t>
            </a:r>
            <a:r>
              <a:rPr lang="ru-RU" sz="3300" dirty="0" err="1"/>
              <a:t>даних</a:t>
            </a:r>
            <a:r>
              <a:rPr lang="ru-RU" sz="3300" dirty="0"/>
              <a:t>, </a:t>
            </a:r>
            <a:r>
              <a:rPr lang="ru-RU" sz="3300" dirty="0" err="1"/>
              <a:t>скільки</a:t>
            </a:r>
            <a:r>
              <a:rPr lang="ru-RU" sz="3300" dirty="0"/>
              <a:t> </a:t>
            </a:r>
            <a:r>
              <a:rPr lang="ru-RU" sz="3300" dirty="0" err="1"/>
              <a:t>місце</a:t>
            </a:r>
            <a:r>
              <a:rPr lang="ru-RU" sz="3300" dirty="0"/>
              <a:t> для </a:t>
            </a:r>
            <a:r>
              <a:rPr lang="ru-RU" sz="3300" dirty="0" err="1"/>
              <a:t>розміщення</a:t>
            </a:r>
            <a:r>
              <a:rPr lang="ru-RU" sz="3300" dirty="0"/>
              <a:t> </a:t>
            </a:r>
            <a:r>
              <a:rPr lang="ru-RU" sz="3300" dirty="0" err="1"/>
              <a:t>обладнання</a:t>
            </a:r>
            <a:r>
              <a:rPr lang="ru-RU" sz="3300" dirty="0"/>
              <a:t>.</a:t>
            </a:r>
          </a:p>
          <a:p>
            <a:pPr marL="0" indent="457200" algn="just">
              <a:lnSpc>
                <a:spcPct val="120000"/>
              </a:lnSpc>
              <a:spcBef>
                <a:spcPts val="600"/>
              </a:spcBef>
              <a:buNone/>
            </a:pPr>
            <a:r>
              <a:rPr lang="uk-UA" sz="3300" dirty="0"/>
              <a:t>Приміщення ЦОД найчастіше розміщують біля точки обміну трафіком, оскільки доступ до обчислювального устаткування дата-центру найчастіше здійснюється через інтернет. Оснащують його сучасними ефективними інженерними системами – це запорука стабільного функціонування.</a:t>
            </a:r>
          </a:p>
          <a:p>
            <a:pPr marL="0" indent="457200" algn="just">
              <a:lnSpc>
                <a:spcPct val="120000"/>
              </a:lnSpc>
              <a:spcBef>
                <a:spcPts val="600"/>
              </a:spcBef>
              <a:buNone/>
            </a:pPr>
            <a:r>
              <a:rPr lang="uk-UA" sz="3300" dirty="0"/>
              <a:t>Водночас ЦОД повинен бути забезпечений сучасними системами резервування енергії, пожежогасіння та низкою інших важливих вузлів, рівень яких підтверджується відповідним сертифікатом, а якість і обсяг послуг, що надаються можуть бути дуже різними.</a:t>
            </a:r>
          </a:p>
          <a:p>
            <a:pPr marL="0" indent="0">
              <a:buNone/>
            </a:pPr>
            <a:endParaRPr lang="ru-RU" dirty="0"/>
          </a:p>
        </p:txBody>
      </p:sp>
      <p:pic>
        <p:nvPicPr>
          <p:cNvPr id="13" name="Місце для вмісту 12">
            <a:extLst>
              <a:ext uri="{FF2B5EF4-FFF2-40B4-BE49-F238E27FC236}">
                <a16:creationId xmlns:a16="http://schemas.microsoft.com/office/drawing/2014/main" id="{431D5E6A-4F45-44A8-9780-9B0C2D3088D0}"/>
              </a:ext>
            </a:extLst>
          </p:cNvPr>
          <p:cNvPicPr>
            <a:picLocks noGrp="1" noChangeAspect="1"/>
          </p:cNvPicPr>
          <p:nvPr>
            <p:ph sz="half" idx="2"/>
          </p:nvPr>
        </p:nvPicPr>
        <p:blipFill>
          <a:blip r:embed="rId2"/>
          <a:stretch>
            <a:fillRect/>
          </a:stretch>
        </p:blipFill>
        <p:spPr>
          <a:xfrm>
            <a:off x="6096000" y="1971314"/>
            <a:ext cx="5523345" cy="3925022"/>
          </a:xfrm>
          <a:prstGeom prst="rect">
            <a:avLst/>
          </a:prstGeom>
        </p:spPr>
      </p:pic>
    </p:spTree>
    <p:extLst>
      <p:ext uri="{BB962C8B-B14F-4D97-AF65-F5344CB8AC3E}">
        <p14:creationId xmlns:p14="http://schemas.microsoft.com/office/powerpoint/2010/main" val="453187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A05BE41D-CE51-4C7C-AE22-D50ABFC84666}"/>
              </a:ext>
            </a:extLst>
          </p:cNvPr>
          <p:cNvSpPr>
            <a:spLocks noGrp="1"/>
          </p:cNvSpPr>
          <p:nvPr>
            <p:ph sz="half" idx="1"/>
          </p:nvPr>
        </p:nvSpPr>
        <p:spPr>
          <a:xfrm>
            <a:off x="662710" y="816191"/>
            <a:ext cx="5181600" cy="5225618"/>
          </a:xfrm>
        </p:spPr>
        <p:txBody>
          <a:bodyPr>
            <a:normAutofit fontScale="55000" lnSpcReduction="20000"/>
          </a:bodyPr>
          <a:lstStyle/>
          <a:p>
            <a:pPr marL="0" indent="457200">
              <a:lnSpc>
                <a:spcPct val="120000"/>
              </a:lnSpc>
              <a:buNone/>
            </a:pPr>
            <a:r>
              <a:rPr lang="ru-RU" sz="2900" b="1" dirty="0" err="1"/>
              <a:t>Електропостачання</a:t>
            </a:r>
            <a:endParaRPr lang="ru-RU" sz="2900" b="1" dirty="0"/>
          </a:p>
          <a:p>
            <a:pPr marL="0" indent="457200" algn="just">
              <a:lnSpc>
                <a:spcPct val="120000"/>
              </a:lnSpc>
              <a:buNone/>
            </a:pPr>
            <a:r>
              <a:rPr lang="ru-RU" sz="2900" dirty="0"/>
              <a:t>Головне </a:t>
            </a:r>
            <a:r>
              <a:rPr lang="ru-RU" sz="2900" dirty="0" err="1"/>
              <a:t>джерело</a:t>
            </a:r>
            <a:r>
              <a:rPr lang="ru-RU" sz="2900" dirty="0"/>
              <a:t> </a:t>
            </a:r>
            <a:r>
              <a:rPr lang="ru-RU" sz="2900" dirty="0" err="1"/>
              <a:t>життя</a:t>
            </a:r>
            <a:r>
              <a:rPr lang="ru-RU" sz="2900" dirty="0"/>
              <a:t> ЦОД – </a:t>
            </a:r>
            <a:r>
              <a:rPr lang="ru-RU" sz="2900" dirty="0" err="1"/>
              <a:t>електрика</a:t>
            </a:r>
            <a:r>
              <a:rPr lang="ru-RU" sz="2900" dirty="0"/>
              <a:t>. </a:t>
            </a:r>
            <a:r>
              <a:rPr lang="ru-RU" sz="2900" dirty="0" err="1"/>
              <a:t>Від</a:t>
            </a:r>
            <a:r>
              <a:rPr lang="ru-RU" sz="2900" dirty="0"/>
              <a:t> того, </a:t>
            </a:r>
            <a:r>
              <a:rPr lang="ru-RU" sz="2900" dirty="0" err="1"/>
              <a:t>наскільки</a:t>
            </a:r>
            <a:r>
              <a:rPr lang="ru-RU" sz="2900" dirty="0"/>
              <a:t> правильно і </a:t>
            </a:r>
            <a:r>
              <a:rPr lang="ru-RU" sz="2900" dirty="0" err="1"/>
              <a:t>безперебійно</a:t>
            </a:r>
            <a:r>
              <a:rPr lang="ru-RU" sz="2900" dirty="0"/>
              <a:t> </a:t>
            </a:r>
            <a:r>
              <a:rPr lang="ru-RU" sz="2900" dirty="0" err="1"/>
              <a:t>здійснюється</a:t>
            </a:r>
            <a:r>
              <a:rPr lang="ru-RU" sz="2900" dirty="0"/>
              <a:t> </a:t>
            </a:r>
            <a:r>
              <a:rPr lang="ru-RU" sz="2900" dirty="0" err="1"/>
              <a:t>електроживлення</a:t>
            </a:r>
            <a:r>
              <a:rPr lang="ru-RU" sz="2900" dirty="0"/>
              <a:t> дата-центру, </a:t>
            </a:r>
            <a:r>
              <a:rPr lang="ru-RU" sz="2900" dirty="0" err="1"/>
              <a:t>залежить</a:t>
            </a:r>
            <a:r>
              <a:rPr lang="ru-RU" sz="2900" dirty="0"/>
              <a:t> </a:t>
            </a:r>
            <a:r>
              <a:rPr lang="ru-RU" sz="2900" dirty="0" err="1"/>
              <a:t>стабільність</a:t>
            </a:r>
            <a:r>
              <a:rPr lang="ru-RU" sz="2900" dirty="0"/>
              <a:t> </a:t>
            </a:r>
            <a:r>
              <a:rPr lang="ru-RU" sz="2900" dirty="0" err="1"/>
              <a:t>роботи</a:t>
            </a:r>
            <a:r>
              <a:rPr lang="ru-RU" sz="2900" dirty="0"/>
              <a:t> </a:t>
            </a:r>
            <a:r>
              <a:rPr lang="ru-RU" sz="2900" dirty="0" err="1"/>
              <a:t>розміщеного</a:t>
            </a:r>
            <a:r>
              <a:rPr lang="ru-RU" sz="2900" dirty="0"/>
              <a:t> в </a:t>
            </a:r>
            <a:r>
              <a:rPr lang="ru-RU" sz="2900" dirty="0" err="1"/>
              <a:t>ньому</a:t>
            </a:r>
            <a:r>
              <a:rPr lang="ru-RU" sz="2900" dirty="0"/>
              <a:t> </a:t>
            </a:r>
            <a:r>
              <a:rPr lang="ru-RU" sz="2900" dirty="0" err="1"/>
              <a:t>обладнання</a:t>
            </a:r>
            <a:r>
              <a:rPr lang="ru-RU" sz="2900" dirty="0"/>
              <a:t>. Тому ЦОД </a:t>
            </a:r>
            <a:r>
              <a:rPr lang="ru-RU" sz="2900" dirty="0" err="1"/>
              <a:t>підключають</a:t>
            </a:r>
            <a:r>
              <a:rPr lang="ru-RU" sz="2900" dirty="0"/>
              <a:t> до </a:t>
            </a:r>
            <a:r>
              <a:rPr lang="ru-RU" sz="2900" dirty="0" err="1"/>
              <a:t>електромережі</a:t>
            </a:r>
            <a:r>
              <a:rPr lang="ru-RU" sz="2900" dirty="0"/>
              <a:t> по </a:t>
            </a:r>
            <a:r>
              <a:rPr lang="ru-RU" sz="2900" dirty="0" err="1"/>
              <a:t>декількох</a:t>
            </a:r>
            <a:r>
              <a:rPr lang="ru-RU" sz="2900" dirty="0"/>
              <a:t> </a:t>
            </a:r>
            <a:r>
              <a:rPr lang="ru-RU" sz="2900" dirty="0" err="1"/>
              <a:t>незалежних</a:t>
            </a:r>
            <a:r>
              <a:rPr lang="ru-RU" sz="2900" dirty="0"/>
              <a:t> каналах, </a:t>
            </a:r>
            <a:r>
              <a:rPr lang="ru-RU" sz="2900" dirty="0" err="1"/>
              <a:t>встановлюють</a:t>
            </a:r>
            <a:r>
              <a:rPr lang="ru-RU" sz="2900" dirty="0"/>
              <a:t> </a:t>
            </a:r>
            <a:r>
              <a:rPr lang="ru-RU" sz="2900" dirty="0" err="1"/>
              <a:t>системи</a:t>
            </a:r>
            <a:r>
              <a:rPr lang="ru-RU" sz="2900" dirty="0"/>
              <a:t> </a:t>
            </a:r>
            <a:r>
              <a:rPr lang="ru-RU" sz="2900" dirty="0" err="1"/>
              <a:t>безперебійного</a:t>
            </a:r>
            <a:r>
              <a:rPr lang="ru-RU" sz="2900" dirty="0"/>
              <a:t> </a:t>
            </a:r>
            <a:r>
              <a:rPr lang="ru-RU" sz="2900" dirty="0" err="1"/>
              <a:t>живлення</a:t>
            </a:r>
            <a:r>
              <a:rPr lang="ru-RU" sz="2900" dirty="0"/>
              <a:t>, а </a:t>
            </a:r>
            <a:r>
              <a:rPr lang="ru-RU" sz="2900" dirty="0" err="1"/>
              <a:t>також</a:t>
            </a:r>
            <a:r>
              <a:rPr lang="ru-RU" sz="2900" dirty="0"/>
              <a:t> </a:t>
            </a:r>
            <a:r>
              <a:rPr lang="ru-RU" sz="2900" dirty="0" err="1"/>
              <a:t>підключають</a:t>
            </a:r>
            <a:r>
              <a:rPr lang="ru-RU" sz="2900" dirty="0"/>
              <a:t> </a:t>
            </a:r>
            <a:r>
              <a:rPr lang="ru-RU" sz="2900" dirty="0" err="1"/>
              <a:t>додатковий</a:t>
            </a:r>
            <a:r>
              <a:rPr lang="ru-RU" sz="2900" dirty="0"/>
              <a:t> </a:t>
            </a:r>
            <a:r>
              <a:rPr lang="ru-RU" sz="2900" dirty="0" err="1"/>
              <a:t>дизельний</a:t>
            </a:r>
            <a:r>
              <a:rPr lang="ru-RU" sz="2900" dirty="0"/>
              <a:t> генератор (</a:t>
            </a:r>
            <a:r>
              <a:rPr lang="ru-RU" sz="2900" dirty="0" err="1"/>
              <a:t>або</a:t>
            </a:r>
            <a:r>
              <a:rPr lang="ru-RU" sz="2900" dirty="0"/>
              <a:t> </a:t>
            </a:r>
            <a:r>
              <a:rPr lang="ru-RU" sz="2900" dirty="0" err="1"/>
              <a:t>кілька</a:t>
            </a:r>
            <a:r>
              <a:rPr lang="ru-RU" sz="2900" dirty="0"/>
              <a:t>) на </a:t>
            </a:r>
            <a:r>
              <a:rPr lang="ru-RU" sz="2900" dirty="0" err="1"/>
              <a:t>випадок</a:t>
            </a:r>
            <a:r>
              <a:rPr lang="ru-RU" sz="2900" dirty="0"/>
              <a:t> </a:t>
            </a:r>
            <a:r>
              <a:rPr lang="ru-RU" sz="2900" dirty="0" err="1"/>
              <a:t>повного</a:t>
            </a:r>
            <a:r>
              <a:rPr lang="ru-RU" sz="2900" dirty="0"/>
              <a:t> </a:t>
            </a:r>
            <a:r>
              <a:rPr lang="ru-RU" sz="2900" dirty="0" err="1"/>
              <a:t>відключення</a:t>
            </a:r>
            <a:r>
              <a:rPr lang="ru-RU" sz="2900" dirty="0"/>
              <a:t> </a:t>
            </a:r>
            <a:r>
              <a:rPr lang="ru-RU" sz="2900" dirty="0" err="1"/>
              <a:t>електрики</a:t>
            </a:r>
            <a:r>
              <a:rPr lang="ru-RU" sz="2900" dirty="0"/>
              <a:t>.</a:t>
            </a:r>
          </a:p>
          <a:p>
            <a:pPr marL="0" indent="457200" algn="just">
              <a:lnSpc>
                <a:spcPct val="120000"/>
              </a:lnSpc>
              <a:buNone/>
            </a:pPr>
            <a:r>
              <a:rPr lang="uk-UA" sz="2900" dirty="0"/>
              <a:t>Акумулятори та системи безперебійного живлення дають змогу уникнути різких перепадів та вимкнень енергії та слугують одним з дублюючих джерел живлення на випадок відключення електрики. Їхня мета, забезпечити роботу ЦОД до запуску дизельних генераторів.</a:t>
            </a:r>
            <a:br>
              <a:rPr lang="uk-UA" sz="2900" dirty="0"/>
            </a:br>
            <a:br>
              <a:rPr lang="ru-RU" dirty="0"/>
            </a:br>
            <a:endParaRPr lang="uk-UA" dirty="0"/>
          </a:p>
        </p:txBody>
      </p:sp>
      <p:pic>
        <p:nvPicPr>
          <p:cNvPr id="5" name="Місце для вмісту 4">
            <a:extLst>
              <a:ext uri="{FF2B5EF4-FFF2-40B4-BE49-F238E27FC236}">
                <a16:creationId xmlns:a16="http://schemas.microsoft.com/office/drawing/2014/main" id="{27BDA22A-F720-4731-AADD-0A6C722C2F7E}"/>
              </a:ext>
            </a:extLst>
          </p:cNvPr>
          <p:cNvPicPr>
            <a:picLocks noGrp="1" noChangeAspect="1"/>
          </p:cNvPicPr>
          <p:nvPr>
            <p:ph sz="half" idx="2"/>
          </p:nvPr>
        </p:nvPicPr>
        <p:blipFill>
          <a:blip r:embed="rId2"/>
          <a:stretch>
            <a:fillRect/>
          </a:stretch>
        </p:blipFill>
        <p:spPr>
          <a:xfrm>
            <a:off x="6246091" y="1200727"/>
            <a:ext cx="5181600" cy="4638168"/>
          </a:xfrm>
          <a:prstGeom prst="rect">
            <a:avLst/>
          </a:prstGeom>
        </p:spPr>
      </p:pic>
    </p:spTree>
    <p:extLst>
      <p:ext uri="{BB962C8B-B14F-4D97-AF65-F5344CB8AC3E}">
        <p14:creationId xmlns:p14="http://schemas.microsoft.com/office/powerpoint/2010/main" val="1948717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EE974466-88D5-4C33-AC59-83CBC340803A}"/>
              </a:ext>
            </a:extLst>
          </p:cNvPr>
          <p:cNvSpPr>
            <a:spLocks noGrp="1"/>
          </p:cNvSpPr>
          <p:nvPr>
            <p:ph sz="half" idx="1"/>
          </p:nvPr>
        </p:nvSpPr>
        <p:spPr>
          <a:xfrm>
            <a:off x="838200" y="415636"/>
            <a:ext cx="5006847" cy="5761327"/>
          </a:xfrm>
        </p:spPr>
        <p:txBody>
          <a:bodyPr>
            <a:noAutofit/>
          </a:bodyPr>
          <a:lstStyle/>
          <a:p>
            <a:pPr marL="0" indent="457200" algn="just">
              <a:lnSpc>
                <a:spcPct val="120000"/>
              </a:lnSpc>
              <a:buNone/>
            </a:pPr>
            <a:r>
              <a:rPr lang="uk-UA" sz="1600" dirty="0"/>
              <a:t>Ресурс </a:t>
            </a:r>
            <a:r>
              <a:rPr lang="uk-UA" sz="1600" dirty="0" err="1"/>
              <a:t>батарей</a:t>
            </a:r>
            <a:r>
              <a:rPr lang="uk-UA" sz="1600" dirty="0"/>
              <a:t> в дата-центрі </a:t>
            </a:r>
            <a:r>
              <a:rPr lang="en-US" sz="1600" dirty="0" err="1"/>
              <a:t>Dattum</a:t>
            </a:r>
            <a:r>
              <a:rPr lang="en-US" sz="1600" dirty="0"/>
              <a:t> (300 </a:t>
            </a:r>
            <a:r>
              <a:rPr lang="uk-UA" sz="1600" dirty="0"/>
              <a:t>акумуляторів) дає змогу підтримувати роботу ЦОД протягом 30 хвилин – цього достатньо аби запрацювали три дублюючі дизельні генератори.</a:t>
            </a:r>
            <a:br>
              <a:rPr lang="uk-UA" sz="1600" dirty="0"/>
            </a:br>
            <a:r>
              <a:rPr lang="ru-RU" sz="1600" dirty="0" err="1"/>
              <a:t>Генератори</a:t>
            </a:r>
            <a:r>
              <a:rPr lang="ru-RU" sz="1600" dirty="0"/>
              <a:t> (3х0,88 МВт), </a:t>
            </a:r>
            <a:r>
              <a:rPr lang="ru-RU" sz="1600" dirty="0" err="1"/>
              <a:t>які</a:t>
            </a:r>
            <a:r>
              <a:rPr lang="ru-RU" sz="1600" dirty="0"/>
              <a:t> </a:t>
            </a:r>
            <a:r>
              <a:rPr lang="ru-RU" sz="1600" dirty="0" err="1"/>
              <a:t>працюють</a:t>
            </a:r>
            <a:r>
              <a:rPr lang="ru-RU" sz="1600" dirty="0"/>
              <a:t> на дизельному </a:t>
            </a:r>
            <a:r>
              <a:rPr lang="ru-RU" sz="1600" dirty="0" err="1"/>
              <a:t>пальному</a:t>
            </a:r>
            <a:r>
              <a:rPr lang="ru-RU" sz="1600" dirty="0"/>
              <a:t> </a:t>
            </a:r>
            <a:r>
              <a:rPr lang="ru-RU" sz="1600" dirty="0" err="1"/>
              <a:t>облаштовані</a:t>
            </a:r>
            <a:r>
              <a:rPr lang="ru-RU" sz="1600" dirty="0"/>
              <a:t> у </a:t>
            </a:r>
            <a:r>
              <a:rPr lang="ru-RU" sz="1600" dirty="0" err="1"/>
              <a:t>спеціальному</a:t>
            </a:r>
            <a:r>
              <a:rPr lang="ru-RU" sz="1600" dirty="0"/>
              <a:t> </a:t>
            </a:r>
            <a:r>
              <a:rPr lang="ru-RU" sz="1600" dirty="0" err="1"/>
              <a:t>приміщенні</a:t>
            </a:r>
            <a:r>
              <a:rPr lang="ru-RU" sz="1600" dirty="0"/>
              <a:t>, яке </a:t>
            </a:r>
            <a:r>
              <a:rPr lang="ru-RU" sz="1600" dirty="0" err="1"/>
              <a:t>має</a:t>
            </a:r>
            <a:r>
              <a:rPr lang="ru-RU" sz="1600" dirty="0"/>
              <a:t> </a:t>
            </a:r>
            <a:r>
              <a:rPr lang="ru-RU" sz="1600" dirty="0" err="1"/>
              <a:t>автоматизовану</a:t>
            </a:r>
            <a:r>
              <a:rPr lang="ru-RU" sz="1600" dirty="0"/>
              <a:t> систему </a:t>
            </a:r>
            <a:r>
              <a:rPr lang="ru-RU" sz="1600" dirty="0" err="1"/>
              <a:t>люків</a:t>
            </a:r>
            <a:r>
              <a:rPr lang="ru-RU" sz="1600" dirty="0"/>
              <a:t>, </a:t>
            </a:r>
            <a:r>
              <a:rPr lang="ru-RU" sz="1600" dirty="0" err="1"/>
              <a:t>що</a:t>
            </a:r>
            <a:r>
              <a:rPr lang="ru-RU" sz="1600" dirty="0"/>
              <a:t> </a:t>
            </a:r>
            <a:r>
              <a:rPr lang="ru-RU" sz="1600" dirty="0" err="1"/>
              <a:t>слугують</a:t>
            </a:r>
            <a:r>
              <a:rPr lang="ru-RU" sz="1600" dirty="0"/>
              <a:t> </a:t>
            </a:r>
            <a:r>
              <a:rPr lang="ru-RU" sz="1600" dirty="0" err="1"/>
              <a:t>протипожежною</a:t>
            </a:r>
            <a:r>
              <a:rPr lang="ru-RU" sz="1600" dirty="0"/>
              <a:t> системою за принципом вакууму. </a:t>
            </a:r>
            <a:r>
              <a:rPr lang="ru-RU" sz="1600" dirty="0" err="1"/>
              <a:t>Водночас</a:t>
            </a:r>
            <a:r>
              <a:rPr lang="ru-RU" sz="1600" dirty="0"/>
              <a:t> в </a:t>
            </a:r>
            <a:r>
              <a:rPr lang="ru-RU" sz="1600" dirty="0" err="1"/>
              <a:t>підлогу</a:t>
            </a:r>
            <a:r>
              <a:rPr lang="ru-RU" sz="1600" dirty="0"/>
              <a:t> </a:t>
            </a:r>
            <a:r>
              <a:rPr lang="ru-RU" sz="1600" dirty="0" err="1"/>
              <a:t>вмонтована</a:t>
            </a:r>
            <a:r>
              <a:rPr lang="ru-RU" sz="1600" dirty="0"/>
              <a:t> </a:t>
            </a:r>
            <a:r>
              <a:rPr lang="ru-RU" sz="1600" dirty="0" err="1"/>
              <a:t>спеціальна</a:t>
            </a:r>
            <a:r>
              <a:rPr lang="ru-RU" sz="1600" dirty="0"/>
              <a:t> струна, яка </a:t>
            </a:r>
            <a:r>
              <a:rPr lang="ru-RU" sz="1600" dirty="0" err="1"/>
              <a:t>реагує</a:t>
            </a:r>
            <a:r>
              <a:rPr lang="ru-RU" sz="1600" dirty="0"/>
              <a:t> у </a:t>
            </a:r>
            <a:r>
              <a:rPr lang="ru-RU" sz="1600" dirty="0" err="1"/>
              <a:t>випадку</a:t>
            </a:r>
            <a:r>
              <a:rPr lang="ru-RU" sz="1600" dirty="0"/>
              <a:t> </a:t>
            </a:r>
            <a:r>
              <a:rPr lang="ru-RU" sz="1600" dirty="0" err="1"/>
              <a:t>протікання</a:t>
            </a:r>
            <a:r>
              <a:rPr lang="ru-RU" sz="1600" dirty="0"/>
              <a:t> </a:t>
            </a:r>
            <a:r>
              <a:rPr lang="ru-RU" sz="1600" dirty="0" err="1"/>
              <a:t>пального</a:t>
            </a:r>
            <a:r>
              <a:rPr lang="ru-RU" sz="1600" dirty="0"/>
              <a:t>. В такому </a:t>
            </a:r>
            <a:r>
              <a:rPr lang="ru-RU" sz="1600" dirty="0" err="1"/>
              <a:t>випадку</a:t>
            </a:r>
            <a:r>
              <a:rPr lang="ru-RU" sz="1600" dirty="0"/>
              <a:t> на системах </a:t>
            </a:r>
            <a:r>
              <a:rPr lang="ru-RU" sz="1600" dirty="0" err="1"/>
              <a:t>адміністрування</a:t>
            </a:r>
            <a:r>
              <a:rPr lang="ru-RU" sz="1600" dirty="0"/>
              <a:t> </a:t>
            </a:r>
            <a:r>
              <a:rPr lang="ru-RU" sz="1600" dirty="0" err="1"/>
              <a:t>вказується</a:t>
            </a:r>
            <a:r>
              <a:rPr lang="ru-RU" sz="1600" dirty="0"/>
              <a:t> сектор та </a:t>
            </a:r>
            <a:r>
              <a:rPr lang="ru-RU" sz="1600" dirty="0" err="1"/>
              <a:t>конкретне</a:t>
            </a:r>
            <a:r>
              <a:rPr lang="ru-RU" sz="1600" dirty="0"/>
              <a:t> </a:t>
            </a:r>
            <a:r>
              <a:rPr lang="ru-RU" sz="1600" dirty="0" err="1"/>
              <a:t>місце</a:t>
            </a:r>
            <a:r>
              <a:rPr lang="ru-RU" sz="1600" dirty="0"/>
              <a:t> </a:t>
            </a:r>
            <a:r>
              <a:rPr lang="ru-RU" sz="1600" dirty="0" err="1"/>
              <a:t>протікання</a:t>
            </a:r>
            <a:r>
              <a:rPr lang="ru-RU" sz="1600" dirty="0"/>
              <a:t>, </a:t>
            </a:r>
            <a:r>
              <a:rPr lang="ru-RU" sz="1600" dirty="0" err="1"/>
              <a:t>що</a:t>
            </a:r>
            <a:r>
              <a:rPr lang="ru-RU" sz="1600" dirty="0"/>
              <a:t> </a:t>
            </a:r>
            <a:r>
              <a:rPr lang="ru-RU" sz="1600" dirty="0" err="1"/>
              <a:t>дозволяє</a:t>
            </a:r>
            <a:r>
              <a:rPr lang="ru-RU" sz="1600" dirty="0"/>
              <a:t> </a:t>
            </a:r>
            <a:r>
              <a:rPr lang="ru-RU" sz="1600" dirty="0" err="1"/>
              <a:t>швидко</a:t>
            </a:r>
            <a:r>
              <a:rPr lang="ru-RU" sz="1600" dirty="0"/>
              <a:t> </a:t>
            </a:r>
            <a:r>
              <a:rPr lang="ru-RU" sz="1600" dirty="0" err="1"/>
              <a:t>зреагувати</a:t>
            </a:r>
            <a:r>
              <a:rPr lang="ru-RU" sz="1600" dirty="0"/>
              <a:t> на </a:t>
            </a:r>
            <a:r>
              <a:rPr lang="ru-RU" sz="1600" dirty="0" err="1"/>
              <a:t>інцидент</a:t>
            </a:r>
            <a:r>
              <a:rPr lang="ru-RU" sz="1600" dirty="0"/>
              <a:t>.</a:t>
            </a:r>
          </a:p>
          <a:p>
            <a:pPr marL="0" indent="457200" algn="just">
              <a:lnSpc>
                <a:spcPct val="120000"/>
              </a:lnSpc>
              <a:buNone/>
            </a:pPr>
            <a:r>
              <a:rPr lang="ru-RU" sz="1600" dirty="0" err="1"/>
              <a:t>Усі</a:t>
            </a:r>
            <a:r>
              <a:rPr lang="ru-RU" sz="1600" dirty="0"/>
              <a:t> </a:t>
            </a:r>
            <a:r>
              <a:rPr lang="ru-RU" sz="1600" dirty="0" err="1"/>
              <a:t>системи</a:t>
            </a:r>
            <a:r>
              <a:rPr lang="ru-RU" sz="1600" dirty="0"/>
              <a:t> </a:t>
            </a:r>
            <a:r>
              <a:rPr lang="ru-RU" sz="1600" dirty="0" err="1"/>
              <a:t>перевіряють</a:t>
            </a:r>
            <a:r>
              <a:rPr lang="ru-RU" sz="1600" dirty="0"/>
              <a:t> та регулярно </a:t>
            </a:r>
            <a:r>
              <a:rPr lang="ru-RU" sz="1600" dirty="0" err="1"/>
              <a:t>тестуються</a:t>
            </a:r>
            <a:r>
              <a:rPr lang="ru-RU" sz="1600" dirty="0"/>
              <a:t> у тестовому </a:t>
            </a:r>
            <a:r>
              <a:rPr lang="ru-RU" sz="1600" dirty="0" err="1"/>
              <a:t>режимі</a:t>
            </a:r>
            <a:r>
              <a:rPr lang="ru-RU" sz="1600" dirty="0"/>
              <a:t>, </a:t>
            </a:r>
            <a:r>
              <a:rPr lang="ru-RU" sz="1600" dirty="0" err="1"/>
              <a:t>аби</a:t>
            </a:r>
            <a:r>
              <a:rPr lang="ru-RU" sz="1600" dirty="0"/>
              <a:t> у будь-</a:t>
            </a:r>
            <a:r>
              <a:rPr lang="ru-RU" sz="1600" dirty="0" err="1"/>
              <a:t>який</a:t>
            </a:r>
            <a:r>
              <a:rPr lang="ru-RU" sz="1600" dirty="0"/>
              <a:t> момент все </a:t>
            </a:r>
            <a:r>
              <a:rPr lang="ru-RU" sz="1600" dirty="0" err="1"/>
              <a:t>було</a:t>
            </a:r>
            <a:r>
              <a:rPr lang="ru-RU" sz="1600" dirty="0"/>
              <a:t> в </a:t>
            </a:r>
            <a:r>
              <a:rPr lang="ru-RU" sz="1600" dirty="0" err="1"/>
              <a:t>робочому</a:t>
            </a:r>
            <a:r>
              <a:rPr lang="ru-RU" sz="1600" dirty="0"/>
              <a:t> </a:t>
            </a:r>
            <a:r>
              <a:rPr lang="ru-RU" sz="1600" dirty="0" err="1"/>
              <a:t>стані</a:t>
            </a:r>
            <a:r>
              <a:rPr lang="ru-RU" sz="1600" dirty="0"/>
              <a:t> для </a:t>
            </a:r>
            <a:r>
              <a:rPr lang="ru-RU" sz="1600" dirty="0" err="1"/>
              <a:t>забезпечення</a:t>
            </a:r>
            <a:r>
              <a:rPr lang="ru-RU" sz="1600" dirty="0"/>
              <a:t> </a:t>
            </a:r>
            <a:r>
              <a:rPr lang="ru-RU" sz="1600" dirty="0" err="1"/>
              <a:t>безперебійної</a:t>
            </a:r>
            <a:r>
              <a:rPr lang="ru-RU" sz="1600" dirty="0"/>
              <a:t> </a:t>
            </a:r>
            <a:r>
              <a:rPr lang="ru-RU" sz="1600" dirty="0" err="1"/>
              <a:t>роботи</a:t>
            </a:r>
            <a:r>
              <a:rPr lang="ru-RU" sz="1600" dirty="0"/>
              <a:t> ЦОД. </a:t>
            </a:r>
            <a:r>
              <a:rPr lang="ru-RU" sz="1600" dirty="0" err="1"/>
              <a:t>Обидві</a:t>
            </a:r>
            <a:r>
              <a:rPr lang="ru-RU" sz="1600" dirty="0"/>
              <a:t> </a:t>
            </a:r>
            <a:r>
              <a:rPr lang="ru-RU" sz="1600" dirty="0" err="1"/>
              <a:t>генераторні</a:t>
            </a:r>
            <a:r>
              <a:rPr lang="ru-RU" sz="1600" dirty="0"/>
              <a:t> </a:t>
            </a:r>
            <a:r>
              <a:rPr lang="ru-RU" sz="1600" dirty="0" err="1"/>
              <a:t>системи</a:t>
            </a:r>
            <a:r>
              <a:rPr lang="ru-RU" sz="1600" dirty="0"/>
              <a:t> </a:t>
            </a:r>
            <a:r>
              <a:rPr lang="ru-RU" sz="1600" dirty="0" err="1"/>
              <a:t>запускаються</a:t>
            </a:r>
            <a:r>
              <a:rPr lang="ru-RU" sz="1600" dirty="0"/>
              <a:t> та </a:t>
            </a:r>
            <a:r>
              <a:rPr lang="ru-RU" sz="1600" dirty="0" err="1"/>
              <a:t>синхронізуються</a:t>
            </a:r>
            <a:r>
              <a:rPr lang="ru-RU" sz="1600" dirty="0"/>
              <a:t> </a:t>
            </a:r>
            <a:r>
              <a:rPr lang="ru-RU" sz="1600" dirty="0" err="1"/>
              <a:t>протягом</a:t>
            </a:r>
            <a:r>
              <a:rPr lang="ru-RU" sz="1600" dirty="0"/>
              <a:t> 30 секунд.</a:t>
            </a:r>
            <a:br>
              <a:rPr lang="ru-RU" sz="1600" dirty="0"/>
            </a:br>
            <a:endParaRPr lang="uk-UA" sz="1600" dirty="0"/>
          </a:p>
        </p:txBody>
      </p:sp>
      <p:pic>
        <p:nvPicPr>
          <p:cNvPr id="5" name="Місце для вмісту 4">
            <a:extLst>
              <a:ext uri="{FF2B5EF4-FFF2-40B4-BE49-F238E27FC236}">
                <a16:creationId xmlns:a16="http://schemas.microsoft.com/office/drawing/2014/main" id="{CFA5686F-A2D0-4C6F-9A0D-EC3FA035E755}"/>
              </a:ext>
            </a:extLst>
          </p:cNvPr>
          <p:cNvPicPr>
            <a:picLocks noGrp="1" noChangeAspect="1"/>
          </p:cNvPicPr>
          <p:nvPr>
            <p:ph sz="half" idx="2"/>
          </p:nvPr>
        </p:nvPicPr>
        <p:blipFill>
          <a:blip r:embed="rId2"/>
          <a:stretch>
            <a:fillRect/>
          </a:stretch>
        </p:blipFill>
        <p:spPr>
          <a:xfrm>
            <a:off x="5845047" y="332508"/>
            <a:ext cx="5181600" cy="3641124"/>
          </a:xfrm>
          <a:prstGeom prst="rect">
            <a:avLst/>
          </a:prstGeom>
        </p:spPr>
      </p:pic>
      <p:pic>
        <p:nvPicPr>
          <p:cNvPr id="6" name="Рисунок 5">
            <a:extLst>
              <a:ext uri="{FF2B5EF4-FFF2-40B4-BE49-F238E27FC236}">
                <a16:creationId xmlns:a16="http://schemas.microsoft.com/office/drawing/2014/main" id="{16F030FE-AD53-4177-9637-FD06F443D0F8}"/>
              </a:ext>
            </a:extLst>
          </p:cNvPr>
          <p:cNvPicPr>
            <a:picLocks noChangeAspect="1"/>
          </p:cNvPicPr>
          <p:nvPr/>
        </p:nvPicPr>
        <p:blipFill>
          <a:blip r:embed="rId3"/>
          <a:stretch>
            <a:fillRect/>
          </a:stretch>
        </p:blipFill>
        <p:spPr>
          <a:xfrm>
            <a:off x="6771827" y="3168760"/>
            <a:ext cx="5300102" cy="3607110"/>
          </a:xfrm>
          <a:prstGeom prst="rect">
            <a:avLst/>
          </a:prstGeom>
        </p:spPr>
      </p:pic>
    </p:spTree>
    <p:extLst>
      <p:ext uri="{BB962C8B-B14F-4D97-AF65-F5344CB8AC3E}">
        <p14:creationId xmlns:p14="http://schemas.microsoft.com/office/powerpoint/2010/main" val="2335305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BB94DEBD-0E7E-4E1B-B008-1F5C35406F2E}"/>
              </a:ext>
            </a:extLst>
          </p:cNvPr>
          <p:cNvSpPr>
            <a:spLocks noGrp="1"/>
          </p:cNvSpPr>
          <p:nvPr>
            <p:ph sz="half" idx="1"/>
          </p:nvPr>
        </p:nvSpPr>
        <p:spPr>
          <a:xfrm>
            <a:off x="711201" y="858982"/>
            <a:ext cx="5754254" cy="5317981"/>
          </a:xfrm>
        </p:spPr>
        <p:txBody>
          <a:bodyPr>
            <a:noAutofit/>
          </a:bodyPr>
          <a:lstStyle/>
          <a:p>
            <a:pPr marL="0" indent="0" algn="just">
              <a:lnSpc>
                <a:spcPct val="120000"/>
              </a:lnSpc>
              <a:buNone/>
            </a:pPr>
            <a:r>
              <a:rPr lang="uk-UA" sz="1600" b="1" dirty="0"/>
              <a:t>Кондиціонування</a:t>
            </a:r>
          </a:p>
          <a:p>
            <a:pPr marL="0" indent="0" algn="just">
              <a:lnSpc>
                <a:spcPct val="120000"/>
              </a:lnSpc>
              <a:buNone/>
            </a:pPr>
            <a:r>
              <a:rPr lang="uk-UA" sz="1600" dirty="0"/>
              <a:t>Оскільки перегрів обладнання неприпустимий, а будь-яка обчислювальна система споживає багато енергії і виділяє велику кількість тепла, приміщення машинного залу має дуже добре охолоджуватися. Для охолодження ЦОД використовують професійні прецизійні кондиціонери, а також різні сучасні системи, такі як </a:t>
            </a:r>
            <a:r>
              <a:rPr lang="uk-UA" sz="1600" dirty="0" err="1"/>
              <a:t>фрікулінг</a:t>
            </a:r>
            <a:r>
              <a:rPr lang="uk-UA" sz="1600" dirty="0"/>
              <a:t>.</a:t>
            </a:r>
          </a:p>
          <a:p>
            <a:pPr marL="0" indent="0" algn="just">
              <a:lnSpc>
                <a:spcPct val="120000"/>
              </a:lnSpc>
              <a:buNone/>
            </a:pPr>
            <a:r>
              <a:rPr lang="uk-UA" sz="1600" dirty="0"/>
              <a:t>Серверне приміщення дата-центру </a:t>
            </a:r>
            <a:r>
              <a:rPr lang="en-US" sz="1600" dirty="0" err="1"/>
              <a:t>Dattum</a:t>
            </a:r>
            <a:r>
              <a:rPr lang="en-US" sz="1600" dirty="0"/>
              <a:t> </a:t>
            </a:r>
            <a:r>
              <a:rPr lang="uk-UA" sz="1600" dirty="0"/>
              <a:t>розміщується за принципом "кімната в кімнаті", а подвійна підлога розташована на висоті 90 сантиметрів. Усе герметично та надійно.</a:t>
            </a:r>
          </a:p>
          <a:p>
            <a:pPr marL="0" indent="0" algn="just">
              <a:lnSpc>
                <a:spcPct val="120000"/>
              </a:lnSpc>
              <a:buNone/>
            </a:pPr>
            <a:r>
              <a:rPr lang="uk-UA" sz="1600" dirty="0"/>
              <a:t>всередині дата-центру, саме там де розташовані серверні </a:t>
            </a:r>
            <a:r>
              <a:rPr lang="uk-UA" sz="1600" dirty="0" err="1"/>
              <a:t>стійки</a:t>
            </a:r>
            <a:r>
              <a:rPr lang="uk-UA" sz="1600" dirty="0"/>
              <a:t>, все повинно бути максимально чисто, тож система кондиціонування та очищення повітря дбає і про чистоту, а на вході в об'єкт, у випадку з </a:t>
            </a:r>
            <a:r>
              <a:rPr lang="en-US" sz="1600" dirty="0" err="1"/>
              <a:t>Dattum</a:t>
            </a:r>
            <a:r>
              <a:rPr lang="en-US" sz="1600" dirty="0"/>
              <a:t>, </a:t>
            </a:r>
            <a:r>
              <a:rPr lang="uk-UA" sz="1600" dirty="0"/>
              <a:t>є автомат для одягання </a:t>
            </a:r>
            <a:r>
              <a:rPr lang="uk-UA" sz="1600" dirty="0" err="1"/>
              <a:t>бахіл</a:t>
            </a:r>
            <a:r>
              <a:rPr lang="uk-UA" sz="1600" dirty="0"/>
              <a:t> та спеціальна клейка стрічка на підлозі, яка затримує пил.</a:t>
            </a:r>
            <a:br>
              <a:rPr lang="uk-UA" sz="1600" dirty="0"/>
            </a:br>
            <a:endParaRPr lang="uk-UA" sz="1600" dirty="0"/>
          </a:p>
        </p:txBody>
      </p:sp>
      <p:pic>
        <p:nvPicPr>
          <p:cNvPr id="5" name="Місце для вмісту 4">
            <a:extLst>
              <a:ext uri="{FF2B5EF4-FFF2-40B4-BE49-F238E27FC236}">
                <a16:creationId xmlns:a16="http://schemas.microsoft.com/office/drawing/2014/main" id="{D788F1F6-A95F-426B-A01F-87A9A692DC3B}"/>
              </a:ext>
            </a:extLst>
          </p:cNvPr>
          <p:cNvPicPr>
            <a:picLocks noGrp="1" noChangeAspect="1"/>
          </p:cNvPicPr>
          <p:nvPr>
            <p:ph sz="half" idx="2"/>
          </p:nvPr>
        </p:nvPicPr>
        <p:blipFill>
          <a:blip r:embed="rId2"/>
          <a:stretch>
            <a:fillRect/>
          </a:stretch>
        </p:blipFill>
        <p:spPr>
          <a:xfrm>
            <a:off x="6569363" y="1016001"/>
            <a:ext cx="5181600" cy="4544290"/>
          </a:xfrm>
          <a:prstGeom prst="rect">
            <a:avLst/>
          </a:prstGeom>
        </p:spPr>
      </p:pic>
    </p:spTree>
    <p:extLst>
      <p:ext uri="{BB962C8B-B14F-4D97-AF65-F5344CB8AC3E}">
        <p14:creationId xmlns:p14="http://schemas.microsoft.com/office/powerpoint/2010/main" val="363065121"/>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TotalTime>
  <Words>2934</Words>
  <Application>Microsoft Office PowerPoint</Application>
  <PresentationFormat>Широкий екран</PresentationFormat>
  <Paragraphs>119</Paragraphs>
  <Slides>24</Slides>
  <Notes>0</Notes>
  <HiddenSlides>0</HiddenSlides>
  <MMClips>0</MMClips>
  <ScaleCrop>false</ScaleCrop>
  <HeadingPairs>
    <vt:vector size="6" baseType="variant">
      <vt:variant>
        <vt:lpstr>Використані шрифти</vt:lpstr>
      </vt:variant>
      <vt:variant>
        <vt:i4>2</vt:i4>
      </vt:variant>
      <vt:variant>
        <vt:lpstr>Тема</vt:lpstr>
      </vt:variant>
      <vt:variant>
        <vt:i4>1</vt:i4>
      </vt:variant>
      <vt:variant>
        <vt:lpstr>Заголовки слайдів</vt:lpstr>
      </vt:variant>
      <vt:variant>
        <vt:i4>24</vt:i4>
      </vt:variant>
    </vt:vector>
  </HeadingPairs>
  <TitlesOfParts>
    <vt:vector size="27" baseType="lpstr">
      <vt:lpstr>Arial</vt:lpstr>
      <vt:lpstr>Times New Roman</vt:lpstr>
      <vt:lpstr>Тема Office</vt:lpstr>
      <vt:lpstr>Основи функціонування центрів обробки даних  (ЦОД)</vt:lpstr>
      <vt:lpstr>Хмарні сервіси для повноцінної роботи вимагають наявності спеціальної серверної інфраструктури, яку найпростіше забезпечити за допомогою так званих дата-центрів (синонім — ЦОД або центр обробки даних).</vt:lpstr>
      <vt:lpstr>Презентація PowerPoint</vt:lpstr>
      <vt:lpstr>Презентація PowerPoint</vt:lpstr>
      <vt:lpstr>Презентація PowerPoint</vt:lpstr>
      <vt:lpstr>Приклад ЦОД</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 Дата-центр провайдера хмарних  сервісів Tucha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Список використаних джерел</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Оксана</dc:creator>
  <cp:lastModifiedBy>Оксана</cp:lastModifiedBy>
  <cp:revision>14</cp:revision>
  <dcterms:created xsi:type="dcterms:W3CDTF">2023-09-09T15:23:44Z</dcterms:created>
  <dcterms:modified xsi:type="dcterms:W3CDTF">2023-09-09T19:44:38Z</dcterms:modified>
</cp:coreProperties>
</file>