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0"/>
  </p:notesMasterIdLst>
  <p:sldIdLst>
    <p:sldId id="257" r:id="rId3"/>
    <p:sldId id="339" r:id="rId4"/>
    <p:sldId id="341" r:id="rId5"/>
    <p:sldId id="367" r:id="rId6"/>
    <p:sldId id="368" r:id="rId7"/>
    <p:sldId id="369" r:id="rId8"/>
    <p:sldId id="342" r:id="rId9"/>
    <p:sldId id="349" r:id="rId10"/>
    <p:sldId id="305" r:id="rId11"/>
    <p:sldId id="370" r:id="rId12"/>
    <p:sldId id="345" r:id="rId13"/>
    <p:sldId id="356" r:id="rId14"/>
    <p:sldId id="346" r:id="rId15"/>
    <p:sldId id="357" r:id="rId16"/>
    <p:sldId id="353" r:id="rId17"/>
    <p:sldId id="363" r:id="rId18"/>
    <p:sldId id="362" r:id="rId19"/>
    <p:sldId id="380" r:id="rId20"/>
    <p:sldId id="383" r:id="rId21"/>
    <p:sldId id="385" r:id="rId22"/>
    <p:sldId id="386" r:id="rId23"/>
    <p:sldId id="387" r:id="rId24"/>
    <p:sldId id="388" r:id="rId25"/>
    <p:sldId id="390" r:id="rId26"/>
    <p:sldId id="391" r:id="rId27"/>
    <p:sldId id="393" r:id="rId28"/>
    <p:sldId id="394" r:id="rId29"/>
    <p:sldId id="395" r:id="rId30"/>
    <p:sldId id="396" r:id="rId31"/>
    <p:sldId id="397" r:id="rId32"/>
    <p:sldId id="404" r:id="rId33"/>
    <p:sldId id="406" r:id="rId34"/>
    <p:sldId id="398" r:id="rId35"/>
    <p:sldId id="399" r:id="rId36"/>
    <p:sldId id="400" r:id="rId37"/>
    <p:sldId id="401" r:id="rId38"/>
    <p:sldId id="402" r:id="rId39"/>
  </p:sldIdLst>
  <p:sldSz cx="9144000" cy="6858000" type="screen4x3"/>
  <p:notesSz cx="6810375" cy="9942513"/>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9930" autoAdjust="0"/>
  </p:normalViewPr>
  <p:slideViewPr>
    <p:cSldViewPr>
      <p:cViewPr>
        <p:scale>
          <a:sx n="112" d="100"/>
          <a:sy n="112" d="100"/>
        </p:scale>
        <p:origin x="-144" y="-48"/>
      </p:cViewPr>
      <p:guideLst>
        <p:guide orient="horz" pos="2160"/>
        <p:guide pos="2880"/>
      </p:guideLst>
    </p:cSldViewPr>
  </p:slideViewPr>
  <p:outlineViewPr>
    <p:cViewPr>
      <p:scale>
        <a:sx n="33" d="100"/>
        <a:sy n="33" d="100"/>
      </p:scale>
      <p:origin x="30" y="1068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51163" cy="496888"/>
          </a:xfrm>
          <a:prstGeom prst="rect">
            <a:avLst/>
          </a:prstGeom>
          <a:noFill/>
          <a:ln w="9525">
            <a:noFill/>
            <a:miter lim="800000"/>
            <a:headEnd/>
            <a:tailEnd/>
          </a:ln>
          <a:effectLst/>
        </p:spPr>
        <p:txBody>
          <a:bodyPr vert="horz" wrap="square" lIns="91586" tIns="45793" rIns="91586" bIns="45793" numCol="1" anchor="t" anchorCtr="0" compatLnSpc="1">
            <a:prstTxWarp prst="textNoShape">
              <a:avLst/>
            </a:prstTxWarp>
          </a:bodyPr>
          <a:lstStyle>
            <a:lvl1pPr eaLnBrk="1" hangingPunct="1">
              <a:defRPr sz="1200">
                <a:latin typeface="Arial" charset="0"/>
                <a:cs typeface="Arial" charset="0"/>
              </a:defRPr>
            </a:lvl1pPr>
          </a:lstStyle>
          <a:p>
            <a:pPr>
              <a:defRPr/>
            </a:pPr>
            <a:endParaRPr lang="ru-RU"/>
          </a:p>
        </p:txBody>
      </p:sp>
      <p:sp>
        <p:nvSpPr>
          <p:cNvPr id="6147" name="Rectangle 3"/>
          <p:cNvSpPr>
            <a:spLocks noGrp="1" noChangeArrowheads="1"/>
          </p:cNvSpPr>
          <p:nvPr>
            <p:ph type="dt" idx="1"/>
          </p:nvPr>
        </p:nvSpPr>
        <p:spPr bwMode="auto">
          <a:xfrm>
            <a:off x="3857625" y="0"/>
            <a:ext cx="2951163" cy="496888"/>
          </a:xfrm>
          <a:prstGeom prst="rect">
            <a:avLst/>
          </a:prstGeom>
          <a:noFill/>
          <a:ln w="9525">
            <a:noFill/>
            <a:miter lim="800000"/>
            <a:headEnd/>
            <a:tailEnd/>
          </a:ln>
          <a:effectLst/>
        </p:spPr>
        <p:txBody>
          <a:bodyPr vert="horz" wrap="square" lIns="91586" tIns="45793" rIns="91586" bIns="45793"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ru-RU"/>
          </a:p>
        </p:txBody>
      </p:sp>
      <p:sp>
        <p:nvSpPr>
          <p:cNvPr id="27652" name="Rectangle 4"/>
          <p:cNvSpPr>
            <a:spLocks noGrp="1" noRot="1" noChangeAspect="1" noChangeArrowheads="1" noTextEdit="1"/>
          </p:cNvSpPr>
          <p:nvPr>
            <p:ph type="sldImg" idx="2"/>
          </p:nvPr>
        </p:nvSpPr>
        <p:spPr bwMode="auto">
          <a:xfrm>
            <a:off x="920750" y="746125"/>
            <a:ext cx="4968875" cy="3727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1038" y="4722813"/>
            <a:ext cx="5448300" cy="4473575"/>
          </a:xfrm>
          <a:prstGeom prst="rect">
            <a:avLst/>
          </a:prstGeom>
          <a:noFill/>
          <a:ln w="9525">
            <a:noFill/>
            <a:miter lim="800000"/>
            <a:headEnd/>
            <a:tailEnd/>
          </a:ln>
          <a:effectLst/>
        </p:spPr>
        <p:txBody>
          <a:bodyPr vert="horz" wrap="square" lIns="91586" tIns="45793" rIns="91586" bIns="45793"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150" name="Rectangle 6"/>
          <p:cNvSpPr>
            <a:spLocks noGrp="1" noChangeArrowheads="1"/>
          </p:cNvSpPr>
          <p:nvPr>
            <p:ph type="ftr" sz="quarter" idx="4"/>
          </p:nvPr>
        </p:nvSpPr>
        <p:spPr bwMode="auto">
          <a:xfrm>
            <a:off x="0" y="9444038"/>
            <a:ext cx="2951163" cy="496887"/>
          </a:xfrm>
          <a:prstGeom prst="rect">
            <a:avLst/>
          </a:prstGeom>
          <a:noFill/>
          <a:ln w="9525">
            <a:noFill/>
            <a:miter lim="800000"/>
            <a:headEnd/>
            <a:tailEnd/>
          </a:ln>
          <a:effectLst/>
        </p:spPr>
        <p:txBody>
          <a:bodyPr vert="horz" wrap="square" lIns="91586" tIns="45793" rIns="91586" bIns="45793" numCol="1" anchor="b" anchorCtr="0" compatLnSpc="1">
            <a:prstTxWarp prst="textNoShape">
              <a:avLst/>
            </a:prstTxWarp>
          </a:bodyPr>
          <a:lstStyle>
            <a:lvl1pPr eaLnBrk="1" hangingPunct="1">
              <a:defRPr sz="1200">
                <a:latin typeface="Arial" charset="0"/>
                <a:cs typeface="Arial" charset="0"/>
              </a:defRPr>
            </a:lvl1pPr>
          </a:lstStyle>
          <a:p>
            <a:pPr>
              <a:defRPr/>
            </a:pPr>
            <a:endParaRPr lang="ru-RU"/>
          </a:p>
        </p:txBody>
      </p:sp>
      <p:sp>
        <p:nvSpPr>
          <p:cNvPr id="6151" name="Rectangle 7"/>
          <p:cNvSpPr>
            <a:spLocks noGrp="1" noChangeArrowheads="1"/>
          </p:cNvSpPr>
          <p:nvPr>
            <p:ph type="sldNum" sz="quarter" idx="5"/>
          </p:nvPr>
        </p:nvSpPr>
        <p:spPr bwMode="auto">
          <a:xfrm>
            <a:off x="3857625" y="9444038"/>
            <a:ext cx="2951163" cy="496887"/>
          </a:xfrm>
          <a:prstGeom prst="rect">
            <a:avLst/>
          </a:prstGeom>
          <a:noFill/>
          <a:ln w="9525">
            <a:noFill/>
            <a:miter lim="800000"/>
            <a:headEnd/>
            <a:tailEnd/>
          </a:ln>
          <a:effectLst/>
        </p:spPr>
        <p:txBody>
          <a:bodyPr vert="horz" wrap="square" lIns="91586" tIns="45793" rIns="91586" bIns="45793" numCol="1" anchor="b"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fld id="{22813B35-66C6-4B14-A233-084EA021EBE4}" type="slidenum">
              <a:rPr lang="ru-RU" altLang="uk-UA"/>
              <a:pPr>
                <a:defRPr/>
              </a:pPr>
              <a:t>‹#›</a:t>
            </a:fld>
            <a:endParaRPr lang="ru-RU" altLang="uk-U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uk.wikipedia.org/wiki/%D0%9F%D0%B0%D1%80%D0%B0%D0%B4%D0%B8%D0%B3%D0%BC%D0%B0"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uk.wikipedia.org/wiki/%D0%93%D0%B0%D0%BB%D1%83%D0%B7%D1%8C"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C1EC7728-DFEE-4487-B0F4-543232D63450}" type="slidenum">
              <a:rPr lang="ru-RU" altLang="uk-UA" smtClean="0">
                <a:latin typeface="Arial" charset="0"/>
                <a:cs typeface="Arial" charset="0"/>
              </a:rPr>
              <a:pPr/>
              <a:t>1</a:t>
            </a:fld>
            <a:endParaRPr lang="ru-RU" altLang="uk-UA" smtClean="0">
              <a:latin typeface="Arial" charset="0"/>
              <a:cs typeface="Arial"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altLang="uk-U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3A033714-9B00-4531-A21A-38ECAF331EDE}" type="slidenum">
              <a:rPr lang="ru-RU" altLang="uk-UA" smtClean="0">
                <a:latin typeface="Arial" charset="0"/>
                <a:cs typeface="Arial" charset="0"/>
              </a:rPr>
              <a:pPr/>
              <a:t>10</a:t>
            </a:fld>
            <a:endParaRPr lang="ru-RU" altLang="uk-UA" smtClean="0">
              <a:latin typeface="Arial" charset="0"/>
              <a:cs typeface="Arial" charset="0"/>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ru-RU" altLang="uk-UA" b="1" smtClean="0"/>
              <a:t>П</a:t>
            </a:r>
            <a:r>
              <a:rPr lang="uk-UA" altLang="uk-UA" b="1" smtClean="0"/>
              <a:t>ідтримай кампанію «Майбутнє, якого ми хочемо»</a:t>
            </a:r>
            <a:endParaRPr lang="en-US" altLang="uk-UA" smtClean="0"/>
          </a:p>
          <a:p>
            <a:r>
              <a:rPr lang="uk-UA" altLang="uk-UA" smtClean="0"/>
              <a:t>Уяви, яким ти хотів би бачити світ через 20 років та надішли своє бачення на сайт кампанії: </a:t>
            </a:r>
            <a:endParaRPr lang="en-US" altLang="uk-UA" smtClean="0"/>
          </a:p>
          <a:p>
            <a:r>
              <a:rPr lang="ru-RU" altLang="uk-UA" b="1" smtClean="0"/>
              <a:t> </a:t>
            </a:r>
            <a:endParaRPr lang="en-US" altLang="uk-UA" smtClean="0"/>
          </a:p>
          <a:p>
            <a:r>
              <a:rPr lang="ru-RU" altLang="uk-UA" b="1" smtClean="0"/>
              <a:t>Стань волонтером</a:t>
            </a:r>
            <a:endParaRPr lang="en-US" altLang="uk-UA" smtClean="0"/>
          </a:p>
          <a:p>
            <a:r>
              <a:rPr lang="ru-RU" altLang="uk-UA" smtClean="0"/>
              <a:t>Візьми участь в акціях висадження дерев, прибиранні парків, лісів та озер, та інших «сталих» ініціативах.</a:t>
            </a:r>
            <a:endParaRPr lang="en-US" altLang="uk-UA" smtClean="0"/>
          </a:p>
          <a:p>
            <a:r>
              <a:rPr lang="uk-UA" altLang="uk-UA" smtClean="0"/>
              <a:t> </a:t>
            </a:r>
            <a:endParaRPr lang="en-US" altLang="uk-UA" smtClean="0"/>
          </a:p>
          <a:p>
            <a:r>
              <a:rPr lang="uk-UA" altLang="uk-UA" b="1" smtClean="0"/>
              <a:t>Будь обізнаним </a:t>
            </a:r>
            <a:endParaRPr lang="en-US" altLang="uk-UA" smtClean="0"/>
          </a:p>
          <a:p>
            <a:r>
              <a:rPr lang="uk-UA" altLang="uk-UA" smtClean="0"/>
              <a:t>Читай, вивчай інформацію щодо сталого розвитку, питань, пов’язаних з зеленим туризмом, зеленою економікою, збереженням енергії та іншим та ділись своїми знаннями. </a:t>
            </a:r>
            <a:endParaRPr lang="en-US" altLang="uk-UA" smtClean="0"/>
          </a:p>
          <a:p>
            <a:r>
              <a:rPr lang="uk-UA" altLang="uk-UA" smtClean="0"/>
              <a:t> </a:t>
            </a:r>
            <a:endParaRPr lang="en-US" altLang="uk-UA" smtClean="0"/>
          </a:p>
          <a:p>
            <a:r>
              <a:rPr lang="uk-UA" altLang="uk-UA" b="1" smtClean="0"/>
              <a:t>Дій </a:t>
            </a:r>
            <a:endParaRPr lang="en-US" altLang="uk-UA" smtClean="0"/>
          </a:p>
          <a:p>
            <a:r>
              <a:rPr lang="uk-UA" altLang="uk-UA" smtClean="0"/>
              <a:t>Організуй власну подію чи приєднайся до акцій, що проходять в місті, де ти живеш.</a:t>
            </a:r>
            <a:endParaRPr lang="en-US" altLang="uk-UA" smtClean="0"/>
          </a:p>
          <a:p>
            <a:endParaRPr lang="en-US" altLang="uk-U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3EA3D160-AD37-415A-AF18-6CC56FE188BB}" type="slidenum">
              <a:rPr lang="ru-RU" altLang="uk-UA" smtClean="0">
                <a:latin typeface="Arial" charset="0"/>
                <a:cs typeface="Arial" charset="0"/>
              </a:rPr>
              <a:pPr/>
              <a:t>11</a:t>
            </a:fld>
            <a:endParaRPr lang="ru-RU" altLang="uk-UA" smtClean="0">
              <a:latin typeface="Arial" charset="0"/>
              <a:cs typeface="Arial" charset="0"/>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r>
              <a:rPr lang="uk-UA" altLang="uk-UA" smtClean="0"/>
              <a:t>Зустріч на вищому рівні «Ріо +20» буде проводитися на підставі рішення Генеральної Асамблеї ООН, прийнятому в 2009 році, і присвячена чотирьом питанням:</a:t>
            </a:r>
            <a:br>
              <a:rPr lang="uk-UA" altLang="uk-UA" smtClean="0"/>
            </a:br>
            <a:r>
              <a:rPr lang="uk-UA" altLang="uk-UA" smtClean="0"/>
              <a:t/>
            </a:r>
            <a:br>
              <a:rPr lang="uk-UA" altLang="uk-UA" smtClean="0"/>
            </a:br>
            <a:r>
              <a:rPr lang="uk-UA" altLang="uk-UA" smtClean="0"/>
              <a:t>    </a:t>
            </a:r>
            <a:r>
              <a:rPr lang="en-US" altLang="uk-UA" smtClean="0"/>
              <a:t>огляду ходу виконання зобов'язань;</a:t>
            </a:r>
            <a:br>
              <a:rPr lang="en-US" altLang="uk-UA" smtClean="0"/>
            </a:br>
            <a:r>
              <a:rPr lang="en-US" altLang="uk-UA" smtClean="0"/>
              <a:t>    новим проблемам;</a:t>
            </a:r>
            <a:br>
              <a:rPr lang="en-US" altLang="uk-UA" smtClean="0"/>
            </a:br>
            <a:r>
              <a:rPr lang="en-US" altLang="uk-UA" smtClean="0"/>
              <a:t>    екологізації економіки в контексті ліквідації бідності та сталого розвитку; і</a:t>
            </a:r>
            <a:br>
              <a:rPr lang="en-US" altLang="uk-UA" smtClean="0"/>
            </a:br>
            <a:r>
              <a:rPr lang="en-US" altLang="uk-UA" smtClean="0"/>
              <a:t>    інституційній базій сталого розвитку.</a:t>
            </a:r>
            <a:br>
              <a:rPr lang="en-US" altLang="uk-UA" smtClean="0"/>
            </a:br>
            <a:r>
              <a:rPr lang="en-US" altLang="uk-UA" smtClean="0"/>
              <a:t/>
            </a:r>
            <a:br>
              <a:rPr lang="en-US" altLang="uk-UA" smtClean="0"/>
            </a:br>
            <a:r>
              <a:rPr lang="en-US" altLang="uk-UA" smtClean="0"/>
              <a:t>У 2012 році, через двадцять років після історичної Зустрічі на вищому рівні «Планета Земля», світові лідери знову зберуться в Ріо-де-Жанейро, щоб:</a:t>
            </a:r>
            <a:br>
              <a:rPr lang="en-US" altLang="uk-UA" smtClean="0"/>
            </a:br>
            <a:r>
              <a:rPr lang="en-US" altLang="uk-UA" smtClean="0"/>
              <a:t/>
            </a:r>
            <a:br>
              <a:rPr lang="en-US" altLang="uk-UA" smtClean="0"/>
            </a:br>
            <a:r>
              <a:rPr lang="en-US" altLang="uk-UA" smtClean="0"/>
              <a:t>    Забезпечити відновлення політичної прихильності концепції сталого розвитку;</a:t>
            </a:r>
            <a:br>
              <a:rPr lang="en-US" altLang="uk-UA" smtClean="0"/>
            </a:br>
            <a:r>
              <a:rPr lang="en-US" altLang="uk-UA" smtClean="0"/>
              <a:t>    Оцінити прогрес і виявити прогалини у виконанні вже прийнятих зобов'язань, і</a:t>
            </a:r>
            <a:br>
              <a:rPr lang="en-US" altLang="uk-UA" smtClean="0"/>
            </a:br>
            <a:r>
              <a:rPr lang="en-US" altLang="uk-UA" smtClean="0"/>
              <a:t>    Вирішити нові  проблеми, які виникають.</a:t>
            </a:r>
            <a:br>
              <a:rPr lang="en-US" altLang="uk-UA" smtClean="0"/>
            </a:br>
            <a:r>
              <a:rPr lang="en-US" altLang="uk-UA" smtClean="0"/>
              <a:t/>
            </a:r>
            <a:br>
              <a:rPr lang="en-US" altLang="uk-UA" smtClean="0"/>
            </a:br>
            <a:r>
              <a:rPr lang="en-US" altLang="uk-UA" smtClean="0"/>
              <a:t>«Ріо +20» буде зосереджена на двох темах:</a:t>
            </a:r>
            <a:br>
              <a:rPr lang="en-US" altLang="uk-UA" smtClean="0"/>
            </a:br>
            <a:r>
              <a:rPr lang="en-US" altLang="uk-UA" smtClean="0"/>
              <a:t/>
            </a:r>
            <a:br>
              <a:rPr lang="en-US" altLang="uk-UA" smtClean="0"/>
            </a:br>
            <a:r>
              <a:rPr lang="en-US" altLang="uk-UA" smtClean="0"/>
              <a:t>        Зеленої економіки в контексті сталого розвитку та викорінення злиднів і</a:t>
            </a:r>
            <a:br>
              <a:rPr lang="en-US" altLang="uk-UA" smtClean="0"/>
            </a:br>
            <a:r>
              <a:rPr lang="en-US" altLang="uk-UA" smtClean="0"/>
              <a:t>        Інституційної основі для сталого розвитку.</a:t>
            </a:r>
          </a:p>
          <a:p>
            <a:endParaRPr lang="ru-RU" altLang="uk-U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9250DA39-F5DC-4A88-9119-F789E4D39CB6}" type="slidenum">
              <a:rPr lang="ru-RU" altLang="uk-UA" smtClean="0">
                <a:latin typeface="Arial" charset="0"/>
                <a:cs typeface="Arial" charset="0"/>
              </a:rPr>
              <a:pPr/>
              <a:t>12</a:t>
            </a:fld>
            <a:endParaRPr lang="ru-RU" altLang="uk-UA" smtClean="0">
              <a:latin typeface="Arial" charset="0"/>
              <a:cs typeface="Arial"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r>
              <a:rPr lang="uk-UA" altLang="uk-UA" b="1" smtClean="0"/>
              <a:t>Сталий розвиток і майбутнє України</a:t>
            </a:r>
            <a:endParaRPr lang="en-US" altLang="uk-UA" smtClean="0"/>
          </a:p>
          <a:p>
            <a:r>
              <a:rPr lang="uk-UA" altLang="uk-UA" smtClean="0"/>
              <a:t>В </a:t>
            </a:r>
            <a:r>
              <a:rPr lang="uk-UA" altLang="uk-UA" i="1" smtClean="0"/>
              <a:t>короткостроковій перспективі </a:t>
            </a:r>
            <a:r>
              <a:rPr lang="uk-UA" altLang="uk-UA" smtClean="0"/>
              <a:t>стратегічною метою сталого розвитку України повинне бути подолання економічної та структурної кризи, що розвинулись в період переходу до ринкової економіки та демократичного громадського суспільства. Для досягнення сталого розвитку є необхідним комплексний підхід: </a:t>
            </a:r>
            <a:endParaRPr lang="en-US" altLang="uk-UA" smtClean="0"/>
          </a:p>
          <a:p>
            <a:r>
              <a:rPr lang="uk-UA" altLang="uk-UA" smtClean="0"/>
              <a:t>(і) екологічна безпека: стратегічна мета - збереження і відновлення природних екосистем, стабілізація та поліпшення якості навколишнього середовища, зниження викидів шкідливих речовин і т.д. </a:t>
            </a:r>
            <a:endParaRPr lang="en-US" altLang="uk-UA" smtClean="0"/>
          </a:p>
          <a:p>
            <a:r>
              <a:rPr lang="uk-UA" altLang="uk-UA" smtClean="0"/>
              <a:t>(ii) економічна стабільність: метою є створення соціально й екологічно ефективної економіки, що забезпечує гідний рівень життя громадян, конкурентноздатність продукції. Важливою цільовою настановою повинно стати забезпечення економічного розвитку переважно на вже освоєних територіях. </a:t>
            </a:r>
            <a:endParaRPr lang="en-US" altLang="uk-UA" smtClean="0"/>
          </a:p>
          <a:p>
            <a:r>
              <a:rPr lang="uk-UA" altLang="uk-UA" smtClean="0"/>
              <a:t>(iii) соціальне благополуччя: основною метою є збільшення середньої тривалості життя населення, планування родини та раціоналізація особистого споживання, поліпшення середовища існування людини, розвиток його соціальної активності, забезпечення рівних можливостей в одержанні медичної допомоги, соціальний захист уразливих груп населення. </a:t>
            </a:r>
            <a:endParaRPr lang="en-US" altLang="uk-UA" smtClean="0"/>
          </a:p>
          <a:p>
            <a:r>
              <a:rPr lang="uk-UA" altLang="uk-UA" smtClean="0"/>
              <a:t>В </a:t>
            </a:r>
            <a:r>
              <a:rPr lang="uk-UA" altLang="uk-UA" i="1" smtClean="0"/>
              <a:t>довгостроковій перспективі </a:t>
            </a:r>
            <a:r>
              <a:rPr lang="uk-UA" altLang="uk-UA" smtClean="0"/>
              <a:t>акценти розвитку будуть зміщуватися з економічних на еколого-соціальні та з матеріальних на духовно-моральні й інформаційні. Почне формуватися нове суспільство, що є першим етапом становлення ноосфери, думки про яку висловлював В.І. Вернадський.</a:t>
            </a:r>
            <a:endParaRPr lang="en-US" altLang="uk-U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3A1A78B3-F55C-4697-8BB0-3B27D00257A0}" type="slidenum">
              <a:rPr lang="ru-RU" altLang="uk-UA" smtClean="0">
                <a:latin typeface="Arial" charset="0"/>
                <a:cs typeface="Arial" charset="0"/>
              </a:rPr>
              <a:pPr/>
              <a:t>13</a:t>
            </a:fld>
            <a:endParaRPr lang="ru-RU" altLang="uk-UA" smtClean="0">
              <a:latin typeface="Arial" charset="0"/>
              <a:cs typeface="Arial"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r>
              <a:rPr lang="uk-UA" altLang="uk-UA" b="1" smtClean="0"/>
              <a:t>Сталий розвиток і майбутнє України</a:t>
            </a:r>
            <a:endParaRPr lang="en-US" altLang="uk-UA" smtClean="0"/>
          </a:p>
          <a:p>
            <a:r>
              <a:rPr lang="uk-UA" altLang="uk-UA" smtClean="0"/>
              <a:t>В </a:t>
            </a:r>
            <a:r>
              <a:rPr lang="uk-UA" altLang="uk-UA" i="1" smtClean="0"/>
              <a:t>короткостроковій перспективі </a:t>
            </a:r>
            <a:r>
              <a:rPr lang="uk-UA" altLang="uk-UA" smtClean="0"/>
              <a:t>стратегічною метою сталого розвитку України повинне бути подолання економічної та структурної кризи, що розвинулись в період переходу до ринкової економіки та демократичного громадського суспільства. Для досягнення сталого розвитку є необхідним комплексний підхід: </a:t>
            </a:r>
            <a:endParaRPr lang="en-US" altLang="uk-UA" smtClean="0"/>
          </a:p>
          <a:p>
            <a:r>
              <a:rPr lang="uk-UA" altLang="uk-UA" smtClean="0"/>
              <a:t>(і) екологічна безпека: стратегічна мета - збереження і відновлення природних екосистем, стабілізація та поліпшення якості навколишнього середовища, зниження викидів шкідливих речовин і т.д. </a:t>
            </a:r>
            <a:endParaRPr lang="en-US" altLang="uk-UA" smtClean="0"/>
          </a:p>
          <a:p>
            <a:r>
              <a:rPr lang="uk-UA" altLang="uk-UA" smtClean="0"/>
              <a:t>(ii) економічна стабільність: метою є створення соціально й екологічно ефективної економіки, що забезпечує гідний рівень життя громадян, конкурентноздатність продукції. Важливою цільовою настановою повинно стати забезпечення економічного розвитку переважно на вже освоєних територіях. </a:t>
            </a:r>
            <a:endParaRPr lang="en-US" altLang="uk-UA" smtClean="0"/>
          </a:p>
          <a:p>
            <a:r>
              <a:rPr lang="uk-UA" altLang="uk-UA" smtClean="0"/>
              <a:t>(iii) соціальне благополуччя: основною метою є збільшення середньої тривалості життя населення, планування родини та раціоналізація особистого споживання, поліпшення середовища існування людини, розвиток його соціальної активності, забезпечення рівних можливостей в одержанні медичної допомоги, соціальний захист уразливих груп населення. </a:t>
            </a:r>
            <a:endParaRPr lang="en-US" altLang="uk-UA" smtClean="0"/>
          </a:p>
          <a:p>
            <a:r>
              <a:rPr lang="uk-UA" altLang="uk-UA" smtClean="0"/>
              <a:t>В </a:t>
            </a:r>
            <a:r>
              <a:rPr lang="uk-UA" altLang="uk-UA" i="1" smtClean="0"/>
              <a:t>довгостроковій перспективі </a:t>
            </a:r>
            <a:r>
              <a:rPr lang="uk-UA" altLang="uk-UA" smtClean="0"/>
              <a:t>акценти розвитку будуть зміщуватися з економічних на еколого-соціальні та з матеріальних на духовно-моральні й інформаційні. Почне формуватися нове суспільство, що є першим етапом становлення ноосфери, думки про яку висловлював В.І. Вернадський.</a:t>
            </a:r>
            <a:endParaRPr lang="en-US" altLang="uk-U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37AAFCFE-3DFB-4DEC-9602-395A2AC335D3}" type="slidenum">
              <a:rPr lang="ru-RU" altLang="uk-UA" smtClean="0">
                <a:latin typeface="Arial" charset="0"/>
                <a:cs typeface="Arial" charset="0"/>
              </a:rPr>
              <a:pPr/>
              <a:t>14</a:t>
            </a:fld>
            <a:endParaRPr lang="ru-RU" altLang="uk-UA" smtClean="0">
              <a:latin typeface="Arial" charset="0"/>
              <a:cs typeface="Arial"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r>
              <a:rPr lang="uk-UA" altLang="uk-UA" b="1" smtClean="0"/>
              <a:t>Сталий розвиток і майбутнє України</a:t>
            </a:r>
            <a:endParaRPr lang="en-US" altLang="uk-UA" smtClean="0"/>
          </a:p>
          <a:p>
            <a:r>
              <a:rPr lang="uk-UA" altLang="uk-UA" smtClean="0"/>
              <a:t>В </a:t>
            </a:r>
            <a:r>
              <a:rPr lang="uk-UA" altLang="uk-UA" i="1" smtClean="0"/>
              <a:t>короткостроковій перспективі </a:t>
            </a:r>
            <a:r>
              <a:rPr lang="uk-UA" altLang="uk-UA" smtClean="0"/>
              <a:t>стратегічною метою сталого розвитку України повинне бути подолання економічної та структурної кризи, що розвинулись в період переходу до ринкової економіки та демократичного громадського суспільства. Для досягнення сталого розвитку є необхідним комплексний підхід: </a:t>
            </a:r>
            <a:endParaRPr lang="en-US" altLang="uk-UA" smtClean="0"/>
          </a:p>
          <a:p>
            <a:r>
              <a:rPr lang="uk-UA" altLang="uk-UA" smtClean="0"/>
              <a:t>(і) екологічна безпека: стратегічна мета - збереження і відновлення природних екосистем, стабілізація та поліпшення якості навколишнього середовища, зниження викидів шкідливих речовин і т.д. </a:t>
            </a:r>
            <a:endParaRPr lang="en-US" altLang="uk-UA" smtClean="0"/>
          </a:p>
          <a:p>
            <a:r>
              <a:rPr lang="uk-UA" altLang="uk-UA" smtClean="0"/>
              <a:t>(ii) економічна стабільність: метою є створення соціально й екологічно ефективної економіки, що забезпечує гідний рівень життя громадян, конкурентноздатність продукції. Важливою цільовою настановою повинно стати забезпечення економічного розвитку переважно на вже освоєних територіях. </a:t>
            </a:r>
            <a:endParaRPr lang="en-US" altLang="uk-UA" smtClean="0"/>
          </a:p>
          <a:p>
            <a:r>
              <a:rPr lang="uk-UA" altLang="uk-UA" smtClean="0"/>
              <a:t>(iii) соціальне благополуччя: основною метою є збільшення середньої тривалості життя населення, планування родини та раціоналізація особистого споживання, поліпшення середовища існування людини, розвиток його соціальної активності, забезпечення рівних можливостей в одержанні медичної допомоги, соціальний захист уразливих груп населення. </a:t>
            </a:r>
            <a:endParaRPr lang="en-US" altLang="uk-UA" smtClean="0"/>
          </a:p>
          <a:p>
            <a:r>
              <a:rPr lang="uk-UA" altLang="uk-UA" smtClean="0"/>
              <a:t>В </a:t>
            </a:r>
            <a:r>
              <a:rPr lang="uk-UA" altLang="uk-UA" i="1" smtClean="0"/>
              <a:t>довгостроковій перспективі </a:t>
            </a:r>
            <a:r>
              <a:rPr lang="uk-UA" altLang="uk-UA" smtClean="0"/>
              <a:t>акценти розвитку будуть зміщуватися з економічних на еколого-соціальні та з матеріальних на духовно-моральні й інформаційні. Почне формуватися нове суспільство, що є першим етапом становлення ноосфери, думки про яку висловлював В.І. Вернадський.</a:t>
            </a:r>
            <a:endParaRPr lang="en-US" altLang="uk-U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7631834B-6155-459F-9FD4-CD7CF05440AE}" type="slidenum">
              <a:rPr lang="ru-RU" altLang="uk-UA" smtClean="0">
                <a:latin typeface="Arial" charset="0"/>
                <a:cs typeface="Arial" charset="0"/>
              </a:rPr>
              <a:pPr/>
              <a:t>15</a:t>
            </a:fld>
            <a:endParaRPr lang="ru-RU" altLang="uk-UA" smtClean="0">
              <a:latin typeface="Arial" charset="0"/>
              <a:cs typeface="Arial"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ru-RU" altLang="uk-UA" b="1" smtClean="0"/>
              <a:t>П</a:t>
            </a:r>
            <a:r>
              <a:rPr lang="uk-UA" altLang="uk-UA" b="1" smtClean="0"/>
              <a:t>ідтримай кампанію «Майбутнє, якого ми хочемо»</a:t>
            </a:r>
            <a:endParaRPr lang="en-US" altLang="uk-UA" smtClean="0"/>
          </a:p>
          <a:p>
            <a:r>
              <a:rPr lang="uk-UA" altLang="uk-UA" smtClean="0"/>
              <a:t>Уяви, яким ти хотів би бачити світ через 20 років та надішли своє бачення на сайт кампанії: </a:t>
            </a:r>
            <a:endParaRPr lang="en-US" altLang="uk-UA" smtClean="0"/>
          </a:p>
          <a:p>
            <a:r>
              <a:rPr lang="ru-RU" altLang="uk-UA" b="1" smtClean="0"/>
              <a:t> </a:t>
            </a:r>
            <a:endParaRPr lang="en-US" altLang="uk-UA" smtClean="0"/>
          </a:p>
          <a:p>
            <a:r>
              <a:rPr lang="ru-RU" altLang="uk-UA" b="1" smtClean="0"/>
              <a:t>Стань волонтером</a:t>
            </a:r>
            <a:endParaRPr lang="en-US" altLang="uk-UA" smtClean="0"/>
          </a:p>
          <a:p>
            <a:r>
              <a:rPr lang="ru-RU" altLang="uk-UA" smtClean="0"/>
              <a:t>Візьми участь в акціях висадження дерев, прибиранні парків, лісів та озер, та інших «сталих» ініціативах.</a:t>
            </a:r>
            <a:endParaRPr lang="en-US" altLang="uk-UA" smtClean="0"/>
          </a:p>
          <a:p>
            <a:r>
              <a:rPr lang="uk-UA" altLang="uk-UA" smtClean="0"/>
              <a:t> </a:t>
            </a:r>
            <a:endParaRPr lang="en-US" altLang="uk-UA" smtClean="0"/>
          </a:p>
          <a:p>
            <a:r>
              <a:rPr lang="uk-UA" altLang="uk-UA" b="1" smtClean="0"/>
              <a:t>Будь обізнаним </a:t>
            </a:r>
            <a:endParaRPr lang="en-US" altLang="uk-UA" smtClean="0"/>
          </a:p>
          <a:p>
            <a:r>
              <a:rPr lang="uk-UA" altLang="uk-UA" smtClean="0"/>
              <a:t>Читай, вивчай інформацію щодо сталого розвитку, питань, пов’язаних з зеленим туризмом, зеленою економікою, збереженням енергії та іншим та ділись своїми знаннями. </a:t>
            </a:r>
            <a:endParaRPr lang="en-US" altLang="uk-UA" smtClean="0"/>
          </a:p>
          <a:p>
            <a:r>
              <a:rPr lang="uk-UA" altLang="uk-UA" smtClean="0"/>
              <a:t> </a:t>
            </a:r>
            <a:endParaRPr lang="en-US" altLang="uk-UA" smtClean="0"/>
          </a:p>
          <a:p>
            <a:r>
              <a:rPr lang="uk-UA" altLang="uk-UA" b="1" smtClean="0"/>
              <a:t>Дій </a:t>
            </a:r>
            <a:endParaRPr lang="en-US" altLang="uk-UA" smtClean="0"/>
          </a:p>
          <a:p>
            <a:r>
              <a:rPr lang="uk-UA" altLang="uk-UA" smtClean="0"/>
              <a:t>Організуй власну подію чи приєднайся до акцій, що проходять в місті, де ти живеш.</a:t>
            </a:r>
            <a:endParaRPr lang="en-US" altLang="uk-UA" smtClean="0"/>
          </a:p>
          <a:p>
            <a:endParaRPr lang="en-US" altLang="uk-U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55B5A214-FF46-41B5-B4AC-B52B6093E1A0}" type="slidenum">
              <a:rPr lang="ru-RU" altLang="uk-UA" smtClean="0">
                <a:latin typeface="Arial" charset="0"/>
                <a:cs typeface="Arial" charset="0"/>
              </a:rPr>
              <a:pPr/>
              <a:t>16</a:t>
            </a:fld>
            <a:endParaRPr lang="ru-RU" altLang="uk-UA" smtClean="0">
              <a:latin typeface="Arial" charset="0"/>
              <a:cs typeface="Arial"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r>
              <a:rPr lang="ru-RU" altLang="uk-UA" b="1" smtClean="0"/>
              <a:t>П</a:t>
            </a:r>
            <a:r>
              <a:rPr lang="uk-UA" altLang="uk-UA" b="1" smtClean="0"/>
              <a:t>ідтримай кампанію «Майбутнє, якого ми хочемо»</a:t>
            </a:r>
            <a:endParaRPr lang="en-US" altLang="uk-UA" smtClean="0"/>
          </a:p>
          <a:p>
            <a:r>
              <a:rPr lang="uk-UA" altLang="uk-UA" smtClean="0"/>
              <a:t>Уяви, яким ти хотів би бачити світ через 20 років та надішли своє бачення на сайт кампанії: </a:t>
            </a:r>
            <a:endParaRPr lang="en-US" altLang="uk-UA" smtClean="0"/>
          </a:p>
          <a:p>
            <a:r>
              <a:rPr lang="ru-RU" altLang="uk-UA" b="1" smtClean="0"/>
              <a:t> </a:t>
            </a:r>
            <a:endParaRPr lang="en-US" altLang="uk-UA" smtClean="0"/>
          </a:p>
          <a:p>
            <a:r>
              <a:rPr lang="ru-RU" altLang="uk-UA" b="1" smtClean="0"/>
              <a:t>Стань волонтером</a:t>
            </a:r>
            <a:endParaRPr lang="en-US" altLang="uk-UA" smtClean="0"/>
          </a:p>
          <a:p>
            <a:r>
              <a:rPr lang="ru-RU" altLang="uk-UA" smtClean="0"/>
              <a:t>Візьми участь в акціях висадження дерев, прибиранні парків, лісів та озер, та інших «сталих» ініціативах.</a:t>
            </a:r>
            <a:endParaRPr lang="en-US" altLang="uk-UA" smtClean="0"/>
          </a:p>
          <a:p>
            <a:r>
              <a:rPr lang="uk-UA" altLang="uk-UA" smtClean="0"/>
              <a:t> </a:t>
            </a:r>
            <a:endParaRPr lang="en-US" altLang="uk-UA" smtClean="0"/>
          </a:p>
          <a:p>
            <a:r>
              <a:rPr lang="uk-UA" altLang="uk-UA" b="1" smtClean="0"/>
              <a:t>Будь обізнаним </a:t>
            </a:r>
            <a:endParaRPr lang="en-US" altLang="uk-UA" smtClean="0"/>
          </a:p>
          <a:p>
            <a:r>
              <a:rPr lang="uk-UA" altLang="uk-UA" smtClean="0"/>
              <a:t>Читай, вивчай інформацію щодо сталого розвитку, питань, пов’язаних з зеленим туризмом, зеленою економікою, збереженням енергії та іншим та ділись своїми знаннями. </a:t>
            </a:r>
            <a:endParaRPr lang="en-US" altLang="uk-UA" smtClean="0"/>
          </a:p>
          <a:p>
            <a:r>
              <a:rPr lang="uk-UA" altLang="uk-UA" smtClean="0"/>
              <a:t> </a:t>
            </a:r>
            <a:endParaRPr lang="en-US" altLang="uk-UA" smtClean="0"/>
          </a:p>
          <a:p>
            <a:r>
              <a:rPr lang="uk-UA" altLang="uk-UA" b="1" smtClean="0"/>
              <a:t>Дій </a:t>
            </a:r>
            <a:endParaRPr lang="en-US" altLang="uk-UA" smtClean="0"/>
          </a:p>
          <a:p>
            <a:r>
              <a:rPr lang="uk-UA" altLang="uk-UA" smtClean="0"/>
              <a:t>Організуй власну подію чи приєднайся до акцій, що проходять в місті, де ти живеш.</a:t>
            </a:r>
            <a:endParaRPr lang="en-US" altLang="uk-UA" smtClean="0"/>
          </a:p>
          <a:p>
            <a:endParaRPr lang="en-US" altLang="uk-U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4A7C2F37-DE3C-4A40-8B85-B3FBCD038641}" type="slidenum">
              <a:rPr lang="ru-RU" altLang="uk-UA" smtClean="0">
                <a:latin typeface="Arial" charset="0"/>
                <a:cs typeface="Arial" charset="0"/>
              </a:rPr>
              <a:pPr/>
              <a:t>17</a:t>
            </a:fld>
            <a:endParaRPr lang="ru-RU" altLang="uk-UA" smtClean="0">
              <a:latin typeface="Arial" charset="0"/>
              <a:cs typeface="Arial"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r>
              <a:rPr lang="ru-RU" altLang="uk-UA" b="1" smtClean="0"/>
              <a:t>П</a:t>
            </a:r>
            <a:r>
              <a:rPr lang="uk-UA" altLang="uk-UA" b="1" smtClean="0"/>
              <a:t>ідтримай кампанію «Майбутнє, якого ми хочемо»</a:t>
            </a:r>
            <a:endParaRPr lang="en-US" altLang="uk-UA" smtClean="0"/>
          </a:p>
          <a:p>
            <a:r>
              <a:rPr lang="uk-UA" altLang="uk-UA" smtClean="0"/>
              <a:t>Уяви, яким ти хотів би бачити світ через 20 років та надішли своє бачення на сайт кампанії: </a:t>
            </a:r>
            <a:endParaRPr lang="en-US" altLang="uk-UA" smtClean="0"/>
          </a:p>
          <a:p>
            <a:r>
              <a:rPr lang="ru-RU" altLang="uk-UA" b="1" smtClean="0"/>
              <a:t> </a:t>
            </a:r>
            <a:endParaRPr lang="en-US" altLang="uk-UA" smtClean="0"/>
          </a:p>
          <a:p>
            <a:r>
              <a:rPr lang="ru-RU" altLang="uk-UA" b="1" smtClean="0"/>
              <a:t>Стань волонтером</a:t>
            </a:r>
            <a:endParaRPr lang="en-US" altLang="uk-UA" smtClean="0"/>
          </a:p>
          <a:p>
            <a:r>
              <a:rPr lang="ru-RU" altLang="uk-UA" smtClean="0"/>
              <a:t>Візьми участь в акціях висадження дерев, прибиранні парків, лісів та озер, та інших «сталих» ініціативах.</a:t>
            </a:r>
            <a:endParaRPr lang="en-US" altLang="uk-UA" smtClean="0"/>
          </a:p>
          <a:p>
            <a:r>
              <a:rPr lang="uk-UA" altLang="uk-UA" smtClean="0"/>
              <a:t> </a:t>
            </a:r>
            <a:endParaRPr lang="en-US" altLang="uk-UA" smtClean="0"/>
          </a:p>
          <a:p>
            <a:r>
              <a:rPr lang="uk-UA" altLang="uk-UA" b="1" smtClean="0"/>
              <a:t>Будь обізнаним </a:t>
            </a:r>
            <a:endParaRPr lang="en-US" altLang="uk-UA" smtClean="0"/>
          </a:p>
          <a:p>
            <a:r>
              <a:rPr lang="uk-UA" altLang="uk-UA" smtClean="0"/>
              <a:t>Читай, вивчай інформацію щодо сталого розвитку, питань, пов’язаних з зеленим туризмом, зеленою економікою, збереженням енергії та іншим та ділись своїми знаннями. </a:t>
            </a:r>
            <a:endParaRPr lang="en-US" altLang="uk-UA" smtClean="0"/>
          </a:p>
          <a:p>
            <a:r>
              <a:rPr lang="uk-UA" altLang="uk-UA" smtClean="0"/>
              <a:t> </a:t>
            </a:r>
            <a:endParaRPr lang="en-US" altLang="uk-UA" smtClean="0"/>
          </a:p>
          <a:p>
            <a:r>
              <a:rPr lang="uk-UA" altLang="uk-UA" b="1" smtClean="0"/>
              <a:t>Дій </a:t>
            </a:r>
            <a:endParaRPr lang="en-US" altLang="uk-UA" smtClean="0"/>
          </a:p>
          <a:p>
            <a:r>
              <a:rPr lang="uk-UA" altLang="uk-UA" smtClean="0"/>
              <a:t>Організуй власну подію чи приєднайся до акцій, що проходять в місті, де ти живеш.</a:t>
            </a:r>
            <a:endParaRPr lang="en-US" altLang="uk-UA" smtClean="0"/>
          </a:p>
          <a:p>
            <a:endParaRPr lang="en-US" altLang="uk-UA"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12662E57-B0A5-473D-9FE4-FD40B40E3936}" type="slidenum">
              <a:rPr lang="ru-RU" altLang="uk-UA" smtClean="0">
                <a:latin typeface="Arial" charset="0"/>
                <a:cs typeface="Arial" charset="0"/>
              </a:rPr>
              <a:pPr/>
              <a:t>18</a:t>
            </a:fld>
            <a:endParaRPr lang="ru-RU" altLang="uk-UA" smtClean="0">
              <a:latin typeface="Arial" charset="0"/>
              <a:cs typeface="Arial" charset="0"/>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r>
              <a:rPr lang="ru-RU" altLang="uk-UA" b="1" smtClean="0"/>
              <a:t>П</a:t>
            </a:r>
            <a:r>
              <a:rPr lang="uk-UA" altLang="uk-UA" b="1" smtClean="0"/>
              <a:t>ідтримай кампанію «Майбутнє, якого ми хочемо»</a:t>
            </a:r>
            <a:endParaRPr lang="en-US" altLang="uk-UA" smtClean="0"/>
          </a:p>
          <a:p>
            <a:r>
              <a:rPr lang="uk-UA" altLang="uk-UA" smtClean="0"/>
              <a:t>Уяви, яким ти хотів би бачити світ через 20 років та надішли своє бачення на сайт кампанії: </a:t>
            </a:r>
            <a:endParaRPr lang="en-US" altLang="uk-UA" smtClean="0"/>
          </a:p>
          <a:p>
            <a:r>
              <a:rPr lang="ru-RU" altLang="uk-UA" b="1" smtClean="0"/>
              <a:t> </a:t>
            </a:r>
            <a:endParaRPr lang="en-US" altLang="uk-UA" smtClean="0"/>
          </a:p>
          <a:p>
            <a:r>
              <a:rPr lang="ru-RU" altLang="uk-UA" b="1" smtClean="0"/>
              <a:t>Стань волонтером</a:t>
            </a:r>
            <a:endParaRPr lang="en-US" altLang="uk-UA" smtClean="0"/>
          </a:p>
          <a:p>
            <a:r>
              <a:rPr lang="ru-RU" altLang="uk-UA" smtClean="0"/>
              <a:t>Візьми участь в акціях висадження дерев, прибиранні парків, лісів та озер, та інших «сталих» ініціативах.</a:t>
            </a:r>
            <a:endParaRPr lang="en-US" altLang="uk-UA" smtClean="0"/>
          </a:p>
          <a:p>
            <a:r>
              <a:rPr lang="uk-UA" altLang="uk-UA" smtClean="0"/>
              <a:t> </a:t>
            </a:r>
            <a:endParaRPr lang="en-US" altLang="uk-UA" smtClean="0"/>
          </a:p>
          <a:p>
            <a:r>
              <a:rPr lang="uk-UA" altLang="uk-UA" b="1" smtClean="0"/>
              <a:t>Будь обізнаним </a:t>
            </a:r>
            <a:endParaRPr lang="en-US" altLang="uk-UA" smtClean="0"/>
          </a:p>
          <a:p>
            <a:r>
              <a:rPr lang="uk-UA" altLang="uk-UA" smtClean="0"/>
              <a:t>Читай, вивчай інформацію щодо сталого розвитку, питань, пов’язаних з зеленим туризмом, зеленою економікою, збереженням енергії та іншим та ділись своїми знаннями. </a:t>
            </a:r>
            <a:endParaRPr lang="en-US" altLang="uk-UA" smtClean="0"/>
          </a:p>
          <a:p>
            <a:r>
              <a:rPr lang="uk-UA" altLang="uk-UA" smtClean="0"/>
              <a:t> </a:t>
            </a:r>
            <a:endParaRPr lang="en-US" altLang="uk-UA" smtClean="0"/>
          </a:p>
          <a:p>
            <a:r>
              <a:rPr lang="uk-UA" altLang="uk-UA" b="1" smtClean="0"/>
              <a:t>Дій </a:t>
            </a:r>
            <a:endParaRPr lang="en-US" altLang="uk-UA" smtClean="0"/>
          </a:p>
          <a:p>
            <a:r>
              <a:rPr lang="uk-UA" altLang="uk-UA" smtClean="0"/>
              <a:t>Організуй власну подію чи приєднайся до акцій, що проходять в місті, де ти живеш.</a:t>
            </a:r>
            <a:endParaRPr lang="en-US" altLang="uk-UA" smtClean="0"/>
          </a:p>
          <a:p>
            <a:endParaRPr lang="en-US" altLang="uk-UA"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FB755E82-5798-4A51-A979-DC2DFFC78A0F}" type="slidenum">
              <a:rPr lang="ru-RU" altLang="uk-UA" smtClean="0">
                <a:latin typeface="Arial" charset="0"/>
                <a:cs typeface="Arial" charset="0"/>
              </a:rPr>
              <a:pPr/>
              <a:t>19</a:t>
            </a:fld>
            <a:endParaRPr lang="ru-RU" altLang="uk-UA" smtClean="0">
              <a:latin typeface="Arial" charset="0"/>
              <a:cs typeface="Arial" charset="0"/>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r>
              <a:rPr lang="ru-RU" altLang="uk-UA" b="1" smtClean="0"/>
              <a:t>П</a:t>
            </a:r>
            <a:r>
              <a:rPr lang="uk-UA" altLang="uk-UA" b="1" smtClean="0"/>
              <a:t>ідтримай кампанію «Майбутнє, якого ми хочемо»</a:t>
            </a:r>
            <a:endParaRPr lang="en-US" altLang="uk-UA" smtClean="0"/>
          </a:p>
          <a:p>
            <a:r>
              <a:rPr lang="uk-UA" altLang="uk-UA" smtClean="0"/>
              <a:t>Уяви, яким ти хотів би бачити світ через 20 років та надішли своє бачення на сайт кампанії: </a:t>
            </a:r>
            <a:endParaRPr lang="en-US" altLang="uk-UA" smtClean="0"/>
          </a:p>
          <a:p>
            <a:r>
              <a:rPr lang="ru-RU" altLang="uk-UA" b="1" smtClean="0"/>
              <a:t> </a:t>
            </a:r>
            <a:endParaRPr lang="en-US" altLang="uk-UA" smtClean="0"/>
          </a:p>
          <a:p>
            <a:r>
              <a:rPr lang="ru-RU" altLang="uk-UA" b="1" smtClean="0"/>
              <a:t>Стань волонтером</a:t>
            </a:r>
            <a:endParaRPr lang="en-US" altLang="uk-UA" smtClean="0"/>
          </a:p>
          <a:p>
            <a:r>
              <a:rPr lang="ru-RU" altLang="uk-UA" smtClean="0"/>
              <a:t>Візьми участь в акціях висадження дерев, прибиранні парків, лісів та озер, та інших «сталих» ініціативах.</a:t>
            </a:r>
            <a:endParaRPr lang="en-US" altLang="uk-UA" smtClean="0"/>
          </a:p>
          <a:p>
            <a:r>
              <a:rPr lang="uk-UA" altLang="uk-UA" smtClean="0"/>
              <a:t> </a:t>
            </a:r>
            <a:endParaRPr lang="en-US" altLang="uk-UA" smtClean="0"/>
          </a:p>
          <a:p>
            <a:r>
              <a:rPr lang="uk-UA" altLang="uk-UA" b="1" smtClean="0"/>
              <a:t>Будь обізнаним </a:t>
            </a:r>
            <a:endParaRPr lang="en-US" altLang="uk-UA" smtClean="0"/>
          </a:p>
          <a:p>
            <a:r>
              <a:rPr lang="uk-UA" altLang="uk-UA" smtClean="0"/>
              <a:t>Читай, вивчай інформацію щодо сталого розвитку, питань, пов’язаних з зеленим туризмом, зеленою економікою, збереженням енергії та іншим та ділись своїми знаннями. </a:t>
            </a:r>
            <a:endParaRPr lang="en-US" altLang="uk-UA" smtClean="0"/>
          </a:p>
          <a:p>
            <a:r>
              <a:rPr lang="uk-UA" altLang="uk-UA" smtClean="0"/>
              <a:t> </a:t>
            </a:r>
            <a:endParaRPr lang="en-US" altLang="uk-UA" smtClean="0"/>
          </a:p>
          <a:p>
            <a:r>
              <a:rPr lang="uk-UA" altLang="uk-UA" b="1" smtClean="0"/>
              <a:t>Дій </a:t>
            </a:r>
            <a:endParaRPr lang="en-US" altLang="uk-UA" smtClean="0"/>
          </a:p>
          <a:p>
            <a:r>
              <a:rPr lang="uk-UA" altLang="uk-UA" smtClean="0"/>
              <a:t>Організуй власну подію чи приєднайся до акцій, що проходять в місті, де ти живеш.</a:t>
            </a:r>
            <a:endParaRPr lang="en-US" altLang="uk-UA" smtClean="0"/>
          </a:p>
          <a:p>
            <a:endParaRPr lang="en-US" altLang="uk-U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0CBD4235-FD31-4619-BF87-4F2DE3336352}" type="slidenum">
              <a:rPr lang="ru-RU" altLang="uk-UA" smtClean="0">
                <a:latin typeface="Arial" charset="0"/>
                <a:cs typeface="Arial" charset="0"/>
              </a:rPr>
              <a:pPr/>
              <a:t>2</a:t>
            </a:fld>
            <a:endParaRPr lang="ru-RU" altLang="uk-UA" smtClean="0">
              <a:latin typeface="Arial" charset="0"/>
              <a:cs typeface="Arial"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ru-RU" altLang="uk-UA" smtClean="0"/>
              <a:t>У червні 1972 року відбулася конференція ООН з проблем навколишнього середовища, на якій було прийняла Декларацію принципів і Пл&lt;| дійТЗці документи поклали початок регулярній міжнародній дії ності по охороні навколишнього середовища в рамках ООН, а ю: ференція мала велике значення для розвитку міжнародного спів| бітництва в цій сфері. Декларація містить положення, якими пов» керуватися держави і міжнародні організації у своїх діях, що впл вають на стан навколишнього середовища. Цей документ є резуль</a:t>
            </a:r>
            <a:r>
              <a:rPr lang="uk-UA" altLang="uk-UA" smtClean="0"/>
              <a:t>та</a:t>
            </a:r>
            <a:r>
              <a:rPr lang="ru-RU" altLang="uk-UA" smtClean="0"/>
              <a:t>том політичної домовленості держав. Він не має обов'язкової юридичної сили, але виражає політичні установки, визнані державами.</a:t>
            </a:r>
          </a:p>
          <a:p>
            <a:endParaRPr lang="ru-RU" altLang="uk-UA" smtClean="0"/>
          </a:p>
          <a:p>
            <a:r>
              <a:rPr lang="ru-RU" altLang="uk-UA" smtClean="0"/>
              <a:t>Декларація складається з преамбули і 26 принципів. У преамбул підкреслено глобальний характер проблем охорони навколишньог середовища і, не дивлячись на те, що приводом до конференції стала стурбованість світового співтовариства з приводу погіршення  навколишнього середовища, у Декларації висловлена впевненітьс у здатності людства використати свої знання, досягнення науки і техніки для збереження і покращення навколишнього середовища.</a:t>
            </a:r>
          </a:p>
          <a:p>
            <a:endParaRPr lang="ru-RU" altLang="uk-UA" smtClean="0"/>
          </a:p>
          <a:p>
            <a:r>
              <a:rPr lang="ru-RU" altLang="uk-UA" smtClean="0"/>
              <a:t>План Дій є програмним документом, який містить 109 рекомендацій вирішення екологічних проблем, які стосуються планування населених пунктів із врахуванням якості навколишнього середовиі управління природними ресурсами; визначення забруднювачів, що мають міжнародне значення, і боротьбу з ними; освітніх, інформаціних, соціальних і культурних аспектів проблем навколишнього середовища та ін.</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xfrm>
            <a:off x="1185863" y="-34925"/>
            <a:ext cx="4252912" cy="3190875"/>
          </a:xfrm>
          <a:ln/>
        </p:spPr>
      </p:sp>
      <p:sp>
        <p:nvSpPr>
          <p:cNvPr id="68610" name="Notes Placeholder 2"/>
          <p:cNvSpPr>
            <a:spLocks noGrp="1"/>
          </p:cNvSpPr>
          <p:nvPr>
            <p:ph type="body" idx="1"/>
          </p:nvPr>
        </p:nvSpPr>
        <p:spPr>
          <a:xfrm>
            <a:off x="53975" y="3125788"/>
            <a:ext cx="6632575" cy="5999162"/>
          </a:xfrm>
          <a:noFill/>
          <a:ln/>
        </p:spPr>
        <p:txBody>
          <a:bodyPr/>
          <a:lstStyle/>
          <a:p>
            <a:endParaRPr lang="uk-UA" sz="1600" smtClean="0"/>
          </a:p>
        </p:txBody>
      </p:sp>
      <p:sp>
        <p:nvSpPr>
          <p:cNvPr id="68611" name="Slide Number Placeholder 3"/>
          <p:cNvSpPr>
            <a:spLocks noGrp="1"/>
          </p:cNvSpPr>
          <p:nvPr>
            <p:ph type="sldNum" sz="quarter" idx="5"/>
          </p:nvPr>
        </p:nvSpPr>
        <p:spPr>
          <a:noFill/>
        </p:spPr>
        <p:txBody>
          <a:bodyPr/>
          <a:lstStyle/>
          <a:p>
            <a:fld id="{67391E53-FF63-4CE3-8C37-F89E50A1F6CB}" type="slidenum">
              <a:rPr lang="en-US" smtClean="0">
                <a:latin typeface="Arial" charset="0"/>
                <a:cs typeface="Arial" charset="0"/>
              </a:rPr>
              <a:pPr/>
              <a:t>20</a:t>
            </a:fld>
            <a:endParaRPr lang="uk-UA"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p:spPr>
        <p:txBody>
          <a:bodyPr/>
          <a:lstStyle/>
          <a:p>
            <a:r>
              <a:rPr lang="ru-RU" smtClean="0"/>
              <a:t>Новий порядок денний включає в себе всі три аспекти сталого розвитку (економічний, соціальний та екологічний) навколо людей, планети, благополуччя, миру і партнерства.</a:t>
            </a:r>
            <a:endParaRPr lang="uk-UA" smtClean="0"/>
          </a:p>
        </p:txBody>
      </p:sp>
      <p:sp>
        <p:nvSpPr>
          <p:cNvPr id="70659" name="Slide Number Placeholder 3"/>
          <p:cNvSpPr>
            <a:spLocks noGrp="1"/>
          </p:cNvSpPr>
          <p:nvPr>
            <p:ph type="sldNum" sz="quarter" idx="5"/>
          </p:nvPr>
        </p:nvSpPr>
        <p:spPr>
          <a:noFill/>
        </p:spPr>
        <p:txBody>
          <a:bodyPr/>
          <a:lstStyle/>
          <a:p>
            <a:fld id="{D6C53486-A427-4A9C-90E1-5FE142827670}" type="slidenum">
              <a:rPr lang="en-US" smtClean="0">
                <a:latin typeface="Arial" charset="0"/>
                <a:cs typeface="Arial" charset="0"/>
              </a:rPr>
              <a:pPr/>
              <a:t>21</a:t>
            </a:fld>
            <a:endParaRPr lang="uk-UA"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xfrm>
            <a:off x="1216025" y="23813"/>
            <a:ext cx="3608388" cy="2708275"/>
          </a:xfrm>
          <a:ln/>
        </p:spPr>
      </p:sp>
      <p:sp>
        <p:nvSpPr>
          <p:cNvPr id="72706" name="Notes Placeholder 2"/>
          <p:cNvSpPr>
            <a:spLocks noGrp="1"/>
          </p:cNvSpPr>
          <p:nvPr>
            <p:ph type="body" idx="1"/>
          </p:nvPr>
        </p:nvSpPr>
        <p:spPr>
          <a:xfrm>
            <a:off x="682625" y="2894013"/>
            <a:ext cx="5448300" cy="6461125"/>
          </a:xfrm>
          <a:noFill/>
          <a:ln/>
        </p:spPr>
        <p:txBody>
          <a:bodyPr/>
          <a:lstStyle/>
          <a:p>
            <a:r>
              <a:rPr lang="en-GB" smtClean="0"/>
              <a:t>The SDGs are consistent with</a:t>
            </a:r>
            <a:r>
              <a:rPr lang="en-GB" b="1" smtClean="0"/>
              <a:t> </a:t>
            </a:r>
            <a:r>
              <a:rPr lang="en-GB" smtClean="0"/>
              <a:t>the principles of WHO’s constitution, namely that </a:t>
            </a:r>
            <a:r>
              <a:rPr lang="en-GB" i="1" smtClean="0"/>
              <a:t>“Health is a state of complete physical, mental and social well-being and not merely the absence of disease or infirmity”</a:t>
            </a:r>
            <a:r>
              <a:rPr lang="en-GB" smtClean="0"/>
              <a:t> and that </a:t>
            </a:r>
            <a:r>
              <a:rPr lang="en-GB" i="1" smtClean="0"/>
              <a:t>“The enjoyment of the highest attainable standard of health is one of the fundamental rights of every human being without distinction of race, religion, political belief, economic or social condition”</a:t>
            </a:r>
            <a:r>
              <a:rPr lang="en-GB" smtClean="0"/>
              <a:t>.</a:t>
            </a:r>
            <a:endParaRPr lang="en-US" smtClean="0"/>
          </a:p>
          <a:p>
            <a:r>
              <a:rPr lang="uk-UA" i="1" smtClean="0"/>
              <a:t>Джерело: </a:t>
            </a:r>
            <a:r>
              <a:rPr lang="en-GB" i="1" smtClean="0"/>
              <a:t>WHO Constitution, paragraphs 2 &amp; 3.</a:t>
            </a:r>
            <a:endParaRPr lang="en-US" i="1" smtClean="0"/>
          </a:p>
          <a:p>
            <a:endParaRPr lang="uk-UA" sz="1600" smtClean="0"/>
          </a:p>
        </p:txBody>
      </p:sp>
      <p:sp>
        <p:nvSpPr>
          <p:cNvPr id="72707" name="Slide Number Placeholder 3"/>
          <p:cNvSpPr>
            <a:spLocks noGrp="1"/>
          </p:cNvSpPr>
          <p:nvPr>
            <p:ph type="sldNum" sz="quarter" idx="5"/>
          </p:nvPr>
        </p:nvSpPr>
        <p:spPr>
          <a:noFill/>
        </p:spPr>
        <p:txBody>
          <a:bodyPr/>
          <a:lstStyle/>
          <a:p>
            <a:fld id="{24BFD730-0EA6-43CF-B061-F5D537656F83}" type="slidenum">
              <a:rPr lang="en-GB" smtClean="0">
                <a:latin typeface="Arial" charset="0"/>
                <a:cs typeface="Arial" charset="0"/>
              </a:rPr>
              <a:pPr/>
              <a:t>22</a:t>
            </a:fld>
            <a:endParaRPr lang="uk-UA" smtClean="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xfrm>
            <a:off x="1216025" y="23813"/>
            <a:ext cx="3608388" cy="2708275"/>
          </a:xfrm>
          <a:ln/>
        </p:spPr>
      </p:sp>
      <p:sp>
        <p:nvSpPr>
          <p:cNvPr id="74754" name="Notes Placeholder 2"/>
          <p:cNvSpPr>
            <a:spLocks noGrp="1"/>
          </p:cNvSpPr>
          <p:nvPr>
            <p:ph type="body" idx="1"/>
          </p:nvPr>
        </p:nvSpPr>
        <p:spPr>
          <a:xfrm>
            <a:off x="682625" y="2894013"/>
            <a:ext cx="5448300" cy="6461125"/>
          </a:xfrm>
          <a:noFill/>
          <a:ln/>
        </p:spPr>
        <p:txBody>
          <a:bodyPr/>
          <a:lstStyle/>
          <a:p>
            <a:r>
              <a:rPr lang="uk-UA" smtClean="0"/>
              <a:t>Історично</a:t>
            </a:r>
            <a:r>
              <a:rPr lang="en-GB" smtClean="0"/>
              <a:t>, </a:t>
            </a:r>
            <a:r>
              <a:rPr lang="uk-UA" smtClean="0"/>
              <a:t>здоров</a:t>
            </a:r>
            <a:r>
              <a:rPr lang="en-US" smtClean="0"/>
              <a:t>’</a:t>
            </a:r>
            <a:r>
              <a:rPr lang="uk-UA" smtClean="0"/>
              <a:t>я мало значний вплив на зменшення бідності</a:t>
            </a:r>
            <a:r>
              <a:rPr lang="en-GB" smtClean="0"/>
              <a:t>, </a:t>
            </a:r>
            <a:r>
              <a:rPr lang="uk-UA" smtClean="0"/>
              <a:t>економічний розвиток</a:t>
            </a:r>
            <a:r>
              <a:rPr lang="en-GB" smtClean="0"/>
              <a:t>, </a:t>
            </a:r>
            <a:r>
              <a:rPr lang="uk-UA" smtClean="0"/>
              <a:t>за оцінками становить </a:t>
            </a:r>
            <a:r>
              <a:rPr lang="en-GB" smtClean="0"/>
              <a:t>30-40% </a:t>
            </a:r>
            <a:r>
              <a:rPr lang="uk-UA" smtClean="0"/>
              <a:t>від сьогоднішнього економічного добробуту</a:t>
            </a:r>
            <a:r>
              <a:rPr lang="en-GB" smtClean="0"/>
              <a:t>.  </a:t>
            </a:r>
            <a:r>
              <a:rPr lang="uk-UA" smtClean="0"/>
              <a:t>Дослідження показують, що</a:t>
            </a:r>
            <a:r>
              <a:rPr lang="en-GB" smtClean="0"/>
              <a:t>: i) </a:t>
            </a:r>
            <a:r>
              <a:rPr lang="uk-UA" smtClean="0"/>
              <a:t>Збільшення тривалості життя на один рік відповідає зростанню ВВП на 4%</a:t>
            </a:r>
            <a:r>
              <a:rPr lang="en-GB" smtClean="0"/>
              <a:t>; ii) </a:t>
            </a:r>
            <a:r>
              <a:rPr lang="uk-UA" smtClean="0"/>
              <a:t>У країнах зі високим рівнем доходів, зниження смертності від серцево-судинних захворювань на 10</a:t>
            </a:r>
            <a:r>
              <a:rPr lang="en-US" smtClean="0"/>
              <a:t>% </a:t>
            </a:r>
            <a:r>
              <a:rPr lang="uk-UA" smtClean="0"/>
              <a:t>спровокує зростання ВВП на 1</a:t>
            </a:r>
            <a:r>
              <a:rPr lang="en-US" smtClean="0"/>
              <a:t>%.</a:t>
            </a:r>
            <a:endParaRPr lang="uk-UA" smtClean="0"/>
          </a:p>
          <a:p>
            <a:endParaRPr lang="en-US" smtClean="0"/>
          </a:p>
          <a:p>
            <a:r>
              <a:rPr lang="uk-UA" i="1" smtClean="0"/>
              <a:t>Джерело: </a:t>
            </a:r>
            <a:r>
              <a:rPr lang="en-US" i="1" smtClean="0"/>
              <a:t>Task group report on Economics and Health Equities, WHO/Europe Review, forthcoming</a:t>
            </a:r>
          </a:p>
          <a:p>
            <a:endParaRPr lang="uk-UA" sz="1600" i="1" smtClean="0"/>
          </a:p>
        </p:txBody>
      </p:sp>
      <p:sp>
        <p:nvSpPr>
          <p:cNvPr id="74755" name="Slide Number Placeholder 3"/>
          <p:cNvSpPr>
            <a:spLocks noGrp="1"/>
          </p:cNvSpPr>
          <p:nvPr>
            <p:ph type="sldNum" sz="quarter" idx="5"/>
          </p:nvPr>
        </p:nvSpPr>
        <p:spPr>
          <a:noFill/>
        </p:spPr>
        <p:txBody>
          <a:bodyPr/>
          <a:lstStyle/>
          <a:p>
            <a:fld id="{17D03595-458F-4B43-BF42-ABEBB7F275DF}" type="slidenum">
              <a:rPr lang="en-GB" smtClean="0">
                <a:latin typeface="Arial" charset="0"/>
                <a:cs typeface="Arial" charset="0"/>
              </a:rPr>
              <a:pPr/>
              <a:t>23</a:t>
            </a:fld>
            <a:endParaRPr lang="uk-UA"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p:spPr>
        <p:txBody>
          <a:bodyPr/>
          <a:lstStyle/>
          <a:p>
            <a:endParaRPr lang="en-US" smtClean="0"/>
          </a:p>
        </p:txBody>
      </p:sp>
      <p:sp>
        <p:nvSpPr>
          <p:cNvPr id="76803" name="Slide Number Placeholder 3"/>
          <p:cNvSpPr>
            <a:spLocks noGrp="1"/>
          </p:cNvSpPr>
          <p:nvPr>
            <p:ph type="sldNum" sz="quarter" idx="5"/>
          </p:nvPr>
        </p:nvSpPr>
        <p:spPr>
          <a:noFill/>
        </p:spPr>
        <p:txBody>
          <a:bodyPr/>
          <a:lstStyle/>
          <a:p>
            <a:fld id="{D1089635-24FF-401D-82E5-ECFAE10B995B}" type="slidenum">
              <a:rPr lang="en-US" smtClean="0">
                <a:latin typeface="Arial" charset="0"/>
                <a:cs typeface="Arial" charset="0"/>
              </a:rPr>
              <a:pPr/>
              <a:t>24</a:t>
            </a:fld>
            <a:endParaRPr lang="uk-UA"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78850" name="Notes Placeholder 2"/>
          <p:cNvSpPr>
            <a:spLocks noGrp="1"/>
          </p:cNvSpPr>
          <p:nvPr>
            <p:ph type="body" idx="1"/>
          </p:nvPr>
        </p:nvSpPr>
        <p:spPr>
          <a:noFill/>
          <a:ln/>
        </p:spPr>
        <p:txBody>
          <a:bodyPr/>
          <a:lstStyle/>
          <a:p>
            <a:endParaRPr lang="en-US" smtClean="0"/>
          </a:p>
        </p:txBody>
      </p:sp>
      <p:sp>
        <p:nvSpPr>
          <p:cNvPr id="78851" name="Slide Number Placeholder 3"/>
          <p:cNvSpPr>
            <a:spLocks noGrp="1"/>
          </p:cNvSpPr>
          <p:nvPr>
            <p:ph type="sldNum" sz="quarter" idx="5"/>
          </p:nvPr>
        </p:nvSpPr>
        <p:spPr>
          <a:noFill/>
        </p:spPr>
        <p:txBody>
          <a:bodyPr/>
          <a:lstStyle/>
          <a:p>
            <a:fld id="{777B2FF4-D69D-44B6-BD52-642CE01AB1F4}" type="slidenum">
              <a:rPr lang="en-US" smtClean="0">
                <a:latin typeface="Arial" charset="0"/>
                <a:cs typeface="Arial" charset="0"/>
              </a:rPr>
              <a:pPr/>
              <a:t>25</a:t>
            </a:fld>
            <a:endParaRPr lang="uk-UA" smtClean="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a:ln/>
        </p:spPr>
        <p:txBody>
          <a:bodyPr/>
          <a:lstStyle/>
          <a:p>
            <a:endParaRPr lang="uk-UA" smtClean="0"/>
          </a:p>
        </p:txBody>
      </p:sp>
      <p:sp>
        <p:nvSpPr>
          <p:cNvPr id="80899" name="Slide Number Placeholder 3"/>
          <p:cNvSpPr>
            <a:spLocks noGrp="1"/>
          </p:cNvSpPr>
          <p:nvPr>
            <p:ph type="sldNum" sz="quarter" idx="5"/>
          </p:nvPr>
        </p:nvSpPr>
        <p:spPr>
          <a:noFill/>
        </p:spPr>
        <p:txBody>
          <a:bodyPr/>
          <a:lstStyle/>
          <a:p>
            <a:fld id="{394E565B-74CD-4768-BE08-87F0FCC49672}" type="slidenum">
              <a:rPr lang="en-US" smtClean="0">
                <a:latin typeface="Arial" charset="0"/>
                <a:cs typeface="Arial" charset="0"/>
              </a:rPr>
              <a:pPr/>
              <a:t>26</a:t>
            </a:fld>
            <a:endParaRPr lang="uk-UA" smtClean="0">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noFill/>
          <a:ln/>
        </p:spPr>
        <p:txBody>
          <a:bodyPr/>
          <a:lstStyle/>
          <a:p>
            <a:endParaRPr lang="uk-UA" smtClean="0"/>
          </a:p>
        </p:txBody>
      </p:sp>
      <p:sp>
        <p:nvSpPr>
          <p:cNvPr id="82947" name="Slide Number Placeholder 3"/>
          <p:cNvSpPr>
            <a:spLocks noGrp="1"/>
          </p:cNvSpPr>
          <p:nvPr>
            <p:ph type="sldNum" sz="quarter" idx="5"/>
          </p:nvPr>
        </p:nvSpPr>
        <p:spPr>
          <a:noFill/>
        </p:spPr>
        <p:txBody>
          <a:bodyPr/>
          <a:lstStyle/>
          <a:p>
            <a:fld id="{219D3DA5-6F86-4F88-A979-59C197C7104D}" type="slidenum">
              <a:rPr lang="en-US" smtClean="0">
                <a:latin typeface="Arial" charset="0"/>
                <a:cs typeface="Arial" charset="0"/>
              </a:rPr>
              <a:pPr/>
              <a:t>27</a:t>
            </a:fld>
            <a:endParaRPr lang="uk-UA" smtClean="0">
              <a:latin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a:noFill/>
          <a:ln/>
        </p:spPr>
        <p:txBody>
          <a:bodyPr/>
          <a:lstStyle/>
          <a:p>
            <a:endParaRPr lang="uk-UA" smtClean="0"/>
          </a:p>
        </p:txBody>
      </p:sp>
      <p:sp>
        <p:nvSpPr>
          <p:cNvPr id="84995" name="Slide Number Placeholder 3"/>
          <p:cNvSpPr>
            <a:spLocks noGrp="1"/>
          </p:cNvSpPr>
          <p:nvPr>
            <p:ph type="sldNum" sz="quarter" idx="5"/>
          </p:nvPr>
        </p:nvSpPr>
        <p:spPr>
          <a:noFill/>
        </p:spPr>
        <p:txBody>
          <a:bodyPr/>
          <a:lstStyle/>
          <a:p>
            <a:fld id="{8B9C6F67-922A-49BD-A6C7-8CE6753E7B0A}" type="slidenum">
              <a:rPr lang="en-US" smtClean="0">
                <a:latin typeface="Arial" charset="0"/>
                <a:cs typeface="Arial" charset="0"/>
              </a:rPr>
              <a:pPr/>
              <a:t>28</a:t>
            </a:fld>
            <a:endParaRPr lang="uk-UA" smtClean="0">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87042" name="Notes Placeholder 2"/>
          <p:cNvSpPr>
            <a:spLocks noGrp="1"/>
          </p:cNvSpPr>
          <p:nvPr>
            <p:ph type="body" idx="1"/>
          </p:nvPr>
        </p:nvSpPr>
        <p:spPr>
          <a:noFill/>
          <a:ln/>
        </p:spPr>
        <p:txBody>
          <a:bodyPr/>
          <a:lstStyle/>
          <a:p>
            <a:endParaRPr lang="uk-UA" smtClean="0"/>
          </a:p>
        </p:txBody>
      </p:sp>
      <p:sp>
        <p:nvSpPr>
          <p:cNvPr id="87043" name="Slide Number Placeholder 3"/>
          <p:cNvSpPr>
            <a:spLocks noGrp="1"/>
          </p:cNvSpPr>
          <p:nvPr>
            <p:ph type="sldNum" sz="quarter" idx="5"/>
          </p:nvPr>
        </p:nvSpPr>
        <p:spPr>
          <a:noFill/>
        </p:spPr>
        <p:txBody>
          <a:bodyPr/>
          <a:lstStyle/>
          <a:p>
            <a:fld id="{AB556191-ECBA-449F-A05B-40E4837BCDD4}" type="slidenum">
              <a:rPr lang="en-US" smtClean="0">
                <a:latin typeface="Arial" charset="0"/>
                <a:cs typeface="Arial" charset="0"/>
              </a:rPr>
              <a:pPr/>
              <a:t>29</a:t>
            </a:fld>
            <a:endParaRPr lang="uk-UA"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3A4693BC-EBB7-434C-B5F2-9507FB75B6F6}" type="slidenum">
              <a:rPr lang="ru-RU" altLang="uk-UA" smtClean="0">
                <a:latin typeface="Arial" charset="0"/>
                <a:cs typeface="Arial" charset="0"/>
              </a:rPr>
              <a:pPr/>
              <a:t>3</a:t>
            </a:fld>
            <a:endParaRPr lang="ru-RU" altLang="uk-UA" smtClean="0">
              <a:latin typeface="Arial" charset="0"/>
              <a:cs typeface="Arial"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ru-RU" altLang="uk-UA" b="1" i="1" smtClean="0"/>
              <a:t>Доповідь Брундтланд</a:t>
            </a:r>
            <a:r>
              <a:rPr lang="ru-RU" altLang="uk-UA" smtClean="0"/>
              <a:t> — це доповідь </a:t>
            </a:r>
            <a:r>
              <a:rPr lang="ru-RU" altLang="uk-UA" b="1" i="1" smtClean="0"/>
              <a:t>Всесвітньої комісії з питань навколишнього середовища та розвитку "Наше спільне майбутнє",</a:t>
            </a:r>
            <a:r>
              <a:rPr lang="ru-RU" altLang="uk-UA" smtClean="0"/>
              <a:t> прийнята 42-ю сесією Генеральної Асамблеї ООН у серпні 1987 p.; названа так за іменем голови Комісії, тодішнього прем'єр-міністра Норвегії Гро Харле Брундтланд. На основі цієї доповіді був підготовлений під егідою ЮНЕП меморандум під назвою: </a:t>
            </a:r>
            <a:r>
              <a:rPr lang="ru-RU" altLang="uk-UA" b="1" i="1" smtClean="0"/>
              <a:t>"Екологічна перспектива на період до 2000 р. і далі". </a:t>
            </a:r>
            <a:r>
              <a:rPr lang="ru-RU" altLang="uk-UA" smtClean="0"/>
              <a:t>Обидва ці документи мали парадигмальний вплив на стиль мислення доби, особливо політичних діячів, й істотно вплинули на напрямок та характер природоохоронних рішень у світі в цілому, та його окремих регіонах зокрема на формування сучасної екологічної культури. У своїй сукупності вони окреслили не лише засади стратегії стійкого розвитку суспільства і природи, а й правові принципи охорони навколишнього середовища і забезпечення розвитку, влаштування буття на засадах культури та еволюції, своєрідної культурно-еволюційної реальності.</a:t>
            </a:r>
          </a:p>
          <a:p>
            <a:r>
              <a:rPr lang="ru-RU" altLang="uk-UA" smtClean="0"/>
              <a:t>Суть пропонованих правил зводиться до наступного:</a:t>
            </a:r>
            <a:br>
              <a:rPr lang="ru-RU" altLang="uk-UA" smtClean="0"/>
            </a:br>
            <a:r>
              <a:rPr lang="ru-RU" altLang="uk-UA" smtClean="0"/>
              <a:t>- проголошено, що всі люди мають основне право на навколишнє середовище, сприятливе для їхнього здоров'я та добробуту;</a:t>
            </a:r>
            <a:br>
              <a:rPr lang="ru-RU" altLang="uk-UA" smtClean="0"/>
            </a:br>
            <a:r>
              <a:rPr lang="ru-RU" altLang="uk-UA" smtClean="0"/>
              <a:t>- обов'язком держави є забезпечення цього права, як для нинішнього, так і наступних поколінь;</a:t>
            </a:r>
            <a:br>
              <a:rPr lang="ru-RU" altLang="uk-UA" smtClean="0"/>
            </a:br>
            <a:r>
              <a:rPr lang="ru-RU" altLang="uk-UA" smtClean="0"/>
              <a:t>- держави відповідальні одна перед одною і перед міжнародним співтовариством за використання, збереження спільного природного потенціалу; </a:t>
            </a:r>
            <a:br>
              <a:rPr lang="ru-RU" altLang="uk-UA" smtClean="0"/>
            </a:br>
            <a:r>
              <a:rPr lang="ru-RU" altLang="uk-UA" smtClean="0"/>
              <a:t>- всі суперечки відносно навколишнього середовища держави розв'язуються мирним шляхом.</a:t>
            </a:r>
          </a:p>
          <a:p>
            <a:r>
              <a:rPr lang="ru-RU" altLang="uk-UA" smtClean="0"/>
              <a:t>Таким чином, у доповіді Брундтланд </a:t>
            </a:r>
            <a:r>
              <a:rPr lang="ru-RU" altLang="uk-UA" b="1" i="1" smtClean="0"/>
              <a:t>пріоритетом виступає не сама охорона довкілля, а права людини щоао адекватного їй навколишнього природного середовища,</a:t>
            </a:r>
            <a:r>
              <a:rPr lang="ru-RU" altLang="uk-UA" smtClean="0"/>
              <a:t> що різко посилює самі вимоги щодо охорони природи. Визначено і гаранта забезпечення прав людини в цій галузі — спочатку держава, а потім — і світове співтовариство. Таким чином, постулат "не людина для держави, а держава для людини" наповнився новим, еколого-валеологічним змістом.</a:t>
            </a:r>
          </a:p>
          <a:p>
            <a:endParaRPr lang="ru-RU" altLang="uk-UA"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a:ln/>
        </p:spPr>
      </p:sp>
      <p:sp>
        <p:nvSpPr>
          <p:cNvPr id="89090" name="Notes Placeholder 2"/>
          <p:cNvSpPr>
            <a:spLocks noGrp="1"/>
          </p:cNvSpPr>
          <p:nvPr>
            <p:ph type="body" idx="1"/>
          </p:nvPr>
        </p:nvSpPr>
        <p:spPr>
          <a:noFill/>
          <a:ln/>
        </p:spPr>
        <p:txBody>
          <a:bodyPr/>
          <a:lstStyle/>
          <a:p>
            <a:endParaRPr lang="uk-UA" smtClean="0"/>
          </a:p>
        </p:txBody>
      </p:sp>
      <p:sp>
        <p:nvSpPr>
          <p:cNvPr id="89091" name="Slide Number Placeholder 3"/>
          <p:cNvSpPr>
            <a:spLocks noGrp="1"/>
          </p:cNvSpPr>
          <p:nvPr>
            <p:ph type="sldNum" sz="quarter" idx="5"/>
          </p:nvPr>
        </p:nvSpPr>
        <p:spPr>
          <a:noFill/>
        </p:spPr>
        <p:txBody>
          <a:bodyPr/>
          <a:lstStyle/>
          <a:p>
            <a:fld id="{4E0C2958-4A27-4B95-BD6C-A10CD28CA9FD}" type="slidenum">
              <a:rPr lang="en-US" smtClean="0">
                <a:latin typeface="Arial" charset="0"/>
                <a:cs typeface="Arial" charset="0"/>
              </a:rPr>
              <a:pPr/>
              <a:t>30</a:t>
            </a:fld>
            <a:endParaRPr lang="uk-UA" smtClean="0">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p:spPr>
        <p:txBody>
          <a:bodyPr/>
          <a:lstStyle/>
          <a:p>
            <a:endParaRPr lang="en-GB" altLang="en-US" smtClean="0"/>
          </a:p>
        </p:txBody>
      </p:sp>
      <p:sp>
        <p:nvSpPr>
          <p:cNvPr id="91139" name="Slide Number Placeholder 3"/>
          <p:cNvSpPr>
            <a:spLocks noGrp="1"/>
          </p:cNvSpPr>
          <p:nvPr>
            <p:ph type="sldNum" sz="quarter" idx="5"/>
          </p:nvPr>
        </p:nvSpPr>
        <p:spPr>
          <a:noFill/>
        </p:spPr>
        <p:txBody>
          <a:bodyPr/>
          <a:lstStyle/>
          <a:p>
            <a:fld id="{E5922550-F792-427D-9F72-58E6F304AD2F}" type="slidenum">
              <a:rPr lang="en-GB" altLang="en-US" smtClean="0">
                <a:latin typeface="Arial" charset="0"/>
                <a:cs typeface="Arial" charset="0"/>
              </a:rPr>
              <a:pPr/>
              <a:t>31</a:t>
            </a:fld>
            <a:endParaRPr lang="uk-UA" altLang="en-US" smtClean="0">
              <a:latin typeface="Arial"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a:ln/>
        </p:spPr>
      </p:sp>
      <p:sp>
        <p:nvSpPr>
          <p:cNvPr id="94210" name="Notes Placeholder 2"/>
          <p:cNvSpPr>
            <a:spLocks noGrp="1"/>
          </p:cNvSpPr>
          <p:nvPr>
            <p:ph type="body" idx="1"/>
          </p:nvPr>
        </p:nvSpPr>
        <p:spPr>
          <a:noFill/>
          <a:ln/>
        </p:spPr>
        <p:txBody>
          <a:bodyPr/>
          <a:lstStyle/>
          <a:p>
            <a:r>
              <a:rPr lang="uk-UA" smtClean="0"/>
              <a:t>Пріоритетні цілі для України: </a:t>
            </a:r>
            <a:endParaRPr lang="en-US" smtClean="0"/>
          </a:p>
        </p:txBody>
      </p:sp>
      <p:sp>
        <p:nvSpPr>
          <p:cNvPr id="94211" name="Slide Number Placeholder 3"/>
          <p:cNvSpPr>
            <a:spLocks noGrp="1"/>
          </p:cNvSpPr>
          <p:nvPr>
            <p:ph type="sldNum" sz="quarter" idx="5"/>
          </p:nvPr>
        </p:nvSpPr>
        <p:spPr>
          <a:noFill/>
        </p:spPr>
        <p:txBody>
          <a:bodyPr/>
          <a:lstStyle/>
          <a:p>
            <a:fld id="{F07BC011-787E-46AD-8123-330DAF3FCF3D}" type="slidenum">
              <a:rPr lang="en-US" smtClean="0">
                <a:latin typeface="Arial" charset="0"/>
                <a:cs typeface="Arial" charset="0"/>
              </a:rPr>
              <a:pPr/>
              <a:t>33</a:t>
            </a:fld>
            <a:endParaRPr lang="uk-UA" smtClean="0">
              <a:latin typeface="Arial" charset="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a:ln/>
        </p:spPr>
      </p:sp>
      <p:sp>
        <p:nvSpPr>
          <p:cNvPr id="96258" name="Notes Placeholder 2"/>
          <p:cNvSpPr>
            <a:spLocks noGrp="1"/>
          </p:cNvSpPr>
          <p:nvPr>
            <p:ph type="body" idx="1"/>
          </p:nvPr>
        </p:nvSpPr>
        <p:spPr>
          <a:noFill/>
          <a:ln/>
        </p:spPr>
        <p:txBody>
          <a:bodyPr/>
          <a:lstStyle/>
          <a:p>
            <a:r>
              <a:rPr lang="uk-UA" smtClean="0"/>
              <a:t>Пріоритетні цілі для України: </a:t>
            </a:r>
            <a:endParaRPr lang="en-US" smtClean="0"/>
          </a:p>
        </p:txBody>
      </p:sp>
      <p:sp>
        <p:nvSpPr>
          <p:cNvPr id="96259" name="Slide Number Placeholder 3"/>
          <p:cNvSpPr>
            <a:spLocks noGrp="1"/>
          </p:cNvSpPr>
          <p:nvPr>
            <p:ph type="sldNum" sz="quarter" idx="5"/>
          </p:nvPr>
        </p:nvSpPr>
        <p:spPr>
          <a:noFill/>
        </p:spPr>
        <p:txBody>
          <a:bodyPr/>
          <a:lstStyle/>
          <a:p>
            <a:fld id="{4A0DCEA8-5DD7-4847-982E-8B74E18BD5ED}" type="slidenum">
              <a:rPr lang="en-US" smtClean="0">
                <a:latin typeface="Arial" charset="0"/>
                <a:cs typeface="Arial" charset="0"/>
              </a:rPr>
              <a:pPr/>
              <a:t>34</a:t>
            </a:fld>
            <a:endParaRPr lang="uk-UA" smtClean="0">
              <a:latin typeface="Arial" charset="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a:ln/>
        </p:spPr>
      </p:sp>
      <p:sp>
        <p:nvSpPr>
          <p:cNvPr id="98306" name="Notes Placeholder 2"/>
          <p:cNvSpPr>
            <a:spLocks noGrp="1"/>
          </p:cNvSpPr>
          <p:nvPr>
            <p:ph type="body" idx="1"/>
          </p:nvPr>
        </p:nvSpPr>
        <p:spPr>
          <a:noFill/>
          <a:ln/>
        </p:spPr>
        <p:txBody>
          <a:bodyPr/>
          <a:lstStyle/>
          <a:p>
            <a:r>
              <a:rPr lang="uk-UA" smtClean="0"/>
              <a:t> </a:t>
            </a:r>
          </a:p>
        </p:txBody>
      </p:sp>
      <p:sp>
        <p:nvSpPr>
          <p:cNvPr id="98307" name="Slide Number Placeholder 3"/>
          <p:cNvSpPr>
            <a:spLocks noGrp="1"/>
          </p:cNvSpPr>
          <p:nvPr>
            <p:ph type="sldNum" sz="quarter" idx="5"/>
          </p:nvPr>
        </p:nvSpPr>
        <p:spPr>
          <a:noFill/>
        </p:spPr>
        <p:txBody>
          <a:bodyPr/>
          <a:lstStyle/>
          <a:p>
            <a:fld id="{AE967B66-B991-4E45-A2E0-CD81EF5791BE}" type="slidenum">
              <a:rPr lang="en-GB" smtClean="0">
                <a:latin typeface="Arial" charset="0"/>
                <a:cs typeface="Arial" charset="0"/>
              </a:rPr>
              <a:pPr/>
              <a:t>35</a:t>
            </a:fld>
            <a:endParaRPr lang="uk-UA" smtClean="0">
              <a:latin typeface="Arial" charset="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a:ln/>
        </p:spPr>
      </p:sp>
      <p:sp>
        <p:nvSpPr>
          <p:cNvPr id="100354" name="Notes Placeholder 2"/>
          <p:cNvSpPr>
            <a:spLocks noGrp="1"/>
          </p:cNvSpPr>
          <p:nvPr>
            <p:ph type="body" idx="1"/>
          </p:nvPr>
        </p:nvSpPr>
        <p:spPr>
          <a:noFill/>
          <a:ln/>
        </p:spPr>
        <p:txBody>
          <a:bodyPr/>
          <a:lstStyle/>
          <a:p>
            <a:endParaRPr lang="en-US" smtClean="0"/>
          </a:p>
        </p:txBody>
      </p:sp>
      <p:sp>
        <p:nvSpPr>
          <p:cNvPr id="100355" name="Slide Number Placeholder 3"/>
          <p:cNvSpPr>
            <a:spLocks noGrp="1"/>
          </p:cNvSpPr>
          <p:nvPr>
            <p:ph type="sldNum" sz="quarter" idx="5"/>
          </p:nvPr>
        </p:nvSpPr>
        <p:spPr>
          <a:noFill/>
        </p:spPr>
        <p:txBody>
          <a:bodyPr/>
          <a:lstStyle/>
          <a:p>
            <a:fld id="{64F6AD20-E4C0-4D95-BCA4-AE150E3F8BBE}" type="slidenum">
              <a:rPr lang="en-US" smtClean="0">
                <a:latin typeface="Arial" charset="0"/>
                <a:cs typeface="Arial" charset="0"/>
              </a:rPr>
              <a:pPr/>
              <a:t>36</a:t>
            </a:fld>
            <a:endParaRPr lang="uk-UA" smtClean="0">
              <a:latin typeface="Arial" charset="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a:ln/>
        </p:spPr>
      </p:sp>
      <p:sp>
        <p:nvSpPr>
          <p:cNvPr id="102402" name="Notes Placeholder 2"/>
          <p:cNvSpPr>
            <a:spLocks noGrp="1"/>
          </p:cNvSpPr>
          <p:nvPr>
            <p:ph type="body" idx="1"/>
          </p:nvPr>
        </p:nvSpPr>
        <p:spPr>
          <a:noFill/>
          <a:ln/>
        </p:spPr>
        <p:txBody>
          <a:bodyPr/>
          <a:lstStyle/>
          <a:p>
            <a:endParaRPr lang="uk-UA" smtClean="0"/>
          </a:p>
        </p:txBody>
      </p:sp>
      <p:sp>
        <p:nvSpPr>
          <p:cNvPr id="102403" name="Slide Number Placeholder 3"/>
          <p:cNvSpPr>
            <a:spLocks noGrp="1"/>
          </p:cNvSpPr>
          <p:nvPr>
            <p:ph type="sldNum" sz="quarter" idx="5"/>
          </p:nvPr>
        </p:nvSpPr>
        <p:spPr>
          <a:noFill/>
        </p:spPr>
        <p:txBody>
          <a:bodyPr/>
          <a:lstStyle/>
          <a:p>
            <a:fld id="{CC79127C-5F69-4572-B18C-32474D496803}" type="slidenum">
              <a:rPr lang="en-US" smtClean="0">
                <a:latin typeface="Arial" charset="0"/>
                <a:cs typeface="Arial" charset="0"/>
              </a:rPr>
              <a:pPr/>
              <a:t>37</a:t>
            </a:fld>
            <a:endParaRPr lang="uk-UA"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C1375C1A-B393-4354-A497-13AA445E083E}" type="slidenum">
              <a:rPr lang="ru-RU" altLang="uk-UA" smtClean="0">
                <a:latin typeface="Arial" charset="0"/>
                <a:cs typeface="Arial" charset="0"/>
              </a:rPr>
              <a:pPr/>
              <a:t>4</a:t>
            </a:fld>
            <a:endParaRPr lang="ru-RU" altLang="uk-UA" smtClean="0">
              <a:latin typeface="Arial" charset="0"/>
              <a:cs typeface="Arial"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r>
              <a:rPr lang="ru-RU" altLang="uk-UA" smtClean="0">
                <a:hlinkClick r:id="rId3" tooltip="Парадигма"/>
              </a:rPr>
              <a:t>Парадигма</a:t>
            </a:r>
            <a:r>
              <a:rPr lang="ru-RU" altLang="uk-UA" smtClean="0"/>
              <a:t> сталого розвитку включає в себе вимоги до захисту довкілля, соціальної справедливості та відсутності расової й національної дискримінації. У країнах, де на державному рівні зазначені вимоги ігноруються, в поняття сталого розвитку намагаються вкласти «зручний» зміст, вихолощуючи справжній. Так в Україні термін «сталий розвиток» часто вживають для означення лише неухильного зростання економічних показників країни, її регіонів, міст, сіл та окремих </a:t>
            </a:r>
            <a:r>
              <a:rPr lang="ru-RU" altLang="uk-UA" smtClean="0">
                <a:hlinkClick r:id="rId4" tooltip="Галузь"/>
              </a:rPr>
              <a:t>галузей</a:t>
            </a:r>
            <a:r>
              <a:rPr lang="ru-RU" altLang="uk-UA" smtClean="0"/>
              <a:t> економіки. Інколи до цього додають здійснення безсистемних заходів щодо збереження довкілля та поліпшення санітарних умов проживання й праці людей. Таке тлумачення терміну розкритиковане Ґ. Дейлі і є не лише грубою помилкою, але і його профанацією.</a:t>
            </a:r>
            <a:endParaRPr lang="en-US" altLang="uk-UA" smtClean="0"/>
          </a:p>
          <a:p>
            <a:pPr eaLnBrk="1" hangingPunct="1"/>
            <a:endParaRPr lang="en-US" altLang="uk-U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0A5C8E75-B2B9-4F52-B71D-6610E22CA664}" type="slidenum">
              <a:rPr lang="ru-RU" altLang="uk-UA" smtClean="0">
                <a:latin typeface="Arial" charset="0"/>
                <a:cs typeface="Arial" charset="0"/>
              </a:rPr>
              <a:pPr/>
              <a:t>5</a:t>
            </a:fld>
            <a:endParaRPr lang="ru-RU" altLang="uk-UA" smtClean="0">
              <a:latin typeface="Arial" charset="0"/>
              <a:cs typeface="Arial"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ru-RU" altLang="uk-UA" smtClean="0"/>
              <a:t>Що включає в себе поняття сталого розвитку? По-перше, це системна </a:t>
            </a:r>
            <a:r>
              <a:rPr lang="ru-RU" altLang="uk-UA" u="sng" smtClean="0"/>
              <a:t>соціальна</a:t>
            </a:r>
            <a:r>
              <a:rPr lang="ru-RU" altLang="uk-UA" smtClean="0"/>
              <a:t> доктрина, яка спрямована на зміну стосунків людини і природи задля </a:t>
            </a:r>
            <a:r>
              <a:rPr lang="ru-RU" altLang="uk-UA" u="sng" smtClean="0"/>
              <a:t>розширення</a:t>
            </a:r>
            <a:r>
              <a:rPr lang="ru-RU" altLang="uk-UA" smtClean="0"/>
              <a:t> можливостей </a:t>
            </a:r>
            <a:r>
              <a:rPr lang="ru-RU" altLang="uk-UA" u="sng" smtClean="0"/>
              <a:t>економічного зростання.</a:t>
            </a:r>
            <a:r>
              <a:rPr lang="ru-RU" altLang="uk-UA" smtClean="0"/>
              <a:t> По-друге, економічний та соціальний розвиток має забезпечувати виживання людства, </a:t>
            </a:r>
            <a:r>
              <a:rPr lang="ru-RU" altLang="uk-UA" u="sng" smtClean="0"/>
              <a:t>збереження і відновлення природного потенціалу</a:t>
            </a:r>
            <a:r>
              <a:rPr lang="en-US" altLang="uk-UA" u="sng" smtClean="0"/>
              <a:t>.</a:t>
            </a:r>
            <a:endParaRPr lang="en-US" altLang="uk-U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A5C189B9-DE63-4019-90C0-99581AE1CC9F}" type="slidenum">
              <a:rPr lang="ru-RU" altLang="uk-UA" smtClean="0">
                <a:latin typeface="Arial" charset="0"/>
                <a:cs typeface="Arial" charset="0"/>
              </a:rPr>
              <a:pPr/>
              <a:t>6</a:t>
            </a:fld>
            <a:endParaRPr lang="ru-RU" altLang="uk-UA" smtClean="0">
              <a:latin typeface="Arial" charset="0"/>
              <a:cs typeface="Arial"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r>
              <a:rPr lang="ru-RU" altLang="uk-UA" smtClean="0"/>
              <a:t>Що включає в себе поняття сталого розвитку? По-перше, це системна </a:t>
            </a:r>
            <a:r>
              <a:rPr lang="ru-RU" altLang="uk-UA" u="sng" smtClean="0"/>
              <a:t>соціальна</a:t>
            </a:r>
            <a:r>
              <a:rPr lang="ru-RU" altLang="uk-UA" smtClean="0"/>
              <a:t> доктрина, яка спрямована на зміну стосунків людини і природи задля </a:t>
            </a:r>
            <a:r>
              <a:rPr lang="ru-RU" altLang="uk-UA" u="sng" smtClean="0"/>
              <a:t>розширення</a:t>
            </a:r>
            <a:r>
              <a:rPr lang="ru-RU" altLang="uk-UA" smtClean="0"/>
              <a:t> можливостей </a:t>
            </a:r>
            <a:r>
              <a:rPr lang="ru-RU" altLang="uk-UA" u="sng" smtClean="0"/>
              <a:t>економічного зростання.</a:t>
            </a:r>
            <a:r>
              <a:rPr lang="ru-RU" altLang="uk-UA" smtClean="0"/>
              <a:t> По-друге, економічний та соціальний розвиток має забезпечувати виживання людства, </a:t>
            </a:r>
            <a:r>
              <a:rPr lang="ru-RU" altLang="uk-UA" u="sng" smtClean="0"/>
              <a:t>збереження і відновлення природного потенціалу</a:t>
            </a:r>
            <a:r>
              <a:rPr lang="en-US" altLang="uk-UA" u="sng" smtClean="0"/>
              <a:t>.</a:t>
            </a:r>
            <a:endParaRPr lang="en-US" altLang="uk-U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1E7DE9B7-CDC0-4CD8-ACC9-F2E0503E5D36}" type="slidenum">
              <a:rPr lang="ru-RU" altLang="uk-UA" smtClean="0">
                <a:latin typeface="Arial" charset="0"/>
                <a:cs typeface="Arial" charset="0"/>
              </a:rPr>
              <a:pPr/>
              <a:t>7</a:t>
            </a:fld>
            <a:endParaRPr lang="ru-RU" altLang="uk-UA" smtClean="0">
              <a:latin typeface="Arial" charset="0"/>
              <a:cs typeface="Arial"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r>
              <a:rPr lang="ru-RU" altLang="uk-UA" smtClean="0"/>
              <a:t>В червні 1992 р. у Ріо-де-Жанейро відбулася Конференція ООН з навколишнього середовища та розвитку, яка ухвалила підсумковий документ — </a:t>
            </a:r>
            <a:r>
              <a:rPr lang="ru-RU" altLang="uk-UA" b="1" i="1" smtClean="0"/>
              <a:t>Декларацию Ріо.</a:t>
            </a:r>
            <a:r>
              <a:rPr lang="ru-RU" altLang="uk-UA" smtClean="0"/>
              <a:t> Головна риса цього форуму — найвищий рівень представництва: на конференції були присутні делегації практично всіх держав — членів ООН, причому їх очолювали керівники країн. Українську делегацію очолював тодішній Голова Верховної Ради України І. С. Плющ, який виступив на конференції зі спеціальною доповіддю.</a:t>
            </a:r>
            <a:endParaRPr lang="en-US" altLang="uk-UA" smtClean="0"/>
          </a:p>
          <a:p>
            <a:r>
              <a:rPr lang="ru-RU" altLang="uk-UA" smtClean="0"/>
              <a:t/>
            </a:r>
            <a:br>
              <a:rPr lang="ru-RU" altLang="uk-UA" smtClean="0"/>
            </a:br>
            <a:r>
              <a:rPr lang="ru-RU" altLang="uk-UA" smtClean="0"/>
              <a:t>Декларація Ріо містить 27 принципів, які визначають ставлення ООН до проблем навколишнього природного середовища та розвитку. Вже перший принцип проголошує:</a:t>
            </a:r>
            <a:br>
              <a:rPr lang="ru-RU" altLang="uk-UA" smtClean="0"/>
            </a:br>
            <a:r>
              <a:rPr lang="ru-RU" altLang="uk-UA" smtClean="0"/>
              <a:t>"Турбота про людей займає центральне місце в зусиллях щодо забезпечення сталого розвитку. Вони мають право на здорове та плодотворне життя в гармонії з природою".</a:t>
            </a:r>
            <a:endParaRPr lang="en-US" altLang="uk-UA" smtClean="0"/>
          </a:p>
          <a:p>
            <a:r>
              <a:rPr lang="ru-RU" altLang="uk-UA" smtClean="0"/>
              <a:t/>
            </a:r>
            <a:br>
              <a:rPr lang="ru-RU" altLang="uk-UA" smtClean="0"/>
            </a:br>
            <a:r>
              <a:rPr lang="ru-RU" altLang="uk-UA" smtClean="0"/>
              <a:t>Декларація розгортає цю тему, наголошуючи на механізмах досягнення закріплених екологічних прав людини. Особливий наголос тут робиться не лише на функціях держави щодо власних громадян, а й усього міжнародного співтовариства перед цивілізацією. Важливим є те, що Декларація передбачає захист природного середовища та ресурсів навіть для народів, що живуть в умовах гніту та несвободи. Інакше кажучи, ставлення до ресурсів країни вже перестає бути суто її внутрішньою справою, але становить предмет занепокоєння міжнародного співтовариства. Тут, власне, проступає загальна тенденція зміни статусу ООН, міжнародних інституцій взагалі, які пов'язані зі значною активізацією їх діяльності та рішучими діями в оборону прав і свобод людей в "гарячих" точках планети.</a:t>
            </a:r>
            <a:endParaRPr lang="en-US" altLang="uk-UA" smtClean="0"/>
          </a:p>
          <a:p>
            <a:r>
              <a:rPr lang="ru-RU" altLang="uk-UA" smtClean="0"/>
              <a:t/>
            </a:r>
            <a:br>
              <a:rPr lang="ru-RU" altLang="uk-UA" smtClean="0"/>
            </a:br>
            <a:r>
              <a:rPr lang="ru-RU" altLang="uk-UA" smtClean="0"/>
              <a:t>Для України принципи Декларації Ріо мають виняткове значення, оскільки відомо, що нашій державі не під силу впоратися з існуючими екологічними проблемами, особливо з наслідками Чорнобильської катастрофи. Це проблема, яка зачіпає інтереси багатьох країн світу, має і розв'язуватися їхніми спільними скоординованими зусиллями. Поряд з тим, кожна з країн, що підтримали Декларацію, своєю власною мудрою природоохоронною політикою вносить свою частку в забезпечення сталого, збалансованого розвитку людства в цілому. На цій конференції від імені нашої країни зазначалося: "будуючи нову, незалежну Україну як державу, інтегровану в європейське і світове співтовариство, "ми будуємо світ </a:t>
            </a:r>
            <a:r>
              <a:rPr lang="en-US" altLang="uk-UA" smtClean="0"/>
              <a:t>XXI </a:t>
            </a:r>
            <a:r>
              <a:rPr lang="ru-RU" altLang="uk-UA" smtClean="0"/>
              <a:t>століття — світ співпраці, взаємодопомоги та глобального екологічного партнерства вільних і рівних народів Землі — планети, яку маємо захистити як найкращий витвір Бога й Природи в безмежному й холодному Космосі". </a:t>
            </a:r>
            <a:endParaRPr lang="en-US" altLang="uk-UA" smtClean="0"/>
          </a:p>
          <a:p>
            <a:r>
              <a:rPr lang="ru-RU" altLang="uk-UA" smtClean="0"/>
              <a:t/>
            </a:r>
            <a:br>
              <a:rPr lang="ru-RU" altLang="uk-UA" smtClean="0"/>
            </a:br>
            <a:r>
              <a:rPr lang="ru-RU" altLang="uk-UA" smtClean="0"/>
              <a:t>Декларація Ріо об'єднує країни та народи в досягненні поставлених цілей, гуртує їх у всепланетну єдність будівничих своєї власної домівки.</a:t>
            </a:r>
            <a:endParaRPr lang="en-US" altLang="uk-U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ECEE2B32-7D8C-4538-BC72-3C0116B68FB7}" type="slidenum">
              <a:rPr lang="ru-RU" altLang="uk-UA" smtClean="0">
                <a:latin typeface="Arial" charset="0"/>
                <a:cs typeface="Arial" charset="0"/>
              </a:rPr>
              <a:pPr/>
              <a:t>8</a:t>
            </a:fld>
            <a:endParaRPr lang="ru-RU" altLang="uk-UA" smtClean="0">
              <a:latin typeface="Arial" charset="0"/>
              <a:cs typeface="Arial"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r>
              <a:rPr lang="ru-RU" altLang="uk-UA" smtClean="0"/>
              <a:t>У 2000 році під час проведення Всесвітнього саміту тисячоліття лідери 189 країн, у тому числі й України, визначили Цілі розвитку тисячоліття та пообіцяли виконати їх до 2015 року. </a:t>
            </a:r>
            <a:endParaRPr lang="en-US" altLang="uk-U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pPr eaLnBrk="1" hangingPunct="1">
              <a:spcBef>
                <a:spcPct val="0"/>
              </a:spcBef>
            </a:pPr>
            <a:r>
              <a:rPr lang="uk-UA" altLang="uk-UA" smtClean="0"/>
              <a:t> Глобальні ЦРТ були прийняті в українському контексті враховуючи особливості розвитку нашої країни. ЦРТ для України – </a:t>
            </a:r>
            <a:r>
              <a:rPr lang="uk-UA" altLang="uk-UA" b="1" smtClean="0"/>
              <a:t>6 Цілей</a:t>
            </a:r>
            <a:r>
              <a:rPr lang="uk-UA" altLang="uk-UA" smtClean="0"/>
              <a:t>, які уряд України зобов</a:t>
            </a:r>
            <a:r>
              <a:rPr lang="en-US" altLang="uk-UA" smtClean="0"/>
              <a:t>’</a:t>
            </a:r>
            <a:r>
              <a:rPr lang="uk-UA" altLang="uk-UA" smtClean="0"/>
              <a:t>язався </a:t>
            </a:r>
            <a:r>
              <a:rPr lang="ru-RU" altLang="uk-UA" smtClean="0"/>
              <a:t>досягнути до </a:t>
            </a:r>
            <a:r>
              <a:rPr lang="ru-RU" altLang="uk-UA" b="1" smtClean="0"/>
              <a:t>2015 року</a:t>
            </a:r>
          </a:p>
          <a:p>
            <a:pPr eaLnBrk="1" hangingPunct="1">
              <a:spcBef>
                <a:spcPct val="0"/>
              </a:spcBef>
            </a:pPr>
            <a:endParaRPr lang="uk-UA" altLang="uk-UA" smtClean="0"/>
          </a:p>
          <a:p>
            <a:pPr eaLnBrk="1" hangingPunct="1">
              <a:spcBef>
                <a:spcPct val="0"/>
              </a:spcBef>
            </a:pPr>
            <a:r>
              <a:rPr lang="uk-UA" altLang="uk-UA" smtClean="0"/>
              <a:t>Кожна з цих цілей визначалася таким чином, щоб її можна було легко зрозуміти, легко виміряти. З огляду на всі ті ресурси, новітні технології та наукові досягення, які є в арсеналі міжнародних урядів, здається, що не мусить бути жодних проблем із досягенням цих Цілей до 2015 року, чи не так? </a:t>
            </a:r>
            <a:endParaRPr lang="en-US" altLang="uk-UA" smtClean="0"/>
          </a:p>
        </p:txBody>
      </p:sp>
      <p:sp>
        <p:nvSpPr>
          <p:cNvPr id="46083" name="Slide Number Placeholder 3"/>
          <p:cNvSpPr>
            <a:spLocks noGrp="1"/>
          </p:cNvSpPr>
          <p:nvPr>
            <p:ph type="sldNum" sz="quarter" idx="5"/>
          </p:nvPr>
        </p:nvSpPr>
        <p:spPr>
          <a:noFill/>
        </p:spPr>
        <p:txBody>
          <a:bodyPr/>
          <a:lstStyle/>
          <a:p>
            <a:fld id="{2A4F77C7-1496-4476-83F1-7EB689C51EB1}" type="slidenum">
              <a:rPr lang="en-US" altLang="uk-UA" smtClean="0">
                <a:latin typeface="Arial" charset="0"/>
                <a:cs typeface="Arial" charset="0"/>
              </a:rPr>
              <a:pPr/>
              <a:t>9</a:t>
            </a:fld>
            <a:endParaRPr lang="en-US" altLang="uk-UA"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C380986-0913-485D-8C08-4E6F39048DDC}" type="slidenum">
              <a:rPr lang="ru-RU" altLang="uk-UA"/>
              <a:pPr>
                <a:defRPr/>
              </a:pPr>
              <a:t>‹#›</a:t>
            </a:fld>
            <a:endParaRPr lang="ru-RU" alt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DD57CA7-7DFA-4029-B1E2-764A718D70D4}" type="slidenum">
              <a:rPr lang="ru-RU" altLang="uk-UA"/>
              <a:pPr>
                <a:defRPr/>
              </a:pPr>
              <a:t>‹#›</a:t>
            </a:fld>
            <a:endParaRPr lang="ru-RU" alt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A4F131E-5CF6-4889-9139-5871E9861358}" type="slidenum">
              <a:rPr lang="ru-RU" altLang="uk-UA"/>
              <a:pPr>
                <a:defRPr/>
              </a:pPr>
              <a:t>‹#›</a:t>
            </a:fld>
            <a:endParaRPr lang="ru-RU" alt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descr="powerpoint vienna first page.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6CA716-6F73-4F5F-9865-FECBB50F0873}" type="datetimeFigureOut">
              <a:rPr lang="en-US"/>
              <a:pPr>
                <a:defRPr/>
              </a:pPr>
              <a:t>11/12/2020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1228D27E-8F52-40C6-B1F2-D3CA8128032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B7444F3-D708-424F-BFEC-AD0E191D8D82}" type="datetimeFigureOut">
              <a:rPr lang="en-US"/>
              <a:pPr>
                <a:defRPr/>
              </a:pPr>
              <a:t>11/12/2020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BD38530-532E-48F2-8F48-F646756095A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04BE984-721D-484E-B150-C18DF007660D}" type="datetimeFigureOut">
              <a:rPr lang="en-US"/>
              <a:pPr>
                <a:defRPr/>
              </a:pPr>
              <a:t>11/12/2020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CA1090-1B51-4C80-B183-6E727DC0C91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AB972F4-A89F-41F2-950A-F6167C35F4B0}" type="datetimeFigureOut">
              <a:rPr lang="en-US"/>
              <a:pPr>
                <a:defRPr/>
              </a:pPr>
              <a:t>11/12/2020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D5E1CB6-E608-4943-BAAF-8B594D99AA8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0ABC4C6-67CC-4149-9B81-9BF945D1AC23}" type="datetimeFigureOut">
              <a:rPr lang="en-US"/>
              <a:pPr>
                <a:defRPr/>
              </a:pPr>
              <a:t>11/12/2020</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C5D8CF7-C301-4418-8F01-1693AAD33F1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C698FCA3-0991-4441-965D-F9EC01075E25}" type="datetimeFigureOut">
              <a:rPr lang="en-US"/>
              <a:pPr>
                <a:defRPr/>
              </a:pPr>
              <a:t>11/12/2020</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70C2C37-62B0-411B-88AC-870BB2770827}"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4D1EB38-E5FC-40FA-B5CD-AE0FB853C0F1}" type="datetimeFigureOut">
              <a:rPr lang="en-US"/>
              <a:pPr>
                <a:defRPr/>
              </a:pPr>
              <a:t>11/12/2020</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A6E5D08-1601-4C6C-A47F-D87CDD210F9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1395171-3C35-4108-A24D-33C46E3E9057}" type="slidenum">
              <a:rPr lang="ru-RU" altLang="uk-UA"/>
              <a:pPr>
                <a:defRPr/>
              </a:pPr>
              <a:t>‹#›</a:t>
            </a:fld>
            <a:endParaRPr lang="ru-RU" altLang="uk-U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B4CD45D5-CF9F-4698-BC51-3E1D08834AB0}" type="datetimeFigureOut">
              <a:rPr lang="en-US"/>
              <a:pPr>
                <a:defRPr/>
              </a:pPr>
              <a:t>11/12/2020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273300A-5386-4125-B5AE-5B4133309EE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CC2E1C2-CE3A-40CD-8922-8FC3FB7D9C61}" type="datetimeFigureOut">
              <a:rPr lang="en-US"/>
              <a:pPr>
                <a:defRPr/>
              </a:pPr>
              <a:t>11/12/2020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F56655-1F60-4571-A900-17989BDE7F6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105F0E5-DDE7-49C1-9DC4-307626E239A9}" type="datetimeFigureOut">
              <a:rPr lang="en-US"/>
              <a:pPr>
                <a:defRPr/>
              </a:pPr>
              <a:t>11/12/2020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BAE432EC-E088-4D89-BDE6-EDDEE0AE155B}"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BF5F6EC4-2FB6-42B1-AB2D-810E1ED59BCB}" type="datetimeFigureOut">
              <a:rPr lang="en-US"/>
              <a:pPr>
                <a:defRPr/>
              </a:pPr>
              <a:t>11/12/2020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5DF80A4-CB26-42A7-A94F-E4B90487E7F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54B33FE-3D11-4105-BF07-5290FBAFB204}" type="slidenum">
              <a:rPr lang="ru-RU" altLang="uk-UA"/>
              <a:pPr>
                <a:defRPr/>
              </a:pPr>
              <a:t>‹#›</a:t>
            </a:fld>
            <a:endParaRPr lang="ru-RU" alt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30A813A-85E3-41CD-A70C-A65C591F0C3D}" type="slidenum">
              <a:rPr lang="ru-RU" altLang="uk-UA"/>
              <a:pPr>
                <a:defRPr/>
              </a:pPr>
              <a:t>‹#›</a:t>
            </a:fld>
            <a:endParaRPr lang="ru-RU" alt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F291F6BF-2BFB-4F7C-A601-72955AE0FEEF}" type="slidenum">
              <a:rPr lang="ru-RU" altLang="uk-UA"/>
              <a:pPr>
                <a:defRPr/>
              </a:pPr>
              <a:t>‹#›</a:t>
            </a:fld>
            <a:endParaRPr lang="ru-RU" alt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D40E252B-0854-462C-8099-5044DD402BAB}" type="slidenum">
              <a:rPr lang="ru-RU" altLang="uk-UA"/>
              <a:pPr>
                <a:defRPr/>
              </a:pPr>
              <a:t>‹#›</a:t>
            </a:fld>
            <a:endParaRPr lang="ru-RU" alt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3371D3B2-2A39-46FA-9AF0-D2F1EBB957EA}" type="slidenum">
              <a:rPr lang="ru-RU" altLang="uk-UA"/>
              <a:pPr>
                <a:defRPr/>
              </a:pPr>
              <a:t>‹#›</a:t>
            </a:fld>
            <a:endParaRPr lang="ru-RU" alt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D8F9336-7455-4AA2-9E6E-6F7AF2072B36}" type="slidenum">
              <a:rPr lang="ru-RU" altLang="uk-UA"/>
              <a:pPr>
                <a:defRPr/>
              </a:pPr>
              <a:t>‹#›</a:t>
            </a:fld>
            <a:endParaRPr lang="ru-RU" alt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956FCC0-ACA0-49EF-B9D3-3DCBD023D269}" type="slidenum">
              <a:rPr lang="ru-RU" altLang="uk-UA"/>
              <a:pPr>
                <a:defRPr/>
              </a:pPr>
              <a:t>‹#›</a:t>
            </a:fld>
            <a:endParaRPr lang="ru-RU" alt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uk-UA"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cs typeface="Arial" panose="020B0604020202020204" pitchFamily="34" charset="0"/>
              </a:defRPr>
            </a:lvl1pPr>
          </a:lstStyle>
          <a:p>
            <a:pPr>
              <a:defRPr/>
            </a:pPr>
            <a:fld id="{F4121980-36B6-4D72-99CD-1A89EDC05C93}" type="slidenum">
              <a:rPr lang="ru-RU" altLang="uk-UA"/>
              <a:pPr>
                <a:defRPr/>
              </a:pPr>
              <a:t>‹#›</a:t>
            </a:fld>
            <a:endParaRPr lang="ru-RU" altLang="uk-UA"/>
          </a:p>
        </p:txBody>
      </p:sp>
    </p:spTree>
  </p:cSld>
  <p:clrMap bg1="lt1" tx1="dk1" bg2="lt2" tx2="dk2" accent1="accent1" accent2="accent2" accent3="accent3" accent4="accent4" accent5="accent5" accent6="accent6" hlink="hlink" folHlink="folHlink"/>
  <p:sldLayoutIdLst>
    <p:sldLayoutId id="2147483685" r:id="rId1"/>
    <p:sldLayoutId id="2147483684" r:id="rId2"/>
    <p:sldLayoutId id="2147483683" r:id="rId3"/>
    <p:sldLayoutId id="2147483682" r:id="rId4"/>
    <p:sldLayoutId id="2147483681" r:id="rId5"/>
    <p:sldLayoutId id="2147483680" r:id="rId6"/>
    <p:sldLayoutId id="2147483679" r:id="rId7"/>
    <p:sldLayoutId id="2147483678" r:id="rId8"/>
    <p:sldLayoutId id="2147483677" r:id="rId9"/>
    <p:sldLayoutId id="2147483676" r:id="rId10"/>
    <p:sldLayoutId id="2147483675" r:id="rId11"/>
    <p:sldLayoutId id="21474836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8E3AA39C-28A1-44A6-BF19-F62A0BEEBDD9}" type="datetimeFigureOut">
              <a:rPr lang="en-US"/>
              <a:pPr>
                <a:defRPr/>
              </a:pPr>
              <a:t>11/12/2020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C44B4947-78F2-4A76-8811-F179AB96B1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www.uncsd2012.org/"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5"/>
          <p:cNvSpPr>
            <a:spLocks noGrp="1" noChangeArrowheads="1"/>
          </p:cNvSpPr>
          <p:nvPr>
            <p:ph type="ctrTitle"/>
          </p:nvPr>
        </p:nvSpPr>
        <p:spPr>
          <a:xfrm>
            <a:off x="685800" y="2819400"/>
            <a:ext cx="7772400" cy="1470025"/>
          </a:xfrm>
        </p:spPr>
        <p:txBody>
          <a:bodyPr/>
          <a:lstStyle/>
          <a:p>
            <a:pPr eaLnBrk="1" hangingPunct="1"/>
            <a:r>
              <a:rPr lang="uk-UA" altLang="uk-UA" sz="4800" b="1" smtClean="0">
                <a:solidFill>
                  <a:srgbClr val="0066CC"/>
                </a:solidFill>
              </a:rPr>
              <a:t>Сталий Розвиток та Цілі Сталого Розвитку в Україні</a:t>
            </a:r>
            <a:br>
              <a:rPr lang="uk-UA" altLang="uk-UA" sz="4800" b="1" smtClean="0">
                <a:solidFill>
                  <a:srgbClr val="0066CC"/>
                </a:solidFill>
              </a:rPr>
            </a:br>
            <a:r>
              <a:rPr lang="uk-UA" altLang="uk-UA" sz="4800" b="1" smtClean="0">
                <a:solidFill>
                  <a:srgbClr val="0066CC"/>
                </a:solidFill>
              </a:rPr>
              <a:t>2015 - 2030</a:t>
            </a:r>
            <a:endParaRPr lang="ru-RU" altLang="uk-UA" sz="4800" smtClean="0"/>
          </a:p>
        </p:txBody>
      </p:sp>
      <p:pic>
        <p:nvPicPr>
          <p:cNvPr id="28674" name="Picture 2" descr="stripe"/>
          <p:cNvPicPr>
            <a:picLocks noChangeAspect="1" noChangeArrowheads="1"/>
          </p:cNvPicPr>
          <p:nvPr/>
        </p:nvPicPr>
        <p:blipFill>
          <a:blip r:embed="rId3"/>
          <a:srcRect/>
          <a:stretch>
            <a:fillRect/>
          </a:stretch>
        </p:blipFill>
        <p:spPr bwMode="auto">
          <a:xfrm>
            <a:off x="6619875" y="457200"/>
            <a:ext cx="2524125" cy="522288"/>
          </a:xfrm>
          <a:prstGeom prst="rect">
            <a:avLst/>
          </a:prstGeom>
          <a:noFill/>
          <a:ln w="9525">
            <a:noFill/>
            <a:miter lim="800000"/>
            <a:headEnd/>
            <a:tailEnd/>
          </a:ln>
        </p:spPr>
      </p:pic>
      <p:pic>
        <p:nvPicPr>
          <p:cNvPr id="28675" name="Picture 2"/>
          <p:cNvPicPr>
            <a:picLocks noChangeAspect="1" noChangeArrowheads="1"/>
          </p:cNvPicPr>
          <p:nvPr/>
        </p:nvPicPr>
        <p:blipFill>
          <a:blip r:embed="rId4"/>
          <a:srcRect/>
          <a:stretch>
            <a:fillRect/>
          </a:stretch>
        </p:blipFill>
        <p:spPr bwMode="auto">
          <a:xfrm>
            <a:off x="228600" y="228600"/>
            <a:ext cx="1817688" cy="1143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stripe"/>
          <p:cNvPicPr>
            <a:picLocks noChangeAspect="1" noChangeArrowheads="1"/>
          </p:cNvPicPr>
          <p:nvPr/>
        </p:nvPicPr>
        <p:blipFill>
          <a:blip r:embed="rId3"/>
          <a:srcRect/>
          <a:stretch>
            <a:fillRect/>
          </a:stretch>
        </p:blipFill>
        <p:spPr bwMode="auto">
          <a:xfrm>
            <a:off x="6619875" y="457200"/>
            <a:ext cx="2524125" cy="522288"/>
          </a:xfrm>
          <a:prstGeom prst="rect">
            <a:avLst/>
          </a:prstGeom>
          <a:noFill/>
          <a:ln w="9525">
            <a:noFill/>
            <a:miter lim="800000"/>
            <a:headEnd/>
            <a:tailEnd/>
          </a:ln>
        </p:spPr>
      </p:pic>
      <p:pic>
        <p:nvPicPr>
          <p:cNvPr id="47106" name="Picture 2"/>
          <p:cNvPicPr>
            <a:picLocks noChangeAspect="1" noChangeArrowheads="1"/>
          </p:cNvPicPr>
          <p:nvPr/>
        </p:nvPicPr>
        <p:blipFill>
          <a:blip r:embed="rId4"/>
          <a:srcRect/>
          <a:stretch>
            <a:fillRect/>
          </a:stretch>
        </p:blipFill>
        <p:spPr bwMode="auto">
          <a:xfrm>
            <a:off x="228600" y="228600"/>
            <a:ext cx="1817688" cy="1143000"/>
          </a:xfrm>
          <a:prstGeom prst="rect">
            <a:avLst/>
          </a:prstGeom>
          <a:noFill/>
          <a:ln w="9525">
            <a:noFill/>
            <a:miter lim="800000"/>
            <a:headEnd/>
            <a:tailEnd/>
          </a:ln>
        </p:spPr>
      </p:pic>
      <p:sp>
        <p:nvSpPr>
          <p:cNvPr id="6" name="Прямоугольник 1"/>
          <p:cNvSpPr/>
          <p:nvPr/>
        </p:nvSpPr>
        <p:spPr>
          <a:xfrm>
            <a:off x="304800" y="1600200"/>
            <a:ext cx="8534400" cy="5734050"/>
          </a:xfrm>
          <a:prstGeom prst="rect">
            <a:avLst/>
          </a:prstGeom>
        </p:spPr>
        <p:txBody>
          <a:bodyPr>
            <a:spAutoFit/>
          </a:bodyPr>
          <a:lstStyle/>
          <a:p>
            <a:pPr algn="just">
              <a:lnSpc>
                <a:spcPct val="107000"/>
              </a:lnSpc>
              <a:spcBef>
                <a:spcPts val="600"/>
              </a:spcBef>
              <a:spcAft>
                <a:spcPts val="600"/>
              </a:spcAft>
              <a:defRPr/>
            </a:pPr>
            <a:r>
              <a:rPr lang="uk-UA" sz="2200" dirty="0">
                <a:latin typeface="Arial" panose="020B0604020202020204" pitchFamily="34" charset="0"/>
                <a:ea typeface="Calibri" panose="020F0502020204030204" pitchFamily="34" charset="0"/>
                <a:cs typeface="Times New Roman" panose="02020603050405020304" pitchFamily="18" charset="0"/>
              </a:rPr>
              <a:t>Аналіз досягнення Україною поставлених ЦРТ цілей свідчить, що досягнутий прогрес не є всеохоплюючим: </a:t>
            </a:r>
          </a:p>
          <a:p>
            <a:pPr marL="800100" lvl="1" indent="-342900" algn="just">
              <a:lnSpc>
                <a:spcPct val="107000"/>
              </a:lnSpc>
              <a:spcBef>
                <a:spcPts val="600"/>
              </a:spcBef>
              <a:spcAft>
                <a:spcPts val="600"/>
              </a:spcAft>
              <a:buFont typeface="Wingdings" panose="05000000000000000000" pitchFamily="2" charset="2"/>
              <a:buChar char="ü"/>
              <a:defRPr/>
            </a:pPr>
            <a:r>
              <a:rPr lang="uk-UA" sz="2200" dirty="0">
                <a:latin typeface="Arial" panose="020B0604020202020204" pitchFamily="34" charset="0"/>
                <a:ea typeface="Calibri" panose="020F0502020204030204" pitchFamily="34" charset="0"/>
                <a:cs typeface="Times New Roman" panose="02020603050405020304" pitchFamily="18" charset="0"/>
              </a:rPr>
              <a:t>беззаперечні успіхи у зменшенні дитячої смертності, в обмеженні епідемій ВІЛ-інфекції/СНІДу та туберкульозу</a:t>
            </a:r>
          </a:p>
          <a:p>
            <a:pPr marL="800100" lvl="1" indent="-342900" algn="just">
              <a:lnSpc>
                <a:spcPct val="107000"/>
              </a:lnSpc>
              <a:spcBef>
                <a:spcPts val="600"/>
              </a:spcBef>
              <a:spcAft>
                <a:spcPts val="600"/>
              </a:spcAft>
              <a:buFont typeface="Wingdings" panose="05000000000000000000" pitchFamily="2" charset="2"/>
              <a:buChar char="ü"/>
              <a:defRPr/>
            </a:pPr>
            <a:r>
              <a:rPr lang="uk-UA" sz="2200" dirty="0">
                <a:latin typeface="Arial" panose="020B0604020202020204" pitchFamily="34" charset="0"/>
                <a:ea typeface="Calibri" panose="020F0502020204030204" pitchFamily="34" charset="0"/>
                <a:cs typeface="Times New Roman" panose="02020603050405020304" pitchFamily="18" charset="0"/>
              </a:rPr>
              <a:t>значними є досягнення у покращанні  здоров’я матерів</a:t>
            </a:r>
          </a:p>
          <a:p>
            <a:pPr marL="800100" lvl="1" indent="-342900" algn="just">
              <a:lnSpc>
                <a:spcPct val="107000"/>
              </a:lnSpc>
              <a:spcBef>
                <a:spcPts val="600"/>
              </a:spcBef>
              <a:spcAft>
                <a:spcPts val="600"/>
              </a:spcAft>
              <a:buFont typeface="Wingdings" panose="05000000000000000000" pitchFamily="2" charset="2"/>
              <a:buChar char="ü"/>
              <a:defRPr/>
            </a:pPr>
            <a:r>
              <a:rPr lang="uk-UA" sz="2200" dirty="0">
                <a:latin typeface="Arial" panose="020B0604020202020204" pitchFamily="34" charset="0"/>
                <a:ea typeface="Calibri" panose="020F0502020204030204" pitchFamily="34" charset="0"/>
                <a:cs typeface="Times New Roman" panose="02020603050405020304" pitchFamily="18" charset="0"/>
              </a:rPr>
              <a:t>вдалося поліпшити розвиток довкілля</a:t>
            </a:r>
          </a:p>
          <a:p>
            <a:pPr marL="800100" lvl="1" indent="-342900" algn="just">
              <a:lnSpc>
                <a:spcPct val="107000"/>
              </a:lnSpc>
              <a:spcBef>
                <a:spcPts val="600"/>
              </a:spcBef>
              <a:spcAft>
                <a:spcPts val="600"/>
              </a:spcAft>
              <a:buFont typeface="Wingdings" panose="05000000000000000000" pitchFamily="2" charset="2"/>
              <a:buChar char="ü"/>
              <a:defRPr/>
            </a:pPr>
            <a:r>
              <a:rPr lang="uk-UA" sz="2200" dirty="0">
                <a:latin typeface="Arial" panose="020B0604020202020204" pitchFamily="34" charset="0"/>
                <a:ea typeface="Calibri" panose="020F0502020204030204" pitchFamily="34" charset="0"/>
                <a:cs typeface="Times New Roman" panose="02020603050405020304" pitchFamily="18" charset="0"/>
              </a:rPr>
              <a:t>натомість не вдалося забезпечити якісну освіту впродовж життя, досягти гендерної рівності і подолати бідність</a:t>
            </a:r>
          </a:p>
          <a:p>
            <a:pPr lvl="1" algn="just">
              <a:lnSpc>
                <a:spcPct val="107000"/>
              </a:lnSpc>
              <a:spcBef>
                <a:spcPts val="600"/>
              </a:spcBef>
              <a:spcAft>
                <a:spcPts val="600"/>
              </a:spcAft>
              <a:defRPr/>
            </a:pPr>
            <a:r>
              <a:rPr lang="uk-UA" sz="2200" dirty="0">
                <a:latin typeface="Arial" panose="020B0604020202020204" pitchFamily="34" charset="0"/>
                <a:ea typeface="Calibri" panose="020F0502020204030204" pitchFamily="34" charset="0"/>
                <a:cs typeface="Times New Roman" panose="02020603050405020304" pitchFamily="18" charset="0"/>
              </a:rPr>
              <a:t>	</a:t>
            </a:r>
            <a:r>
              <a:rPr lang="ru-RU" sz="2200" i="1" dirty="0">
                <a:latin typeface="Arial" panose="020B0604020202020204" pitchFamily="34" charset="0"/>
                <a:cs typeface="Arial" panose="020B0604020202020204" pitchFamily="34" charset="0"/>
              </a:rPr>
              <a:t>Україна відразу поставила собі значно 			амбітніші завдання, ніж ті, що були 			передбачені ЦРТ, і піднімала планку потім</a:t>
            </a:r>
            <a:endParaRPr lang="uk-UA" sz="2200" i="1" dirty="0">
              <a:latin typeface="Arial" panose="020B0604020202020204" pitchFamily="34" charset="0"/>
              <a:cs typeface="Arial" panose="020B0604020202020204" pitchFamily="34" charset="0"/>
            </a:endParaRPr>
          </a:p>
          <a:p>
            <a:pPr lvl="1" algn="just">
              <a:lnSpc>
                <a:spcPct val="107000"/>
              </a:lnSpc>
              <a:spcBef>
                <a:spcPts val="600"/>
              </a:spcBef>
              <a:spcAft>
                <a:spcPts val="600"/>
              </a:spcAft>
              <a:defRPr/>
            </a:pPr>
            <a:endParaRPr lang="uk-UA" dirty="0">
              <a:latin typeface="Arial" panose="020B0604020202020204" pitchFamily="34" charset="0"/>
              <a:ea typeface="Calibri" panose="020F0502020204030204" pitchFamily="34" charset="0"/>
              <a:cs typeface="Times New Roman" panose="02020603050405020304" pitchFamily="18" charset="0"/>
            </a:endParaRPr>
          </a:p>
          <a:p>
            <a:pPr lvl="1" algn="just">
              <a:lnSpc>
                <a:spcPct val="107000"/>
              </a:lnSpc>
              <a:spcBef>
                <a:spcPts val="600"/>
              </a:spcBef>
              <a:spcAft>
                <a:spcPts val="600"/>
              </a:spcAft>
              <a:defRPr/>
            </a:pPr>
            <a:endParaRPr lang="uk-UA"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stripe"/>
          <p:cNvPicPr>
            <a:picLocks noChangeAspect="1" noChangeArrowheads="1"/>
          </p:cNvPicPr>
          <p:nvPr/>
        </p:nvPicPr>
        <p:blipFill>
          <a:blip r:embed="rId3"/>
          <a:srcRect/>
          <a:stretch>
            <a:fillRect/>
          </a:stretch>
        </p:blipFill>
        <p:spPr bwMode="auto">
          <a:xfrm>
            <a:off x="6619875" y="457200"/>
            <a:ext cx="2524125" cy="522288"/>
          </a:xfrm>
          <a:prstGeom prst="rect">
            <a:avLst/>
          </a:prstGeom>
          <a:noFill/>
          <a:ln w="9525">
            <a:noFill/>
            <a:miter lim="800000"/>
            <a:headEnd/>
            <a:tailEnd/>
          </a:ln>
        </p:spPr>
      </p:pic>
      <p:pic>
        <p:nvPicPr>
          <p:cNvPr id="49154" name="Picture 2"/>
          <p:cNvPicPr>
            <a:picLocks noChangeAspect="1" noChangeArrowheads="1"/>
          </p:cNvPicPr>
          <p:nvPr/>
        </p:nvPicPr>
        <p:blipFill>
          <a:blip r:embed="rId4"/>
          <a:srcRect/>
          <a:stretch>
            <a:fillRect/>
          </a:stretch>
        </p:blipFill>
        <p:spPr bwMode="auto">
          <a:xfrm>
            <a:off x="228600" y="228600"/>
            <a:ext cx="1817688" cy="1143000"/>
          </a:xfrm>
          <a:prstGeom prst="rect">
            <a:avLst/>
          </a:prstGeom>
          <a:noFill/>
          <a:ln w="9525">
            <a:noFill/>
            <a:miter lim="800000"/>
            <a:headEnd/>
            <a:tailEnd/>
          </a:ln>
        </p:spPr>
      </p:pic>
      <p:sp>
        <p:nvSpPr>
          <p:cNvPr id="49155" name="Rectangle 1"/>
          <p:cNvSpPr>
            <a:spLocks noChangeArrowheads="1"/>
          </p:cNvSpPr>
          <p:nvPr/>
        </p:nvSpPr>
        <p:spPr bwMode="auto">
          <a:xfrm>
            <a:off x="381000" y="2351088"/>
            <a:ext cx="8382000" cy="3786187"/>
          </a:xfrm>
          <a:prstGeom prst="rect">
            <a:avLst/>
          </a:prstGeom>
          <a:noFill/>
          <a:ln w="9525">
            <a:noFill/>
            <a:miter lim="800000"/>
            <a:headEnd/>
            <a:tailEnd/>
          </a:ln>
        </p:spPr>
        <p:txBody>
          <a:bodyPr>
            <a:spAutoFit/>
          </a:bodyPr>
          <a:lstStyle/>
          <a:p>
            <a:r>
              <a:rPr lang="uk-UA" altLang="uk-UA" sz="2400" b="1"/>
              <a:t>Конференція ООН зі сталого розвитку у Ріо-де-Жанейро, 2012 рік</a:t>
            </a:r>
          </a:p>
          <a:p>
            <a:endParaRPr lang="uk-UA" altLang="uk-UA" sz="2400" b="1"/>
          </a:p>
          <a:p>
            <a:endParaRPr lang="uk-UA" altLang="uk-UA" sz="2400" b="1"/>
          </a:p>
          <a:p>
            <a:endParaRPr lang="uk-UA" altLang="uk-UA" sz="2400" b="1"/>
          </a:p>
          <a:p>
            <a:endParaRPr lang="uk-UA" altLang="uk-UA" sz="2400" b="1"/>
          </a:p>
          <a:p>
            <a:endParaRPr lang="uk-UA" altLang="uk-UA" sz="2400" b="1"/>
          </a:p>
          <a:p>
            <a:endParaRPr lang="uk-UA" altLang="uk-UA" sz="2400" b="1"/>
          </a:p>
          <a:p>
            <a:pPr algn="ctr"/>
            <a:r>
              <a:rPr lang="en-US" altLang="uk-UA" sz="2400" b="1">
                <a:hlinkClick r:id="rId5"/>
              </a:rPr>
              <a:t>www.uncsd2012.org</a:t>
            </a:r>
            <a:endParaRPr lang="uk-UA" altLang="uk-UA" sz="2400" b="1"/>
          </a:p>
          <a:p>
            <a:endParaRPr lang="uk-UA" altLang="uk-UA" sz="2400" b="1"/>
          </a:p>
        </p:txBody>
      </p:sp>
      <p:pic>
        <p:nvPicPr>
          <p:cNvPr id="49156" name="Picture 2"/>
          <p:cNvPicPr>
            <a:picLocks noChangeAspect="1" noChangeArrowheads="1"/>
          </p:cNvPicPr>
          <p:nvPr/>
        </p:nvPicPr>
        <p:blipFill>
          <a:blip r:embed="rId6"/>
          <a:srcRect/>
          <a:stretch>
            <a:fillRect/>
          </a:stretch>
        </p:blipFill>
        <p:spPr bwMode="auto">
          <a:xfrm>
            <a:off x="3727450" y="2806700"/>
            <a:ext cx="4654550" cy="241776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stripe"/>
          <p:cNvPicPr>
            <a:picLocks noChangeAspect="1" noChangeArrowheads="1"/>
          </p:cNvPicPr>
          <p:nvPr/>
        </p:nvPicPr>
        <p:blipFill>
          <a:blip r:embed="rId3"/>
          <a:srcRect/>
          <a:stretch>
            <a:fillRect/>
          </a:stretch>
        </p:blipFill>
        <p:spPr bwMode="auto">
          <a:xfrm>
            <a:off x="6619875" y="457200"/>
            <a:ext cx="2524125" cy="522288"/>
          </a:xfrm>
          <a:prstGeom prst="rect">
            <a:avLst/>
          </a:prstGeom>
          <a:noFill/>
          <a:ln w="9525">
            <a:noFill/>
            <a:miter lim="800000"/>
            <a:headEnd/>
            <a:tailEnd/>
          </a:ln>
        </p:spPr>
      </p:pic>
      <p:pic>
        <p:nvPicPr>
          <p:cNvPr id="51202" name="Picture 2"/>
          <p:cNvPicPr>
            <a:picLocks noChangeAspect="1" noChangeArrowheads="1"/>
          </p:cNvPicPr>
          <p:nvPr/>
        </p:nvPicPr>
        <p:blipFill>
          <a:blip r:embed="rId4"/>
          <a:srcRect/>
          <a:stretch>
            <a:fillRect/>
          </a:stretch>
        </p:blipFill>
        <p:spPr bwMode="auto">
          <a:xfrm>
            <a:off x="228600" y="228600"/>
            <a:ext cx="1817688" cy="1143000"/>
          </a:xfrm>
          <a:prstGeom prst="rect">
            <a:avLst/>
          </a:prstGeom>
          <a:noFill/>
          <a:ln w="9525">
            <a:noFill/>
            <a:miter lim="800000"/>
            <a:headEnd/>
            <a:tailEnd/>
          </a:ln>
        </p:spPr>
      </p:pic>
      <p:sp>
        <p:nvSpPr>
          <p:cNvPr id="51203" name="Rectangle 5"/>
          <p:cNvSpPr>
            <a:spLocks noChangeArrowheads="1"/>
          </p:cNvSpPr>
          <p:nvPr/>
        </p:nvSpPr>
        <p:spPr bwMode="auto">
          <a:xfrm>
            <a:off x="466725" y="1828800"/>
            <a:ext cx="8229600" cy="2924175"/>
          </a:xfrm>
          <a:prstGeom prst="rect">
            <a:avLst/>
          </a:prstGeom>
          <a:noFill/>
          <a:ln w="9525">
            <a:noFill/>
            <a:miter lim="800000"/>
            <a:headEnd/>
            <a:tailEnd/>
          </a:ln>
        </p:spPr>
        <p:txBody>
          <a:bodyPr anchor="ctr">
            <a:spAutoFit/>
          </a:bodyPr>
          <a:lstStyle/>
          <a:p>
            <a:pPr algn="ctr"/>
            <a:r>
              <a:rPr lang="uk-UA" altLang="uk-UA" sz="2800"/>
              <a:t>Підсумковий документ конференції, що був затверджений 66 Генеральною Асамблеєю ООН </a:t>
            </a:r>
          </a:p>
          <a:p>
            <a:pPr algn="ctr"/>
            <a:endParaRPr lang="uk-UA" altLang="uk-UA" sz="3200">
              <a:solidFill>
                <a:srgbClr val="0066CC"/>
              </a:solidFill>
            </a:endParaRPr>
          </a:p>
          <a:p>
            <a:pPr algn="ctr"/>
            <a:r>
              <a:rPr lang="uk-UA" altLang="uk-UA" sz="4800" b="1">
                <a:solidFill>
                  <a:srgbClr val="0066CC"/>
                </a:solidFill>
              </a:rPr>
              <a:t>МАЙБУТНЕ, ЯКОГО МИ ПРАГНЕМО</a:t>
            </a:r>
            <a:endParaRPr lang="ru-RU" altLang="uk-UA" sz="4800" b="1">
              <a:solidFill>
                <a:srgbClr val="0066CC"/>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stripe"/>
          <p:cNvPicPr>
            <a:picLocks noChangeAspect="1" noChangeArrowheads="1"/>
          </p:cNvPicPr>
          <p:nvPr/>
        </p:nvPicPr>
        <p:blipFill>
          <a:blip r:embed="rId3"/>
          <a:srcRect/>
          <a:stretch>
            <a:fillRect/>
          </a:stretch>
        </p:blipFill>
        <p:spPr bwMode="auto">
          <a:xfrm>
            <a:off x="6619875" y="457200"/>
            <a:ext cx="2524125" cy="522288"/>
          </a:xfrm>
          <a:prstGeom prst="rect">
            <a:avLst/>
          </a:prstGeom>
          <a:noFill/>
          <a:ln w="9525">
            <a:noFill/>
            <a:miter lim="800000"/>
            <a:headEnd/>
            <a:tailEnd/>
          </a:ln>
        </p:spPr>
      </p:pic>
      <p:pic>
        <p:nvPicPr>
          <p:cNvPr id="53250" name="Picture 2"/>
          <p:cNvPicPr>
            <a:picLocks noChangeAspect="1" noChangeArrowheads="1"/>
          </p:cNvPicPr>
          <p:nvPr/>
        </p:nvPicPr>
        <p:blipFill>
          <a:blip r:embed="rId4"/>
          <a:srcRect/>
          <a:stretch>
            <a:fillRect/>
          </a:stretch>
        </p:blipFill>
        <p:spPr bwMode="auto">
          <a:xfrm>
            <a:off x="228600" y="228600"/>
            <a:ext cx="1817688" cy="1143000"/>
          </a:xfrm>
          <a:prstGeom prst="rect">
            <a:avLst/>
          </a:prstGeom>
          <a:noFill/>
          <a:ln w="9525">
            <a:noFill/>
            <a:miter lim="800000"/>
            <a:headEnd/>
            <a:tailEnd/>
          </a:ln>
        </p:spPr>
      </p:pic>
      <p:sp>
        <p:nvSpPr>
          <p:cNvPr id="53251" name="Объект 2"/>
          <p:cNvSpPr txBox="1">
            <a:spLocks/>
          </p:cNvSpPr>
          <p:nvPr/>
        </p:nvSpPr>
        <p:spPr bwMode="auto">
          <a:xfrm>
            <a:off x="762000" y="1447800"/>
            <a:ext cx="8305800" cy="4933950"/>
          </a:xfrm>
          <a:prstGeom prst="rect">
            <a:avLst/>
          </a:prstGeom>
          <a:noFill/>
          <a:ln w="9525">
            <a:noFill/>
            <a:miter lim="800000"/>
            <a:headEnd/>
            <a:tailEnd/>
          </a:ln>
        </p:spPr>
        <p:txBody>
          <a:bodyPr/>
          <a:lstStyle/>
          <a:p>
            <a:pPr marL="342900" indent="-342900" eaLnBrk="0" hangingPunct="0">
              <a:spcBef>
                <a:spcPts val="600"/>
              </a:spcBef>
              <a:spcAft>
                <a:spcPts val="600"/>
              </a:spcAft>
              <a:buFontTx/>
              <a:buChar char="•"/>
            </a:pPr>
            <a:r>
              <a:rPr lang="uk-UA" altLang="uk-UA" sz="2200"/>
              <a:t>25.09.2015 в Нью-Йорку 193 держави-члени ООН одностайно прийняли новий Порядок денний у сфері сталого розвитку на період 2015+ </a:t>
            </a:r>
          </a:p>
          <a:p>
            <a:pPr marL="342900" indent="-342900" eaLnBrk="0" hangingPunct="0">
              <a:spcBef>
                <a:spcPts val="600"/>
              </a:spcBef>
              <a:spcAft>
                <a:spcPts val="600"/>
              </a:spcAft>
              <a:buFontTx/>
              <a:buChar char="•"/>
            </a:pPr>
            <a:endParaRPr lang="uk-UA" altLang="uk-UA" sz="2200"/>
          </a:p>
          <a:p>
            <a:pPr marL="342900" indent="-342900" eaLnBrk="0" hangingPunct="0">
              <a:spcBef>
                <a:spcPts val="600"/>
              </a:spcBef>
              <a:spcAft>
                <a:spcPts val="600"/>
              </a:spcAft>
              <a:buFontTx/>
              <a:buChar char="•"/>
            </a:pPr>
            <a:r>
              <a:rPr lang="uk-UA" altLang="uk-UA" sz="2200"/>
              <a:t>Нові 17 цілей (ЦСР) розроблено на заміну ЦРТ, що діяли упродовж останніх 15 років</a:t>
            </a:r>
          </a:p>
          <a:p>
            <a:pPr marL="342900" indent="-342900" eaLnBrk="0" hangingPunct="0">
              <a:spcBef>
                <a:spcPts val="600"/>
              </a:spcBef>
              <a:spcAft>
                <a:spcPts val="600"/>
              </a:spcAft>
              <a:buFontTx/>
              <a:buChar char="•"/>
            </a:pPr>
            <a:endParaRPr lang="uk-UA" altLang="uk-UA" sz="2200"/>
          </a:p>
          <a:p>
            <a:pPr marL="342900" indent="-342900" eaLnBrk="0" hangingPunct="0">
              <a:spcBef>
                <a:spcPts val="600"/>
              </a:spcBef>
              <a:spcAft>
                <a:spcPts val="600"/>
              </a:spcAft>
              <a:buFontTx/>
              <a:buChar char="•"/>
            </a:pPr>
            <a:r>
              <a:rPr lang="uk-UA" altLang="uk-UA" sz="2200"/>
              <a:t>У ЦСР значно більше уваги приділяє</a:t>
            </a:r>
            <a:r>
              <a:rPr lang="en-US" altLang="uk-UA" sz="2200"/>
              <a:t> </a:t>
            </a:r>
            <a:r>
              <a:rPr lang="uk-UA" altLang="uk-UA" sz="2200"/>
              <a:t>екології</a:t>
            </a:r>
          </a:p>
          <a:p>
            <a:pPr marL="342900" indent="-342900" eaLnBrk="0" hangingPunct="0">
              <a:spcBef>
                <a:spcPts val="600"/>
              </a:spcBef>
              <a:spcAft>
                <a:spcPts val="600"/>
              </a:spcAft>
              <a:buFontTx/>
              <a:buChar char="•"/>
            </a:pPr>
            <a:endParaRPr lang="uk-UA" altLang="uk-UA" sz="2200"/>
          </a:p>
          <a:p>
            <a:pPr marL="342900" indent="-342900" eaLnBrk="0" hangingPunct="0">
              <a:spcBef>
                <a:spcPts val="600"/>
              </a:spcBef>
              <a:spcAft>
                <a:spcPts val="600"/>
              </a:spcAft>
              <a:buFontTx/>
              <a:buChar char="•"/>
            </a:pPr>
            <a:r>
              <a:rPr lang="uk-UA" altLang="uk-UA" sz="2200"/>
              <a:t>На відміну від ЦРТ, що були орієнтовані виключно на країни з найнижчим рівнем розвитку, ЦСР передбачає завдання і для розвинутих країн</a:t>
            </a:r>
          </a:p>
          <a:p>
            <a:pPr marL="342900" indent="-342900" eaLnBrk="0" hangingPunct="0">
              <a:spcBef>
                <a:spcPct val="20000"/>
              </a:spcBef>
              <a:buFontTx/>
              <a:buChar char="•"/>
            </a:pPr>
            <a:endParaRPr lang="uk-UA" altLang="uk-UA" sz="3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stripe"/>
          <p:cNvPicPr>
            <a:picLocks noChangeAspect="1" noChangeArrowheads="1"/>
          </p:cNvPicPr>
          <p:nvPr/>
        </p:nvPicPr>
        <p:blipFill>
          <a:blip r:embed="rId3"/>
          <a:srcRect/>
          <a:stretch>
            <a:fillRect/>
          </a:stretch>
        </p:blipFill>
        <p:spPr bwMode="auto">
          <a:xfrm>
            <a:off x="6619875" y="457200"/>
            <a:ext cx="2524125" cy="522288"/>
          </a:xfrm>
          <a:prstGeom prst="rect">
            <a:avLst/>
          </a:prstGeom>
          <a:noFill/>
          <a:ln w="9525">
            <a:noFill/>
            <a:miter lim="800000"/>
            <a:headEnd/>
            <a:tailEnd/>
          </a:ln>
        </p:spPr>
      </p:pic>
      <p:pic>
        <p:nvPicPr>
          <p:cNvPr id="55298" name="Picture 2"/>
          <p:cNvPicPr>
            <a:picLocks noChangeAspect="1" noChangeArrowheads="1"/>
          </p:cNvPicPr>
          <p:nvPr/>
        </p:nvPicPr>
        <p:blipFill>
          <a:blip r:embed="rId4"/>
          <a:srcRect/>
          <a:stretch>
            <a:fillRect/>
          </a:stretch>
        </p:blipFill>
        <p:spPr bwMode="auto">
          <a:xfrm>
            <a:off x="228600" y="228600"/>
            <a:ext cx="1817688" cy="1143000"/>
          </a:xfrm>
          <a:prstGeom prst="rect">
            <a:avLst/>
          </a:prstGeom>
          <a:noFill/>
          <a:ln w="9525">
            <a:noFill/>
            <a:miter lim="800000"/>
            <a:headEnd/>
            <a:tailEnd/>
          </a:ln>
        </p:spPr>
      </p:pic>
      <p:pic>
        <p:nvPicPr>
          <p:cNvPr id="55299" name="Picture 1"/>
          <p:cNvPicPr>
            <a:picLocks noChangeAspect="1"/>
          </p:cNvPicPr>
          <p:nvPr/>
        </p:nvPicPr>
        <p:blipFill>
          <a:blip r:embed="rId5"/>
          <a:srcRect/>
          <a:stretch>
            <a:fillRect/>
          </a:stretch>
        </p:blipFill>
        <p:spPr bwMode="auto">
          <a:xfrm>
            <a:off x="228600" y="1981200"/>
            <a:ext cx="8594725" cy="4260850"/>
          </a:xfrm>
          <a:prstGeom prst="rect">
            <a:avLst/>
          </a:prstGeom>
          <a:noFill/>
          <a:ln w="9525">
            <a:noFill/>
            <a:miter lim="800000"/>
            <a:headEnd/>
            <a:tailEnd/>
          </a:ln>
        </p:spPr>
      </p:pic>
      <p:sp>
        <p:nvSpPr>
          <p:cNvPr id="7" name="TextBox 6"/>
          <p:cNvSpPr txBox="1"/>
          <p:nvPr/>
        </p:nvSpPr>
        <p:spPr>
          <a:xfrm>
            <a:off x="76200" y="1371600"/>
            <a:ext cx="11328400" cy="646113"/>
          </a:xfrm>
          <a:prstGeom prst="rect">
            <a:avLst/>
          </a:prstGeom>
          <a:noFill/>
        </p:spPr>
        <p:txBody>
          <a:bodyPr>
            <a:spAutoFit/>
          </a:bodyPr>
          <a:lstStyle/>
          <a:p>
            <a:pPr fontAlgn="auto">
              <a:spcBef>
                <a:spcPts val="0"/>
              </a:spcBef>
              <a:spcAft>
                <a:spcPts val="0"/>
              </a:spcAft>
              <a:defRPr/>
            </a:pPr>
            <a:r>
              <a:rPr lang="en-US" sz="3600" dirty="0">
                <a:solidFill>
                  <a:srgbClr val="0070C0"/>
                </a:solidFill>
                <a:latin typeface="+mj-lt"/>
                <a:ea typeface="+mj-ea"/>
                <a:cs typeface="+mj-cs"/>
              </a:rPr>
              <a:t>17 </a:t>
            </a:r>
            <a:r>
              <a:rPr lang="uk-UA" sz="3600" dirty="0">
                <a:solidFill>
                  <a:srgbClr val="0070C0"/>
                </a:solidFill>
                <a:latin typeface="+mj-lt"/>
                <a:ea typeface="+mj-ea"/>
                <a:cs typeface="+mj-cs"/>
              </a:rPr>
              <a:t>Цілей Сталого Розвитку</a:t>
            </a:r>
            <a:endParaRPr lang="en-US" sz="3600" dirty="0">
              <a:solidFill>
                <a:srgbClr val="0070C0"/>
              </a:solidFill>
              <a:latin typeface="+mj-lt"/>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stripe"/>
          <p:cNvPicPr>
            <a:picLocks noChangeAspect="1" noChangeArrowheads="1"/>
          </p:cNvPicPr>
          <p:nvPr/>
        </p:nvPicPr>
        <p:blipFill>
          <a:blip r:embed="rId3"/>
          <a:srcRect/>
          <a:stretch>
            <a:fillRect/>
          </a:stretch>
        </p:blipFill>
        <p:spPr bwMode="auto">
          <a:xfrm>
            <a:off x="6619875" y="457200"/>
            <a:ext cx="2524125" cy="522288"/>
          </a:xfrm>
          <a:prstGeom prst="rect">
            <a:avLst/>
          </a:prstGeom>
          <a:noFill/>
          <a:ln w="9525">
            <a:noFill/>
            <a:miter lim="800000"/>
            <a:headEnd/>
            <a:tailEnd/>
          </a:ln>
        </p:spPr>
      </p:pic>
      <p:pic>
        <p:nvPicPr>
          <p:cNvPr id="57346" name="Picture 2"/>
          <p:cNvPicPr>
            <a:picLocks noChangeAspect="1" noChangeArrowheads="1"/>
          </p:cNvPicPr>
          <p:nvPr/>
        </p:nvPicPr>
        <p:blipFill>
          <a:blip r:embed="rId4"/>
          <a:srcRect/>
          <a:stretch>
            <a:fillRect/>
          </a:stretch>
        </p:blipFill>
        <p:spPr bwMode="auto">
          <a:xfrm>
            <a:off x="228600" y="228600"/>
            <a:ext cx="1817688" cy="1143000"/>
          </a:xfrm>
          <a:prstGeom prst="rect">
            <a:avLst/>
          </a:prstGeom>
          <a:noFill/>
          <a:ln w="9525">
            <a:noFill/>
            <a:miter lim="800000"/>
            <a:headEnd/>
            <a:tailEnd/>
          </a:ln>
        </p:spPr>
      </p:pic>
      <p:sp>
        <p:nvSpPr>
          <p:cNvPr id="57347" name="Прямоугольник 1"/>
          <p:cNvSpPr>
            <a:spLocks noChangeArrowheads="1"/>
          </p:cNvSpPr>
          <p:nvPr/>
        </p:nvSpPr>
        <p:spPr bwMode="auto">
          <a:xfrm>
            <a:off x="833438" y="2049463"/>
            <a:ext cx="7331075" cy="2857500"/>
          </a:xfrm>
          <a:prstGeom prst="rect">
            <a:avLst/>
          </a:prstGeom>
          <a:noFill/>
          <a:ln w="9525">
            <a:noFill/>
            <a:miter lim="800000"/>
            <a:headEnd/>
            <a:tailEnd/>
          </a:ln>
        </p:spPr>
        <p:txBody>
          <a:bodyPr>
            <a:spAutoFit/>
          </a:bodyPr>
          <a:lstStyle/>
          <a:p>
            <a:pPr algn="just">
              <a:lnSpc>
                <a:spcPct val="107000"/>
              </a:lnSpc>
              <a:spcBef>
                <a:spcPts val="600"/>
              </a:spcBef>
              <a:spcAft>
                <a:spcPts val="600"/>
              </a:spcAft>
            </a:pPr>
            <a:r>
              <a:rPr lang="uk-UA" altLang="uk-UA" sz="2400">
                <a:ea typeface="Calibri" pitchFamily="34" charset="0"/>
                <a:cs typeface="Times New Roman" pitchFamily="18" charset="0"/>
              </a:rPr>
              <a:t>Визначений на 2015-2030 роки порядок денний, його конкретизація у </a:t>
            </a:r>
            <a:r>
              <a:rPr lang="uk-UA" altLang="uk-UA" sz="2400" b="1">
                <a:ea typeface="Calibri" pitchFamily="34" charset="0"/>
                <a:cs typeface="Times New Roman" pitchFamily="18" charset="0"/>
              </a:rPr>
              <a:t>17 цілях </a:t>
            </a:r>
            <a:r>
              <a:rPr lang="uk-UA" altLang="uk-UA" sz="2400">
                <a:ea typeface="Calibri" pitchFamily="34" charset="0"/>
                <a:cs typeface="Times New Roman" pitchFamily="18" charset="0"/>
              </a:rPr>
              <a:t>та </a:t>
            </a:r>
            <a:r>
              <a:rPr lang="uk-UA" altLang="uk-UA" sz="2400" b="1">
                <a:ea typeface="Calibri" pitchFamily="34" charset="0"/>
                <a:cs typeface="Times New Roman" pitchFamily="18" charset="0"/>
              </a:rPr>
              <a:t>169 завданнях</a:t>
            </a:r>
            <a:r>
              <a:rPr lang="uk-UA" altLang="uk-UA" sz="2400">
                <a:ea typeface="Calibri" pitchFamily="34" charset="0"/>
                <a:cs typeface="Times New Roman" pitchFamily="18" charset="0"/>
              </a:rPr>
              <a:t>, передбачають не тільки вимірювання загального прогресу країни, а й можливості порівняння успіхів для окремих груп населення: різного віку і статі, різної етнічної приналежності, різної освіти, з різними доходами, з різних місць проживання.</a:t>
            </a:r>
            <a:endParaRPr lang="uk-UA" altLang="uk-UA" sz="2400">
              <a:latin typeface="Calibri" pitchFamily="34" charset="0"/>
              <a:ea typeface="Calibri" pitchFamily="34"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stripe"/>
          <p:cNvPicPr>
            <a:picLocks noChangeAspect="1" noChangeArrowheads="1"/>
          </p:cNvPicPr>
          <p:nvPr/>
        </p:nvPicPr>
        <p:blipFill>
          <a:blip r:embed="rId3"/>
          <a:srcRect/>
          <a:stretch>
            <a:fillRect/>
          </a:stretch>
        </p:blipFill>
        <p:spPr bwMode="auto">
          <a:xfrm>
            <a:off x="6619875" y="457200"/>
            <a:ext cx="2524125" cy="522288"/>
          </a:xfrm>
          <a:prstGeom prst="rect">
            <a:avLst/>
          </a:prstGeom>
          <a:noFill/>
          <a:ln w="9525">
            <a:noFill/>
            <a:miter lim="800000"/>
            <a:headEnd/>
            <a:tailEnd/>
          </a:ln>
        </p:spPr>
      </p:pic>
      <p:pic>
        <p:nvPicPr>
          <p:cNvPr id="59394" name="Picture 2"/>
          <p:cNvPicPr>
            <a:picLocks noChangeAspect="1" noChangeArrowheads="1"/>
          </p:cNvPicPr>
          <p:nvPr/>
        </p:nvPicPr>
        <p:blipFill>
          <a:blip r:embed="rId4"/>
          <a:srcRect/>
          <a:stretch>
            <a:fillRect/>
          </a:stretch>
        </p:blipFill>
        <p:spPr bwMode="auto">
          <a:xfrm>
            <a:off x="228600" y="228600"/>
            <a:ext cx="1817688" cy="1143000"/>
          </a:xfrm>
          <a:prstGeom prst="rect">
            <a:avLst/>
          </a:prstGeom>
          <a:noFill/>
          <a:ln w="9525">
            <a:noFill/>
            <a:miter lim="800000"/>
            <a:headEnd/>
            <a:tailEnd/>
          </a:ln>
        </p:spPr>
      </p:pic>
      <p:sp>
        <p:nvSpPr>
          <p:cNvPr id="6" name="Объект 3"/>
          <p:cNvSpPr txBox="1">
            <a:spLocks/>
          </p:cNvSpPr>
          <p:nvPr/>
        </p:nvSpPr>
        <p:spPr>
          <a:xfrm>
            <a:off x="533400" y="2286000"/>
            <a:ext cx="8310563" cy="40036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spcBef>
                <a:spcPts val="600"/>
              </a:spcBef>
              <a:spcAft>
                <a:spcPts val="600"/>
              </a:spcAft>
              <a:buFont typeface="Wingdings" panose="05000000000000000000" pitchFamily="2" charset="2"/>
              <a:buChar char="q"/>
              <a:defRPr/>
            </a:pPr>
            <a:r>
              <a:rPr lang="uk-UA" sz="2000" kern="0"/>
              <a:t>Кожна ціль конкретизується у завданнях (бажано не більше </a:t>
            </a:r>
            <a:r>
              <a:rPr lang="en-US" sz="2000" kern="0"/>
              <a:t>8-10</a:t>
            </a:r>
            <a:r>
              <a:rPr lang="uk-UA" sz="2000" kern="0"/>
              <a:t>)</a:t>
            </a:r>
          </a:p>
          <a:p>
            <a:pPr>
              <a:spcBef>
                <a:spcPts val="600"/>
              </a:spcBef>
              <a:spcAft>
                <a:spcPts val="600"/>
              </a:spcAft>
              <a:buFont typeface="Wingdings" panose="05000000000000000000" pitchFamily="2" charset="2"/>
              <a:buChar char="q"/>
              <a:defRPr/>
            </a:pPr>
            <a:r>
              <a:rPr lang="uk-UA" sz="2000" kern="0"/>
              <a:t>Глобальні завдання, що не є релевантними для України, конкретизуються та уточнюються</a:t>
            </a:r>
          </a:p>
          <a:p>
            <a:pPr>
              <a:spcBef>
                <a:spcPts val="600"/>
              </a:spcBef>
              <a:spcAft>
                <a:spcPts val="600"/>
              </a:spcAft>
              <a:buFont typeface="Wingdings" panose="05000000000000000000" pitchFamily="2" charset="2"/>
              <a:buChar char="q"/>
              <a:defRPr/>
            </a:pPr>
            <a:r>
              <a:rPr lang="uk-UA" sz="2000" kern="0"/>
              <a:t>Розв’язання кожного завдання характеризується індикаторами (бажано не більше 2-3)</a:t>
            </a:r>
          </a:p>
          <a:p>
            <a:pPr>
              <a:spcBef>
                <a:spcPts val="600"/>
              </a:spcBef>
              <a:spcAft>
                <a:spcPts val="600"/>
              </a:spcAft>
              <a:buFont typeface="Wingdings" panose="05000000000000000000" pitchFamily="2" charset="2"/>
              <a:buChar char="q"/>
              <a:defRPr/>
            </a:pPr>
            <a:r>
              <a:rPr lang="uk-UA" sz="2000" kern="0"/>
              <a:t>Не варто орієнтуватись виключно на індикатори Держстату</a:t>
            </a:r>
          </a:p>
          <a:p>
            <a:pPr>
              <a:spcBef>
                <a:spcPts val="600"/>
              </a:spcBef>
              <a:spcAft>
                <a:spcPts val="600"/>
              </a:spcAft>
              <a:buFont typeface="Wingdings" panose="05000000000000000000" pitchFamily="2" charset="2"/>
              <a:buChar char="q"/>
              <a:defRPr/>
            </a:pPr>
            <a:r>
              <a:rPr lang="uk-UA" sz="2000" kern="0"/>
              <a:t>Індикатори мають надавати можливості кількісного оцінювання досягнутих результатів</a:t>
            </a:r>
          </a:p>
          <a:p>
            <a:pPr>
              <a:spcBef>
                <a:spcPts val="600"/>
              </a:spcBef>
              <a:spcAft>
                <a:spcPts val="600"/>
              </a:spcAft>
              <a:buFont typeface="Wingdings" panose="05000000000000000000" pitchFamily="2" charset="2"/>
              <a:buChar char="q"/>
              <a:defRPr/>
            </a:pPr>
            <a:r>
              <a:rPr lang="uk-UA" sz="2000" kern="0"/>
              <a:t>Мають бути заздалегідь визначені цільові (порогові) значення, яких країна досягне в 2020, 2025 і 2030 рр.</a:t>
            </a:r>
          </a:p>
          <a:p>
            <a:pPr>
              <a:spcBef>
                <a:spcPts val="600"/>
              </a:spcBef>
              <a:spcAft>
                <a:spcPts val="600"/>
              </a:spcAft>
              <a:buFont typeface="Wingdings" panose="05000000000000000000" pitchFamily="2" charset="2"/>
              <a:buChar char="q"/>
              <a:defRPr/>
            </a:pPr>
            <a:r>
              <a:rPr lang="uk-UA" sz="2000" kern="0"/>
              <a:t>Необхідно передбачити можливість налагодження моніторингу </a:t>
            </a:r>
          </a:p>
          <a:p>
            <a:pPr>
              <a:buFont typeface="Wingdings" panose="05000000000000000000" pitchFamily="2" charset="2"/>
              <a:buChar char="q"/>
              <a:defRPr/>
            </a:pPr>
            <a:endParaRPr lang="uk-UA" sz="2000" kern="0" dirty="0"/>
          </a:p>
        </p:txBody>
      </p:sp>
      <p:sp>
        <p:nvSpPr>
          <p:cNvPr id="7" name="Заголовок 2"/>
          <p:cNvSpPr txBox="1">
            <a:spLocks/>
          </p:cNvSpPr>
          <p:nvPr/>
        </p:nvSpPr>
        <p:spPr>
          <a:xfrm>
            <a:off x="381000" y="1311275"/>
            <a:ext cx="8310563" cy="117475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uk-UA" sz="2400" kern="0" dirty="0">
                <a:solidFill>
                  <a:srgbClr val="0070C0"/>
                </a:solidFill>
              </a:rPr>
              <a:t>Вимоги до побудови національної системи ЦСР, виходячи з уроків ЦРТ</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stripe"/>
          <p:cNvPicPr>
            <a:picLocks noChangeAspect="1" noChangeArrowheads="1"/>
          </p:cNvPicPr>
          <p:nvPr/>
        </p:nvPicPr>
        <p:blipFill>
          <a:blip r:embed="rId3"/>
          <a:srcRect/>
          <a:stretch>
            <a:fillRect/>
          </a:stretch>
        </p:blipFill>
        <p:spPr bwMode="auto">
          <a:xfrm>
            <a:off x="6619875" y="457200"/>
            <a:ext cx="2524125" cy="522288"/>
          </a:xfrm>
          <a:prstGeom prst="rect">
            <a:avLst/>
          </a:prstGeom>
          <a:noFill/>
          <a:ln w="9525">
            <a:noFill/>
            <a:miter lim="800000"/>
            <a:headEnd/>
            <a:tailEnd/>
          </a:ln>
        </p:spPr>
      </p:pic>
      <p:pic>
        <p:nvPicPr>
          <p:cNvPr id="61442" name="Picture 2"/>
          <p:cNvPicPr>
            <a:picLocks noChangeAspect="1" noChangeArrowheads="1"/>
          </p:cNvPicPr>
          <p:nvPr/>
        </p:nvPicPr>
        <p:blipFill>
          <a:blip r:embed="rId4"/>
          <a:srcRect/>
          <a:stretch>
            <a:fillRect/>
          </a:stretch>
        </p:blipFill>
        <p:spPr bwMode="auto">
          <a:xfrm>
            <a:off x="228600" y="228600"/>
            <a:ext cx="1817688" cy="1143000"/>
          </a:xfrm>
          <a:prstGeom prst="rect">
            <a:avLst/>
          </a:prstGeom>
          <a:noFill/>
          <a:ln w="9525">
            <a:noFill/>
            <a:miter lim="800000"/>
            <a:headEnd/>
            <a:tailEnd/>
          </a:ln>
        </p:spPr>
      </p:pic>
      <p:sp>
        <p:nvSpPr>
          <p:cNvPr id="8" name="Title 1"/>
          <p:cNvSpPr txBox="1">
            <a:spLocks/>
          </p:cNvSpPr>
          <p:nvPr/>
        </p:nvSpPr>
        <p:spPr>
          <a:xfrm>
            <a:off x="2755900" y="2646363"/>
            <a:ext cx="5835650" cy="1801812"/>
          </a:xfrm>
          <a:prstGeom prst="rect">
            <a:avLst/>
          </a:prstGeom>
        </p:spPr>
        <p:txBody>
          <a:bodyPr>
            <a:normAutofit fontScale="75000" lnSpcReduction="2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fontAlgn="auto" hangingPunct="1">
              <a:spcAft>
                <a:spcPts val="0"/>
              </a:spcAft>
              <a:defRPr/>
            </a:pPr>
            <a:r>
              <a:rPr lang="uk-UA" kern="0" dirty="0">
                <a:solidFill>
                  <a:srgbClr val="0070C0"/>
                </a:solidFill>
              </a:rPr>
              <a:t/>
            </a:r>
            <a:br>
              <a:rPr lang="uk-UA" kern="0" dirty="0">
                <a:solidFill>
                  <a:srgbClr val="0070C0"/>
                </a:solidFill>
              </a:rPr>
            </a:br>
            <a:r>
              <a:rPr lang="uk-UA" kern="0" dirty="0">
                <a:solidFill>
                  <a:srgbClr val="0070C0"/>
                </a:solidFill>
              </a:rPr>
              <a:t>Адаптація та локалізація </a:t>
            </a:r>
            <a:br>
              <a:rPr lang="uk-UA" kern="0" dirty="0">
                <a:solidFill>
                  <a:srgbClr val="0070C0"/>
                </a:solidFill>
              </a:rPr>
            </a:br>
            <a:r>
              <a:rPr lang="uk-UA" kern="0" dirty="0">
                <a:solidFill>
                  <a:srgbClr val="0070C0"/>
                </a:solidFill>
              </a:rPr>
              <a:t>цілей сталого розвитку в Україні</a:t>
            </a:r>
            <a:endParaRPr lang="en-US" kern="0" dirty="0">
              <a:solidFill>
                <a:srgbClr val="0070C0"/>
              </a:solidFill>
            </a:endParaRPr>
          </a:p>
        </p:txBody>
      </p:sp>
      <p:pic>
        <p:nvPicPr>
          <p:cNvPr id="61444" name="Picture 1"/>
          <p:cNvPicPr>
            <a:picLocks noChangeAspect="1" noChangeArrowheads="1"/>
          </p:cNvPicPr>
          <p:nvPr/>
        </p:nvPicPr>
        <p:blipFill>
          <a:blip r:embed="rId5"/>
          <a:srcRect/>
          <a:stretch>
            <a:fillRect/>
          </a:stretch>
        </p:blipFill>
        <p:spPr bwMode="auto">
          <a:xfrm>
            <a:off x="217488" y="1908175"/>
            <a:ext cx="2538412" cy="2540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stripe"/>
          <p:cNvPicPr>
            <a:picLocks noChangeAspect="1" noChangeArrowheads="1"/>
          </p:cNvPicPr>
          <p:nvPr/>
        </p:nvPicPr>
        <p:blipFill>
          <a:blip r:embed="rId3"/>
          <a:srcRect/>
          <a:stretch>
            <a:fillRect/>
          </a:stretch>
        </p:blipFill>
        <p:spPr bwMode="auto">
          <a:xfrm>
            <a:off x="6619875" y="457200"/>
            <a:ext cx="2524125" cy="522288"/>
          </a:xfrm>
          <a:prstGeom prst="rect">
            <a:avLst/>
          </a:prstGeom>
          <a:noFill/>
          <a:ln w="9525">
            <a:noFill/>
            <a:miter lim="800000"/>
            <a:headEnd/>
            <a:tailEnd/>
          </a:ln>
        </p:spPr>
      </p:pic>
      <p:pic>
        <p:nvPicPr>
          <p:cNvPr id="63490" name="Picture 2"/>
          <p:cNvPicPr>
            <a:picLocks noChangeAspect="1" noChangeArrowheads="1"/>
          </p:cNvPicPr>
          <p:nvPr/>
        </p:nvPicPr>
        <p:blipFill>
          <a:blip r:embed="rId4"/>
          <a:srcRect/>
          <a:stretch>
            <a:fillRect/>
          </a:stretch>
        </p:blipFill>
        <p:spPr bwMode="auto">
          <a:xfrm>
            <a:off x="228600" y="228600"/>
            <a:ext cx="1817688" cy="1143000"/>
          </a:xfrm>
          <a:prstGeom prst="rect">
            <a:avLst/>
          </a:prstGeom>
          <a:noFill/>
          <a:ln w="9525">
            <a:noFill/>
            <a:miter lim="800000"/>
            <a:headEnd/>
            <a:tailEnd/>
          </a:ln>
        </p:spPr>
      </p:pic>
      <p:sp>
        <p:nvSpPr>
          <p:cNvPr id="6" name="Title 1"/>
          <p:cNvSpPr txBox="1">
            <a:spLocks/>
          </p:cNvSpPr>
          <p:nvPr/>
        </p:nvSpPr>
        <p:spPr>
          <a:xfrm>
            <a:off x="139700" y="865188"/>
            <a:ext cx="8978900" cy="8556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uk-UA" altLang="en-US" sz="3000" kern="0">
                <a:solidFill>
                  <a:srgbClr val="0070C0"/>
                </a:solidFill>
              </a:rPr>
              <a:t>Основні учасники процесу</a:t>
            </a:r>
            <a:endParaRPr lang="en-US" altLang="en-US" sz="3000" kern="0" dirty="0">
              <a:solidFill>
                <a:srgbClr val="0070C0"/>
              </a:solidFill>
            </a:endParaRPr>
          </a:p>
        </p:txBody>
      </p:sp>
      <p:sp>
        <p:nvSpPr>
          <p:cNvPr id="7" name="Content Placeholder 2"/>
          <p:cNvSpPr txBox="1">
            <a:spLocks/>
          </p:cNvSpPr>
          <p:nvPr/>
        </p:nvSpPr>
        <p:spPr>
          <a:xfrm>
            <a:off x="603250" y="2057400"/>
            <a:ext cx="8120063" cy="333692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spcAft>
                <a:spcPts val="900"/>
              </a:spcAft>
              <a:defRPr/>
            </a:pPr>
            <a:r>
              <a:rPr lang="uk-UA" altLang="en-US" sz="2800" kern="0" dirty="0"/>
              <a:t>Реалізація та досягнення цілей сталого розвитку стосується кожного </a:t>
            </a:r>
          </a:p>
          <a:p>
            <a:pPr eaLnBrk="1" hangingPunct="1">
              <a:spcAft>
                <a:spcPts val="900"/>
              </a:spcAft>
              <a:defRPr/>
            </a:pPr>
            <a:r>
              <a:rPr lang="uk-UA" altLang="en-US" sz="2800" kern="0" dirty="0"/>
              <a:t>Уряд на центральному та регіональному рівнях, парламент </a:t>
            </a:r>
          </a:p>
          <a:p>
            <a:pPr eaLnBrk="1" hangingPunct="1">
              <a:spcAft>
                <a:spcPts val="900"/>
              </a:spcAft>
              <a:defRPr/>
            </a:pPr>
            <a:r>
              <a:rPr lang="uk-UA" altLang="en-US" sz="2800" kern="0" dirty="0"/>
              <a:t>Неурядові організації, волонтерські та жіночі організації, медіа, наукові кола на центральному та місцевому рівнях </a:t>
            </a:r>
          </a:p>
          <a:p>
            <a:pPr eaLnBrk="1" hangingPunct="1">
              <a:spcAft>
                <a:spcPts val="900"/>
              </a:spcAft>
              <a:defRPr/>
            </a:pPr>
            <a:r>
              <a:rPr lang="uk-UA" altLang="en-US" sz="2800" kern="0" dirty="0"/>
              <a:t>Партнери розвитку та донори</a:t>
            </a:r>
            <a:endParaRPr lang="en-US" altLang="en-US" sz="2800" kern="0" dirty="0"/>
          </a:p>
          <a:p>
            <a:pPr eaLnBrk="1" hangingPunct="1">
              <a:defRPr/>
            </a:pPr>
            <a:endParaRPr lang="en-US" altLang="en-US" sz="1800" kern="0" dirty="0"/>
          </a:p>
          <a:p>
            <a:pPr eaLnBrk="1" hangingPunct="1">
              <a:defRPr/>
            </a:pPr>
            <a:endParaRPr lang="en-US" altLang="en-US" sz="1800" kern="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stripe"/>
          <p:cNvPicPr>
            <a:picLocks noChangeAspect="1" noChangeArrowheads="1"/>
          </p:cNvPicPr>
          <p:nvPr/>
        </p:nvPicPr>
        <p:blipFill>
          <a:blip r:embed="rId3"/>
          <a:srcRect/>
          <a:stretch>
            <a:fillRect/>
          </a:stretch>
        </p:blipFill>
        <p:spPr bwMode="auto">
          <a:xfrm>
            <a:off x="6619875" y="457200"/>
            <a:ext cx="2524125" cy="522288"/>
          </a:xfrm>
          <a:prstGeom prst="rect">
            <a:avLst/>
          </a:prstGeom>
          <a:noFill/>
          <a:ln w="9525">
            <a:noFill/>
            <a:miter lim="800000"/>
            <a:headEnd/>
            <a:tailEnd/>
          </a:ln>
        </p:spPr>
      </p:pic>
      <p:pic>
        <p:nvPicPr>
          <p:cNvPr id="65538" name="Picture 2"/>
          <p:cNvPicPr>
            <a:picLocks noChangeAspect="1" noChangeArrowheads="1"/>
          </p:cNvPicPr>
          <p:nvPr/>
        </p:nvPicPr>
        <p:blipFill>
          <a:blip r:embed="rId4"/>
          <a:srcRect/>
          <a:stretch>
            <a:fillRect/>
          </a:stretch>
        </p:blipFill>
        <p:spPr bwMode="auto">
          <a:xfrm>
            <a:off x="228600" y="228600"/>
            <a:ext cx="1817688" cy="1143000"/>
          </a:xfrm>
          <a:prstGeom prst="rect">
            <a:avLst/>
          </a:prstGeom>
          <a:noFill/>
          <a:ln w="9525">
            <a:noFill/>
            <a:miter lim="800000"/>
            <a:headEnd/>
            <a:tailEnd/>
          </a:ln>
        </p:spPr>
      </p:pic>
      <p:pic>
        <p:nvPicPr>
          <p:cNvPr id="65539" name="Picture 2" descr="Inline image 2"/>
          <p:cNvPicPr>
            <a:picLocks noChangeAspect="1" noChangeArrowheads="1"/>
          </p:cNvPicPr>
          <p:nvPr/>
        </p:nvPicPr>
        <p:blipFill>
          <a:blip r:embed="rId5"/>
          <a:srcRect t="1205" b="2"/>
          <a:stretch>
            <a:fillRect/>
          </a:stretch>
        </p:blipFill>
        <p:spPr bwMode="auto">
          <a:xfrm>
            <a:off x="165100" y="2216150"/>
            <a:ext cx="4933950" cy="4057650"/>
          </a:xfrm>
          <a:prstGeom prst="rect">
            <a:avLst/>
          </a:prstGeom>
          <a:noFill/>
          <a:ln w="9525">
            <a:noFill/>
            <a:miter lim="800000"/>
            <a:headEnd/>
            <a:tailEnd/>
          </a:ln>
        </p:spPr>
      </p:pic>
      <p:sp>
        <p:nvSpPr>
          <p:cNvPr id="5" name="Title 1"/>
          <p:cNvSpPr txBox="1">
            <a:spLocks/>
          </p:cNvSpPr>
          <p:nvPr/>
        </p:nvSpPr>
        <p:spPr>
          <a:xfrm>
            <a:off x="160338" y="1371600"/>
            <a:ext cx="8983662" cy="5461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uk-UA" altLang="en-US" sz="3000" kern="0" dirty="0">
                <a:solidFill>
                  <a:srgbClr val="0070C0"/>
                </a:solidFill>
              </a:rPr>
              <a:t>Веб-сайт про Цілі сталого розвитку в Україні</a:t>
            </a:r>
            <a:endParaRPr lang="en-US" altLang="en-US" sz="3000" kern="0" dirty="0">
              <a:solidFill>
                <a:srgbClr val="0070C0"/>
              </a:solidFill>
            </a:endParaRPr>
          </a:p>
        </p:txBody>
      </p:sp>
      <p:sp>
        <p:nvSpPr>
          <p:cNvPr id="65541" name="Rectangle 5"/>
          <p:cNvSpPr>
            <a:spLocks noChangeArrowheads="1"/>
          </p:cNvSpPr>
          <p:nvPr/>
        </p:nvSpPr>
        <p:spPr bwMode="auto">
          <a:xfrm>
            <a:off x="5791200" y="4014788"/>
            <a:ext cx="2771775" cy="461962"/>
          </a:xfrm>
          <a:prstGeom prst="rect">
            <a:avLst/>
          </a:prstGeom>
          <a:noFill/>
          <a:ln w="9525">
            <a:noFill/>
            <a:miter lim="800000"/>
            <a:headEnd/>
            <a:tailEnd/>
          </a:ln>
        </p:spPr>
        <p:txBody>
          <a:bodyPr>
            <a:spAutoFit/>
          </a:bodyPr>
          <a:lstStyle/>
          <a:p>
            <a:pPr eaLnBrk="0" hangingPunct="0"/>
            <a:r>
              <a:rPr lang="en-US" altLang="ru-RU" sz="2400" b="1">
                <a:solidFill>
                  <a:srgbClr val="0070C0"/>
                </a:solidFill>
              </a:rPr>
              <a:t>http://sdg.org.ua/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stripe"/>
          <p:cNvPicPr>
            <a:picLocks noChangeAspect="1" noChangeArrowheads="1"/>
          </p:cNvPicPr>
          <p:nvPr/>
        </p:nvPicPr>
        <p:blipFill>
          <a:blip r:embed="rId3"/>
          <a:srcRect/>
          <a:stretch>
            <a:fillRect/>
          </a:stretch>
        </p:blipFill>
        <p:spPr bwMode="auto">
          <a:xfrm>
            <a:off x="6619875" y="457200"/>
            <a:ext cx="2524125" cy="522288"/>
          </a:xfrm>
          <a:prstGeom prst="rect">
            <a:avLst/>
          </a:prstGeom>
          <a:noFill/>
          <a:ln w="9525">
            <a:noFill/>
            <a:miter lim="800000"/>
            <a:headEnd/>
            <a:tailEnd/>
          </a:ln>
        </p:spPr>
      </p:pic>
      <p:sp>
        <p:nvSpPr>
          <p:cNvPr id="30722" name="Rectangle 5"/>
          <p:cNvSpPr>
            <a:spLocks noChangeArrowheads="1"/>
          </p:cNvSpPr>
          <p:nvPr/>
        </p:nvSpPr>
        <p:spPr bwMode="auto">
          <a:xfrm>
            <a:off x="2514600" y="1214438"/>
            <a:ext cx="4648200" cy="585787"/>
          </a:xfrm>
          <a:prstGeom prst="rect">
            <a:avLst/>
          </a:prstGeom>
          <a:noFill/>
          <a:ln w="9525">
            <a:noFill/>
            <a:miter lim="800000"/>
            <a:headEnd/>
            <a:tailEnd/>
          </a:ln>
        </p:spPr>
        <p:txBody>
          <a:bodyPr anchor="ctr">
            <a:spAutoFit/>
          </a:bodyPr>
          <a:lstStyle/>
          <a:p>
            <a:r>
              <a:rPr lang="uk-UA" altLang="uk-UA" sz="3200" b="1">
                <a:solidFill>
                  <a:srgbClr val="0066CC"/>
                </a:solidFill>
              </a:rPr>
              <a:t>Історія становлення </a:t>
            </a:r>
            <a:endParaRPr lang="ru-RU" altLang="uk-UA" sz="3200">
              <a:solidFill>
                <a:srgbClr val="0066CC"/>
              </a:solidFill>
            </a:endParaRPr>
          </a:p>
        </p:txBody>
      </p:sp>
      <p:pic>
        <p:nvPicPr>
          <p:cNvPr id="30723" name="Picture 2"/>
          <p:cNvPicPr>
            <a:picLocks noChangeAspect="1" noChangeArrowheads="1"/>
          </p:cNvPicPr>
          <p:nvPr/>
        </p:nvPicPr>
        <p:blipFill>
          <a:blip r:embed="rId4"/>
          <a:srcRect/>
          <a:stretch>
            <a:fillRect/>
          </a:stretch>
        </p:blipFill>
        <p:spPr bwMode="auto">
          <a:xfrm>
            <a:off x="228600" y="228600"/>
            <a:ext cx="1817688" cy="1143000"/>
          </a:xfrm>
          <a:prstGeom prst="rect">
            <a:avLst/>
          </a:prstGeom>
          <a:noFill/>
          <a:ln w="9525">
            <a:noFill/>
            <a:miter lim="800000"/>
            <a:headEnd/>
            <a:tailEnd/>
          </a:ln>
        </p:spPr>
      </p:pic>
      <p:sp>
        <p:nvSpPr>
          <p:cNvPr id="30724" name="Rectangle 1"/>
          <p:cNvSpPr>
            <a:spLocks noChangeArrowheads="1"/>
          </p:cNvSpPr>
          <p:nvPr/>
        </p:nvSpPr>
        <p:spPr bwMode="auto">
          <a:xfrm>
            <a:off x="533400" y="2351088"/>
            <a:ext cx="8229600" cy="2308225"/>
          </a:xfrm>
          <a:prstGeom prst="rect">
            <a:avLst/>
          </a:prstGeom>
          <a:noFill/>
          <a:ln w="9525">
            <a:noFill/>
            <a:miter lim="800000"/>
            <a:headEnd/>
            <a:tailEnd/>
          </a:ln>
        </p:spPr>
        <p:txBody>
          <a:bodyPr>
            <a:spAutoFit/>
          </a:bodyPr>
          <a:lstStyle/>
          <a:p>
            <a:r>
              <a:rPr lang="uk-UA" altLang="uk-UA" sz="2400" b="1"/>
              <a:t>Перша конференція ООН з навколишнього середовища </a:t>
            </a:r>
            <a:r>
              <a:rPr lang="uk-UA" altLang="uk-UA" sz="2400"/>
              <a:t>(Стокгольм, червень 1972)</a:t>
            </a:r>
          </a:p>
          <a:p>
            <a:endParaRPr lang="uk-UA" altLang="uk-UA" sz="2400"/>
          </a:p>
          <a:p>
            <a:r>
              <a:rPr lang="uk-UA" altLang="uk-UA" sz="2400"/>
              <a:t>Зазначено зв′язок економічного і соціального розвитку з проблемами навколишнього середовища</a:t>
            </a:r>
          </a:p>
          <a:p>
            <a:endParaRPr lang="uk-UA" altLang="uk-UA"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ctrTitle" idx="4294967295"/>
          </p:nvPr>
        </p:nvSpPr>
        <p:spPr>
          <a:xfrm>
            <a:off x="4122738" y="1884363"/>
            <a:ext cx="4679950" cy="1760537"/>
          </a:xfrm>
        </p:spPr>
        <p:txBody>
          <a:bodyPr/>
          <a:lstStyle/>
          <a:p>
            <a:r>
              <a:rPr lang="uk-UA" sz="2800" b="1" smtClean="0"/>
              <a:t>Ціль 3</a:t>
            </a:r>
            <a:r>
              <a:rPr lang="en-US" sz="2800" b="1" smtClean="0"/>
              <a:t> </a:t>
            </a:r>
            <a:r>
              <a:rPr lang="uk-UA" sz="2800" smtClean="0"/>
              <a:t> </a:t>
            </a:r>
            <a:br>
              <a:rPr lang="uk-UA" sz="2800" smtClean="0"/>
            </a:br>
            <a:r>
              <a:rPr lang="uk-UA" sz="2000" smtClean="0"/>
              <a:t>Забезпечення здорового способу життя та сприяння благополуччю для всіх у будь-якому віці</a:t>
            </a:r>
          </a:p>
        </p:txBody>
      </p:sp>
      <p:sp>
        <p:nvSpPr>
          <p:cNvPr id="67586" name="Rectangle 4"/>
          <p:cNvSpPr>
            <a:spLocks noChangeArrowheads="1"/>
          </p:cNvSpPr>
          <p:nvPr/>
        </p:nvSpPr>
        <p:spPr bwMode="auto">
          <a:xfrm>
            <a:off x="3781425" y="4770438"/>
            <a:ext cx="5291138" cy="369887"/>
          </a:xfrm>
          <a:prstGeom prst="rect">
            <a:avLst/>
          </a:prstGeom>
          <a:noFill/>
          <a:ln w="9525">
            <a:noFill/>
            <a:miter lim="800000"/>
            <a:headEnd/>
            <a:tailEnd/>
          </a:ln>
        </p:spPr>
        <p:txBody>
          <a:bodyPr>
            <a:spAutoFit/>
          </a:bodyPr>
          <a:lstStyle/>
          <a:p>
            <a:pPr algn="ctr" eaLnBrk="0" hangingPunct="0"/>
            <a:r>
              <a:rPr lang="uk-UA">
                <a:solidFill>
                  <a:srgbClr val="FFFFFF"/>
                </a:solidFill>
                <a:latin typeface="Calibri" pitchFamily="34" charset="0"/>
              </a:rPr>
              <a:t>Бюро ВООЗ в Україні</a:t>
            </a:r>
            <a:endParaRPr lang="sv-SE">
              <a:solidFill>
                <a:srgbClr val="FFFFFF"/>
              </a:solidFill>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uk-UA" sz="2800" b="1" smtClean="0"/>
              <a:t>Від Цілей Розвитку Тисячоліття до Цілей Сталого Розвитку (ЦСР)</a:t>
            </a:r>
          </a:p>
        </p:txBody>
      </p:sp>
      <p:pic>
        <p:nvPicPr>
          <p:cNvPr id="69634" name="Picture 2"/>
          <p:cNvPicPr>
            <a:picLocks noGrp="1" noChangeAspect="1" noChangeArrowheads="1"/>
          </p:cNvPicPr>
          <p:nvPr>
            <p:ph idx="1"/>
          </p:nvPr>
        </p:nvPicPr>
        <p:blipFill>
          <a:blip r:embed="rId3"/>
          <a:srcRect/>
          <a:stretch>
            <a:fillRect/>
          </a:stretch>
        </p:blipFill>
        <p:spPr>
          <a:xfrm>
            <a:off x="5632450" y="981075"/>
            <a:ext cx="3511550" cy="4926013"/>
          </a:xfrm>
        </p:spPr>
      </p:pic>
      <p:sp>
        <p:nvSpPr>
          <p:cNvPr id="69635" name="TextBox 5"/>
          <p:cNvSpPr txBox="1">
            <a:spLocks noChangeArrowheads="1"/>
          </p:cNvSpPr>
          <p:nvPr/>
        </p:nvSpPr>
        <p:spPr bwMode="auto">
          <a:xfrm>
            <a:off x="395288" y="2205038"/>
            <a:ext cx="4824412" cy="2862262"/>
          </a:xfrm>
          <a:prstGeom prst="rect">
            <a:avLst/>
          </a:prstGeom>
          <a:noFill/>
          <a:ln w="9525">
            <a:noFill/>
            <a:miter lim="800000"/>
            <a:headEnd/>
            <a:tailEnd/>
          </a:ln>
        </p:spPr>
        <p:txBody>
          <a:bodyPr>
            <a:spAutoFit/>
          </a:bodyPr>
          <a:lstStyle/>
          <a:p>
            <a:pPr marL="285750" indent="-285750" eaLnBrk="0" hangingPunct="0">
              <a:buFont typeface="Arial" charset="0"/>
              <a:buChar char="•"/>
            </a:pPr>
            <a:r>
              <a:rPr lang="uk-UA" sz="2000"/>
              <a:t>Цілі Розвитку Тисячоліття– лімітована кількість цілей щодо елімінації бідності, покращення здоров</a:t>
            </a:r>
            <a:r>
              <a:rPr lang="en-US" sz="2000"/>
              <a:t>’</a:t>
            </a:r>
            <a:r>
              <a:rPr lang="uk-UA" sz="2000"/>
              <a:t>я, освіти, безпеки харчових продуктів та здорового харчування</a:t>
            </a:r>
          </a:p>
          <a:p>
            <a:pPr marL="285750" indent="-285750" eaLnBrk="0" hangingPunct="0">
              <a:buFont typeface="Arial" charset="0"/>
              <a:buChar char="•"/>
            </a:pPr>
            <a:endParaRPr lang="uk-UA" sz="2000"/>
          </a:p>
          <a:p>
            <a:pPr marL="285750" indent="-285750" eaLnBrk="0" hangingPunct="0">
              <a:buFont typeface="Arial" charset="0"/>
              <a:buChar char="•"/>
            </a:pPr>
            <a:r>
              <a:rPr lang="uk-UA" sz="2000"/>
              <a:t>Здоров</a:t>
            </a:r>
            <a:r>
              <a:rPr lang="en-US" sz="2000"/>
              <a:t>’</a:t>
            </a:r>
            <a:r>
              <a:rPr lang="uk-UA" sz="2000"/>
              <a:t>я займає центральне місце</a:t>
            </a:r>
            <a:r>
              <a:rPr lang="en-US" sz="2000"/>
              <a:t>:</a:t>
            </a:r>
            <a:r>
              <a:rPr lang="uk-UA" sz="2000"/>
              <a:t> основний внесок та бенефіціар  реалізації ЦСР</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3"/>
          <p:cNvSpPr>
            <a:spLocks noGrp="1"/>
          </p:cNvSpPr>
          <p:nvPr>
            <p:ph type="title"/>
          </p:nvPr>
        </p:nvSpPr>
        <p:spPr/>
        <p:txBody>
          <a:bodyPr/>
          <a:lstStyle/>
          <a:p>
            <a:r>
              <a:rPr lang="uk-UA" sz="2600" b="1" smtClean="0"/>
              <a:t>ЦСР відповідають основним принципам ВООЗ </a:t>
            </a:r>
            <a:endParaRPr lang="en-US" sz="2600" b="1" smtClean="0"/>
          </a:p>
        </p:txBody>
      </p:sp>
      <p:sp>
        <p:nvSpPr>
          <p:cNvPr id="71682" name="Content Placeholder 5"/>
          <p:cNvSpPr>
            <a:spLocks noGrp="1"/>
          </p:cNvSpPr>
          <p:nvPr>
            <p:ph idx="1"/>
          </p:nvPr>
        </p:nvSpPr>
        <p:spPr/>
        <p:txBody>
          <a:bodyPr/>
          <a:lstStyle/>
          <a:p>
            <a:r>
              <a:rPr lang="uk-UA" sz="2400" i="1" smtClean="0"/>
              <a:t>Здоров</a:t>
            </a:r>
            <a:r>
              <a:rPr lang="en-US" sz="2400" i="1" smtClean="0"/>
              <a:t>’</a:t>
            </a:r>
            <a:r>
              <a:rPr lang="uk-UA" sz="2400" i="1" smtClean="0"/>
              <a:t>я – це стан повного фізичного, духовного і соціального благополуччя, а не лише відсутність хвороб і фізичних обмежень</a:t>
            </a:r>
          </a:p>
          <a:p>
            <a:endParaRPr lang="uk-UA" sz="2400" i="1" smtClean="0"/>
          </a:p>
          <a:p>
            <a:r>
              <a:rPr lang="uk-UA" sz="2400" i="1" smtClean="0"/>
              <a:t>Найвищий досяжний рівень здоров</a:t>
            </a:r>
            <a:r>
              <a:rPr lang="en-US" sz="2400" i="1" smtClean="0"/>
              <a:t>’</a:t>
            </a:r>
            <a:r>
              <a:rPr lang="uk-UA" sz="2400" i="1" smtClean="0"/>
              <a:t>я є одним із основних прав кожної людини незалежно від раси, релігії, політичних переконань, економічного чи соціального статусу</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defRPr/>
            </a:pPr>
            <a:r>
              <a:rPr lang="uk-UA" sz="2400" i="1" dirty="0" smtClean="0"/>
              <a:t>Збільшення </a:t>
            </a:r>
            <a:r>
              <a:rPr lang="uk-UA" sz="2400" i="1" dirty="0"/>
              <a:t>тривалості життя на один рік відповідає зростанню </a:t>
            </a:r>
            <a:r>
              <a:rPr lang="uk-UA" sz="2400" i="1" dirty="0" smtClean="0"/>
              <a:t>в</a:t>
            </a:r>
            <a:r>
              <a:rPr lang="ru-RU" sz="2400" i="1" dirty="0" smtClean="0"/>
              <a:t>алового внутрішнього продукту </a:t>
            </a:r>
            <a:r>
              <a:rPr lang="uk-UA" sz="2400" i="1" dirty="0" smtClean="0"/>
              <a:t>на </a:t>
            </a:r>
            <a:r>
              <a:rPr lang="uk-UA" sz="2400" i="1" dirty="0"/>
              <a:t>4</a:t>
            </a:r>
            <a:r>
              <a:rPr lang="uk-UA" sz="2400" i="1" dirty="0" smtClean="0"/>
              <a:t>%</a:t>
            </a:r>
            <a:r>
              <a:rPr lang="en-GB" sz="2400" i="1" dirty="0" smtClean="0"/>
              <a:t> </a:t>
            </a:r>
            <a:endParaRPr lang="uk-UA" sz="2400" i="1" dirty="0" smtClean="0"/>
          </a:p>
          <a:p>
            <a:pPr>
              <a:defRPr/>
            </a:pPr>
            <a:endParaRPr lang="uk-UA" sz="2400" i="1" dirty="0" smtClean="0"/>
          </a:p>
          <a:p>
            <a:pPr>
              <a:defRPr/>
            </a:pPr>
            <a:r>
              <a:rPr lang="uk-UA" sz="2400" i="1" dirty="0" smtClean="0"/>
              <a:t>У </a:t>
            </a:r>
            <a:r>
              <a:rPr lang="uk-UA" sz="2400" i="1" dirty="0"/>
              <a:t>країнах зі високим рівнем доходів, зниження смертності від серцево-судинних захворювань на 10</a:t>
            </a:r>
            <a:r>
              <a:rPr lang="en-US" sz="2400" i="1" dirty="0"/>
              <a:t>% </a:t>
            </a:r>
            <a:r>
              <a:rPr lang="uk-UA" sz="2400" i="1" dirty="0" smtClean="0"/>
              <a:t>приведе до </a:t>
            </a:r>
            <a:r>
              <a:rPr lang="uk-UA" sz="2400" i="1" dirty="0"/>
              <a:t>зростання в</a:t>
            </a:r>
            <a:r>
              <a:rPr lang="ru-RU" sz="2400" i="1" dirty="0"/>
              <a:t>алового внутрішнього продукту </a:t>
            </a:r>
            <a:r>
              <a:rPr lang="uk-UA" sz="2400" i="1" dirty="0" smtClean="0"/>
              <a:t>на </a:t>
            </a:r>
            <a:r>
              <a:rPr lang="uk-UA" sz="2400" i="1" dirty="0"/>
              <a:t>1</a:t>
            </a:r>
            <a:r>
              <a:rPr lang="en-US" sz="2400" i="1" dirty="0" smtClean="0"/>
              <a:t>%</a:t>
            </a:r>
            <a:endParaRPr lang="uk-UA" sz="2400" i="1" dirty="0"/>
          </a:p>
          <a:p>
            <a:pPr marL="0" indent="0">
              <a:buFontTx/>
              <a:buNone/>
              <a:defRPr/>
            </a:pPr>
            <a:endParaRPr lang="uk-UA" sz="2400" b="1" dirty="0">
              <a:solidFill>
                <a:srgbClr val="00558F"/>
              </a:solidFill>
              <a:ea typeface="+mj-ea"/>
            </a:endParaRPr>
          </a:p>
        </p:txBody>
      </p:sp>
      <p:sp>
        <p:nvSpPr>
          <p:cNvPr id="73730" name="Title 1"/>
          <p:cNvSpPr>
            <a:spLocks noGrp="1"/>
          </p:cNvSpPr>
          <p:nvPr>
            <p:ph type="title"/>
          </p:nvPr>
        </p:nvSpPr>
        <p:spPr>
          <a:xfrm>
            <a:off x="179388" y="115888"/>
            <a:ext cx="8964612" cy="1301750"/>
          </a:xfrm>
        </p:spPr>
        <p:txBody>
          <a:bodyPr/>
          <a:lstStyle/>
          <a:p>
            <a:r>
              <a:rPr lang="uk-UA" sz="2500" b="1" smtClean="0"/>
              <a:t/>
            </a:r>
            <a:br>
              <a:rPr lang="uk-UA" sz="2500" b="1" smtClean="0"/>
            </a:br>
            <a:r>
              <a:rPr lang="uk-UA" sz="2000" b="1" i="1" smtClean="0"/>
              <a:t>Добре здоров'я і благополуччя  та сталий розвиток разом </a:t>
            </a:r>
            <a:br>
              <a:rPr lang="uk-UA" sz="2000" b="1" i="1" smtClean="0"/>
            </a:br>
            <a:endParaRPr lang="en-US" sz="2000" i="1"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1800" b="1" dirty="0" err="1"/>
              <a:t>Ціль</a:t>
            </a:r>
            <a:r>
              <a:rPr lang="en-US" sz="1800" b="1" dirty="0"/>
              <a:t> </a:t>
            </a:r>
            <a:r>
              <a:rPr lang="en-US" sz="1800" b="1" dirty="0" smtClean="0"/>
              <a:t>3</a:t>
            </a:r>
            <a:r>
              <a:rPr lang="uk-UA" sz="1800" b="1" dirty="0" smtClean="0"/>
              <a:t> </a:t>
            </a:r>
            <a:r>
              <a:rPr lang="en-US" sz="1800" b="1" dirty="0" smtClean="0"/>
              <a:t> </a:t>
            </a:r>
            <a:r>
              <a:rPr lang="en-US" sz="1800" b="1" dirty="0" err="1"/>
              <a:t>Забезпечення</a:t>
            </a:r>
            <a:r>
              <a:rPr lang="en-US" sz="1800" b="1" dirty="0"/>
              <a:t> </a:t>
            </a:r>
            <a:r>
              <a:rPr lang="en-US" sz="1800" b="1" dirty="0" err="1"/>
              <a:t>здорового</a:t>
            </a:r>
            <a:r>
              <a:rPr lang="en-US" sz="1800" b="1" dirty="0"/>
              <a:t> </a:t>
            </a:r>
            <a:r>
              <a:rPr lang="en-US" sz="1800" b="1" dirty="0" err="1"/>
              <a:t>способу</a:t>
            </a:r>
            <a:r>
              <a:rPr lang="en-US" sz="1800" b="1" dirty="0"/>
              <a:t> </a:t>
            </a:r>
            <a:r>
              <a:rPr lang="en-US" sz="1800" b="1" dirty="0" err="1"/>
              <a:t>життя</a:t>
            </a:r>
            <a:r>
              <a:rPr lang="en-US" sz="1800" b="1" dirty="0"/>
              <a:t> </a:t>
            </a:r>
            <a:r>
              <a:rPr lang="en-US" sz="1800" b="1" dirty="0" err="1"/>
              <a:t>та</a:t>
            </a:r>
            <a:r>
              <a:rPr lang="en-US" sz="1800" b="1" dirty="0"/>
              <a:t> </a:t>
            </a:r>
            <a:r>
              <a:rPr lang="en-US" sz="1800" b="1" dirty="0" err="1"/>
              <a:t>сприяння</a:t>
            </a:r>
            <a:r>
              <a:rPr lang="en-US" sz="1800" b="1" dirty="0"/>
              <a:t> </a:t>
            </a:r>
            <a:r>
              <a:rPr lang="en-US" sz="1800" b="1" dirty="0" err="1"/>
              <a:t>благополуччю</a:t>
            </a:r>
            <a:r>
              <a:rPr lang="en-US" sz="1800" b="1" dirty="0"/>
              <a:t> </a:t>
            </a:r>
            <a:r>
              <a:rPr lang="en-US" sz="1800" b="1" dirty="0" err="1"/>
              <a:t>для</a:t>
            </a:r>
            <a:r>
              <a:rPr lang="en-US" sz="1800" b="1" dirty="0"/>
              <a:t> </a:t>
            </a:r>
            <a:r>
              <a:rPr lang="en-US" sz="1800" b="1" dirty="0" err="1"/>
              <a:t>всіх</a:t>
            </a:r>
            <a:r>
              <a:rPr lang="en-US" sz="1800" b="1" dirty="0"/>
              <a:t> </a:t>
            </a:r>
            <a:r>
              <a:rPr lang="uk-UA" sz="1800" b="1" dirty="0" smtClean="0"/>
              <a:t>у</a:t>
            </a:r>
            <a:r>
              <a:rPr lang="en-US" sz="1800" b="1" dirty="0" smtClean="0"/>
              <a:t> </a:t>
            </a:r>
            <a:r>
              <a:rPr lang="en-US" sz="1800" b="1" dirty="0" err="1"/>
              <a:t>будь-якому</a:t>
            </a:r>
            <a:r>
              <a:rPr lang="en-US" sz="1800" b="1" dirty="0"/>
              <a:t> </a:t>
            </a:r>
            <a:r>
              <a:rPr lang="en-US" sz="1800" b="1" dirty="0" err="1"/>
              <a:t>віці</a:t>
            </a:r>
            <a:r>
              <a:rPr lang="uk-UA" sz="1800" dirty="0"/>
              <a:t/>
            </a:r>
            <a:br>
              <a:rPr lang="uk-UA" sz="1800" dirty="0"/>
            </a:br>
            <a:endParaRPr lang="uk-UA" sz="1800" dirty="0">
              <a:latin typeface="+mn-lt"/>
            </a:endParaRPr>
          </a:p>
        </p:txBody>
      </p:sp>
      <p:sp>
        <p:nvSpPr>
          <p:cNvPr id="75778" name="Content Placeholder 4"/>
          <p:cNvSpPr>
            <a:spLocks noGrp="1"/>
          </p:cNvSpPr>
          <p:nvPr>
            <p:ph idx="1"/>
          </p:nvPr>
        </p:nvSpPr>
        <p:spPr>
          <a:xfrm>
            <a:off x="1268413" y="1484313"/>
            <a:ext cx="7767637" cy="4321175"/>
          </a:xfrm>
        </p:spPr>
        <p:txBody>
          <a:bodyPr/>
          <a:lstStyle/>
          <a:p>
            <a:r>
              <a:rPr lang="uk-UA" sz="1600" b="1" smtClean="0"/>
              <a:t>3.1</a:t>
            </a:r>
            <a:r>
              <a:rPr lang="uk-UA" sz="1600" smtClean="0"/>
              <a:t> До 2030 року  знизити рівень смертності до менш ніж 70 випадків на 100 000 живонароджених</a:t>
            </a:r>
          </a:p>
          <a:p>
            <a:r>
              <a:rPr lang="uk-UA" sz="1600" b="1" smtClean="0"/>
              <a:t>3.2</a:t>
            </a:r>
            <a:r>
              <a:rPr lang="uk-UA" sz="1600" smtClean="0"/>
              <a:t> До 2030 року покласти край смертності, якій можна запобігти, серед новонароджених і дітей у віці до 5 років</a:t>
            </a:r>
          </a:p>
          <a:p>
            <a:r>
              <a:rPr lang="uk-UA" sz="1600" b="1" smtClean="0"/>
              <a:t>3.3</a:t>
            </a:r>
            <a:r>
              <a:rPr lang="uk-UA" sz="1600" smtClean="0"/>
              <a:t> Покласти край епідеміям СНІДу, туберкульозу, малярії і тропічних хвороб, а також забезпечити боротьбу з гепатитом, захворюваннями, що передаються через воду, і іншими інфекційними захворюваннями</a:t>
            </a:r>
          </a:p>
          <a:p>
            <a:r>
              <a:rPr lang="uk-UA" sz="1600" b="1" smtClean="0"/>
              <a:t>3.4</a:t>
            </a:r>
            <a:r>
              <a:rPr lang="uk-UA" sz="1600" smtClean="0"/>
              <a:t> Зменшити на третину передчасну смертність від неінфекційних захворювань за допомогою профілактики і лікування та підтримки психічного здоров'я</a:t>
            </a:r>
          </a:p>
          <a:p>
            <a:r>
              <a:rPr lang="uk-UA" sz="1600" b="1" smtClean="0"/>
              <a:t>3.5</a:t>
            </a:r>
            <a:r>
              <a:rPr lang="uk-UA" sz="1600" smtClean="0"/>
              <a:t> Посилити профілактику і лікування залежності від психоактивних речовин</a:t>
            </a:r>
          </a:p>
          <a:p>
            <a:r>
              <a:rPr lang="uk-UA" sz="1600" b="1" smtClean="0"/>
              <a:t>3.6</a:t>
            </a:r>
            <a:r>
              <a:rPr lang="uk-UA" sz="1600" smtClean="0"/>
              <a:t> Вдвічі скоротити в усьому світі число смертей і травм в результаті дорожньо-транспортних пригод</a:t>
            </a:r>
          </a:p>
          <a:p>
            <a:endParaRPr lang="uk-UA" sz="1600" smtClean="0"/>
          </a:p>
        </p:txBody>
      </p:sp>
      <p:pic>
        <p:nvPicPr>
          <p:cNvPr id="75779" name="Picture 3"/>
          <p:cNvPicPr>
            <a:picLocks noChangeAspect="1" noChangeArrowheads="1"/>
          </p:cNvPicPr>
          <p:nvPr/>
        </p:nvPicPr>
        <p:blipFill>
          <a:blip r:embed="rId3"/>
          <a:srcRect/>
          <a:stretch>
            <a:fillRect/>
          </a:stretch>
        </p:blipFill>
        <p:spPr bwMode="auto">
          <a:xfrm>
            <a:off x="179388" y="1700213"/>
            <a:ext cx="1089025" cy="1089025"/>
          </a:xfrm>
          <a:prstGeom prst="rect">
            <a:avLst/>
          </a:prstGeom>
          <a:noFill/>
          <a:ln w="9525">
            <a:noFill/>
            <a:miter lim="800000"/>
            <a:headEnd/>
            <a:tailEnd/>
          </a:ln>
        </p:spPr>
      </p:pic>
      <p:sp>
        <p:nvSpPr>
          <p:cNvPr id="75780" name="TextBox 5"/>
          <p:cNvSpPr txBox="1">
            <a:spLocks noChangeArrowheads="1"/>
          </p:cNvSpPr>
          <p:nvPr/>
        </p:nvSpPr>
        <p:spPr bwMode="auto">
          <a:xfrm>
            <a:off x="4298950" y="5949950"/>
            <a:ext cx="4665663" cy="600075"/>
          </a:xfrm>
          <a:prstGeom prst="rect">
            <a:avLst/>
          </a:prstGeom>
          <a:noFill/>
          <a:ln w="9525">
            <a:noFill/>
            <a:miter lim="800000"/>
            <a:headEnd/>
            <a:tailEnd/>
          </a:ln>
        </p:spPr>
        <p:txBody>
          <a:bodyPr wrap="none">
            <a:spAutoFit/>
          </a:bodyPr>
          <a:lstStyle/>
          <a:p>
            <a:pPr eaLnBrk="0" hangingPunct="0"/>
            <a:r>
              <a:rPr lang="en-US" sz="1100">
                <a:solidFill>
                  <a:schemeClr val="bg1"/>
                </a:solidFill>
              </a:rPr>
              <a:t>Джерело: </a:t>
            </a:r>
            <a:endParaRPr lang="uk-UA" sz="1100">
              <a:solidFill>
                <a:schemeClr val="bg1"/>
              </a:solidFill>
            </a:endParaRPr>
          </a:p>
          <a:p>
            <a:pPr eaLnBrk="0" hangingPunct="0"/>
            <a:r>
              <a:rPr lang="en-US" sz="1100" i="1">
                <a:solidFill>
                  <a:schemeClr val="bg1"/>
                </a:solidFill>
              </a:rPr>
              <a:t>Transforming our World: the 2030 Agenda for Sustainable Development</a:t>
            </a:r>
            <a:endParaRPr lang="uk-UA" sz="1100">
              <a:solidFill>
                <a:schemeClr val="bg1"/>
              </a:solidFill>
            </a:endParaRPr>
          </a:p>
          <a:p>
            <a:pPr eaLnBrk="0" hangingPunct="0"/>
            <a:endParaRPr lang="uk-UA" sz="1100">
              <a:solidFill>
                <a:schemeClr val="bg1"/>
              </a:solidFill>
            </a:endParaRPr>
          </a:p>
        </p:txBody>
      </p:sp>
      <p:sp>
        <p:nvSpPr>
          <p:cNvPr id="7" name="TextBox 6"/>
          <p:cNvSpPr txBox="1"/>
          <p:nvPr/>
        </p:nvSpPr>
        <p:spPr>
          <a:xfrm>
            <a:off x="395288" y="1700213"/>
            <a:ext cx="873125" cy="647700"/>
          </a:xfrm>
          <a:prstGeom prst="rect">
            <a:avLst/>
          </a:prstGeom>
          <a:solidFill>
            <a:srgbClr val="4C9E38"/>
          </a:solidFill>
        </p:spPr>
        <p:txBody>
          <a:bodyPr>
            <a:spAutoFit/>
          </a:bodyPr>
          <a:lstStyle/>
          <a:p>
            <a:pPr eaLnBrk="0" hangingPunct="0">
              <a:defRPr/>
            </a:pPr>
            <a:r>
              <a:rPr lang="uk-UA" sz="900" b="1" dirty="0">
                <a:solidFill>
                  <a:schemeClr val="bg1"/>
                </a:solidFill>
                <a:latin typeface="+mj-lt"/>
                <a:cs typeface="Arial" panose="020B0604020202020204" pitchFamily="34" charset="0"/>
              </a:rPr>
              <a:t>ДОБРЕ ЗДОРОВ’Я І БЛАГОПОЛУЧЧЯ</a:t>
            </a:r>
            <a:endParaRPr lang="uk-UA" sz="900" b="1" dirty="0">
              <a:solidFill>
                <a:schemeClr val="bg1"/>
              </a:solidFill>
              <a:latin typeface="+mj-lt"/>
              <a:cs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1800" b="1" dirty="0" err="1"/>
              <a:t>Ціль</a:t>
            </a:r>
            <a:r>
              <a:rPr lang="en-US" sz="1800" b="1" dirty="0"/>
              <a:t> </a:t>
            </a:r>
            <a:r>
              <a:rPr lang="en-US" sz="1800" b="1" dirty="0" smtClean="0"/>
              <a:t>3</a:t>
            </a:r>
            <a:r>
              <a:rPr lang="uk-UA" sz="1800" b="1" dirty="0" smtClean="0"/>
              <a:t> </a:t>
            </a:r>
            <a:r>
              <a:rPr lang="en-US" sz="1800" b="1" dirty="0" smtClean="0"/>
              <a:t> </a:t>
            </a:r>
            <a:r>
              <a:rPr lang="en-US" sz="1800" b="1" dirty="0" err="1"/>
              <a:t>Забезпечення</a:t>
            </a:r>
            <a:r>
              <a:rPr lang="en-US" sz="1800" b="1" dirty="0"/>
              <a:t> </a:t>
            </a:r>
            <a:r>
              <a:rPr lang="en-US" sz="1800" b="1" dirty="0" err="1"/>
              <a:t>здорового</a:t>
            </a:r>
            <a:r>
              <a:rPr lang="en-US" sz="1800" b="1" dirty="0"/>
              <a:t> </a:t>
            </a:r>
            <a:r>
              <a:rPr lang="en-US" sz="1800" b="1" dirty="0" err="1"/>
              <a:t>способу</a:t>
            </a:r>
            <a:r>
              <a:rPr lang="en-US" sz="1800" b="1" dirty="0"/>
              <a:t> </a:t>
            </a:r>
            <a:r>
              <a:rPr lang="en-US" sz="1800" b="1" dirty="0" err="1"/>
              <a:t>життя</a:t>
            </a:r>
            <a:r>
              <a:rPr lang="en-US" sz="1800" b="1" dirty="0"/>
              <a:t> </a:t>
            </a:r>
            <a:r>
              <a:rPr lang="en-US" sz="1800" b="1" dirty="0" err="1"/>
              <a:t>та</a:t>
            </a:r>
            <a:r>
              <a:rPr lang="en-US" sz="1800" b="1" dirty="0"/>
              <a:t> </a:t>
            </a:r>
            <a:r>
              <a:rPr lang="en-US" sz="1800" b="1" dirty="0" err="1"/>
              <a:t>сприяння</a:t>
            </a:r>
            <a:r>
              <a:rPr lang="en-US" sz="1800" b="1" dirty="0"/>
              <a:t> </a:t>
            </a:r>
            <a:r>
              <a:rPr lang="en-US" sz="1800" b="1" dirty="0" err="1"/>
              <a:t>благополуччю</a:t>
            </a:r>
            <a:r>
              <a:rPr lang="en-US" sz="1800" b="1" dirty="0"/>
              <a:t> </a:t>
            </a:r>
            <a:r>
              <a:rPr lang="en-US" sz="1800" b="1" dirty="0" err="1"/>
              <a:t>для</a:t>
            </a:r>
            <a:r>
              <a:rPr lang="en-US" sz="1800" b="1" dirty="0"/>
              <a:t> </a:t>
            </a:r>
            <a:r>
              <a:rPr lang="en-US" sz="1800" b="1" dirty="0" err="1"/>
              <a:t>всіх</a:t>
            </a:r>
            <a:r>
              <a:rPr lang="en-US" sz="1800" b="1" dirty="0"/>
              <a:t> </a:t>
            </a:r>
            <a:r>
              <a:rPr lang="uk-UA" sz="1800" b="1" dirty="0" smtClean="0"/>
              <a:t>у</a:t>
            </a:r>
            <a:r>
              <a:rPr lang="en-US" sz="1800" b="1" dirty="0" smtClean="0"/>
              <a:t> </a:t>
            </a:r>
            <a:r>
              <a:rPr lang="en-US" sz="1800" b="1" dirty="0" err="1"/>
              <a:t>будь-якому</a:t>
            </a:r>
            <a:r>
              <a:rPr lang="en-US" sz="1800" b="1" dirty="0"/>
              <a:t> </a:t>
            </a:r>
            <a:r>
              <a:rPr lang="en-US" sz="1800" b="1" dirty="0" err="1"/>
              <a:t>віці</a:t>
            </a:r>
            <a:r>
              <a:rPr lang="uk-UA" sz="1800" dirty="0"/>
              <a:t/>
            </a:r>
            <a:br>
              <a:rPr lang="uk-UA" sz="1800" dirty="0"/>
            </a:br>
            <a:endParaRPr lang="uk-UA" sz="1800" dirty="0">
              <a:latin typeface="+mn-lt"/>
            </a:endParaRPr>
          </a:p>
        </p:txBody>
      </p:sp>
      <p:sp>
        <p:nvSpPr>
          <p:cNvPr id="77826" name="Content Placeholder 4"/>
          <p:cNvSpPr>
            <a:spLocks noGrp="1"/>
          </p:cNvSpPr>
          <p:nvPr>
            <p:ph idx="1"/>
          </p:nvPr>
        </p:nvSpPr>
        <p:spPr>
          <a:xfrm>
            <a:off x="1403350" y="1196975"/>
            <a:ext cx="7283450" cy="4608513"/>
          </a:xfrm>
        </p:spPr>
        <p:txBody>
          <a:bodyPr/>
          <a:lstStyle/>
          <a:p>
            <a:endParaRPr lang="uk-UA" sz="1200" b="1" smtClean="0"/>
          </a:p>
          <a:p>
            <a:r>
              <a:rPr lang="uk-UA" sz="1600" b="1" smtClean="0"/>
              <a:t>3.7</a:t>
            </a:r>
            <a:r>
              <a:rPr lang="uk-UA" sz="1600" smtClean="0"/>
              <a:t> Забезпечити загальний доступ до послуг з охорони сексуального і репродуктивного здоров'я</a:t>
            </a:r>
          </a:p>
          <a:p>
            <a:r>
              <a:rPr lang="uk-UA" sz="1600" b="1" smtClean="0"/>
              <a:t>3.8</a:t>
            </a:r>
            <a:r>
              <a:rPr lang="uk-UA" sz="1600" smtClean="0"/>
              <a:t> Досягнути загального охоплення послугами охорони здоров'я</a:t>
            </a:r>
          </a:p>
          <a:p>
            <a:r>
              <a:rPr lang="uk-UA" sz="1600" b="1" smtClean="0"/>
              <a:t>3.9 </a:t>
            </a:r>
            <a:r>
              <a:rPr lang="uk-UA" sz="1600" smtClean="0"/>
              <a:t>Істотно скоротити кількість випадків смерті і захворювання в результаті впливу небезпечних хімічних речовин і забруднення та отруєння повітря, води і грунту  </a:t>
            </a:r>
          </a:p>
          <a:p>
            <a:r>
              <a:rPr lang="uk-UA" sz="1600" b="1" smtClean="0"/>
              <a:t>3.a</a:t>
            </a:r>
            <a:r>
              <a:rPr lang="uk-UA" sz="1600" smtClean="0"/>
              <a:t> Активізувати здійснення Рамкової конвенції ВООЗ із боротьби проти тютюну</a:t>
            </a:r>
          </a:p>
          <a:p>
            <a:r>
              <a:rPr lang="uk-UA" sz="1600" b="1" smtClean="0"/>
              <a:t>3.b </a:t>
            </a:r>
            <a:r>
              <a:rPr lang="uk-UA" sz="1600" smtClean="0"/>
              <a:t>Сприяти дослідженням і розробкам вакцин і лікарських </a:t>
            </a:r>
          </a:p>
          <a:p>
            <a:r>
              <a:rPr lang="uk-UA" sz="1600" b="1" smtClean="0"/>
              <a:t>3.c</a:t>
            </a:r>
            <a:r>
              <a:rPr lang="uk-UA" sz="1600" smtClean="0"/>
              <a:t> Істотно збільшити фінансування охорони здоров'я та професійну підготовку медичних кадрів </a:t>
            </a:r>
          </a:p>
          <a:p>
            <a:r>
              <a:rPr lang="uk-UA" sz="1600" b="1" smtClean="0"/>
              <a:t>3.d </a:t>
            </a:r>
            <a:r>
              <a:rPr lang="uk-UA" sz="1600" smtClean="0"/>
              <a:t>Нарощувати потенціал в області раннього попередження, зниження ризиків і регулювання національних і глобальних ризиків для здоров'я</a:t>
            </a:r>
          </a:p>
        </p:txBody>
      </p:sp>
      <p:pic>
        <p:nvPicPr>
          <p:cNvPr id="77827" name="Picture 3"/>
          <p:cNvPicPr>
            <a:picLocks noChangeAspect="1" noChangeArrowheads="1"/>
          </p:cNvPicPr>
          <p:nvPr/>
        </p:nvPicPr>
        <p:blipFill>
          <a:blip r:embed="rId3"/>
          <a:srcRect/>
          <a:stretch>
            <a:fillRect/>
          </a:stretch>
        </p:blipFill>
        <p:spPr bwMode="auto">
          <a:xfrm>
            <a:off x="179388" y="1700213"/>
            <a:ext cx="1089025" cy="1089025"/>
          </a:xfrm>
          <a:prstGeom prst="rect">
            <a:avLst/>
          </a:prstGeom>
          <a:noFill/>
          <a:ln w="9525">
            <a:noFill/>
            <a:miter lim="800000"/>
            <a:headEnd/>
            <a:tailEnd/>
          </a:ln>
        </p:spPr>
      </p:pic>
      <p:sp>
        <p:nvSpPr>
          <p:cNvPr id="6" name="TextBox 5"/>
          <p:cNvSpPr txBox="1"/>
          <p:nvPr/>
        </p:nvSpPr>
        <p:spPr>
          <a:xfrm>
            <a:off x="395288" y="1700213"/>
            <a:ext cx="873125" cy="647700"/>
          </a:xfrm>
          <a:prstGeom prst="rect">
            <a:avLst/>
          </a:prstGeom>
          <a:solidFill>
            <a:srgbClr val="4C9E38"/>
          </a:solidFill>
        </p:spPr>
        <p:txBody>
          <a:bodyPr>
            <a:spAutoFit/>
          </a:bodyPr>
          <a:lstStyle/>
          <a:p>
            <a:pPr eaLnBrk="0" hangingPunct="0">
              <a:defRPr/>
            </a:pPr>
            <a:r>
              <a:rPr lang="uk-UA" sz="900" b="1" dirty="0">
                <a:solidFill>
                  <a:schemeClr val="bg1"/>
                </a:solidFill>
                <a:latin typeface="+mj-lt"/>
                <a:cs typeface="Arial" panose="020B0604020202020204" pitchFamily="34" charset="0"/>
              </a:rPr>
              <a:t>ДОБРЕ ЗДОРОВ’Я І БЛАГОПОЛУЧЧЯ</a:t>
            </a:r>
            <a:endParaRPr lang="uk-UA" sz="900" b="1" dirty="0">
              <a:solidFill>
                <a:schemeClr val="bg1"/>
              </a:solidFill>
              <a:latin typeface="+mj-lt"/>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a:latin typeface="+mn-lt"/>
              </a:rPr>
              <a:t>ЦІЛІ СТАЛОГО РОЗВИТКУ:</a:t>
            </a:r>
            <a:r>
              <a:rPr dirty="0"/>
              <a:t/>
            </a:r>
            <a:br>
              <a:rPr dirty="0"/>
            </a:br>
            <a:r>
              <a:rPr lang="en-US" sz="3200" b="1" dirty="0">
                <a:latin typeface="+mn-lt"/>
              </a:rPr>
              <a:t>ЦІЛІ, </a:t>
            </a:r>
            <a:r>
              <a:rPr lang="en-US" sz="3200" b="1" dirty="0" smtClean="0">
                <a:latin typeface="+mn-lt"/>
              </a:rPr>
              <a:t>ПОВ'ЯЗАНІ </a:t>
            </a:r>
            <a:r>
              <a:rPr lang="en-US" sz="3200" b="1" dirty="0">
                <a:latin typeface="+mn-lt"/>
              </a:rPr>
              <a:t>ЗІ </a:t>
            </a:r>
            <a:r>
              <a:rPr lang="en-US" sz="3200" b="1" dirty="0" smtClean="0">
                <a:latin typeface="+mn-lt"/>
              </a:rPr>
              <a:t>ЗДОРОВ'ЯМ</a:t>
            </a:r>
            <a:endParaRPr lang="uk-UA" sz="3200" dirty="0">
              <a:latin typeface="+mn-lt"/>
            </a:endParaRPr>
          </a:p>
        </p:txBody>
      </p:sp>
      <p:pic>
        <p:nvPicPr>
          <p:cNvPr id="79874" name="Picture 2"/>
          <p:cNvPicPr>
            <a:picLocks noChangeAspect="1" noChangeArrowheads="1"/>
          </p:cNvPicPr>
          <p:nvPr/>
        </p:nvPicPr>
        <p:blipFill>
          <a:blip r:embed="rId3"/>
          <a:srcRect/>
          <a:stretch>
            <a:fillRect/>
          </a:stretch>
        </p:blipFill>
        <p:spPr bwMode="auto">
          <a:xfrm>
            <a:off x="179388" y="3565525"/>
            <a:ext cx="1089025" cy="1087438"/>
          </a:xfrm>
          <a:prstGeom prst="rect">
            <a:avLst/>
          </a:prstGeom>
          <a:noFill/>
          <a:ln w="9525">
            <a:noFill/>
            <a:miter lim="800000"/>
            <a:headEnd/>
            <a:tailEnd/>
          </a:ln>
        </p:spPr>
      </p:pic>
      <p:pic>
        <p:nvPicPr>
          <p:cNvPr id="79875" name="Picture 3"/>
          <p:cNvPicPr>
            <a:picLocks noChangeAspect="1" noChangeArrowheads="1"/>
          </p:cNvPicPr>
          <p:nvPr/>
        </p:nvPicPr>
        <p:blipFill>
          <a:blip r:embed="rId4"/>
          <a:srcRect/>
          <a:stretch>
            <a:fillRect/>
          </a:stretch>
        </p:blipFill>
        <p:spPr bwMode="auto">
          <a:xfrm>
            <a:off x="179388" y="1765300"/>
            <a:ext cx="1092200" cy="1087438"/>
          </a:xfrm>
          <a:prstGeom prst="rect">
            <a:avLst/>
          </a:prstGeom>
          <a:noFill/>
          <a:ln w="9525">
            <a:noFill/>
            <a:miter lim="800000"/>
            <a:headEnd/>
            <a:tailEnd/>
          </a:ln>
        </p:spPr>
      </p:pic>
      <p:sp>
        <p:nvSpPr>
          <p:cNvPr id="6" name="Content Placeholder 4"/>
          <p:cNvSpPr txBox="1">
            <a:spLocks/>
          </p:cNvSpPr>
          <p:nvPr/>
        </p:nvSpPr>
        <p:spPr>
          <a:xfrm>
            <a:off x="1403350" y="1628775"/>
            <a:ext cx="7283450" cy="4176713"/>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hangingPunct="0">
              <a:buFont typeface="Arial" charset="0"/>
              <a:buNone/>
              <a:defRPr/>
            </a:pPr>
            <a:r>
              <a:rPr lang="en-US" sz="1600" b="1" dirty="0">
                <a:latin typeface="+mn-lt"/>
              </a:rPr>
              <a:t>Ціль 1. </a:t>
            </a:r>
            <a:r>
              <a:rPr lang="uk-UA" sz="1600" b="1" dirty="0" smtClean="0">
                <a:latin typeface="+mn-lt"/>
              </a:rPr>
              <a:t>Подолання </a:t>
            </a:r>
            <a:r>
              <a:rPr lang="en-US" sz="1600" b="1" dirty="0" err="1" smtClean="0">
                <a:latin typeface="+mn-lt"/>
              </a:rPr>
              <a:t>бідності</a:t>
            </a:r>
            <a:r>
              <a:rPr lang="en-US" sz="1600" b="1" dirty="0" smtClean="0">
                <a:latin typeface="+mn-lt"/>
              </a:rPr>
              <a:t> </a:t>
            </a:r>
            <a:r>
              <a:rPr lang="uk-UA" sz="1600" b="1" dirty="0" smtClean="0">
                <a:latin typeface="+mn-lt"/>
              </a:rPr>
              <a:t>в у</a:t>
            </a:r>
            <a:r>
              <a:rPr lang="en-US" sz="1600" b="1" dirty="0" err="1" smtClean="0">
                <a:latin typeface="+mn-lt"/>
              </a:rPr>
              <a:t>сіх</a:t>
            </a:r>
            <a:r>
              <a:rPr lang="en-US" sz="1600" b="1" dirty="0" smtClean="0">
                <a:latin typeface="+mn-lt"/>
              </a:rPr>
              <a:t> </a:t>
            </a:r>
            <a:r>
              <a:rPr lang="en-US" sz="1600" b="1" dirty="0" err="1">
                <a:latin typeface="+mn-lt"/>
              </a:rPr>
              <a:t>її</a:t>
            </a:r>
            <a:r>
              <a:rPr lang="en-US" sz="1600" b="1" dirty="0">
                <a:latin typeface="+mn-lt"/>
              </a:rPr>
              <a:t> </a:t>
            </a:r>
            <a:r>
              <a:rPr lang="en-US" sz="1600" b="1" dirty="0" err="1" smtClean="0">
                <a:latin typeface="+mn-lt"/>
              </a:rPr>
              <a:t>формах</a:t>
            </a:r>
            <a:r>
              <a:rPr lang="uk-UA" sz="1600" b="1" dirty="0" smtClean="0">
                <a:latin typeface="+mn-lt"/>
              </a:rPr>
              <a:t>   </a:t>
            </a:r>
            <a:endParaRPr lang="uk-UA" sz="1600" dirty="0" smtClean="0">
              <a:latin typeface="+mn-lt"/>
            </a:endParaRPr>
          </a:p>
          <a:p>
            <a:pPr eaLnBrk="0" hangingPunct="0">
              <a:defRPr/>
            </a:pPr>
            <a:r>
              <a:rPr lang="ru-RU" sz="1400" b="1" dirty="0" smtClean="0">
                <a:latin typeface="+mn-lt"/>
              </a:rPr>
              <a:t>1.3</a:t>
            </a:r>
            <a:r>
              <a:rPr lang="ru-RU" sz="1400" dirty="0" smtClean="0">
                <a:latin typeface="+mn-lt"/>
              </a:rPr>
              <a:t> Впровадити на національному рівні належні системи і заходи соціального захисту для всіх, включаючи встановлення мінімальних рівнів, і до 2030 року досягти суттєвого охоплення бідних і уразливих верств населення</a:t>
            </a:r>
          </a:p>
          <a:p>
            <a:pPr eaLnBrk="0" hangingPunct="0">
              <a:defRPr/>
            </a:pPr>
            <a:r>
              <a:rPr lang="uk-UA" sz="1400" b="1" dirty="0" smtClean="0">
                <a:latin typeface="+mn-lt"/>
              </a:rPr>
              <a:t>1.5</a:t>
            </a:r>
            <a:r>
              <a:rPr lang="uk-UA" sz="1400" dirty="0" smtClean="0">
                <a:latin typeface="+mn-lt"/>
              </a:rPr>
              <a:t> </a:t>
            </a:r>
            <a:r>
              <a:rPr lang="uk-UA" sz="1400" dirty="0">
                <a:latin typeface="+mn-lt"/>
              </a:rPr>
              <a:t>До 2030 року підвищити життєстійкість малозабезпечених і осіб, які перебувають в уразливому становищі, зменшити їх незахищеність і вразливість перед викликаними зміною клімату екстремальними явищами та іншими економічними, соціальними й екологічними потрясіннями і лихами</a:t>
            </a:r>
          </a:p>
          <a:p>
            <a:pPr marL="0" indent="0" eaLnBrk="0" hangingPunct="0">
              <a:buFont typeface="Arial" charset="0"/>
              <a:buNone/>
              <a:defRPr/>
            </a:pPr>
            <a:endParaRPr lang="uk-UA" sz="1600" b="1" dirty="0" smtClean="0">
              <a:latin typeface="+mn-lt"/>
            </a:endParaRPr>
          </a:p>
          <a:p>
            <a:pPr marL="0" indent="0" eaLnBrk="0" hangingPunct="0">
              <a:buFont typeface="Arial" charset="0"/>
              <a:buNone/>
              <a:defRPr/>
            </a:pPr>
            <a:endParaRPr lang="uk-UA" sz="1600" b="1" dirty="0" smtClean="0">
              <a:latin typeface="+mn-lt"/>
            </a:endParaRPr>
          </a:p>
          <a:p>
            <a:pPr marL="0" indent="0" eaLnBrk="0" hangingPunct="0">
              <a:buFont typeface="Arial" charset="0"/>
              <a:buNone/>
              <a:defRPr/>
            </a:pPr>
            <a:r>
              <a:rPr lang="en-US" sz="1600" b="1" dirty="0" smtClean="0">
                <a:latin typeface="+mn-lt"/>
              </a:rPr>
              <a:t>Ціль 2. Подолання голоду, </a:t>
            </a:r>
            <a:r>
              <a:rPr lang="en-US" sz="1600" b="1" dirty="0" err="1" smtClean="0">
                <a:latin typeface="+mn-lt"/>
              </a:rPr>
              <a:t>безпеки</a:t>
            </a:r>
            <a:r>
              <a:rPr lang="uk-UA" sz="1600" b="1" dirty="0" smtClean="0">
                <a:latin typeface="+mn-lt"/>
              </a:rPr>
              <a:t> харчових продуктів</a:t>
            </a:r>
            <a:r>
              <a:rPr lang="en-US" sz="1600" b="1" dirty="0" smtClean="0">
                <a:latin typeface="+mn-lt"/>
              </a:rPr>
              <a:t>, поліпшення харчування і сприяння сталому розвитку сільського господарства</a:t>
            </a:r>
            <a:endParaRPr lang="uk-UA" sz="1600" dirty="0">
              <a:latin typeface="+mn-lt"/>
            </a:endParaRPr>
          </a:p>
          <a:p>
            <a:pPr eaLnBrk="0" hangingPunct="0">
              <a:defRPr/>
            </a:pPr>
            <a:r>
              <a:rPr lang="uk-UA" sz="1400" b="1" dirty="0">
                <a:latin typeface="+mn-lt"/>
              </a:rPr>
              <a:t>2.1</a:t>
            </a:r>
            <a:r>
              <a:rPr lang="uk-UA" sz="1400" dirty="0">
                <a:latin typeface="+mn-lt"/>
              </a:rPr>
              <a:t> До 2030 року покінчити з голодом і забезпечити </a:t>
            </a:r>
            <a:r>
              <a:rPr lang="uk-UA" sz="1400" dirty="0" smtClean="0">
                <a:latin typeface="+mn-lt"/>
              </a:rPr>
              <a:t>всім </a:t>
            </a:r>
            <a:r>
              <a:rPr lang="uk-UA" sz="1400" dirty="0">
                <a:latin typeface="+mn-lt"/>
              </a:rPr>
              <a:t>цілорічний доступ до безпечної, поживної та достатньої </a:t>
            </a:r>
            <a:r>
              <a:rPr lang="uk-UA" sz="1400" dirty="0" smtClean="0">
                <a:latin typeface="+mn-lt"/>
              </a:rPr>
              <a:t>їжі</a:t>
            </a:r>
          </a:p>
          <a:p>
            <a:pPr eaLnBrk="0" hangingPunct="0">
              <a:defRPr/>
            </a:pPr>
            <a:r>
              <a:rPr lang="en-US" sz="1400" b="1" dirty="0" smtClean="0">
                <a:latin typeface="+mn-lt"/>
              </a:rPr>
              <a:t>2.2</a:t>
            </a:r>
            <a:r>
              <a:rPr lang="en-US" sz="1400" dirty="0" smtClean="0">
                <a:latin typeface="+mn-lt"/>
              </a:rPr>
              <a:t> </a:t>
            </a:r>
            <a:r>
              <a:rPr lang="en-US" sz="1400" dirty="0" err="1" smtClean="0">
                <a:latin typeface="+mn-lt"/>
              </a:rPr>
              <a:t>Покінчити</a:t>
            </a:r>
            <a:r>
              <a:rPr lang="en-US" sz="1400" dirty="0" smtClean="0">
                <a:latin typeface="+mn-lt"/>
              </a:rPr>
              <a:t> з </a:t>
            </a:r>
            <a:r>
              <a:rPr lang="en-US" sz="1400" dirty="0" err="1" smtClean="0">
                <a:latin typeface="+mn-lt"/>
              </a:rPr>
              <a:t>усіма</a:t>
            </a:r>
            <a:r>
              <a:rPr lang="en-US" sz="1400" dirty="0" smtClean="0">
                <a:latin typeface="+mn-lt"/>
              </a:rPr>
              <a:t> </a:t>
            </a:r>
            <a:r>
              <a:rPr lang="en-US" sz="1400" dirty="0" err="1" smtClean="0">
                <a:latin typeface="+mn-lt"/>
              </a:rPr>
              <a:t>формами</a:t>
            </a:r>
            <a:r>
              <a:rPr lang="en-US" sz="1400" dirty="0" smtClean="0">
                <a:latin typeface="+mn-lt"/>
              </a:rPr>
              <a:t> </a:t>
            </a:r>
            <a:r>
              <a:rPr lang="en-US" sz="1400" dirty="0" err="1" smtClean="0">
                <a:latin typeface="+mn-lt"/>
              </a:rPr>
              <a:t>недоїдання</a:t>
            </a:r>
            <a:endParaRPr lang="en-US" sz="1400" dirty="0">
              <a:latin typeface="+mn-lt"/>
            </a:endParaRPr>
          </a:p>
        </p:txBody>
      </p:sp>
      <p:sp>
        <p:nvSpPr>
          <p:cNvPr id="7" name="TextBox 6"/>
          <p:cNvSpPr txBox="1"/>
          <p:nvPr/>
        </p:nvSpPr>
        <p:spPr>
          <a:xfrm>
            <a:off x="373063" y="1765300"/>
            <a:ext cx="895350" cy="400050"/>
          </a:xfrm>
          <a:prstGeom prst="rect">
            <a:avLst/>
          </a:prstGeom>
          <a:solidFill>
            <a:srgbClr val="E5233B"/>
          </a:solidFill>
        </p:spPr>
        <p:txBody>
          <a:bodyPr wrap="none">
            <a:spAutoFit/>
          </a:bodyPr>
          <a:lstStyle/>
          <a:p>
            <a:pPr eaLnBrk="0" hangingPunct="0">
              <a:defRPr/>
            </a:pPr>
            <a:r>
              <a:rPr lang="uk-UA" sz="1000" b="1" dirty="0">
                <a:solidFill>
                  <a:schemeClr val="bg1"/>
                </a:solidFill>
                <a:latin typeface="+mj-lt"/>
                <a:cs typeface="Arial" panose="020B0604020202020204" pitchFamily="34" charset="0"/>
              </a:rPr>
              <a:t>ВІДСУТНІСТЬ</a:t>
            </a:r>
          </a:p>
          <a:p>
            <a:pPr eaLnBrk="0" hangingPunct="0">
              <a:defRPr/>
            </a:pPr>
            <a:r>
              <a:rPr lang="uk-UA" sz="1000" b="1" dirty="0">
                <a:solidFill>
                  <a:schemeClr val="bg1"/>
                </a:solidFill>
                <a:latin typeface="+mj-lt"/>
                <a:cs typeface="Arial" panose="020B0604020202020204" pitchFamily="34" charset="0"/>
              </a:rPr>
              <a:t>БІДНОСТІ</a:t>
            </a:r>
            <a:endParaRPr lang="uk-UA" sz="1000" b="1" dirty="0">
              <a:solidFill>
                <a:schemeClr val="bg1"/>
              </a:solidFill>
              <a:latin typeface="+mj-lt"/>
              <a:cs typeface="Arial" panose="020B0604020202020204" pitchFamily="34" charset="0"/>
            </a:endParaRPr>
          </a:p>
        </p:txBody>
      </p:sp>
      <p:sp>
        <p:nvSpPr>
          <p:cNvPr id="8" name="TextBox 7"/>
          <p:cNvSpPr txBox="1"/>
          <p:nvPr/>
        </p:nvSpPr>
        <p:spPr>
          <a:xfrm>
            <a:off x="441325" y="3565525"/>
            <a:ext cx="827088" cy="368300"/>
          </a:xfrm>
          <a:prstGeom prst="rect">
            <a:avLst/>
          </a:prstGeom>
          <a:solidFill>
            <a:srgbClr val="DDA638"/>
          </a:solidFill>
        </p:spPr>
        <p:txBody>
          <a:bodyPr>
            <a:spAutoFit/>
          </a:bodyPr>
          <a:lstStyle/>
          <a:p>
            <a:pPr eaLnBrk="0" hangingPunct="0">
              <a:defRPr/>
            </a:pPr>
            <a:r>
              <a:rPr lang="uk-UA" sz="900" b="1" dirty="0">
                <a:solidFill>
                  <a:schemeClr val="bg1"/>
                </a:solidFill>
                <a:latin typeface="+mj-lt"/>
                <a:cs typeface="Arial" panose="020B0604020202020204" pitchFamily="34" charset="0"/>
              </a:rPr>
              <a:t>ВІДСУТНІСТЬ</a:t>
            </a:r>
          </a:p>
          <a:p>
            <a:pPr eaLnBrk="0" hangingPunct="0">
              <a:defRPr/>
            </a:pPr>
            <a:r>
              <a:rPr lang="uk-UA" sz="900" b="1" dirty="0">
                <a:solidFill>
                  <a:schemeClr val="bg1"/>
                </a:solidFill>
                <a:latin typeface="+mj-lt"/>
                <a:cs typeface="Arial" panose="020B0604020202020204" pitchFamily="34" charset="0"/>
              </a:rPr>
              <a:t>ГОЛОДУ</a:t>
            </a:r>
            <a:endParaRPr lang="uk-UA" sz="900" b="1" dirty="0">
              <a:solidFill>
                <a:schemeClr val="bg1"/>
              </a:solidFill>
              <a:latin typeface="+mj-lt"/>
              <a:cs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a:latin typeface="+mn-lt"/>
              </a:rPr>
              <a:t>ЦІЛІ СТАЛОГО РОЗВИТКУ:</a:t>
            </a:r>
            <a:r>
              <a:rPr dirty="0"/>
              <a:t/>
            </a:r>
            <a:br>
              <a:rPr dirty="0"/>
            </a:br>
            <a:r>
              <a:rPr lang="en-US" sz="3200" b="1" dirty="0">
                <a:latin typeface="+mn-lt"/>
              </a:rPr>
              <a:t>ЦІЛІ, </a:t>
            </a:r>
            <a:r>
              <a:rPr lang="en-US" sz="3200" b="1" dirty="0" smtClean="0">
                <a:latin typeface="+mn-lt"/>
              </a:rPr>
              <a:t>ПОВ'ЯЗАНІ </a:t>
            </a:r>
            <a:r>
              <a:rPr lang="en-US" sz="3200" b="1" dirty="0">
                <a:latin typeface="+mn-lt"/>
              </a:rPr>
              <a:t>ЗІ </a:t>
            </a:r>
            <a:r>
              <a:rPr lang="en-US" sz="3200" b="1" dirty="0" smtClean="0">
                <a:latin typeface="+mn-lt"/>
              </a:rPr>
              <a:t>ЗДОРОВ'ЯМ</a:t>
            </a:r>
            <a:endParaRPr lang="uk-UA" sz="3200" dirty="0">
              <a:latin typeface="+mn-lt"/>
            </a:endParaRPr>
          </a:p>
        </p:txBody>
      </p:sp>
      <p:pic>
        <p:nvPicPr>
          <p:cNvPr id="81922" name="Picture 2"/>
          <p:cNvPicPr>
            <a:picLocks noChangeAspect="1" noChangeArrowheads="1"/>
          </p:cNvPicPr>
          <p:nvPr/>
        </p:nvPicPr>
        <p:blipFill>
          <a:blip r:embed="rId3"/>
          <a:srcRect/>
          <a:stretch>
            <a:fillRect/>
          </a:stretch>
        </p:blipFill>
        <p:spPr bwMode="auto">
          <a:xfrm>
            <a:off x="179388" y="1628775"/>
            <a:ext cx="1089025" cy="1087438"/>
          </a:xfrm>
          <a:prstGeom prst="rect">
            <a:avLst/>
          </a:prstGeom>
          <a:noFill/>
          <a:ln w="9525">
            <a:noFill/>
            <a:miter lim="800000"/>
            <a:headEnd/>
            <a:tailEnd/>
          </a:ln>
        </p:spPr>
      </p:pic>
      <p:pic>
        <p:nvPicPr>
          <p:cNvPr id="81923" name="Picture 3"/>
          <p:cNvPicPr>
            <a:picLocks noChangeAspect="1" noChangeArrowheads="1"/>
          </p:cNvPicPr>
          <p:nvPr/>
        </p:nvPicPr>
        <p:blipFill>
          <a:blip r:embed="rId4"/>
          <a:srcRect/>
          <a:stretch>
            <a:fillRect/>
          </a:stretch>
        </p:blipFill>
        <p:spPr bwMode="auto">
          <a:xfrm>
            <a:off x="179388" y="3179763"/>
            <a:ext cx="1089025" cy="1087437"/>
          </a:xfrm>
          <a:prstGeom prst="rect">
            <a:avLst/>
          </a:prstGeom>
          <a:noFill/>
          <a:ln w="9525">
            <a:noFill/>
            <a:miter lim="800000"/>
            <a:headEnd/>
            <a:tailEnd/>
          </a:ln>
        </p:spPr>
      </p:pic>
      <p:pic>
        <p:nvPicPr>
          <p:cNvPr id="81924" name="Picture 4"/>
          <p:cNvPicPr>
            <a:picLocks noChangeAspect="1" noChangeArrowheads="1"/>
          </p:cNvPicPr>
          <p:nvPr/>
        </p:nvPicPr>
        <p:blipFill>
          <a:blip r:embed="rId5"/>
          <a:srcRect/>
          <a:stretch>
            <a:fillRect/>
          </a:stretch>
        </p:blipFill>
        <p:spPr bwMode="auto">
          <a:xfrm>
            <a:off x="179388" y="4645025"/>
            <a:ext cx="1089025" cy="1087438"/>
          </a:xfrm>
          <a:prstGeom prst="rect">
            <a:avLst/>
          </a:prstGeom>
          <a:noFill/>
          <a:ln w="9525">
            <a:noFill/>
            <a:miter lim="800000"/>
            <a:headEnd/>
            <a:tailEnd/>
          </a:ln>
        </p:spPr>
      </p:pic>
      <p:sp>
        <p:nvSpPr>
          <p:cNvPr id="7" name="Content Placeholder 4"/>
          <p:cNvSpPr txBox="1">
            <a:spLocks/>
          </p:cNvSpPr>
          <p:nvPr/>
        </p:nvSpPr>
        <p:spPr>
          <a:xfrm>
            <a:off x="1268413" y="1484313"/>
            <a:ext cx="7875587" cy="4321175"/>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hangingPunct="0">
              <a:buFont typeface="Arial" charset="0"/>
              <a:buNone/>
              <a:defRPr/>
            </a:pPr>
            <a:r>
              <a:rPr lang="uk-UA" sz="1600" b="1" dirty="0" smtClean="0">
                <a:latin typeface="+mn-lt"/>
              </a:rPr>
              <a:t>Ціль 4. Забезпечення всеохоплюючої і справедливої якісної освіти та заохочення можливості навчання впродовж усього життя для всіх</a:t>
            </a:r>
            <a:endParaRPr lang="uk-UA" sz="1600" dirty="0" smtClean="0">
              <a:latin typeface="+mn-lt"/>
            </a:endParaRPr>
          </a:p>
          <a:p>
            <a:pPr eaLnBrk="0" hangingPunct="0">
              <a:defRPr/>
            </a:pPr>
            <a:r>
              <a:rPr lang="uk-UA" sz="1200" b="1" dirty="0" smtClean="0">
                <a:latin typeface="+mn-lt"/>
              </a:rPr>
              <a:t>4.5</a:t>
            </a:r>
            <a:r>
              <a:rPr lang="uk-UA" sz="1200" dirty="0" smtClean="0">
                <a:latin typeface="+mn-lt"/>
              </a:rPr>
              <a:t> Ліквідувати ґендерну нерівність у сфері освіти і забезпечити рівний доступ до освіти та професійно-технічної підготовки всіх рівнів для уразливих груп населення, у тому числі інвалідів</a:t>
            </a:r>
          </a:p>
          <a:p>
            <a:pPr eaLnBrk="0" hangingPunct="0">
              <a:defRPr/>
            </a:pPr>
            <a:r>
              <a:rPr lang="uk-UA" sz="1200" b="1" dirty="0" smtClean="0">
                <a:latin typeface="+mn-lt"/>
              </a:rPr>
              <a:t>4.a </a:t>
            </a:r>
            <a:r>
              <a:rPr lang="uk-UA" sz="1200" dirty="0" smtClean="0">
                <a:latin typeface="+mn-lt"/>
              </a:rPr>
              <a:t>Створювати й удосконалювати навчальні заклади, що враховують інтереси дітей, особливі потреби інвалідів і ґендерні аспекти, та забезпечити безпечне, вільне від насильства і соціальних бар'єрів та ефективне середовище навчання</a:t>
            </a:r>
          </a:p>
          <a:p>
            <a:pPr marL="0" indent="0" eaLnBrk="0" hangingPunct="0">
              <a:buFont typeface="Arial" charset="0"/>
              <a:buNone/>
              <a:defRPr/>
            </a:pPr>
            <a:r>
              <a:rPr lang="uk-UA" sz="1600" b="1" dirty="0" smtClean="0">
                <a:latin typeface="+mn-lt"/>
              </a:rPr>
              <a:t>Ціль 5. Забезпечення ґендерної рівності, розширення прав і можливостей усіх жінок та дівчаток</a:t>
            </a:r>
            <a:endParaRPr lang="uk-UA" sz="1600" dirty="0" smtClean="0">
              <a:latin typeface="+mn-lt"/>
            </a:endParaRPr>
          </a:p>
          <a:p>
            <a:pPr eaLnBrk="0" hangingPunct="0">
              <a:defRPr/>
            </a:pPr>
            <a:r>
              <a:rPr lang="uk-UA" sz="1200" b="1" dirty="0" smtClean="0">
                <a:latin typeface="+mn-lt"/>
              </a:rPr>
              <a:t>5.2</a:t>
            </a:r>
            <a:r>
              <a:rPr lang="uk-UA" sz="1200" dirty="0" smtClean="0">
                <a:latin typeface="+mn-lt"/>
              </a:rPr>
              <a:t> Ліквідувати всі форми насильства щодо всіх жінок і дівчаток у публічній і приватній сферах</a:t>
            </a:r>
          </a:p>
          <a:p>
            <a:pPr eaLnBrk="0" hangingPunct="0">
              <a:defRPr/>
            </a:pPr>
            <a:r>
              <a:rPr lang="uk-UA" sz="1200" b="1" dirty="0" smtClean="0">
                <a:latin typeface="+mn-lt"/>
              </a:rPr>
              <a:t>5.3</a:t>
            </a:r>
            <a:r>
              <a:rPr lang="uk-UA" sz="1200" dirty="0" smtClean="0">
                <a:latin typeface="+mn-lt"/>
              </a:rPr>
              <a:t> Ліквідувати всі шкідливі види практики, такі як дитячі, ранні та примусові шлюби й операції, що калічать, на жіночих статевих органах</a:t>
            </a:r>
          </a:p>
          <a:p>
            <a:pPr eaLnBrk="0" hangingPunct="0">
              <a:defRPr/>
            </a:pPr>
            <a:r>
              <a:rPr lang="uk-UA" sz="1200" b="1" dirty="0" smtClean="0">
                <a:latin typeface="+mn-lt"/>
              </a:rPr>
              <a:t>5.6 </a:t>
            </a:r>
            <a:r>
              <a:rPr lang="uk-UA" sz="1200" dirty="0" smtClean="0">
                <a:latin typeface="+mn-lt"/>
              </a:rPr>
              <a:t>Забезпечити загальний доступ до послуг у галузі охорони сексуального і репродуктивного здоров'я</a:t>
            </a:r>
          </a:p>
          <a:p>
            <a:pPr eaLnBrk="0" hangingPunct="0">
              <a:defRPr/>
            </a:pPr>
            <a:endParaRPr lang="uk-UA" sz="1400" dirty="0" smtClean="0">
              <a:latin typeface="+mn-lt"/>
            </a:endParaRPr>
          </a:p>
          <a:p>
            <a:pPr marL="0" indent="0" eaLnBrk="0" hangingPunct="0">
              <a:buFont typeface="Arial" charset="0"/>
              <a:buNone/>
              <a:defRPr/>
            </a:pPr>
            <a:r>
              <a:rPr lang="uk-UA" sz="1600" b="1" dirty="0" smtClean="0">
                <a:latin typeface="+mn-lt"/>
              </a:rPr>
              <a:t>Ціль 6. Забезпечення наявності та раціонального використання водних ресурсів і санітарії для всіх</a:t>
            </a:r>
            <a:endParaRPr lang="uk-UA" sz="1600" dirty="0" smtClean="0">
              <a:latin typeface="+mn-lt"/>
            </a:endParaRPr>
          </a:p>
          <a:p>
            <a:pPr eaLnBrk="0" hangingPunct="0">
              <a:defRPr/>
            </a:pPr>
            <a:r>
              <a:rPr lang="uk-UA" sz="1200" b="1" dirty="0" smtClean="0">
                <a:latin typeface="+mn-lt"/>
              </a:rPr>
              <a:t>6.1</a:t>
            </a:r>
            <a:r>
              <a:rPr lang="uk-UA" sz="1200" dirty="0" smtClean="0">
                <a:latin typeface="+mn-lt"/>
              </a:rPr>
              <a:t> Забезпечити загальний і рівноправний доступ до </a:t>
            </a:r>
            <a:r>
              <a:rPr lang="uk-UA" sz="1200" i="1" dirty="0" smtClean="0">
                <a:latin typeface="+mn-lt"/>
              </a:rPr>
              <a:t>безпечної</a:t>
            </a:r>
            <a:r>
              <a:rPr lang="uk-UA" sz="1200" dirty="0" smtClean="0">
                <a:latin typeface="+mn-lt"/>
              </a:rPr>
              <a:t> і недорогої питної </a:t>
            </a:r>
            <a:r>
              <a:rPr lang="uk-UA" sz="1200" i="1" dirty="0" smtClean="0">
                <a:latin typeface="+mn-lt"/>
              </a:rPr>
              <a:t>води</a:t>
            </a:r>
            <a:r>
              <a:rPr lang="uk-UA" sz="1200" dirty="0" smtClean="0">
                <a:latin typeface="+mn-lt"/>
              </a:rPr>
              <a:t> для всіх</a:t>
            </a:r>
          </a:p>
          <a:p>
            <a:pPr eaLnBrk="0" hangingPunct="0">
              <a:defRPr/>
            </a:pPr>
            <a:r>
              <a:rPr lang="uk-UA" sz="1200" b="1" dirty="0" smtClean="0">
                <a:latin typeface="+mn-lt"/>
              </a:rPr>
              <a:t>6.2</a:t>
            </a:r>
            <a:r>
              <a:rPr lang="uk-UA" sz="1200" dirty="0" smtClean="0">
                <a:latin typeface="+mn-lt"/>
              </a:rPr>
              <a:t> Забезпечити загальний і рівноправний доступ до належних санітарно-гігієнічних засобів і покласти край відкритій дефекації</a:t>
            </a:r>
          </a:p>
          <a:p>
            <a:pPr eaLnBrk="0" hangingPunct="0">
              <a:defRPr/>
            </a:pPr>
            <a:endParaRPr lang="uk-UA" sz="1400" dirty="0">
              <a:latin typeface="+mn-lt"/>
            </a:endParaRPr>
          </a:p>
        </p:txBody>
      </p:sp>
      <p:sp>
        <p:nvSpPr>
          <p:cNvPr id="8" name="TextBox 7"/>
          <p:cNvSpPr txBox="1"/>
          <p:nvPr/>
        </p:nvSpPr>
        <p:spPr>
          <a:xfrm>
            <a:off x="457200" y="1641475"/>
            <a:ext cx="588963" cy="400050"/>
          </a:xfrm>
          <a:prstGeom prst="rect">
            <a:avLst/>
          </a:prstGeom>
          <a:solidFill>
            <a:srgbClr val="C92030"/>
          </a:solidFill>
        </p:spPr>
        <p:txBody>
          <a:bodyPr wrap="none">
            <a:spAutoFit/>
          </a:bodyPr>
          <a:lstStyle/>
          <a:p>
            <a:pPr eaLnBrk="0" hangingPunct="0">
              <a:defRPr/>
            </a:pPr>
            <a:r>
              <a:rPr lang="uk-UA" sz="1000" b="1" dirty="0">
                <a:solidFill>
                  <a:schemeClr val="bg1"/>
                </a:solidFill>
                <a:latin typeface="+mj-lt"/>
                <a:cs typeface="Arial" panose="020B0604020202020204" pitchFamily="34" charset="0"/>
              </a:rPr>
              <a:t>ЯКІСНА</a:t>
            </a:r>
          </a:p>
          <a:p>
            <a:pPr eaLnBrk="0" hangingPunct="0">
              <a:defRPr/>
            </a:pPr>
            <a:r>
              <a:rPr lang="uk-UA" sz="1000" b="1" dirty="0">
                <a:solidFill>
                  <a:schemeClr val="bg1"/>
                </a:solidFill>
                <a:latin typeface="+mj-lt"/>
                <a:cs typeface="Arial" panose="020B0604020202020204" pitchFamily="34" charset="0"/>
              </a:rPr>
              <a:t>ОСВІТА</a:t>
            </a:r>
            <a:endParaRPr lang="uk-UA" sz="1000" b="1" dirty="0">
              <a:solidFill>
                <a:schemeClr val="bg1"/>
              </a:solidFill>
              <a:latin typeface="+mj-lt"/>
              <a:cs typeface="Arial" panose="020B0604020202020204" pitchFamily="34" charset="0"/>
            </a:endParaRPr>
          </a:p>
        </p:txBody>
      </p:sp>
      <p:sp>
        <p:nvSpPr>
          <p:cNvPr id="9" name="TextBox 8"/>
          <p:cNvSpPr txBox="1"/>
          <p:nvPr/>
        </p:nvSpPr>
        <p:spPr>
          <a:xfrm>
            <a:off x="442913" y="3179763"/>
            <a:ext cx="758825" cy="400050"/>
          </a:xfrm>
          <a:prstGeom prst="rect">
            <a:avLst/>
          </a:prstGeom>
          <a:solidFill>
            <a:srgbClr val="EF402C"/>
          </a:solidFill>
        </p:spPr>
        <p:txBody>
          <a:bodyPr wrap="none">
            <a:spAutoFit/>
          </a:bodyPr>
          <a:lstStyle/>
          <a:p>
            <a:pPr eaLnBrk="0" hangingPunct="0">
              <a:defRPr/>
            </a:pPr>
            <a:r>
              <a:rPr lang="uk-UA" sz="1000" b="1" dirty="0">
                <a:solidFill>
                  <a:schemeClr val="bg1"/>
                </a:solidFill>
                <a:latin typeface="+mj-lt"/>
                <a:cs typeface="Arial" panose="020B0604020202020204" pitchFamily="34" charset="0"/>
              </a:rPr>
              <a:t>ҐЕНДЕРНА</a:t>
            </a:r>
          </a:p>
          <a:p>
            <a:pPr eaLnBrk="0" hangingPunct="0">
              <a:defRPr/>
            </a:pPr>
            <a:r>
              <a:rPr lang="uk-UA" sz="1000" b="1" dirty="0">
                <a:solidFill>
                  <a:schemeClr val="bg1"/>
                </a:solidFill>
                <a:latin typeface="+mj-lt"/>
                <a:cs typeface="Arial" panose="020B0604020202020204" pitchFamily="34" charset="0"/>
              </a:rPr>
              <a:t>РІВНІСТЬ</a:t>
            </a:r>
            <a:endParaRPr lang="uk-UA" sz="1000" b="1" dirty="0">
              <a:solidFill>
                <a:schemeClr val="bg1"/>
              </a:solidFill>
              <a:latin typeface="+mj-lt"/>
              <a:cs typeface="Arial" panose="020B0604020202020204" pitchFamily="34" charset="0"/>
            </a:endParaRPr>
          </a:p>
        </p:txBody>
      </p:sp>
      <p:sp>
        <p:nvSpPr>
          <p:cNvPr id="10" name="TextBox 9"/>
          <p:cNvSpPr txBox="1"/>
          <p:nvPr/>
        </p:nvSpPr>
        <p:spPr>
          <a:xfrm>
            <a:off x="398463" y="4643438"/>
            <a:ext cx="869950" cy="508000"/>
          </a:xfrm>
          <a:prstGeom prst="rect">
            <a:avLst/>
          </a:prstGeom>
          <a:solidFill>
            <a:srgbClr val="27BDE2"/>
          </a:solidFill>
        </p:spPr>
        <p:txBody>
          <a:bodyPr>
            <a:spAutoFit/>
          </a:bodyPr>
          <a:lstStyle/>
          <a:p>
            <a:pPr eaLnBrk="0" hangingPunct="0">
              <a:defRPr/>
            </a:pPr>
            <a:r>
              <a:rPr lang="uk-UA" sz="900" b="1" dirty="0">
                <a:solidFill>
                  <a:schemeClr val="bg1"/>
                </a:solidFill>
                <a:latin typeface="+mj-lt"/>
                <a:cs typeface="Arial" panose="020B0604020202020204" pitchFamily="34" charset="0"/>
              </a:rPr>
              <a:t>ЧИСТА ВОДА</a:t>
            </a:r>
          </a:p>
          <a:p>
            <a:pPr eaLnBrk="0" hangingPunct="0">
              <a:defRPr/>
            </a:pPr>
            <a:r>
              <a:rPr lang="uk-UA" sz="900" b="1" dirty="0">
                <a:solidFill>
                  <a:schemeClr val="bg1"/>
                </a:solidFill>
                <a:latin typeface="+mj-lt"/>
                <a:cs typeface="Arial" panose="020B0604020202020204" pitchFamily="34" charset="0"/>
              </a:rPr>
              <a:t>І САНІТАРНІ УМОВИ</a:t>
            </a:r>
            <a:endParaRPr lang="uk-UA" sz="900" b="1" dirty="0">
              <a:solidFill>
                <a:schemeClr val="bg1"/>
              </a:solidFill>
              <a:latin typeface="+mj-lt"/>
              <a:cs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a:latin typeface="+mn-lt"/>
              </a:rPr>
              <a:t>ЦІЛІ СТАЛОГО РОЗВИТКУ:</a:t>
            </a:r>
            <a:r>
              <a:rPr dirty="0"/>
              <a:t/>
            </a:r>
            <a:br>
              <a:rPr dirty="0"/>
            </a:br>
            <a:r>
              <a:rPr lang="en-US" sz="3200" b="1" dirty="0">
                <a:latin typeface="+mn-lt"/>
              </a:rPr>
              <a:t>ЦІЛІ, </a:t>
            </a:r>
            <a:r>
              <a:rPr lang="en-US" sz="3200" b="1" dirty="0" smtClean="0">
                <a:latin typeface="+mn-lt"/>
              </a:rPr>
              <a:t>ПОВ'ЯЗАНІ </a:t>
            </a:r>
            <a:r>
              <a:rPr lang="en-US" sz="3200" b="1" dirty="0">
                <a:latin typeface="+mn-lt"/>
              </a:rPr>
              <a:t>ЗІ </a:t>
            </a:r>
            <a:r>
              <a:rPr lang="en-US" sz="3200" b="1" dirty="0" smtClean="0">
                <a:latin typeface="+mn-lt"/>
              </a:rPr>
              <a:t>ЗДОРОВ'ЯМ</a:t>
            </a:r>
            <a:endParaRPr lang="uk-UA" sz="3200" dirty="0">
              <a:latin typeface="+mn-lt"/>
            </a:endParaRPr>
          </a:p>
        </p:txBody>
      </p:sp>
      <p:sp>
        <p:nvSpPr>
          <p:cNvPr id="3" name="Content Placeholder 2"/>
          <p:cNvSpPr>
            <a:spLocks noGrp="1"/>
          </p:cNvSpPr>
          <p:nvPr>
            <p:ph idx="1"/>
          </p:nvPr>
        </p:nvSpPr>
        <p:spPr>
          <a:xfrm>
            <a:off x="1223963" y="1412875"/>
            <a:ext cx="7956550" cy="4537075"/>
          </a:xfrm>
        </p:spPr>
        <p:txBody>
          <a:bodyPr/>
          <a:lstStyle/>
          <a:p>
            <a:pPr marL="0" indent="0">
              <a:buFontTx/>
              <a:buNone/>
              <a:defRPr/>
            </a:pPr>
            <a:r>
              <a:rPr lang="en-US" sz="1600" b="1" dirty="0"/>
              <a:t>Ціль 7. Забезпечення доступу до недорогих, надійних стійких і сучасних джерел енергії для всіх</a:t>
            </a:r>
            <a:endParaRPr lang="uk-UA" sz="1600" dirty="0"/>
          </a:p>
          <a:p>
            <a:pPr>
              <a:defRPr/>
            </a:pPr>
            <a:r>
              <a:rPr lang="en-US" sz="1200" b="1" dirty="0"/>
              <a:t>7.1</a:t>
            </a:r>
            <a:r>
              <a:rPr lang="en-US" sz="1200" dirty="0"/>
              <a:t> Забезпечити загальний </a:t>
            </a:r>
            <a:r>
              <a:rPr lang="en-US" sz="1200" i="1" dirty="0"/>
              <a:t>доступ</a:t>
            </a:r>
            <a:r>
              <a:rPr lang="en-US" sz="1200" dirty="0"/>
              <a:t> до недорогого, надійного і </a:t>
            </a:r>
            <a:r>
              <a:rPr lang="en-US" sz="1200" i="1" dirty="0"/>
              <a:t>сучасного енергопостачання</a:t>
            </a:r>
          </a:p>
          <a:p>
            <a:pPr marL="0" indent="0">
              <a:buFontTx/>
              <a:buNone/>
              <a:defRPr/>
            </a:pPr>
            <a:r>
              <a:rPr lang="en-US" sz="1400" b="1" dirty="0"/>
              <a:t> </a:t>
            </a:r>
            <a:r>
              <a:rPr lang="en-US" sz="1600" b="1" dirty="0" smtClean="0"/>
              <a:t>Ціль 8. Сприяння поступальному, всеохоплюючому та сталому економічному зростанню, повній і продуктивній зайнятості та гідній праці для всіх</a:t>
            </a:r>
            <a:endParaRPr lang="uk-UA" sz="1600" dirty="0"/>
          </a:p>
          <a:p>
            <a:pPr>
              <a:defRPr/>
            </a:pPr>
            <a:r>
              <a:rPr lang="en-US" sz="1200" b="1" dirty="0"/>
              <a:t>8.5 </a:t>
            </a:r>
            <a:r>
              <a:rPr lang="en-US" sz="1200" dirty="0"/>
              <a:t>Забезпечити повну і продуктивну </a:t>
            </a:r>
            <a:r>
              <a:rPr lang="en-US" sz="1200" i="1" dirty="0"/>
              <a:t>зайнятість та гідну працю для всіх</a:t>
            </a:r>
            <a:r>
              <a:rPr lang="en-US" sz="1200" dirty="0"/>
              <a:t> жінок і чоловіків, у тому числі молодих людей та інвалідів</a:t>
            </a:r>
          </a:p>
          <a:p>
            <a:pPr>
              <a:defRPr/>
            </a:pPr>
            <a:r>
              <a:rPr lang="en-US" sz="1200" b="1" dirty="0"/>
              <a:t>8.7</a:t>
            </a:r>
            <a:r>
              <a:rPr lang="en-US" sz="1200" dirty="0"/>
              <a:t> Вжити термінових та ефективних заходів для того, щоб викорінити примусову працю, покінчити з сучасним рабством і торгівлею людьми та забезпечити заборону й ліквідацію найгірших форм дитячої праці</a:t>
            </a:r>
            <a:endParaRPr lang="uk-UA" sz="1200" dirty="0"/>
          </a:p>
          <a:p>
            <a:pPr>
              <a:defRPr/>
            </a:pPr>
            <a:r>
              <a:rPr lang="en-US" sz="1200" b="1" dirty="0"/>
              <a:t>8.8 </a:t>
            </a:r>
            <a:r>
              <a:rPr lang="en-US" sz="1200" dirty="0"/>
              <a:t>Захищати трудові права і сприяти забезпеченню </a:t>
            </a:r>
            <a:r>
              <a:rPr lang="en-US" sz="1200" i="1" dirty="0"/>
              <a:t>надійних і безпечних умов праці</a:t>
            </a:r>
            <a:r>
              <a:rPr lang="en-US" sz="1200" dirty="0"/>
              <a:t> для всіх трудящих </a:t>
            </a:r>
          </a:p>
          <a:p>
            <a:pPr marL="0" indent="0">
              <a:buFontTx/>
              <a:buNone/>
              <a:defRPr/>
            </a:pPr>
            <a:r>
              <a:rPr lang="en-US" sz="1600" b="1" dirty="0"/>
              <a:t>Ціль 10. Скорочення нерівності всередині країн і між ними</a:t>
            </a:r>
            <a:endParaRPr lang="uk-UA" sz="1600" dirty="0"/>
          </a:p>
          <a:p>
            <a:pPr>
              <a:defRPr/>
            </a:pPr>
            <a:r>
              <a:rPr lang="en-US" sz="1050" b="1" dirty="0"/>
              <a:t>10.2</a:t>
            </a:r>
            <a:r>
              <a:rPr lang="en-US" sz="1050" dirty="0"/>
              <a:t> Підтримати законодавчим шляхом та заохочувати активну участь усіх людей у соціальному, економічному і політичному житті незалежно від їхнього віку, статі, інвалідності, раси, етнічної належності, походження, релігії та економічного чи </a:t>
            </a:r>
            <a:r>
              <a:rPr lang="en-US" sz="1050" dirty="0" err="1"/>
              <a:t>іншого</a:t>
            </a:r>
            <a:r>
              <a:rPr lang="en-US" sz="1050" dirty="0"/>
              <a:t> </a:t>
            </a:r>
            <a:r>
              <a:rPr lang="en-US" sz="1050" dirty="0" err="1" smtClean="0"/>
              <a:t>статусу</a:t>
            </a:r>
            <a:endParaRPr lang="uk-UA" sz="1050" dirty="0" smtClean="0"/>
          </a:p>
          <a:p>
            <a:pPr>
              <a:defRPr/>
            </a:pPr>
            <a:r>
              <a:rPr lang="en-US" sz="1050" b="1" dirty="0" smtClean="0"/>
              <a:t>10.7</a:t>
            </a:r>
            <a:r>
              <a:rPr lang="en-US" sz="1050" dirty="0" smtClean="0"/>
              <a:t> </a:t>
            </a:r>
            <a:r>
              <a:rPr lang="en-US" sz="1050" dirty="0"/>
              <a:t>Сприяти впорядкованій, безпечній, законній і відповідальній міграції та мобільності людей, у тому числі за допомогою проведення спланованої і добре продуманої міграційної політики</a:t>
            </a:r>
          </a:p>
          <a:p>
            <a:pPr>
              <a:defRPr/>
            </a:pPr>
            <a:endParaRPr lang="uk-UA" sz="1400" dirty="0"/>
          </a:p>
        </p:txBody>
      </p:sp>
      <p:pic>
        <p:nvPicPr>
          <p:cNvPr id="83971" name="Picture 2"/>
          <p:cNvPicPr>
            <a:picLocks noChangeAspect="1" noChangeArrowheads="1"/>
          </p:cNvPicPr>
          <p:nvPr/>
        </p:nvPicPr>
        <p:blipFill>
          <a:blip r:embed="rId3"/>
          <a:srcRect/>
          <a:stretch>
            <a:fillRect/>
          </a:stretch>
        </p:blipFill>
        <p:spPr bwMode="auto">
          <a:xfrm>
            <a:off x="179388" y="1557338"/>
            <a:ext cx="1089025" cy="1087437"/>
          </a:xfrm>
          <a:prstGeom prst="rect">
            <a:avLst/>
          </a:prstGeom>
          <a:noFill/>
          <a:ln w="9525">
            <a:noFill/>
            <a:miter lim="800000"/>
            <a:headEnd/>
            <a:tailEnd/>
          </a:ln>
        </p:spPr>
      </p:pic>
      <p:pic>
        <p:nvPicPr>
          <p:cNvPr id="83972" name="Picture 3"/>
          <p:cNvPicPr>
            <a:picLocks noChangeAspect="1" noChangeArrowheads="1"/>
          </p:cNvPicPr>
          <p:nvPr/>
        </p:nvPicPr>
        <p:blipFill>
          <a:blip r:embed="rId4"/>
          <a:srcRect/>
          <a:stretch>
            <a:fillRect/>
          </a:stretch>
        </p:blipFill>
        <p:spPr bwMode="auto">
          <a:xfrm>
            <a:off x="203200" y="2781300"/>
            <a:ext cx="1087438" cy="1087438"/>
          </a:xfrm>
          <a:prstGeom prst="rect">
            <a:avLst/>
          </a:prstGeom>
          <a:noFill/>
          <a:ln w="9525">
            <a:noFill/>
            <a:miter lim="800000"/>
            <a:headEnd/>
            <a:tailEnd/>
          </a:ln>
        </p:spPr>
      </p:pic>
      <p:pic>
        <p:nvPicPr>
          <p:cNvPr id="83973" name="Picture 4"/>
          <p:cNvPicPr>
            <a:picLocks noChangeAspect="1" noChangeArrowheads="1"/>
          </p:cNvPicPr>
          <p:nvPr/>
        </p:nvPicPr>
        <p:blipFill>
          <a:blip r:embed="rId5"/>
          <a:srcRect/>
          <a:stretch>
            <a:fillRect/>
          </a:stretch>
        </p:blipFill>
        <p:spPr bwMode="auto">
          <a:xfrm>
            <a:off x="203200" y="4495800"/>
            <a:ext cx="1087438" cy="1089025"/>
          </a:xfrm>
          <a:prstGeom prst="rect">
            <a:avLst/>
          </a:prstGeom>
          <a:noFill/>
          <a:ln w="9525">
            <a:noFill/>
            <a:miter lim="800000"/>
            <a:headEnd/>
            <a:tailEnd/>
          </a:ln>
        </p:spPr>
      </p:pic>
      <p:sp>
        <p:nvSpPr>
          <p:cNvPr id="7" name="TextBox 6"/>
          <p:cNvSpPr txBox="1"/>
          <p:nvPr/>
        </p:nvSpPr>
        <p:spPr>
          <a:xfrm>
            <a:off x="457200" y="2781300"/>
            <a:ext cx="811213" cy="646113"/>
          </a:xfrm>
          <a:prstGeom prst="rect">
            <a:avLst/>
          </a:prstGeom>
          <a:solidFill>
            <a:srgbClr val="A21A42"/>
          </a:solidFill>
        </p:spPr>
        <p:txBody>
          <a:bodyPr>
            <a:spAutoFit/>
          </a:bodyPr>
          <a:lstStyle/>
          <a:p>
            <a:pPr eaLnBrk="0" hangingPunct="0">
              <a:defRPr/>
            </a:pPr>
            <a:r>
              <a:rPr lang="uk-UA" sz="900" b="1" dirty="0">
                <a:solidFill>
                  <a:schemeClr val="bg1"/>
                </a:solidFill>
                <a:latin typeface="+mj-lt"/>
                <a:cs typeface="Arial" panose="020B0604020202020204" pitchFamily="34" charset="0"/>
              </a:rPr>
              <a:t>ГІДНА ПРАЦЯ І</a:t>
            </a:r>
          </a:p>
          <a:p>
            <a:pPr eaLnBrk="0" hangingPunct="0">
              <a:defRPr/>
            </a:pPr>
            <a:r>
              <a:rPr lang="uk-UA" sz="900" b="1" dirty="0">
                <a:solidFill>
                  <a:schemeClr val="bg1"/>
                </a:solidFill>
                <a:latin typeface="+mj-lt"/>
                <a:cs typeface="Arial" panose="020B0604020202020204" pitchFamily="34" charset="0"/>
              </a:rPr>
              <a:t>ЕКОНОМІЧ-НИЙ ЗРІСТ</a:t>
            </a:r>
            <a:endParaRPr lang="uk-UA" sz="900" b="1" dirty="0">
              <a:solidFill>
                <a:schemeClr val="bg1"/>
              </a:solidFill>
              <a:latin typeface="+mj-lt"/>
              <a:cs typeface="Arial" panose="020B0604020202020204" pitchFamily="34" charset="0"/>
            </a:endParaRPr>
          </a:p>
        </p:txBody>
      </p:sp>
      <p:sp>
        <p:nvSpPr>
          <p:cNvPr id="8" name="TextBox 7"/>
          <p:cNvSpPr txBox="1"/>
          <p:nvPr/>
        </p:nvSpPr>
        <p:spPr>
          <a:xfrm>
            <a:off x="457200" y="1554163"/>
            <a:ext cx="811213" cy="508000"/>
          </a:xfrm>
          <a:prstGeom prst="rect">
            <a:avLst/>
          </a:prstGeom>
          <a:solidFill>
            <a:srgbClr val="FDC30A"/>
          </a:solidFill>
        </p:spPr>
        <p:txBody>
          <a:bodyPr>
            <a:spAutoFit/>
          </a:bodyPr>
          <a:lstStyle/>
          <a:p>
            <a:pPr eaLnBrk="0" hangingPunct="0">
              <a:defRPr/>
            </a:pPr>
            <a:r>
              <a:rPr lang="uk-UA" sz="900" b="1" dirty="0">
                <a:solidFill>
                  <a:schemeClr val="bg1"/>
                </a:solidFill>
                <a:latin typeface="+mj-lt"/>
                <a:cs typeface="Arial" panose="020B0604020202020204" pitchFamily="34" charset="0"/>
              </a:rPr>
              <a:t>НЕДОРОГА Й ЧИСТА ЕНЕРГІЯ</a:t>
            </a:r>
            <a:endParaRPr lang="uk-UA" sz="900" b="1" dirty="0">
              <a:solidFill>
                <a:schemeClr val="bg1"/>
              </a:solidFill>
              <a:latin typeface="+mj-lt"/>
              <a:cs typeface="Arial" panose="020B0604020202020204" pitchFamily="34" charset="0"/>
            </a:endParaRPr>
          </a:p>
        </p:txBody>
      </p:sp>
      <p:sp>
        <p:nvSpPr>
          <p:cNvPr id="9" name="TextBox 8"/>
          <p:cNvSpPr txBox="1"/>
          <p:nvPr/>
        </p:nvSpPr>
        <p:spPr>
          <a:xfrm>
            <a:off x="473075" y="4506913"/>
            <a:ext cx="795338" cy="508000"/>
          </a:xfrm>
          <a:prstGeom prst="rect">
            <a:avLst/>
          </a:prstGeom>
          <a:solidFill>
            <a:srgbClr val="DE1267"/>
          </a:solidFill>
        </p:spPr>
        <p:txBody>
          <a:bodyPr>
            <a:spAutoFit/>
          </a:bodyPr>
          <a:lstStyle/>
          <a:p>
            <a:pPr eaLnBrk="0" hangingPunct="0">
              <a:defRPr/>
            </a:pPr>
            <a:r>
              <a:rPr lang="uk-UA" sz="900" b="1" dirty="0">
                <a:solidFill>
                  <a:schemeClr val="bg1"/>
                </a:solidFill>
                <a:latin typeface="+mj-lt"/>
                <a:cs typeface="Arial" panose="020B0604020202020204" pitchFamily="34" charset="0"/>
              </a:rPr>
              <a:t>ЗМЕНШЕН-НЯ НЕРІВНОСТІ</a:t>
            </a:r>
            <a:endParaRPr lang="uk-UA" sz="900" b="1" dirty="0">
              <a:solidFill>
                <a:schemeClr val="bg1"/>
              </a:solidFill>
              <a:latin typeface="+mj-lt"/>
              <a:cs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a:latin typeface="+mn-lt"/>
              </a:rPr>
              <a:t>ЦІЛІ СТАЛОГО РОЗВИТКУ:</a:t>
            </a:r>
            <a:r>
              <a:rPr dirty="0"/>
              <a:t/>
            </a:r>
            <a:br>
              <a:rPr dirty="0"/>
            </a:br>
            <a:r>
              <a:rPr lang="en-US" sz="3200" b="1" dirty="0">
                <a:latin typeface="+mn-lt"/>
              </a:rPr>
              <a:t>ЦІЛІ, </a:t>
            </a:r>
            <a:r>
              <a:rPr lang="en-US" sz="3200" b="1" dirty="0" smtClean="0">
                <a:latin typeface="+mn-lt"/>
              </a:rPr>
              <a:t>ПОВ'ЯЗАНІ </a:t>
            </a:r>
            <a:r>
              <a:rPr lang="en-US" sz="3200" b="1" dirty="0">
                <a:latin typeface="+mn-lt"/>
              </a:rPr>
              <a:t>ЗІ </a:t>
            </a:r>
            <a:r>
              <a:rPr lang="en-US" sz="3200" b="1" dirty="0" smtClean="0">
                <a:latin typeface="+mn-lt"/>
              </a:rPr>
              <a:t>ЗДОРОВ'ЯМ</a:t>
            </a:r>
            <a:endParaRPr lang="uk-UA" sz="3200" dirty="0">
              <a:latin typeface="+mn-lt"/>
            </a:endParaRPr>
          </a:p>
        </p:txBody>
      </p:sp>
      <p:sp>
        <p:nvSpPr>
          <p:cNvPr id="3" name="Content Placeholder 2"/>
          <p:cNvSpPr>
            <a:spLocks noGrp="1"/>
          </p:cNvSpPr>
          <p:nvPr>
            <p:ph idx="1"/>
          </p:nvPr>
        </p:nvSpPr>
        <p:spPr>
          <a:xfrm>
            <a:off x="1187450" y="1473200"/>
            <a:ext cx="7956550" cy="4332288"/>
          </a:xfrm>
        </p:spPr>
        <p:txBody>
          <a:bodyPr/>
          <a:lstStyle/>
          <a:p>
            <a:pPr marL="0" indent="0">
              <a:spcAft>
                <a:spcPts val="300"/>
              </a:spcAft>
              <a:buFontTx/>
              <a:buNone/>
              <a:defRPr/>
            </a:pPr>
            <a:r>
              <a:rPr lang="uk-UA" sz="1400" b="1" dirty="0" smtClean="0"/>
              <a:t>Ціль 11. Забезпечення відкритості, безпеки, життєстійкості й екологічної стійкості міст і населених пунктів</a:t>
            </a:r>
            <a:endParaRPr lang="uk-UA" sz="1400" dirty="0" smtClean="0"/>
          </a:p>
          <a:p>
            <a:pPr>
              <a:spcBef>
                <a:spcPts val="300"/>
              </a:spcBef>
              <a:spcAft>
                <a:spcPts val="300"/>
              </a:spcAft>
              <a:defRPr/>
            </a:pPr>
            <a:r>
              <a:rPr lang="uk-UA" sz="1100" b="1" dirty="0" smtClean="0"/>
              <a:t>11.1 </a:t>
            </a:r>
            <a:r>
              <a:rPr lang="uk-UA" sz="1100" dirty="0" smtClean="0"/>
              <a:t>Забезпечити загальний доступ до достатнього, </a:t>
            </a:r>
            <a:r>
              <a:rPr lang="uk-UA" sz="1100" i="1" dirty="0" smtClean="0"/>
              <a:t>безпечного і недорогого житла</a:t>
            </a:r>
            <a:r>
              <a:rPr lang="uk-UA" sz="1100" dirty="0" smtClean="0"/>
              <a:t> й основних послуг і упорядкувати нетрі </a:t>
            </a:r>
          </a:p>
          <a:p>
            <a:pPr>
              <a:spcBef>
                <a:spcPts val="300"/>
              </a:spcBef>
              <a:spcAft>
                <a:spcPts val="300"/>
              </a:spcAft>
              <a:defRPr/>
            </a:pPr>
            <a:r>
              <a:rPr lang="uk-UA" sz="1100" b="1" dirty="0" smtClean="0"/>
              <a:t>11.2 </a:t>
            </a:r>
            <a:r>
              <a:rPr lang="uk-UA" sz="1100" dirty="0" smtClean="0"/>
              <a:t>Забезпечити всім можливість користуватися </a:t>
            </a:r>
            <a:r>
              <a:rPr lang="uk-UA" sz="1100" i="1" dirty="0" smtClean="0"/>
              <a:t>безпечними,</a:t>
            </a:r>
            <a:r>
              <a:rPr lang="uk-UA" sz="1100" dirty="0" smtClean="0"/>
              <a:t> недорогими, доступними та екологічно стійкими </a:t>
            </a:r>
            <a:r>
              <a:rPr lang="uk-UA" sz="1100" i="1" dirty="0" smtClean="0"/>
              <a:t>транспортними</a:t>
            </a:r>
            <a:r>
              <a:rPr lang="uk-UA" sz="1100" dirty="0" smtClean="0"/>
              <a:t> системами на основі підвищення безпеки дорожнього руху </a:t>
            </a:r>
          </a:p>
          <a:p>
            <a:pPr>
              <a:spcBef>
                <a:spcPts val="300"/>
              </a:spcBef>
              <a:spcAft>
                <a:spcPts val="300"/>
              </a:spcAft>
              <a:defRPr/>
            </a:pPr>
            <a:r>
              <a:rPr lang="uk-UA" sz="1100" b="1" dirty="0" smtClean="0"/>
              <a:t>11.5 </a:t>
            </a:r>
            <a:r>
              <a:rPr lang="uk-UA" sz="1100" dirty="0" smtClean="0"/>
              <a:t>Суттєво скоротити кількість загиблих і постраждалих та значно зменшити прямий економічний збиток у вигляді втрат світового валового внутрішнього продукту внаслідок лих </a:t>
            </a:r>
          </a:p>
          <a:p>
            <a:pPr>
              <a:spcAft>
                <a:spcPts val="300"/>
              </a:spcAft>
              <a:defRPr/>
            </a:pPr>
            <a:r>
              <a:rPr lang="uk-UA" sz="1100" b="1" dirty="0" smtClean="0"/>
              <a:t>11.7 </a:t>
            </a:r>
            <a:r>
              <a:rPr lang="uk-UA" sz="1100" dirty="0" smtClean="0"/>
              <a:t>Забезпечити загальний доступ до </a:t>
            </a:r>
            <a:r>
              <a:rPr lang="uk-UA" sz="1100" i="1" dirty="0" smtClean="0"/>
              <a:t>безпечних, доступних і відкритих для всіх зелених зон та громадських місць </a:t>
            </a:r>
          </a:p>
          <a:p>
            <a:pPr>
              <a:spcAft>
                <a:spcPts val="300"/>
              </a:spcAft>
              <a:defRPr/>
            </a:pPr>
            <a:r>
              <a:rPr lang="uk-UA" sz="1100" b="1" dirty="0" smtClean="0"/>
              <a:t>11.b </a:t>
            </a:r>
            <a:r>
              <a:rPr lang="uk-UA" sz="1100" dirty="0" smtClean="0"/>
              <a:t>Значно збільшити кількість міст і населених пунктів, що прийняли та реалізують комплексні стратегії і плани, спрямовані на усунення соціальних бар'єрів, підвищення ефективності використання ресурсів, пом'якшення наслідків зміни клімату, адаптацію до його зміни та здатність протистояти стихійним лихам, а також розробити й упровадити заходи з комплексного управління ризиками, пов'язаними з лихами</a:t>
            </a:r>
          </a:p>
          <a:p>
            <a:pPr marL="0" indent="0">
              <a:spcAft>
                <a:spcPts val="300"/>
              </a:spcAft>
              <a:buFontTx/>
              <a:buNone/>
              <a:defRPr/>
            </a:pPr>
            <a:r>
              <a:rPr lang="uk-UA" sz="1400" b="1" dirty="0" smtClean="0"/>
              <a:t>Ціль 12. Забезпечення переходу до раціональних моделей споживання і виробництва</a:t>
            </a:r>
            <a:endParaRPr lang="uk-UA" sz="1400" dirty="0" smtClean="0"/>
          </a:p>
          <a:p>
            <a:pPr>
              <a:spcAft>
                <a:spcPts val="300"/>
              </a:spcAft>
              <a:defRPr/>
            </a:pPr>
            <a:r>
              <a:rPr lang="uk-UA" sz="1100" b="1" dirty="0" smtClean="0"/>
              <a:t>12.4</a:t>
            </a:r>
            <a:r>
              <a:rPr lang="uk-UA" sz="1100" dirty="0" smtClean="0"/>
              <a:t> До 2020 року домогтися </a:t>
            </a:r>
            <a:r>
              <a:rPr lang="uk-UA" sz="1100" i="1" dirty="0" smtClean="0"/>
              <a:t>екологічно раціонального використання хімічних речовин</a:t>
            </a:r>
            <a:r>
              <a:rPr lang="uk-UA" sz="1100" dirty="0" smtClean="0"/>
              <a:t> і всіх відходів упродовж усього їх життєвого циклу відповідно до узгоджених міжнародних принципів, істотно скоротити потрапляння цих речовин у повітря, воду і ґрунт</a:t>
            </a:r>
          </a:p>
          <a:p>
            <a:pPr marL="0" indent="0">
              <a:spcAft>
                <a:spcPts val="300"/>
              </a:spcAft>
              <a:buFontTx/>
              <a:buNone/>
              <a:defRPr/>
            </a:pPr>
            <a:r>
              <a:rPr lang="uk-UA" sz="1400" b="1" dirty="0" smtClean="0"/>
              <a:t>Ціль 13. Вжиття невідкладних заходів щодо боротьби зі зміною клімату та її наслідками</a:t>
            </a:r>
            <a:endParaRPr lang="uk-UA" sz="1400" dirty="0" smtClean="0"/>
          </a:p>
          <a:p>
            <a:pPr>
              <a:spcAft>
                <a:spcPts val="300"/>
              </a:spcAft>
              <a:defRPr/>
            </a:pPr>
            <a:r>
              <a:rPr lang="uk-UA" sz="1100" b="1" dirty="0" smtClean="0"/>
              <a:t>13.3 </a:t>
            </a:r>
            <a:r>
              <a:rPr lang="uk-UA" sz="1100" i="1" dirty="0" smtClean="0"/>
              <a:t>Поліпшити просвітництво</a:t>
            </a:r>
            <a:r>
              <a:rPr lang="uk-UA" sz="1100" dirty="0" smtClean="0"/>
              <a:t>, поширення інформації і можливості людей та установ щодо пом'якшення гостроти та </a:t>
            </a:r>
            <a:r>
              <a:rPr lang="uk-UA" sz="1100" i="1" dirty="0" smtClean="0"/>
              <a:t>послаблення наслідків</a:t>
            </a:r>
            <a:r>
              <a:rPr lang="uk-UA" sz="1100" dirty="0" smtClean="0"/>
              <a:t> зміни клімату, адаптації до них і раннього попередження</a:t>
            </a:r>
            <a:endParaRPr lang="uk-UA" sz="1100" dirty="0"/>
          </a:p>
        </p:txBody>
      </p:sp>
      <p:pic>
        <p:nvPicPr>
          <p:cNvPr id="86019" name="Picture 2"/>
          <p:cNvPicPr>
            <a:picLocks noChangeAspect="1" noChangeArrowheads="1"/>
          </p:cNvPicPr>
          <p:nvPr/>
        </p:nvPicPr>
        <p:blipFill>
          <a:blip r:embed="rId3"/>
          <a:srcRect/>
          <a:stretch>
            <a:fillRect/>
          </a:stretch>
        </p:blipFill>
        <p:spPr bwMode="auto">
          <a:xfrm>
            <a:off x="179388" y="1700213"/>
            <a:ext cx="1089025" cy="1089025"/>
          </a:xfrm>
          <a:prstGeom prst="rect">
            <a:avLst/>
          </a:prstGeom>
          <a:noFill/>
          <a:ln w="9525">
            <a:noFill/>
            <a:miter lim="800000"/>
            <a:headEnd/>
            <a:tailEnd/>
          </a:ln>
        </p:spPr>
      </p:pic>
      <p:pic>
        <p:nvPicPr>
          <p:cNvPr id="86020" name="Picture 3"/>
          <p:cNvPicPr>
            <a:picLocks noChangeAspect="1" noChangeArrowheads="1"/>
          </p:cNvPicPr>
          <p:nvPr/>
        </p:nvPicPr>
        <p:blipFill>
          <a:blip r:embed="rId4"/>
          <a:srcRect/>
          <a:stretch>
            <a:fillRect/>
          </a:stretch>
        </p:blipFill>
        <p:spPr bwMode="auto">
          <a:xfrm>
            <a:off x="182563" y="3070225"/>
            <a:ext cx="1089025" cy="1089025"/>
          </a:xfrm>
          <a:prstGeom prst="rect">
            <a:avLst/>
          </a:prstGeom>
          <a:noFill/>
          <a:ln w="9525">
            <a:noFill/>
            <a:miter lim="800000"/>
            <a:headEnd/>
            <a:tailEnd/>
          </a:ln>
        </p:spPr>
      </p:pic>
      <p:pic>
        <p:nvPicPr>
          <p:cNvPr id="86021" name="Picture 4"/>
          <p:cNvPicPr>
            <a:picLocks noChangeAspect="1" noChangeArrowheads="1"/>
          </p:cNvPicPr>
          <p:nvPr/>
        </p:nvPicPr>
        <p:blipFill>
          <a:blip r:embed="rId5"/>
          <a:srcRect/>
          <a:stretch>
            <a:fillRect/>
          </a:stretch>
        </p:blipFill>
        <p:spPr bwMode="auto">
          <a:xfrm>
            <a:off x="188913" y="4484688"/>
            <a:ext cx="1089025" cy="1090612"/>
          </a:xfrm>
          <a:prstGeom prst="rect">
            <a:avLst/>
          </a:prstGeom>
          <a:noFill/>
          <a:ln w="9525">
            <a:noFill/>
            <a:miter lim="800000"/>
            <a:headEnd/>
            <a:tailEnd/>
          </a:ln>
        </p:spPr>
      </p:pic>
      <p:sp>
        <p:nvSpPr>
          <p:cNvPr id="7" name="TextBox 6"/>
          <p:cNvSpPr txBox="1"/>
          <p:nvPr/>
        </p:nvSpPr>
        <p:spPr>
          <a:xfrm>
            <a:off x="457200" y="1719263"/>
            <a:ext cx="809625" cy="508000"/>
          </a:xfrm>
          <a:prstGeom prst="rect">
            <a:avLst/>
          </a:prstGeom>
          <a:solidFill>
            <a:srgbClr val="FE9C25"/>
          </a:solidFill>
        </p:spPr>
        <p:txBody>
          <a:bodyPr>
            <a:spAutoFit/>
          </a:bodyPr>
          <a:lstStyle/>
          <a:p>
            <a:pPr eaLnBrk="0" hangingPunct="0">
              <a:defRPr/>
            </a:pPr>
            <a:r>
              <a:rPr lang="uk-UA" sz="900" b="1" dirty="0">
                <a:solidFill>
                  <a:schemeClr val="bg1"/>
                </a:solidFill>
                <a:latin typeface="+mj-lt"/>
                <a:cs typeface="Arial" panose="020B0604020202020204" pitchFamily="34" charset="0"/>
              </a:rPr>
              <a:t>СТАЛІ МІСТА І</a:t>
            </a:r>
          </a:p>
          <a:p>
            <a:pPr eaLnBrk="0" hangingPunct="0">
              <a:defRPr/>
            </a:pPr>
            <a:r>
              <a:rPr lang="uk-UA" sz="900" b="1" dirty="0">
                <a:solidFill>
                  <a:schemeClr val="bg1"/>
                </a:solidFill>
                <a:latin typeface="+mj-lt"/>
                <a:cs typeface="Arial" panose="020B0604020202020204" pitchFamily="34" charset="0"/>
              </a:rPr>
              <a:t>ГРОМАДИ</a:t>
            </a:r>
            <a:endParaRPr lang="uk-UA" sz="900" b="1" dirty="0">
              <a:solidFill>
                <a:schemeClr val="bg1"/>
              </a:solidFill>
              <a:latin typeface="+mj-lt"/>
              <a:cs typeface="Arial" panose="020B0604020202020204" pitchFamily="34" charset="0"/>
            </a:endParaRPr>
          </a:p>
        </p:txBody>
      </p:sp>
      <p:sp>
        <p:nvSpPr>
          <p:cNvPr id="8" name="TextBox 7"/>
          <p:cNvSpPr txBox="1"/>
          <p:nvPr/>
        </p:nvSpPr>
        <p:spPr>
          <a:xfrm>
            <a:off x="457200" y="3084513"/>
            <a:ext cx="820738" cy="922337"/>
          </a:xfrm>
          <a:prstGeom prst="rect">
            <a:avLst/>
          </a:prstGeom>
          <a:solidFill>
            <a:srgbClr val="C08B2F"/>
          </a:solidFill>
        </p:spPr>
        <p:txBody>
          <a:bodyPr>
            <a:spAutoFit/>
          </a:bodyPr>
          <a:lstStyle/>
          <a:p>
            <a:pPr eaLnBrk="0" hangingPunct="0">
              <a:defRPr/>
            </a:pPr>
            <a:r>
              <a:rPr lang="uk-UA" sz="900" b="1" dirty="0">
                <a:solidFill>
                  <a:schemeClr val="bg1"/>
                </a:solidFill>
                <a:latin typeface="+mj-lt"/>
                <a:cs typeface="Arial" panose="020B0604020202020204" pitchFamily="34" charset="0"/>
              </a:rPr>
              <a:t>ВІДПОВІ-ДАЛЬНЕ</a:t>
            </a:r>
          </a:p>
          <a:p>
            <a:pPr eaLnBrk="0" hangingPunct="0">
              <a:defRPr/>
            </a:pPr>
            <a:r>
              <a:rPr lang="uk-UA" sz="900" b="1" dirty="0">
                <a:solidFill>
                  <a:schemeClr val="bg1"/>
                </a:solidFill>
                <a:latin typeface="+mj-lt"/>
                <a:cs typeface="Arial" panose="020B0604020202020204" pitchFamily="34" charset="0"/>
              </a:rPr>
              <a:t>СПОЖИ-ВАННЯ І</a:t>
            </a:r>
          </a:p>
          <a:p>
            <a:pPr eaLnBrk="0" hangingPunct="0">
              <a:defRPr/>
            </a:pPr>
            <a:r>
              <a:rPr lang="uk-UA" sz="900" b="1" dirty="0">
                <a:solidFill>
                  <a:schemeClr val="bg1"/>
                </a:solidFill>
                <a:latin typeface="+mj-lt"/>
                <a:cs typeface="Arial" panose="020B0604020202020204" pitchFamily="34" charset="0"/>
              </a:rPr>
              <a:t>ВИРОБНИЦ-ТВО</a:t>
            </a:r>
            <a:endParaRPr lang="uk-UA" sz="900" b="1" dirty="0">
              <a:solidFill>
                <a:schemeClr val="bg1"/>
              </a:solidFill>
              <a:latin typeface="+mj-lt"/>
              <a:cs typeface="Arial" panose="020B0604020202020204" pitchFamily="34" charset="0"/>
            </a:endParaRPr>
          </a:p>
        </p:txBody>
      </p:sp>
      <p:sp>
        <p:nvSpPr>
          <p:cNvPr id="9" name="TextBox 8"/>
          <p:cNvSpPr txBox="1"/>
          <p:nvPr/>
        </p:nvSpPr>
        <p:spPr>
          <a:xfrm>
            <a:off x="493713" y="4516438"/>
            <a:ext cx="690562" cy="368300"/>
          </a:xfrm>
          <a:prstGeom prst="rect">
            <a:avLst/>
          </a:prstGeom>
          <a:solidFill>
            <a:srgbClr val="3F7E45"/>
          </a:solidFill>
        </p:spPr>
        <p:txBody>
          <a:bodyPr wrap="none">
            <a:spAutoFit/>
          </a:bodyPr>
          <a:lstStyle/>
          <a:p>
            <a:pPr eaLnBrk="0" hangingPunct="0">
              <a:defRPr/>
            </a:pPr>
            <a:r>
              <a:rPr lang="uk-UA" sz="900" b="1" dirty="0">
                <a:solidFill>
                  <a:schemeClr val="bg1"/>
                </a:solidFill>
                <a:latin typeface="+mj-lt"/>
                <a:cs typeface="Arial" panose="020B0604020202020204" pitchFamily="34" charset="0"/>
              </a:rPr>
              <a:t>ДІЇ ЩОДО</a:t>
            </a:r>
          </a:p>
          <a:p>
            <a:pPr eaLnBrk="0" hangingPunct="0">
              <a:defRPr/>
            </a:pPr>
            <a:r>
              <a:rPr lang="uk-UA" sz="900" b="1" dirty="0">
                <a:solidFill>
                  <a:schemeClr val="bg1"/>
                </a:solidFill>
                <a:latin typeface="+mj-lt"/>
                <a:cs typeface="Arial" panose="020B0604020202020204" pitchFamily="34" charset="0"/>
              </a:rPr>
              <a:t>КЛІМАТУ</a:t>
            </a:r>
            <a:endParaRPr lang="uk-UA" sz="900" b="1" dirty="0">
              <a:solidFill>
                <a:schemeClr val="bg1"/>
              </a:solidFill>
              <a:latin typeface="+mj-lt"/>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stripe"/>
          <p:cNvPicPr>
            <a:picLocks noChangeAspect="1" noChangeArrowheads="1"/>
          </p:cNvPicPr>
          <p:nvPr/>
        </p:nvPicPr>
        <p:blipFill>
          <a:blip r:embed="rId3"/>
          <a:srcRect/>
          <a:stretch>
            <a:fillRect/>
          </a:stretch>
        </p:blipFill>
        <p:spPr bwMode="auto">
          <a:xfrm>
            <a:off x="6619875" y="457200"/>
            <a:ext cx="2524125" cy="522288"/>
          </a:xfrm>
          <a:prstGeom prst="rect">
            <a:avLst/>
          </a:prstGeom>
          <a:noFill/>
          <a:ln w="9525">
            <a:noFill/>
            <a:miter lim="800000"/>
            <a:headEnd/>
            <a:tailEnd/>
          </a:ln>
        </p:spPr>
      </p:pic>
      <p:sp>
        <p:nvSpPr>
          <p:cNvPr id="32770" name="Rectangle 5"/>
          <p:cNvSpPr>
            <a:spLocks noChangeArrowheads="1"/>
          </p:cNvSpPr>
          <p:nvPr/>
        </p:nvSpPr>
        <p:spPr bwMode="auto">
          <a:xfrm>
            <a:off x="2514600" y="1214438"/>
            <a:ext cx="4648200" cy="585787"/>
          </a:xfrm>
          <a:prstGeom prst="rect">
            <a:avLst/>
          </a:prstGeom>
          <a:noFill/>
          <a:ln w="9525">
            <a:noFill/>
            <a:miter lim="800000"/>
            <a:headEnd/>
            <a:tailEnd/>
          </a:ln>
        </p:spPr>
        <p:txBody>
          <a:bodyPr anchor="ctr">
            <a:spAutoFit/>
          </a:bodyPr>
          <a:lstStyle/>
          <a:p>
            <a:r>
              <a:rPr lang="uk-UA" altLang="uk-UA" sz="3200" b="1">
                <a:solidFill>
                  <a:srgbClr val="0066CC"/>
                </a:solidFill>
              </a:rPr>
              <a:t>Історія становлення </a:t>
            </a:r>
            <a:endParaRPr lang="ru-RU" altLang="uk-UA" sz="3200">
              <a:solidFill>
                <a:srgbClr val="0066CC"/>
              </a:solidFill>
            </a:endParaRPr>
          </a:p>
        </p:txBody>
      </p:sp>
      <p:pic>
        <p:nvPicPr>
          <p:cNvPr id="32771" name="Picture 2"/>
          <p:cNvPicPr>
            <a:picLocks noChangeAspect="1" noChangeArrowheads="1"/>
          </p:cNvPicPr>
          <p:nvPr/>
        </p:nvPicPr>
        <p:blipFill>
          <a:blip r:embed="rId4"/>
          <a:srcRect/>
          <a:stretch>
            <a:fillRect/>
          </a:stretch>
        </p:blipFill>
        <p:spPr bwMode="auto">
          <a:xfrm>
            <a:off x="228600" y="228600"/>
            <a:ext cx="1817688" cy="1143000"/>
          </a:xfrm>
          <a:prstGeom prst="rect">
            <a:avLst/>
          </a:prstGeom>
          <a:noFill/>
          <a:ln w="9525">
            <a:noFill/>
            <a:miter lim="800000"/>
            <a:headEnd/>
            <a:tailEnd/>
          </a:ln>
        </p:spPr>
      </p:pic>
      <p:sp>
        <p:nvSpPr>
          <p:cNvPr id="32772" name="Rectangle 1"/>
          <p:cNvSpPr>
            <a:spLocks noChangeArrowheads="1"/>
          </p:cNvSpPr>
          <p:nvPr/>
        </p:nvSpPr>
        <p:spPr bwMode="auto">
          <a:xfrm>
            <a:off x="533400" y="2351088"/>
            <a:ext cx="4419600" cy="4340225"/>
          </a:xfrm>
          <a:prstGeom prst="rect">
            <a:avLst/>
          </a:prstGeom>
          <a:noFill/>
          <a:ln w="9525">
            <a:noFill/>
            <a:miter lim="800000"/>
            <a:headEnd/>
            <a:tailEnd/>
          </a:ln>
        </p:spPr>
        <p:txBody>
          <a:bodyPr>
            <a:spAutoFit/>
          </a:bodyPr>
          <a:lstStyle/>
          <a:p>
            <a:r>
              <a:rPr lang="en-US" altLang="uk-UA" sz="2400" b="1"/>
              <a:t>“</a:t>
            </a:r>
            <a:r>
              <a:rPr lang="uk-UA" altLang="uk-UA" sz="2400" b="1"/>
              <a:t>Доповідь Брунтланд</a:t>
            </a:r>
            <a:r>
              <a:rPr lang="en-US" altLang="uk-UA" sz="2400" b="1"/>
              <a:t>”</a:t>
            </a:r>
            <a:r>
              <a:rPr lang="uk-UA" altLang="uk-UA" sz="2400" b="1"/>
              <a:t> - </a:t>
            </a:r>
            <a:r>
              <a:rPr lang="ru-RU" altLang="uk-UA" sz="2400"/>
              <a:t>доповідь </a:t>
            </a:r>
            <a:r>
              <a:rPr lang="ru-RU" altLang="uk-UA" sz="2400" b="1" i="1"/>
              <a:t>Всесвітньої комісії з питань навколишнього середовища та розвитку "Наше спільне майбутнє",</a:t>
            </a:r>
            <a:r>
              <a:rPr lang="ru-RU" altLang="uk-UA" sz="2400"/>
              <a:t> прийнята 42-ю сесією Генеральної Асамблеї ООН у серпні 1987 pоку. </a:t>
            </a:r>
          </a:p>
          <a:p>
            <a:r>
              <a:rPr lang="ru-RU" sz="2000" b="1" i="1"/>
              <a:t>Меморандум"Екологічна перспектива на період до 2000 р. і далі</a:t>
            </a:r>
            <a:r>
              <a:rPr lang="ru-RU" sz="2000" i="1"/>
              <a:t>". </a:t>
            </a:r>
            <a:endParaRPr lang="uk-UA" altLang="uk-UA" sz="2000" i="1"/>
          </a:p>
        </p:txBody>
      </p:sp>
      <p:pic>
        <p:nvPicPr>
          <p:cNvPr id="32773" name="Picture 2"/>
          <p:cNvPicPr>
            <a:picLocks noChangeAspect="1" noChangeArrowheads="1"/>
          </p:cNvPicPr>
          <p:nvPr/>
        </p:nvPicPr>
        <p:blipFill>
          <a:blip r:embed="rId5"/>
          <a:srcRect/>
          <a:stretch>
            <a:fillRect/>
          </a:stretch>
        </p:blipFill>
        <p:spPr bwMode="auto">
          <a:xfrm>
            <a:off x="5410200" y="2360613"/>
            <a:ext cx="2925763" cy="392112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a:latin typeface="+mn-lt"/>
              </a:rPr>
              <a:t>ЦІЛІ СТАЛОГО РОЗВИТКУ:</a:t>
            </a:r>
            <a:r>
              <a:rPr dirty="0"/>
              <a:t/>
            </a:r>
            <a:br>
              <a:rPr dirty="0"/>
            </a:br>
            <a:r>
              <a:rPr lang="en-US" sz="3200" b="1" dirty="0">
                <a:latin typeface="+mn-lt"/>
              </a:rPr>
              <a:t>ЦІЛІ, </a:t>
            </a:r>
            <a:r>
              <a:rPr lang="en-US" sz="3200" b="1" dirty="0" smtClean="0">
                <a:latin typeface="+mn-lt"/>
              </a:rPr>
              <a:t>ПОВ'ЯЗАНІ </a:t>
            </a:r>
            <a:r>
              <a:rPr lang="en-US" sz="3200" b="1" dirty="0">
                <a:latin typeface="+mn-lt"/>
              </a:rPr>
              <a:t>ЗІ </a:t>
            </a:r>
            <a:r>
              <a:rPr lang="en-US" sz="3200" b="1" dirty="0" smtClean="0">
                <a:latin typeface="+mn-lt"/>
              </a:rPr>
              <a:t>ЗДОРОВ'ЯМ</a:t>
            </a:r>
            <a:endParaRPr lang="uk-UA" sz="3200" dirty="0">
              <a:latin typeface="+mn-lt"/>
            </a:endParaRPr>
          </a:p>
        </p:txBody>
      </p:sp>
      <p:sp>
        <p:nvSpPr>
          <p:cNvPr id="3" name="Content Placeholder 2"/>
          <p:cNvSpPr>
            <a:spLocks noGrp="1"/>
          </p:cNvSpPr>
          <p:nvPr>
            <p:ph idx="1"/>
          </p:nvPr>
        </p:nvSpPr>
        <p:spPr>
          <a:xfrm>
            <a:off x="1331913" y="1700213"/>
            <a:ext cx="7561262" cy="4062412"/>
          </a:xfrm>
        </p:spPr>
        <p:txBody>
          <a:bodyPr/>
          <a:lstStyle/>
          <a:p>
            <a:pPr marL="0" indent="0">
              <a:lnSpc>
                <a:spcPct val="115000"/>
              </a:lnSpc>
              <a:spcBef>
                <a:spcPts val="0"/>
              </a:spcBef>
              <a:spcAft>
                <a:spcPts val="0"/>
              </a:spcAft>
              <a:buFontTx/>
              <a:buNone/>
              <a:defRPr/>
            </a:pPr>
            <a:r>
              <a:rPr lang="en-US" sz="1400" b="1" dirty="0">
                <a:latin typeface="Calibri"/>
              </a:rPr>
              <a:t>Ціль 16. Сприйняття побудови миролюбного й відкритого суспільства в інтересах сталого розвитку, забезпечення доступу до правосуддя для всіх і створення ефективних, підзвітних на заснованих на широкій участі інституцій на всіх рівнях</a:t>
            </a:r>
            <a:endParaRPr lang="uk-UA" sz="1400" b="1" dirty="0">
              <a:latin typeface="Calibri"/>
              <a:ea typeface="Calibri"/>
              <a:cs typeface="Times New Roman"/>
            </a:endParaRPr>
          </a:p>
          <a:p>
            <a:pPr marL="347472" indent="-347472">
              <a:lnSpc>
                <a:spcPct val="115000"/>
              </a:lnSpc>
              <a:spcBef>
                <a:spcPts val="0"/>
              </a:spcBef>
              <a:spcAft>
                <a:spcPts val="0"/>
              </a:spcAft>
              <a:defRPr/>
            </a:pPr>
            <a:r>
              <a:rPr lang="en-US" sz="1200" b="1" dirty="0">
                <a:latin typeface="Calibri"/>
              </a:rPr>
              <a:t>16.2</a:t>
            </a:r>
            <a:r>
              <a:rPr lang="en-US" sz="1200" dirty="0">
                <a:latin typeface="Calibri"/>
              </a:rPr>
              <a:t> Покласти край наругам, експлуатації, торгівлі й усім формам насильства і тортур щодо дітей</a:t>
            </a:r>
            <a:endParaRPr lang="uk-UA" sz="1200" dirty="0">
              <a:latin typeface="Calibri"/>
              <a:ea typeface="Calibri"/>
              <a:cs typeface="Times New Roman"/>
            </a:endParaRPr>
          </a:p>
          <a:p>
            <a:pPr marL="347472" indent="-347472">
              <a:lnSpc>
                <a:spcPct val="115000"/>
              </a:lnSpc>
              <a:spcBef>
                <a:spcPts val="0"/>
              </a:spcBef>
              <a:spcAft>
                <a:spcPts val="0"/>
              </a:spcAft>
              <a:defRPr/>
            </a:pPr>
            <a:r>
              <a:rPr lang="en-US" sz="1200" b="1" dirty="0">
                <a:latin typeface="Calibri"/>
              </a:rPr>
              <a:t>16.9</a:t>
            </a:r>
            <a:r>
              <a:rPr lang="en-US" sz="1200" dirty="0">
                <a:latin typeface="Calibri"/>
              </a:rPr>
              <a:t> Забезпечити наявність у всіх людей законних посвідчень особистості, включаючи свідоцтва про народження</a:t>
            </a:r>
            <a:endParaRPr lang="uk-UA" sz="1200" dirty="0">
              <a:latin typeface="Calibri"/>
              <a:ea typeface="Calibri"/>
              <a:cs typeface="Times New Roman"/>
            </a:endParaRPr>
          </a:p>
          <a:p>
            <a:pPr marL="347472" indent="-347472">
              <a:lnSpc>
                <a:spcPct val="115000"/>
              </a:lnSpc>
              <a:spcBef>
                <a:spcPts val="0"/>
              </a:spcBef>
              <a:spcAft>
                <a:spcPts val="0"/>
              </a:spcAft>
              <a:buFontTx/>
              <a:buNone/>
              <a:defRPr/>
            </a:pPr>
            <a:r>
              <a:rPr lang="en-US" sz="1400" b="1" dirty="0">
                <a:latin typeface="Calibri"/>
              </a:rPr>
              <a:t> </a:t>
            </a:r>
            <a:endParaRPr lang="uk-UA" sz="1400" dirty="0">
              <a:latin typeface="Calibri"/>
              <a:ea typeface="Calibri"/>
              <a:cs typeface="Times New Roman"/>
            </a:endParaRPr>
          </a:p>
          <a:p>
            <a:pPr marL="347472" indent="-347472">
              <a:lnSpc>
                <a:spcPct val="115000"/>
              </a:lnSpc>
              <a:spcBef>
                <a:spcPts val="0"/>
              </a:spcBef>
              <a:spcAft>
                <a:spcPts val="0"/>
              </a:spcAft>
              <a:buFontTx/>
              <a:buNone/>
              <a:defRPr/>
            </a:pPr>
            <a:endParaRPr lang="uk-UA" sz="1400" b="1" dirty="0" smtClean="0">
              <a:latin typeface="Calibri"/>
              <a:ea typeface="Calibri"/>
              <a:cs typeface="Calibri"/>
            </a:endParaRPr>
          </a:p>
          <a:p>
            <a:pPr marL="0" indent="0">
              <a:lnSpc>
                <a:spcPct val="115000"/>
              </a:lnSpc>
              <a:spcBef>
                <a:spcPts val="0"/>
              </a:spcBef>
              <a:spcAft>
                <a:spcPts val="0"/>
              </a:spcAft>
              <a:buFontTx/>
              <a:buNone/>
              <a:defRPr/>
            </a:pPr>
            <a:r>
              <a:rPr lang="en-US" sz="1400" b="1" dirty="0" smtClean="0">
                <a:latin typeface="Calibri"/>
              </a:rPr>
              <a:t>Ціль 17. Зміцнення засобів здійснення й активізація роботи в рамках Глобального партнерства в інтересах сталого розвитку</a:t>
            </a:r>
            <a:endParaRPr lang="uk-UA" sz="1400" dirty="0">
              <a:latin typeface="Calibri"/>
              <a:ea typeface="Calibri"/>
              <a:cs typeface="Times New Roman"/>
            </a:endParaRPr>
          </a:p>
          <a:p>
            <a:pPr marL="347472" indent="-347472">
              <a:lnSpc>
                <a:spcPct val="115000"/>
              </a:lnSpc>
              <a:spcBef>
                <a:spcPts val="0"/>
              </a:spcBef>
              <a:spcAft>
                <a:spcPts val="0"/>
              </a:spcAft>
              <a:defRPr/>
            </a:pPr>
            <a:r>
              <a:rPr lang="en-US" sz="1200" b="1" dirty="0">
                <a:latin typeface="Calibri"/>
              </a:rPr>
              <a:t>17.18</a:t>
            </a:r>
            <a:r>
              <a:rPr lang="en-US" sz="1200" dirty="0">
                <a:latin typeface="Calibri"/>
              </a:rPr>
              <a:t> До 2020 року розширити підтримку створення потенціалу в країнах, що розвиваються, для того, щоб значно </a:t>
            </a:r>
            <a:r>
              <a:rPr lang="en-US" sz="1200" i="1" dirty="0">
                <a:latin typeface="Calibri"/>
              </a:rPr>
              <a:t>підвищити</a:t>
            </a:r>
            <a:r>
              <a:rPr lang="en-US" sz="1200" dirty="0">
                <a:latin typeface="Calibri"/>
              </a:rPr>
              <a:t> </a:t>
            </a:r>
            <a:r>
              <a:rPr lang="en-US" sz="1200" i="1" dirty="0">
                <a:latin typeface="Calibri"/>
              </a:rPr>
              <a:t>доступність високоякісних, своєчасних і надійних даних з розбивкою за рівнем доходів</a:t>
            </a:r>
            <a:r>
              <a:rPr lang="en-US" sz="1200" dirty="0">
                <a:latin typeface="Calibri"/>
              </a:rPr>
              <a:t>, статтю, віком, расою, етнічною належністю, міграційним статусом, інвалідністю, географічному положенню і </a:t>
            </a:r>
            <a:r>
              <a:rPr lang="en-US" sz="1200" i="1" dirty="0">
                <a:latin typeface="Calibri"/>
              </a:rPr>
              <a:t>іншим характеристикам, відповідним до національних контекстів</a:t>
            </a:r>
            <a:endParaRPr lang="uk-UA" sz="1200" i="1" dirty="0">
              <a:latin typeface="Calibri"/>
              <a:ea typeface="Calibri"/>
              <a:cs typeface="Times New Roman"/>
            </a:endParaRPr>
          </a:p>
          <a:p>
            <a:pPr>
              <a:defRPr/>
            </a:pPr>
            <a:endParaRPr lang="uk-UA" sz="1400" dirty="0"/>
          </a:p>
        </p:txBody>
      </p:sp>
      <p:pic>
        <p:nvPicPr>
          <p:cNvPr id="88067" name="Picture 2"/>
          <p:cNvPicPr>
            <a:picLocks noChangeAspect="1" noChangeArrowheads="1"/>
          </p:cNvPicPr>
          <p:nvPr/>
        </p:nvPicPr>
        <p:blipFill>
          <a:blip r:embed="rId3"/>
          <a:srcRect/>
          <a:stretch>
            <a:fillRect/>
          </a:stretch>
        </p:blipFill>
        <p:spPr bwMode="auto">
          <a:xfrm>
            <a:off x="179388" y="1833563"/>
            <a:ext cx="1089025" cy="1089025"/>
          </a:xfrm>
          <a:prstGeom prst="rect">
            <a:avLst/>
          </a:prstGeom>
          <a:noFill/>
          <a:ln w="9525">
            <a:noFill/>
            <a:miter lim="800000"/>
            <a:headEnd/>
            <a:tailEnd/>
          </a:ln>
        </p:spPr>
      </p:pic>
      <p:pic>
        <p:nvPicPr>
          <p:cNvPr id="88068" name="Picture 3"/>
          <p:cNvPicPr>
            <a:picLocks noChangeAspect="1" noChangeArrowheads="1"/>
          </p:cNvPicPr>
          <p:nvPr/>
        </p:nvPicPr>
        <p:blipFill>
          <a:blip r:embed="rId4"/>
          <a:srcRect/>
          <a:stretch>
            <a:fillRect/>
          </a:stretch>
        </p:blipFill>
        <p:spPr bwMode="auto">
          <a:xfrm>
            <a:off x="179388" y="3213100"/>
            <a:ext cx="1089025" cy="1087438"/>
          </a:xfrm>
          <a:prstGeom prst="rect">
            <a:avLst/>
          </a:prstGeom>
          <a:noFill/>
          <a:ln w="9525">
            <a:noFill/>
            <a:miter lim="800000"/>
            <a:headEnd/>
            <a:tailEnd/>
          </a:ln>
        </p:spPr>
      </p:pic>
      <p:sp>
        <p:nvSpPr>
          <p:cNvPr id="6" name="TextBox 5"/>
          <p:cNvSpPr txBox="1"/>
          <p:nvPr/>
        </p:nvSpPr>
        <p:spPr>
          <a:xfrm>
            <a:off x="457200" y="1833563"/>
            <a:ext cx="811213" cy="785812"/>
          </a:xfrm>
          <a:prstGeom prst="rect">
            <a:avLst/>
          </a:prstGeom>
          <a:solidFill>
            <a:srgbClr val="00689D"/>
          </a:solidFill>
        </p:spPr>
        <p:txBody>
          <a:bodyPr>
            <a:spAutoFit/>
          </a:bodyPr>
          <a:lstStyle/>
          <a:p>
            <a:pPr eaLnBrk="0" hangingPunct="0">
              <a:defRPr/>
            </a:pPr>
            <a:r>
              <a:rPr lang="uk-UA" sz="900" b="1" dirty="0">
                <a:solidFill>
                  <a:schemeClr val="bg1"/>
                </a:solidFill>
                <a:latin typeface="+mj-lt"/>
                <a:cs typeface="Arial" panose="020B0604020202020204" pitchFamily="34" charset="0"/>
              </a:rPr>
              <a:t>МИР, СПРАВЕДЛИВІСТЬ</a:t>
            </a:r>
          </a:p>
          <a:p>
            <a:pPr eaLnBrk="0" hangingPunct="0">
              <a:defRPr/>
            </a:pPr>
            <a:r>
              <a:rPr lang="uk-UA" sz="900" b="1" dirty="0">
                <a:solidFill>
                  <a:schemeClr val="bg1"/>
                </a:solidFill>
                <a:latin typeface="+mj-lt"/>
                <a:cs typeface="Arial" panose="020B0604020202020204" pitchFamily="34" charset="0"/>
              </a:rPr>
              <a:t>І СИЛЬНІ ІНСТИТУЦІЇ</a:t>
            </a:r>
            <a:endParaRPr lang="uk-UA" sz="900" b="1" dirty="0">
              <a:solidFill>
                <a:schemeClr val="bg1"/>
              </a:solidFill>
              <a:latin typeface="+mj-lt"/>
              <a:cs typeface="Arial" panose="020B0604020202020204" pitchFamily="34" charset="0"/>
            </a:endParaRPr>
          </a:p>
        </p:txBody>
      </p:sp>
      <p:sp>
        <p:nvSpPr>
          <p:cNvPr id="7" name="TextBox 6"/>
          <p:cNvSpPr txBox="1"/>
          <p:nvPr/>
        </p:nvSpPr>
        <p:spPr>
          <a:xfrm>
            <a:off x="457200" y="3230563"/>
            <a:ext cx="811213" cy="646112"/>
          </a:xfrm>
          <a:prstGeom prst="rect">
            <a:avLst/>
          </a:prstGeom>
          <a:solidFill>
            <a:srgbClr val="1A486A"/>
          </a:solidFill>
        </p:spPr>
        <p:txBody>
          <a:bodyPr>
            <a:spAutoFit/>
          </a:bodyPr>
          <a:lstStyle/>
          <a:p>
            <a:pPr eaLnBrk="0" hangingPunct="0">
              <a:defRPr/>
            </a:pPr>
            <a:r>
              <a:rPr lang="uk-UA" sz="900" b="1" dirty="0">
                <a:solidFill>
                  <a:schemeClr val="bg1"/>
                </a:solidFill>
                <a:latin typeface="+mj-lt"/>
                <a:cs typeface="Arial" panose="020B0604020202020204" pitchFamily="34" charset="0"/>
              </a:rPr>
              <a:t>ПАРТНЕР-СТВА ДЛЯ</a:t>
            </a:r>
          </a:p>
          <a:p>
            <a:pPr eaLnBrk="0" hangingPunct="0">
              <a:defRPr/>
            </a:pPr>
            <a:r>
              <a:rPr lang="uk-UA" sz="900" b="1" dirty="0">
                <a:solidFill>
                  <a:schemeClr val="bg1"/>
                </a:solidFill>
                <a:latin typeface="+mj-lt"/>
                <a:cs typeface="Arial" panose="020B0604020202020204" pitchFamily="34" charset="0"/>
              </a:rPr>
              <a:t>ДОСЯГНЕН-НЯ ЦІЛЕЙ</a:t>
            </a:r>
            <a:endParaRPr lang="uk-UA" sz="900" b="1" dirty="0">
              <a:solidFill>
                <a:schemeClr val="bg1"/>
              </a:solidFill>
              <a:latin typeface="+mj-lt"/>
              <a:cs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22"/>
          <p:cNvSpPr txBox="1">
            <a:spLocks noChangeArrowheads="1"/>
          </p:cNvSpPr>
          <p:nvPr/>
        </p:nvSpPr>
        <p:spPr bwMode="auto">
          <a:xfrm>
            <a:off x="63500" y="119063"/>
            <a:ext cx="9144000" cy="1014412"/>
          </a:xfrm>
          <a:prstGeom prst="rect">
            <a:avLst/>
          </a:prstGeom>
          <a:solidFill>
            <a:srgbClr val="1E7FB8"/>
          </a:solidFill>
          <a:ln w="9525">
            <a:noFill/>
            <a:miter lim="800000"/>
            <a:headEnd/>
            <a:tailEnd/>
          </a:ln>
        </p:spPr>
        <p:txBody>
          <a:bodyPr lIns="91328" tIns="45664" rIns="91328" bIns="45664">
            <a:spAutoFit/>
          </a:bodyPr>
          <a:lstStyle/>
          <a:p>
            <a:pPr algn="ctr"/>
            <a:r>
              <a:rPr lang="uk-UA" altLang="en-US" sz="2000" b="1">
                <a:solidFill>
                  <a:schemeClr val="bg1"/>
                </a:solidFill>
                <a:latin typeface="Calibri" pitchFamily="34" charset="0"/>
              </a:rPr>
              <a:t>Всесвітня асамблея з охорони здоров'я, травень 2013 р.</a:t>
            </a:r>
          </a:p>
          <a:p>
            <a:pPr algn="ctr"/>
            <a:r>
              <a:rPr lang="uk-UA" altLang="en-US" sz="2000" b="1">
                <a:solidFill>
                  <a:schemeClr val="bg1"/>
                </a:solidFill>
                <a:latin typeface="Calibri" pitchFamily="34" charset="0"/>
              </a:rPr>
              <a:t>До 2025 року мають бути досягнуті 9 глобальних цілей щодо НІЗ (у порівнянні з </a:t>
            </a:r>
            <a:r>
              <a:rPr lang="en-GB" altLang="en-US" sz="2000" b="1">
                <a:solidFill>
                  <a:schemeClr val="bg1"/>
                </a:solidFill>
                <a:latin typeface="Calibri" pitchFamily="34" charset="0"/>
              </a:rPr>
              <a:t>2010 р.)</a:t>
            </a:r>
            <a:endParaRPr lang="uk-UA" altLang="en-US" sz="2000" b="1">
              <a:solidFill>
                <a:schemeClr val="bg1"/>
              </a:solidFill>
              <a:latin typeface="Calibri" pitchFamily="34" charset="0"/>
            </a:endParaRPr>
          </a:p>
        </p:txBody>
      </p:sp>
      <p:grpSp>
        <p:nvGrpSpPr>
          <p:cNvPr id="90114" name="Group 3"/>
          <p:cNvGrpSpPr>
            <a:grpSpLocks/>
          </p:cNvGrpSpPr>
          <p:nvPr/>
        </p:nvGrpSpPr>
        <p:grpSpPr bwMode="auto">
          <a:xfrm>
            <a:off x="-73025" y="981075"/>
            <a:ext cx="9217025" cy="4822825"/>
            <a:chOff x="-57843" y="980728"/>
            <a:chExt cx="9216027" cy="4823269"/>
          </a:xfrm>
        </p:grpSpPr>
        <p:grpSp>
          <p:nvGrpSpPr>
            <p:cNvPr id="90116" name="Group 2"/>
            <p:cNvGrpSpPr>
              <a:grpSpLocks/>
            </p:cNvGrpSpPr>
            <p:nvPr/>
          </p:nvGrpSpPr>
          <p:grpSpPr bwMode="auto">
            <a:xfrm>
              <a:off x="-57843" y="980728"/>
              <a:ext cx="8950323" cy="4823269"/>
              <a:chOff x="-60323" y="980728"/>
              <a:chExt cx="8950323" cy="4823269"/>
            </a:xfrm>
          </p:grpSpPr>
          <p:sp>
            <p:nvSpPr>
              <p:cNvPr id="2" name="Rectangle 1"/>
              <p:cNvSpPr/>
              <p:nvPr/>
            </p:nvSpPr>
            <p:spPr>
              <a:xfrm>
                <a:off x="323810" y="1412568"/>
                <a:ext cx="7511237" cy="288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3" name="TextBox 32"/>
              <p:cNvSpPr txBox="1"/>
              <p:nvPr/>
            </p:nvSpPr>
            <p:spPr>
              <a:xfrm>
                <a:off x="1050807" y="4984772"/>
                <a:ext cx="1480978" cy="819225"/>
              </a:xfrm>
              <a:prstGeom prst="rect">
                <a:avLst/>
              </a:prstGeom>
              <a:noFill/>
            </p:spPr>
            <p:txBody>
              <a:bodyPr lIns="80147" tIns="40074" rIns="80147" bIns="40074">
                <a:spAutoFit/>
              </a:bodyPr>
              <a:lstStyle/>
              <a:p>
                <a:pPr algn="r" defTabSz="801472" eaLnBrk="0" fontAlgn="auto" hangingPunct="0">
                  <a:spcBef>
                    <a:spcPts val="0"/>
                  </a:spcBef>
                  <a:spcAft>
                    <a:spcPts val="0"/>
                  </a:spcAft>
                  <a:defRPr/>
                </a:pPr>
                <a:r>
                  <a:rPr lang="en-GB" sz="1200" b="1" kern="0" dirty="0">
                    <a:solidFill>
                      <a:srgbClr val="C00000"/>
                    </a:solidFill>
                    <a:latin typeface="Arial" panose="020B0604020202020204" pitchFamily="34" charset="0"/>
                    <a:cs typeface="Arial" panose="020B0604020202020204" pitchFamily="34" charset="0"/>
                  </a:rPr>
                  <a:t>Зупинити</a:t>
                </a:r>
                <a:r>
                  <a:rPr lang="en-GB" sz="1200" kern="0" dirty="0">
                    <a:latin typeface="Arial" panose="020B0604020202020204" pitchFamily="34" charset="0"/>
                    <a:cs typeface="Arial" panose="020B0604020202020204" pitchFamily="34" charset="0"/>
                  </a:rPr>
                  <a:t> зростання рівня захворюваності на діабет і ожиріння</a:t>
                </a:r>
              </a:p>
            </p:txBody>
          </p:sp>
          <p:sp>
            <p:nvSpPr>
              <p:cNvPr id="34" name="TextBox 33"/>
              <p:cNvSpPr txBox="1"/>
              <p:nvPr/>
            </p:nvSpPr>
            <p:spPr>
              <a:xfrm>
                <a:off x="5550883" y="1229989"/>
                <a:ext cx="1696853" cy="819225"/>
              </a:xfrm>
              <a:prstGeom prst="rect">
                <a:avLst/>
              </a:prstGeom>
              <a:noFill/>
            </p:spPr>
            <p:txBody>
              <a:bodyPr lIns="80147" tIns="40074" rIns="80147" bIns="40074">
                <a:spAutoFit/>
              </a:bodyPr>
              <a:lstStyle/>
              <a:p>
                <a:pPr defTabSz="801472" eaLnBrk="0" fontAlgn="auto" hangingPunct="0">
                  <a:spcBef>
                    <a:spcPts val="0"/>
                  </a:spcBef>
                  <a:spcAft>
                    <a:spcPts val="0"/>
                  </a:spcAft>
                  <a:defRPr/>
                </a:pPr>
                <a:r>
                  <a:rPr lang="uk-UA" sz="1200" kern="0" dirty="0">
                    <a:latin typeface="Arial" panose="020B0604020202020204" pitchFamily="34" charset="0"/>
                    <a:cs typeface="Arial" panose="020B0604020202020204" pitchFamily="34" charset="0"/>
                  </a:rPr>
                  <a:t>Зманшення </a:t>
                </a:r>
                <a:r>
                  <a:rPr lang="en-GB" sz="1200" kern="0" dirty="0" err="1">
                    <a:latin typeface="Arial" panose="020B0604020202020204" pitchFamily="34" charset="0"/>
                    <a:cs typeface="Arial" panose="020B0604020202020204" pitchFamily="34" charset="0"/>
                  </a:rPr>
                  <a:t>поширеності</a:t>
                </a:r>
                <a:r>
                  <a:rPr lang="en-GB" sz="1200" kern="0" dirty="0">
                    <a:latin typeface="Arial" panose="020B0604020202020204" pitchFamily="34" charset="0"/>
                    <a:cs typeface="Arial" panose="020B0604020202020204" pitchFamily="34" charset="0"/>
                  </a:rPr>
                  <a:t> </a:t>
                </a:r>
                <a:r>
                  <a:rPr lang="uk-UA" sz="1200" kern="0" dirty="0">
                    <a:latin typeface="Arial" panose="020B0604020202020204" pitchFamily="34" charset="0"/>
                    <a:cs typeface="Arial" panose="020B0604020202020204" pitchFamily="34" charset="0"/>
                  </a:rPr>
                  <a:t>низької </a:t>
                </a:r>
                <a:r>
                  <a:rPr lang="en-GB" sz="1200" kern="0" dirty="0" err="1">
                    <a:latin typeface="Arial" panose="020B0604020202020204" pitchFamily="34" charset="0"/>
                    <a:cs typeface="Arial" panose="020B0604020202020204" pitchFamily="34" charset="0"/>
                  </a:rPr>
                  <a:t>фізичної</a:t>
                </a:r>
                <a:r>
                  <a:rPr lang="en-GB" sz="1200" kern="0" dirty="0">
                    <a:latin typeface="Arial" panose="020B0604020202020204" pitchFamily="34" charset="0"/>
                    <a:cs typeface="Arial" panose="020B0604020202020204" pitchFamily="34" charset="0"/>
                  </a:rPr>
                  <a:t> </a:t>
                </a:r>
                <a:r>
                  <a:rPr lang="en-GB" sz="1200" kern="0" dirty="0" err="1">
                    <a:latin typeface="Arial" panose="020B0604020202020204" pitchFamily="34" charset="0"/>
                    <a:cs typeface="Arial" panose="020B0604020202020204" pitchFamily="34" charset="0"/>
                  </a:rPr>
                  <a:t>активност</a:t>
                </a:r>
                <a:r>
                  <a:rPr lang="uk-UA" sz="1200" kern="0" dirty="0">
                    <a:latin typeface="Arial" panose="020B0604020202020204" pitchFamily="34" charset="0"/>
                    <a:cs typeface="Arial" panose="020B0604020202020204" pitchFamily="34" charset="0"/>
                  </a:rPr>
                  <a:t>і</a:t>
                </a:r>
                <a:r>
                  <a:rPr lang="en-GB" sz="1200" b="1" kern="0" dirty="0">
                    <a:solidFill>
                      <a:srgbClr val="C00000"/>
                    </a:solidFill>
                    <a:latin typeface="Arial" panose="020B0604020202020204" pitchFamily="34" charset="0"/>
                    <a:cs typeface="Arial" panose="020B0604020202020204" pitchFamily="34" charset="0"/>
                  </a:rPr>
                  <a:t> </a:t>
                </a:r>
                <a:r>
                  <a:rPr lang="en-GB" sz="1200" b="1" kern="0" dirty="0">
                    <a:solidFill>
                      <a:srgbClr val="C00000"/>
                    </a:solidFill>
                    <a:latin typeface="Arial" panose="020B0604020202020204" pitchFamily="34" charset="0"/>
                    <a:cs typeface="Arial" panose="020B0604020202020204" pitchFamily="34" charset="0"/>
                  </a:rPr>
                  <a:t>10% </a:t>
                </a:r>
                <a:endParaRPr lang="en-GB" sz="1200" kern="0" dirty="0">
                  <a:latin typeface="Arial" panose="020B0604020202020204" pitchFamily="34" charset="0"/>
                  <a:cs typeface="Arial" panose="020B0604020202020204" pitchFamily="34" charset="0"/>
                </a:endParaRPr>
              </a:p>
            </p:txBody>
          </p:sp>
          <p:cxnSp>
            <p:nvCxnSpPr>
              <p:cNvPr id="90121" name="Straight Connector 34"/>
              <p:cNvCxnSpPr>
                <a:cxnSpLocks noChangeShapeType="1"/>
              </p:cNvCxnSpPr>
              <p:nvPr/>
            </p:nvCxnSpPr>
            <p:spPr bwMode="auto">
              <a:xfrm>
                <a:off x="3505200" y="980728"/>
                <a:ext cx="0" cy="2041525"/>
              </a:xfrm>
              <a:prstGeom prst="line">
                <a:avLst/>
              </a:prstGeom>
              <a:noFill/>
              <a:ln w="9525" algn="ctr">
                <a:solidFill>
                  <a:srgbClr val="31B6FD"/>
                </a:solidFill>
                <a:round/>
                <a:headEnd/>
                <a:tailEnd/>
              </a:ln>
            </p:spPr>
          </p:cxnSp>
          <p:sp>
            <p:nvSpPr>
              <p:cNvPr id="36" name="TextBox 35"/>
              <p:cNvSpPr txBox="1"/>
              <p:nvPr/>
            </p:nvSpPr>
            <p:spPr>
              <a:xfrm>
                <a:off x="3512753" y="1271268"/>
                <a:ext cx="1704790" cy="727142"/>
              </a:xfrm>
              <a:prstGeom prst="rect">
                <a:avLst/>
              </a:prstGeom>
              <a:noFill/>
            </p:spPr>
            <p:txBody>
              <a:bodyPr lIns="80147" tIns="40074" rIns="80147" bIns="40074">
                <a:spAutoFit/>
              </a:bodyPr>
              <a:lstStyle/>
              <a:p>
                <a:pPr defTabSz="801472" eaLnBrk="0" fontAlgn="auto" hangingPunct="0">
                  <a:spcBef>
                    <a:spcPts val="0"/>
                  </a:spcBef>
                  <a:spcAft>
                    <a:spcPts val="0"/>
                  </a:spcAft>
                  <a:defRPr/>
                </a:pPr>
                <a:r>
                  <a:rPr lang="uk-UA" sz="1200" kern="0" dirty="0">
                    <a:latin typeface="Arial" panose="020B0604020202020204" pitchFamily="34" charset="0"/>
                    <a:cs typeface="Arial" panose="020B0604020202020204" pitchFamily="34" charset="0"/>
                  </a:rPr>
                  <a:t>Зменшення </a:t>
                </a:r>
                <a:r>
                  <a:rPr lang="en-GB" sz="1200" kern="0" dirty="0" err="1">
                    <a:latin typeface="Arial" panose="020B0604020202020204" pitchFamily="34" charset="0"/>
                    <a:cs typeface="Arial" panose="020B0604020202020204" pitchFamily="34" charset="0"/>
                  </a:rPr>
                  <a:t>шкідливого</a:t>
                </a:r>
                <a:r>
                  <a:rPr lang="en-GB" sz="1200" kern="0" dirty="0">
                    <a:latin typeface="Arial" panose="020B0604020202020204" pitchFamily="34" charset="0"/>
                    <a:cs typeface="Arial" panose="020B0604020202020204" pitchFamily="34" charset="0"/>
                  </a:rPr>
                  <a:t> </a:t>
                </a:r>
                <a:r>
                  <a:rPr lang="en-GB" sz="1200" kern="0" dirty="0" err="1">
                    <a:latin typeface="Arial" panose="020B0604020202020204" pitchFamily="34" charset="0"/>
                    <a:cs typeface="Arial" panose="020B0604020202020204" pitchFamily="34" charset="0"/>
                  </a:rPr>
                  <a:t>вживання</a:t>
                </a:r>
                <a:r>
                  <a:rPr lang="en-GB" sz="1200" kern="0" dirty="0">
                    <a:latin typeface="Arial" panose="020B0604020202020204" pitchFamily="34" charset="0"/>
                    <a:cs typeface="Arial" panose="020B0604020202020204" pitchFamily="34" charset="0"/>
                  </a:rPr>
                  <a:t> </a:t>
                </a:r>
                <a:r>
                  <a:rPr lang="en-GB" sz="1200" kern="0" dirty="0" err="1">
                    <a:latin typeface="Arial" panose="020B0604020202020204" pitchFamily="34" charset="0"/>
                    <a:cs typeface="Arial" panose="020B0604020202020204" pitchFamily="34" charset="0"/>
                  </a:rPr>
                  <a:t>алкоголю</a:t>
                </a:r>
                <a:r>
                  <a:rPr lang="uk-UA" sz="1200" kern="0" dirty="0">
                    <a:latin typeface="Arial" panose="020B0604020202020204" pitchFamily="34" charset="0"/>
                    <a:cs typeface="Arial" panose="020B0604020202020204" pitchFamily="34" charset="0"/>
                  </a:rPr>
                  <a:t> </a:t>
                </a:r>
                <a:r>
                  <a:rPr lang="en-GB" sz="1200" b="1" kern="0" dirty="0">
                    <a:solidFill>
                      <a:srgbClr val="C00000"/>
                    </a:solidFill>
                    <a:latin typeface="Arial" panose="020B0604020202020204" pitchFamily="34" charset="0"/>
                    <a:cs typeface="Arial" panose="020B0604020202020204" pitchFamily="34" charset="0"/>
                  </a:rPr>
                  <a:t>10</a:t>
                </a:r>
                <a:r>
                  <a:rPr lang="en-GB" sz="1200" b="1" kern="0" dirty="0">
                    <a:solidFill>
                      <a:srgbClr val="C00000"/>
                    </a:solidFill>
                    <a:latin typeface="Arial" panose="020B0604020202020204" pitchFamily="34" charset="0"/>
                    <a:cs typeface="Arial" panose="020B0604020202020204" pitchFamily="34" charset="0"/>
                  </a:rPr>
                  <a:t>%</a:t>
                </a:r>
                <a:r>
                  <a:rPr dirty="0">
                    <a:latin typeface="Arial" panose="020B0604020202020204" pitchFamily="34" charset="0"/>
                    <a:cs typeface="Arial" panose="020B0604020202020204" pitchFamily="34" charset="0"/>
                  </a:rPr>
                  <a:t> </a:t>
                </a:r>
              </a:p>
            </p:txBody>
          </p:sp>
          <p:sp>
            <p:nvSpPr>
              <p:cNvPr id="37" name="TextBox 36"/>
              <p:cNvSpPr txBox="1"/>
              <p:nvPr/>
            </p:nvSpPr>
            <p:spPr>
              <a:xfrm>
                <a:off x="507940" y="1222050"/>
                <a:ext cx="1911143" cy="727142"/>
              </a:xfrm>
              <a:prstGeom prst="rect">
                <a:avLst/>
              </a:prstGeom>
              <a:noFill/>
            </p:spPr>
            <p:txBody>
              <a:bodyPr lIns="80147" tIns="40074" rIns="80147" bIns="40074">
                <a:spAutoFit/>
              </a:bodyPr>
              <a:lstStyle/>
              <a:p>
                <a:pPr defTabSz="801472" eaLnBrk="0" fontAlgn="auto" hangingPunct="0">
                  <a:spcBef>
                    <a:spcPts val="0"/>
                  </a:spcBef>
                  <a:spcAft>
                    <a:spcPts val="0"/>
                  </a:spcAft>
                  <a:defRPr/>
                </a:pPr>
                <a:r>
                  <a:rPr lang="en-GB" sz="1200" kern="0" dirty="0">
                    <a:latin typeface="Arial" panose="020B0604020202020204" pitchFamily="34" charset="0"/>
                    <a:cs typeface="Arial" panose="020B0604020202020204" pitchFamily="34" charset="0"/>
                  </a:rPr>
                  <a:t>Відносне зменшення ризику передчасної </a:t>
                </a:r>
                <a:r>
                  <a:rPr lang="en-GB" sz="1200" kern="0" dirty="0" err="1">
                    <a:latin typeface="Arial" panose="020B0604020202020204" pitchFamily="34" charset="0"/>
                    <a:cs typeface="Arial" panose="020B0604020202020204" pitchFamily="34" charset="0"/>
                  </a:rPr>
                  <a:t>смерті</a:t>
                </a:r>
                <a:r>
                  <a:rPr lang="en-GB" sz="1200" kern="0" dirty="0">
                    <a:latin typeface="Arial" panose="020B0604020202020204" pitchFamily="34" charset="0"/>
                    <a:cs typeface="Arial" panose="020B0604020202020204" pitchFamily="34" charset="0"/>
                  </a:rPr>
                  <a:t> </a:t>
                </a:r>
                <a:r>
                  <a:rPr lang="en-US" sz="1200" kern="0" dirty="0">
                    <a:latin typeface="Arial" panose="020B0604020202020204" pitchFamily="34" charset="0"/>
                    <a:cs typeface="Arial" panose="020B0604020202020204" pitchFamily="34" charset="0"/>
                  </a:rPr>
                  <a:t>HI</a:t>
                </a:r>
                <a:r>
                  <a:rPr lang="uk-UA" sz="1200" kern="0" dirty="0">
                    <a:latin typeface="Arial" panose="020B0604020202020204" pitchFamily="34" charset="0"/>
                    <a:cs typeface="Arial" panose="020B0604020202020204" pitchFamily="34" charset="0"/>
                  </a:rPr>
                  <a:t>З </a:t>
                </a:r>
                <a:r>
                  <a:rPr lang="en-GB" sz="1200" b="1" kern="0" dirty="0">
                    <a:solidFill>
                      <a:srgbClr val="C00000"/>
                    </a:solidFill>
                    <a:latin typeface="Arial" panose="020B0604020202020204" pitchFamily="34" charset="0"/>
                    <a:cs typeface="Arial" panose="020B0604020202020204" pitchFamily="34" charset="0"/>
                  </a:rPr>
                  <a:t>25</a:t>
                </a:r>
                <a:r>
                  <a:rPr lang="en-GB" sz="1200" b="1" kern="0" dirty="0">
                    <a:solidFill>
                      <a:srgbClr val="C00000"/>
                    </a:solidFill>
                    <a:latin typeface="Arial" panose="020B0604020202020204" pitchFamily="34" charset="0"/>
                    <a:cs typeface="Arial" panose="020B0604020202020204" pitchFamily="34" charset="0"/>
                  </a:rPr>
                  <a:t>%</a:t>
                </a:r>
                <a:r>
                  <a:rPr dirty="0">
                    <a:latin typeface="Arial" panose="020B0604020202020204" pitchFamily="34" charset="0"/>
                    <a:cs typeface="Arial" panose="020B0604020202020204" pitchFamily="34" charset="0"/>
                  </a:rPr>
                  <a:t> </a:t>
                </a:r>
              </a:p>
            </p:txBody>
          </p:sp>
          <p:cxnSp>
            <p:nvCxnSpPr>
              <p:cNvPr id="90124" name="Straight Connector 37"/>
              <p:cNvCxnSpPr>
                <a:cxnSpLocks noChangeShapeType="1"/>
              </p:cNvCxnSpPr>
              <p:nvPr/>
            </p:nvCxnSpPr>
            <p:spPr bwMode="auto">
              <a:xfrm>
                <a:off x="544513" y="980728"/>
                <a:ext cx="0" cy="2085975"/>
              </a:xfrm>
              <a:prstGeom prst="line">
                <a:avLst/>
              </a:prstGeom>
              <a:noFill/>
              <a:ln w="9525" algn="ctr">
                <a:solidFill>
                  <a:srgbClr val="31B6FD"/>
                </a:solidFill>
                <a:round/>
                <a:headEnd/>
                <a:tailEnd/>
              </a:ln>
            </p:spPr>
          </p:cxnSp>
          <p:sp>
            <p:nvSpPr>
              <p:cNvPr id="39" name="TextBox 38"/>
              <p:cNvSpPr txBox="1"/>
              <p:nvPr/>
            </p:nvSpPr>
            <p:spPr>
              <a:xfrm>
                <a:off x="4620708" y="4305259"/>
                <a:ext cx="1960350" cy="911309"/>
              </a:xfrm>
              <a:prstGeom prst="rect">
                <a:avLst/>
              </a:prstGeom>
              <a:noFill/>
            </p:spPr>
            <p:txBody>
              <a:bodyPr lIns="80147" tIns="40074" rIns="80147" bIns="40074">
                <a:spAutoFit/>
              </a:bodyPr>
              <a:lstStyle/>
              <a:p>
                <a:pPr algn="r" defTabSz="801472" eaLnBrk="0" fontAlgn="auto" hangingPunct="0">
                  <a:spcBef>
                    <a:spcPts val="0"/>
                  </a:spcBef>
                  <a:spcAft>
                    <a:spcPts val="0"/>
                  </a:spcAft>
                  <a:defRPr/>
                </a:pPr>
                <a:r>
                  <a:rPr lang="en-GB" sz="1200" kern="0" dirty="0">
                    <a:latin typeface="Arial" panose="020B0604020202020204" pitchFamily="34" charset="0"/>
                    <a:cs typeface="Arial" panose="020B0604020202020204" pitchFamily="34" charset="0"/>
                  </a:rPr>
                  <a:t>Наявність </a:t>
                </a:r>
                <a:r>
                  <a:rPr dirty="0">
                    <a:latin typeface="Arial" panose="020B0604020202020204" pitchFamily="34" charset="0"/>
                    <a:cs typeface="Arial" panose="020B0604020202020204" pitchFamily="34" charset="0"/>
                  </a:rPr>
                  <a:t> </a:t>
                </a:r>
                <a:r>
                  <a:rPr lang="en-GB" sz="1200" b="1" kern="0" dirty="0">
                    <a:solidFill>
                      <a:srgbClr val="C00000"/>
                    </a:solidFill>
                    <a:latin typeface="Arial" panose="020B0604020202020204" pitchFamily="34" charset="0"/>
                    <a:cs typeface="Arial" panose="020B0604020202020204" pitchFamily="34" charset="0"/>
                  </a:rPr>
                  <a:t>80%</a:t>
                </a:r>
                <a:r>
                  <a:rPr dirty="0">
                    <a:latin typeface="Arial" panose="020B0604020202020204" pitchFamily="34" charset="0"/>
                    <a:cs typeface="Arial" panose="020B0604020202020204" pitchFamily="34" charset="0"/>
                  </a:rPr>
                  <a:t> </a:t>
                </a:r>
                <a:r>
                  <a:rPr lang="en-GB" sz="1200" kern="0" dirty="0">
                    <a:latin typeface="Arial" panose="020B0604020202020204" pitchFamily="34" charset="0"/>
                    <a:cs typeface="Arial" panose="020B0604020202020204" pitchFamily="34" charset="0"/>
                  </a:rPr>
                  <a:t> доступних базових технологій і основних </a:t>
                </a:r>
                <a:r>
                  <a:rPr lang="en-GB" sz="1200" kern="0" dirty="0" err="1">
                    <a:latin typeface="Arial" panose="020B0604020202020204" pitchFamily="34" charset="0"/>
                    <a:cs typeface="Arial" panose="020B0604020202020204" pitchFamily="34" charset="0"/>
                  </a:rPr>
                  <a:t>лікарських</a:t>
                </a:r>
                <a:r>
                  <a:rPr lang="en-GB" sz="1200" kern="0" dirty="0">
                    <a:latin typeface="Arial" panose="020B0604020202020204" pitchFamily="34" charset="0"/>
                    <a:cs typeface="Arial" panose="020B0604020202020204" pitchFamily="34" charset="0"/>
                  </a:rPr>
                  <a:t> </a:t>
                </a:r>
                <a:r>
                  <a:rPr lang="en-GB" sz="1200" kern="0" dirty="0" err="1">
                    <a:latin typeface="Arial" panose="020B0604020202020204" pitchFamily="34" charset="0"/>
                    <a:cs typeface="Arial" panose="020B0604020202020204" pitchFamily="34" charset="0"/>
                  </a:rPr>
                  <a:t>засобів</a:t>
                </a:r>
                <a:endParaRPr lang="en-GB" sz="1200" kern="0" dirty="0">
                  <a:latin typeface="Arial" panose="020B0604020202020204" pitchFamily="34" charset="0"/>
                  <a:cs typeface="Arial" panose="020B0604020202020204" pitchFamily="34" charset="0"/>
                </a:endParaRPr>
              </a:p>
            </p:txBody>
          </p:sp>
          <p:sp>
            <p:nvSpPr>
              <p:cNvPr id="40" name="TextBox 39"/>
              <p:cNvSpPr txBox="1"/>
              <p:nvPr/>
            </p:nvSpPr>
            <p:spPr>
              <a:xfrm>
                <a:off x="-60323" y="4008370"/>
                <a:ext cx="1639710" cy="1097063"/>
              </a:xfrm>
              <a:prstGeom prst="rect">
                <a:avLst/>
              </a:prstGeom>
              <a:noFill/>
            </p:spPr>
            <p:txBody>
              <a:bodyPr lIns="80147" tIns="40074" rIns="80147" bIns="40074">
                <a:spAutoFit/>
              </a:bodyPr>
              <a:lstStyle/>
              <a:p>
                <a:pPr algn="r" defTabSz="801472" eaLnBrk="0" fontAlgn="auto" hangingPunct="0">
                  <a:spcBef>
                    <a:spcPts val="0"/>
                  </a:spcBef>
                  <a:spcAft>
                    <a:spcPts val="0"/>
                  </a:spcAft>
                  <a:defRPr/>
                </a:pPr>
                <a:r>
                  <a:rPr lang="en-GB" sz="1200" kern="0" dirty="0">
                    <a:latin typeface="Arial" panose="020B0604020202020204" pitchFamily="34" charset="0"/>
                    <a:cs typeface="Arial" panose="020B0604020202020204" pitchFamily="34" charset="0"/>
                  </a:rPr>
                  <a:t>Відносне зменшення поширеності вживання тютюнових виробів на </a:t>
                </a:r>
                <a:r>
                  <a:rPr dirty="0">
                    <a:latin typeface="Arial" panose="020B0604020202020204" pitchFamily="34" charset="0"/>
                    <a:cs typeface="Arial" panose="020B0604020202020204" pitchFamily="34" charset="0"/>
                  </a:rPr>
                  <a:t> </a:t>
                </a:r>
                <a:r>
                  <a:rPr lang="en-GB" sz="1200" b="1" kern="0" dirty="0">
                    <a:solidFill>
                      <a:srgbClr val="C00000"/>
                    </a:solidFill>
                    <a:latin typeface="Arial" panose="020B0604020202020204" pitchFamily="34" charset="0"/>
                    <a:cs typeface="Arial" panose="020B0604020202020204" pitchFamily="34" charset="0"/>
                  </a:rPr>
                  <a:t>30 %</a:t>
                </a:r>
                <a:r>
                  <a:rPr dirty="0">
                    <a:latin typeface="Arial" panose="020B0604020202020204" pitchFamily="34" charset="0"/>
                    <a:cs typeface="Arial" panose="020B0604020202020204" pitchFamily="34" charset="0"/>
                  </a:rPr>
                  <a:t> </a:t>
                </a:r>
              </a:p>
            </p:txBody>
          </p:sp>
          <p:sp>
            <p:nvSpPr>
              <p:cNvPr id="41" name="TextBox 40"/>
              <p:cNvSpPr txBox="1"/>
              <p:nvPr/>
            </p:nvSpPr>
            <p:spPr>
              <a:xfrm>
                <a:off x="2871473" y="4003606"/>
                <a:ext cx="1698441" cy="911309"/>
              </a:xfrm>
              <a:prstGeom prst="rect">
                <a:avLst/>
              </a:prstGeom>
              <a:noFill/>
            </p:spPr>
            <p:txBody>
              <a:bodyPr lIns="80147" tIns="40074" rIns="80147" bIns="40074">
                <a:spAutoFit/>
              </a:bodyPr>
              <a:lstStyle/>
              <a:p>
                <a:pPr algn="r" defTabSz="801472" eaLnBrk="0" fontAlgn="auto" hangingPunct="0">
                  <a:spcBef>
                    <a:spcPts val="0"/>
                  </a:spcBef>
                  <a:spcAft>
                    <a:spcPts val="0"/>
                  </a:spcAft>
                  <a:defRPr/>
                </a:pPr>
                <a:r>
                  <a:rPr lang="uk-UA" sz="1200" kern="0" dirty="0">
                    <a:latin typeface="Arial" panose="020B0604020202020204" pitchFamily="34" charset="0"/>
                    <a:cs typeface="Arial" panose="020B0604020202020204" pitchFamily="34" charset="0"/>
                  </a:rPr>
                  <a:t>Зменшення </a:t>
                </a:r>
                <a:r>
                  <a:rPr lang="en-GB" sz="1200" b="1" kern="0" dirty="0">
                    <a:solidFill>
                      <a:srgbClr val="C00000"/>
                    </a:solidFill>
                    <a:latin typeface="Arial" panose="020B0604020202020204" pitchFamily="34" charset="0"/>
                    <a:cs typeface="Arial" panose="020B0604020202020204" pitchFamily="34" charset="0"/>
                  </a:rPr>
                  <a:t>30</a:t>
                </a:r>
                <a:r>
                  <a:rPr lang="en-GB" sz="1200" b="1" kern="0" dirty="0">
                    <a:solidFill>
                      <a:srgbClr val="C00000"/>
                    </a:solidFill>
                    <a:latin typeface="Arial" panose="020B0604020202020204" pitchFamily="34" charset="0"/>
                    <a:cs typeface="Arial" panose="020B0604020202020204" pitchFamily="34" charset="0"/>
                  </a:rPr>
                  <a:t>%</a:t>
                </a:r>
                <a:r>
                  <a:rPr dirty="0">
                    <a:latin typeface="Arial" panose="020B0604020202020204" pitchFamily="34" charset="0"/>
                    <a:cs typeface="Arial" panose="020B0604020202020204" pitchFamily="34" charset="0"/>
                  </a:rPr>
                  <a:t> </a:t>
                </a:r>
                <a:r>
                  <a:rPr lang="en-GB" sz="1200" kern="0" dirty="0">
                    <a:solidFill>
                      <a:srgbClr val="073E87"/>
                    </a:solidFill>
                    <a:latin typeface="Arial" panose="020B0604020202020204" pitchFamily="34" charset="0"/>
                    <a:cs typeface="Arial" panose="020B0604020202020204" pitchFamily="34" charset="0"/>
                  </a:rPr>
                  <a:t> </a:t>
                </a:r>
                <a:r>
                  <a:rPr lang="uk-UA" sz="1200" kern="0" dirty="0">
                    <a:latin typeface="Arial" panose="020B0604020202020204" pitchFamily="34" charset="0"/>
                    <a:cs typeface="Arial" panose="020B0604020202020204" pitchFamily="34" charset="0"/>
                  </a:rPr>
                  <a:t>середнього рівня </a:t>
                </a:r>
                <a:r>
                  <a:rPr lang="en-GB" sz="1200" kern="0" dirty="0" err="1">
                    <a:latin typeface="Arial" panose="020B0604020202020204" pitchFamily="34" charset="0"/>
                    <a:cs typeface="Arial" panose="020B0604020202020204" pitchFamily="34" charset="0"/>
                  </a:rPr>
                  <a:t>споживанн</a:t>
                </a:r>
                <a:r>
                  <a:rPr lang="uk-UA" sz="1200" kern="0" dirty="0">
                    <a:latin typeface="Arial" panose="020B0604020202020204" pitchFamily="34" charset="0"/>
                    <a:cs typeface="Arial" panose="020B0604020202020204" pitchFamily="34" charset="0"/>
                  </a:rPr>
                  <a:t>я</a:t>
                </a:r>
                <a:r>
                  <a:rPr lang="en-GB" sz="1200" kern="0" dirty="0">
                    <a:latin typeface="Arial" panose="020B0604020202020204" pitchFamily="34" charset="0"/>
                    <a:cs typeface="Arial" panose="020B0604020202020204" pitchFamily="34" charset="0"/>
                  </a:rPr>
                  <a:t> </a:t>
                </a:r>
                <a:r>
                  <a:rPr lang="en-GB" sz="1200" kern="0" dirty="0" err="1">
                    <a:latin typeface="Arial" panose="020B0604020202020204" pitchFamily="34" charset="0"/>
                    <a:cs typeface="Arial" panose="020B0604020202020204" pitchFamily="34" charset="0"/>
                  </a:rPr>
                  <a:t>населення</a:t>
                </a:r>
                <a:r>
                  <a:rPr lang="uk-UA" sz="1200" kern="0" dirty="0">
                    <a:latin typeface="Arial" panose="020B0604020202020204" pitchFamily="34" charset="0"/>
                    <a:cs typeface="Arial" panose="020B0604020202020204" pitchFamily="34" charset="0"/>
                  </a:rPr>
                  <a:t>м</a:t>
                </a:r>
                <a:r>
                  <a:rPr lang="en-GB" sz="1200" kern="0" dirty="0">
                    <a:latin typeface="Arial" panose="020B0604020202020204" pitchFamily="34" charset="0"/>
                    <a:cs typeface="Arial" panose="020B0604020202020204" pitchFamily="34" charset="0"/>
                  </a:rPr>
                  <a:t> </a:t>
                </a:r>
                <a:r>
                  <a:rPr lang="en-GB" sz="1200" kern="0" dirty="0" err="1">
                    <a:latin typeface="Arial" panose="020B0604020202020204" pitchFamily="34" charset="0"/>
                    <a:cs typeface="Arial" panose="020B0604020202020204" pitchFamily="34" charset="0"/>
                  </a:rPr>
                  <a:t>солі</a:t>
                </a:r>
                <a:endParaRPr lang="en-GB" sz="1200" kern="0" dirty="0">
                  <a:latin typeface="Arial" panose="020B0604020202020204" pitchFamily="34" charset="0"/>
                  <a:cs typeface="Arial" panose="020B0604020202020204" pitchFamily="34" charset="0"/>
                </a:endParaRPr>
              </a:p>
            </p:txBody>
          </p:sp>
          <p:cxnSp>
            <p:nvCxnSpPr>
              <p:cNvPr id="90128" name="Straight Connector 41"/>
              <p:cNvCxnSpPr>
                <a:cxnSpLocks noChangeShapeType="1"/>
              </p:cNvCxnSpPr>
              <p:nvPr/>
            </p:nvCxnSpPr>
            <p:spPr bwMode="auto">
              <a:xfrm>
                <a:off x="763588" y="3133378"/>
                <a:ext cx="7861300" cy="0"/>
              </a:xfrm>
              <a:prstGeom prst="line">
                <a:avLst/>
              </a:prstGeom>
              <a:noFill/>
              <a:ln w="76200" algn="ctr">
                <a:solidFill>
                  <a:srgbClr val="31B6FD"/>
                </a:solidFill>
                <a:round/>
                <a:headEnd/>
                <a:tailEnd/>
              </a:ln>
            </p:spPr>
          </p:cxnSp>
          <p:cxnSp>
            <p:nvCxnSpPr>
              <p:cNvPr id="90129" name="Straight Connector 42"/>
              <p:cNvCxnSpPr>
                <a:cxnSpLocks noChangeShapeType="1"/>
              </p:cNvCxnSpPr>
              <p:nvPr/>
            </p:nvCxnSpPr>
            <p:spPr bwMode="auto">
              <a:xfrm>
                <a:off x="5543550" y="980728"/>
                <a:ext cx="0" cy="2317750"/>
              </a:xfrm>
              <a:prstGeom prst="line">
                <a:avLst/>
              </a:prstGeom>
              <a:noFill/>
              <a:ln w="9525" algn="ctr">
                <a:solidFill>
                  <a:srgbClr val="31B6FD"/>
                </a:solidFill>
                <a:round/>
                <a:headEnd/>
                <a:tailEnd/>
              </a:ln>
            </p:spPr>
          </p:cxnSp>
          <p:cxnSp>
            <p:nvCxnSpPr>
              <p:cNvPr id="90130" name="Straight Connector 43"/>
              <p:cNvCxnSpPr>
                <a:cxnSpLocks noChangeShapeType="1"/>
              </p:cNvCxnSpPr>
              <p:nvPr/>
            </p:nvCxnSpPr>
            <p:spPr bwMode="auto">
              <a:xfrm>
                <a:off x="1576388" y="3298478"/>
                <a:ext cx="3175" cy="1519237"/>
              </a:xfrm>
              <a:prstGeom prst="line">
                <a:avLst/>
              </a:prstGeom>
              <a:noFill/>
              <a:ln w="9525" algn="ctr">
                <a:solidFill>
                  <a:srgbClr val="31B6FD"/>
                </a:solidFill>
                <a:round/>
                <a:headEnd/>
                <a:tailEnd/>
              </a:ln>
            </p:spPr>
          </p:cxnSp>
          <p:cxnSp>
            <p:nvCxnSpPr>
              <p:cNvPr id="90131" name="Straight Connector 53"/>
              <p:cNvCxnSpPr>
                <a:cxnSpLocks noChangeShapeType="1"/>
              </p:cNvCxnSpPr>
              <p:nvPr/>
            </p:nvCxnSpPr>
            <p:spPr bwMode="auto">
              <a:xfrm>
                <a:off x="7469188" y="980728"/>
                <a:ext cx="0" cy="1971675"/>
              </a:xfrm>
              <a:prstGeom prst="line">
                <a:avLst/>
              </a:prstGeom>
              <a:noFill/>
              <a:ln w="9525" algn="ctr">
                <a:solidFill>
                  <a:srgbClr val="31B6FD"/>
                </a:solidFill>
                <a:round/>
                <a:headEnd/>
                <a:tailEnd/>
              </a:ln>
            </p:spPr>
          </p:cxnSp>
          <p:sp>
            <p:nvSpPr>
              <p:cNvPr id="56" name="TextBox 55"/>
              <p:cNvSpPr txBox="1"/>
              <p:nvPr/>
            </p:nvSpPr>
            <p:spPr>
              <a:xfrm>
                <a:off x="6658838" y="4003606"/>
                <a:ext cx="1900031" cy="1465398"/>
              </a:xfrm>
              <a:prstGeom prst="rect">
                <a:avLst/>
              </a:prstGeom>
              <a:noFill/>
            </p:spPr>
            <p:txBody>
              <a:bodyPr lIns="80147" tIns="40074" rIns="80147" bIns="40074">
                <a:spAutoFit/>
              </a:bodyPr>
              <a:lstStyle/>
              <a:p>
                <a:pPr algn="r" defTabSz="801472" eaLnBrk="0" fontAlgn="auto" hangingPunct="0">
                  <a:spcBef>
                    <a:spcPts val="0"/>
                  </a:spcBef>
                  <a:spcAft>
                    <a:spcPts val="0"/>
                  </a:spcAft>
                  <a:defRPr/>
                </a:pPr>
                <a:r>
                  <a:rPr lang="en-GB" sz="1200" kern="0" dirty="0">
                    <a:latin typeface="Arial" panose="020B0604020202020204" pitchFamily="34" charset="0"/>
                    <a:cs typeface="Arial" panose="020B0604020202020204" pitchFamily="34" charset="0"/>
                  </a:rPr>
                  <a:t>Якнайменше </a:t>
                </a:r>
                <a:r>
                  <a:rPr dirty="0">
                    <a:latin typeface="Arial" panose="020B0604020202020204" pitchFamily="34" charset="0"/>
                    <a:cs typeface="Arial" panose="020B0604020202020204" pitchFamily="34" charset="0"/>
                  </a:rPr>
                  <a:t> </a:t>
                </a:r>
                <a:r>
                  <a:rPr lang="en-GB" sz="1200" b="1" kern="0" dirty="0">
                    <a:solidFill>
                      <a:srgbClr val="C00000"/>
                    </a:solidFill>
                    <a:latin typeface="Arial" panose="020B0604020202020204" pitchFamily="34" charset="0"/>
                    <a:cs typeface="Arial" panose="020B0604020202020204" pitchFamily="34" charset="0"/>
                  </a:rPr>
                  <a:t>50%</a:t>
                </a:r>
                <a:r>
                  <a:rPr dirty="0">
                    <a:latin typeface="Arial" panose="020B0604020202020204" pitchFamily="34" charset="0"/>
                    <a:cs typeface="Arial" panose="020B0604020202020204" pitchFamily="34" charset="0"/>
                  </a:rPr>
                  <a:t> </a:t>
                </a:r>
                <a:r>
                  <a:rPr lang="en-GB" sz="1200" kern="0" dirty="0">
                    <a:latin typeface="Arial" panose="020B0604020202020204" pitchFamily="34" charset="0"/>
                    <a:cs typeface="Arial" panose="020B0604020202020204" pitchFamily="34" charset="0"/>
                  </a:rPr>
                  <a:t> людей, що відповідають вимогам, отримують лікарську терапію і консультування щодо попередження інфарктів та інсультів</a:t>
                </a:r>
              </a:p>
            </p:txBody>
          </p:sp>
          <p:cxnSp>
            <p:nvCxnSpPr>
              <p:cNvPr id="90133" name="Straight Connector 56"/>
              <p:cNvCxnSpPr>
                <a:cxnSpLocks noChangeShapeType="1"/>
              </p:cNvCxnSpPr>
              <p:nvPr/>
            </p:nvCxnSpPr>
            <p:spPr bwMode="auto">
              <a:xfrm>
                <a:off x="8556625" y="3415953"/>
                <a:ext cx="0" cy="1735137"/>
              </a:xfrm>
              <a:prstGeom prst="line">
                <a:avLst/>
              </a:prstGeom>
              <a:noFill/>
              <a:ln w="9525" algn="ctr">
                <a:solidFill>
                  <a:srgbClr val="31B6FD"/>
                </a:solidFill>
                <a:round/>
                <a:headEnd/>
                <a:tailEnd/>
              </a:ln>
            </p:spPr>
          </p:cxnSp>
          <p:cxnSp>
            <p:nvCxnSpPr>
              <p:cNvPr id="90134" name="Straight Connector 57"/>
              <p:cNvCxnSpPr>
                <a:cxnSpLocks noChangeShapeType="1"/>
              </p:cNvCxnSpPr>
              <p:nvPr/>
            </p:nvCxnSpPr>
            <p:spPr bwMode="auto">
              <a:xfrm>
                <a:off x="6588125" y="3376265"/>
                <a:ext cx="0" cy="2324100"/>
              </a:xfrm>
              <a:prstGeom prst="line">
                <a:avLst/>
              </a:prstGeom>
              <a:noFill/>
              <a:ln w="9525" algn="ctr">
                <a:solidFill>
                  <a:srgbClr val="31B6FD"/>
                </a:solidFill>
                <a:round/>
                <a:headEnd/>
                <a:tailEnd/>
              </a:ln>
            </p:spPr>
          </p:cxnSp>
          <p:cxnSp>
            <p:nvCxnSpPr>
              <p:cNvPr id="90135" name="Straight Connector 59"/>
              <p:cNvCxnSpPr>
                <a:cxnSpLocks noChangeShapeType="1"/>
              </p:cNvCxnSpPr>
              <p:nvPr/>
            </p:nvCxnSpPr>
            <p:spPr bwMode="auto">
              <a:xfrm>
                <a:off x="2540000" y="3439765"/>
                <a:ext cx="0" cy="2257425"/>
              </a:xfrm>
              <a:prstGeom prst="line">
                <a:avLst/>
              </a:prstGeom>
              <a:noFill/>
              <a:ln w="9525" algn="ctr">
                <a:solidFill>
                  <a:srgbClr val="31B6FD"/>
                </a:solidFill>
                <a:round/>
                <a:headEnd/>
                <a:tailEnd/>
              </a:ln>
            </p:spPr>
          </p:cxnSp>
          <p:cxnSp>
            <p:nvCxnSpPr>
              <p:cNvPr id="90136" name="Straight Connector 60"/>
              <p:cNvCxnSpPr>
                <a:cxnSpLocks noChangeShapeType="1"/>
              </p:cNvCxnSpPr>
              <p:nvPr/>
            </p:nvCxnSpPr>
            <p:spPr bwMode="auto">
              <a:xfrm>
                <a:off x="4560888" y="3298478"/>
                <a:ext cx="0" cy="1519237"/>
              </a:xfrm>
              <a:prstGeom prst="line">
                <a:avLst/>
              </a:prstGeom>
              <a:noFill/>
              <a:ln w="9525" algn="ctr">
                <a:solidFill>
                  <a:srgbClr val="31B6FD"/>
                </a:solidFill>
                <a:round/>
                <a:headEnd/>
                <a:tailEnd/>
              </a:ln>
            </p:spPr>
          </p:cxnSp>
          <p:pic>
            <p:nvPicPr>
              <p:cNvPr id="90137" name="Picture 2"/>
              <p:cNvPicPr>
                <a:picLocks noChangeAspect="1" noChangeArrowheads="1"/>
              </p:cNvPicPr>
              <p:nvPr/>
            </p:nvPicPr>
            <p:blipFill>
              <a:blip r:embed="rId3"/>
              <a:srcRect/>
              <a:stretch>
                <a:fillRect/>
              </a:stretch>
            </p:blipFill>
            <p:spPr bwMode="auto">
              <a:xfrm>
                <a:off x="8224838" y="2844453"/>
                <a:ext cx="665162" cy="611187"/>
              </a:xfrm>
              <a:prstGeom prst="rect">
                <a:avLst/>
              </a:prstGeom>
              <a:noFill/>
              <a:ln w="9525">
                <a:noFill/>
                <a:miter lim="800000"/>
                <a:headEnd/>
                <a:tailEnd/>
              </a:ln>
            </p:spPr>
          </p:pic>
          <p:pic>
            <p:nvPicPr>
              <p:cNvPr id="90138" name="Picture 2"/>
              <p:cNvPicPr>
                <a:picLocks noChangeAspect="1" noChangeArrowheads="1"/>
              </p:cNvPicPr>
              <p:nvPr/>
            </p:nvPicPr>
            <p:blipFill>
              <a:blip r:embed="rId4"/>
              <a:srcRect/>
              <a:stretch>
                <a:fillRect/>
              </a:stretch>
            </p:blipFill>
            <p:spPr bwMode="auto">
              <a:xfrm>
                <a:off x="6211888" y="2844453"/>
                <a:ext cx="663575" cy="590550"/>
              </a:xfrm>
              <a:prstGeom prst="rect">
                <a:avLst/>
              </a:prstGeom>
              <a:noFill/>
              <a:ln w="9525">
                <a:noFill/>
                <a:miter lim="800000"/>
                <a:headEnd/>
                <a:tailEnd/>
              </a:ln>
            </p:spPr>
          </p:pic>
          <p:pic>
            <p:nvPicPr>
              <p:cNvPr id="90139" name="Picture 2"/>
              <p:cNvPicPr>
                <a:picLocks noChangeAspect="1" noChangeArrowheads="1"/>
              </p:cNvPicPr>
              <p:nvPr/>
            </p:nvPicPr>
            <p:blipFill>
              <a:blip r:embed="rId5"/>
              <a:srcRect/>
              <a:stretch>
                <a:fillRect/>
              </a:stretch>
            </p:blipFill>
            <p:spPr bwMode="auto">
              <a:xfrm>
                <a:off x="7229475" y="2836515"/>
                <a:ext cx="665163" cy="619125"/>
              </a:xfrm>
              <a:prstGeom prst="rect">
                <a:avLst/>
              </a:prstGeom>
              <a:noFill/>
              <a:ln w="9525">
                <a:noFill/>
                <a:miter lim="800000"/>
                <a:headEnd/>
                <a:tailEnd/>
              </a:ln>
            </p:spPr>
          </p:pic>
          <p:pic>
            <p:nvPicPr>
              <p:cNvPr id="90140" name="Picture 2"/>
              <p:cNvPicPr>
                <a:picLocks noChangeAspect="1" noChangeArrowheads="1"/>
              </p:cNvPicPr>
              <p:nvPr/>
            </p:nvPicPr>
            <p:blipFill>
              <a:blip r:embed="rId6"/>
              <a:srcRect/>
              <a:stretch>
                <a:fillRect/>
              </a:stretch>
            </p:blipFill>
            <p:spPr bwMode="auto">
              <a:xfrm>
                <a:off x="2208213" y="2836515"/>
                <a:ext cx="665162" cy="612775"/>
              </a:xfrm>
              <a:prstGeom prst="rect">
                <a:avLst/>
              </a:prstGeom>
              <a:noFill/>
              <a:ln w="9525">
                <a:noFill/>
                <a:miter lim="800000"/>
                <a:headEnd/>
                <a:tailEnd/>
              </a:ln>
            </p:spPr>
          </p:pic>
          <p:pic>
            <p:nvPicPr>
              <p:cNvPr id="90141" name="Picture 2"/>
              <p:cNvPicPr>
                <a:picLocks noChangeAspect="1" noChangeArrowheads="1"/>
              </p:cNvPicPr>
              <p:nvPr/>
            </p:nvPicPr>
            <p:blipFill>
              <a:blip r:embed="rId7"/>
              <a:srcRect/>
              <a:stretch>
                <a:fillRect/>
              </a:stretch>
            </p:blipFill>
            <p:spPr bwMode="auto">
              <a:xfrm>
                <a:off x="4221163" y="2826990"/>
                <a:ext cx="665162" cy="620713"/>
              </a:xfrm>
              <a:prstGeom prst="rect">
                <a:avLst/>
              </a:prstGeom>
              <a:noFill/>
              <a:ln w="9525">
                <a:noFill/>
                <a:miter lim="800000"/>
                <a:headEnd/>
                <a:tailEnd/>
              </a:ln>
            </p:spPr>
          </p:pic>
          <p:pic>
            <p:nvPicPr>
              <p:cNvPr id="90142" name="Picture 2"/>
              <p:cNvPicPr>
                <a:picLocks noChangeAspect="1" noChangeArrowheads="1"/>
              </p:cNvPicPr>
              <p:nvPr/>
            </p:nvPicPr>
            <p:blipFill>
              <a:blip r:embed="rId8"/>
              <a:srcRect/>
              <a:stretch>
                <a:fillRect/>
              </a:stretch>
            </p:blipFill>
            <p:spPr bwMode="auto">
              <a:xfrm>
                <a:off x="3211513" y="2836515"/>
                <a:ext cx="665162" cy="604838"/>
              </a:xfrm>
              <a:prstGeom prst="rect">
                <a:avLst/>
              </a:prstGeom>
              <a:noFill/>
              <a:ln w="9525">
                <a:noFill/>
                <a:miter lim="800000"/>
                <a:headEnd/>
                <a:tailEnd/>
              </a:ln>
            </p:spPr>
          </p:pic>
          <p:pic>
            <p:nvPicPr>
              <p:cNvPr id="90143" name="Picture 2"/>
              <p:cNvPicPr>
                <a:picLocks noChangeAspect="1" noChangeArrowheads="1"/>
              </p:cNvPicPr>
              <p:nvPr/>
            </p:nvPicPr>
            <p:blipFill>
              <a:blip r:embed="rId9"/>
              <a:srcRect/>
              <a:stretch>
                <a:fillRect/>
              </a:stretch>
            </p:blipFill>
            <p:spPr bwMode="auto">
              <a:xfrm>
                <a:off x="219075" y="2826990"/>
                <a:ext cx="665163" cy="612775"/>
              </a:xfrm>
              <a:prstGeom prst="rect">
                <a:avLst/>
              </a:prstGeom>
              <a:noFill/>
              <a:ln w="9525">
                <a:noFill/>
                <a:miter lim="800000"/>
                <a:headEnd/>
                <a:tailEnd/>
              </a:ln>
            </p:spPr>
          </p:pic>
          <p:pic>
            <p:nvPicPr>
              <p:cNvPr id="90144" name="Picture 2"/>
              <p:cNvPicPr>
                <a:picLocks noChangeAspect="1" noChangeArrowheads="1"/>
              </p:cNvPicPr>
              <p:nvPr/>
            </p:nvPicPr>
            <p:blipFill>
              <a:blip r:embed="rId10"/>
              <a:srcRect/>
              <a:stretch>
                <a:fillRect/>
              </a:stretch>
            </p:blipFill>
            <p:spPr bwMode="auto">
              <a:xfrm>
                <a:off x="5216525" y="2836515"/>
                <a:ext cx="665163" cy="619125"/>
              </a:xfrm>
              <a:prstGeom prst="rect">
                <a:avLst/>
              </a:prstGeom>
              <a:noFill/>
              <a:ln w="9525">
                <a:noFill/>
                <a:miter lim="800000"/>
                <a:headEnd/>
                <a:tailEnd/>
              </a:ln>
            </p:spPr>
          </p:pic>
          <p:pic>
            <p:nvPicPr>
              <p:cNvPr id="90145" name="Picture 2"/>
              <p:cNvPicPr>
                <a:picLocks noChangeAspect="1" noChangeArrowheads="1"/>
              </p:cNvPicPr>
              <p:nvPr/>
            </p:nvPicPr>
            <p:blipFill>
              <a:blip r:embed="rId11"/>
              <a:srcRect/>
              <a:stretch>
                <a:fillRect/>
              </a:stretch>
            </p:blipFill>
            <p:spPr bwMode="auto">
              <a:xfrm>
                <a:off x="1222375" y="2836515"/>
                <a:ext cx="665163" cy="627063"/>
              </a:xfrm>
              <a:prstGeom prst="rect">
                <a:avLst/>
              </a:prstGeom>
              <a:noFill/>
              <a:ln w="9525">
                <a:noFill/>
                <a:miter lim="800000"/>
                <a:headEnd/>
                <a:tailEnd/>
              </a:ln>
            </p:spPr>
          </p:pic>
        </p:grpSp>
        <p:sp>
          <p:nvSpPr>
            <p:cNvPr id="55" name="TextBox 54"/>
            <p:cNvSpPr txBox="1"/>
            <p:nvPr/>
          </p:nvSpPr>
          <p:spPr>
            <a:xfrm>
              <a:off x="7418472" y="1134730"/>
              <a:ext cx="1739712" cy="819225"/>
            </a:xfrm>
            <a:prstGeom prst="rect">
              <a:avLst/>
            </a:prstGeom>
            <a:noFill/>
          </p:spPr>
          <p:txBody>
            <a:bodyPr lIns="80147" tIns="40074" rIns="80147" bIns="40074">
              <a:spAutoFit/>
            </a:bodyPr>
            <a:lstStyle/>
            <a:p>
              <a:pPr defTabSz="801472" eaLnBrk="0" fontAlgn="auto" hangingPunct="0">
                <a:spcBef>
                  <a:spcPts val="0"/>
                </a:spcBef>
                <a:spcAft>
                  <a:spcPts val="0"/>
                </a:spcAft>
                <a:defRPr/>
              </a:pPr>
              <a:r>
                <a:rPr lang="uk-UA" sz="1200" kern="0" dirty="0">
                  <a:latin typeface="Arial" panose="020B0604020202020204" pitchFamily="34" charset="0"/>
                  <a:cs typeface="Arial" panose="020B0604020202020204" pitchFamily="34" charset="0"/>
                </a:rPr>
                <a:t>Зменшення поширеності підвищеного кров'яного тиску </a:t>
              </a:r>
              <a:r>
                <a:rPr lang="uk-UA" sz="1200" b="1" kern="0" dirty="0">
                  <a:solidFill>
                    <a:srgbClr val="C00000"/>
                  </a:solidFill>
                  <a:latin typeface="Arial" panose="020B0604020202020204" pitchFamily="34" charset="0"/>
                  <a:cs typeface="Arial" panose="020B0604020202020204" pitchFamily="34" charset="0"/>
                </a:rPr>
                <a:t>25%</a:t>
              </a:r>
              <a:endParaRPr lang="uk-UA" sz="1400" dirty="0">
                <a:latin typeface="Arial" panose="020B0604020202020204" pitchFamily="34" charset="0"/>
                <a:cs typeface="Arial" panose="020B0604020202020204" pitchFamily="34" charset="0"/>
              </a:endParaRPr>
            </a:p>
          </p:txBody>
        </p:sp>
      </p:grpSp>
      <p:sp>
        <p:nvSpPr>
          <p:cNvPr id="35" name="TextBox 34"/>
          <p:cNvSpPr txBox="1">
            <a:spLocks noChangeArrowheads="1"/>
          </p:cNvSpPr>
          <p:nvPr/>
        </p:nvSpPr>
        <p:spPr bwMode="auto">
          <a:xfrm>
            <a:off x="184150" y="6145213"/>
            <a:ext cx="277813" cy="522287"/>
          </a:xfrm>
          <a:prstGeom prst="rect">
            <a:avLst/>
          </a:prstGeom>
          <a:noFill/>
          <a:ln>
            <a:noFill/>
          </a:ln>
          <a:extLst>
            <a:ext uri="{909E8E84-426E-40DD-AFC4-6F175D3DCCD1}"/>
            <a:ext uri="{91240B29-F687-4F45-9708-019B960494DF}"/>
          </a:extLst>
        </p:spPr>
        <p:txBody>
          <a:bodyPr wrap="none">
            <a:spAutoFit/>
          </a:bodyPr>
          <a:lstStyle>
            <a:lvl1pPr eaLnBrk="0" hangingPunct="0">
              <a:defRPr sz="4200">
                <a:solidFill>
                  <a:srgbClr val="000000"/>
                </a:solidFill>
                <a:latin typeface="Gill Sans" pitchFamily="125" charset="0"/>
                <a:ea typeface="ヒラギノ角ゴ ProN W3" pitchFamily="125" charset="-128"/>
                <a:sym typeface="Gill Sans" pitchFamily="125" charset="0"/>
              </a:defRPr>
            </a:lvl1pPr>
            <a:lvl2pPr marL="742950" indent="-285750" eaLnBrk="0" hangingPunct="0">
              <a:defRPr sz="4200">
                <a:solidFill>
                  <a:srgbClr val="000000"/>
                </a:solidFill>
                <a:latin typeface="Gill Sans" pitchFamily="125" charset="0"/>
                <a:ea typeface="ヒラギノ角ゴ ProN W3" pitchFamily="125" charset="-128"/>
                <a:sym typeface="Gill Sans" pitchFamily="125" charset="0"/>
              </a:defRPr>
            </a:lvl2pPr>
            <a:lvl3pPr marL="1143000" indent="-228600" eaLnBrk="0" hangingPunct="0">
              <a:defRPr sz="4200">
                <a:solidFill>
                  <a:srgbClr val="000000"/>
                </a:solidFill>
                <a:latin typeface="Gill Sans" pitchFamily="125" charset="0"/>
                <a:ea typeface="ヒラギノ角ゴ ProN W3" pitchFamily="125" charset="-128"/>
                <a:sym typeface="Gill Sans" pitchFamily="125" charset="0"/>
              </a:defRPr>
            </a:lvl3pPr>
            <a:lvl4pPr marL="1600200" indent="-228600" eaLnBrk="0" hangingPunct="0">
              <a:defRPr sz="4200">
                <a:solidFill>
                  <a:srgbClr val="000000"/>
                </a:solidFill>
                <a:latin typeface="Gill Sans" pitchFamily="125" charset="0"/>
                <a:ea typeface="ヒラギノ角ゴ ProN W3" pitchFamily="125" charset="-128"/>
                <a:sym typeface="Gill Sans" pitchFamily="125" charset="0"/>
              </a:defRPr>
            </a:lvl4pPr>
            <a:lvl5pPr marL="2057400" indent="-228600" eaLnBrk="0" hangingPunct="0">
              <a:defRPr sz="4200">
                <a:solidFill>
                  <a:srgbClr val="000000"/>
                </a:solidFill>
                <a:latin typeface="Gill Sans" pitchFamily="125" charset="0"/>
                <a:ea typeface="ヒラギノ角ゴ ProN W3" pitchFamily="125" charset="-128"/>
                <a:sym typeface="Gill Sans" pitchFamily="125" charset="0"/>
              </a:defRPr>
            </a:lvl5pPr>
            <a:lvl6pPr marL="2514600" indent="-228600" algn="ctr" eaLnBrk="0" fontAlgn="base" hangingPunct="0">
              <a:spcBef>
                <a:spcPct val="0"/>
              </a:spcBef>
              <a:spcAft>
                <a:spcPct val="0"/>
              </a:spcAft>
              <a:defRPr sz="4200">
                <a:solidFill>
                  <a:srgbClr val="000000"/>
                </a:solidFill>
                <a:latin typeface="Gill Sans" pitchFamily="125" charset="0"/>
                <a:ea typeface="ヒラギノ角ゴ ProN W3" pitchFamily="125" charset="-128"/>
                <a:sym typeface="Gill Sans" pitchFamily="125" charset="0"/>
              </a:defRPr>
            </a:lvl6pPr>
            <a:lvl7pPr marL="2971800" indent="-228600" algn="ctr" eaLnBrk="0" fontAlgn="base" hangingPunct="0">
              <a:spcBef>
                <a:spcPct val="0"/>
              </a:spcBef>
              <a:spcAft>
                <a:spcPct val="0"/>
              </a:spcAft>
              <a:defRPr sz="4200">
                <a:solidFill>
                  <a:srgbClr val="000000"/>
                </a:solidFill>
                <a:latin typeface="Gill Sans" pitchFamily="125" charset="0"/>
                <a:ea typeface="ヒラギノ角ゴ ProN W3" pitchFamily="125" charset="-128"/>
                <a:sym typeface="Gill Sans" pitchFamily="125" charset="0"/>
              </a:defRPr>
            </a:lvl7pPr>
            <a:lvl8pPr marL="3429000" indent="-228600" algn="ctr" eaLnBrk="0" fontAlgn="base" hangingPunct="0">
              <a:spcBef>
                <a:spcPct val="0"/>
              </a:spcBef>
              <a:spcAft>
                <a:spcPct val="0"/>
              </a:spcAft>
              <a:defRPr sz="4200">
                <a:solidFill>
                  <a:srgbClr val="000000"/>
                </a:solidFill>
                <a:latin typeface="Gill Sans" pitchFamily="125" charset="0"/>
                <a:ea typeface="ヒラギノ角ゴ ProN W3" pitchFamily="125" charset="-128"/>
                <a:sym typeface="Gill Sans" pitchFamily="125" charset="0"/>
              </a:defRPr>
            </a:lvl8pPr>
            <a:lvl9pPr marL="3886200" indent="-228600" algn="ctr" eaLnBrk="0" fontAlgn="base" hangingPunct="0">
              <a:spcBef>
                <a:spcPct val="0"/>
              </a:spcBef>
              <a:spcAft>
                <a:spcPct val="0"/>
              </a:spcAft>
              <a:defRPr sz="4200">
                <a:solidFill>
                  <a:srgbClr val="000000"/>
                </a:solidFill>
                <a:latin typeface="Gill Sans" pitchFamily="125" charset="0"/>
                <a:ea typeface="ヒラギノ角ゴ ProN W3" pitchFamily="125" charset="-128"/>
                <a:sym typeface="Gill Sans" pitchFamily="125" charset="0"/>
              </a:defRPr>
            </a:lvl9pPr>
          </a:lstStyle>
          <a:p>
            <a:pPr eaLnBrk="1" hangingPunct="1">
              <a:defRPr/>
            </a:pPr>
            <a:r>
              <a:rPr lang="uk-UA" sz="2800" b="1" dirty="0" smtClean="0">
                <a:solidFill>
                  <a:srgbClr val="C00000"/>
                </a:solidFill>
                <a:latin typeface="+mn-lt"/>
                <a:cs typeface="Arial" panose="020B0604020202020204" pitchFamily="34" charset="0"/>
              </a:rPr>
              <a:t>,</a:t>
            </a:r>
            <a:endParaRPr lang="en-US" sz="2800" b="1" dirty="0" smtClean="0">
              <a:solidFill>
                <a:srgbClr val="C00000"/>
              </a:solidFill>
              <a:latin typeface="+mn-lt"/>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500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1" name="Group 1"/>
          <p:cNvGrpSpPr>
            <a:grpSpLocks/>
          </p:cNvGrpSpPr>
          <p:nvPr/>
        </p:nvGrpSpPr>
        <p:grpSpPr bwMode="auto">
          <a:xfrm>
            <a:off x="414338" y="715963"/>
            <a:ext cx="8113712" cy="5556250"/>
            <a:chOff x="-128588" y="64442"/>
            <a:chExt cx="9272589" cy="6536382"/>
          </a:xfrm>
        </p:grpSpPr>
        <p:sp>
          <p:nvSpPr>
            <p:cNvPr id="3" name="Round Diagonal Corner Rectangle 2"/>
            <p:cNvSpPr/>
            <p:nvPr/>
          </p:nvSpPr>
          <p:spPr>
            <a:xfrm>
              <a:off x="199789" y="3144011"/>
              <a:ext cx="8744645" cy="2028146"/>
            </a:xfrm>
            <a:prstGeom prst="round2DiagRect">
              <a:avLst/>
            </a:prstGeom>
            <a:solidFill>
              <a:srgbClr val="22A6E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prstClr val="white"/>
                </a:solidFill>
              </a:endParaRPr>
            </a:p>
          </p:txBody>
        </p:sp>
        <p:sp>
          <p:nvSpPr>
            <p:cNvPr id="4" name="Rounded Rectangle 3"/>
            <p:cNvSpPr/>
            <p:nvPr/>
          </p:nvSpPr>
          <p:spPr>
            <a:xfrm>
              <a:off x="756762" y="1485638"/>
              <a:ext cx="7648843" cy="53971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prstClr val="black"/>
                  </a:solidFill>
                </a:rPr>
                <a:t>До 2025 року: 9 довільних глобальних цілей щодо НІЗ</a:t>
              </a:r>
            </a:p>
          </p:txBody>
        </p:sp>
        <p:sp>
          <p:nvSpPr>
            <p:cNvPr id="5" name="TextBox 4"/>
            <p:cNvSpPr txBox="1"/>
            <p:nvPr/>
          </p:nvSpPr>
          <p:spPr>
            <a:xfrm>
              <a:off x="223" y="64442"/>
              <a:ext cx="9143778" cy="397785"/>
            </a:xfrm>
            <a:prstGeom prst="rect">
              <a:avLst/>
            </a:prstGeom>
            <a:noFill/>
          </p:spPr>
          <p:txBody>
            <a:bodyPr>
              <a:spAutoFit/>
            </a:bodyPr>
            <a:lstStyle/>
            <a:p>
              <a:pPr algn="ctr">
                <a:defRPr/>
              </a:pPr>
              <a:r>
                <a:rPr lang="en-GB" sz="1600" b="1" dirty="0">
                  <a:solidFill>
                    <a:prstClr val="black"/>
                  </a:solidFill>
                  <a:cs typeface="+mn-cs"/>
                </a:rPr>
                <a:t>До 2030 року скоротити на одну третину передчасну смертність від НІЗ </a:t>
              </a:r>
              <a:endParaRPr lang="uk-UA" sz="1600" b="1" dirty="0">
                <a:solidFill>
                  <a:prstClr val="black"/>
                </a:solidFill>
                <a:cs typeface="+mn-cs"/>
              </a:endParaRPr>
            </a:p>
          </p:txBody>
        </p:sp>
        <p:sp>
          <p:nvSpPr>
            <p:cNvPr id="6" name="Rounded Rectangle 5"/>
            <p:cNvSpPr/>
            <p:nvPr/>
          </p:nvSpPr>
          <p:spPr>
            <a:xfrm>
              <a:off x="767647" y="656451"/>
              <a:ext cx="7647028" cy="541586"/>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prstClr val="black"/>
                  </a:solidFill>
                </a:rPr>
                <a:t>До 2030 року: Цілі сталого розвитку, </a:t>
              </a:r>
              <a:r>
                <a:rPr lang="uk-UA" sz="1600" b="1" dirty="0">
                  <a:solidFill>
                    <a:prstClr val="black"/>
                  </a:solidFill>
                </a:rPr>
                <a:t>пов'язані</a:t>
              </a:r>
              <a:r>
                <a:rPr lang="en-GB" sz="1600" b="1" dirty="0">
                  <a:solidFill>
                    <a:prstClr val="black"/>
                  </a:solidFill>
                </a:rPr>
                <a:t> з НІЗ </a:t>
              </a:r>
              <a:endParaRPr lang="uk-UA" sz="1600" b="1" dirty="0">
                <a:solidFill>
                  <a:prstClr val="black"/>
                </a:solidFill>
              </a:endParaRPr>
            </a:p>
          </p:txBody>
        </p:sp>
        <p:cxnSp>
          <p:nvCxnSpPr>
            <p:cNvPr id="7" name="Straight Arrow Connector 6"/>
            <p:cNvCxnSpPr/>
            <p:nvPr/>
          </p:nvCxnSpPr>
          <p:spPr>
            <a:xfrm flipV="1">
              <a:off x="4572112" y="1198037"/>
              <a:ext cx="0" cy="2857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572112" y="2014151"/>
              <a:ext cx="0" cy="2857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572112" y="2860145"/>
              <a:ext cx="0" cy="2857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756762" y="2339103"/>
              <a:ext cx="7648843" cy="53971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prstClr val="black"/>
                  </a:solidFill>
                </a:rPr>
                <a:t>До 2018 року: </a:t>
              </a:r>
              <a:r>
                <a:rPr lang="uk-UA" sz="1600" b="1" dirty="0">
                  <a:solidFill>
                    <a:prstClr val="black"/>
                  </a:solidFill>
                </a:rPr>
                <a:t>Чотири зобов'язання із</a:t>
              </a:r>
              <a:r>
                <a:rPr lang="en-GB" sz="1600" b="1" dirty="0">
                  <a:solidFill>
                    <a:prstClr val="black"/>
                  </a:solidFill>
                </a:rPr>
                <a:t> </a:t>
              </a:r>
              <a:r>
                <a:rPr lang="en-GB" sz="1600" b="1" dirty="0">
                  <a:solidFill>
                    <a:prstClr val="black"/>
                  </a:solidFill>
                </a:rPr>
                <a:t>встановленими термінами</a:t>
              </a:r>
            </a:p>
          </p:txBody>
        </p:sp>
        <p:sp>
          <p:nvSpPr>
            <p:cNvPr id="11" name="Snip Diagonal Corner Rectangle 10"/>
            <p:cNvSpPr/>
            <p:nvPr/>
          </p:nvSpPr>
          <p:spPr>
            <a:xfrm>
              <a:off x="3951641" y="5467228"/>
              <a:ext cx="1808800" cy="1133596"/>
            </a:xfrm>
            <a:prstGeom prst="snip2Diag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prstClr val="black"/>
                  </a:solidFill>
                </a:rPr>
                <a:t>Глобальний план дій ВООЗ щодо НІЗ на 2013-2020 р.р.</a:t>
              </a:r>
              <a:endParaRPr lang="uk-UA" sz="1400" b="1" dirty="0">
                <a:solidFill>
                  <a:prstClr val="black"/>
                </a:solidFill>
              </a:endParaRPr>
            </a:p>
          </p:txBody>
        </p:sp>
        <p:sp>
          <p:nvSpPr>
            <p:cNvPr id="12" name="Snip Diagonal Corner Rectangle 11"/>
            <p:cNvSpPr/>
            <p:nvPr/>
          </p:nvSpPr>
          <p:spPr>
            <a:xfrm>
              <a:off x="-128588" y="5439216"/>
              <a:ext cx="1810613" cy="1133595"/>
            </a:xfrm>
            <a:prstGeom prst="snip2Diag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prstClr val="black"/>
                  </a:solidFill>
                </a:rPr>
                <a:t>Політична декларація ООН щодо НІЗ 2011 р. </a:t>
              </a:r>
            </a:p>
          </p:txBody>
        </p:sp>
        <p:sp>
          <p:nvSpPr>
            <p:cNvPr id="13" name="Snip Diagonal Corner Rectangle 12"/>
            <p:cNvSpPr/>
            <p:nvPr/>
          </p:nvSpPr>
          <p:spPr>
            <a:xfrm>
              <a:off x="1872520" y="5461626"/>
              <a:ext cx="1810613" cy="1133595"/>
            </a:xfrm>
            <a:prstGeom prst="snip2Diag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prstClr val="black"/>
                  </a:solidFill>
                </a:rPr>
                <a:t>Підсумковий документ ООН щодо НІЗ 2014 р.</a:t>
              </a:r>
            </a:p>
          </p:txBody>
        </p:sp>
        <p:sp>
          <p:nvSpPr>
            <p:cNvPr id="14" name="Round Diagonal Corner Rectangle 13"/>
            <p:cNvSpPr/>
            <p:nvPr/>
          </p:nvSpPr>
          <p:spPr>
            <a:xfrm>
              <a:off x="361257" y="3524989"/>
              <a:ext cx="1981152" cy="1275529"/>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prstClr val="black"/>
                  </a:solidFill>
                </a:rPr>
                <a:t>Управління</a:t>
              </a:r>
            </a:p>
          </p:txBody>
        </p:sp>
        <p:sp>
          <p:nvSpPr>
            <p:cNvPr id="15" name="Round Diagonal Corner Rectangle 14"/>
            <p:cNvSpPr/>
            <p:nvPr/>
          </p:nvSpPr>
          <p:spPr>
            <a:xfrm>
              <a:off x="2518390" y="3524989"/>
              <a:ext cx="1981152" cy="1275529"/>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prstClr val="black"/>
                  </a:solidFill>
                </a:rPr>
                <a:t>Фактори ризику</a:t>
              </a:r>
            </a:p>
          </p:txBody>
        </p:sp>
        <p:sp>
          <p:nvSpPr>
            <p:cNvPr id="16" name="Round Diagonal Corner Rectangle 15"/>
            <p:cNvSpPr/>
            <p:nvPr/>
          </p:nvSpPr>
          <p:spPr>
            <a:xfrm>
              <a:off x="4673709" y="3524989"/>
              <a:ext cx="1981152" cy="1275529"/>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prstClr val="black"/>
                  </a:solidFill>
                </a:rPr>
                <a:t>Системи охорони </a:t>
              </a:r>
              <a:r>
                <a:rPr lang="en-GB" sz="1600" b="1" dirty="0">
                  <a:solidFill>
                    <a:prstClr val="black"/>
                  </a:solidFill>
                </a:rPr>
                <a:t>здоров'я</a:t>
              </a:r>
              <a:endParaRPr lang="en-GB" sz="1600" b="1" dirty="0">
                <a:solidFill>
                  <a:prstClr val="black"/>
                </a:solidFill>
              </a:endParaRPr>
            </a:p>
          </p:txBody>
        </p:sp>
        <p:sp>
          <p:nvSpPr>
            <p:cNvPr id="17" name="Round Diagonal Corner Rectangle 16"/>
            <p:cNvSpPr/>
            <p:nvPr/>
          </p:nvSpPr>
          <p:spPr>
            <a:xfrm>
              <a:off x="6829029" y="3515652"/>
              <a:ext cx="1981152" cy="1275528"/>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prstClr val="black"/>
                  </a:solidFill>
                </a:rPr>
                <a:t>Епіднагляд</a:t>
              </a:r>
            </a:p>
          </p:txBody>
        </p:sp>
        <p:sp>
          <p:nvSpPr>
            <p:cNvPr id="18" name="TextBox 17"/>
            <p:cNvSpPr txBox="1"/>
            <p:nvPr/>
          </p:nvSpPr>
          <p:spPr>
            <a:xfrm>
              <a:off x="776718" y="3155216"/>
              <a:ext cx="6705437" cy="397786"/>
            </a:xfrm>
            <a:prstGeom prst="rect">
              <a:avLst/>
            </a:prstGeom>
            <a:noFill/>
          </p:spPr>
          <p:txBody>
            <a:bodyPr wrap="none">
              <a:spAutoFit/>
            </a:bodyPr>
            <a:lstStyle/>
            <a:p>
              <a:pPr>
                <a:defRPr/>
              </a:pPr>
              <a:r>
                <a:rPr lang="en-GB" sz="1600" b="1" i="1" dirty="0">
                  <a:solidFill>
                    <a:prstClr val="white"/>
                  </a:solidFill>
                  <a:cs typeface="+mn-cs"/>
                </a:rPr>
                <a:t>Компоненти національних заходів з реагування на НІЗ</a:t>
              </a:r>
              <a:endParaRPr lang="uk-UA" sz="1600" b="1" i="1" dirty="0">
                <a:solidFill>
                  <a:prstClr val="white"/>
                </a:solidFill>
                <a:cs typeface="+mn-cs"/>
              </a:endParaRPr>
            </a:p>
          </p:txBody>
        </p:sp>
        <p:cxnSp>
          <p:nvCxnSpPr>
            <p:cNvPr id="19" name="Straight Arrow Connector 18"/>
            <p:cNvCxnSpPr/>
            <p:nvPr/>
          </p:nvCxnSpPr>
          <p:spPr>
            <a:xfrm flipV="1">
              <a:off x="4564855" y="370718"/>
              <a:ext cx="0" cy="2857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847171" y="5172157"/>
              <a:ext cx="0" cy="2857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38620" y="5153482"/>
              <a:ext cx="0" cy="2857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856948" y="5160952"/>
              <a:ext cx="0" cy="2857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Snip Diagonal Corner Rectangle 22"/>
            <p:cNvSpPr/>
            <p:nvPr/>
          </p:nvSpPr>
          <p:spPr>
            <a:xfrm>
              <a:off x="5978150" y="5467228"/>
              <a:ext cx="1808798" cy="1133596"/>
            </a:xfrm>
            <a:prstGeom prst="snip2Diag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prstClr val="black"/>
                  </a:solidFill>
                </a:rPr>
                <a:t>Регіональні плани дій ВООЗ щодо НІЗ</a:t>
              </a:r>
              <a:endParaRPr lang="uk-UA" sz="1600" b="1" dirty="0">
                <a:solidFill>
                  <a:prstClr val="black"/>
                </a:solidFill>
              </a:endParaRPr>
            </a:p>
          </p:txBody>
        </p:sp>
        <p:cxnSp>
          <p:nvCxnSpPr>
            <p:cNvPr id="24" name="Straight Arrow Connector 23"/>
            <p:cNvCxnSpPr/>
            <p:nvPr/>
          </p:nvCxnSpPr>
          <p:spPr>
            <a:xfrm flipV="1">
              <a:off x="8763010" y="5181495"/>
              <a:ext cx="0" cy="2857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Text Box 22"/>
          <p:cNvSpPr txBox="1">
            <a:spLocks noChangeArrowheads="1"/>
          </p:cNvSpPr>
          <p:nvPr/>
        </p:nvSpPr>
        <p:spPr bwMode="auto">
          <a:xfrm>
            <a:off x="0" y="200025"/>
            <a:ext cx="9144000" cy="400050"/>
          </a:xfrm>
          <a:prstGeom prst="rect">
            <a:avLst/>
          </a:prstGeom>
          <a:gradFill>
            <a:gsLst>
              <a:gs pos="0">
                <a:srgbClr val="0A5079"/>
              </a:gs>
              <a:gs pos="100000">
                <a:srgbClr val="22A6E0"/>
              </a:gs>
            </a:gsLst>
            <a:lin ang="0" scaled="1"/>
          </a:gradFill>
          <a:ln>
            <a:noFill/>
          </a:ln>
          <a:effectLst/>
          <a:extLst/>
        </p:spPr>
        <p:txBody>
          <a:bodyPr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sz="2000" b="1" dirty="0" smtClean="0">
                <a:solidFill>
                  <a:prstClr val="white"/>
                </a:solidFill>
                <a:latin typeface="Calibri" pitchFamily="34" charset="0"/>
                <a:cs typeface="+mn-cs"/>
              </a:rPr>
              <a:t>На шляху до 2030 року: </a:t>
            </a:r>
            <a:r>
              <a:rPr lang="uk-UA" sz="2000" b="1" dirty="0" smtClean="0">
                <a:solidFill>
                  <a:prstClr val="white"/>
                </a:solidFill>
                <a:latin typeface="Calibri" pitchFamily="34" charset="0"/>
                <a:cs typeface="+mn-cs"/>
              </a:rPr>
              <a:t>глобальне</a:t>
            </a:r>
            <a:r>
              <a:rPr lang="en-GB" sz="2000" b="1" dirty="0" smtClean="0">
                <a:solidFill>
                  <a:prstClr val="white"/>
                </a:solidFill>
                <a:latin typeface="Calibri" pitchFamily="34" charset="0"/>
                <a:cs typeface="+mn-cs"/>
              </a:rPr>
              <a:t> бачення</a:t>
            </a:r>
            <a:endParaRPr lang="uk-UA" sz="2000" b="1" dirty="0">
              <a:solidFill>
                <a:prstClr val="white"/>
              </a:solidFill>
              <a:latin typeface="Calibri" pitchFamily="34" charset="0"/>
            </a:endParaRPr>
          </a:p>
        </p:txBody>
      </p:sp>
      <p:sp>
        <p:nvSpPr>
          <p:cNvPr id="26" name="Snip Diagonal Corner Rectangle 25"/>
          <p:cNvSpPr/>
          <p:nvPr/>
        </p:nvSpPr>
        <p:spPr>
          <a:xfrm>
            <a:off x="7458075" y="5308600"/>
            <a:ext cx="1584325" cy="963613"/>
          </a:xfrm>
          <a:prstGeom prst="snip2Diag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prstClr val="black"/>
                </a:solidFill>
              </a:rPr>
              <a:t>Цілі сталого розвитку</a:t>
            </a:r>
            <a:endParaRPr lang="uk-UA" sz="1600" b="1" dirty="0">
              <a:solidFill>
                <a:prstClr val="black"/>
              </a:solidFill>
            </a:endParaRPr>
          </a:p>
        </p:txBody>
      </p:sp>
      <p:cxnSp>
        <p:nvCxnSpPr>
          <p:cNvPr id="27" name="Straight Arrow Connector 26"/>
          <p:cNvCxnSpPr/>
          <p:nvPr/>
        </p:nvCxnSpPr>
        <p:spPr>
          <a:xfrm flipV="1">
            <a:off x="2868613" y="5041900"/>
            <a:ext cx="0" cy="2428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uk-UA" sz="2000" b="1" smtClean="0"/>
              <a:t/>
            </a:r>
            <a:br>
              <a:rPr lang="uk-UA" sz="2000" b="1" smtClean="0"/>
            </a:br>
            <a:r>
              <a:rPr lang="en-US" sz="2000" b="1" smtClean="0"/>
              <a:t>Ціль 3</a:t>
            </a:r>
            <a:r>
              <a:rPr lang="uk-UA" sz="2000" b="1" smtClean="0"/>
              <a:t/>
            </a:r>
            <a:br>
              <a:rPr lang="uk-UA" sz="2000" b="1" smtClean="0"/>
            </a:br>
            <a:r>
              <a:rPr lang="en-US" sz="2000" b="1" smtClean="0"/>
              <a:t>Забезпечення здорового способу життя та сприяння благополуччю для всіх в будь-якому віці</a:t>
            </a:r>
            <a:r>
              <a:rPr lang="uk-UA" sz="2000" b="1" smtClean="0"/>
              <a:t>. </a:t>
            </a:r>
            <a:br>
              <a:rPr lang="uk-UA" sz="2000" b="1" smtClean="0"/>
            </a:br>
            <a:r>
              <a:rPr lang="uk-UA" sz="2000" b="1" smtClean="0"/>
              <a:t>Імплементація в Україні </a:t>
            </a:r>
            <a:r>
              <a:rPr lang="uk-UA" sz="2000" smtClean="0"/>
              <a:t/>
            </a:r>
            <a:br>
              <a:rPr lang="uk-UA" sz="2000" smtClean="0"/>
            </a:br>
            <a:endParaRPr lang="uk-UA" sz="2000" smtClean="0"/>
          </a:p>
        </p:txBody>
      </p:sp>
      <p:sp>
        <p:nvSpPr>
          <p:cNvPr id="93186" name="Content Placeholder 4"/>
          <p:cNvSpPr>
            <a:spLocks noGrp="1"/>
          </p:cNvSpPr>
          <p:nvPr>
            <p:ph idx="1"/>
          </p:nvPr>
        </p:nvSpPr>
        <p:spPr>
          <a:xfrm>
            <a:off x="1403350" y="1484313"/>
            <a:ext cx="7283450" cy="4321175"/>
          </a:xfrm>
        </p:spPr>
        <p:txBody>
          <a:bodyPr/>
          <a:lstStyle/>
          <a:p>
            <a:r>
              <a:rPr lang="uk-UA" sz="1800" b="1" smtClean="0"/>
              <a:t>3.4</a:t>
            </a:r>
            <a:r>
              <a:rPr lang="uk-UA" sz="1800" smtClean="0"/>
              <a:t> Зменшити на третину передчасну смертність від неінфекційних захворювань за допомогою профілактики і лікування</a:t>
            </a:r>
            <a:r>
              <a:rPr lang="en-US" sz="1800" smtClean="0"/>
              <a:t>:</a:t>
            </a:r>
            <a:r>
              <a:rPr lang="uk-UA" sz="1800" smtClean="0"/>
              <a:t> </a:t>
            </a:r>
            <a:r>
              <a:rPr lang="uk-UA" sz="1800" i="1" smtClean="0">
                <a:solidFill>
                  <a:srgbClr val="C92030"/>
                </a:solidFill>
              </a:rPr>
              <a:t>Національний план дій щодо неінфекційних захворювань, Національні стратегії щодо зменшення вживання солі, транжирів. Розробка та впровадження національної стратегії щодо зменшення шкідливого впливу зловживання алкоголем</a:t>
            </a:r>
          </a:p>
          <a:p>
            <a:r>
              <a:rPr lang="en-US" sz="1800" b="1" smtClean="0"/>
              <a:t>3.a</a:t>
            </a:r>
            <a:r>
              <a:rPr lang="en-US" sz="1800" smtClean="0"/>
              <a:t> </a:t>
            </a:r>
            <a:r>
              <a:rPr lang="uk-UA" sz="1800" smtClean="0"/>
              <a:t>Активізувати імплементацію Рамкової конвенції ВООЗ із боротьби проти тютюну</a:t>
            </a:r>
            <a:r>
              <a:rPr lang="en-US" sz="1800" smtClean="0"/>
              <a:t>:</a:t>
            </a:r>
            <a:r>
              <a:rPr lang="uk-UA" sz="1800" smtClean="0"/>
              <a:t> оновлення існуючого законодавства</a:t>
            </a:r>
            <a:r>
              <a:rPr lang="en-US" sz="1800" smtClean="0"/>
              <a:t> </a:t>
            </a:r>
            <a:r>
              <a:rPr lang="uk-UA" sz="1800" smtClean="0"/>
              <a:t>щодо контролю над тютюном – </a:t>
            </a:r>
            <a:r>
              <a:rPr lang="uk-UA" sz="1800" i="1" smtClean="0">
                <a:solidFill>
                  <a:srgbClr val="C00000"/>
                </a:solidFill>
              </a:rPr>
              <a:t>захист від вторинного  тютюнового диму, ротація картинок попереджень, підтримка в припиненні куріння</a:t>
            </a:r>
            <a:endParaRPr lang="en-US" sz="1800" i="1" smtClean="0">
              <a:solidFill>
                <a:srgbClr val="C00000"/>
              </a:solidFill>
            </a:endParaRPr>
          </a:p>
          <a:p>
            <a:endParaRPr lang="uk-UA" sz="1800" smtClean="0"/>
          </a:p>
        </p:txBody>
      </p:sp>
      <p:pic>
        <p:nvPicPr>
          <p:cNvPr id="93187" name="Picture 3"/>
          <p:cNvPicPr>
            <a:picLocks noChangeAspect="1" noChangeArrowheads="1"/>
          </p:cNvPicPr>
          <p:nvPr/>
        </p:nvPicPr>
        <p:blipFill>
          <a:blip r:embed="rId3"/>
          <a:srcRect/>
          <a:stretch>
            <a:fillRect/>
          </a:stretch>
        </p:blipFill>
        <p:spPr bwMode="auto">
          <a:xfrm>
            <a:off x="179388" y="1700213"/>
            <a:ext cx="1089025" cy="1089025"/>
          </a:xfrm>
          <a:prstGeom prst="rect">
            <a:avLst/>
          </a:prstGeom>
          <a:noFill/>
          <a:ln w="9525">
            <a:noFill/>
            <a:miter lim="800000"/>
            <a:headEnd/>
            <a:tailEnd/>
          </a:ln>
        </p:spPr>
      </p:pic>
      <p:sp>
        <p:nvSpPr>
          <p:cNvPr id="6" name="TextBox 5"/>
          <p:cNvSpPr txBox="1"/>
          <p:nvPr/>
        </p:nvSpPr>
        <p:spPr>
          <a:xfrm>
            <a:off x="395288" y="1700213"/>
            <a:ext cx="873125" cy="647700"/>
          </a:xfrm>
          <a:prstGeom prst="rect">
            <a:avLst/>
          </a:prstGeom>
          <a:solidFill>
            <a:srgbClr val="4C9E38"/>
          </a:solidFill>
        </p:spPr>
        <p:txBody>
          <a:bodyPr>
            <a:spAutoFit/>
          </a:bodyPr>
          <a:lstStyle/>
          <a:p>
            <a:pPr eaLnBrk="0" hangingPunct="0">
              <a:defRPr/>
            </a:pPr>
            <a:r>
              <a:rPr lang="uk-UA" sz="900" b="1" dirty="0">
                <a:solidFill>
                  <a:schemeClr val="bg1"/>
                </a:solidFill>
                <a:latin typeface="+mj-lt"/>
                <a:cs typeface="Arial" panose="020B0604020202020204" pitchFamily="34" charset="0"/>
              </a:rPr>
              <a:t>ДОБРЕ ЗДОРОВ’Я І БЛАГОПОЛУЧЧЯ</a:t>
            </a:r>
            <a:endParaRPr lang="uk-UA" sz="900" b="1" dirty="0">
              <a:solidFill>
                <a:schemeClr val="bg1"/>
              </a:solidFill>
              <a:latin typeface="+mj-lt"/>
              <a:cs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uk-UA" sz="2000" b="1" smtClean="0"/>
              <a:t/>
            </a:r>
            <a:br>
              <a:rPr lang="uk-UA" sz="2000" b="1" smtClean="0"/>
            </a:br>
            <a:r>
              <a:rPr lang="en-US" sz="2000" b="1" smtClean="0"/>
              <a:t>Ціль 3</a:t>
            </a:r>
            <a:r>
              <a:rPr lang="uk-UA" sz="2000" b="1" smtClean="0"/>
              <a:t/>
            </a:r>
            <a:br>
              <a:rPr lang="uk-UA" sz="2000" b="1" smtClean="0"/>
            </a:br>
            <a:r>
              <a:rPr lang="en-US" sz="2000" b="1" smtClean="0"/>
              <a:t>Забезпечення здорового способу життя та сприяння благополуччю для всіх в будь-якому віці</a:t>
            </a:r>
            <a:r>
              <a:rPr lang="uk-UA" sz="2000" b="1" smtClean="0"/>
              <a:t>. </a:t>
            </a:r>
            <a:br>
              <a:rPr lang="uk-UA" sz="2000" b="1" smtClean="0"/>
            </a:br>
            <a:r>
              <a:rPr lang="uk-UA" sz="2000" b="1" smtClean="0"/>
              <a:t>Імплементація в Україні </a:t>
            </a:r>
            <a:r>
              <a:rPr lang="uk-UA" sz="2000" smtClean="0"/>
              <a:t/>
            </a:r>
            <a:br>
              <a:rPr lang="uk-UA" sz="2000" smtClean="0"/>
            </a:br>
            <a:endParaRPr lang="uk-UA" sz="2000" smtClean="0"/>
          </a:p>
        </p:txBody>
      </p:sp>
      <p:sp>
        <p:nvSpPr>
          <p:cNvPr id="95234" name="Content Placeholder 4"/>
          <p:cNvSpPr>
            <a:spLocks noGrp="1"/>
          </p:cNvSpPr>
          <p:nvPr>
            <p:ph idx="1"/>
          </p:nvPr>
        </p:nvSpPr>
        <p:spPr>
          <a:xfrm>
            <a:off x="1403350" y="1484313"/>
            <a:ext cx="7283450" cy="4321175"/>
          </a:xfrm>
        </p:spPr>
        <p:txBody>
          <a:bodyPr/>
          <a:lstStyle/>
          <a:p>
            <a:r>
              <a:rPr lang="uk-UA" sz="1800" b="1" smtClean="0"/>
              <a:t>3.9 </a:t>
            </a:r>
            <a:r>
              <a:rPr lang="uk-UA" sz="1800" smtClean="0"/>
              <a:t>Істотно скоротити кількість випадків смерті і захворювання в результаті впливу небезпечних хімічних речовин і забруднення та отруєння повітря, води і ґрунтів - </a:t>
            </a:r>
            <a:r>
              <a:rPr lang="uk-UA" sz="1800" smtClean="0">
                <a:solidFill>
                  <a:srgbClr val="C00000"/>
                </a:solidFill>
              </a:rPr>
              <a:t> Наукові дослідження, монографія «Чорнобильська аварія. 30 років потому»</a:t>
            </a:r>
            <a:r>
              <a:rPr lang="en-US" sz="1800" smtClean="0">
                <a:solidFill>
                  <a:srgbClr val="C00000"/>
                </a:solidFill>
              </a:rPr>
              <a:t>;</a:t>
            </a:r>
            <a:r>
              <a:rPr lang="uk-UA" sz="1800" smtClean="0">
                <a:solidFill>
                  <a:srgbClr val="C00000"/>
                </a:solidFill>
              </a:rPr>
              <a:t>  Радіаційна безпека в медичних установах</a:t>
            </a:r>
            <a:r>
              <a:rPr lang="en-US" sz="1800" smtClean="0">
                <a:solidFill>
                  <a:srgbClr val="C00000"/>
                </a:solidFill>
              </a:rPr>
              <a:t>;</a:t>
            </a:r>
            <a:r>
              <a:rPr lang="uk-UA" sz="1800" smtClean="0">
                <a:solidFill>
                  <a:srgbClr val="C00000"/>
                </a:solidFill>
              </a:rPr>
              <a:t> хімічна безпека</a:t>
            </a:r>
            <a:r>
              <a:rPr lang="en-US" sz="1800" smtClean="0">
                <a:solidFill>
                  <a:srgbClr val="C00000"/>
                </a:solidFill>
              </a:rPr>
              <a:t>;</a:t>
            </a:r>
            <a:r>
              <a:rPr lang="uk-UA" sz="1800" smtClean="0">
                <a:solidFill>
                  <a:srgbClr val="C00000"/>
                </a:solidFill>
              </a:rPr>
              <a:t> захворювання індуковані азбестом</a:t>
            </a:r>
          </a:p>
          <a:p>
            <a:endParaRPr lang="uk-UA" sz="1800" smtClean="0">
              <a:solidFill>
                <a:srgbClr val="C00000"/>
              </a:solidFill>
            </a:endParaRPr>
          </a:p>
          <a:p>
            <a:r>
              <a:rPr lang="uk-UA" sz="2800" smtClean="0">
                <a:solidFill>
                  <a:srgbClr val="C00000"/>
                </a:solidFill>
              </a:rPr>
              <a:t>Освіта щодо ЦСР з наголосом на Ціль 3</a:t>
            </a:r>
          </a:p>
          <a:p>
            <a:endParaRPr lang="uk-UA" sz="2800" smtClean="0">
              <a:solidFill>
                <a:srgbClr val="C00000"/>
              </a:solidFill>
            </a:endParaRPr>
          </a:p>
          <a:p>
            <a:endParaRPr lang="uk-UA" sz="1800" smtClean="0"/>
          </a:p>
          <a:p>
            <a:endParaRPr lang="uk-UA" sz="1800" smtClean="0"/>
          </a:p>
        </p:txBody>
      </p:sp>
      <p:pic>
        <p:nvPicPr>
          <p:cNvPr id="95235" name="Picture 3"/>
          <p:cNvPicPr>
            <a:picLocks noChangeAspect="1" noChangeArrowheads="1"/>
          </p:cNvPicPr>
          <p:nvPr/>
        </p:nvPicPr>
        <p:blipFill>
          <a:blip r:embed="rId3"/>
          <a:srcRect/>
          <a:stretch>
            <a:fillRect/>
          </a:stretch>
        </p:blipFill>
        <p:spPr bwMode="auto">
          <a:xfrm>
            <a:off x="179388" y="1700213"/>
            <a:ext cx="1089025" cy="1089025"/>
          </a:xfrm>
          <a:prstGeom prst="rect">
            <a:avLst/>
          </a:prstGeom>
          <a:noFill/>
          <a:ln w="9525">
            <a:noFill/>
            <a:miter lim="800000"/>
            <a:headEnd/>
            <a:tailEnd/>
          </a:ln>
        </p:spPr>
      </p:pic>
      <p:sp>
        <p:nvSpPr>
          <p:cNvPr id="6" name="TextBox 5"/>
          <p:cNvSpPr txBox="1"/>
          <p:nvPr/>
        </p:nvSpPr>
        <p:spPr>
          <a:xfrm>
            <a:off x="395288" y="1700213"/>
            <a:ext cx="873125" cy="647700"/>
          </a:xfrm>
          <a:prstGeom prst="rect">
            <a:avLst/>
          </a:prstGeom>
          <a:solidFill>
            <a:srgbClr val="4C9E38"/>
          </a:solidFill>
        </p:spPr>
        <p:txBody>
          <a:bodyPr>
            <a:spAutoFit/>
          </a:bodyPr>
          <a:lstStyle/>
          <a:p>
            <a:pPr eaLnBrk="0" hangingPunct="0">
              <a:defRPr/>
            </a:pPr>
            <a:r>
              <a:rPr lang="uk-UA" sz="900" b="1" dirty="0">
                <a:solidFill>
                  <a:schemeClr val="bg1"/>
                </a:solidFill>
                <a:latin typeface="+mj-lt"/>
                <a:cs typeface="Arial" panose="020B0604020202020204" pitchFamily="34" charset="0"/>
              </a:rPr>
              <a:t>ДОБРЕ ЗДОРОВ’Я І БЛАГОПОЛУЧЧЯ</a:t>
            </a:r>
            <a:endParaRPr lang="uk-UA" sz="900" b="1" dirty="0">
              <a:solidFill>
                <a:schemeClr val="bg1"/>
              </a:solidFill>
              <a:latin typeface="+mj-lt"/>
              <a:cs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2" descr="http://n-crowd.com/sites/default/files/pictures/TimeForAction.png"/>
          <p:cNvPicPr>
            <a:picLocks noChangeAspect="1" noChangeArrowheads="1"/>
          </p:cNvPicPr>
          <p:nvPr/>
        </p:nvPicPr>
        <p:blipFill>
          <a:blip r:embed="rId3"/>
          <a:srcRect/>
          <a:stretch>
            <a:fillRect/>
          </a:stretch>
        </p:blipFill>
        <p:spPr bwMode="auto">
          <a:xfrm>
            <a:off x="0" y="568325"/>
            <a:ext cx="9144000" cy="5770563"/>
          </a:xfrm>
          <a:prstGeom prst="rect">
            <a:avLst/>
          </a:prstGeom>
          <a:noFill/>
          <a:ln w="9525">
            <a:noFill/>
            <a:miter lim="800000"/>
            <a:headEnd/>
            <a:tailEnd/>
          </a:ln>
        </p:spPr>
      </p:pic>
      <p:sp>
        <p:nvSpPr>
          <p:cNvPr id="97282" name="Text Box 22"/>
          <p:cNvSpPr txBox="1">
            <a:spLocks noChangeArrowheads="1"/>
          </p:cNvSpPr>
          <p:nvPr/>
        </p:nvSpPr>
        <p:spPr bwMode="auto">
          <a:xfrm>
            <a:off x="0" y="200025"/>
            <a:ext cx="9144000" cy="400050"/>
          </a:xfrm>
          <a:prstGeom prst="rect">
            <a:avLst/>
          </a:prstGeom>
          <a:gradFill rotWithShape="0">
            <a:gsLst>
              <a:gs pos="0">
                <a:srgbClr val="0A5079"/>
              </a:gs>
              <a:gs pos="100000">
                <a:srgbClr val="22A6E0"/>
              </a:gs>
            </a:gsLst>
            <a:lin ang="0" scaled="1"/>
          </a:gradFill>
          <a:ln w="9525">
            <a:noFill/>
            <a:miter lim="800000"/>
            <a:headEnd/>
            <a:tailEnd/>
          </a:ln>
        </p:spPr>
        <p:txBody>
          <a:bodyPr lIns="91328" tIns="45664" rIns="91328" bIns="45664">
            <a:spAutoFit/>
          </a:bodyPr>
          <a:lstStyle/>
          <a:p>
            <a:pPr algn="ctr" eaLnBrk="0" hangingPunct="0"/>
            <a:r>
              <a:rPr lang="ru-RU" sz="2000" b="1">
                <a:solidFill>
                  <a:srgbClr val="FFFFFF"/>
                </a:solidFill>
                <a:latin typeface="Calibri" pitchFamily="34" charset="0"/>
              </a:rPr>
              <a:t>Час розширювати масштаб дій</a:t>
            </a:r>
            <a:endParaRPr lang="uk-UA" sz="2000" b="1">
              <a:solidFill>
                <a:srgbClr val="FFFFFF"/>
              </a:solidFill>
              <a:latin typeface="Calibri" pitchFamily="34" charset="0"/>
            </a:endParaRPr>
          </a:p>
        </p:txBody>
      </p:sp>
      <p:grpSp>
        <p:nvGrpSpPr>
          <p:cNvPr id="97283" name="Group 3"/>
          <p:cNvGrpSpPr>
            <a:grpSpLocks/>
          </p:cNvGrpSpPr>
          <p:nvPr/>
        </p:nvGrpSpPr>
        <p:grpSpPr bwMode="auto">
          <a:xfrm>
            <a:off x="5762625" y="558800"/>
            <a:ext cx="3381375" cy="1995488"/>
            <a:chOff x="419100" y="3607379"/>
            <a:chExt cx="3381566" cy="1994973"/>
          </a:xfrm>
        </p:grpSpPr>
        <p:grpSp>
          <p:nvGrpSpPr>
            <p:cNvPr id="97285" name="Group 5"/>
            <p:cNvGrpSpPr>
              <a:grpSpLocks/>
            </p:cNvGrpSpPr>
            <p:nvPr/>
          </p:nvGrpSpPr>
          <p:grpSpPr bwMode="auto">
            <a:xfrm>
              <a:off x="419100" y="3607379"/>
              <a:ext cx="3381566" cy="1918030"/>
              <a:chOff x="666297" y="614190"/>
              <a:chExt cx="8039743" cy="5235070"/>
            </a:xfrm>
          </p:grpSpPr>
          <p:pic>
            <p:nvPicPr>
              <p:cNvPr id="97287" name="Picture 2" descr="https://papersmart.unmeetings.org/media2/4510554/ga69_e.jpg"/>
              <p:cNvPicPr>
                <a:picLocks noChangeAspect="1" noChangeArrowheads="1"/>
              </p:cNvPicPr>
              <p:nvPr/>
            </p:nvPicPr>
            <p:blipFill>
              <a:blip r:embed="rId4"/>
              <a:srcRect/>
              <a:stretch>
                <a:fillRect/>
              </a:stretch>
            </p:blipFill>
            <p:spPr bwMode="auto">
              <a:xfrm>
                <a:off x="666297" y="725264"/>
                <a:ext cx="8039743" cy="5123996"/>
              </a:xfrm>
              <a:prstGeom prst="rect">
                <a:avLst/>
              </a:prstGeom>
              <a:noFill/>
              <a:ln w="9525">
                <a:noFill/>
                <a:miter lim="800000"/>
                <a:headEnd/>
                <a:tailEnd/>
              </a:ln>
            </p:spPr>
          </p:pic>
          <p:sp>
            <p:nvSpPr>
              <p:cNvPr id="97288" name="TextBox 8"/>
              <p:cNvSpPr txBox="1">
                <a:spLocks noChangeArrowheads="1"/>
              </p:cNvSpPr>
              <p:nvPr/>
            </p:nvSpPr>
            <p:spPr bwMode="auto">
              <a:xfrm>
                <a:off x="2177432" y="614190"/>
                <a:ext cx="439202" cy="756041"/>
              </a:xfrm>
              <a:prstGeom prst="rect">
                <a:avLst/>
              </a:prstGeom>
              <a:noFill/>
              <a:ln w="9525">
                <a:noFill/>
                <a:miter lim="800000"/>
                <a:headEnd/>
                <a:tailEnd/>
              </a:ln>
            </p:spPr>
            <p:txBody>
              <a:bodyPr wrap="none">
                <a:spAutoFit/>
              </a:bodyPr>
              <a:lstStyle/>
              <a:p>
                <a:pPr eaLnBrk="0" hangingPunct="0"/>
                <a:endParaRPr lang="uk-UA" sz="1200" b="1">
                  <a:solidFill>
                    <a:schemeClr val="bg1"/>
                  </a:solidFill>
                </a:endParaRPr>
              </a:p>
            </p:txBody>
          </p:sp>
        </p:grpSp>
        <p:sp>
          <p:nvSpPr>
            <p:cNvPr id="97286" name="TextBox 6"/>
            <p:cNvSpPr txBox="1">
              <a:spLocks noChangeArrowheads="1"/>
            </p:cNvSpPr>
            <p:nvPr/>
          </p:nvSpPr>
          <p:spPr bwMode="auto">
            <a:xfrm>
              <a:off x="2605693" y="5017577"/>
              <a:ext cx="1172629" cy="584775"/>
            </a:xfrm>
            <a:prstGeom prst="rect">
              <a:avLst/>
            </a:prstGeom>
            <a:noFill/>
            <a:ln w="9525">
              <a:noFill/>
              <a:miter lim="800000"/>
              <a:headEnd/>
              <a:tailEnd/>
            </a:ln>
          </p:spPr>
          <p:txBody>
            <a:bodyPr>
              <a:spAutoFit/>
            </a:bodyPr>
            <a:lstStyle/>
            <a:p>
              <a:pPr eaLnBrk="0" hangingPunct="0"/>
              <a:r>
                <a:rPr lang="en-GB" sz="3200" b="1">
                  <a:solidFill>
                    <a:schemeClr val="bg1"/>
                  </a:solidFill>
                </a:rPr>
                <a:t>2018</a:t>
              </a:r>
              <a:endParaRPr lang="uk-UA" sz="3200" b="1">
                <a:solidFill>
                  <a:schemeClr val="bg1"/>
                </a:solidFill>
              </a:endParaRPr>
            </a:p>
          </p:txBody>
        </p:sp>
      </p:grpSp>
      <p:pic>
        <p:nvPicPr>
          <p:cNvPr id="97284" name="Picture 5" descr="http://www.un.org/sustainabledevelopment/wp-content/uploads/2015/08/UNSustainableDevelopmentGoals_Brand-01.png"/>
          <p:cNvPicPr>
            <a:picLocks noChangeAspect="1" noChangeArrowheads="1"/>
          </p:cNvPicPr>
          <p:nvPr/>
        </p:nvPicPr>
        <p:blipFill>
          <a:blip r:embed="rId5"/>
          <a:srcRect/>
          <a:stretch>
            <a:fillRect/>
          </a:stretch>
        </p:blipFill>
        <p:spPr bwMode="auto">
          <a:xfrm>
            <a:off x="361950" y="530225"/>
            <a:ext cx="5400675" cy="11525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Box 1"/>
          <p:cNvSpPr txBox="1">
            <a:spLocks noChangeArrowheads="1"/>
          </p:cNvSpPr>
          <p:nvPr/>
        </p:nvSpPr>
        <p:spPr bwMode="auto">
          <a:xfrm>
            <a:off x="457200" y="758825"/>
            <a:ext cx="9361488" cy="922338"/>
          </a:xfrm>
          <a:prstGeom prst="rect">
            <a:avLst/>
          </a:prstGeom>
          <a:noFill/>
          <a:ln w="9525">
            <a:noFill/>
            <a:miter lim="800000"/>
            <a:headEnd/>
            <a:tailEnd/>
          </a:ln>
        </p:spPr>
        <p:txBody>
          <a:bodyPr>
            <a:spAutoFit/>
          </a:bodyPr>
          <a:lstStyle/>
          <a:p>
            <a:pPr eaLnBrk="0" hangingPunct="0"/>
            <a:r>
              <a:rPr lang="uk-UA"/>
              <a:t>Більше інформації:</a:t>
            </a:r>
            <a:endParaRPr lang="en-US"/>
          </a:p>
          <a:p>
            <a:pPr eaLnBrk="0" hangingPunct="0"/>
            <a:r>
              <a:rPr lang="en-US"/>
              <a:t>http://www.who.int/topics/sustainable-development-goals/en/</a:t>
            </a:r>
            <a:endParaRPr lang="uk-UA"/>
          </a:p>
          <a:p>
            <a:pPr eaLnBrk="0" hangingPunct="0"/>
            <a:r>
              <a:rPr lang="uk-UA"/>
              <a:t> </a:t>
            </a:r>
            <a:endParaRPr lang="en-US"/>
          </a:p>
        </p:txBody>
      </p:sp>
      <p:pic>
        <p:nvPicPr>
          <p:cNvPr id="99330" name="Picture 2"/>
          <p:cNvPicPr>
            <a:picLocks noChangeAspect="1"/>
          </p:cNvPicPr>
          <p:nvPr/>
        </p:nvPicPr>
        <p:blipFill>
          <a:blip r:embed="rId3"/>
          <a:srcRect/>
          <a:stretch>
            <a:fillRect/>
          </a:stretch>
        </p:blipFill>
        <p:spPr bwMode="auto">
          <a:xfrm>
            <a:off x="457200" y="1412875"/>
            <a:ext cx="7902575" cy="5126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611188" y="2708275"/>
            <a:ext cx="8229600" cy="1301750"/>
          </a:xfrm>
        </p:spPr>
        <p:txBody>
          <a:bodyPr/>
          <a:lstStyle/>
          <a:p>
            <a:r>
              <a:rPr lang="uk-UA" sz="9600" smtClean="0"/>
              <a:t>Дякую!</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stripe"/>
          <p:cNvPicPr>
            <a:picLocks noChangeAspect="1" noChangeArrowheads="1"/>
          </p:cNvPicPr>
          <p:nvPr/>
        </p:nvPicPr>
        <p:blipFill>
          <a:blip r:embed="rId3"/>
          <a:srcRect/>
          <a:stretch>
            <a:fillRect/>
          </a:stretch>
        </p:blipFill>
        <p:spPr bwMode="auto">
          <a:xfrm>
            <a:off x="6619875" y="457200"/>
            <a:ext cx="2524125" cy="522288"/>
          </a:xfrm>
          <a:prstGeom prst="rect">
            <a:avLst/>
          </a:prstGeom>
          <a:noFill/>
          <a:ln w="9525">
            <a:noFill/>
            <a:miter lim="800000"/>
            <a:headEnd/>
            <a:tailEnd/>
          </a:ln>
        </p:spPr>
      </p:pic>
      <p:sp>
        <p:nvSpPr>
          <p:cNvPr id="34818" name="Rectangle 5"/>
          <p:cNvSpPr>
            <a:spLocks noChangeArrowheads="1"/>
          </p:cNvSpPr>
          <p:nvPr/>
        </p:nvSpPr>
        <p:spPr bwMode="auto">
          <a:xfrm>
            <a:off x="1862138" y="1235075"/>
            <a:ext cx="6019800" cy="584200"/>
          </a:xfrm>
          <a:prstGeom prst="rect">
            <a:avLst/>
          </a:prstGeom>
          <a:noFill/>
          <a:ln w="9525">
            <a:noFill/>
            <a:miter lim="800000"/>
            <a:headEnd/>
            <a:tailEnd/>
          </a:ln>
        </p:spPr>
        <p:txBody>
          <a:bodyPr anchor="ctr">
            <a:spAutoFit/>
          </a:bodyPr>
          <a:lstStyle/>
          <a:p>
            <a:r>
              <a:rPr lang="uk-UA" altLang="uk-UA" sz="3200" b="1">
                <a:solidFill>
                  <a:srgbClr val="0066CC"/>
                </a:solidFill>
              </a:rPr>
              <a:t>Що таке сталий розвиток? </a:t>
            </a:r>
            <a:endParaRPr lang="ru-RU" altLang="uk-UA" sz="3200">
              <a:solidFill>
                <a:srgbClr val="0066CC"/>
              </a:solidFill>
            </a:endParaRPr>
          </a:p>
        </p:txBody>
      </p:sp>
      <p:pic>
        <p:nvPicPr>
          <p:cNvPr id="34819" name="Picture 2"/>
          <p:cNvPicPr>
            <a:picLocks noChangeAspect="1" noChangeArrowheads="1"/>
          </p:cNvPicPr>
          <p:nvPr/>
        </p:nvPicPr>
        <p:blipFill>
          <a:blip r:embed="rId4"/>
          <a:srcRect/>
          <a:stretch>
            <a:fillRect/>
          </a:stretch>
        </p:blipFill>
        <p:spPr bwMode="auto">
          <a:xfrm>
            <a:off x="228600" y="228600"/>
            <a:ext cx="1817688" cy="1143000"/>
          </a:xfrm>
          <a:prstGeom prst="rect">
            <a:avLst/>
          </a:prstGeom>
          <a:noFill/>
          <a:ln w="9525">
            <a:noFill/>
            <a:miter lim="800000"/>
            <a:headEnd/>
            <a:tailEnd/>
          </a:ln>
        </p:spPr>
      </p:pic>
      <p:sp>
        <p:nvSpPr>
          <p:cNvPr id="34820" name="Rectangle 1"/>
          <p:cNvSpPr>
            <a:spLocks noChangeArrowheads="1"/>
          </p:cNvSpPr>
          <p:nvPr/>
        </p:nvSpPr>
        <p:spPr bwMode="auto">
          <a:xfrm>
            <a:off x="381000" y="2133600"/>
            <a:ext cx="8382000" cy="3786188"/>
          </a:xfrm>
          <a:prstGeom prst="rect">
            <a:avLst/>
          </a:prstGeom>
          <a:noFill/>
          <a:ln w="9525">
            <a:noFill/>
            <a:miter lim="800000"/>
            <a:headEnd/>
            <a:tailEnd/>
          </a:ln>
        </p:spPr>
        <p:txBody>
          <a:bodyPr>
            <a:spAutoFit/>
          </a:bodyPr>
          <a:lstStyle/>
          <a:p>
            <a:pPr algn="just"/>
            <a:r>
              <a:rPr lang="uk-UA" altLang="uk-UA" sz="2400" b="1"/>
              <a:t>Поява терміну «сталий розвиток»</a:t>
            </a:r>
            <a:endParaRPr lang="en-US" altLang="uk-UA" sz="2400"/>
          </a:p>
          <a:p>
            <a:pPr algn="just"/>
            <a:r>
              <a:rPr lang="uk-UA" altLang="uk-UA" sz="2400"/>
              <a:t>1987 рік - прем′єр-міністр Норвегії Гру Харлем Брундланд сформулювала поняття «</a:t>
            </a:r>
            <a:r>
              <a:rPr lang="en-US" altLang="uk-UA" sz="2400"/>
              <a:t>sustainable development</a:t>
            </a:r>
            <a:r>
              <a:rPr lang="ru-RU" altLang="uk-UA" sz="2400"/>
              <a:t>» (сталий розвиток) </a:t>
            </a:r>
            <a:r>
              <a:rPr lang="uk-UA" altLang="uk-UA" sz="2400"/>
              <a:t>в звіті «Наше спільне майбутнє».</a:t>
            </a:r>
          </a:p>
          <a:p>
            <a:pPr algn="just"/>
            <a:endParaRPr lang="en-US" altLang="uk-UA" sz="2400"/>
          </a:p>
          <a:p>
            <a:pPr algn="just"/>
            <a:r>
              <a:rPr lang="uk-UA" altLang="uk-UA" sz="2400" b="1" i="1">
                <a:solidFill>
                  <a:srgbClr val="0066CC"/>
                </a:solidFill>
              </a:rPr>
              <a:t>Сталий розвиток у формулюванні ООН</a:t>
            </a:r>
            <a:r>
              <a:rPr lang="uk-UA" altLang="uk-UA" sz="2400" b="1" i="1"/>
              <a:t> </a:t>
            </a:r>
            <a:r>
              <a:rPr lang="uk-UA" altLang="uk-UA" sz="2400"/>
              <a:t>– це розвиток суспільства, що дозволяє задовольняти потреби нинішнього покоління, не наносячи при цьому шкоди можливостям майбутніх поколінь для задоволення їхніх власних потреб.</a:t>
            </a:r>
            <a:endParaRPr lang="en-US" altLang="uk-UA"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stripe"/>
          <p:cNvPicPr>
            <a:picLocks noChangeAspect="1" noChangeArrowheads="1"/>
          </p:cNvPicPr>
          <p:nvPr/>
        </p:nvPicPr>
        <p:blipFill>
          <a:blip r:embed="rId3"/>
          <a:srcRect/>
          <a:stretch>
            <a:fillRect/>
          </a:stretch>
        </p:blipFill>
        <p:spPr bwMode="auto">
          <a:xfrm>
            <a:off x="6619875" y="457200"/>
            <a:ext cx="2524125" cy="522288"/>
          </a:xfrm>
          <a:prstGeom prst="rect">
            <a:avLst/>
          </a:prstGeom>
          <a:noFill/>
          <a:ln w="9525">
            <a:noFill/>
            <a:miter lim="800000"/>
            <a:headEnd/>
            <a:tailEnd/>
          </a:ln>
        </p:spPr>
      </p:pic>
      <p:sp>
        <p:nvSpPr>
          <p:cNvPr id="36866" name="Rectangle 5"/>
          <p:cNvSpPr>
            <a:spLocks noChangeArrowheads="1"/>
          </p:cNvSpPr>
          <p:nvPr/>
        </p:nvSpPr>
        <p:spPr bwMode="auto">
          <a:xfrm>
            <a:off x="1862138" y="1235075"/>
            <a:ext cx="6019800" cy="584200"/>
          </a:xfrm>
          <a:prstGeom prst="rect">
            <a:avLst/>
          </a:prstGeom>
          <a:noFill/>
          <a:ln w="9525">
            <a:noFill/>
            <a:miter lim="800000"/>
            <a:headEnd/>
            <a:tailEnd/>
          </a:ln>
        </p:spPr>
        <p:txBody>
          <a:bodyPr anchor="ctr">
            <a:spAutoFit/>
          </a:bodyPr>
          <a:lstStyle/>
          <a:p>
            <a:r>
              <a:rPr lang="uk-UA" altLang="uk-UA" sz="3200" b="1">
                <a:solidFill>
                  <a:srgbClr val="0066CC"/>
                </a:solidFill>
              </a:rPr>
              <a:t>Що таке сталий розвиток? </a:t>
            </a:r>
            <a:endParaRPr lang="ru-RU" altLang="uk-UA" sz="3200">
              <a:solidFill>
                <a:srgbClr val="0066CC"/>
              </a:solidFill>
            </a:endParaRPr>
          </a:p>
        </p:txBody>
      </p:sp>
      <p:pic>
        <p:nvPicPr>
          <p:cNvPr id="36867" name="Picture 2"/>
          <p:cNvPicPr>
            <a:picLocks noChangeAspect="1" noChangeArrowheads="1"/>
          </p:cNvPicPr>
          <p:nvPr/>
        </p:nvPicPr>
        <p:blipFill>
          <a:blip r:embed="rId4"/>
          <a:srcRect/>
          <a:stretch>
            <a:fillRect/>
          </a:stretch>
        </p:blipFill>
        <p:spPr bwMode="auto">
          <a:xfrm>
            <a:off x="228600" y="228600"/>
            <a:ext cx="1817688" cy="1143000"/>
          </a:xfrm>
          <a:prstGeom prst="rect">
            <a:avLst/>
          </a:prstGeom>
          <a:noFill/>
          <a:ln w="9525">
            <a:noFill/>
            <a:miter lim="800000"/>
            <a:headEnd/>
            <a:tailEnd/>
          </a:ln>
        </p:spPr>
      </p:pic>
      <p:pic>
        <p:nvPicPr>
          <p:cNvPr id="36868" name="Picture 2"/>
          <p:cNvPicPr>
            <a:picLocks noChangeAspect="1" noChangeArrowheads="1"/>
          </p:cNvPicPr>
          <p:nvPr/>
        </p:nvPicPr>
        <p:blipFill>
          <a:blip r:embed="rId5"/>
          <a:srcRect/>
          <a:stretch>
            <a:fillRect/>
          </a:stretch>
        </p:blipFill>
        <p:spPr bwMode="auto">
          <a:xfrm>
            <a:off x="1447800" y="2057400"/>
            <a:ext cx="6248400" cy="445293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stripe"/>
          <p:cNvPicPr>
            <a:picLocks noChangeAspect="1" noChangeArrowheads="1"/>
          </p:cNvPicPr>
          <p:nvPr/>
        </p:nvPicPr>
        <p:blipFill>
          <a:blip r:embed="rId3"/>
          <a:srcRect/>
          <a:stretch>
            <a:fillRect/>
          </a:stretch>
        </p:blipFill>
        <p:spPr bwMode="auto">
          <a:xfrm>
            <a:off x="6619875" y="457200"/>
            <a:ext cx="2524125" cy="522288"/>
          </a:xfrm>
          <a:prstGeom prst="rect">
            <a:avLst/>
          </a:prstGeom>
          <a:noFill/>
          <a:ln w="9525">
            <a:noFill/>
            <a:miter lim="800000"/>
            <a:headEnd/>
            <a:tailEnd/>
          </a:ln>
        </p:spPr>
      </p:pic>
      <p:sp>
        <p:nvSpPr>
          <p:cNvPr id="38914" name="Rectangle 5"/>
          <p:cNvSpPr>
            <a:spLocks noChangeArrowheads="1"/>
          </p:cNvSpPr>
          <p:nvPr/>
        </p:nvSpPr>
        <p:spPr bwMode="auto">
          <a:xfrm>
            <a:off x="1862138" y="1235075"/>
            <a:ext cx="6019800" cy="584200"/>
          </a:xfrm>
          <a:prstGeom prst="rect">
            <a:avLst/>
          </a:prstGeom>
          <a:noFill/>
          <a:ln w="9525">
            <a:noFill/>
            <a:miter lim="800000"/>
            <a:headEnd/>
            <a:tailEnd/>
          </a:ln>
        </p:spPr>
        <p:txBody>
          <a:bodyPr anchor="ctr">
            <a:spAutoFit/>
          </a:bodyPr>
          <a:lstStyle/>
          <a:p>
            <a:r>
              <a:rPr lang="uk-UA" altLang="uk-UA" sz="3200" b="1">
                <a:solidFill>
                  <a:srgbClr val="0066CC"/>
                </a:solidFill>
              </a:rPr>
              <a:t>Що таке сталий розвиток? </a:t>
            </a:r>
            <a:endParaRPr lang="ru-RU" altLang="uk-UA" sz="3200">
              <a:solidFill>
                <a:srgbClr val="0066CC"/>
              </a:solidFill>
            </a:endParaRPr>
          </a:p>
        </p:txBody>
      </p:sp>
      <p:pic>
        <p:nvPicPr>
          <p:cNvPr id="38915" name="Picture 2"/>
          <p:cNvPicPr>
            <a:picLocks noChangeAspect="1" noChangeArrowheads="1"/>
          </p:cNvPicPr>
          <p:nvPr/>
        </p:nvPicPr>
        <p:blipFill>
          <a:blip r:embed="rId4"/>
          <a:srcRect/>
          <a:stretch>
            <a:fillRect/>
          </a:stretch>
        </p:blipFill>
        <p:spPr bwMode="auto">
          <a:xfrm>
            <a:off x="228600" y="228600"/>
            <a:ext cx="1817688" cy="1143000"/>
          </a:xfrm>
          <a:prstGeom prst="rect">
            <a:avLst/>
          </a:prstGeom>
          <a:noFill/>
          <a:ln w="9525">
            <a:noFill/>
            <a:miter lim="800000"/>
            <a:headEnd/>
            <a:tailEnd/>
          </a:ln>
        </p:spPr>
      </p:pic>
      <p:pic>
        <p:nvPicPr>
          <p:cNvPr id="38916" name="Picture 2"/>
          <p:cNvPicPr>
            <a:picLocks noChangeAspect="1" noChangeArrowheads="1"/>
          </p:cNvPicPr>
          <p:nvPr/>
        </p:nvPicPr>
        <p:blipFill>
          <a:blip r:embed="rId5"/>
          <a:srcRect/>
          <a:stretch>
            <a:fillRect/>
          </a:stretch>
        </p:blipFill>
        <p:spPr bwMode="auto">
          <a:xfrm>
            <a:off x="1600200" y="1847850"/>
            <a:ext cx="6019800" cy="437991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stripe"/>
          <p:cNvPicPr>
            <a:picLocks noChangeAspect="1" noChangeArrowheads="1"/>
          </p:cNvPicPr>
          <p:nvPr/>
        </p:nvPicPr>
        <p:blipFill>
          <a:blip r:embed="rId3"/>
          <a:srcRect/>
          <a:stretch>
            <a:fillRect/>
          </a:stretch>
        </p:blipFill>
        <p:spPr bwMode="auto">
          <a:xfrm>
            <a:off x="6619875" y="457200"/>
            <a:ext cx="2524125" cy="522288"/>
          </a:xfrm>
          <a:prstGeom prst="rect">
            <a:avLst/>
          </a:prstGeom>
          <a:noFill/>
          <a:ln w="9525">
            <a:noFill/>
            <a:miter lim="800000"/>
            <a:headEnd/>
            <a:tailEnd/>
          </a:ln>
        </p:spPr>
      </p:pic>
      <p:sp>
        <p:nvSpPr>
          <p:cNvPr id="40962" name="Rectangle 5"/>
          <p:cNvSpPr>
            <a:spLocks noChangeArrowheads="1"/>
          </p:cNvSpPr>
          <p:nvPr/>
        </p:nvSpPr>
        <p:spPr bwMode="auto">
          <a:xfrm>
            <a:off x="2514600" y="1214438"/>
            <a:ext cx="4648200" cy="585787"/>
          </a:xfrm>
          <a:prstGeom prst="rect">
            <a:avLst/>
          </a:prstGeom>
          <a:noFill/>
          <a:ln w="9525">
            <a:noFill/>
            <a:miter lim="800000"/>
            <a:headEnd/>
            <a:tailEnd/>
          </a:ln>
        </p:spPr>
        <p:txBody>
          <a:bodyPr anchor="ctr">
            <a:spAutoFit/>
          </a:bodyPr>
          <a:lstStyle/>
          <a:p>
            <a:r>
              <a:rPr lang="uk-UA" altLang="uk-UA" sz="3200" b="1">
                <a:solidFill>
                  <a:srgbClr val="0066CC"/>
                </a:solidFill>
              </a:rPr>
              <a:t>Історія становлення </a:t>
            </a:r>
            <a:endParaRPr lang="ru-RU" altLang="uk-UA" sz="3200">
              <a:solidFill>
                <a:srgbClr val="0066CC"/>
              </a:solidFill>
            </a:endParaRPr>
          </a:p>
        </p:txBody>
      </p:sp>
      <p:pic>
        <p:nvPicPr>
          <p:cNvPr id="40963" name="Picture 2"/>
          <p:cNvPicPr>
            <a:picLocks noChangeAspect="1" noChangeArrowheads="1"/>
          </p:cNvPicPr>
          <p:nvPr/>
        </p:nvPicPr>
        <p:blipFill>
          <a:blip r:embed="rId4"/>
          <a:srcRect/>
          <a:stretch>
            <a:fillRect/>
          </a:stretch>
        </p:blipFill>
        <p:spPr bwMode="auto">
          <a:xfrm>
            <a:off x="228600" y="228600"/>
            <a:ext cx="1817688" cy="1143000"/>
          </a:xfrm>
          <a:prstGeom prst="rect">
            <a:avLst/>
          </a:prstGeom>
          <a:noFill/>
          <a:ln w="9525">
            <a:noFill/>
            <a:miter lim="800000"/>
            <a:headEnd/>
            <a:tailEnd/>
          </a:ln>
        </p:spPr>
      </p:pic>
      <p:sp>
        <p:nvSpPr>
          <p:cNvPr id="40964" name="Rectangle 1"/>
          <p:cNvSpPr>
            <a:spLocks noChangeArrowheads="1"/>
          </p:cNvSpPr>
          <p:nvPr/>
        </p:nvSpPr>
        <p:spPr bwMode="auto">
          <a:xfrm>
            <a:off x="339725" y="2351088"/>
            <a:ext cx="4191000" cy="4154487"/>
          </a:xfrm>
          <a:prstGeom prst="rect">
            <a:avLst/>
          </a:prstGeom>
          <a:noFill/>
          <a:ln w="9525">
            <a:noFill/>
            <a:miter lim="800000"/>
            <a:headEnd/>
            <a:tailEnd/>
          </a:ln>
        </p:spPr>
        <p:txBody>
          <a:bodyPr>
            <a:spAutoFit/>
          </a:bodyPr>
          <a:lstStyle/>
          <a:p>
            <a:r>
              <a:rPr lang="ru-RU" altLang="uk-UA" sz="2400" b="1"/>
              <a:t>Конференція ООН з навколишнього середовища і розвитку </a:t>
            </a:r>
          </a:p>
          <a:p>
            <a:endParaRPr lang="ru-RU" altLang="uk-UA" sz="2400"/>
          </a:p>
          <a:p>
            <a:r>
              <a:rPr lang="ru-RU" altLang="uk-UA" sz="2400"/>
              <a:t>(Ріо-де-Жанейро, 1992 рік)</a:t>
            </a:r>
          </a:p>
          <a:p>
            <a:endParaRPr lang="ru-RU" altLang="uk-UA" sz="2400"/>
          </a:p>
          <a:p>
            <a:r>
              <a:rPr lang="ru-RU" altLang="uk-UA" sz="2400"/>
              <a:t>«Декларація Ріо» закріпила 27 найважливіших принципів охорони довкілля у контексті забезпечення сталого розвитку.</a:t>
            </a:r>
            <a:endParaRPr lang="uk-UA" altLang="uk-UA" sz="2400"/>
          </a:p>
        </p:txBody>
      </p:sp>
      <p:pic>
        <p:nvPicPr>
          <p:cNvPr id="40965" name="Picture 2"/>
          <p:cNvPicPr>
            <a:picLocks noChangeAspect="1" noChangeArrowheads="1"/>
          </p:cNvPicPr>
          <p:nvPr/>
        </p:nvPicPr>
        <p:blipFill>
          <a:blip r:embed="rId5"/>
          <a:srcRect/>
          <a:stretch>
            <a:fillRect/>
          </a:stretch>
        </p:blipFill>
        <p:spPr bwMode="auto">
          <a:xfrm>
            <a:off x="4530725" y="2951163"/>
            <a:ext cx="4441825" cy="324643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stripe"/>
          <p:cNvPicPr>
            <a:picLocks noChangeAspect="1" noChangeArrowheads="1"/>
          </p:cNvPicPr>
          <p:nvPr/>
        </p:nvPicPr>
        <p:blipFill>
          <a:blip r:embed="rId3"/>
          <a:srcRect/>
          <a:stretch>
            <a:fillRect/>
          </a:stretch>
        </p:blipFill>
        <p:spPr bwMode="auto">
          <a:xfrm>
            <a:off x="6619875" y="457200"/>
            <a:ext cx="2524125" cy="522288"/>
          </a:xfrm>
          <a:prstGeom prst="rect">
            <a:avLst/>
          </a:prstGeom>
          <a:noFill/>
          <a:ln w="9525">
            <a:noFill/>
            <a:miter lim="800000"/>
            <a:headEnd/>
            <a:tailEnd/>
          </a:ln>
        </p:spPr>
      </p:pic>
      <p:sp>
        <p:nvSpPr>
          <p:cNvPr id="43010" name="Rectangle 5"/>
          <p:cNvSpPr>
            <a:spLocks noChangeArrowheads="1"/>
          </p:cNvSpPr>
          <p:nvPr/>
        </p:nvSpPr>
        <p:spPr bwMode="auto">
          <a:xfrm>
            <a:off x="2514600" y="1214438"/>
            <a:ext cx="4648200" cy="585787"/>
          </a:xfrm>
          <a:prstGeom prst="rect">
            <a:avLst/>
          </a:prstGeom>
          <a:noFill/>
          <a:ln w="9525">
            <a:noFill/>
            <a:miter lim="800000"/>
            <a:headEnd/>
            <a:tailEnd/>
          </a:ln>
        </p:spPr>
        <p:txBody>
          <a:bodyPr anchor="ctr">
            <a:spAutoFit/>
          </a:bodyPr>
          <a:lstStyle/>
          <a:p>
            <a:r>
              <a:rPr lang="uk-UA" altLang="uk-UA" sz="3200" b="1">
                <a:solidFill>
                  <a:srgbClr val="0066CC"/>
                </a:solidFill>
              </a:rPr>
              <a:t>Історія становлення </a:t>
            </a:r>
            <a:endParaRPr lang="ru-RU" altLang="uk-UA" sz="3200">
              <a:solidFill>
                <a:srgbClr val="0066CC"/>
              </a:solidFill>
            </a:endParaRPr>
          </a:p>
        </p:txBody>
      </p:sp>
      <p:pic>
        <p:nvPicPr>
          <p:cNvPr id="43011" name="Picture 2"/>
          <p:cNvPicPr>
            <a:picLocks noChangeAspect="1" noChangeArrowheads="1"/>
          </p:cNvPicPr>
          <p:nvPr/>
        </p:nvPicPr>
        <p:blipFill>
          <a:blip r:embed="rId4"/>
          <a:srcRect/>
          <a:stretch>
            <a:fillRect/>
          </a:stretch>
        </p:blipFill>
        <p:spPr bwMode="auto">
          <a:xfrm>
            <a:off x="228600" y="228600"/>
            <a:ext cx="1817688" cy="1143000"/>
          </a:xfrm>
          <a:prstGeom prst="rect">
            <a:avLst/>
          </a:prstGeom>
          <a:noFill/>
          <a:ln w="9525">
            <a:noFill/>
            <a:miter lim="800000"/>
            <a:headEnd/>
            <a:tailEnd/>
          </a:ln>
        </p:spPr>
      </p:pic>
      <p:sp>
        <p:nvSpPr>
          <p:cNvPr id="43012" name="Rectangle 1"/>
          <p:cNvSpPr>
            <a:spLocks noChangeArrowheads="1"/>
          </p:cNvSpPr>
          <p:nvPr/>
        </p:nvSpPr>
        <p:spPr bwMode="auto">
          <a:xfrm>
            <a:off x="339725" y="2351088"/>
            <a:ext cx="4003675" cy="3416300"/>
          </a:xfrm>
          <a:prstGeom prst="rect">
            <a:avLst/>
          </a:prstGeom>
          <a:noFill/>
          <a:ln w="9525">
            <a:noFill/>
            <a:miter lim="800000"/>
            <a:headEnd/>
            <a:tailEnd/>
          </a:ln>
        </p:spPr>
        <p:txBody>
          <a:bodyPr>
            <a:spAutoFit/>
          </a:bodyPr>
          <a:lstStyle/>
          <a:p>
            <a:r>
              <a:rPr lang="ru-RU" altLang="uk-UA" sz="2400" b="1"/>
              <a:t>Всесвітній саміт тисячоліття</a:t>
            </a:r>
          </a:p>
          <a:p>
            <a:endParaRPr lang="ru-RU" altLang="uk-UA" sz="2400"/>
          </a:p>
          <a:p>
            <a:r>
              <a:rPr lang="ru-RU" altLang="uk-UA" sz="2400"/>
              <a:t>(Нью-Йорк, 2000 рік)</a:t>
            </a:r>
          </a:p>
          <a:p>
            <a:endParaRPr lang="ru-RU" altLang="uk-UA" sz="2400"/>
          </a:p>
          <a:p>
            <a:r>
              <a:rPr lang="ru-RU" altLang="uk-UA" sz="2400"/>
              <a:t>Визначено Цілі Розвитку Тисячоліття до 2015 року </a:t>
            </a:r>
            <a:endParaRPr lang="en-US" altLang="uk-UA" sz="2400"/>
          </a:p>
          <a:p>
            <a:r>
              <a:rPr lang="en-US" altLang="uk-UA" sz="2400"/>
              <a:t>189</a:t>
            </a:r>
            <a:r>
              <a:rPr lang="uk-UA" altLang="uk-UA" sz="2400"/>
              <a:t> країнб у тому числі Україна </a:t>
            </a:r>
          </a:p>
        </p:txBody>
      </p:sp>
      <p:pic>
        <p:nvPicPr>
          <p:cNvPr id="43013" name="Picture 2"/>
          <p:cNvPicPr>
            <a:picLocks noChangeAspect="1" noChangeArrowheads="1"/>
          </p:cNvPicPr>
          <p:nvPr/>
        </p:nvPicPr>
        <p:blipFill>
          <a:blip r:embed="rId5"/>
          <a:srcRect/>
          <a:stretch>
            <a:fillRect/>
          </a:stretch>
        </p:blipFill>
        <p:spPr bwMode="auto">
          <a:xfrm>
            <a:off x="4232275" y="2622550"/>
            <a:ext cx="4400550" cy="29400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8"/>
          <p:cNvSpPr>
            <a:spLocks noGrp="1"/>
          </p:cNvSpPr>
          <p:nvPr>
            <p:ph sz="half" idx="1"/>
          </p:nvPr>
        </p:nvSpPr>
        <p:spPr/>
        <p:txBody>
          <a:bodyPr/>
          <a:lstStyle/>
          <a:p>
            <a:pPr eaLnBrk="1" hangingPunct="1">
              <a:buFontTx/>
              <a:buNone/>
            </a:pPr>
            <a:r>
              <a:rPr lang="uk-UA" altLang="uk-UA" sz="2400" smtClean="0"/>
              <a:t>Глобальні </a:t>
            </a:r>
            <a:r>
              <a:rPr lang="uk-UA" altLang="uk-UA" sz="2400" b="1" smtClean="0"/>
              <a:t>ЦРТ</a:t>
            </a:r>
            <a:r>
              <a:rPr lang="uk-UA" altLang="uk-UA" sz="2400" smtClean="0"/>
              <a:t> були</a:t>
            </a:r>
          </a:p>
          <a:p>
            <a:pPr eaLnBrk="1" hangingPunct="1">
              <a:buFontTx/>
              <a:buNone/>
            </a:pPr>
            <a:r>
              <a:rPr lang="uk-UA" altLang="uk-UA" sz="2400" smtClean="0"/>
              <a:t>адаптовані для України,</a:t>
            </a:r>
          </a:p>
          <a:p>
            <a:pPr eaLnBrk="1" hangingPunct="1">
              <a:buFontTx/>
              <a:buNone/>
            </a:pPr>
            <a:r>
              <a:rPr lang="uk-UA" altLang="uk-UA" sz="2400" smtClean="0"/>
              <a:t>враховуючи особливості </a:t>
            </a:r>
          </a:p>
          <a:p>
            <a:pPr eaLnBrk="1" hangingPunct="1">
              <a:buFontTx/>
              <a:buNone/>
            </a:pPr>
            <a:r>
              <a:rPr lang="uk-UA" altLang="uk-UA" sz="2400" smtClean="0"/>
              <a:t>нашої країни.</a:t>
            </a:r>
          </a:p>
          <a:p>
            <a:pPr eaLnBrk="1" hangingPunct="1">
              <a:buFontTx/>
              <a:buNone/>
            </a:pPr>
            <a:endParaRPr lang="uk-UA" altLang="uk-UA" sz="2400" smtClean="0"/>
          </a:p>
          <a:p>
            <a:pPr eaLnBrk="1" hangingPunct="1">
              <a:buFontTx/>
              <a:buNone/>
            </a:pPr>
            <a:r>
              <a:rPr lang="uk-UA" altLang="uk-UA" sz="2400" smtClean="0"/>
              <a:t>До </a:t>
            </a:r>
            <a:r>
              <a:rPr lang="uk-UA" altLang="uk-UA" sz="2400" b="1" smtClean="0"/>
              <a:t>2015 року</a:t>
            </a:r>
            <a:r>
              <a:rPr lang="uk-UA" altLang="uk-UA" sz="2400" smtClean="0"/>
              <a:t>: </a:t>
            </a:r>
            <a:r>
              <a:rPr lang="uk-UA" altLang="uk-UA" sz="2400" b="1" smtClean="0"/>
              <a:t>6</a:t>
            </a:r>
            <a:r>
              <a:rPr lang="uk-UA" altLang="uk-UA" sz="2400" smtClean="0"/>
              <a:t> Цілей, </a:t>
            </a:r>
          </a:p>
          <a:p>
            <a:pPr eaLnBrk="1" hangingPunct="1">
              <a:buFontTx/>
              <a:buNone/>
            </a:pPr>
            <a:r>
              <a:rPr lang="uk-UA" altLang="uk-UA" sz="2400" b="1" smtClean="0"/>
              <a:t>13 </a:t>
            </a:r>
            <a:r>
              <a:rPr lang="uk-UA" altLang="uk-UA" sz="2400" smtClean="0"/>
              <a:t>завдань, </a:t>
            </a:r>
            <a:r>
              <a:rPr lang="uk-UA" altLang="uk-UA" sz="2400" b="1" smtClean="0"/>
              <a:t>33 </a:t>
            </a:r>
            <a:r>
              <a:rPr lang="uk-UA" altLang="uk-UA" sz="2400" smtClean="0"/>
              <a:t>показника</a:t>
            </a:r>
          </a:p>
          <a:p>
            <a:pPr eaLnBrk="1" hangingPunct="1">
              <a:buFontTx/>
              <a:buNone/>
            </a:pPr>
            <a:endParaRPr lang="uk-UA" altLang="uk-UA" smtClean="0"/>
          </a:p>
          <a:p>
            <a:pPr eaLnBrk="1" hangingPunct="1"/>
            <a:endParaRPr lang="uk-UA" altLang="uk-UA" smtClean="0"/>
          </a:p>
          <a:p>
            <a:pPr eaLnBrk="1" hangingPunct="1"/>
            <a:endParaRPr lang="en-US" altLang="uk-UA" smtClean="0"/>
          </a:p>
        </p:txBody>
      </p:sp>
      <p:pic>
        <p:nvPicPr>
          <p:cNvPr id="45058" name="Picture 7" descr="KA-Kuchma"/>
          <p:cNvPicPr>
            <a:picLocks noGrp="1" noChangeAspect="1" noChangeArrowheads="1"/>
          </p:cNvPicPr>
          <p:nvPr>
            <p:ph sz="half" idx="2"/>
          </p:nvPr>
        </p:nvPicPr>
        <p:blipFill>
          <a:blip r:embed="rId3"/>
          <a:srcRect/>
          <a:stretch>
            <a:fillRect/>
          </a:stretch>
        </p:blipFill>
        <p:spPr>
          <a:xfrm>
            <a:off x="4572000" y="1785938"/>
            <a:ext cx="4200525" cy="3703637"/>
          </a:xfrm>
        </p:spPr>
      </p:pic>
      <p:pic>
        <p:nvPicPr>
          <p:cNvPr id="45059" name="Picture 2"/>
          <p:cNvPicPr>
            <a:picLocks noChangeAspect="1" noChangeArrowheads="1"/>
          </p:cNvPicPr>
          <p:nvPr/>
        </p:nvPicPr>
        <p:blipFill>
          <a:blip r:embed="rId4"/>
          <a:srcRect/>
          <a:stretch>
            <a:fillRect/>
          </a:stretch>
        </p:blipFill>
        <p:spPr bwMode="auto">
          <a:xfrm>
            <a:off x="6500813" y="285750"/>
            <a:ext cx="2386012" cy="1000125"/>
          </a:xfrm>
          <a:prstGeom prst="rect">
            <a:avLst/>
          </a:prstGeom>
          <a:noFill/>
          <a:ln w="9525">
            <a:noFill/>
            <a:miter lim="800000"/>
            <a:headEnd/>
            <a:tailEnd/>
          </a:ln>
        </p:spPr>
      </p:pic>
      <p:pic>
        <p:nvPicPr>
          <p:cNvPr id="45060" name="Picture 2"/>
          <p:cNvPicPr>
            <a:picLocks noChangeAspect="1" noChangeArrowheads="1"/>
          </p:cNvPicPr>
          <p:nvPr/>
        </p:nvPicPr>
        <p:blipFill>
          <a:blip r:embed="rId5"/>
          <a:srcRect/>
          <a:stretch>
            <a:fillRect/>
          </a:stretch>
        </p:blipFill>
        <p:spPr bwMode="auto">
          <a:xfrm>
            <a:off x="357188" y="214313"/>
            <a:ext cx="1817687" cy="1143000"/>
          </a:xfrm>
          <a:prstGeom prst="rect">
            <a:avLst/>
          </a:prstGeom>
          <a:noFill/>
          <a:ln w="9525">
            <a:noFill/>
            <a:miter lim="800000"/>
            <a:headEnd/>
            <a:tailEnd/>
          </a:ln>
        </p:spPr>
      </p:pic>
      <p:pic>
        <p:nvPicPr>
          <p:cNvPr id="45061" name="Picture 6"/>
          <p:cNvPicPr>
            <a:picLocks noChangeAspect="1" noChangeArrowheads="1"/>
          </p:cNvPicPr>
          <p:nvPr/>
        </p:nvPicPr>
        <p:blipFill>
          <a:blip r:embed="rId6"/>
          <a:srcRect/>
          <a:stretch>
            <a:fillRect/>
          </a:stretch>
        </p:blipFill>
        <p:spPr bwMode="auto">
          <a:xfrm>
            <a:off x="1981200" y="5791200"/>
            <a:ext cx="5432425" cy="6889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6663</TotalTime>
  <Words>4468</Words>
  <Application>Microsoft Office PowerPoint</Application>
  <PresentationFormat>Экран (4:3)</PresentationFormat>
  <Paragraphs>380</Paragraphs>
  <Slides>37</Slides>
  <Notes>36</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15</vt:i4>
      </vt:variant>
      <vt:variant>
        <vt:lpstr>Заголовки слайдов</vt:lpstr>
      </vt:variant>
      <vt:variant>
        <vt:i4>37</vt:i4>
      </vt:variant>
    </vt:vector>
  </HeadingPairs>
  <TitlesOfParts>
    <vt:vector size="58" baseType="lpstr">
      <vt:lpstr>Arial</vt:lpstr>
      <vt:lpstr>Calibri</vt:lpstr>
      <vt:lpstr>Times New Roman</vt:lpstr>
      <vt:lpstr>Wingdings</vt:lpstr>
      <vt:lpstr>ヒラギノ角ゴ ProN W3</vt:lpstr>
      <vt:lpstr>Gill Sans</vt:lpstr>
      <vt:lpstr>Оформление по умолчанию</vt:lpstr>
      <vt:lpstr>1_Office Theme</vt:lpstr>
      <vt:lpstr>Оформление по умолчанию</vt:lpstr>
      <vt:lpstr>1_Office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Сталий Розвиток та Цілі Сталого Розвитку в Україні 2015 - 2030</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Ціль 3   Забезпечення здорового способу життя та сприяння благополуччю для всіх у будь-якому віці</vt:lpstr>
      <vt:lpstr>Від Цілей Розвитку Тисячоліття до Цілей Сталого Розвитку (ЦСР)</vt:lpstr>
      <vt:lpstr>ЦСР відповідають основним принципам ВООЗ </vt:lpstr>
      <vt:lpstr> Добре здоров'я і благополуччя  та сталий розвиток разом  </vt:lpstr>
      <vt:lpstr>Ціль 3  Забезпечення здорового способу життя та сприяння благополуччю для всіх у будь-якому віці </vt:lpstr>
      <vt:lpstr>Ціль 3  Забезпечення здорового способу життя та сприяння благополуччю для всіх у будь-якому віці </vt:lpstr>
      <vt:lpstr>ЦІЛІ СТАЛОГО РОЗВИТКУ: ЦІЛІ, ПОВ'ЯЗАНІ ЗІ ЗДОРОВ'ЯМ</vt:lpstr>
      <vt:lpstr>ЦІЛІ СТАЛОГО РОЗВИТКУ: ЦІЛІ, ПОВ'ЯЗАНІ ЗІ ЗДОРОВ'ЯМ</vt:lpstr>
      <vt:lpstr>ЦІЛІ СТАЛОГО РОЗВИТКУ: ЦІЛІ, ПОВ'ЯЗАНІ ЗІ ЗДОРОВ'ЯМ</vt:lpstr>
      <vt:lpstr>ЦІЛІ СТАЛОГО РОЗВИТКУ: ЦІЛІ, ПОВ'ЯЗАНІ ЗІ ЗДОРОВ'ЯМ</vt:lpstr>
      <vt:lpstr>ЦІЛІ СТАЛОГО РОЗВИТКУ: ЦІЛІ, ПОВ'ЯЗАНІ ЗІ ЗДОРОВ'ЯМ</vt:lpstr>
      <vt:lpstr>Слайд 31</vt:lpstr>
      <vt:lpstr>Слайд 32</vt:lpstr>
      <vt:lpstr> Ціль 3 Забезпечення здорового способу життя та сприяння благополуччю для всіх в будь-якому віці.  Імплементація в Україні  </vt:lpstr>
      <vt:lpstr> Ціль 3 Забезпечення здорового способу життя та сприяння благополуччю для всіх в будь-якому віці.  Імплементація в Україні  </vt:lpstr>
      <vt:lpstr>Слайд 35</vt:lpstr>
      <vt:lpstr>Слайд 36</vt:lpstr>
      <vt:lpstr>Дякую!</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Olenka</dc:creator>
  <cp:lastModifiedBy>Admin</cp:lastModifiedBy>
  <cp:revision>249</cp:revision>
  <cp:lastPrinted>2016-07-27T10:06:40Z</cp:lastPrinted>
  <dcterms:created xsi:type="dcterms:W3CDTF">2010-04-14T18:00:11Z</dcterms:created>
  <dcterms:modified xsi:type="dcterms:W3CDTF">2020-11-12T09:59:26Z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