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6" r:id="rId20"/>
    <p:sldId id="277" r:id="rId21"/>
    <p:sldId id="278" r:id="rId22"/>
    <p:sldId id="279" r:id="rId23"/>
    <p:sldId id="280" r:id="rId24"/>
    <p:sldId id="281" r:id="rId25"/>
    <p:sldId id="282" r:id="rId26"/>
    <p:sldId id="283"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7"/>
    <p:restoredTop sz="94729"/>
  </p:normalViewPr>
  <p:slideViewPr>
    <p:cSldViewPr>
      <p:cViewPr varScale="1">
        <p:scale>
          <a:sx n="112" d="100"/>
          <a:sy n="112" d="100"/>
        </p:scale>
        <p:origin x="1680" y="1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dirty="0"/>
              <a:t>Click to edit Master title style</a:t>
            </a:r>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00DFF1FD-6EFF-4314-AE06-D7CBE5E468A5}" type="datetimeFigureOut">
              <a:rPr lang="uk-UA" smtClean="0"/>
              <a:t>25.10.24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076BBE8-54A7-4CF9-AD31-45466B63DFB6}" type="slidenum">
              <a:rPr lang="uk-UA" smtClean="0"/>
              <a:t>‹#›</a:t>
            </a:fld>
            <a:endParaRPr lang="uk-UA"/>
          </a:p>
        </p:txBody>
      </p:sp>
    </p:spTree>
    <p:extLst>
      <p:ext uri="{BB962C8B-B14F-4D97-AF65-F5344CB8AC3E}">
        <p14:creationId xmlns:p14="http://schemas.microsoft.com/office/powerpoint/2010/main" val="3613058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dirty="0"/>
              <a:t>Click to edit Master title style</a:t>
            </a:r>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00DFF1FD-6EFF-4314-AE06-D7CBE5E468A5}" type="datetimeFigureOut">
              <a:rPr lang="uk-UA" smtClean="0"/>
              <a:t>25.10.24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076BBE8-54A7-4CF9-AD31-45466B63DFB6}" type="slidenum">
              <a:rPr lang="uk-UA" smtClean="0"/>
              <a:t>‹#›</a:t>
            </a:fld>
            <a:endParaRPr lang="uk-UA"/>
          </a:p>
        </p:txBody>
      </p:sp>
    </p:spTree>
    <p:extLst>
      <p:ext uri="{BB962C8B-B14F-4D97-AF65-F5344CB8AC3E}">
        <p14:creationId xmlns:p14="http://schemas.microsoft.com/office/powerpoint/2010/main" val="17830033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dirty="0"/>
              <a:t>Click to edit Master title style</a:t>
            </a:r>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00DFF1FD-6EFF-4314-AE06-D7CBE5E468A5}" type="datetimeFigureOut">
              <a:rPr lang="uk-UA" smtClean="0"/>
              <a:t>25.10.24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076BBE8-54A7-4CF9-AD31-45466B63DFB6}" type="slidenum">
              <a:rPr lang="uk-UA" smtClean="0"/>
              <a:t>‹#›</a:t>
            </a:fld>
            <a:endParaRPr lang="uk-UA"/>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240187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dirty="0"/>
              <a:t>Click to edit Master title style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00DFF1FD-6EFF-4314-AE06-D7CBE5E468A5}" type="datetimeFigureOut">
              <a:rPr lang="uk-UA" smtClean="0"/>
              <a:t>25.10.24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076BBE8-54A7-4CF9-AD31-45466B63DFB6}" type="slidenum">
              <a:rPr lang="uk-UA" smtClean="0"/>
              <a:t>‹#›</a:t>
            </a:fld>
            <a:endParaRPr lang="uk-UA"/>
          </a:p>
        </p:txBody>
      </p:sp>
    </p:spTree>
    <p:extLst>
      <p:ext uri="{BB962C8B-B14F-4D97-AF65-F5344CB8AC3E}">
        <p14:creationId xmlns:p14="http://schemas.microsoft.com/office/powerpoint/2010/main" val="42096184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dirty="0"/>
              <a:t>Click to edit Master title style</a:t>
            </a:r>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00DFF1FD-6EFF-4314-AE06-D7CBE5E468A5}" type="datetimeFigureOut">
              <a:rPr lang="uk-UA" smtClean="0"/>
              <a:t>25.10.24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076BBE8-54A7-4CF9-AD31-45466B63DFB6}" type="slidenum">
              <a:rPr lang="uk-UA" smtClean="0"/>
              <a:t>‹#›</a:t>
            </a:fld>
            <a:endParaRPr lang="uk-UA"/>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254972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dirty="0"/>
              <a:t>Click to edit Master title style</a:t>
            </a:r>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00DFF1FD-6EFF-4314-AE06-D7CBE5E468A5}" type="datetimeFigureOut">
              <a:rPr lang="uk-UA" smtClean="0"/>
              <a:t>25.10.24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076BBE8-54A7-4CF9-AD31-45466B63DFB6}" type="slidenum">
              <a:rPr lang="uk-UA" smtClean="0"/>
              <a:t>‹#›</a:t>
            </a:fld>
            <a:endParaRPr lang="uk-UA"/>
          </a:p>
        </p:txBody>
      </p:sp>
    </p:spTree>
    <p:extLst>
      <p:ext uri="{BB962C8B-B14F-4D97-AF65-F5344CB8AC3E}">
        <p14:creationId xmlns:p14="http://schemas.microsoft.com/office/powerpoint/2010/main" val="41214431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00DFF1FD-6EFF-4314-AE06-D7CBE5E468A5}" type="datetimeFigureOut">
              <a:rPr lang="uk-UA" smtClean="0"/>
              <a:t>25.10.24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076BBE8-54A7-4CF9-AD31-45466B63DFB6}" type="slidenum">
              <a:rPr lang="uk-UA" smtClean="0"/>
              <a:t>‹#›</a:t>
            </a:fld>
            <a:endParaRPr lang="uk-UA"/>
          </a:p>
        </p:txBody>
      </p:sp>
    </p:spTree>
    <p:extLst>
      <p:ext uri="{BB962C8B-B14F-4D97-AF65-F5344CB8AC3E}">
        <p14:creationId xmlns:p14="http://schemas.microsoft.com/office/powerpoint/2010/main" val="246255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dirty="0"/>
              <a:t>Click to edit Master title style</a:t>
            </a:r>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00DFF1FD-6EFF-4314-AE06-D7CBE5E468A5}" type="datetimeFigureOut">
              <a:rPr lang="uk-UA" smtClean="0"/>
              <a:t>25.10.24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076BBE8-54A7-4CF9-AD31-45466B63DFB6}" type="slidenum">
              <a:rPr lang="uk-UA" smtClean="0"/>
              <a:t>‹#›</a:t>
            </a:fld>
            <a:endParaRPr lang="uk-UA"/>
          </a:p>
        </p:txBody>
      </p:sp>
    </p:spTree>
    <p:extLst>
      <p:ext uri="{BB962C8B-B14F-4D97-AF65-F5344CB8AC3E}">
        <p14:creationId xmlns:p14="http://schemas.microsoft.com/office/powerpoint/2010/main" val="158494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00DFF1FD-6EFF-4314-AE06-D7CBE5E468A5}" type="datetimeFigureOut">
              <a:rPr lang="uk-UA" smtClean="0"/>
              <a:t>25.10.24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076BBE8-54A7-4CF9-AD31-45466B63DFB6}" type="slidenum">
              <a:rPr lang="uk-UA" smtClean="0"/>
              <a:t>‹#›</a:t>
            </a:fld>
            <a:endParaRPr lang="uk-UA"/>
          </a:p>
        </p:txBody>
      </p:sp>
    </p:spTree>
    <p:extLst>
      <p:ext uri="{BB962C8B-B14F-4D97-AF65-F5344CB8AC3E}">
        <p14:creationId xmlns:p14="http://schemas.microsoft.com/office/powerpoint/2010/main" val="3007530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dirty="0"/>
              <a:t>Click to edit Master title style</a:t>
            </a:r>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00DFF1FD-6EFF-4314-AE06-D7CBE5E468A5}" type="datetimeFigureOut">
              <a:rPr lang="uk-UA" smtClean="0"/>
              <a:t>25.10.24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076BBE8-54A7-4CF9-AD31-45466B63DFB6}" type="slidenum">
              <a:rPr lang="uk-UA" smtClean="0"/>
              <a:t>‹#›</a:t>
            </a:fld>
            <a:endParaRPr lang="uk-UA"/>
          </a:p>
        </p:txBody>
      </p:sp>
    </p:spTree>
    <p:extLst>
      <p:ext uri="{BB962C8B-B14F-4D97-AF65-F5344CB8AC3E}">
        <p14:creationId xmlns:p14="http://schemas.microsoft.com/office/powerpoint/2010/main" val="111069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dirty="0"/>
              <a:t>Click to edit Master title style</a:t>
            </a:r>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00DFF1FD-6EFF-4314-AE06-D7CBE5E468A5}" type="datetimeFigureOut">
              <a:rPr lang="uk-UA" smtClean="0"/>
              <a:t>25.10.24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8076BBE8-54A7-4CF9-AD31-45466B63DFB6}" type="slidenum">
              <a:rPr lang="uk-UA" smtClean="0"/>
              <a:t>‹#›</a:t>
            </a:fld>
            <a:endParaRPr lang="uk-UA"/>
          </a:p>
        </p:txBody>
      </p:sp>
    </p:spTree>
    <p:extLst>
      <p:ext uri="{BB962C8B-B14F-4D97-AF65-F5344CB8AC3E}">
        <p14:creationId xmlns:p14="http://schemas.microsoft.com/office/powerpoint/2010/main" val="3547048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00DFF1FD-6EFF-4314-AE06-D7CBE5E468A5}" type="datetimeFigureOut">
              <a:rPr lang="uk-UA" smtClean="0"/>
              <a:t>25.10.24</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8076BBE8-54A7-4CF9-AD31-45466B63DFB6}" type="slidenum">
              <a:rPr lang="uk-UA" smtClean="0"/>
              <a:t>‹#›</a:t>
            </a:fld>
            <a:endParaRPr lang="uk-UA"/>
          </a:p>
        </p:txBody>
      </p:sp>
    </p:spTree>
    <p:extLst>
      <p:ext uri="{BB962C8B-B14F-4D97-AF65-F5344CB8AC3E}">
        <p14:creationId xmlns:p14="http://schemas.microsoft.com/office/powerpoint/2010/main" val="663914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00DFF1FD-6EFF-4314-AE06-D7CBE5E468A5}" type="datetimeFigureOut">
              <a:rPr lang="uk-UA" smtClean="0"/>
              <a:t>25.10.24</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8076BBE8-54A7-4CF9-AD31-45466B63DFB6}" type="slidenum">
              <a:rPr lang="uk-UA" smtClean="0"/>
              <a:t>‹#›</a:t>
            </a:fld>
            <a:endParaRPr lang="uk-UA"/>
          </a:p>
        </p:txBody>
      </p:sp>
    </p:spTree>
    <p:extLst>
      <p:ext uri="{BB962C8B-B14F-4D97-AF65-F5344CB8AC3E}">
        <p14:creationId xmlns:p14="http://schemas.microsoft.com/office/powerpoint/2010/main" val="3986034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DFF1FD-6EFF-4314-AE06-D7CBE5E468A5}" type="datetimeFigureOut">
              <a:rPr lang="uk-UA" smtClean="0"/>
              <a:t>25.10.24</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8076BBE8-54A7-4CF9-AD31-45466B63DFB6}" type="slidenum">
              <a:rPr lang="uk-UA" smtClean="0"/>
              <a:t>‹#›</a:t>
            </a:fld>
            <a:endParaRPr lang="uk-UA"/>
          </a:p>
        </p:txBody>
      </p:sp>
    </p:spTree>
    <p:extLst>
      <p:ext uri="{BB962C8B-B14F-4D97-AF65-F5344CB8AC3E}">
        <p14:creationId xmlns:p14="http://schemas.microsoft.com/office/powerpoint/2010/main" val="2082043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dirty="0"/>
              <a:t>Click to edit Master title style</a:t>
            </a:r>
          </a:p>
        </p:txBody>
      </p:sp>
      <p:sp>
        <p:nvSpPr>
          <p:cNvPr id="3" name="Content Placeholder 2"/>
          <p:cNvSpPr>
            <a:spLocks noGrp="1"/>
          </p:cNvSpPr>
          <p:nvPr>
            <p:ph idx="1"/>
          </p:nvPr>
        </p:nvSpPr>
        <p:spPr>
          <a:xfrm>
            <a:off x="3571275" y="514925"/>
            <a:ext cx="3386037" cy="552643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Master text styles</a:t>
            </a:r>
          </a:p>
        </p:txBody>
      </p:sp>
      <p:sp>
        <p:nvSpPr>
          <p:cNvPr id="5" name="Date Placeholder 4"/>
          <p:cNvSpPr>
            <a:spLocks noGrp="1"/>
          </p:cNvSpPr>
          <p:nvPr>
            <p:ph type="dt" sz="half" idx="10"/>
          </p:nvPr>
        </p:nvSpPr>
        <p:spPr/>
        <p:txBody>
          <a:bodyPr/>
          <a:lstStyle/>
          <a:p>
            <a:fld id="{00DFF1FD-6EFF-4314-AE06-D7CBE5E468A5}" type="datetimeFigureOut">
              <a:rPr lang="uk-UA" smtClean="0"/>
              <a:t>25.10.24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8076BBE8-54A7-4CF9-AD31-45466B63DFB6}" type="slidenum">
              <a:rPr lang="uk-UA" smtClean="0"/>
              <a:t>‹#›</a:t>
            </a:fld>
            <a:endParaRPr lang="uk-UA"/>
          </a:p>
        </p:txBody>
      </p:sp>
    </p:spTree>
    <p:extLst>
      <p:ext uri="{BB962C8B-B14F-4D97-AF65-F5344CB8AC3E}">
        <p14:creationId xmlns:p14="http://schemas.microsoft.com/office/powerpoint/2010/main" val="4068336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dirty="0"/>
              <a:t>Click to edit Master title style</a:t>
            </a:r>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00DFF1FD-6EFF-4314-AE06-D7CBE5E468A5}" type="datetimeFigureOut">
              <a:rPr lang="uk-UA" smtClean="0"/>
              <a:t>25.10.24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8076BBE8-54A7-4CF9-AD31-45466B63DFB6}" type="slidenum">
              <a:rPr lang="uk-UA" smtClean="0"/>
              <a:t>‹#›</a:t>
            </a:fld>
            <a:endParaRPr lang="uk-UA"/>
          </a:p>
        </p:txBody>
      </p:sp>
    </p:spTree>
    <p:extLst>
      <p:ext uri="{BB962C8B-B14F-4D97-AF65-F5344CB8AC3E}">
        <p14:creationId xmlns:p14="http://schemas.microsoft.com/office/powerpoint/2010/main" val="989891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0DFF1FD-6EFF-4314-AE06-D7CBE5E468A5}" type="datetimeFigureOut">
              <a:rPr lang="uk-UA" smtClean="0"/>
              <a:t>25.10.24</a:t>
            </a:fld>
            <a:endParaRPr lang="uk-UA"/>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8076BBE8-54A7-4CF9-AD31-45466B63DFB6}" type="slidenum">
              <a:rPr lang="uk-UA" smtClean="0"/>
              <a:t>‹#›</a:t>
            </a:fld>
            <a:endParaRPr lang="uk-UA"/>
          </a:p>
        </p:txBody>
      </p:sp>
    </p:spTree>
    <p:extLst>
      <p:ext uri="{BB962C8B-B14F-4D97-AF65-F5344CB8AC3E}">
        <p14:creationId xmlns:p14="http://schemas.microsoft.com/office/powerpoint/2010/main" val="3951272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Autofit/>
          </a:bodyPr>
          <a:lstStyle/>
          <a:p>
            <a:r>
              <a:rPr lang="uk-UA" sz="3600" b="1" dirty="0">
                <a:latin typeface="Times New Roman" pitchFamily="18" charset="0"/>
                <a:cs typeface="Times New Roman" pitchFamily="18" charset="0"/>
              </a:rPr>
              <a:t>Основи формування антикризової програми підприємства</a:t>
            </a:r>
            <a:br>
              <a:rPr lang="uk-UA" sz="3600" dirty="0">
                <a:latin typeface="Times New Roman" pitchFamily="18" charset="0"/>
                <a:cs typeface="Times New Roman" pitchFamily="18" charset="0"/>
              </a:rPr>
            </a:br>
            <a:endParaRPr lang="uk-UA" sz="3600" dirty="0">
              <a:latin typeface="Times New Roman" pitchFamily="18" charset="0"/>
              <a:cs typeface="Times New Roman" pitchFamily="18" charset="0"/>
            </a:endParaRPr>
          </a:p>
        </p:txBody>
      </p:sp>
      <p:sp>
        <p:nvSpPr>
          <p:cNvPr id="3" name="Подзаголовок 2"/>
          <p:cNvSpPr>
            <a:spLocks noGrp="1"/>
          </p:cNvSpPr>
          <p:nvPr>
            <p:ph type="subTitle" idx="1"/>
          </p:nvPr>
        </p:nvSpPr>
        <p:spPr/>
        <p:txBody>
          <a:bodyPr/>
          <a:lstStyle/>
          <a:p>
            <a:r>
              <a:rPr lang="uk-UA" dirty="0"/>
              <a:t>Лекція 5</a:t>
            </a:r>
          </a:p>
        </p:txBody>
      </p:sp>
    </p:spTree>
    <p:extLst>
      <p:ext uri="{BB962C8B-B14F-4D97-AF65-F5344CB8AC3E}">
        <p14:creationId xmlns:p14="http://schemas.microsoft.com/office/powerpoint/2010/main" val="12934040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6575" y="332656"/>
            <a:ext cx="8077201" cy="659160"/>
          </a:xfrm>
        </p:spPr>
        <p:txBody>
          <a:bodyPr>
            <a:noAutofit/>
          </a:bodyPr>
          <a:lstStyle/>
          <a:p>
            <a:pPr algn="just"/>
            <a:r>
              <a:rPr lang="uk-UA" sz="2000" b="1" dirty="0">
                <a:latin typeface="Times New Roman" pitchFamily="18" charset="0"/>
                <a:cs typeface="Times New Roman" pitchFamily="18" charset="0"/>
              </a:rPr>
              <a:t>3. Загальна характеристика антикризового інструментарію підприємства</a:t>
            </a:r>
            <a:br>
              <a:rPr lang="uk-UA" sz="3200" dirty="0">
                <a:latin typeface="Times New Roman" pitchFamily="18" charset="0"/>
                <a:cs typeface="Times New Roman" pitchFamily="18" charset="0"/>
              </a:rPr>
            </a:br>
            <a:endParaRPr lang="uk-UA" sz="3200" dirty="0">
              <a:latin typeface="Times New Roman" pitchFamily="18" charset="0"/>
              <a:cs typeface="Times New Roman" pitchFamily="18" charset="0"/>
            </a:endParaRPr>
          </a:p>
        </p:txBody>
      </p:sp>
      <p:sp>
        <p:nvSpPr>
          <p:cNvPr id="3" name="Объект 2"/>
          <p:cNvSpPr>
            <a:spLocks noGrp="1"/>
          </p:cNvSpPr>
          <p:nvPr>
            <p:ph idx="1"/>
          </p:nvPr>
        </p:nvSpPr>
        <p:spPr>
          <a:xfrm>
            <a:off x="457200" y="991816"/>
            <a:ext cx="8229600" cy="5533528"/>
          </a:xfrm>
        </p:spPr>
        <p:txBody>
          <a:bodyPr>
            <a:normAutofit/>
          </a:bodyPr>
          <a:lstStyle/>
          <a:p>
            <a:pPr algn="just"/>
            <a:r>
              <a:rPr lang="uk-UA" b="1" dirty="0">
                <a:solidFill>
                  <a:schemeClr val="tx1"/>
                </a:solidFill>
                <a:latin typeface="Times New Roman" pitchFamily="18" charset="0"/>
                <a:cs typeface="Times New Roman" pitchFamily="18" charset="0"/>
              </a:rPr>
              <a:t>Санація (фінансове оздоровлення</a:t>
            </a:r>
            <a:r>
              <a:rPr lang="uk-UA" dirty="0">
                <a:solidFill>
                  <a:schemeClr val="tx1"/>
                </a:solidFill>
                <a:latin typeface="Times New Roman" pitchFamily="18" charset="0"/>
                <a:cs typeface="Times New Roman" pitchFamily="18" charset="0"/>
              </a:rPr>
              <a:t>) підприємства є складним, багатоаспектним завданням, яке може вирішуватися в різних умовах та передбачати </a:t>
            </a:r>
            <a:r>
              <a:rPr lang="uk-UA" i="1" dirty="0">
                <a:solidFill>
                  <a:schemeClr val="tx1"/>
                </a:solidFill>
                <a:latin typeface="Times New Roman" pitchFamily="18" charset="0"/>
                <a:cs typeface="Times New Roman" pitchFamily="18" charset="0"/>
              </a:rPr>
              <a:t>різні за кількісними та якісними параметрами дії (заходи, інструменти).</a:t>
            </a:r>
            <a:endParaRPr lang="uk-UA" dirty="0">
              <a:solidFill>
                <a:schemeClr val="tx1"/>
              </a:solidFill>
              <a:latin typeface="Times New Roman" pitchFamily="18" charset="0"/>
              <a:cs typeface="Times New Roman" pitchFamily="18" charset="0"/>
            </a:endParaRPr>
          </a:p>
          <a:p>
            <a:pPr algn="just"/>
            <a:r>
              <a:rPr lang="uk-UA" b="1" dirty="0">
                <a:solidFill>
                  <a:schemeClr val="tx1"/>
                </a:solidFill>
                <a:latin typeface="Times New Roman" pitchFamily="18" charset="0"/>
                <a:cs typeface="Times New Roman" pitchFamily="18" charset="0"/>
              </a:rPr>
              <a:t>Залежно від характеру антикризових заходів</a:t>
            </a:r>
            <a:r>
              <a:rPr lang="uk-UA" dirty="0">
                <a:solidFill>
                  <a:schemeClr val="tx1"/>
                </a:solidFill>
                <a:latin typeface="Times New Roman" pitchFamily="18" charset="0"/>
                <a:cs typeface="Times New Roman" pitchFamily="18" charset="0"/>
              </a:rPr>
              <a:t> можуть визначатися окремі типи поведінки підприємства, що характеризуються особливим набором антикризових заходів: </a:t>
            </a:r>
          </a:p>
          <a:p>
            <a:pPr algn="just"/>
            <a:r>
              <a:rPr lang="uk-UA" dirty="0">
                <a:solidFill>
                  <a:schemeClr val="tx1"/>
                </a:solidFill>
                <a:latin typeface="Times New Roman" pitchFamily="18" charset="0"/>
                <a:cs typeface="Times New Roman" pitchFamily="18" charset="0"/>
              </a:rPr>
              <a:t>- захисна тактика (оперативні антикризові заходи); </a:t>
            </a:r>
          </a:p>
          <a:p>
            <a:pPr algn="just"/>
            <a:r>
              <a:rPr lang="uk-UA" dirty="0">
                <a:solidFill>
                  <a:schemeClr val="tx1"/>
                </a:solidFill>
                <a:latin typeface="Times New Roman" pitchFamily="18" charset="0"/>
                <a:cs typeface="Times New Roman" pitchFamily="18" charset="0"/>
              </a:rPr>
              <a:t>- наступальна тактика (стратегічні антикризові заходи). </a:t>
            </a:r>
          </a:p>
          <a:p>
            <a:pPr algn="just"/>
            <a:r>
              <a:rPr lang="uk-UA" b="1" dirty="0">
                <a:solidFill>
                  <a:schemeClr val="tx1"/>
                </a:solidFill>
                <a:latin typeface="Times New Roman" pitchFamily="18" charset="0"/>
                <a:cs typeface="Times New Roman" pitchFamily="18" charset="0"/>
              </a:rPr>
              <a:t>"Захисна" тактика </a:t>
            </a:r>
            <a:r>
              <a:rPr lang="uk-UA" dirty="0">
                <a:solidFill>
                  <a:schemeClr val="tx1"/>
                </a:solidFill>
                <a:latin typeface="Times New Roman" pitchFamily="18" charset="0"/>
                <a:cs typeface="Times New Roman" pitchFamily="18" charset="0"/>
              </a:rPr>
              <a:t>орієнтована на пом'якшення часового обмеження антикризового процесу та отримання додаткового часу для проведення більш дійових заходів щодо нормалізації становища. </a:t>
            </a:r>
          </a:p>
          <a:p>
            <a:pPr algn="just"/>
            <a:r>
              <a:rPr lang="uk-UA" b="1" dirty="0">
                <a:solidFill>
                  <a:schemeClr val="tx1"/>
                </a:solidFill>
                <a:latin typeface="Times New Roman" pitchFamily="18" charset="0"/>
                <a:cs typeface="Times New Roman" pitchFamily="18" charset="0"/>
              </a:rPr>
              <a:t>Вона охоплює</a:t>
            </a:r>
            <a:r>
              <a:rPr lang="uk-UA" dirty="0">
                <a:solidFill>
                  <a:schemeClr val="tx1"/>
                </a:solidFill>
                <a:latin typeface="Times New Roman" pitchFamily="18" charset="0"/>
                <a:cs typeface="Times New Roman" pitchFamily="18" charset="0"/>
              </a:rPr>
              <a:t>: заходи, що не потребують значних витрат та зусиль, дають швидкий, але тимчасовий ефект: скорочення всіх видів витрат, закриття і розпродаж підрозділів, устаткування, скорочення освоєної частини ринку збуту продукції, розпродаж продукції за зниженими цінами.</a:t>
            </a:r>
          </a:p>
          <a:p>
            <a:endParaRPr lang="uk-UA" dirty="0"/>
          </a:p>
        </p:txBody>
      </p:sp>
    </p:spTree>
    <p:extLst>
      <p:ext uri="{BB962C8B-B14F-4D97-AF65-F5344CB8AC3E}">
        <p14:creationId xmlns:p14="http://schemas.microsoft.com/office/powerpoint/2010/main" val="3207037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a:bodyPr>
          <a:lstStyle/>
          <a:p>
            <a:pPr algn="just"/>
            <a:r>
              <a:rPr lang="uk-UA" sz="2000" b="1" dirty="0">
                <a:solidFill>
                  <a:schemeClr val="tx1"/>
                </a:solidFill>
              </a:rPr>
              <a:t>"</a:t>
            </a:r>
            <a:r>
              <a:rPr lang="uk-UA" sz="2000" b="1" dirty="0">
                <a:solidFill>
                  <a:schemeClr val="tx1"/>
                </a:solidFill>
                <a:latin typeface="Times New Roman" panose="02020603050405020304" pitchFamily="18" charset="0"/>
                <a:cs typeface="Times New Roman" panose="02020603050405020304" pitchFamily="18" charset="0"/>
              </a:rPr>
              <a:t>Наступальна" тактика</a:t>
            </a:r>
            <a:r>
              <a:rPr lang="uk-UA" sz="2000" dirty="0">
                <a:solidFill>
                  <a:schemeClr val="tx1"/>
                </a:solidFill>
                <a:latin typeface="Times New Roman" panose="02020603050405020304" pitchFamily="18" charset="0"/>
                <a:cs typeface="Times New Roman" panose="02020603050405020304" pitchFamily="18" charset="0"/>
              </a:rPr>
              <a:t>, навпаки, передбачає активні стратегічні дії, пов'язані, наприклад, із такими заходами, як модернізація устаткування, впровадження нових технологій, підвищення (зниження) цін, пошук нових ринків збуту, реалізація прогресивної стратегічної концепції маркетингу. </a:t>
            </a:r>
            <a:r>
              <a:rPr lang="uk-UA" sz="2000" b="1" dirty="0">
                <a:solidFill>
                  <a:schemeClr val="tx1"/>
                </a:solidFill>
                <a:latin typeface="Times New Roman" panose="02020603050405020304" pitchFamily="18" charset="0"/>
                <a:cs typeface="Times New Roman" panose="02020603050405020304" pitchFamily="18" charset="0"/>
              </a:rPr>
              <a:t>Вони вживаються за наявності часу та коштів, дають можливість досягти стійкого ефекту фінансового оздоровлення</a:t>
            </a:r>
            <a:r>
              <a:rPr lang="uk-UA" sz="2000" b="1" dirty="0">
                <a:solidFill>
                  <a:schemeClr val="tx1"/>
                </a:solidFill>
              </a:rPr>
              <a:t>.</a:t>
            </a:r>
          </a:p>
          <a:p>
            <a:endParaRPr lang="uk-UA" dirty="0"/>
          </a:p>
        </p:txBody>
      </p:sp>
    </p:spTree>
    <p:extLst>
      <p:ext uri="{BB962C8B-B14F-4D97-AF65-F5344CB8AC3E}">
        <p14:creationId xmlns:p14="http://schemas.microsoft.com/office/powerpoint/2010/main" val="10546208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332656"/>
            <a:ext cx="8291264" cy="5793507"/>
          </a:xfrm>
        </p:spPr>
        <p:txBody>
          <a:bodyPr>
            <a:normAutofit/>
          </a:bodyPr>
          <a:lstStyle/>
          <a:p>
            <a:pPr algn="just"/>
            <a:r>
              <a:rPr lang="uk-UA" sz="2000" b="1" dirty="0">
                <a:solidFill>
                  <a:schemeClr val="tx1"/>
                </a:solidFill>
                <a:latin typeface="Times New Roman" panose="02020603050405020304" pitchFamily="18" charset="0"/>
                <a:cs typeface="Times New Roman" panose="02020603050405020304" pitchFamily="18" charset="0"/>
              </a:rPr>
              <a:t>Залежно від суб'єктів антикризового процесу</a:t>
            </a:r>
            <a:r>
              <a:rPr lang="uk-UA" sz="2000" dirty="0">
                <a:solidFill>
                  <a:schemeClr val="tx1"/>
                </a:solidFill>
                <a:latin typeface="Times New Roman" panose="02020603050405020304" pitchFamily="18" charset="0"/>
                <a:cs typeface="Times New Roman" panose="02020603050405020304" pitchFamily="18" charset="0"/>
              </a:rPr>
              <a:t>, які беруть участь у проведенні окремих заходів, доцільно виділяти зовнішню та внутрішню санації.</a:t>
            </a:r>
          </a:p>
          <a:p>
            <a:pPr algn="just"/>
            <a:r>
              <a:rPr lang="uk-UA" sz="2000" i="1" u="sng" dirty="0">
                <a:solidFill>
                  <a:schemeClr val="tx1"/>
                </a:solidFill>
                <a:latin typeface="Times New Roman" panose="02020603050405020304" pitchFamily="18" charset="0"/>
                <a:cs typeface="Times New Roman" panose="02020603050405020304" pitchFamily="18" charset="0"/>
              </a:rPr>
              <a:t>Зовнішня санація</a:t>
            </a:r>
            <a:r>
              <a:rPr lang="uk-UA" sz="2000" i="1" dirty="0">
                <a:solidFill>
                  <a:schemeClr val="tx1"/>
                </a:solidFill>
                <a:latin typeface="Times New Roman" panose="02020603050405020304" pitchFamily="18" charset="0"/>
                <a:cs typeface="Times New Roman" panose="02020603050405020304" pitchFamily="18" charset="0"/>
              </a:rPr>
              <a:t> </a:t>
            </a:r>
            <a:r>
              <a:rPr lang="uk-UA" sz="2000" dirty="0">
                <a:solidFill>
                  <a:schemeClr val="tx1"/>
                </a:solidFill>
                <a:latin typeface="Times New Roman" panose="02020603050405020304" pitchFamily="18" charset="0"/>
                <a:cs typeface="Times New Roman" panose="02020603050405020304" pitchFamily="18" charset="0"/>
              </a:rPr>
              <a:t>в обов'язковому порядку потребує пошуку та узгодження її умов зі сторонніми учасниками: кредиторами, партнерами, інвесторами. </a:t>
            </a:r>
          </a:p>
          <a:p>
            <a:pPr algn="just"/>
            <a:r>
              <a:rPr lang="uk-UA" sz="2000" dirty="0">
                <a:solidFill>
                  <a:schemeClr val="tx1"/>
                </a:solidFill>
                <a:latin typeface="Times New Roman" panose="02020603050405020304" pitchFamily="18" charset="0"/>
                <a:cs typeface="Times New Roman" panose="02020603050405020304" pitchFamily="18" charset="0"/>
              </a:rPr>
              <a:t>Основні її види - це:</a:t>
            </a:r>
          </a:p>
          <a:p>
            <a:pPr algn="just"/>
            <a:r>
              <a:rPr lang="uk-UA" sz="2000" dirty="0">
                <a:solidFill>
                  <a:schemeClr val="tx1"/>
                </a:solidFill>
                <a:latin typeface="Times New Roman" panose="02020603050405020304" pitchFamily="18" charset="0"/>
                <a:cs typeface="Times New Roman" panose="02020603050405020304" pitchFamily="18" charset="0"/>
              </a:rPr>
              <a:t>1. Санація підприємства, спрямована </a:t>
            </a:r>
            <a:r>
              <a:rPr lang="uk-UA" sz="2000" b="1" i="1" dirty="0">
                <a:solidFill>
                  <a:schemeClr val="tx1"/>
                </a:solidFill>
                <a:latin typeface="Times New Roman" panose="02020603050405020304" pitchFamily="18" charset="0"/>
                <a:cs typeface="Times New Roman" panose="02020603050405020304" pitchFamily="18" charset="0"/>
              </a:rPr>
              <a:t>на реорганізацію боргу </a:t>
            </a:r>
            <a:r>
              <a:rPr lang="uk-UA" sz="2000" dirty="0">
                <a:solidFill>
                  <a:schemeClr val="tx1"/>
                </a:solidFill>
                <a:latin typeface="Times New Roman" panose="02020603050405020304" pitchFamily="18" charset="0"/>
                <a:cs typeface="Times New Roman" panose="02020603050405020304" pitchFamily="18" charset="0"/>
              </a:rPr>
              <a:t>(без зміни статусу підприємства, його організаційно-правової форми, складу власників). Основними формами такої санації можуть бути:</a:t>
            </a:r>
          </a:p>
          <a:p>
            <a:pPr algn="just"/>
            <a:r>
              <a:rPr lang="uk-UA" sz="2000" dirty="0">
                <a:solidFill>
                  <a:schemeClr val="tx1"/>
                </a:solidFill>
                <a:latin typeface="Times New Roman" panose="02020603050405020304" pitchFamily="18" charset="0"/>
                <a:cs typeface="Times New Roman" panose="02020603050405020304" pitchFamily="18" charset="0"/>
              </a:rPr>
              <a:t>• погашення боргу підприємства за рахунок цільового банківського кредиту (отримання нових кредитів);</a:t>
            </a:r>
          </a:p>
          <a:p>
            <a:pPr algn="just"/>
            <a:r>
              <a:rPr lang="uk-UA" sz="2000" dirty="0">
                <a:solidFill>
                  <a:schemeClr val="tx1"/>
                </a:solidFill>
                <a:latin typeface="Times New Roman" panose="02020603050405020304" pitchFamily="18" charset="0"/>
                <a:cs typeface="Times New Roman" panose="02020603050405020304" pitchFamily="18" charset="0"/>
              </a:rPr>
              <a:t>• погашення боргу підприємства за рахунок бюджету;</a:t>
            </a:r>
          </a:p>
          <a:p>
            <a:pPr algn="just"/>
            <a:r>
              <a:rPr lang="uk-UA" sz="2000" dirty="0">
                <a:solidFill>
                  <a:schemeClr val="tx1"/>
                </a:solidFill>
                <a:latin typeface="Times New Roman" panose="02020603050405020304" pitchFamily="18" charset="0"/>
                <a:cs typeface="Times New Roman" panose="02020603050405020304" pitchFamily="18" charset="0"/>
              </a:rPr>
              <a:t>• переказ боргу на іншу юридичну особу (гаранта).</a:t>
            </a:r>
          </a:p>
        </p:txBody>
      </p:sp>
    </p:spTree>
    <p:extLst>
      <p:ext uri="{BB962C8B-B14F-4D97-AF65-F5344CB8AC3E}">
        <p14:creationId xmlns:p14="http://schemas.microsoft.com/office/powerpoint/2010/main" val="2325095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a:bodyPr>
          <a:lstStyle/>
          <a:p>
            <a:pPr algn="just"/>
            <a:r>
              <a:rPr lang="uk-UA" sz="2000" dirty="0">
                <a:solidFill>
                  <a:schemeClr val="tx1"/>
                </a:solidFill>
                <a:latin typeface="Times New Roman" panose="02020603050405020304" pitchFamily="18" charset="0"/>
                <a:cs typeface="Times New Roman" pitchFamily="18" charset="0"/>
              </a:rPr>
              <a:t>2. </a:t>
            </a:r>
            <a:r>
              <a:rPr lang="uk-UA" sz="2000" dirty="0">
                <a:solidFill>
                  <a:schemeClr val="tx1"/>
                </a:solidFill>
                <a:highlight>
                  <a:srgbClr val="FFFF00"/>
                </a:highlight>
                <a:latin typeface="Times New Roman" panose="02020603050405020304" pitchFamily="18" charset="0"/>
                <a:cs typeface="Times New Roman" pitchFamily="18" charset="0"/>
              </a:rPr>
              <a:t>Санація підприємства </a:t>
            </a:r>
            <a:r>
              <a:rPr lang="uk-UA" sz="2000" dirty="0">
                <a:solidFill>
                  <a:schemeClr val="tx1"/>
                </a:solidFill>
                <a:latin typeface="Times New Roman" panose="02020603050405020304" pitchFamily="18" charset="0"/>
                <a:cs typeface="Times New Roman" pitchFamily="18" charset="0"/>
              </a:rPr>
              <a:t>спрямована на </a:t>
            </a:r>
            <a:r>
              <a:rPr lang="uk-UA" sz="2000" b="1" i="1" dirty="0">
                <a:solidFill>
                  <a:schemeClr val="tx1"/>
                </a:solidFill>
                <a:latin typeface="Times New Roman" panose="02020603050405020304" pitchFamily="18" charset="0"/>
                <a:cs typeface="Times New Roman" pitchFamily="18" charset="0"/>
              </a:rPr>
              <a:t>реорганізацію підприємства</a:t>
            </a:r>
            <a:r>
              <a:rPr lang="uk-UA" sz="2000" i="1" dirty="0">
                <a:solidFill>
                  <a:schemeClr val="tx1"/>
                </a:solidFill>
                <a:latin typeface="Times New Roman" panose="02020603050405020304" pitchFamily="18" charset="0"/>
                <a:cs typeface="Times New Roman" pitchFamily="18" charset="0"/>
              </a:rPr>
              <a:t>. </a:t>
            </a:r>
            <a:r>
              <a:rPr lang="uk-UA" sz="2000" dirty="0">
                <a:solidFill>
                  <a:schemeClr val="tx1"/>
                </a:solidFill>
                <a:latin typeface="Times New Roman" pitchFamily="18" charset="0"/>
                <a:cs typeface="Times New Roman" pitchFamily="18" charset="0"/>
              </a:rPr>
              <a:t>Така форма санації здійснюється за більш глибокого кризового стану та передбачає зміну організаційно-правової форми підприємства та переліку його власників. Можливими формами проведення реорганізації підприємства можуть бути:</a:t>
            </a:r>
          </a:p>
          <a:p>
            <a:r>
              <a:rPr lang="uk-UA" sz="2000" dirty="0">
                <a:solidFill>
                  <a:schemeClr val="tx1"/>
                </a:solidFill>
                <a:latin typeface="Times New Roman" pitchFamily="18" charset="0"/>
                <a:cs typeface="Times New Roman" pitchFamily="18" charset="0"/>
              </a:rPr>
              <a:t>• злиття;</a:t>
            </a:r>
          </a:p>
          <a:p>
            <a:r>
              <a:rPr lang="uk-UA" sz="2000" dirty="0">
                <a:solidFill>
                  <a:schemeClr val="tx1"/>
                </a:solidFill>
                <a:latin typeface="Times New Roman" pitchFamily="18" charset="0"/>
                <a:cs typeface="Times New Roman" pitchFamily="18" charset="0"/>
              </a:rPr>
              <a:t>• поглинання;</a:t>
            </a:r>
          </a:p>
          <a:p>
            <a:r>
              <a:rPr lang="uk-UA" sz="2000" dirty="0">
                <a:solidFill>
                  <a:schemeClr val="tx1"/>
                </a:solidFill>
                <a:latin typeface="Times New Roman" pitchFamily="18" charset="0"/>
                <a:cs typeface="Times New Roman" pitchFamily="18" charset="0"/>
              </a:rPr>
              <a:t>•  виділення, поділ;</a:t>
            </a:r>
          </a:p>
          <a:p>
            <a:r>
              <a:rPr lang="uk-UA" sz="2000" dirty="0">
                <a:solidFill>
                  <a:schemeClr val="tx1"/>
                </a:solidFill>
                <a:latin typeface="Times New Roman" pitchFamily="18" charset="0"/>
                <a:cs typeface="Times New Roman" pitchFamily="18" charset="0"/>
              </a:rPr>
              <a:t>• перетворення на відкрите акціонерне товариство;</a:t>
            </a:r>
          </a:p>
          <a:p>
            <a:r>
              <a:rPr lang="uk-UA" sz="2000" dirty="0">
                <a:solidFill>
                  <a:schemeClr val="tx1"/>
                </a:solidFill>
                <a:latin typeface="Times New Roman" pitchFamily="18" charset="0"/>
                <a:cs typeface="Times New Roman" pitchFamily="18" charset="0"/>
              </a:rPr>
              <a:t>• передача в оренду;</a:t>
            </a:r>
          </a:p>
          <a:p>
            <a:r>
              <a:rPr lang="uk-UA" sz="2000" dirty="0">
                <a:solidFill>
                  <a:schemeClr val="tx1"/>
                </a:solidFill>
                <a:latin typeface="Times New Roman" pitchFamily="18" charset="0"/>
                <a:cs typeface="Times New Roman" pitchFamily="18" charset="0"/>
              </a:rPr>
              <a:t>• приватизація.</a:t>
            </a:r>
          </a:p>
          <a:p>
            <a:endParaRPr lang="uk-UA" dirty="0"/>
          </a:p>
        </p:txBody>
      </p:sp>
    </p:spTree>
    <p:extLst>
      <p:ext uri="{BB962C8B-B14F-4D97-AF65-F5344CB8AC3E}">
        <p14:creationId xmlns:p14="http://schemas.microsoft.com/office/powerpoint/2010/main" val="22169964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904656"/>
          </a:xfrm>
        </p:spPr>
        <p:txBody>
          <a:bodyPr>
            <a:normAutofit fontScale="55000" lnSpcReduction="20000"/>
          </a:bodyPr>
          <a:lstStyle/>
          <a:p>
            <a:pPr algn="just"/>
            <a:r>
              <a:rPr lang="uk-UA" sz="3800" dirty="0">
                <a:solidFill>
                  <a:schemeClr val="tx1"/>
                </a:solidFill>
                <a:latin typeface="Times New Roman" panose="02020603050405020304" pitchFamily="18" charset="0"/>
                <a:cs typeface="Times New Roman" pitchFamily="18" charset="0"/>
              </a:rPr>
              <a:t>3. Санація підприємства шляхом </a:t>
            </a:r>
            <a:r>
              <a:rPr lang="uk-UA" sz="3800" b="1" i="1" dirty="0">
                <a:solidFill>
                  <a:schemeClr val="tx1"/>
                </a:solidFill>
                <a:latin typeface="Times New Roman" panose="02020603050405020304" pitchFamily="18" charset="0"/>
                <a:cs typeface="Times New Roman" pitchFamily="18" charset="0"/>
              </a:rPr>
              <a:t>його продажу як цілісного майнового комплексу. </a:t>
            </a:r>
            <a:r>
              <a:rPr lang="uk-UA" sz="3800" dirty="0">
                <a:solidFill>
                  <a:schemeClr val="tx1"/>
                </a:solidFill>
                <a:latin typeface="Times New Roman" panose="02020603050405020304" pitchFamily="18" charset="0"/>
                <a:cs typeface="Times New Roman" pitchFamily="18" charset="0"/>
              </a:rPr>
              <a:t>Ця форма санації має розглядатися як остання спроба порятунку накопиченого потенціалу підприємства за рахунок передачі його новим, "ефективним" власникам, здатним розрахуватися по боргах та відновити функціонування підприємства відповідно до ринкових умов господарювання.</a:t>
            </a:r>
          </a:p>
          <a:p>
            <a:pPr algn="just"/>
            <a:r>
              <a:rPr lang="uk-UA" sz="3800" b="1" i="1" u="sng" dirty="0">
                <a:solidFill>
                  <a:schemeClr val="tx1"/>
                </a:solidFill>
                <a:latin typeface="Times New Roman" panose="02020603050405020304" pitchFamily="18" charset="0"/>
                <a:cs typeface="Times New Roman" pitchFamily="18" charset="0"/>
              </a:rPr>
              <a:t>Внутрішня санація</a:t>
            </a:r>
            <a:r>
              <a:rPr lang="uk-UA" sz="3800" b="1" i="1" dirty="0">
                <a:solidFill>
                  <a:schemeClr val="tx1"/>
                </a:solidFill>
                <a:latin typeface="Times New Roman" panose="02020603050405020304" pitchFamily="18" charset="0"/>
                <a:cs typeface="Times New Roman" pitchFamily="18" charset="0"/>
              </a:rPr>
              <a:t> </a:t>
            </a:r>
            <a:r>
              <a:rPr lang="uk-UA" sz="3800" dirty="0">
                <a:solidFill>
                  <a:schemeClr val="tx1"/>
                </a:solidFill>
                <a:latin typeface="Times New Roman" pitchFamily="18" charset="0"/>
                <a:cs typeface="Times New Roman" pitchFamily="18" charset="0"/>
              </a:rPr>
              <a:t>може здійснюватися силами самого підприємства або вимагати згоди його кредиторів.</a:t>
            </a:r>
          </a:p>
          <a:p>
            <a:pPr algn="just"/>
            <a:r>
              <a:rPr lang="uk-UA" sz="3800" dirty="0">
                <a:solidFill>
                  <a:schemeClr val="tx1"/>
                </a:solidFill>
                <a:latin typeface="Times New Roman" pitchFamily="18" charset="0"/>
                <a:cs typeface="Times New Roman" pitchFamily="18" charset="0"/>
              </a:rPr>
              <a:t>Заходи, що спрямовані на фінансове оздоровлення підприємства </a:t>
            </a:r>
            <a:r>
              <a:rPr lang="uk-UA" sz="3800" b="1" i="1" dirty="0">
                <a:solidFill>
                  <a:schemeClr val="tx1"/>
                </a:solidFill>
                <a:latin typeface="Times New Roman" panose="02020603050405020304" pitchFamily="18" charset="0"/>
                <a:cs typeface="Times New Roman" pitchFamily="18" charset="0"/>
              </a:rPr>
              <a:t>та не потребують участі кредиторів, </a:t>
            </a:r>
            <a:r>
              <a:rPr lang="uk-UA" sz="3800" dirty="0">
                <a:solidFill>
                  <a:schemeClr val="tx1"/>
                </a:solidFill>
                <a:latin typeface="Times New Roman" pitchFamily="18" charset="0"/>
                <a:cs typeface="Times New Roman" pitchFamily="18" charset="0"/>
              </a:rPr>
              <a:t>можуть мати різну цільову спрямованість, їх доцільно поділити на заходи:</a:t>
            </a:r>
          </a:p>
          <a:p>
            <a:pPr algn="just"/>
            <a:r>
              <a:rPr lang="uk-UA" sz="3800" dirty="0">
                <a:solidFill>
                  <a:schemeClr val="tx1"/>
                </a:solidFill>
                <a:latin typeface="Times New Roman" pitchFamily="18" charset="0"/>
                <a:cs typeface="Times New Roman" pitchFamily="18" charset="0"/>
              </a:rPr>
              <a:t>а) щодо відновлення боргової платоспроможності;</a:t>
            </a:r>
          </a:p>
          <a:p>
            <a:pPr algn="just"/>
            <a:r>
              <a:rPr lang="uk-UA" sz="3800" dirty="0">
                <a:solidFill>
                  <a:schemeClr val="tx1"/>
                </a:solidFill>
                <a:latin typeface="Times New Roman" pitchFamily="18" charset="0"/>
                <a:cs typeface="Times New Roman" pitchFamily="18" charset="0"/>
              </a:rPr>
              <a:t>б) щодо відновлення поточної платоспроможності.</a:t>
            </a:r>
          </a:p>
          <a:p>
            <a:pPr algn="just"/>
            <a:r>
              <a:rPr lang="uk-UA" sz="3800" dirty="0">
                <a:solidFill>
                  <a:schemeClr val="tx1"/>
                </a:solidFill>
                <a:latin typeface="Times New Roman" pitchFamily="18" charset="0"/>
                <a:cs typeface="Times New Roman" pitchFamily="18" charset="0"/>
              </a:rPr>
              <a:t>Санаційні заходи щодо відновлення боргової платоспроможності пов'язані з пошуком власних джерел грошових коштів за рахунок іммобілізації матеріальних активів підприємства, в обсягах та термінах, необхідних для розрахунку по зобов'язаннях. </a:t>
            </a:r>
          </a:p>
        </p:txBody>
      </p:sp>
    </p:spTree>
    <p:extLst>
      <p:ext uri="{BB962C8B-B14F-4D97-AF65-F5344CB8AC3E}">
        <p14:creationId xmlns:p14="http://schemas.microsoft.com/office/powerpoint/2010/main" val="42080109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4704"/>
            <a:ext cx="8229600" cy="5361459"/>
          </a:xfrm>
        </p:spPr>
        <p:txBody>
          <a:bodyPr>
            <a:normAutofit/>
          </a:bodyPr>
          <a:lstStyle/>
          <a:p>
            <a:pPr algn="just"/>
            <a:r>
              <a:rPr lang="uk-UA" sz="2400" dirty="0">
                <a:solidFill>
                  <a:schemeClr val="tx1"/>
                </a:solidFill>
                <a:latin typeface="Times New Roman" pitchFamily="18" charset="0"/>
                <a:cs typeface="Times New Roman" pitchFamily="18" charset="0"/>
              </a:rPr>
              <a:t>Джерелом отримання грошових надходжень може бути:</a:t>
            </a:r>
          </a:p>
          <a:p>
            <a:pPr algn="just"/>
            <a:r>
              <a:rPr lang="uk-UA" sz="2400" dirty="0">
                <a:solidFill>
                  <a:schemeClr val="tx1"/>
                </a:solidFill>
                <a:latin typeface="Times New Roman" pitchFamily="18" charset="0"/>
                <a:cs typeface="Times New Roman" pitchFamily="18" charset="0"/>
              </a:rPr>
              <a:t>1) реалізація  частини  основних  фондів (насамперед законсервованих, частково вільних; за їх недостатності - частини основних фондів, що можуть бути вивільнені з технологічного процесу підприємства без відчутних змін його продуктивності);</a:t>
            </a:r>
          </a:p>
          <a:p>
            <a:pPr algn="just"/>
            <a:r>
              <a:rPr lang="uk-UA" sz="2400" dirty="0">
                <a:solidFill>
                  <a:schemeClr val="tx1"/>
                </a:solidFill>
                <a:latin typeface="Times New Roman" pitchFamily="18" charset="0"/>
                <a:cs typeface="Times New Roman" pitchFamily="18" charset="0"/>
              </a:rPr>
              <a:t>2) продаж об'єктів незавершеною будівництва;</a:t>
            </a:r>
          </a:p>
          <a:p>
            <a:pPr algn="just"/>
            <a:r>
              <a:rPr lang="uk-UA" sz="2400" dirty="0">
                <a:solidFill>
                  <a:schemeClr val="tx1"/>
                </a:solidFill>
                <a:latin typeface="Times New Roman" pitchFamily="18" charset="0"/>
                <a:cs typeface="Times New Roman" pitchFamily="18" charset="0"/>
              </a:rPr>
              <a:t>3) вихід з інвестиційних проектів фінансового та інноваційного спрямування;</a:t>
            </a:r>
          </a:p>
          <a:p>
            <a:pPr algn="just"/>
            <a:r>
              <a:rPr lang="uk-UA" sz="2400" dirty="0">
                <a:solidFill>
                  <a:schemeClr val="tx1"/>
                </a:solidFill>
                <a:latin typeface="Times New Roman" pitchFamily="18" charset="0"/>
                <a:cs typeface="Times New Roman" pitchFamily="18" charset="0"/>
              </a:rPr>
              <a:t>4) рефінансування дебіторської заборгованості;</a:t>
            </a:r>
          </a:p>
          <a:p>
            <a:pPr algn="just"/>
            <a:r>
              <a:rPr lang="uk-UA" sz="2400" dirty="0">
                <a:solidFill>
                  <a:schemeClr val="tx1"/>
                </a:solidFill>
                <a:latin typeface="Times New Roman" pitchFamily="18" charset="0"/>
                <a:cs typeface="Times New Roman" pitchFamily="18" charset="0"/>
              </a:rPr>
              <a:t>5) розпродаж товарно-матеріальних запасів тощо.</a:t>
            </a:r>
          </a:p>
          <a:p>
            <a:pPr algn="just"/>
            <a:endParaRPr lang="uk-UA" sz="2400" dirty="0">
              <a:latin typeface="Times New Roman" pitchFamily="18" charset="0"/>
              <a:cs typeface="Times New Roman" pitchFamily="18" charset="0"/>
            </a:endParaRPr>
          </a:p>
          <a:p>
            <a:endParaRPr lang="uk-UA" dirty="0"/>
          </a:p>
        </p:txBody>
      </p:sp>
    </p:spTree>
    <p:extLst>
      <p:ext uri="{BB962C8B-B14F-4D97-AF65-F5344CB8AC3E}">
        <p14:creationId xmlns:p14="http://schemas.microsoft.com/office/powerpoint/2010/main" val="19950998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a:bodyPr>
          <a:lstStyle/>
          <a:p>
            <a:pPr algn="just"/>
            <a:r>
              <a:rPr lang="uk-UA" sz="2000" dirty="0">
                <a:solidFill>
                  <a:schemeClr val="tx1"/>
                </a:solidFill>
                <a:latin typeface="Times New Roman" panose="02020603050405020304" pitchFamily="18" charset="0"/>
                <a:cs typeface="Times New Roman" pitchFamily="18" charset="0"/>
              </a:rPr>
              <a:t>Такі санаційні заходи називають </a:t>
            </a:r>
            <a:r>
              <a:rPr lang="uk-UA" sz="2000" b="1" dirty="0">
                <a:solidFill>
                  <a:schemeClr val="tx1"/>
                </a:solidFill>
                <a:latin typeface="Times New Roman" panose="02020603050405020304" pitchFamily="18" charset="0"/>
                <a:cs typeface="Times New Roman" pitchFamily="18" charset="0"/>
              </a:rPr>
              <a:t>реструктуризацією балансу підприємства</a:t>
            </a:r>
            <a:r>
              <a:rPr lang="uk-UA" sz="2000" dirty="0">
                <a:solidFill>
                  <a:schemeClr val="tx1"/>
                </a:solidFill>
                <a:latin typeface="Times New Roman" panose="02020603050405020304" pitchFamily="18" charset="0"/>
                <a:cs typeface="Times New Roman" pitchFamily="18" charset="0"/>
              </a:rPr>
              <a:t> - потенційного банкрута, їх реалізація не змінює загального обсягу активу балансу (його валюти), і пов'язане лише зі зміною матеріально-уречевленої форми наявних активів.</a:t>
            </a:r>
          </a:p>
          <a:p>
            <a:pPr algn="just"/>
            <a:r>
              <a:rPr lang="uk-UA" sz="2000" b="1" i="1" dirty="0">
                <a:solidFill>
                  <a:schemeClr val="tx1"/>
                </a:solidFill>
                <a:latin typeface="Times New Roman" panose="02020603050405020304" pitchFamily="18" charset="0"/>
                <a:cs typeface="Times New Roman" pitchFamily="18" charset="0"/>
              </a:rPr>
              <a:t>Заходи, спрямовані на відновлення поточної платоспроможності</a:t>
            </a:r>
            <a:r>
              <a:rPr lang="uk-UA" sz="2000" i="1" dirty="0">
                <a:solidFill>
                  <a:schemeClr val="tx1"/>
                </a:solidFill>
                <a:latin typeface="Times New Roman" panose="02020603050405020304" pitchFamily="18" charset="0"/>
                <a:cs typeface="Times New Roman" pitchFamily="18" charset="0"/>
              </a:rPr>
              <a:t>, </a:t>
            </a:r>
            <a:r>
              <a:rPr lang="uk-UA" sz="2000" dirty="0">
                <a:solidFill>
                  <a:schemeClr val="tx1"/>
                </a:solidFill>
                <a:latin typeface="Times New Roman" pitchFamily="18" charset="0"/>
                <a:cs typeface="Times New Roman" pitchFamily="18" charset="0"/>
              </a:rPr>
              <a:t>мають на меті створення або відновлення механізмів генерації грошових коштів в обсягах, достатніх для розрахунків з кредиторами та фінансування поточних витрат. Вони можуть здійснюватися за такими напрямами як:</a:t>
            </a:r>
          </a:p>
          <a:p>
            <a:pPr algn="just"/>
            <a:r>
              <a:rPr lang="uk-UA" sz="2000" dirty="0">
                <a:solidFill>
                  <a:schemeClr val="tx1"/>
                </a:solidFill>
                <a:latin typeface="Times New Roman" pitchFamily="18" charset="0"/>
                <a:cs typeface="Times New Roman" pitchFamily="18" charset="0"/>
              </a:rPr>
              <a:t>1) забезпечення зростання обсягів діяльності;</a:t>
            </a:r>
          </a:p>
          <a:p>
            <a:pPr algn="just"/>
            <a:r>
              <a:rPr lang="uk-UA" sz="2000" dirty="0">
                <a:solidFill>
                  <a:schemeClr val="tx1"/>
                </a:solidFill>
                <a:latin typeface="Times New Roman" pitchFamily="18" charset="0"/>
                <a:cs typeface="Times New Roman" pitchFamily="18" charset="0"/>
              </a:rPr>
              <a:t>2) забезпечення підвищення доходності господарської діяльності;</a:t>
            </a:r>
          </a:p>
          <a:p>
            <a:pPr algn="just"/>
            <a:r>
              <a:rPr lang="uk-UA" sz="2000" dirty="0">
                <a:solidFill>
                  <a:schemeClr val="tx1"/>
                </a:solidFill>
                <a:latin typeface="Times New Roman" pitchFamily="18" charset="0"/>
                <a:cs typeface="Times New Roman" pitchFamily="18" charset="0"/>
              </a:rPr>
              <a:t>3) пошук та мобілізація резервів економії витрат на здійснення діяльності.</a:t>
            </a:r>
          </a:p>
          <a:p>
            <a:endParaRPr lang="uk-UA" dirty="0"/>
          </a:p>
        </p:txBody>
      </p:sp>
    </p:spTree>
    <p:extLst>
      <p:ext uri="{BB962C8B-B14F-4D97-AF65-F5344CB8AC3E}">
        <p14:creationId xmlns:p14="http://schemas.microsoft.com/office/powerpoint/2010/main" val="33494432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a:bodyPr>
          <a:lstStyle/>
          <a:p>
            <a:pPr algn="just"/>
            <a:r>
              <a:rPr lang="uk-UA" sz="2000" dirty="0">
                <a:solidFill>
                  <a:schemeClr val="tx1"/>
                </a:solidFill>
                <a:latin typeface="Times New Roman" pitchFamily="18" charset="0"/>
                <a:cs typeface="Times New Roman" pitchFamily="18" charset="0"/>
              </a:rPr>
              <a:t>Внутрішня санація підприємства </a:t>
            </a:r>
            <a:r>
              <a:rPr lang="uk-UA" sz="2000" i="1" dirty="0">
                <a:solidFill>
                  <a:schemeClr val="tx1"/>
                </a:solidFill>
                <a:latin typeface="Times New Roman" pitchFamily="18" charset="0"/>
                <a:cs typeface="Times New Roman" pitchFamily="18" charset="0"/>
              </a:rPr>
              <a:t>за участю його кредиторів </a:t>
            </a:r>
            <a:r>
              <a:rPr lang="uk-UA" sz="2000" dirty="0">
                <a:solidFill>
                  <a:schemeClr val="tx1"/>
                </a:solidFill>
                <a:latin typeface="Times New Roman" pitchFamily="18" charset="0"/>
                <a:cs typeface="Times New Roman" pitchFamily="18" charset="0"/>
              </a:rPr>
              <a:t>може проводитися у формі укладення різноманітних мирових угод з кредиторами. Об'єктом угоди може бути: термін плати за зобов'язаннями; норма позикового відсотка; механізм нарахування процентів за позикою; розмір та механізм штрафних санкцій; форма погашення боргів (взаємозалік, погашення матеріальними цінностями) тощо.</a:t>
            </a:r>
          </a:p>
          <a:p>
            <a:pPr algn="just"/>
            <a:r>
              <a:rPr lang="uk-UA" sz="2000" dirty="0">
                <a:solidFill>
                  <a:schemeClr val="tx1"/>
                </a:solidFill>
                <a:latin typeface="Times New Roman" pitchFamily="18" charset="0"/>
                <a:cs typeface="Times New Roman" pitchFamily="18" charset="0"/>
              </a:rPr>
              <a:t>Враховуючи фактор фінансового забезпечення, визнається доцільним виокремлення таких </a:t>
            </a:r>
            <a:r>
              <a:rPr lang="uk-UA" sz="2000" b="1" dirty="0">
                <a:solidFill>
                  <a:schemeClr val="tx1"/>
                </a:solidFill>
                <a:latin typeface="Times New Roman" pitchFamily="18" charset="0"/>
                <a:cs typeface="Times New Roman" pitchFamily="18" charset="0"/>
              </a:rPr>
              <a:t>форм санації</a:t>
            </a:r>
            <a:r>
              <a:rPr lang="uk-UA" sz="2000" dirty="0">
                <a:solidFill>
                  <a:schemeClr val="tx1"/>
                </a:solidFill>
                <a:latin typeface="Times New Roman" pitchFamily="18" charset="0"/>
                <a:cs typeface="Times New Roman" pitchFamily="18" charset="0"/>
              </a:rPr>
              <a:t>:</a:t>
            </a:r>
          </a:p>
          <a:p>
            <a:pPr algn="just"/>
            <a:r>
              <a:rPr lang="uk-UA" sz="2000" b="1" dirty="0">
                <a:solidFill>
                  <a:schemeClr val="tx1"/>
                </a:solidFill>
                <a:latin typeface="Times New Roman" pitchFamily="18" charset="0"/>
                <a:cs typeface="Times New Roman" pitchFamily="18" charset="0"/>
              </a:rPr>
              <a:t>1. </a:t>
            </a:r>
            <a:r>
              <a:rPr lang="uk-UA" sz="2000" b="1" i="1" dirty="0">
                <a:solidFill>
                  <a:schemeClr val="tx1"/>
                </a:solidFill>
                <a:latin typeface="Times New Roman" pitchFamily="18" charset="0"/>
                <a:cs typeface="Times New Roman" pitchFamily="18" charset="0"/>
              </a:rPr>
              <a:t>Санація на базі використання коштів та ресурсів самого підприємства. </a:t>
            </a:r>
            <a:r>
              <a:rPr lang="uk-UA" sz="2000" dirty="0">
                <a:solidFill>
                  <a:schemeClr val="tx1"/>
                </a:solidFill>
                <a:latin typeface="Times New Roman" pitchFamily="18" charset="0"/>
                <a:cs typeface="Times New Roman" pitchFamily="18" charset="0"/>
              </a:rPr>
              <a:t>Цей вид санації може передбачати покриття збитків за рахунок власного капіталу підприємства (використання для покриття заборгованості фінансових резервів, скорочення відрахувань до резервних фондів) або реструктуризації реальних активів підприємства (у зв'язку з продажем частини товарно-матеріальних запасів, майнових та фінансових активів).</a:t>
            </a:r>
          </a:p>
          <a:p>
            <a:endParaRPr lang="uk-UA" dirty="0"/>
          </a:p>
        </p:txBody>
      </p:sp>
    </p:spTree>
    <p:extLst>
      <p:ext uri="{BB962C8B-B14F-4D97-AF65-F5344CB8AC3E}">
        <p14:creationId xmlns:p14="http://schemas.microsoft.com/office/powerpoint/2010/main" val="35864342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435280" cy="5832648"/>
          </a:xfrm>
        </p:spPr>
        <p:txBody>
          <a:bodyPr>
            <a:normAutofit/>
          </a:bodyPr>
          <a:lstStyle/>
          <a:p>
            <a:pPr algn="just"/>
            <a:r>
              <a:rPr lang="uk-UA" sz="2000" b="1" dirty="0">
                <a:solidFill>
                  <a:schemeClr val="tx1"/>
                </a:solidFill>
                <a:latin typeface="Times New Roman" panose="02020603050405020304" pitchFamily="18" charset="0"/>
                <a:cs typeface="Times New Roman" panose="02020603050405020304" pitchFamily="18" charset="0"/>
              </a:rPr>
              <a:t>2. </a:t>
            </a:r>
            <a:r>
              <a:rPr lang="uk-UA" sz="2000" b="1" i="1" dirty="0">
                <a:solidFill>
                  <a:schemeClr val="tx1"/>
                </a:solidFill>
                <a:latin typeface="Times New Roman" panose="02020603050405020304" pitchFamily="18" charset="0"/>
                <a:cs typeface="Times New Roman" panose="02020603050405020304" pitchFamily="18" charset="0"/>
              </a:rPr>
              <a:t>Санація за рахунок власників підприємства. </a:t>
            </a:r>
            <a:r>
              <a:rPr lang="uk-UA" sz="2000" i="1" dirty="0">
                <a:solidFill>
                  <a:schemeClr val="tx1"/>
                </a:solidFill>
                <a:latin typeface="Times New Roman" panose="02020603050405020304" pitchFamily="18" charset="0"/>
                <a:cs typeface="Times New Roman" panose="02020603050405020304" pitchFamily="18" charset="0"/>
              </a:rPr>
              <a:t>У </a:t>
            </a:r>
            <a:r>
              <a:rPr lang="uk-UA" sz="2000" dirty="0">
                <a:solidFill>
                  <a:schemeClr val="tx1"/>
                </a:solidFill>
                <a:latin typeface="Times New Roman" panose="02020603050405020304" pitchFamily="18" charset="0"/>
                <a:cs typeface="Times New Roman" panose="02020603050405020304" pitchFamily="18" charset="0"/>
              </a:rPr>
              <a:t>цьому разі отримання необхідних коштів для виконання зобов'язань може здійснюватися:</a:t>
            </a:r>
          </a:p>
          <a:p>
            <a:pPr algn="just"/>
            <a:r>
              <a:rPr lang="uk-UA" sz="2000" dirty="0">
                <a:solidFill>
                  <a:schemeClr val="tx1"/>
                </a:solidFill>
                <a:latin typeface="Times New Roman" panose="02020603050405020304" pitchFamily="18" charset="0"/>
                <a:cs typeface="Times New Roman" panose="02020603050405020304" pitchFamily="18" charset="0"/>
              </a:rPr>
              <a:t>1) шляхом збільшення статутного фонду за рахунок коштів власників;</a:t>
            </a:r>
          </a:p>
          <a:p>
            <a:pPr algn="just"/>
            <a:r>
              <a:rPr lang="uk-UA" sz="2000" dirty="0">
                <a:solidFill>
                  <a:schemeClr val="tx1"/>
                </a:solidFill>
                <a:latin typeface="Times New Roman" panose="02020603050405020304" pitchFamily="18" charset="0"/>
                <a:cs typeface="Times New Roman" panose="02020603050405020304" pitchFamily="18" charset="0"/>
              </a:rPr>
              <a:t>2) шляхом продажу частини акцій на фондовій біржі, позабіржовому ринку або зацікавленим особам;</a:t>
            </a:r>
          </a:p>
          <a:p>
            <a:pPr algn="just"/>
            <a:r>
              <a:rPr lang="uk-UA" sz="2000" dirty="0">
                <a:solidFill>
                  <a:schemeClr val="tx1"/>
                </a:solidFill>
                <a:latin typeface="Times New Roman" panose="02020603050405020304" pitchFamily="18" charset="0"/>
                <a:cs typeface="Times New Roman" panose="02020603050405020304" pitchFamily="18" charset="0"/>
              </a:rPr>
              <a:t>3) шляхом надання власниками тимчасової фінансової допомоги підприємству.</a:t>
            </a:r>
          </a:p>
          <a:p>
            <a:pPr algn="just"/>
            <a:r>
              <a:rPr lang="uk-UA" sz="2000" b="1" i="1" dirty="0">
                <a:solidFill>
                  <a:schemeClr val="tx1"/>
                </a:solidFill>
                <a:latin typeface="Times New Roman" panose="02020603050405020304" pitchFamily="18" charset="0"/>
                <a:cs typeface="Times New Roman" panose="02020603050405020304" pitchFamily="18" charset="0"/>
              </a:rPr>
              <a:t>3.Санація за рахунок коштів кредиторів. </a:t>
            </a:r>
            <a:r>
              <a:rPr lang="uk-UA" sz="2000" dirty="0">
                <a:solidFill>
                  <a:schemeClr val="tx1"/>
                </a:solidFill>
                <a:latin typeface="Times New Roman" panose="02020603050405020304" pitchFamily="18" charset="0"/>
                <a:cs typeface="Times New Roman" panose="02020603050405020304" pitchFamily="18" charset="0"/>
              </a:rPr>
              <a:t>Ця форма санації може проводитися шляхом використання різних методичних прийомів, основними з яких є: різноманітні форми реструктуризації боргу; передача тимчасового управління кредиторам чи їх уповноваженій особі; емісія облігацій підприємства; отримання нових кредитів та позик.</a:t>
            </a:r>
          </a:p>
          <a:p>
            <a:endParaRPr lang="uk-UA" dirty="0"/>
          </a:p>
        </p:txBody>
      </p:sp>
    </p:spTree>
    <p:extLst>
      <p:ext uri="{BB962C8B-B14F-4D97-AF65-F5344CB8AC3E}">
        <p14:creationId xmlns:p14="http://schemas.microsoft.com/office/powerpoint/2010/main" val="526199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404664"/>
            <a:ext cx="8363272" cy="5721499"/>
          </a:xfrm>
        </p:spPr>
        <p:txBody>
          <a:bodyPr>
            <a:normAutofit fontScale="92500"/>
          </a:bodyPr>
          <a:lstStyle/>
          <a:p>
            <a:pPr algn="just"/>
            <a:r>
              <a:rPr lang="uk-UA" sz="2400" b="1" u="sng" dirty="0">
                <a:solidFill>
                  <a:schemeClr val="tx1"/>
                </a:solidFill>
                <a:latin typeface="Times New Roman" pitchFamily="18" charset="0"/>
                <a:cs typeface="Times New Roman" pitchFamily="18" charset="0"/>
              </a:rPr>
              <a:t>Антикризові заходи можуть бути розділені за окремими видами</a:t>
            </a:r>
            <a:r>
              <a:rPr lang="uk-UA" sz="2400" b="1" dirty="0">
                <a:solidFill>
                  <a:schemeClr val="tx1"/>
                </a:solidFill>
                <a:latin typeface="Times New Roman" pitchFamily="18" charset="0"/>
                <a:cs typeface="Times New Roman" pitchFamily="18" charset="0"/>
              </a:rPr>
              <a:t> </a:t>
            </a:r>
            <a:r>
              <a:rPr lang="uk-UA" sz="2400" dirty="0">
                <a:solidFill>
                  <a:schemeClr val="tx1"/>
                </a:solidFill>
                <a:latin typeface="Times New Roman" pitchFamily="18" charset="0"/>
                <a:cs typeface="Times New Roman" pitchFamily="18" charset="0"/>
              </a:rPr>
              <a:t>діяльності підприємства, що дає змогу виокремити підгрупи операційних, інвестиційних та фінансових антикризових заходів.</a:t>
            </a:r>
          </a:p>
          <a:p>
            <a:pPr algn="just"/>
            <a:r>
              <a:rPr lang="uk-UA" sz="2400" i="1" dirty="0">
                <a:solidFill>
                  <a:schemeClr val="tx1"/>
                </a:solidFill>
                <a:latin typeface="Times New Roman" pitchFamily="18" charset="0"/>
                <a:cs typeface="Times New Roman" pitchFamily="18" charset="0"/>
              </a:rPr>
              <a:t>Операційні антикризові заходи </a:t>
            </a:r>
            <a:r>
              <a:rPr lang="uk-UA" sz="2400" dirty="0">
                <a:solidFill>
                  <a:schemeClr val="tx1"/>
                </a:solidFill>
                <a:latin typeface="Times New Roman" pitchFamily="18" charset="0"/>
                <a:cs typeface="Times New Roman" pitchFamily="18" charset="0"/>
              </a:rPr>
              <a:t>охоплюють два основних напрями зусиль:</a:t>
            </a:r>
          </a:p>
          <a:p>
            <a:pPr algn="just"/>
            <a:r>
              <a:rPr lang="uk-UA" sz="2400" dirty="0">
                <a:solidFill>
                  <a:schemeClr val="tx1"/>
                </a:solidFill>
                <a:latin typeface="Times New Roman" pitchFamily="18" charset="0"/>
                <a:cs typeface="Times New Roman" pitchFamily="18" charset="0"/>
              </a:rPr>
              <a:t>•   зростання операційних надходжень;</a:t>
            </a:r>
          </a:p>
          <a:p>
            <a:pPr algn="just"/>
            <a:r>
              <a:rPr lang="uk-UA" sz="2400" dirty="0">
                <a:solidFill>
                  <a:schemeClr val="tx1"/>
                </a:solidFill>
                <a:latin typeface="Times New Roman" pitchFamily="18" charset="0"/>
                <a:cs typeface="Times New Roman" pitchFamily="18" charset="0"/>
              </a:rPr>
              <a:t>•   скорочення поточних витрат.</a:t>
            </a:r>
          </a:p>
          <a:p>
            <a:pPr algn="just"/>
            <a:r>
              <a:rPr lang="uk-UA" sz="2400" dirty="0">
                <a:solidFill>
                  <a:schemeClr val="tx1"/>
                </a:solidFill>
                <a:latin typeface="Times New Roman" pitchFamily="18" charset="0"/>
                <a:cs typeface="Times New Roman" pitchFamily="18" charset="0"/>
              </a:rPr>
              <a:t>До складу першої підгрупи слід віднести заходи, спрямовані на підвищення ефективності основної господарської діяльності підприємства шляхом коригування номенклатури продукції (робіт, послуг), товарної та регіональної диверсифікації діяльності, зміни цільової орієнтації на певний сегмент ринку або вид продукції, підвищення ефективності системи збуту, використання виробничих ресурсів тощо.</a:t>
            </a:r>
          </a:p>
          <a:p>
            <a:pPr algn="just"/>
            <a:endParaRPr lang="uk-UA" sz="2400" dirty="0">
              <a:latin typeface="Times New Roman" pitchFamily="18" charset="0"/>
              <a:cs typeface="Times New Roman" pitchFamily="18" charset="0"/>
            </a:endParaRPr>
          </a:p>
          <a:p>
            <a:endParaRPr lang="uk-UA" dirty="0"/>
          </a:p>
        </p:txBody>
      </p:sp>
    </p:spTree>
    <p:extLst>
      <p:ext uri="{BB962C8B-B14F-4D97-AF65-F5344CB8AC3E}">
        <p14:creationId xmlns:p14="http://schemas.microsoft.com/office/powerpoint/2010/main" val="1277891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620688"/>
            <a:ext cx="8229600" cy="5462067"/>
          </a:xfrm>
        </p:spPr>
        <p:txBody>
          <a:bodyPr>
            <a:normAutofit/>
          </a:bodyPr>
          <a:lstStyle/>
          <a:p>
            <a:pPr algn="just"/>
            <a:r>
              <a:rPr lang="uk-UA" b="1" dirty="0">
                <a:solidFill>
                  <a:schemeClr val="tx1"/>
                </a:solidFill>
                <a:latin typeface="Times New Roman" pitchFamily="18" charset="0"/>
                <a:cs typeface="Times New Roman" pitchFamily="18" charset="0"/>
              </a:rPr>
              <a:t>1. Антикризова програма підприємства: призначення, цілі та завдання розробки</a:t>
            </a:r>
            <a:endParaRPr lang="uk-UA" dirty="0">
              <a:solidFill>
                <a:schemeClr val="tx1"/>
              </a:solidFill>
              <a:latin typeface="Times New Roman" pitchFamily="18" charset="0"/>
              <a:cs typeface="Times New Roman" pitchFamily="18" charset="0"/>
            </a:endParaRPr>
          </a:p>
          <a:p>
            <a:pPr algn="just"/>
            <a:r>
              <a:rPr lang="uk-UA" dirty="0">
                <a:solidFill>
                  <a:schemeClr val="tx1"/>
                </a:solidFill>
                <a:latin typeface="Times New Roman" pitchFamily="18" charset="0"/>
                <a:cs typeface="Times New Roman" pitchFamily="18" charset="0"/>
              </a:rPr>
              <a:t>Процес виведення підприємства з кризового стану має бути належним чином організований та скоординований. Основними концептуальними документами, які мають розроблятися на кризовому підприємстві є </a:t>
            </a:r>
            <a:r>
              <a:rPr lang="uk-UA" b="1" dirty="0">
                <a:solidFill>
                  <a:schemeClr val="tx1"/>
                </a:solidFill>
                <a:latin typeface="Times New Roman" pitchFamily="18" charset="0"/>
                <a:cs typeface="Times New Roman" pitchFamily="18" charset="0"/>
              </a:rPr>
              <a:t>програма і план антикризових заходів.</a:t>
            </a:r>
            <a:endParaRPr lang="uk-UA" dirty="0">
              <a:solidFill>
                <a:schemeClr val="tx1"/>
              </a:solidFill>
              <a:latin typeface="Times New Roman" pitchFamily="18" charset="0"/>
              <a:cs typeface="Times New Roman" pitchFamily="18" charset="0"/>
            </a:endParaRPr>
          </a:p>
          <a:p>
            <a:pPr algn="just"/>
            <a:r>
              <a:rPr lang="uk-UA" b="1" dirty="0">
                <a:solidFill>
                  <a:schemeClr val="tx1"/>
                </a:solidFill>
                <a:latin typeface="Times New Roman" pitchFamily="18" charset="0"/>
                <a:cs typeface="Times New Roman" pitchFamily="18" charset="0"/>
              </a:rPr>
              <a:t>Програма антикризових заходів - </a:t>
            </a:r>
            <a:r>
              <a:rPr lang="uk-UA" dirty="0">
                <a:solidFill>
                  <a:schemeClr val="tx1"/>
                </a:solidFill>
                <a:latin typeface="Times New Roman" pitchFamily="18" charset="0"/>
                <a:cs typeface="Times New Roman" pitchFamily="18" charset="0"/>
              </a:rPr>
              <a:t>це спеціальним чином підготовлений та розроблений внутрішній документ, в якому систематизовано викладається перелік основних заходів, що планується здійснити в межах підприємства, його структурних підрозділів та функціональних служб для досягнення поставленої мети - виведення підприємства з кризового стану. </a:t>
            </a:r>
            <a:r>
              <a:rPr lang="uk-UA" b="1" dirty="0">
                <a:solidFill>
                  <a:schemeClr val="tx1"/>
                </a:solidFill>
                <a:latin typeface="Times New Roman" pitchFamily="18" charset="0"/>
                <a:cs typeface="Times New Roman" pitchFamily="18" charset="0"/>
              </a:rPr>
              <a:t>Програма антикризових заходів має бути укрупненою та розроблюватися в цілому по підприємству. </a:t>
            </a:r>
          </a:p>
          <a:p>
            <a:pPr algn="just"/>
            <a:r>
              <a:rPr lang="uk-UA" dirty="0">
                <a:solidFill>
                  <a:schemeClr val="tx1"/>
                </a:solidFill>
                <a:latin typeface="Times New Roman" pitchFamily="18" charset="0"/>
                <a:cs typeface="Times New Roman" pitchFamily="18" charset="0"/>
              </a:rPr>
              <a:t>Програма антикризових заходів розроблюється на підставі проведеної діагностики фінансового стану та загрози банкрутства підприємства, наслідків виникнення ситуації банкрутства, оцінки можливостей підприємства щодо локалізації кризи. </a:t>
            </a:r>
          </a:p>
          <a:p>
            <a:endParaRPr lang="uk-UA" dirty="0"/>
          </a:p>
        </p:txBody>
      </p:sp>
    </p:spTree>
    <p:extLst>
      <p:ext uri="{BB962C8B-B14F-4D97-AF65-F5344CB8AC3E}">
        <p14:creationId xmlns:p14="http://schemas.microsoft.com/office/powerpoint/2010/main" val="16166758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507288" cy="6264696"/>
          </a:xfrm>
        </p:spPr>
        <p:txBody>
          <a:bodyPr>
            <a:normAutofit/>
          </a:bodyPr>
          <a:lstStyle/>
          <a:p>
            <a:pPr algn="just"/>
            <a:r>
              <a:rPr lang="uk-UA" sz="2300" dirty="0">
                <a:solidFill>
                  <a:schemeClr val="tx1"/>
                </a:solidFill>
                <a:latin typeface="Times New Roman" pitchFamily="18" charset="0"/>
                <a:cs typeface="Times New Roman" pitchFamily="18" charset="0"/>
              </a:rPr>
              <a:t>Невідкладні заходи щодо зниження витрат, як правило, передбачають скорочення робочих місць пропорційно до скорочення обсягів продажу; зниження поточних витрат пропорційно до скорочення обсягів продажу; скорочення додаткових втрат по другорядних проектах; зниження закупівель товарів (матеріалів) до мінімального рівня.</a:t>
            </a:r>
          </a:p>
          <a:p>
            <a:pPr algn="just"/>
            <a:r>
              <a:rPr lang="uk-UA" sz="2300" dirty="0">
                <a:solidFill>
                  <a:schemeClr val="tx1"/>
                </a:solidFill>
                <a:latin typeface="Times New Roman" pitchFamily="18" charset="0"/>
                <a:cs typeface="Times New Roman" pitchFamily="18" charset="0"/>
              </a:rPr>
              <a:t>Разові заходи орієнтовані на ліквідацію "центрів витрат", що досягається за рахунок скорочення посад на корпоративному рівні і в підрозділах: ліквідації окремих функціональних служб чи територіальних підрозділів, продажу частини активів та окремих підрозділів як цілісних майнових комплексів,</a:t>
            </a:r>
          </a:p>
          <a:p>
            <a:pPr algn="just"/>
            <a:r>
              <a:rPr lang="uk-UA" sz="2300" dirty="0">
                <a:solidFill>
                  <a:schemeClr val="tx1"/>
                </a:solidFill>
                <a:latin typeface="Times New Roman" pitchFamily="18" charset="0"/>
                <a:cs typeface="Times New Roman" pitchFamily="18" charset="0"/>
              </a:rPr>
              <a:t>Постійні заходи зі скорочення витрат передбачають систематичні зусилля щодо підвищення продуктивності праці, забезпечення якості продукції, розвитку довгострокових відносин з постачальниками, підвищення ефективності використання ресурсів тощо.</a:t>
            </a:r>
          </a:p>
          <a:p>
            <a:endParaRPr lang="uk-UA" dirty="0"/>
          </a:p>
        </p:txBody>
      </p:sp>
    </p:spTree>
    <p:extLst>
      <p:ext uri="{BB962C8B-B14F-4D97-AF65-F5344CB8AC3E}">
        <p14:creationId xmlns:p14="http://schemas.microsoft.com/office/powerpoint/2010/main" val="12747763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fontScale="92500" lnSpcReduction="10000"/>
          </a:bodyPr>
          <a:lstStyle/>
          <a:p>
            <a:pPr algn="just"/>
            <a:r>
              <a:rPr lang="uk-UA" sz="2400" b="1" i="1" dirty="0">
                <a:solidFill>
                  <a:schemeClr val="tx1"/>
                </a:solidFill>
                <a:latin typeface="Times New Roman" panose="02020603050405020304" pitchFamily="18" charset="0"/>
                <a:cs typeface="Times New Roman" panose="02020603050405020304" pitchFamily="18" charset="0"/>
              </a:rPr>
              <a:t>Інвестиційні антикризові заходи </a:t>
            </a:r>
            <a:r>
              <a:rPr lang="uk-UA" sz="2400" dirty="0">
                <a:solidFill>
                  <a:schemeClr val="tx1"/>
                </a:solidFill>
                <a:latin typeface="Times New Roman" panose="02020603050405020304" pitchFamily="18" charset="0"/>
                <a:cs typeface="Times New Roman" panose="02020603050405020304" pitchFamily="18" charset="0"/>
              </a:rPr>
              <a:t>можуть передбачати протилежні за напрямом дії:</a:t>
            </a:r>
          </a:p>
          <a:p>
            <a:pPr algn="just"/>
            <a:r>
              <a:rPr lang="uk-UA" sz="2400" dirty="0">
                <a:solidFill>
                  <a:schemeClr val="tx1"/>
                </a:solidFill>
                <a:latin typeface="Times New Roman" panose="02020603050405020304" pitchFamily="18" charset="0"/>
                <a:cs typeface="Times New Roman" panose="02020603050405020304" pitchFamily="18" charset="0"/>
              </a:rPr>
              <a:t>1. Вкладання коштів у різні види майнових та немайнових цінностей (в основні засоби, обігові активи; в розробку нових товарів і маркетингових стратегій;  створення та придбання нематеріальних активів тощо), які здійснюються щодо посилення конкурентоспроможності підприємства, його  виробничих  та фінансових можливостей.</a:t>
            </a:r>
          </a:p>
          <a:p>
            <a:pPr algn="just"/>
            <a:r>
              <a:rPr lang="uk-UA" sz="2400" dirty="0">
                <a:solidFill>
                  <a:schemeClr val="tx1"/>
                </a:solidFill>
                <a:latin typeface="Times New Roman" panose="02020603050405020304" pitchFamily="18" charset="0"/>
                <a:cs typeface="Times New Roman" panose="02020603050405020304" pitchFamily="18" charset="0"/>
              </a:rPr>
              <a:t>2. Вивільнення коштів із раніше реалізованих проектів, які визнані неефективними або не відповідають поточному стану справ, для усунення поточних ліквідних ускладнень підприємства.</a:t>
            </a:r>
          </a:p>
          <a:p>
            <a:pPr algn="just"/>
            <a:r>
              <a:rPr lang="uk-UA" sz="2400" b="1" i="1" dirty="0">
                <a:solidFill>
                  <a:schemeClr val="tx1"/>
                </a:solidFill>
                <a:latin typeface="Times New Roman" panose="02020603050405020304" pitchFamily="18" charset="0"/>
                <a:cs typeface="Times New Roman" panose="02020603050405020304" pitchFamily="18" charset="0"/>
              </a:rPr>
              <a:t>Фінансові антикризові заходи </a:t>
            </a:r>
            <a:r>
              <a:rPr lang="uk-UA" sz="2400" dirty="0">
                <a:solidFill>
                  <a:schemeClr val="tx1"/>
                </a:solidFill>
                <a:latin typeface="Times New Roman" panose="02020603050405020304" pitchFamily="18" charset="0"/>
                <a:cs typeface="Times New Roman" panose="02020603050405020304" pitchFamily="18" charset="0"/>
              </a:rPr>
              <a:t>передбачають формування раціональної структури капіталу, джерел та умов залучення власних та позикових ресурсів, а також оптимізацію напрямів використання отриманого прибутку.</a:t>
            </a:r>
          </a:p>
          <a:p>
            <a:endParaRPr lang="uk-UA" dirty="0"/>
          </a:p>
        </p:txBody>
      </p:sp>
    </p:spTree>
    <p:extLst>
      <p:ext uri="{BB962C8B-B14F-4D97-AF65-F5344CB8AC3E}">
        <p14:creationId xmlns:p14="http://schemas.microsoft.com/office/powerpoint/2010/main" val="15844404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433467"/>
          </a:xfrm>
        </p:spPr>
        <p:txBody>
          <a:bodyPr>
            <a:normAutofit/>
          </a:bodyPr>
          <a:lstStyle/>
          <a:p>
            <a:pPr algn="just"/>
            <a:r>
              <a:rPr lang="uk-UA" sz="2000" b="1" dirty="0">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4. Управління розробкою антикризової програми підприємства</a:t>
            </a:r>
            <a:endParaRPr lang="uk-UA" sz="2400" dirty="0">
              <a:solidFill>
                <a:schemeClr val="tx1"/>
              </a:solidFill>
              <a:latin typeface="Times New Roman" panose="02020603050405020304" pitchFamily="18" charset="0"/>
              <a:cs typeface="Times New Roman" panose="02020603050405020304" pitchFamily="18" charset="0"/>
            </a:endParaRPr>
          </a:p>
          <a:p>
            <a:pPr algn="just"/>
            <a:r>
              <a:rPr lang="uk-UA" sz="2400" dirty="0">
                <a:solidFill>
                  <a:schemeClr val="tx1"/>
                </a:solidFill>
                <a:latin typeface="Times New Roman" panose="02020603050405020304" pitchFamily="18" charset="0"/>
                <a:cs typeface="Times New Roman" panose="02020603050405020304" pitchFamily="18" charset="0"/>
              </a:rPr>
              <a:t> </a:t>
            </a:r>
          </a:p>
          <a:p>
            <a:pPr algn="just"/>
            <a:r>
              <a:rPr lang="uk-UA" sz="2400" dirty="0">
                <a:solidFill>
                  <a:schemeClr val="tx1"/>
                </a:solidFill>
                <a:latin typeface="Times New Roman" panose="02020603050405020304" pitchFamily="18" charset="0"/>
                <a:cs typeface="Times New Roman" panose="02020603050405020304" pitchFamily="18" charset="0"/>
              </a:rPr>
              <a:t>Формування антикризової програми належить до найбільш відповідальних та вагомих питань, оскільки саме обґрунтований вибір антикризових заходів забезпечує виведення підприємства зі стану кризи з найменшими втратами в найкоротші терміни.</a:t>
            </a:r>
          </a:p>
          <a:p>
            <a:pPr algn="just"/>
            <a:r>
              <a:rPr lang="uk-UA" sz="2400" i="1" dirty="0">
                <a:solidFill>
                  <a:schemeClr val="tx1"/>
                </a:solidFill>
                <a:latin typeface="Times New Roman" panose="02020603050405020304" pitchFamily="18" charset="0"/>
                <a:cs typeface="Times New Roman" panose="02020603050405020304" pitchFamily="18" charset="0"/>
              </a:rPr>
              <a:t>Управління розробкою антикризової програми </a:t>
            </a:r>
            <a:r>
              <a:rPr lang="uk-UA" sz="2400" dirty="0">
                <a:solidFill>
                  <a:schemeClr val="tx1"/>
                </a:solidFill>
                <a:latin typeface="Times New Roman" panose="02020603050405020304" pitchFamily="18" charset="0"/>
                <a:cs typeface="Times New Roman" panose="02020603050405020304" pitchFamily="18" charset="0"/>
              </a:rPr>
              <a:t>визначається як цілеспрямована діяльність з визначення оптимальної кількості антикризових заходів, які відповідають меті антикризового процесу, ресурсним та часовим обмеженням конкретного підприємства.</a:t>
            </a:r>
          </a:p>
          <a:p>
            <a:endParaRPr lang="uk-UA" dirty="0"/>
          </a:p>
        </p:txBody>
      </p:sp>
    </p:spTree>
    <p:extLst>
      <p:ext uri="{BB962C8B-B14F-4D97-AF65-F5344CB8AC3E}">
        <p14:creationId xmlns:p14="http://schemas.microsoft.com/office/powerpoint/2010/main" val="33627572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688632"/>
          </a:xfrm>
        </p:spPr>
        <p:txBody>
          <a:bodyPr>
            <a:normAutofit/>
          </a:bodyPr>
          <a:lstStyle/>
          <a:p>
            <a:pPr algn="just"/>
            <a:r>
              <a:rPr lang="uk-UA" dirty="0">
                <a:solidFill>
                  <a:schemeClr val="tx1"/>
                </a:solidFill>
                <a:latin typeface="Times New Roman" panose="02020603050405020304" pitchFamily="18" charset="0"/>
                <a:cs typeface="Times New Roman" panose="02020603050405020304" pitchFamily="18" charset="0"/>
              </a:rPr>
              <a:t>Основними </a:t>
            </a:r>
            <a:r>
              <a:rPr lang="uk-UA" b="1" i="1" dirty="0">
                <a:solidFill>
                  <a:schemeClr val="tx1"/>
                </a:solidFill>
                <a:latin typeface="Times New Roman" panose="02020603050405020304" pitchFamily="18" charset="0"/>
                <a:cs typeface="Times New Roman" panose="02020603050405020304" pitchFamily="18" charset="0"/>
              </a:rPr>
              <a:t>принципами формування антикризової програми </a:t>
            </a:r>
            <a:r>
              <a:rPr lang="uk-UA" dirty="0">
                <a:solidFill>
                  <a:schemeClr val="tx1"/>
                </a:solidFill>
                <a:latin typeface="Times New Roman" panose="02020603050405020304" pitchFamily="18" charset="0"/>
                <a:cs typeface="Times New Roman" panose="02020603050405020304" pitchFamily="18" charset="0"/>
              </a:rPr>
              <a:t>мають бути визнані такі:</a:t>
            </a:r>
          </a:p>
          <a:p>
            <a:pPr algn="just"/>
            <a:r>
              <a:rPr lang="uk-UA" dirty="0">
                <a:solidFill>
                  <a:schemeClr val="tx1"/>
                </a:solidFill>
                <a:latin typeface="Times New Roman" panose="02020603050405020304" pitchFamily="18" charset="0"/>
                <a:cs typeface="Times New Roman" panose="02020603050405020304" pitchFamily="18" charset="0"/>
              </a:rPr>
              <a:t>1. Принцип забезпечення досягнення цілей антикризового управління, який виявляє відповідність заходів, що включаються до антикризового портфеля підприємства, визначеним цілям антикризового управління.</a:t>
            </a:r>
          </a:p>
          <a:p>
            <a:pPr algn="just"/>
            <a:r>
              <a:rPr lang="uk-UA" dirty="0">
                <a:solidFill>
                  <a:schemeClr val="tx1"/>
                </a:solidFill>
                <a:latin typeface="Times New Roman" panose="02020603050405020304" pitchFamily="18" charset="0"/>
                <a:cs typeface="Times New Roman" panose="02020603050405020304" pitchFamily="18" charset="0"/>
              </a:rPr>
              <a:t>2. Принцип орієнтації на проблеми, які потребують свого розв'язання, а не на зовнішні ознаки їх прояву. Відповідно до цього принципу відбір антикризових заходів для включення до антикризової програми має базуватися на визначенні проблем, що існують, та передбачати їх ; усунення (розв'язання).</a:t>
            </a:r>
          </a:p>
          <a:p>
            <a:pPr algn="just"/>
            <a:r>
              <a:rPr lang="uk-UA" dirty="0">
                <a:solidFill>
                  <a:schemeClr val="tx1"/>
                </a:solidFill>
                <a:latin typeface="Times New Roman" panose="02020603050405020304" pitchFamily="18" charset="0"/>
                <a:cs typeface="Times New Roman" panose="02020603050405020304" pitchFamily="18" charset="0"/>
              </a:rPr>
              <a:t>3. Принцип забезпечення відповідності антикризової програми наявним та можливим до залучення ресурсами підприємства. Реалізація цього принципу визначає  обмеженість відбору і антикризових заходів рамками можливого потенціалу підприємства, необхідного для їх реалізації.</a:t>
            </a:r>
          </a:p>
          <a:p>
            <a:pPr algn="just"/>
            <a:r>
              <a:rPr lang="uk-UA" dirty="0">
                <a:solidFill>
                  <a:schemeClr val="tx1"/>
                </a:solidFill>
                <a:latin typeface="Times New Roman" panose="02020603050405020304" pitchFamily="18" charset="0"/>
                <a:cs typeface="Times New Roman" panose="02020603050405020304" pitchFamily="18" charset="0"/>
              </a:rPr>
              <a:t>4. Принцип відповідності часовим обмеженням антикризового процесу. Як часове обмеження запропоновано розуміти час, який є в розпорядженні антикризового керуючого до початку ліквідаційних процедур, передбачених законодавством з банкрутства.</a:t>
            </a:r>
          </a:p>
          <a:p>
            <a:endParaRPr lang="uk-UA" dirty="0"/>
          </a:p>
        </p:txBody>
      </p:sp>
    </p:spTree>
    <p:extLst>
      <p:ext uri="{BB962C8B-B14F-4D97-AF65-F5344CB8AC3E}">
        <p14:creationId xmlns:p14="http://schemas.microsoft.com/office/powerpoint/2010/main" val="14464573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6120680"/>
          </a:xfrm>
        </p:spPr>
        <p:txBody>
          <a:bodyPr>
            <a:normAutofit fontScale="92500" lnSpcReduction="10000"/>
          </a:bodyPr>
          <a:lstStyle/>
          <a:p>
            <a:pPr algn="just"/>
            <a:r>
              <a:rPr lang="uk-UA" sz="1900" dirty="0">
                <a:solidFill>
                  <a:schemeClr val="tx1"/>
                </a:solidFill>
                <a:latin typeface="Times New Roman" panose="02020603050405020304" pitchFamily="18" charset="0"/>
                <a:cs typeface="Times New Roman" panose="02020603050405020304" pitchFamily="18" charset="0"/>
              </a:rPr>
              <a:t>5. Принцип обґрунтованості рішення щодо переліку антикризових заходів, який потребує обов'язкового попереднього визначення складових елементів задачі, тобто множини наявних альтернативних рішень, очікуваних наслідків управлінських рішень.</a:t>
            </a:r>
          </a:p>
          <a:p>
            <a:pPr algn="just"/>
            <a:r>
              <a:rPr lang="uk-UA" sz="1900" dirty="0">
                <a:solidFill>
                  <a:schemeClr val="tx1"/>
                </a:solidFill>
                <a:latin typeface="Times New Roman" panose="02020603050405020304" pitchFamily="18" charset="0"/>
                <a:cs typeface="Times New Roman" panose="02020603050405020304" pitchFamily="18" charset="0"/>
              </a:rPr>
              <a:t>6. Принцип багатоваріантності, дотримання якого потребує висунення та оцінки не одного рішення, а досить великої кількості альтернатив. Потреба в розробці багатоваріантних пропозицій обумовлюється необхідністю вибору оптимального переліку заходів, що забезпечується оцінкою кожного запропонованого варіанта (антикризової ідеї) з наступним порівнянням наслідків та корисності; зміною умов діяльності підприємства, стану зовнішнього середовища, глибини кризи, що обумовлює доцільність попередньої розробки альтернативних варіантів дій на випадок очікуваних та неочікуваних змін; можливістю не реалізації запланованих антикризових заходів, їх недостатньою результативністю, що обумовлює потребу в їх доповненні (оновленні) з урахуванням реалій функціонування підприємства,</a:t>
            </a:r>
          </a:p>
          <a:p>
            <a:pPr algn="just"/>
            <a:r>
              <a:rPr lang="uk-UA" sz="1900" dirty="0">
                <a:solidFill>
                  <a:schemeClr val="tx1"/>
                </a:solidFill>
                <a:latin typeface="Times New Roman" panose="02020603050405020304" pitchFamily="18" charset="0"/>
                <a:cs typeface="Times New Roman" panose="02020603050405020304" pitchFamily="18" charset="0"/>
              </a:rPr>
              <a:t>7. Принцип професіональності. За цим принципом визначається необхідність професійного підходу, доцільність залучення фахівців (експертів) для підготовки проекту антикризової програми, генерування альтернатив та оцінки їх наслідків.</a:t>
            </a:r>
          </a:p>
          <a:p>
            <a:pPr algn="just"/>
            <a:r>
              <a:rPr lang="uk-UA" sz="1900" dirty="0">
                <a:solidFill>
                  <a:schemeClr val="tx1"/>
                </a:solidFill>
                <a:latin typeface="Times New Roman" panose="02020603050405020304" pitchFamily="18" charset="0"/>
                <a:cs typeface="Times New Roman" panose="02020603050405020304" pitchFamily="18" charset="0"/>
              </a:rPr>
              <a:t>8. Принцип колегіальності, відповідно до якого доцільним визнається використання групи фахівців (експертів) з метою підвищення якості антикризової програми.</a:t>
            </a:r>
          </a:p>
          <a:p>
            <a:endParaRPr lang="uk-UA" dirty="0"/>
          </a:p>
        </p:txBody>
      </p:sp>
    </p:spTree>
    <p:extLst>
      <p:ext uri="{BB962C8B-B14F-4D97-AF65-F5344CB8AC3E}">
        <p14:creationId xmlns:p14="http://schemas.microsoft.com/office/powerpoint/2010/main" val="4009850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836712"/>
            <a:ext cx="8229600" cy="4525963"/>
          </a:xfrm>
        </p:spPr>
        <p:txBody>
          <a:bodyPr>
            <a:normAutofit/>
          </a:bodyPr>
          <a:lstStyle/>
          <a:p>
            <a:pPr algn="just"/>
            <a:r>
              <a:rPr lang="uk-UA" dirty="0">
                <a:solidFill>
                  <a:schemeClr val="tx1"/>
                </a:solidFill>
                <a:latin typeface="Times New Roman" pitchFamily="18" charset="0"/>
                <a:cs typeface="Times New Roman" pitchFamily="18" charset="0"/>
              </a:rPr>
              <a:t>9. Принцип максимізації результативності антикризових заходів, згідно з яким перевага має віддаватися антикризовим інструментам та заходам, які забезпечують максимальну віддачу (у вигляді приросту прибутковості) на одиницю сукупних (прямих та опосередкованих) витрат, пов'язаних з їх підготовкою та проведенням.</a:t>
            </a:r>
          </a:p>
          <a:p>
            <a:pPr algn="just"/>
            <a:r>
              <a:rPr lang="uk-UA" dirty="0">
                <a:solidFill>
                  <a:schemeClr val="tx1"/>
                </a:solidFill>
                <a:latin typeface="Times New Roman" pitchFamily="18" charset="0"/>
                <a:cs typeface="Times New Roman" pitchFamily="18" charset="0"/>
              </a:rPr>
              <a:t>10. Принцип оптимізації співвідношення дієвості (результативності) антикризових заходів та ризику їх реалізації, який обумовлює потребу диверсифікації антикризової програми для врахування ризиків неефективності окремих заходів та отримання додаткового ефекту синергізму в разі їх сукупного проведення.</a:t>
            </a:r>
          </a:p>
          <a:p>
            <a:endParaRPr lang="uk-UA" dirty="0"/>
          </a:p>
        </p:txBody>
      </p:sp>
    </p:spTree>
    <p:extLst>
      <p:ext uri="{BB962C8B-B14F-4D97-AF65-F5344CB8AC3E}">
        <p14:creationId xmlns:p14="http://schemas.microsoft.com/office/powerpoint/2010/main" val="36786602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6120680"/>
          </a:xfrm>
        </p:spPr>
        <p:txBody>
          <a:bodyPr>
            <a:normAutofit fontScale="92500" lnSpcReduction="20000"/>
          </a:bodyPr>
          <a:lstStyle/>
          <a:p>
            <a:pPr algn="just"/>
            <a:r>
              <a:rPr lang="uk-UA" sz="1900" dirty="0">
                <a:solidFill>
                  <a:schemeClr val="tx1"/>
                </a:solidFill>
                <a:latin typeface="Times New Roman" panose="02020603050405020304" pitchFamily="18" charset="0"/>
                <a:cs typeface="Times New Roman" panose="02020603050405020304" pitchFamily="18" charset="0"/>
              </a:rPr>
              <a:t>Відповідно до визначених вимог </a:t>
            </a:r>
            <a:r>
              <a:rPr lang="uk-UA" sz="1900" b="1" i="1" dirty="0">
                <a:solidFill>
                  <a:schemeClr val="tx1"/>
                </a:solidFill>
                <a:latin typeface="Times New Roman" panose="02020603050405020304" pitchFamily="18" charset="0"/>
                <a:cs typeface="Times New Roman" panose="02020603050405020304" pitchFamily="18" charset="0"/>
              </a:rPr>
              <a:t>формування антикризової програми підприємства </a:t>
            </a:r>
            <a:r>
              <a:rPr lang="uk-UA" sz="1900" dirty="0">
                <a:solidFill>
                  <a:schemeClr val="tx1"/>
                </a:solidFill>
                <a:latin typeface="Times New Roman" panose="02020603050405020304" pitchFamily="18" charset="0"/>
                <a:cs typeface="Times New Roman" panose="02020603050405020304" pitchFamily="18" charset="0"/>
              </a:rPr>
              <a:t>слід розглядати як керований процес, який передбачає проведення таких </a:t>
            </a:r>
            <a:r>
              <a:rPr lang="uk-UA" sz="1900" b="1" i="1" dirty="0">
                <a:solidFill>
                  <a:schemeClr val="tx1"/>
                </a:solidFill>
                <a:latin typeface="Times New Roman" panose="02020603050405020304" pitchFamily="18" charset="0"/>
                <a:cs typeface="Times New Roman" panose="02020603050405020304" pitchFamily="18" charset="0"/>
              </a:rPr>
              <a:t>етапів роботи:</a:t>
            </a:r>
            <a:endParaRPr lang="uk-UA" sz="1900" b="1" dirty="0">
              <a:solidFill>
                <a:schemeClr val="tx1"/>
              </a:solidFill>
              <a:latin typeface="Times New Roman" panose="02020603050405020304" pitchFamily="18" charset="0"/>
              <a:cs typeface="Times New Roman" panose="02020603050405020304" pitchFamily="18" charset="0"/>
            </a:endParaRPr>
          </a:p>
          <a:p>
            <a:pPr algn="just"/>
            <a:r>
              <a:rPr lang="uk-UA" sz="1900" dirty="0">
                <a:solidFill>
                  <a:schemeClr val="tx1"/>
                </a:solidFill>
                <a:latin typeface="Times New Roman" panose="02020603050405020304" pitchFamily="18" charset="0"/>
                <a:cs typeface="Times New Roman" panose="02020603050405020304" pitchFamily="18" charset="0"/>
              </a:rPr>
              <a:t>1 етап - формування робочої групи з числа зацікавлених осіб, підбір експертів;</a:t>
            </a:r>
          </a:p>
          <a:p>
            <a:pPr algn="just"/>
            <a:r>
              <a:rPr lang="uk-UA" sz="1900" dirty="0">
                <a:solidFill>
                  <a:schemeClr val="tx1"/>
                </a:solidFill>
                <a:latin typeface="Times New Roman" panose="02020603050405020304" pitchFamily="18" charset="0"/>
                <a:cs typeface="Times New Roman" panose="02020603050405020304" pitchFamily="18" charset="0"/>
              </a:rPr>
              <a:t>2 етап - розробка плану-графіка проведення підготовчих робіт;</a:t>
            </a:r>
          </a:p>
          <a:p>
            <a:pPr algn="just"/>
            <a:r>
              <a:rPr lang="uk-UA" sz="1900" dirty="0">
                <a:solidFill>
                  <a:schemeClr val="tx1"/>
                </a:solidFill>
                <a:latin typeface="Times New Roman" panose="02020603050405020304" pitchFamily="18" charset="0"/>
                <a:cs typeface="Times New Roman" panose="02020603050405020304" pitchFamily="18" charset="0"/>
              </a:rPr>
              <a:t>3 етап - проведення поглибленого аналізу фінансово-господарської діяльності підприємства, визначення причин існуючого стану та потреб, що стримують подальший розвиток;</a:t>
            </a:r>
          </a:p>
          <a:p>
            <a:pPr algn="just"/>
            <a:r>
              <a:rPr lang="uk-UA" sz="1900" dirty="0">
                <a:solidFill>
                  <a:schemeClr val="tx1"/>
                </a:solidFill>
                <a:latin typeface="Times New Roman" panose="02020603050405020304" pitchFamily="18" charset="0"/>
                <a:cs typeface="Times New Roman" panose="02020603050405020304" pitchFamily="18" charset="0"/>
              </a:rPr>
              <a:t>4 етап - розробка альтернатив фінансового оздоровлення, тобто сукупності можливих заходів антикризової програми, гіпотез стосовно розвитку внутрішнього та зовнішнього  оточення, прогнозування можливих наслідків;</a:t>
            </a:r>
          </a:p>
          <a:p>
            <a:pPr algn="just"/>
            <a:r>
              <a:rPr lang="uk-UA" sz="1900" dirty="0">
                <a:solidFill>
                  <a:schemeClr val="tx1"/>
                </a:solidFill>
                <a:latin typeface="Times New Roman" panose="02020603050405020304" pitchFamily="18" charset="0"/>
                <a:cs typeface="Times New Roman" panose="02020603050405020304" pitchFamily="18" charset="0"/>
              </a:rPr>
              <a:t>5 етап - колегіальне обговорення сутності, наслідків та доцільності окремих висунутих альтернатив на засіданні групи експертів;</a:t>
            </a:r>
          </a:p>
          <a:p>
            <a:pPr algn="just"/>
            <a:r>
              <a:rPr lang="uk-UA" sz="1900" dirty="0">
                <a:solidFill>
                  <a:schemeClr val="tx1"/>
                </a:solidFill>
                <a:latin typeface="Times New Roman" panose="02020603050405020304" pitchFamily="18" charset="0"/>
                <a:cs typeface="Times New Roman" panose="02020603050405020304" pitchFamily="18" charset="0"/>
              </a:rPr>
              <a:t>6 етап - підготовка експертного висновку з повною характеристикою кожного запропонованого антикризового заходу для особи, що приймає рішення;</a:t>
            </a:r>
          </a:p>
          <a:p>
            <a:pPr algn="just"/>
            <a:r>
              <a:rPr lang="uk-UA" sz="1900" dirty="0">
                <a:solidFill>
                  <a:schemeClr val="tx1"/>
                </a:solidFill>
                <a:latin typeface="Times New Roman" panose="02020603050405020304" pitchFamily="18" charset="0"/>
                <a:cs typeface="Times New Roman" panose="02020603050405020304" pitchFamily="18" charset="0"/>
              </a:rPr>
              <a:t>7 етап - здійснення процедури вибору раціональних альтернатив, підготовка проекту антикризової програми;</a:t>
            </a:r>
          </a:p>
          <a:p>
            <a:pPr algn="just"/>
            <a:r>
              <a:rPr lang="uk-UA" sz="1900" dirty="0">
                <a:solidFill>
                  <a:schemeClr val="tx1"/>
                </a:solidFill>
                <a:latin typeface="Times New Roman" panose="02020603050405020304" pitchFamily="18" charset="0"/>
                <a:cs typeface="Times New Roman" panose="02020603050405020304" pitchFamily="18" charset="0"/>
              </a:rPr>
              <a:t>8 етап - узгодження проекту антикризової програми з зацікавленими особами - кредиторами, власниками, органами державного управління та контролю тощо (відповідно до нормативних вимог та статусу підприємства);</a:t>
            </a:r>
          </a:p>
          <a:p>
            <a:pPr algn="just"/>
            <a:r>
              <a:rPr lang="uk-UA" sz="1900" dirty="0">
                <a:solidFill>
                  <a:schemeClr val="tx1"/>
                </a:solidFill>
                <a:latin typeface="Times New Roman" panose="02020603050405020304" pitchFamily="18" charset="0"/>
                <a:cs typeface="Times New Roman" panose="02020603050405020304" pitchFamily="18" charset="0"/>
              </a:rPr>
              <a:t>9 етап - прийняття антикризової програми та доведення її положень до функціональних підрозділів та виконавців.</a:t>
            </a:r>
          </a:p>
          <a:p>
            <a:pPr algn="just"/>
            <a:endParaRPr lang="uk-UA" sz="1900"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4225798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a:bodyPr>
          <a:lstStyle/>
          <a:p>
            <a:pPr algn="just"/>
            <a:r>
              <a:rPr lang="uk-UA" sz="2000" b="1" dirty="0">
                <a:solidFill>
                  <a:schemeClr val="tx1"/>
                </a:solidFill>
                <a:latin typeface="Times New Roman" panose="02020603050405020304" pitchFamily="18" charset="0"/>
                <a:cs typeface="Times New Roman" panose="02020603050405020304" pitchFamily="18" charset="0"/>
              </a:rPr>
              <a:t>План антикризових заходів </a:t>
            </a:r>
            <a:r>
              <a:rPr lang="uk-UA" sz="2000" dirty="0">
                <a:solidFill>
                  <a:schemeClr val="tx1"/>
                </a:solidFill>
                <a:latin typeface="Times New Roman" panose="02020603050405020304" pitchFamily="18" charset="0"/>
                <a:cs typeface="Times New Roman" panose="02020603050405020304" pitchFamily="18" charset="0"/>
              </a:rPr>
              <a:t>розроблюється на підставі програми й являє собою форму її конкретизації та трансформації в детальний план проведення фінансового оздоровлення підприємства, який має містити перелік конкретних заходів, які передбачається здійснити, строки початку та закінчення, необхідні ресурси (кошти) та очікуваний результат реалізації, а також визначати відповідальну особу та виконавців.</a:t>
            </a:r>
          </a:p>
          <a:p>
            <a:endParaRPr lang="uk-UA" dirty="0"/>
          </a:p>
        </p:txBody>
      </p:sp>
    </p:spTree>
    <p:extLst>
      <p:ext uri="{BB962C8B-B14F-4D97-AF65-F5344CB8AC3E}">
        <p14:creationId xmlns:p14="http://schemas.microsoft.com/office/powerpoint/2010/main" val="1465535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435280" cy="5433467"/>
          </a:xfrm>
        </p:spPr>
        <p:txBody>
          <a:bodyPr>
            <a:normAutofit/>
          </a:bodyPr>
          <a:lstStyle/>
          <a:p>
            <a:r>
              <a:rPr lang="uk-UA" b="1" u="sng" dirty="0">
                <a:solidFill>
                  <a:schemeClr val="tx1"/>
                </a:solidFill>
                <a:latin typeface="Times New Roman" pitchFamily="18" charset="0"/>
                <a:cs typeface="Times New Roman" pitchFamily="18" charset="0"/>
              </a:rPr>
              <a:t>Програма та план антикризових заходів мають задовольняти такі вимоги:</a:t>
            </a:r>
            <a:endParaRPr lang="uk-UA" b="1" dirty="0">
              <a:solidFill>
                <a:schemeClr val="tx1"/>
              </a:solidFill>
              <a:latin typeface="Times New Roman" pitchFamily="18" charset="0"/>
              <a:cs typeface="Times New Roman" pitchFamily="18" charset="0"/>
            </a:endParaRPr>
          </a:p>
          <a:p>
            <a:pPr algn="just"/>
            <a:r>
              <a:rPr lang="uk-UA" dirty="0">
                <a:solidFill>
                  <a:schemeClr val="tx1"/>
                </a:solidFill>
                <a:latin typeface="Times New Roman" pitchFamily="18" charset="0"/>
                <a:cs typeface="Times New Roman" pitchFamily="18" charset="0"/>
              </a:rPr>
              <a:t>• забезпечувати комплексне вирішення питань фінансового оздоровлення та відновлення нормальних умов господарювання підприємства;</a:t>
            </a:r>
          </a:p>
          <a:p>
            <a:pPr algn="just"/>
            <a:r>
              <a:rPr lang="uk-UA" dirty="0">
                <a:solidFill>
                  <a:schemeClr val="tx1"/>
                </a:solidFill>
                <a:latin typeface="Times New Roman" pitchFamily="18" charset="0"/>
                <a:cs typeface="Times New Roman" pitchFamily="18" charset="0"/>
              </a:rPr>
              <a:t>• бути підпорядкованими стратегічним інтересам підприємства і привабливими для власника, керівництва, персоналу підприємства;</a:t>
            </a:r>
          </a:p>
          <a:p>
            <a:pPr algn="just"/>
            <a:r>
              <a:rPr lang="uk-UA" dirty="0">
                <a:solidFill>
                  <a:schemeClr val="tx1"/>
                </a:solidFill>
                <a:latin typeface="Times New Roman" pitchFamily="18" charset="0"/>
                <a:cs typeface="Times New Roman" pitchFamily="18" charset="0"/>
              </a:rPr>
              <a:t>• бути привабливими для зовнішніх інвесторів та забезпечувати залучення зовнішніх коштів, необхідних для їх здійснення;</a:t>
            </a:r>
          </a:p>
          <a:p>
            <a:pPr algn="just"/>
            <a:r>
              <a:rPr lang="uk-UA" dirty="0">
                <a:solidFill>
                  <a:schemeClr val="tx1"/>
                </a:solidFill>
                <a:latin typeface="Times New Roman" pitchFamily="18" charset="0"/>
                <a:cs typeface="Times New Roman" pitchFamily="18" charset="0"/>
              </a:rPr>
              <a:t>• встановлювати цілі,які кількісно вимірюються та можуть контролюватися;</a:t>
            </a:r>
          </a:p>
          <a:p>
            <a:pPr algn="just"/>
            <a:r>
              <a:rPr lang="uk-UA" dirty="0">
                <a:solidFill>
                  <a:schemeClr val="tx1"/>
                </a:solidFill>
                <a:latin typeface="Times New Roman" pitchFamily="18" charset="0"/>
                <a:cs typeface="Times New Roman" pitchFamily="18" charset="0"/>
              </a:rPr>
              <a:t>• містити рішення, що усувають існуючі проблеми і загрозу для функціонування підприємства;</a:t>
            </a:r>
          </a:p>
          <a:p>
            <a:pPr algn="just"/>
            <a:r>
              <a:rPr lang="uk-UA" dirty="0">
                <a:solidFill>
                  <a:schemeClr val="tx1"/>
                </a:solidFill>
                <a:latin typeface="Times New Roman" pitchFamily="18" charset="0"/>
                <a:cs typeface="Times New Roman" pitchFamily="18" charset="0"/>
              </a:rPr>
              <a:t>• конкретизувати завдання в розрізі структурних підрозділів та функціональних служб підприємства;</a:t>
            </a:r>
          </a:p>
          <a:p>
            <a:pPr algn="just"/>
            <a:r>
              <a:rPr lang="uk-UA" dirty="0">
                <a:solidFill>
                  <a:schemeClr val="tx1"/>
                </a:solidFill>
                <a:latin typeface="Times New Roman" pitchFamily="18" charset="0"/>
                <a:cs typeface="Times New Roman" pitchFamily="18" charset="0"/>
              </a:rPr>
              <a:t>• передбачати змістовні (кількісні та якісні) наслідки запропонованих заходів, можливі терміни їх отримання.</a:t>
            </a:r>
          </a:p>
        </p:txBody>
      </p:sp>
    </p:spTree>
    <p:extLst>
      <p:ext uri="{BB962C8B-B14F-4D97-AF65-F5344CB8AC3E}">
        <p14:creationId xmlns:p14="http://schemas.microsoft.com/office/powerpoint/2010/main" val="1790569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433467"/>
          </a:xfrm>
        </p:spPr>
        <p:txBody>
          <a:bodyPr>
            <a:normAutofit lnSpcReduction="10000"/>
          </a:bodyPr>
          <a:lstStyle/>
          <a:p>
            <a:pPr algn="ctr"/>
            <a:r>
              <a:rPr lang="uk-UA" b="1" dirty="0">
                <a:solidFill>
                  <a:schemeClr val="tx1"/>
                </a:solidFill>
                <a:latin typeface="Times New Roman" panose="02020603050405020304" pitchFamily="18" charset="0"/>
                <a:cs typeface="Times New Roman" panose="02020603050405020304" pitchFamily="18" charset="0"/>
              </a:rPr>
              <a:t>Структура програми антикризових заходів:</a:t>
            </a:r>
            <a:endParaRPr lang="uk-UA" dirty="0">
              <a:solidFill>
                <a:schemeClr val="tx1"/>
              </a:solidFill>
              <a:latin typeface="Times New Roman" panose="02020603050405020304" pitchFamily="18" charset="0"/>
              <a:cs typeface="Times New Roman" panose="02020603050405020304" pitchFamily="18" charset="0"/>
            </a:endParaRPr>
          </a:p>
          <a:p>
            <a:pPr algn="just"/>
            <a:r>
              <a:rPr lang="uk-UA" dirty="0">
                <a:solidFill>
                  <a:schemeClr val="tx1"/>
                </a:solidFill>
                <a:latin typeface="Times New Roman" panose="02020603050405020304" pitchFamily="18" charset="0"/>
                <a:cs typeface="Times New Roman" panose="02020603050405020304" pitchFamily="18" charset="0"/>
              </a:rPr>
              <a:t>1. Загальна характеристика стану кризи, основних причин, що її обумовили та проблем, які потребують розв'язання.</a:t>
            </a:r>
          </a:p>
          <a:p>
            <a:pPr algn="just"/>
            <a:r>
              <a:rPr lang="uk-UA" dirty="0">
                <a:solidFill>
                  <a:schemeClr val="tx1"/>
                </a:solidFill>
                <a:latin typeface="Times New Roman" panose="02020603050405020304" pitchFamily="18" charset="0"/>
                <a:cs typeface="Times New Roman" panose="02020603050405020304" pitchFamily="18" charset="0"/>
              </a:rPr>
              <a:t>2. Цільові параметри антикризового процесу, тобто якісне визначення цільового стану підприємства та його кількісні ознаки у вигляді певної системи цільових показників. </a:t>
            </a:r>
          </a:p>
          <a:p>
            <a:pPr algn="just"/>
            <a:r>
              <a:rPr lang="uk-UA" dirty="0">
                <a:solidFill>
                  <a:schemeClr val="tx1"/>
                </a:solidFill>
                <a:latin typeface="Times New Roman" panose="02020603050405020304" pitchFamily="18" charset="0"/>
                <a:cs typeface="Times New Roman" panose="02020603050405020304" pitchFamily="18" charset="0"/>
              </a:rPr>
              <a:t>3. Обмеження антикризового процесу (часові та ресурсні).</a:t>
            </a:r>
          </a:p>
          <a:p>
            <a:pPr algn="just"/>
            <a:r>
              <a:rPr lang="uk-UA" dirty="0">
                <a:solidFill>
                  <a:schemeClr val="tx1"/>
                </a:solidFill>
                <a:latin typeface="Times New Roman" panose="02020603050405020304" pitchFamily="18" charset="0"/>
                <a:cs typeface="Times New Roman" panose="02020603050405020304" pitchFamily="18" charset="0"/>
              </a:rPr>
              <a:t>4. Перелік антикризових заходів, що плануються, з визначенням детального плану-графіка реалізації кожного з них (з конкретизацією завдань по підрозділах та виконавцях).</a:t>
            </a:r>
          </a:p>
          <a:p>
            <a:pPr algn="just"/>
            <a:r>
              <a:rPr lang="uk-UA" dirty="0">
                <a:solidFill>
                  <a:schemeClr val="tx1"/>
                </a:solidFill>
                <a:latin typeface="Times New Roman" panose="02020603050405020304" pitchFamily="18" charset="0"/>
                <a:cs typeface="Times New Roman" panose="02020603050405020304" pitchFamily="18" charset="0"/>
              </a:rPr>
              <a:t>5. Бюджет витрачання коштів на реалізацію програми (плану) (якщо планові заходи потребують додаткового фінансування певних специфічних витрат).</a:t>
            </a:r>
          </a:p>
          <a:p>
            <a:pPr algn="just"/>
            <a:r>
              <a:rPr lang="uk-UA" dirty="0">
                <a:solidFill>
                  <a:schemeClr val="tx1"/>
                </a:solidFill>
                <a:latin typeface="Times New Roman" panose="02020603050405020304" pitchFamily="18" charset="0"/>
                <a:cs typeface="Times New Roman" panose="02020603050405020304" pitchFamily="18" charset="0"/>
              </a:rPr>
              <a:t>6. Фінансовий план діяльності підприємства на період реалізації програми, в тому числі план обслуговування та погашення боргів, план руху грошових коштів.</a:t>
            </a:r>
          </a:p>
          <a:p>
            <a:pPr algn="just"/>
            <a:r>
              <a:rPr lang="uk-UA" dirty="0">
                <a:solidFill>
                  <a:schemeClr val="tx1"/>
                </a:solidFill>
                <a:latin typeface="Times New Roman" panose="02020603050405020304" pitchFamily="18" charset="0"/>
                <a:cs typeface="Times New Roman" panose="02020603050405020304" pitchFamily="18" charset="0"/>
              </a:rPr>
              <a:t>7. Форми та механізм контролю за реалізацією програми з боку зацікавлених сторін (власників, кредиторів,  органів державного управління тощо), їх повноваження щодо  поточного управління реалізацією програми (плану).</a:t>
            </a:r>
          </a:p>
          <a:p>
            <a:endParaRPr lang="uk-UA" dirty="0"/>
          </a:p>
        </p:txBody>
      </p:sp>
    </p:spTree>
    <p:extLst>
      <p:ext uri="{BB962C8B-B14F-4D97-AF65-F5344CB8AC3E}">
        <p14:creationId xmlns:p14="http://schemas.microsoft.com/office/powerpoint/2010/main" val="2110158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332656"/>
            <a:ext cx="8496944" cy="6264696"/>
          </a:xfrm>
        </p:spPr>
        <p:txBody>
          <a:bodyPr>
            <a:normAutofit/>
          </a:bodyPr>
          <a:lstStyle/>
          <a:p>
            <a:pPr algn="just"/>
            <a:r>
              <a:rPr lang="uk-UA" b="1" dirty="0">
                <a:solidFill>
                  <a:schemeClr val="tx1"/>
                </a:solidFill>
                <a:latin typeface="Times New Roman" pitchFamily="18" charset="0"/>
                <a:cs typeface="Times New Roman" pitchFamily="18" charset="0"/>
              </a:rPr>
              <a:t>2. Цільові параметри антикризової програми підприємства</a:t>
            </a:r>
            <a:endParaRPr lang="uk-UA" dirty="0">
              <a:solidFill>
                <a:schemeClr val="tx1"/>
              </a:solidFill>
              <a:latin typeface="Times New Roman" pitchFamily="18" charset="0"/>
              <a:cs typeface="Times New Roman" pitchFamily="18" charset="0"/>
            </a:endParaRPr>
          </a:p>
          <a:p>
            <a:pPr marL="0" indent="0" algn="just">
              <a:buNone/>
            </a:pPr>
            <a:endParaRPr lang="uk-UA" dirty="0">
              <a:solidFill>
                <a:schemeClr val="tx1"/>
              </a:solidFill>
              <a:latin typeface="Times New Roman" pitchFamily="18" charset="0"/>
              <a:cs typeface="Times New Roman" pitchFamily="18" charset="0"/>
            </a:endParaRPr>
          </a:p>
          <a:p>
            <a:pPr algn="just"/>
            <a:r>
              <a:rPr lang="uk-UA" b="1" dirty="0">
                <a:solidFill>
                  <a:schemeClr val="tx1"/>
                </a:solidFill>
                <a:latin typeface="Times New Roman" pitchFamily="18" charset="0"/>
                <a:cs typeface="Times New Roman" pitchFamily="18" charset="0"/>
              </a:rPr>
              <a:t>Реструктуризація</a:t>
            </a:r>
            <a:r>
              <a:rPr lang="uk-UA" dirty="0">
                <a:solidFill>
                  <a:schemeClr val="tx1"/>
                </a:solidFill>
                <a:latin typeface="Times New Roman" pitchFamily="18" charset="0"/>
                <a:cs typeface="Times New Roman" pitchFamily="18" charset="0"/>
              </a:rPr>
              <a:t> передбачає послідовне втілення в життя низки організаційно-економічних, правових, технічних, технологічних, інформаційних заходів, спрямованих на ліквідацію суперечностей між потребами ринку, змінами у зовнішньому оточенні та внутрішнім середовищем підприємства, діючою на підприємстві системою форм та методів управління.</a:t>
            </a:r>
          </a:p>
          <a:p>
            <a:pPr algn="just"/>
            <a:r>
              <a:rPr lang="uk-UA" b="1" dirty="0">
                <a:solidFill>
                  <a:schemeClr val="tx1"/>
                </a:solidFill>
                <a:latin typeface="Times New Roman" pitchFamily="18" charset="0"/>
                <a:cs typeface="Times New Roman" pitchFamily="18" charset="0"/>
              </a:rPr>
              <a:t>Типи реструктуризації залежно від мети її проведення:</a:t>
            </a:r>
            <a:endParaRPr lang="uk-UA" dirty="0">
              <a:solidFill>
                <a:schemeClr val="tx1"/>
              </a:solidFill>
              <a:latin typeface="Times New Roman" pitchFamily="18" charset="0"/>
              <a:cs typeface="Times New Roman" pitchFamily="18" charset="0"/>
            </a:endParaRPr>
          </a:p>
          <a:p>
            <a:pPr algn="just"/>
            <a:r>
              <a:rPr lang="uk-UA" b="1" i="1" dirty="0">
                <a:solidFill>
                  <a:schemeClr val="tx1"/>
                </a:solidFill>
                <a:latin typeface="Times New Roman" pitchFamily="18" charset="0"/>
                <a:cs typeface="Times New Roman" pitchFamily="18" charset="0"/>
              </a:rPr>
              <a:t>• </a:t>
            </a:r>
            <a:r>
              <a:rPr lang="uk-UA" sz="2000" b="1" i="1" dirty="0">
                <a:solidFill>
                  <a:schemeClr val="tx1"/>
                </a:solidFill>
                <a:latin typeface="Times New Roman" pitchFamily="18" charset="0"/>
                <a:cs typeface="Times New Roman" pitchFamily="18" charset="0"/>
              </a:rPr>
              <a:t>санаційна (відновлювальна) </a:t>
            </a:r>
            <a:r>
              <a:rPr lang="uk-UA" sz="2000" dirty="0">
                <a:solidFill>
                  <a:schemeClr val="tx1"/>
                </a:solidFill>
                <a:latin typeface="Times New Roman" pitchFamily="18" charset="0"/>
                <a:cs typeface="Times New Roman" pitchFamily="18" charset="0"/>
              </a:rPr>
              <a:t>реструктуризація,  яка використовується у передкризовому чи кризовому стані підприємства та має на меті вихід з нього;</a:t>
            </a:r>
          </a:p>
          <a:p>
            <a:pPr algn="just"/>
            <a:r>
              <a:rPr lang="uk-UA" sz="2000" b="1" i="1" dirty="0">
                <a:solidFill>
                  <a:schemeClr val="tx1"/>
                </a:solidFill>
                <a:latin typeface="Times New Roman" pitchFamily="18" charset="0"/>
                <a:cs typeface="Times New Roman" pitchFamily="18" charset="0"/>
              </a:rPr>
              <a:t>• адаптаційна (прогресивна)</a:t>
            </a:r>
            <a:r>
              <a:rPr lang="uk-UA" sz="2000" dirty="0">
                <a:solidFill>
                  <a:schemeClr val="tx1"/>
                </a:solidFill>
                <a:latin typeface="Times New Roman" pitchFamily="18" charset="0"/>
                <a:cs typeface="Times New Roman" pitchFamily="18" charset="0"/>
              </a:rPr>
              <a:t> реструктуризація, що здійснюється за відсутності  кризових явищ як таких, але за умови наявності негативних тенденцій, пов'язаних з невідповідністю  підприємства потребам ринку;</a:t>
            </a:r>
          </a:p>
          <a:p>
            <a:pPr algn="just"/>
            <a:r>
              <a:rPr lang="uk-UA" sz="2000" dirty="0">
                <a:solidFill>
                  <a:schemeClr val="tx1"/>
                </a:solidFill>
                <a:latin typeface="Times New Roman" pitchFamily="18" charset="0"/>
                <a:cs typeface="Times New Roman" pitchFamily="18" charset="0"/>
              </a:rPr>
              <a:t>• </a:t>
            </a:r>
            <a:r>
              <a:rPr lang="uk-UA" sz="2000" b="1" i="1" dirty="0">
                <a:solidFill>
                  <a:schemeClr val="tx1"/>
                </a:solidFill>
                <a:latin typeface="Times New Roman" pitchFamily="18" charset="0"/>
                <a:cs typeface="Times New Roman" pitchFamily="18" charset="0"/>
              </a:rPr>
              <a:t>випереджаюча реструктуризація</a:t>
            </a:r>
            <a:r>
              <a:rPr lang="uk-UA" sz="2000" dirty="0">
                <a:solidFill>
                  <a:schemeClr val="tx1"/>
                </a:solidFill>
                <a:latin typeface="Times New Roman" pitchFamily="18" charset="0"/>
                <a:cs typeface="Times New Roman" pitchFamily="18" charset="0"/>
              </a:rPr>
              <a:t>, яку здійснюють успішні підприємства для  посилення своїх ключових </a:t>
            </a:r>
            <a:r>
              <a:rPr lang="uk-UA" sz="2000" dirty="0" err="1">
                <a:solidFill>
                  <a:schemeClr val="tx1"/>
                </a:solidFill>
                <a:latin typeface="Times New Roman" pitchFamily="18" charset="0"/>
                <a:cs typeface="Times New Roman" pitchFamily="18" charset="0"/>
              </a:rPr>
              <a:t>компетенцій</a:t>
            </a:r>
            <a:r>
              <a:rPr lang="uk-UA" sz="2000" dirty="0">
                <a:solidFill>
                  <a:schemeClr val="tx1"/>
                </a:solidFill>
                <a:latin typeface="Times New Roman" pitchFamily="18" charset="0"/>
                <a:cs typeface="Times New Roman" pitchFamily="18" charset="0"/>
              </a:rPr>
              <a:t> та конкурентних переваг.</a:t>
            </a:r>
          </a:p>
          <a:p>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4216848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904656"/>
          </a:xfrm>
        </p:spPr>
        <p:txBody>
          <a:bodyPr>
            <a:normAutofit/>
          </a:bodyPr>
          <a:lstStyle/>
          <a:p>
            <a:pPr algn="just"/>
            <a:r>
              <a:rPr lang="uk-UA" b="1" dirty="0">
                <a:solidFill>
                  <a:schemeClr val="tx1"/>
                </a:solidFill>
                <a:latin typeface="Times New Roman" pitchFamily="18" charset="0"/>
                <a:cs typeface="Times New Roman" pitchFamily="18" charset="0"/>
              </a:rPr>
              <a:t>Фінансове оздоровлення (санація, санаційна реструктуризація)</a:t>
            </a:r>
            <a:r>
              <a:rPr lang="uk-UA" dirty="0">
                <a:solidFill>
                  <a:schemeClr val="tx1"/>
                </a:solidFill>
                <a:latin typeface="Times New Roman" pitchFamily="18" charset="0"/>
                <a:cs typeface="Times New Roman" pitchFamily="18" charset="0"/>
              </a:rPr>
              <a:t> є лише окремим випадком проведення реструктуризації, одним з можливих, орієнтованим на розв'язання специфічних управлінських завдань - виведення підприємства з кризового стану, стабілізацію господарської системи та недопущення її ліквідації. </a:t>
            </a:r>
          </a:p>
          <a:p>
            <a:pPr algn="just"/>
            <a:r>
              <a:rPr lang="uk-UA" b="1" dirty="0">
                <a:solidFill>
                  <a:schemeClr val="tx1"/>
                </a:solidFill>
                <a:latin typeface="Times New Roman" pitchFamily="18" charset="0"/>
                <a:cs typeface="Times New Roman" pitchFamily="18" charset="0"/>
              </a:rPr>
              <a:t>Відмінні особливості санаційної реструктуризації від інших її видів:</a:t>
            </a:r>
          </a:p>
          <a:p>
            <a:pPr algn="just"/>
            <a:r>
              <a:rPr lang="uk-UA" dirty="0">
                <a:solidFill>
                  <a:schemeClr val="tx1"/>
                </a:solidFill>
                <a:latin typeface="Times New Roman" pitchFamily="18" charset="0"/>
                <a:cs typeface="Times New Roman" pitchFamily="18" charset="0"/>
              </a:rPr>
              <a:t>а) наявність жорсткого часового обмеження, особливо при глибокій кризі;</a:t>
            </a:r>
          </a:p>
          <a:p>
            <a:pPr algn="just"/>
            <a:r>
              <a:rPr lang="uk-UA" dirty="0">
                <a:solidFill>
                  <a:schemeClr val="tx1"/>
                </a:solidFill>
                <a:latin typeface="Times New Roman" pitchFamily="18" charset="0"/>
                <a:cs typeface="Times New Roman" pitchFamily="18" charset="0"/>
              </a:rPr>
              <a:t>б) обмеженість ресурсів та труднощі в залученні додаткових ресурсів, які обумовлюються вкрай низькою інвестиційною та кредитною привабливістю кризового неплатоспроможного підприємства;</a:t>
            </a:r>
          </a:p>
          <a:p>
            <a:pPr algn="just"/>
            <a:r>
              <a:rPr lang="uk-UA" dirty="0">
                <a:solidFill>
                  <a:schemeClr val="tx1"/>
                </a:solidFill>
                <a:latin typeface="Times New Roman" pitchFamily="18" charset="0"/>
                <a:cs typeface="Times New Roman" pitchFamily="18" charset="0"/>
              </a:rPr>
              <a:t>в) орієнтація переважно на інструменти та засоби оперативної реструктуризації, які сприяють отриманню максимально швидкого ефекту та не потребують значних інвестицій;</a:t>
            </a:r>
          </a:p>
          <a:p>
            <a:pPr algn="just"/>
            <a:r>
              <a:rPr lang="uk-UA" dirty="0">
                <a:solidFill>
                  <a:schemeClr val="tx1"/>
                </a:solidFill>
                <a:latin typeface="Times New Roman" pitchFamily="18" charset="0"/>
                <a:cs typeface="Times New Roman" pitchFamily="18" charset="0"/>
              </a:rPr>
              <a:t>г) санаційна реструктуризація розглядається як проектне завдання (тимчасове, обмежене певним обсягом ресурсів), інші види реструктуризації визнаються інструментом управління, який має увійти до загальної культури управління та використовуватися постійно.</a:t>
            </a:r>
          </a:p>
          <a:p>
            <a:endParaRPr lang="uk-UA" dirty="0"/>
          </a:p>
        </p:txBody>
      </p:sp>
    </p:spTree>
    <p:extLst>
      <p:ext uri="{BB962C8B-B14F-4D97-AF65-F5344CB8AC3E}">
        <p14:creationId xmlns:p14="http://schemas.microsoft.com/office/powerpoint/2010/main" val="2844725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a:bodyPr>
          <a:lstStyle/>
          <a:p>
            <a:pPr algn="just"/>
            <a:r>
              <a:rPr lang="uk-UA" b="1" dirty="0">
                <a:solidFill>
                  <a:schemeClr val="tx1"/>
                </a:solidFill>
                <a:latin typeface="Times New Roman" pitchFamily="18" charset="0"/>
                <a:cs typeface="Times New Roman" pitchFamily="18" charset="0"/>
              </a:rPr>
              <a:t>Система кількісних показників-критеріїв, досягнення яких має бути забезпечене в перебігу реалізації антикризової програми.</a:t>
            </a:r>
            <a:endParaRPr lang="uk-UA" dirty="0">
              <a:solidFill>
                <a:schemeClr val="tx1"/>
              </a:solidFill>
              <a:latin typeface="Times New Roman" pitchFamily="18" charset="0"/>
              <a:cs typeface="Times New Roman" pitchFamily="18" charset="0"/>
            </a:endParaRPr>
          </a:p>
          <a:p>
            <a:pPr algn="just"/>
            <a:r>
              <a:rPr lang="uk-UA" dirty="0">
                <a:solidFill>
                  <a:schemeClr val="tx1"/>
                </a:solidFill>
                <a:latin typeface="Times New Roman" pitchFamily="18" charset="0"/>
                <a:cs typeface="Times New Roman" pitchFamily="18" charset="0"/>
              </a:rPr>
              <a:t>Систему цільових показників необхідно розглядати як сукупність двох підсистем: </a:t>
            </a:r>
            <a:r>
              <a:rPr lang="uk-UA" b="1" dirty="0">
                <a:solidFill>
                  <a:schemeClr val="tx1"/>
                </a:solidFill>
                <a:latin typeface="Times New Roman" pitchFamily="18" charset="0"/>
                <a:cs typeface="Times New Roman" pitchFamily="18" charset="0"/>
              </a:rPr>
              <a:t>результативної та забезпечувальної.</a:t>
            </a:r>
          </a:p>
          <a:p>
            <a:pPr algn="just"/>
            <a:r>
              <a:rPr lang="uk-UA" b="1" i="1" dirty="0">
                <a:solidFill>
                  <a:schemeClr val="tx1"/>
                </a:solidFill>
                <a:latin typeface="Times New Roman" pitchFamily="18" charset="0"/>
                <a:cs typeface="Times New Roman" pitchFamily="18" charset="0"/>
              </a:rPr>
              <a:t>Результативна підсистема </a:t>
            </a:r>
            <a:r>
              <a:rPr lang="uk-UA" dirty="0">
                <a:solidFill>
                  <a:schemeClr val="tx1"/>
                </a:solidFill>
                <a:latin typeface="Times New Roman" pitchFamily="18" charset="0"/>
                <a:cs typeface="Times New Roman" pitchFamily="18" charset="0"/>
              </a:rPr>
              <a:t>має характеризувати досягнуті результати фінансового оздоровлення підприємства і потребує включення до її складу таких показників як:</a:t>
            </a:r>
          </a:p>
          <a:p>
            <a:pPr algn="just"/>
            <a:r>
              <a:rPr lang="uk-UA" dirty="0">
                <a:solidFill>
                  <a:schemeClr val="tx1"/>
                </a:solidFill>
                <a:latin typeface="Times New Roman" pitchFamily="18" charset="0"/>
                <a:cs typeface="Times New Roman" pitchFamily="18" charset="0"/>
              </a:rPr>
              <a:t>• обсяг чистого грошового потоку;</a:t>
            </a:r>
          </a:p>
          <a:p>
            <a:pPr algn="just"/>
            <a:r>
              <a:rPr lang="uk-UA" dirty="0">
                <a:solidFill>
                  <a:schemeClr val="tx1"/>
                </a:solidFill>
                <a:latin typeface="Times New Roman" pitchFamily="18" charset="0"/>
                <a:cs typeface="Times New Roman" pitchFamily="18" charset="0"/>
              </a:rPr>
              <a:t>• обсяг залишку грошових коштів на рахунках;</a:t>
            </a:r>
          </a:p>
          <a:p>
            <a:pPr algn="just"/>
            <a:r>
              <a:rPr lang="uk-UA" dirty="0">
                <a:solidFill>
                  <a:schemeClr val="tx1"/>
                </a:solidFill>
                <a:latin typeface="Times New Roman" pitchFamily="18" charset="0"/>
                <a:cs typeface="Times New Roman" pitchFamily="18" charset="0"/>
              </a:rPr>
              <a:t>• обсяг балансового прибутку за результатами господарської діяльності;</a:t>
            </a:r>
          </a:p>
          <a:p>
            <a:pPr algn="just"/>
            <a:r>
              <a:rPr lang="uk-UA" dirty="0">
                <a:solidFill>
                  <a:schemeClr val="tx1"/>
                </a:solidFill>
                <a:latin typeface="Times New Roman" pitchFamily="18" charset="0"/>
                <a:cs typeface="Times New Roman" pitchFamily="18" charset="0"/>
              </a:rPr>
              <a:t>• обсяг власних обігових коштів;</a:t>
            </a:r>
          </a:p>
          <a:p>
            <a:pPr algn="just"/>
            <a:r>
              <a:rPr lang="uk-UA" dirty="0">
                <a:solidFill>
                  <a:schemeClr val="tx1"/>
                </a:solidFill>
                <a:latin typeface="Times New Roman" pitchFamily="18" charset="0"/>
                <a:cs typeface="Times New Roman" pitchFamily="18" charset="0"/>
              </a:rPr>
              <a:t>• обсяг кредитів та кредиторської заборгованості, термін сплати якої настав;</a:t>
            </a:r>
          </a:p>
          <a:p>
            <a:pPr algn="just"/>
            <a:r>
              <a:rPr lang="uk-UA" dirty="0">
                <a:solidFill>
                  <a:schemeClr val="tx1"/>
                </a:solidFill>
                <a:latin typeface="Times New Roman" pitchFamily="18" charset="0"/>
                <a:cs typeface="Times New Roman" pitchFamily="18" charset="0"/>
              </a:rPr>
              <a:t>• коефіцієнт фінансової стійкості (співвідношення власного та позикового капіталу).</a:t>
            </a:r>
          </a:p>
          <a:p>
            <a:endParaRPr lang="uk-UA" dirty="0"/>
          </a:p>
        </p:txBody>
      </p:sp>
    </p:spTree>
    <p:extLst>
      <p:ext uri="{BB962C8B-B14F-4D97-AF65-F5344CB8AC3E}">
        <p14:creationId xmlns:p14="http://schemas.microsoft.com/office/powerpoint/2010/main" val="1774965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p:spPr>
        <p:txBody>
          <a:bodyPr>
            <a:normAutofit/>
          </a:bodyPr>
          <a:lstStyle/>
          <a:p>
            <a:pPr algn="just"/>
            <a:r>
              <a:rPr lang="uk-UA" sz="2000" dirty="0">
                <a:solidFill>
                  <a:schemeClr val="tx1"/>
                </a:solidFill>
                <a:latin typeface="Times New Roman" pitchFamily="18" charset="0"/>
                <a:cs typeface="Times New Roman" pitchFamily="18" charset="0"/>
              </a:rPr>
              <a:t>Підсистема </a:t>
            </a:r>
            <a:r>
              <a:rPr lang="uk-UA" sz="2000" b="1" i="1" dirty="0">
                <a:solidFill>
                  <a:schemeClr val="tx1"/>
                </a:solidFill>
                <a:latin typeface="Times New Roman" pitchFamily="18" charset="0"/>
                <a:cs typeface="Times New Roman" pitchFamily="18" charset="0"/>
              </a:rPr>
              <a:t>забезпечувальних показників</a:t>
            </a:r>
            <a:r>
              <a:rPr lang="uk-UA" sz="2000" i="1" dirty="0">
                <a:solidFill>
                  <a:schemeClr val="tx1"/>
                </a:solidFill>
                <a:latin typeface="Times New Roman" pitchFamily="18" charset="0"/>
                <a:cs typeface="Times New Roman" pitchFamily="18" charset="0"/>
              </a:rPr>
              <a:t>, </a:t>
            </a:r>
            <a:r>
              <a:rPr lang="uk-UA" sz="2000" dirty="0">
                <a:solidFill>
                  <a:schemeClr val="tx1"/>
                </a:solidFill>
                <a:latin typeface="Times New Roman" pitchFamily="18" charset="0"/>
                <a:cs typeface="Times New Roman" pitchFamily="18" charset="0"/>
              </a:rPr>
              <a:t>має характеризувати створення передумов для досягнення результатів фінансового оздоровлення. До її складу включають такі показники:</a:t>
            </a:r>
          </a:p>
          <a:p>
            <a:pPr algn="just"/>
            <a:r>
              <a:rPr lang="uk-UA" sz="2000" dirty="0">
                <a:solidFill>
                  <a:schemeClr val="tx1"/>
                </a:solidFill>
                <a:latin typeface="Times New Roman" pitchFamily="18" charset="0"/>
                <a:cs typeface="Times New Roman" pitchFamily="18" charset="0"/>
              </a:rPr>
              <a:t>- рівень доходів від операційної та інших видів діяльності;</a:t>
            </a:r>
          </a:p>
          <a:p>
            <a:pPr algn="just"/>
            <a:r>
              <a:rPr lang="uk-UA" sz="2000" dirty="0">
                <a:solidFill>
                  <a:schemeClr val="tx1"/>
                </a:solidFill>
                <a:latin typeface="Times New Roman" pitchFamily="18" charset="0"/>
                <a:cs typeface="Times New Roman" pitchFamily="18" charset="0"/>
              </a:rPr>
              <a:t>- рівень умовно-змінних витрат на здійснення операційної діяльності;</a:t>
            </a:r>
          </a:p>
          <a:p>
            <a:pPr algn="just"/>
            <a:r>
              <a:rPr lang="uk-UA" sz="2000" dirty="0">
                <a:solidFill>
                  <a:schemeClr val="tx1"/>
                </a:solidFill>
                <a:latin typeface="Times New Roman" pitchFamily="18" charset="0"/>
                <a:cs typeface="Times New Roman" pitchFamily="18" charset="0"/>
              </a:rPr>
              <a:t>- запас фінансової міцності (або межа безпеки підприємства);</a:t>
            </a:r>
          </a:p>
          <a:p>
            <a:pPr algn="just"/>
            <a:r>
              <a:rPr lang="uk-UA" sz="2000" dirty="0">
                <a:solidFill>
                  <a:schemeClr val="tx1"/>
                </a:solidFill>
                <a:latin typeface="Times New Roman" pitchFamily="18" charset="0"/>
                <a:cs typeface="Times New Roman" pitchFamily="18" charset="0"/>
              </a:rPr>
              <a:t>- обсяг залучення "нових" кредитів та кредиторської заборгованості;</a:t>
            </a:r>
          </a:p>
          <a:p>
            <a:pPr algn="just"/>
            <a:r>
              <a:rPr lang="uk-UA" sz="2000" dirty="0">
                <a:solidFill>
                  <a:schemeClr val="tx1"/>
                </a:solidFill>
                <a:latin typeface="Times New Roman" pitchFamily="18" charset="0"/>
                <a:cs typeface="Times New Roman" pitchFamily="18" charset="0"/>
              </a:rPr>
              <a:t>- обсяг додаткового зростання власного капіталу.</a:t>
            </a:r>
          </a:p>
          <a:p>
            <a:pPr algn="just"/>
            <a:r>
              <a:rPr lang="uk-UA" sz="2000" dirty="0">
                <a:solidFill>
                  <a:schemeClr val="tx1"/>
                </a:solidFill>
                <a:latin typeface="Times New Roman" pitchFamily="18" charset="0"/>
                <a:cs typeface="Times New Roman" pitchFamily="18" charset="0"/>
              </a:rPr>
              <a:t> Антикризова програма підприємства повинна містити конкретний перелік кількісних показників, які мають бути досягнуті, та встановлювати їх цільові значення на окремі часові періоди.</a:t>
            </a:r>
          </a:p>
          <a:p>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1784083198"/>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{5BDD4BED-B933-EB4A-A749-983B5118B83C}tf10001060</Template>
  <TotalTime>223</TotalTime>
  <Words>2846</Words>
  <Application>Microsoft Macintosh PowerPoint</Application>
  <PresentationFormat>Экран (4:3)</PresentationFormat>
  <Paragraphs>136</Paragraphs>
  <Slides>26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26</vt:i4>
      </vt:variant>
    </vt:vector>
  </HeadingPairs>
  <TitlesOfParts>
    <vt:vector size="31" baseType="lpstr">
      <vt:lpstr>Arial</vt:lpstr>
      <vt:lpstr>Times New Roman</vt:lpstr>
      <vt:lpstr>Trebuchet MS</vt:lpstr>
      <vt:lpstr>Wingdings 3</vt:lpstr>
      <vt:lpstr>Аспект</vt:lpstr>
      <vt:lpstr>Основи формування антикризової програми підприємства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3. Загальна характеристика антикризового інструментарію підприємства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Основи формування антикризової програми підприємства</dc:title>
  <dc:creator>Anonim from Hacapetovka</dc:creator>
  <cp:lastModifiedBy>Александр Ткачук</cp:lastModifiedBy>
  <cp:revision>18</cp:revision>
  <dcterms:created xsi:type="dcterms:W3CDTF">2021-04-29T16:50:49Z</dcterms:created>
  <dcterms:modified xsi:type="dcterms:W3CDTF">2024-10-25T11:48:35Z</dcterms:modified>
</cp:coreProperties>
</file>