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DM Sans" pitchFamily="2" charset="77"/>
      <p:regular r:id="rId20"/>
      <p:bold r:id="rId21"/>
      <p:italic r:id="rId22"/>
      <p:boldItalic r:id="rId23"/>
    </p:embeddedFont>
    <p:embeddedFont>
      <p:font typeface="Merriweather" pitchFamily="2" charset="77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6673FBE-B33E-4E5B-BF93-72F8E713900C}">
  <a:tblStyle styleId="{D6673FBE-B33E-4E5B-BF93-72F8E713900C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11"/>
  </p:normalViewPr>
  <p:slideViewPr>
    <p:cSldViewPr snapToGrid="0">
      <p:cViewPr varScale="1">
        <p:scale>
          <a:sx n="109" d="100"/>
          <a:sy n="109" d="100"/>
        </p:scale>
        <p:origin x="680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DF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762000"/>
            <a:ext cx="12192000" cy="609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972371" y="4033837"/>
            <a:ext cx="4247108" cy="1685925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3"/>
          <p:cNvSpPr txBox="1"/>
          <p:nvPr/>
        </p:nvSpPr>
        <p:spPr>
          <a:xfrm>
            <a:off x="95250" y="95250"/>
            <a:ext cx="190500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Житомирська політехніка</a:t>
            </a:r>
            <a:endParaRPr/>
          </a:p>
        </p:txBody>
      </p:sp>
      <p:sp>
        <p:nvSpPr>
          <p:cNvPr id="88" name="Google Shape;88;p13"/>
          <p:cNvSpPr/>
          <p:nvPr/>
        </p:nvSpPr>
        <p:spPr>
          <a:xfrm>
            <a:off x="2085975" y="0"/>
            <a:ext cx="9525" cy="752475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3"/>
          <p:cNvSpPr txBox="1"/>
          <p:nvPr/>
        </p:nvSpPr>
        <p:spPr>
          <a:xfrm>
            <a:off x="2190750" y="95250"/>
            <a:ext cx="723900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54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МІНІСТЕРСТВО ОСВІТИ І НАУКИ УКРАЇНИ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825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ДЕРЖАВНИЙ УНІВЕРСИТЕТ «ЖИТОМИРСЬКА ПОЛІТЕХНІКА»</a:t>
            </a:r>
            <a:endParaRPr/>
          </a:p>
        </p:txBody>
      </p:sp>
      <p:sp>
        <p:nvSpPr>
          <p:cNvPr id="90" name="Google Shape;90;p13"/>
          <p:cNvSpPr/>
          <p:nvPr/>
        </p:nvSpPr>
        <p:spPr>
          <a:xfrm>
            <a:off x="9515475" y="0"/>
            <a:ext cx="9525" cy="752475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3"/>
          <p:cNvSpPr txBox="1"/>
          <p:nvPr/>
        </p:nvSpPr>
        <p:spPr>
          <a:xfrm>
            <a:off x="9620250" y="95250"/>
            <a:ext cx="247650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54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Ф-23.07-05.01/103.00.1/Б/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825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ОК 31-2-2025 | Арк 29/1</a:t>
            </a:r>
            <a:endParaRPr/>
          </a:p>
        </p:txBody>
      </p:sp>
      <p:sp>
        <p:nvSpPr>
          <p:cNvPr id="92" name="Google Shape;92;p13"/>
          <p:cNvSpPr txBox="1"/>
          <p:nvPr/>
        </p:nvSpPr>
        <p:spPr>
          <a:xfrm>
            <a:off x="183356" y="1900237"/>
            <a:ext cx="11825287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004A99"/>
                </a:solidFill>
                <a:latin typeface="Merriweather"/>
                <a:ea typeface="Merriweather"/>
                <a:cs typeface="Merriweather"/>
                <a:sym typeface="Merriweather"/>
              </a:rPr>
              <a:t>Управління земельними ресурсами</a:t>
            </a:r>
            <a:endParaRPr/>
          </a:p>
        </p:txBody>
      </p:sp>
      <p:sp>
        <p:nvSpPr>
          <p:cNvPr id="93" name="Google Shape;93;p13"/>
          <p:cNvSpPr txBox="1"/>
          <p:nvPr/>
        </p:nvSpPr>
        <p:spPr>
          <a:xfrm rot="10800000" flipV="1">
            <a:off x="3599727" y="3496835"/>
            <a:ext cx="5127584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004A99"/>
                </a:solidFill>
                <a:latin typeface="DM Sans"/>
                <a:ea typeface="DM Sans"/>
                <a:cs typeface="DM Sans"/>
                <a:sym typeface="DM Sans"/>
              </a:rPr>
              <a:t>ОК31</a:t>
            </a:r>
            <a:endParaRPr dirty="0"/>
          </a:p>
        </p:txBody>
      </p:sp>
      <p:sp>
        <p:nvSpPr>
          <p:cNvPr id="94" name="Google Shape;94;p13"/>
          <p:cNvSpPr txBox="1"/>
          <p:nvPr/>
        </p:nvSpPr>
        <p:spPr>
          <a:xfrm>
            <a:off x="3972371" y="4414837"/>
            <a:ext cx="4247108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Спеціальність: 103 «Науки про Землю»</a:t>
            </a:r>
            <a:endParaRPr/>
          </a:p>
        </p:txBody>
      </p:sp>
      <p:sp>
        <p:nvSpPr>
          <p:cNvPr id="95" name="Google Shape;95;p13"/>
          <p:cNvSpPr txBox="1"/>
          <p:nvPr/>
        </p:nvSpPr>
        <p:spPr>
          <a:xfrm>
            <a:off x="3972371" y="4843462"/>
            <a:ext cx="4247108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ОПП: «Управління земельними і водними ресурсами»</a:t>
            </a:r>
            <a:endParaRPr/>
          </a:p>
        </p:txBody>
      </p:sp>
      <p:sp>
        <p:nvSpPr>
          <p:cNvPr id="96" name="Google Shape;96;p13"/>
          <p:cNvSpPr txBox="1"/>
          <p:nvPr/>
        </p:nvSpPr>
        <p:spPr>
          <a:xfrm>
            <a:off x="3972371" y="5291137"/>
            <a:ext cx="4247108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1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Житомир, 2025-2026 н.р.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DF"/>
        </a:solidFill>
        <a:effectLst/>
      </p:bgPr>
    </p:bg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Google Shape;258;p2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22"/>
          <p:cNvSpPr txBox="1"/>
          <p:nvPr/>
        </p:nvSpPr>
        <p:spPr>
          <a:xfrm>
            <a:off x="762000" y="1047750"/>
            <a:ext cx="11401425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04A99"/>
                </a:solidFill>
                <a:latin typeface="Merriweather"/>
                <a:ea typeface="Merriweather"/>
                <a:cs typeface="Merriweather"/>
                <a:sym typeface="Merriweather"/>
              </a:rPr>
              <a:t>Етапи виконання курсової роботи</a:t>
            </a:r>
            <a:endParaRPr/>
          </a:p>
        </p:txBody>
      </p:sp>
      <p:sp>
        <p:nvSpPr>
          <p:cNvPr id="260" name="Google Shape;260;p22"/>
          <p:cNvSpPr/>
          <p:nvPr/>
        </p:nvSpPr>
        <p:spPr>
          <a:xfrm>
            <a:off x="571500" y="1047750"/>
            <a:ext cx="76200" cy="447675"/>
          </a:xfrm>
          <a:prstGeom prst="rect">
            <a:avLst/>
          </a:prstGeom>
          <a:solidFill>
            <a:srgbClr val="004A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22"/>
          <p:cNvSpPr txBox="1"/>
          <p:nvPr/>
        </p:nvSpPr>
        <p:spPr>
          <a:xfrm>
            <a:off x="95250" y="95250"/>
            <a:ext cx="190500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Житомирська політехніка</a:t>
            </a:r>
            <a:endParaRPr/>
          </a:p>
        </p:txBody>
      </p:sp>
      <p:sp>
        <p:nvSpPr>
          <p:cNvPr id="262" name="Google Shape;262;p22"/>
          <p:cNvSpPr/>
          <p:nvPr/>
        </p:nvSpPr>
        <p:spPr>
          <a:xfrm>
            <a:off x="2085975" y="0"/>
            <a:ext cx="9525" cy="752475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22"/>
          <p:cNvSpPr txBox="1"/>
          <p:nvPr/>
        </p:nvSpPr>
        <p:spPr>
          <a:xfrm>
            <a:off x="2190750" y="95250"/>
            <a:ext cx="723900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Курсова робота</a:t>
            </a:r>
            <a:endParaRPr/>
          </a:p>
        </p:txBody>
      </p:sp>
      <p:sp>
        <p:nvSpPr>
          <p:cNvPr id="264" name="Google Shape;264;p22"/>
          <p:cNvSpPr/>
          <p:nvPr/>
        </p:nvSpPr>
        <p:spPr>
          <a:xfrm>
            <a:off x="9515475" y="0"/>
            <a:ext cx="9525" cy="752475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22"/>
          <p:cNvSpPr txBox="1"/>
          <p:nvPr/>
        </p:nvSpPr>
        <p:spPr>
          <a:xfrm>
            <a:off x="9620250" y="95250"/>
            <a:ext cx="247650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Арк 29/16</a:t>
            </a:r>
            <a:endParaRPr/>
          </a:p>
        </p:txBody>
      </p:sp>
      <p:sp>
        <p:nvSpPr>
          <p:cNvPr id="266" name="Google Shape;266;p22"/>
          <p:cNvSpPr txBox="1"/>
          <p:nvPr/>
        </p:nvSpPr>
        <p:spPr>
          <a:xfrm>
            <a:off x="571500" y="3918942"/>
            <a:ext cx="1104900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004A99"/>
                </a:solidFill>
                <a:latin typeface="DM Sans"/>
                <a:ea typeface="DM Sans"/>
                <a:cs typeface="DM Sans"/>
                <a:sym typeface="DM Sans"/>
              </a:rPr>
              <a:t>Максимальна оцінка: 100 балів (60 за текст + 40 за захист).</a:t>
            </a:r>
            <a:endParaRPr/>
          </a:p>
        </p:txBody>
      </p:sp>
      <p:sp>
        <p:nvSpPr>
          <p:cNvPr id="267" name="Google Shape;267;p22"/>
          <p:cNvSpPr/>
          <p:nvPr/>
        </p:nvSpPr>
        <p:spPr>
          <a:xfrm>
            <a:off x="571500" y="2878633"/>
            <a:ext cx="11049000" cy="38100"/>
          </a:xfrm>
          <a:prstGeom prst="rect">
            <a:avLst/>
          </a:prstGeom>
          <a:solidFill>
            <a:srgbClr val="004A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22"/>
          <p:cNvSpPr/>
          <p:nvPr/>
        </p:nvSpPr>
        <p:spPr>
          <a:xfrm>
            <a:off x="1746870" y="2802433"/>
            <a:ext cx="190500" cy="190500"/>
          </a:xfrm>
          <a:prstGeom prst="roundRect">
            <a:avLst>
              <a:gd name="adj" fmla="val 50000"/>
            </a:avLst>
          </a:prstGeom>
          <a:solidFill>
            <a:srgbClr val="C5A059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22"/>
          <p:cNvSpPr txBox="1"/>
          <p:nvPr/>
        </p:nvSpPr>
        <p:spPr>
          <a:xfrm>
            <a:off x="507968" y="2435721"/>
            <a:ext cx="2668302" cy="238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Підготовка</a:t>
            </a:r>
            <a:endParaRPr/>
          </a:p>
        </p:txBody>
      </p:sp>
      <p:sp>
        <p:nvSpPr>
          <p:cNvPr id="270" name="Google Shape;270;p22"/>
          <p:cNvSpPr txBox="1"/>
          <p:nvPr/>
        </p:nvSpPr>
        <p:spPr>
          <a:xfrm>
            <a:off x="571500" y="2852142"/>
            <a:ext cx="254124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Вибір об'єкта дослідження та консультації з керівником.</a:t>
            </a:r>
            <a:endParaRPr/>
          </a:p>
        </p:txBody>
      </p:sp>
      <p:sp>
        <p:nvSpPr>
          <p:cNvPr id="271" name="Google Shape;271;p22"/>
          <p:cNvSpPr/>
          <p:nvPr/>
        </p:nvSpPr>
        <p:spPr>
          <a:xfrm>
            <a:off x="4582790" y="2802433"/>
            <a:ext cx="190500" cy="190500"/>
          </a:xfrm>
          <a:prstGeom prst="roundRect">
            <a:avLst>
              <a:gd name="adj" fmla="val 50000"/>
            </a:avLst>
          </a:prstGeom>
          <a:solidFill>
            <a:srgbClr val="C5A059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22"/>
          <p:cNvSpPr txBox="1"/>
          <p:nvPr/>
        </p:nvSpPr>
        <p:spPr>
          <a:xfrm>
            <a:off x="3343888" y="2435721"/>
            <a:ext cx="2668302" cy="238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Дослідження</a:t>
            </a:r>
            <a:endParaRPr/>
          </a:p>
        </p:txBody>
      </p:sp>
      <p:sp>
        <p:nvSpPr>
          <p:cNvPr id="273" name="Google Shape;273;p22"/>
          <p:cNvSpPr txBox="1"/>
          <p:nvPr/>
        </p:nvSpPr>
        <p:spPr>
          <a:xfrm>
            <a:off x="3407419" y="2852142"/>
            <a:ext cx="254124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Аналіз структури земельного фонду та грошова оцінка.</a:t>
            </a:r>
            <a:endParaRPr/>
          </a:p>
        </p:txBody>
      </p:sp>
      <p:sp>
        <p:nvSpPr>
          <p:cNvPr id="274" name="Google Shape;274;p22"/>
          <p:cNvSpPr/>
          <p:nvPr/>
        </p:nvSpPr>
        <p:spPr>
          <a:xfrm>
            <a:off x="7418709" y="2802433"/>
            <a:ext cx="190500" cy="190500"/>
          </a:xfrm>
          <a:prstGeom prst="roundRect">
            <a:avLst>
              <a:gd name="adj" fmla="val 50000"/>
            </a:avLst>
          </a:prstGeom>
          <a:solidFill>
            <a:srgbClr val="C5A059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22"/>
          <p:cNvSpPr txBox="1"/>
          <p:nvPr/>
        </p:nvSpPr>
        <p:spPr>
          <a:xfrm>
            <a:off x="6179808" y="2435721"/>
            <a:ext cx="2668302" cy="238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Перевірка</a:t>
            </a:r>
            <a:endParaRPr/>
          </a:p>
        </p:txBody>
      </p:sp>
      <p:sp>
        <p:nvSpPr>
          <p:cNvPr id="276" name="Google Shape;276;p22"/>
          <p:cNvSpPr txBox="1"/>
          <p:nvPr/>
        </p:nvSpPr>
        <p:spPr>
          <a:xfrm>
            <a:off x="6243339" y="2852142"/>
            <a:ext cx="254124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Обов'язковий контроль на плагіат за 10 днів до захисту.</a:t>
            </a:r>
            <a:endParaRPr/>
          </a:p>
        </p:txBody>
      </p:sp>
      <p:sp>
        <p:nvSpPr>
          <p:cNvPr id="277" name="Google Shape;277;p22"/>
          <p:cNvSpPr/>
          <p:nvPr/>
        </p:nvSpPr>
        <p:spPr>
          <a:xfrm>
            <a:off x="10254629" y="2802433"/>
            <a:ext cx="190500" cy="190500"/>
          </a:xfrm>
          <a:prstGeom prst="roundRect">
            <a:avLst>
              <a:gd name="adj" fmla="val 50000"/>
            </a:avLst>
          </a:prstGeom>
          <a:solidFill>
            <a:srgbClr val="C5A059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22"/>
          <p:cNvSpPr txBox="1"/>
          <p:nvPr/>
        </p:nvSpPr>
        <p:spPr>
          <a:xfrm>
            <a:off x="9015728" y="2435721"/>
            <a:ext cx="2668302" cy="238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Захист</a:t>
            </a:r>
            <a:endParaRPr/>
          </a:p>
        </p:txBody>
      </p:sp>
      <p:sp>
        <p:nvSpPr>
          <p:cNvPr id="279" name="Google Shape;279;p22"/>
          <p:cNvSpPr txBox="1"/>
          <p:nvPr/>
        </p:nvSpPr>
        <p:spPr>
          <a:xfrm>
            <a:off x="9079259" y="2852142"/>
            <a:ext cx="254124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Публічний виступ (до 10 хв) з використанням презентації.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DF"/>
        </a:solidFill>
        <a:effectLst/>
      </p:bgPr>
    </p:bg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oogle Shape;284;p2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23"/>
          <p:cNvSpPr txBox="1"/>
          <p:nvPr/>
        </p:nvSpPr>
        <p:spPr>
          <a:xfrm>
            <a:off x="762000" y="1047750"/>
            <a:ext cx="11401425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04A99"/>
                </a:solidFill>
                <a:latin typeface="Merriweather"/>
                <a:ea typeface="Merriweather"/>
                <a:cs typeface="Merriweather"/>
                <a:sym typeface="Merriweather"/>
              </a:rPr>
              <a:t>Ключова термінологія (EN-UA)</a:t>
            </a:r>
            <a:endParaRPr/>
          </a:p>
        </p:txBody>
      </p:sp>
      <p:sp>
        <p:nvSpPr>
          <p:cNvPr id="286" name="Google Shape;286;p23"/>
          <p:cNvSpPr/>
          <p:nvPr/>
        </p:nvSpPr>
        <p:spPr>
          <a:xfrm>
            <a:off x="571500" y="1047750"/>
            <a:ext cx="76200" cy="447675"/>
          </a:xfrm>
          <a:prstGeom prst="rect">
            <a:avLst/>
          </a:prstGeom>
          <a:solidFill>
            <a:srgbClr val="004A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23"/>
          <p:cNvSpPr txBox="1"/>
          <p:nvPr/>
        </p:nvSpPr>
        <p:spPr>
          <a:xfrm>
            <a:off x="95250" y="95250"/>
            <a:ext cx="190500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Житомирська політехніка</a:t>
            </a:r>
            <a:endParaRPr/>
          </a:p>
        </p:txBody>
      </p:sp>
      <p:sp>
        <p:nvSpPr>
          <p:cNvPr id="288" name="Google Shape;288;p23"/>
          <p:cNvSpPr/>
          <p:nvPr/>
        </p:nvSpPr>
        <p:spPr>
          <a:xfrm>
            <a:off x="2085975" y="0"/>
            <a:ext cx="9525" cy="752475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23"/>
          <p:cNvSpPr txBox="1"/>
          <p:nvPr/>
        </p:nvSpPr>
        <p:spPr>
          <a:xfrm>
            <a:off x="2190750" y="95250"/>
            <a:ext cx="723900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Глосарій</a:t>
            </a:r>
            <a:endParaRPr/>
          </a:p>
        </p:txBody>
      </p:sp>
      <p:sp>
        <p:nvSpPr>
          <p:cNvPr id="290" name="Google Shape;290;p23"/>
          <p:cNvSpPr/>
          <p:nvPr/>
        </p:nvSpPr>
        <p:spPr>
          <a:xfrm>
            <a:off x="9515475" y="0"/>
            <a:ext cx="9525" cy="752475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23"/>
          <p:cNvSpPr txBox="1"/>
          <p:nvPr/>
        </p:nvSpPr>
        <p:spPr>
          <a:xfrm>
            <a:off x="9620250" y="95250"/>
            <a:ext cx="247650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Арк 29/24</a:t>
            </a:r>
            <a:endParaRPr/>
          </a:p>
        </p:txBody>
      </p:sp>
      <p:graphicFrame>
        <p:nvGraphicFramePr>
          <p:cNvPr id="292" name="Google Shape;292;p23"/>
          <p:cNvGraphicFramePr/>
          <p:nvPr/>
        </p:nvGraphicFramePr>
        <p:xfrm>
          <a:off x="571500" y="1781175"/>
          <a:ext cx="5429250" cy="2028800"/>
        </p:xfrm>
        <a:graphic>
          <a:graphicData uri="http://schemas.openxmlformats.org/drawingml/2006/table">
            <a:tbl>
              <a:tblPr firstRow="1" bandRow="1">
                <a:noFill/>
                <a:tableStyleId>{D6673FBE-B33E-4E5B-BF93-72F8E713900C}</a:tableStyleId>
              </a:tblPr>
              <a:tblGrid>
                <a:gridCol w="2761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7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7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>
                          <a:solidFill>
                            <a:srgbClr val="121212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Українською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A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>
                          <a:solidFill>
                            <a:srgbClr val="121212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English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A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7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121212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Земельний кадастр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121212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Land cadastre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7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121212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Ринок землі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121212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Land market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7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121212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Ерозія грунтів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121212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Erosion of grounds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93" name="Google Shape;293;p23"/>
          <p:cNvGraphicFramePr/>
          <p:nvPr/>
        </p:nvGraphicFramePr>
        <p:xfrm>
          <a:off x="6191250" y="1781175"/>
          <a:ext cx="5429250" cy="2028800"/>
        </p:xfrm>
        <a:graphic>
          <a:graphicData uri="http://schemas.openxmlformats.org/drawingml/2006/table">
            <a:tbl>
              <a:tblPr firstRow="1" bandRow="1">
                <a:noFill/>
                <a:tableStyleId>{D6673FBE-B33E-4E5B-BF93-72F8E713900C}</a:tableStyleId>
              </a:tblPr>
              <a:tblGrid>
                <a:gridCol w="3222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7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7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>
                          <a:solidFill>
                            <a:srgbClr val="121212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Українською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A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>
                          <a:solidFill>
                            <a:srgbClr val="121212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English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A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7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121212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Право власності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121212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Land ownership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7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121212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Зонування земель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121212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Land zoning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7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121212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Стале землекористування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121212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National land use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94" name="Google Shape;294;p23"/>
          <p:cNvSpPr/>
          <p:nvPr/>
        </p:nvSpPr>
        <p:spPr>
          <a:xfrm>
            <a:off x="571500" y="2805112"/>
            <a:ext cx="2761952" cy="9525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23"/>
          <p:cNvSpPr/>
          <p:nvPr/>
        </p:nvSpPr>
        <p:spPr>
          <a:xfrm>
            <a:off x="3333452" y="2805112"/>
            <a:ext cx="2667297" cy="9525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23"/>
          <p:cNvSpPr/>
          <p:nvPr/>
        </p:nvSpPr>
        <p:spPr>
          <a:xfrm>
            <a:off x="571500" y="3300412"/>
            <a:ext cx="2761952" cy="9525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23"/>
          <p:cNvSpPr/>
          <p:nvPr/>
        </p:nvSpPr>
        <p:spPr>
          <a:xfrm>
            <a:off x="3333452" y="3300412"/>
            <a:ext cx="2667297" cy="9525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23"/>
          <p:cNvSpPr/>
          <p:nvPr/>
        </p:nvSpPr>
        <p:spPr>
          <a:xfrm>
            <a:off x="571500" y="3795712"/>
            <a:ext cx="2761952" cy="9525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23"/>
          <p:cNvSpPr/>
          <p:nvPr/>
        </p:nvSpPr>
        <p:spPr>
          <a:xfrm>
            <a:off x="3333452" y="3795712"/>
            <a:ext cx="2667297" cy="9525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23"/>
          <p:cNvSpPr/>
          <p:nvPr/>
        </p:nvSpPr>
        <p:spPr>
          <a:xfrm>
            <a:off x="6191250" y="2805112"/>
            <a:ext cx="3222128" cy="9525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23"/>
          <p:cNvSpPr/>
          <p:nvPr/>
        </p:nvSpPr>
        <p:spPr>
          <a:xfrm>
            <a:off x="9413378" y="2805112"/>
            <a:ext cx="2207121" cy="9525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23"/>
          <p:cNvSpPr/>
          <p:nvPr/>
        </p:nvSpPr>
        <p:spPr>
          <a:xfrm>
            <a:off x="6191250" y="3300412"/>
            <a:ext cx="3222128" cy="9525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23"/>
          <p:cNvSpPr/>
          <p:nvPr/>
        </p:nvSpPr>
        <p:spPr>
          <a:xfrm>
            <a:off x="9413378" y="3300412"/>
            <a:ext cx="2207121" cy="9525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23"/>
          <p:cNvSpPr/>
          <p:nvPr/>
        </p:nvSpPr>
        <p:spPr>
          <a:xfrm>
            <a:off x="6191250" y="3795712"/>
            <a:ext cx="3222128" cy="9525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23"/>
          <p:cNvSpPr/>
          <p:nvPr/>
        </p:nvSpPr>
        <p:spPr>
          <a:xfrm>
            <a:off x="9413378" y="3795712"/>
            <a:ext cx="2207121" cy="9525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DF"/>
        </a:solidFill>
        <a:effectLst/>
      </p:bgPr>
    </p:bg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Google Shape;310;p2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2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01789" y="3752850"/>
            <a:ext cx="4988421" cy="1638300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24"/>
          <p:cNvSpPr txBox="1"/>
          <p:nvPr/>
        </p:nvSpPr>
        <p:spPr>
          <a:xfrm>
            <a:off x="95250" y="95250"/>
            <a:ext cx="190500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Житомирська політехніка</a:t>
            </a:r>
            <a:endParaRPr/>
          </a:p>
        </p:txBody>
      </p:sp>
      <p:sp>
        <p:nvSpPr>
          <p:cNvPr id="313" name="Google Shape;313;p24"/>
          <p:cNvSpPr/>
          <p:nvPr/>
        </p:nvSpPr>
        <p:spPr>
          <a:xfrm>
            <a:off x="2085975" y="0"/>
            <a:ext cx="9525" cy="752475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24"/>
          <p:cNvSpPr txBox="1"/>
          <p:nvPr/>
        </p:nvSpPr>
        <p:spPr>
          <a:xfrm>
            <a:off x="2190750" y="95250"/>
            <a:ext cx="723900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Дякуємо за увагу!</a:t>
            </a:r>
            <a:endParaRPr/>
          </a:p>
        </p:txBody>
      </p:sp>
      <p:sp>
        <p:nvSpPr>
          <p:cNvPr id="315" name="Google Shape;315;p24"/>
          <p:cNvSpPr/>
          <p:nvPr/>
        </p:nvSpPr>
        <p:spPr>
          <a:xfrm>
            <a:off x="9515475" y="0"/>
            <a:ext cx="9525" cy="752475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24"/>
          <p:cNvSpPr txBox="1"/>
          <p:nvPr/>
        </p:nvSpPr>
        <p:spPr>
          <a:xfrm>
            <a:off x="9620250" y="95250"/>
            <a:ext cx="247650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Контакти</a:t>
            </a:r>
            <a:endParaRPr/>
          </a:p>
        </p:txBody>
      </p:sp>
      <p:sp>
        <p:nvSpPr>
          <p:cNvPr id="317" name="Google Shape;317;p24"/>
          <p:cNvSpPr txBox="1"/>
          <p:nvPr/>
        </p:nvSpPr>
        <p:spPr>
          <a:xfrm>
            <a:off x="3595687" y="1323975"/>
            <a:ext cx="5000625" cy="962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>
                <a:solidFill>
                  <a:srgbClr val="004A99"/>
                </a:solidFill>
                <a:latin typeface="Merriweather"/>
                <a:ea typeface="Merriweather"/>
                <a:cs typeface="Merriweather"/>
                <a:sym typeface="Merriweather"/>
              </a:rPr>
              <a:t>Запитання?</a:t>
            </a:r>
            <a:endParaRPr/>
          </a:p>
        </p:txBody>
      </p:sp>
      <p:sp>
        <p:nvSpPr>
          <p:cNvPr id="318" name="Google Shape;318;p24"/>
          <p:cNvSpPr txBox="1"/>
          <p:nvPr/>
        </p:nvSpPr>
        <p:spPr>
          <a:xfrm>
            <a:off x="3283594" y="2705100"/>
            <a:ext cx="562481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04A99"/>
                </a:solidFill>
                <a:latin typeface="DM Sans"/>
                <a:ea typeface="DM Sans"/>
                <a:cs typeface="DM Sans"/>
                <a:sym typeface="DM Sans"/>
              </a:rPr>
              <a:t>Дисципліна ОК31: Управління земельними ресурсами</a:t>
            </a:r>
            <a:endParaRPr/>
          </a:p>
        </p:txBody>
      </p:sp>
      <p:sp>
        <p:nvSpPr>
          <p:cNvPr id="319" name="Google Shape;319;p24"/>
          <p:cNvSpPr txBox="1"/>
          <p:nvPr/>
        </p:nvSpPr>
        <p:spPr>
          <a:xfrm>
            <a:off x="4413051" y="5772150"/>
            <a:ext cx="3365748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777777"/>
                </a:solidFill>
                <a:latin typeface="DM Sans"/>
                <a:ea typeface="DM Sans"/>
                <a:cs typeface="DM Sans"/>
                <a:sym typeface="DM Sans"/>
              </a:rPr>
              <a:t>© 2026 Житомирська політехніка. Всі права захищені.</a:t>
            </a:r>
            <a:endParaRPr/>
          </a:p>
        </p:txBody>
      </p:sp>
      <p:sp>
        <p:nvSpPr>
          <p:cNvPr id="320" name="Google Shape;320;p24"/>
          <p:cNvSpPr txBox="1"/>
          <p:nvPr/>
        </p:nvSpPr>
        <p:spPr>
          <a:xfrm>
            <a:off x="3906589" y="4229100"/>
            <a:ext cx="4378821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Розробник:</a:t>
            </a:r>
            <a:r>
              <a:rPr lang="en-US" sz="1350" b="0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 к.с.-г.н., доц. Вікторія МЕЛЬНИК-ШАМРАЙ</a:t>
            </a:r>
            <a:endParaRPr/>
          </a:p>
        </p:txBody>
      </p:sp>
      <p:sp>
        <p:nvSpPr>
          <p:cNvPr id="321" name="Google Shape;321;p24"/>
          <p:cNvSpPr txBox="1"/>
          <p:nvPr/>
        </p:nvSpPr>
        <p:spPr>
          <a:xfrm>
            <a:off x="3906589" y="4657725"/>
            <a:ext cx="4378821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Веб-сайт:</a:t>
            </a:r>
            <a:r>
              <a:rPr lang="en-US" sz="1350" b="0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 ztu.edu.ua | learn.ztu.edu.ua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DF"/>
        </a:solidFill>
        <a:effectLst/>
      </p:bgPr>
    </p:bg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25"/>
          <p:cNvSpPr txBox="1"/>
          <p:nvPr/>
        </p:nvSpPr>
        <p:spPr>
          <a:xfrm>
            <a:off x="762000" y="285750"/>
            <a:ext cx="11401425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04A99"/>
                </a:solidFill>
                <a:latin typeface="Merriweather"/>
                <a:ea typeface="Merriweather"/>
                <a:cs typeface="Merriweather"/>
                <a:sym typeface="Merriweather"/>
              </a:rPr>
              <a:t>Image Sources</a:t>
            </a:r>
            <a:endParaRPr/>
          </a:p>
        </p:txBody>
      </p:sp>
      <p:sp>
        <p:nvSpPr>
          <p:cNvPr id="327" name="Google Shape;327;p25"/>
          <p:cNvSpPr/>
          <p:nvPr/>
        </p:nvSpPr>
        <p:spPr>
          <a:xfrm>
            <a:off x="571500" y="285750"/>
            <a:ext cx="76200" cy="447675"/>
          </a:xfrm>
          <a:prstGeom prst="rect">
            <a:avLst/>
          </a:prstGeom>
          <a:solidFill>
            <a:srgbClr val="004A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8" name="Google Shape;328;p2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162050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25"/>
          <p:cNvSpPr txBox="1"/>
          <p:nvPr/>
        </p:nvSpPr>
        <p:spPr>
          <a:xfrm>
            <a:off x="1666875" y="1169193"/>
            <a:ext cx="9953625" cy="185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https://www.butlerwood.com/cdn/shop/files/Corteva-Flight-Drone-1920x1200-1.jpg?v=1637755763&amp;width=2400</a:t>
            </a:r>
            <a:endParaRPr/>
          </a:p>
        </p:txBody>
      </p:sp>
      <p:sp>
        <p:nvSpPr>
          <p:cNvPr id="330" name="Google Shape;330;p25"/>
          <p:cNvSpPr txBox="1"/>
          <p:nvPr/>
        </p:nvSpPr>
        <p:spPr>
          <a:xfrm>
            <a:off x="1666875" y="1402556"/>
            <a:ext cx="9953625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DM Sans"/>
                <a:ea typeface="DM Sans"/>
                <a:cs typeface="DM Sans"/>
                <a:sym typeface="DM Sans"/>
              </a:rPr>
              <a:t>www.butlerwood.com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DF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4"/>
          <p:cNvSpPr txBox="1"/>
          <p:nvPr/>
        </p:nvSpPr>
        <p:spPr>
          <a:xfrm>
            <a:off x="762000" y="1047750"/>
            <a:ext cx="11401425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04A99"/>
                </a:solidFill>
                <a:latin typeface="Merriweather"/>
                <a:ea typeface="Merriweather"/>
                <a:cs typeface="Merriweather"/>
                <a:sym typeface="Merriweather"/>
              </a:rPr>
              <a:t>Опис навчальної дисципліни</a:t>
            </a:r>
            <a:endParaRPr/>
          </a:p>
        </p:txBody>
      </p:sp>
      <p:sp>
        <p:nvSpPr>
          <p:cNvPr id="103" name="Google Shape;103;p14"/>
          <p:cNvSpPr/>
          <p:nvPr/>
        </p:nvSpPr>
        <p:spPr>
          <a:xfrm>
            <a:off x="571500" y="1047750"/>
            <a:ext cx="76200" cy="447675"/>
          </a:xfrm>
          <a:prstGeom prst="rect">
            <a:avLst/>
          </a:prstGeom>
          <a:solidFill>
            <a:srgbClr val="004A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4"/>
          <p:cNvSpPr txBox="1"/>
          <p:nvPr/>
        </p:nvSpPr>
        <p:spPr>
          <a:xfrm>
            <a:off x="95250" y="95250"/>
            <a:ext cx="190500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Житомирська політехніка</a:t>
            </a:r>
            <a:endParaRPr/>
          </a:p>
        </p:txBody>
      </p:sp>
      <p:sp>
        <p:nvSpPr>
          <p:cNvPr id="105" name="Google Shape;105;p14"/>
          <p:cNvSpPr/>
          <p:nvPr/>
        </p:nvSpPr>
        <p:spPr>
          <a:xfrm>
            <a:off x="2085975" y="0"/>
            <a:ext cx="9525" cy="752475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4"/>
          <p:cNvSpPr txBox="1"/>
          <p:nvPr/>
        </p:nvSpPr>
        <p:spPr>
          <a:xfrm>
            <a:off x="2190750" y="95250"/>
            <a:ext cx="723900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Система управління якістю ДСТУ ISO 9001:2015</a:t>
            </a:r>
            <a:endParaRPr/>
          </a:p>
        </p:txBody>
      </p:sp>
      <p:sp>
        <p:nvSpPr>
          <p:cNvPr id="107" name="Google Shape;107;p14"/>
          <p:cNvSpPr/>
          <p:nvPr/>
        </p:nvSpPr>
        <p:spPr>
          <a:xfrm>
            <a:off x="9515475" y="0"/>
            <a:ext cx="9525" cy="752475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4"/>
          <p:cNvSpPr txBox="1"/>
          <p:nvPr/>
        </p:nvSpPr>
        <p:spPr>
          <a:xfrm>
            <a:off x="9620250" y="95250"/>
            <a:ext cx="247650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Випуск 2 | Зміни 0 | Арк 29/3</a:t>
            </a:r>
            <a:endParaRPr/>
          </a:p>
        </p:txBody>
      </p:sp>
      <p:graphicFrame>
        <p:nvGraphicFramePr>
          <p:cNvPr id="109" name="Google Shape;109;p14"/>
          <p:cNvGraphicFramePr/>
          <p:nvPr/>
        </p:nvGraphicFramePr>
        <p:xfrm>
          <a:off x="571500" y="1781175"/>
          <a:ext cx="11049000" cy="3019375"/>
        </p:xfrm>
        <a:graphic>
          <a:graphicData uri="http://schemas.openxmlformats.org/drawingml/2006/table">
            <a:tbl>
              <a:tblPr firstRow="1" bandRow="1">
                <a:noFill/>
                <a:tableStyleId>{D6673FBE-B33E-4E5B-BF93-72F8E713900C}</a:tableStyleId>
              </a:tblPr>
              <a:tblGrid>
                <a:gridCol w="5452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96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32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>
                          <a:solidFill>
                            <a:srgbClr val="121212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Найменування показника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A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>
                          <a:solidFill>
                            <a:srgbClr val="121212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Характеристика (денна форма)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A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32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121212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Кількість кредитів / годин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121212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5 кредитів / 150 годин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32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121212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Рік підготовки / Семестр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121212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3-й рік / 6-й семестр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32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121212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Лекції / Практичні / Лабораторні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121212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16 год / 32 год / 32 год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32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121212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Самостійна робота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121212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70 год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3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121212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Вид контролю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121212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Екзамен, Курсова робота (КР)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10" name="Google Shape;110;p14"/>
          <p:cNvSpPr txBox="1"/>
          <p:nvPr/>
        </p:nvSpPr>
        <p:spPr>
          <a:xfrm>
            <a:off x="571500" y="5038725"/>
            <a:ext cx="1104900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Частка аудиторних занять: 53,3% | СРС: 46,7%</a:t>
            </a:r>
            <a:endParaRPr/>
          </a:p>
        </p:txBody>
      </p:sp>
      <p:sp>
        <p:nvSpPr>
          <p:cNvPr id="111" name="Google Shape;111;p14"/>
          <p:cNvSpPr/>
          <p:nvPr/>
        </p:nvSpPr>
        <p:spPr>
          <a:xfrm>
            <a:off x="571500" y="2805112"/>
            <a:ext cx="5452169" cy="9525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4"/>
          <p:cNvSpPr/>
          <p:nvPr/>
        </p:nvSpPr>
        <p:spPr>
          <a:xfrm>
            <a:off x="6023669" y="2805112"/>
            <a:ext cx="5596830" cy="9525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4"/>
          <p:cNvSpPr/>
          <p:nvPr/>
        </p:nvSpPr>
        <p:spPr>
          <a:xfrm>
            <a:off x="571500" y="3300412"/>
            <a:ext cx="5452169" cy="9525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14"/>
          <p:cNvSpPr/>
          <p:nvPr/>
        </p:nvSpPr>
        <p:spPr>
          <a:xfrm>
            <a:off x="6023669" y="3300412"/>
            <a:ext cx="5596830" cy="9525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14"/>
          <p:cNvSpPr/>
          <p:nvPr/>
        </p:nvSpPr>
        <p:spPr>
          <a:xfrm>
            <a:off x="571500" y="3795712"/>
            <a:ext cx="5452169" cy="9525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4"/>
          <p:cNvSpPr/>
          <p:nvPr/>
        </p:nvSpPr>
        <p:spPr>
          <a:xfrm>
            <a:off x="6023669" y="3795712"/>
            <a:ext cx="5596830" cy="9525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4"/>
          <p:cNvSpPr/>
          <p:nvPr/>
        </p:nvSpPr>
        <p:spPr>
          <a:xfrm>
            <a:off x="571500" y="4291012"/>
            <a:ext cx="5452169" cy="9525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4"/>
          <p:cNvSpPr/>
          <p:nvPr/>
        </p:nvSpPr>
        <p:spPr>
          <a:xfrm>
            <a:off x="6023669" y="4291012"/>
            <a:ext cx="5596830" cy="9525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4"/>
          <p:cNvSpPr/>
          <p:nvPr/>
        </p:nvSpPr>
        <p:spPr>
          <a:xfrm>
            <a:off x="571500" y="4786312"/>
            <a:ext cx="5452169" cy="9525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4"/>
          <p:cNvSpPr/>
          <p:nvPr/>
        </p:nvSpPr>
        <p:spPr>
          <a:xfrm>
            <a:off x="6023669" y="4786312"/>
            <a:ext cx="5596830" cy="9525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DF"/>
        </a:soli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71625" y="1781175"/>
            <a:ext cx="3333750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5"/>
          <p:cNvSpPr txBox="1"/>
          <p:nvPr/>
        </p:nvSpPr>
        <p:spPr>
          <a:xfrm>
            <a:off x="762000" y="1047750"/>
            <a:ext cx="11401425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04A99"/>
                </a:solidFill>
                <a:latin typeface="Merriweather"/>
                <a:ea typeface="Merriweather"/>
                <a:cs typeface="Merriweather"/>
                <a:sym typeface="Merriweather"/>
              </a:rPr>
              <a:t>Мета та завдання дисципліни</a:t>
            </a:r>
            <a:endParaRPr/>
          </a:p>
        </p:txBody>
      </p:sp>
      <p:sp>
        <p:nvSpPr>
          <p:cNvPr id="128" name="Google Shape;128;p15"/>
          <p:cNvSpPr/>
          <p:nvPr/>
        </p:nvSpPr>
        <p:spPr>
          <a:xfrm>
            <a:off x="571500" y="1047750"/>
            <a:ext cx="76200" cy="447675"/>
          </a:xfrm>
          <a:prstGeom prst="rect">
            <a:avLst/>
          </a:prstGeom>
          <a:solidFill>
            <a:srgbClr val="004A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15"/>
          <p:cNvSpPr txBox="1"/>
          <p:nvPr/>
        </p:nvSpPr>
        <p:spPr>
          <a:xfrm>
            <a:off x="95250" y="95250"/>
            <a:ext cx="190500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Житомирська політехніка</a:t>
            </a:r>
            <a:endParaRPr/>
          </a:p>
        </p:txBody>
      </p:sp>
      <p:sp>
        <p:nvSpPr>
          <p:cNvPr id="130" name="Google Shape;130;p15"/>
          <p:cNvSpPr/>
          <p:nvPr/>
        </p:nvSpPr>
        <p:spPr>
          <a:xfrm>
            <a:off x="2085975" y="0"/>
            <a:ext cx="9525" cy="752475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5"/>
          <p:cNvSpPr txBox="1"/>
          <p:nvPr/>
        </p:nvSpPr>
        <p:spPr>
          <a:xfrm>
            <a:off x="2190750" y="95250"/>
            <a:ext cx="723900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Мета та завдання</a:t>
            </a:r>
            <a:endParaRPr/>
          </a:p>
        </p:txBody>
      </p:sp>
      <p:sp>
        <p:nvSpPr>
          <p:cNvPr id="132" name="Google Shape;132;p15"/>
          <p:cNvSpPr/>
          <p:nvPr/>
        </p:nvSpPr>
        <p:spPr>
          <a:xfrm>
            <a:off x="9515475" y="0"/>
            <a:ext cx="9525" cy="752475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5"/>
          <p:cNvSpPr txBox="1"/>
          <p:nvPr/>
        </p:nvSpPr>
        <p:spPr>
          <a:xfrm>
            <a:off x="9620250" y="95250"/>
            <a:ext cx="247650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Арк 29/4</a:t>
            </a:r>
            <a:endParaRPr/>
          </a:p>
        </p:txBody>
      </p:sp>
      <p:sp>
        <p:nvSpPr>
          <p:cNvPr id="134" name="Google Shape;134;p15"/>
          <p:cNvSpPr txBox="1"/>
          <p:nvPr/>
        </p:nvSpPr>
        <p:spPr>
          <a:xfrm>
            <a:off x="6286500" y="2395537"/>
            <a:ext cx="5600700" cy="238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Ключова мета:</a:t>
            </a:r>
            <a:endParaRPr/>
          </a:p>
        </p:txBody>
      </p:sp>
      <p:sp>
        <p:nvSpPr>
          <p:cNvPr id="135" name="Google Shape;135;p15"/>
          <p:cNvSpPr txBox="1"/>
          <p:nvPr/>
        </p:nvSpPr>
        <p:spPr>
          <a:xfrm>
            <a:off x="6286500" y="2811958"/>
            <a:ext cx="5334000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Формування знань про значення земельних ресурсів, класифікацію земельного фонду України та основні механізми сталого управління ними.</a:t>
            </a:r>
            <a:endParaRPr/>
          </a:p>
        </p:txBody>
      </p:sp>
      <p:pic>
        <p:nvPicPr>
          <p:cNvPr id="136" name="Google Shape;136;p1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47825" y="1857375"/>
            <a:ext cx="3181350" cy="318135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5"/>
          <p:cNvSpPr txBox="1"/>
          <p:nvPr/>
        </p:nvSpPr>
        <p:spPr>
          <a:xfrm>
            <a:off x="6610350" y="3754933"/>
            <a:ext cx="5715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/>
          </a:p>
        </p:txBody>
      </p:sp>
      <p:sp>
        <p:nvSpPr>
          <p:cNvPr id="138" name="Google Shape;138;p15"/>
          <p:cNvSpPr txBox="1"/>
          <p:nvPr/>
        </p:nvSpPr>
        <p:spPr>
          <a:xfrm>
            <a:off x="6667500" y="3754933"/>
            <a:ext cx="495300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Вивчення теоретичних засад управління.</a:t>
            </a:r>
            <a:endParaRPr/>
          </a:p>
        </p:txBody>
      </p:sp>
      <p:sp>
        <p:nvSpPr>
          <p:cNvPr id="139" name="Google Shape;139;p15"/>
          <p:cNvSpPr txBox="1"/>
          <p:nvPr/>
        </p:nvSpPr>
        <p:spPr>
          <a:xfrm>
            <a:off x="6610350" y="4012108"/>
            <a:ext cx="5715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/>
          </a:p>
        </p:txBody>
      </p:sp>
      <p:sp>
        <p:nvSpPr>
          <p:cNvPr id="140" name="Google Shape;140;p15"/>
          <p:cNvSpPr txBox="1"/>
          <p:nvPr/>
        </p:nvSpPr>
        <p:spPr>
          <a:xfrm>
            <a:off x="6667500" y="4012108"/>
            <a:ext cx="495300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Дослідження типізації землекористувань.</a:t>
            </a:r>
            <a:endParaRPr/>
          </a:p>
        </p:txBody>
      </p:sp>
      <p:sp>
        <p:nvSpPr>
          <p:cNvPr id="141" name="Google Shape;141;p15"/>
          <p:cNvSpPr txBox="1"/>
          <p:nvPr/>
        </p:nvSpPr>
        <p:spPr>
          <a:xfrm>
            <a:off x="6610350" y="4269283"/>
            <a:ext cx="5715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/>
          </a:p>
        </p:txBody>
      </p:sp>
      <p:sp>
        <p:nvSpPr>
          <p:cNvPr id="142" name="Google Shape;142;p15"/>
          <p:cNvSpPr txBox="1"/>
          <p:nvPr/>
        </p:nvSpPr>
        <p:spPr>
          <a:xfrm>
            <a:off x="6667500" y="4269283"/>
            <a:ext cx="495300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Опанування методів прийняття управлінських рішень.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DF"/>
        </a:solid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6"/>
          <p:cNvSpPr txBox="1"/>
          <p:nvPr/>
        </p:nvSpPr>
        <p:spPr>
          <a:xfrm>
            <a:off x="762000" y="1047750"/>
            <a:ext cx="11401425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04A99"/>
                </a:solidFill>
                <a:latin typeface="Merriweather"/>
                <a:ea typeface="Merriweather"/>
                <a:cs typeface="Merriweather"/>
                <a:sym typeface="Merriweather"/>
              </a:rPr>
              <a:t>Фахові компетентності (К)</a:t>
            </a:r>
            <a:endParaRPr/>
          </a:p>
        </p:txBody>
      </p:sp>
      <p:sp>
        <p:nvSpPr>
          <p:cNvPr id="149" name="Google Shape;149;p16"/>
          <p:cNvSpPr/>
          <p:nvPr/>
        </p:nvSpPr>
        <p:spPr>
          <a:xfrm>
            <a:off x="571500" y="1047750"/>
            <a:ext cx="76200" cy="447675"/>
          </a:xfrm>
          <a:prstGeom prst="rect">
            <a:avLst/>
          </a:prstGeom>
          <a:solidFill>
            <a:srgbClr val="004A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6"/>
          <p:cNvSpPr txBox="1"/>
          <p:nvPr/>
        </p:nvSpPr>
        <p:spPr>
          <a:xfrm>
            <a:off x="95250" y="95250"/>
            <a:ext cx="190500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Житомирська політехніка</a:t>
            </a:r>
            <a:endParaRPr/>
          </a:p>
        </p:txBody>
      </p:sp>
      <p:sp>
        <p:nvSpPr>
          <p:cNvPr id="151" name="Google Shape;151;p16"/>
          <p:cNvSpPr/>
          <p:nvPr/>
        </p:nvSpPr>
        <p:spPr>
          <a:xfrm>
            <a:off x="2085975" y="0"/>
            <a:ext cx="9525" cy="752475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16"/>
          <p:cNvSpPr txBox="1"/>
          <p:nvPr/>
        </p:nvSpPr>
        <p:spPr>
          <a:xfrm>
            <a:off x="2190750" y="95250"/>
            <a:ext cx="723900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Компетентності</a:t>
            </a:r>
            <a:endParaRPr/>
          </a:p>
        </p:txBody>
      </p:sp>
      <p:sp>
        <p:nvSpPr>
          <p:cNvPr id="153" name="Google Shape;153;p16"/>
          <p:cNvSpPr/>
          <p:nvPr/>
        </p:nvSpPr>
        <p:spPr>
          <a:xfrm>
            <a:off x="9515475" y="0"/>
            <a:ext cx="9525" cy="752475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16"/>
          <p:cNvSpPr txBox="1"/>
          <p:nvPr/>
        </p:nvSpPr>
        <p:spPr>
          <a:xfrm>
            <a:off x="9620250" y="95250"/>
            <a:ext cx="247650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Арк 29/6</a:t>
            </a:r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7DE2B2-5F98-7A3D-67C1-0DFD4192A86F}"/>
              </a:ext>
            </a:extLst>
          </p:cNvPr>
          <p:cNvSpPr txBox="1"/>
          <p:nvPr/>
        </p:nvSpPr>
        <p:spPr>
          <a:xfrm>
            <a:off x="1500554" y="1976437"/>
            <a:ext cx="6224954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auto">
              <a:lnSpc>
                <a:spcPts val="1800"/>
              </a:lnSpc>
            </a:pP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К03.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Здатність застосовувати знання у практичних ситуаціях.</a:t>
            </a:r>
            <a:endParaRPr lang="en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fontAlgn="auto">
              <a:lnSpc>
                <a:spcPts val="1800"/>
              </a:lnSpc>
            </a:pP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К08. 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Здатність вчитися і оволодівати сучасними знаннями.</a:t>
            </a:r>
            <a:endParaRPr lang="en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fontAlgn="auto">
              <a:lnSpc>
                <a:spcPts val="1800"/>
              </a:lnSpc>
            </a:pP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К16.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застосовувати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кількісні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дослідженні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геосфер.</a:t>
            </a:r>
            <a:endParaRPr lang="en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fontAlgn="auto">
              <a:lnSpc>
                <a:spcPts val="1800"/>
              </a:lnSpc>
            </a:pP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К17.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всебічного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складу і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будови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геосфер.</a:t>
            </a:r>
            <a:endParaRPr lang="en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fontAlgn="auto">
              <a:lnSpc>
                <a:spcPts val="1800"/>
              </a:lnSpc>
            </a:pP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К19.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Здатність проводити моніторинг природних процесів.</a:t>
            </a:r>
            <a:endParaRPr lang="en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fontAlgn="auto">
              <a:lnSpc>
                <a:spcPts val="1800"/>
              </a:lnSpc>
            </a:pP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К23.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Здатність застосовувати технології раціонального використання земельних та водних ресурсів з врахуванням вимог сталого розвитку територій.</a:t>
            </a:r>
            <a:endParaRPr lang="en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fontAlgn="auto">
              <a:lnSpc>
                <a:spcPts val="1800"/>
              </a:lnSpc>
            </a:pP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К24.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наукового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супроводу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реабілітації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техногенно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змінених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ландшафтів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A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DF"/>
        </a:solidFill>
        <a:effectLst/>
      </p:bgPr>
    </p:bg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781175"/>
            <a:ext cx="3555950" cy="2556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1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17950" y="1781175"/>
            <a:ext cx="3555950" cy="2556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1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064400" y="1781175"/>
            <a:ext cx="3555950" cy="2556867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17"/>
          <p:cNvSpPr txBox="1"/>
          <p:nvPr/>
        </p:nvSpPr>
        <p:spPr>
          <a:xfrm>
            <a:off x="762000" y="1047750"/>
            <a:ext cx="11401425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04A99"/>
                </a:solidFill>
                <a:latin typeface="Merriweather"/>
                <a:ea typeface="Merriweather"/>
                <a:cs typeface="Merriweather"/>
                <a:sym typeface="Merriweather"/>
              </a:rPr>
              <a:t>Формування Soft Skills</a:t>
            </a:r>
            <a:endParaRPr/>
          </a:p>
        </p:txBody>
      </p:sp>
      <p:sp>
        <p:nvSpPr>
          <p:cNvPr id="172" name="Google Shape;172;p17"/>
          <p:cNvSpPr/>
          <p:nvPr/>
        </p:nvSpPr>
        <p:spPr>
          <a:xfrm>
            <a:off x="571500" y="1047750"/>
            <a:ext cx="76200" cy="447675"/>
          </a:xfrm>
          <a:prstGeom prst="rect">
            <a:avLst/>
          </a:prstGeom>
          <a:solidFill>
            <a:srgbClr val="004A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17"/>
          <p:cNvSpPr txBox="1"/>
          <p:nvPr/>
        </p:nvSpPr>
        <p:spPr>
          <a:xfrm>
            <a:off x="95250" y="95250"/>
            <a:ext cx="190500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Житомирська політехніка</a:t>
            </a:r>
            <a:endParaRPr/>
          </a:p>
        </p:txBody>
      </p:sp>
      <p:sp>
        <p:nvSpPr>
          <p:cNvPr id="174" name="Google Shape;174;p17"/>
          <p:cNvSpPr/>
          <p:nvPr/>
        </p:nvSpPr>
        <p:spPr>
          <a:xfrm>
            <a:off x="2085975" y="0"/>
            <a:ext cx="9525" cy="752475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17"/>
          <p:cNvSpPr txBox="1"/>
          <p:nvPr/>
        </p:nvSpPr>
        <p:spPr>
          <a:xfrm>
            <a:off x="2190750" y="95250"/>
            <a:ext cx="723900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Soft Skills</a:t>
            </a:r>
            <a:endParaRPr/>
          </a:p>
        </p:txBody>
      </p:sp>
      <p:sp>
        <p:nvSpPr>
          <p:cNvPr id="176" name="Google Shape;176;p17"/>
          <p:cNvSpPr/>
          <p:nvPr/>
        </p:nvSpPr>
        <p:spPr>
          <a:xfrm>
            <a:off x="9515475" y="0"/>
            <a:ext cx="9525" cy="752475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17"/>
          <p:cNvSpPr txBox="1"/>
          <p:nvPr/>
        </p:nvSpPr>
        <p:spPr>
          <a:xfrm>
            <a:off x="9620250" y="95250"/>
            <a:ext cx="247650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Арк 29/6</a:t>
            </a:r>
            <a:endParaRPr/>
          </a:p>
        </p:txBody>
      </p:sp>
      <p:sp>
        <p:nvSpPr>
          <p:cNvPr id="178" name="Google Shape;178;p17"/>
          <p:cNvSpPr txBox="1"/>
          <p:nvPr/>
        </p:nvSpPr>
        <p:spPr>
          <a:xfrm>
            <a:off x="809625" y="2740521"/>
            <a:ext cx="3233685" cy="238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Комунікативність</a:t>
            </a:r>
            <a:endParaRPr/>
          </a:p>
        </p:txBody>
      </p:sp>
      <p:sp>
        <p:nvSpPr>
          <p:cNvPr id="179" name="Google Shape;179;p17"/>
          <p:cNvSpPr txBox="1"/>
          <p:nvPr/>
        </p:nvSpPr>
        <p:spPr>
          <a:xfrm>
            <a:off x="809625" y="3156942"/>
            <a:ext cx="307970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Письмове та вербальне спілкування, ведення дискусій та робота в команді.</a:t>
            </a:r>
            <a:endParaRPr/>
          </a:p>
        </p:txBody>
      </p:sp>
      <p:sp>
        <p:nvSpPr>
          <p:cNvPr id="180" name="Google Shape;180;p17"/>
          <p:cNvSpPr txBox="1"/>
          <p:nvPr/>
        </p:nvSpPr>
        <p:spPr>
          <a:xfrm>
            <a:off x="4556075" y="2740521"/>
            <a:ext cx="3233685" cy="238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Адаптивність</a:t>
            </a:r>
            <a:endParaRPr/>
          </a:p>
        </p:txBody>
      </p:sp>
      <p:sp>
        <p:nvSpPr>
          <p:cNvPr id="181" name="Google Shape;181;p17"/>
          <p:cNvSpPr txBox="1"/>
          <p:nvPr/>
        </p:nvSpPr>
        <p:spPr>
          <a:xfrm>
            <a:off x="4556075" y="3156942"/>
            <a:ext cx="3079700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Гнучкість у прийнятті рішень та здатність змінюватися в динамічних умовах.</a:t>
            </a:r>
            <a:endParaRPr/>
          </a:p>
        </p:txBody>
      </p:sp>
      <p:sp>
        <p:nvSpPr>
          <p:cNvPr id="182" name="Google Shape;182;p17"/>
          <p:cNvSpPr txBox="1"/>
          <p:nvPr/>
        </p:nvSpPr>
        <p:spPr>
          <a:xfrm>
            <a:off x="8302525" y="2740521"/>
            <a:ext cx="3233685" cy="238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Лідерство</a:t>
            </a:r>
            <a:endParaRPr/>
          </a:p>
        </p:txBody>
      </p:sp>
      <p:sp>
        <p:nvSpPr>
          <p:cNvPr id="183" name="Google Shape;183;p17"/>
          <p:cNvSpPr txBox="1"/>
          <p:nvPr/>
        </p:nvSpPr>
        <p:spPr>
          <a:xfrm>
            <a:off x="8302525" y="3156942"/>
            <a:ext cx="3079700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Уміння працювати в напруженому середовищі, ставити мету та планувати діяльність.</a:t>
            </a:r>
            <a:endParaRPr/>
          </a:p>
        </p:txBody>
      </p:sp>
      <p:pic>
        <p:nvPicPr>
          <p:cNvPr id="184" name="Google Shape;184;p17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09625" y="2114550"/>
            <a:ext cx="47625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17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556075" y="2114550"/>
            <a:ext cx="333375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17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302525" y="2114550"/>
            <a:ext cx="333375" cy="38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DF"/>
        </a:solidFill>
        <a:effectLst/>
      </p:bgPr>
    </p:bg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p1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762000"/>
            <a:ext cx="12192000" cy="609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18"/>
          <p:cNvSpPr txBox="1"/>
          <p:nvPr/>
        </p:nvSpPr>
        <p:spPr>
          <a:xfrm>
            <a:off x="95250" y="95250"/>
            <a:ext cx="190500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Житомирська політехніка</a:t>
            </a:r>
            <a:endParaRPr/>
          </a:p>
        </p:txBody>
      </p:sp>
      <p:sp>
        <p:nvSpPr>
          <p:cNvPr id="194" name="Google Shape;194;p18"/>
          <p:cNvSpPr/>
          <p:nvPr/>
        </p:nvSpPr>
        <p:spPr>
          <a:xfrm>
            <a:off x="2085975" y="0"/>
            <a:ext cx="9525" cy="752475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18"/>
          <p:cNvSpPr txBox="1"/>
          <p:nvPr/>
        </p:nvSpPr>
        <p:spPr>
          <a:xfrm>
            <a:off x="2190750" y="95250"/>
            <a:ext cx="723900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Програма курсу</a:t>
            </a:r>
            <a:endParaRPr/>
          </a:p>
        </p:txBody>
      </p:sp>
      <p:sp>
        <p:nvSpPr>
          <p:cNvPr id="196" name="Google Shape;196;p18"/>
          <p:cNvSpPr/>
          <p:nvPr/>
        </p:nvSpPr>
        <p:spPr>
          <a:xfrm>
            <a:off x="9515475" y="0"/>
            <a:ext cx="9525" cy="752475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18"/>
          <p:cNvSpPr txBox="1"/>
          <p:nvPr/>
        </p:nvSpPr>
        <p:spPr>
          <a:xfrm>
            <a:off x="9620250" y="95250"/>
            <a:ext cx="247650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Арк 29/7</a:t>
            </a:r>
            <a:endParaRPr/>
          </a:p>
        </p:txBody>
      </p:sp>
      <p:sp>
        <p:nvSpPr>
          <p:cNvPr id="198" name="Google Shape;198;p18"/>
          <p:cNvSpPr txBox="1"/>
          <p:nvPr/>
        </p:nvSpPr>
        <p:spPr>
          <a:xfrm>
            <a:off x="3600688" y="2571750"/>
            <a:ext cx="4990623" cy="714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b="1" i="0" u="none" strike="noStrike" cap="none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Змістові модулі</a:t>
            </a:r>
            <a:endParaRPr/>
          </a:p>
        </p:txBody>
      </p:sp>
      <p:sp>
        <p:nvSpPr>
          <p:cNvPr id="199" name="Google Shape;199;p18"/>
          <p:cNvSpPr/>
          <p:nvPr/>
        </p:nvSpPr>
        <p:spPr>
          <a:xfrm>
            <a:off x="5381625" y="3571875"/>
            <a:ext cx="1428750" cy="47625"/>
          </a:xfrm>
          <a:prstGeom prst="rect">
            <a:avLst/>
          </a:prstGeom>
          <a:solidFill>
            <a:srgbClr val="C5A0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18"/>
          <p:cNvSpPr txBox="1"/>
          <p:nvPr/>
        </p:nvSpPr>
        <p:spPr>
          <a:xfrm>
            <a:off x="2286000" y="4133850"/>
            <a:ext cx="76200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Структура навчальної дисципліни охоплює законодавчу базу, природний потенціал та антропогенне навантаження.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DF"/>
        </a:solidFill>
        <a:effectLst/>
      </p:bgPr>
    </p:bg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oogle Shape;205;p1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781175"/>
            <a:ext cx="5334000" cy="18043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86500" y="1781175"/>
            <a:ext cx="5334000" cy="1804392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19"/>
          <p:cNvSpPr txBox="1"/>
          <p:nvPr/>
        </p:nvSpPr>
        <p:spPr>
          <a:xfrm>
            <a:off x="762000" y="1047750"/>
            <a:ext cx="11401425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04A99"/>
                </a:solidFill>
                <a:latin typeface="Merriweather"/>
                <a:ea typeface="Merriweather"/>
                <a:cs typeface="Merriweather"/>
                <a:sym typeface="Merriweather"/>
              </a:rPr>
              <a:t>Законодавча та теоретична база</a:t>
            </a:r>
            <a:endParaRPr/>
          </a:p>
        </p:txBody>
      </p:sp>
      <p:sp>
        <p:nvSpPr>
          <p:cNvPr id="209" name="Google Shape;209;p19"/>
          <p:cNvSpPr/>
          <p:nvPr/>
        </p:nvSpPr>
        <p:spPr>
          <a:xfrm>
            <a:off x="571500" y="1047750"/>
            <a:ext cx="76200" cy="447675"/>
          </a:xfrm>
          <a:prstGeom prst="rect">
            <a:avLst/>
          </a:prstGeom>
          <a:solidFill>
            <a:srgbClr val="004A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19"/>
          <p:cNvSpPr txBox="1"/>
          <p:nvPr/>
        </p:nvSpPr>
        <p:spPr>
          <a:xfrm>
            <a:off x="95250" y="95250"/>
            <a:ext cx="190500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Житомирська політехніка</a:t>
            </a:r>
            <a:endParaRPr/>
          </a:p>
        </p:txBody>
      </p:sp>
      <p:sp>
        <p:nvSpPr>
          <p:cNvPr id="211" name="Google Shape;211;p19"/>
          <p:cNvSpPr/>
          <p:nvPr/>
        </p:nvSpPr>
        <p:spPr>
          <a:xfrm>
            <a:off x="2085975" y="0"/>
            <a:ext cx="9525" cy="752475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19"/>
          <p:cNvSpPr txBox="1"/>
          <p:nvPr/>
        </p:nvSpPr>
        <p:spPr>
          <a:xfrm>
            <a:off x="2190750" y="95250"/>
            <a:ext cx="723900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Змістовий модуль 1</a:t>
            </a:r>
            <a:endParaRPr/>
          </a:p>
        </p:txBody>
      </p:sp>
      <p:sp>
        <p:nvSpPr>
          <p:cNvPr id="213" name="Google Shape;213;p19"/>
          <p:cNvSpPr/>
          <p:nvPr/>
        </p:nvSpPr>
        <p:spPr>
          <a:xfrm>
            <a:off x="9515475" y="0"/>
            <a:ext cx="9525" cy="752475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19"/>
          <p:cNvSpPr txBox="1"/>
          <p:nvPr/>
        </p:nvSpPr>
        <p:spPr>
          <a:xfrm>
            <a:off x="9620250" y="95250"/>
            <a:ext cx="247650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Арк 29/7</a:t>
            </a:r>
            <a:endParaRPr/>
          </a:p>
        </p:txBody>
      </p:sp>
      <p:sp>
        <p:nvSpPr>
          <p:cNvPr id="215" name="Google Shape;215;p19"/>
          <p:cNvSpPr txBox="1"/>
          <p:nvPr/>
        </p:nvSpPr>
        <p:spPr>
          <a:xfrm>
            <a:off x="809625" y="2245221"/>
            <a:ext cx="5100637" cy="238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Теорія та Закони</a:t>
            </a:r>
            <a:endParaRPr/>
          </a:p>
        </p:txBody>
      </p:sp>
      <p:sp>
        <p:nvSpPr>
          <p:cNvPr id="216" name="Google Shape;216;p19"/>
          <p:cNvSpPr txBox="1"/>
          <p:nvPr/>
        </p:nvSpPr>
        <p:spPr>
          <a:xfrm>
            <a:off x="809625" y="2661642"/>
            <a:ext cx="485775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Концепції управління, еколого-економічні імперативи та гармонізація законодавства України з нормами ЄС.</a:t>
            </a:r>
            <a:endParaRPr/>
          </a:p>
        </p:txBody>
      </p:sp>
      <p:sp>
        <p:nvSpPr>
          <p:cNvPr id="217" name="Google Shape;217;p19"/>
          <p:cNvSpPr txBox="1"/>
          <p:nvPr/>
        </p:nvSpPr>
        <p:spPr>
          <a:xfrm>
            <a:off x="6524625" y="2245221"/>
            <a:ext cx="5100637" cy="238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Механізми управління</a:t>
            </a:r>
            <a:endParaRPr/>
          </a:p>
        </p:txBody>
      </p:sp>
      <p:sp>
        <p:nvSpPr>
          <p:cNvPr id="218" name="Google Shape;218;p19"/>
          <p:cNvSpPr txBox="1"/>
          <p:nvPr/>
        </p:nvSpPr>
        <p:spPr>
          <a:xfrm>
            <a:off x="6524625" y="2661642"/>
            <a:ext cx="485775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Організаційні структури на національному, регіональному та місцевому рівнях. Інформаційне забезпечення та ГІС.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DF"/>
        </a:solidFill>
        <a:effectLst/>
      </p:bgPr>
    </p:bg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Google Shape;223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6096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20"/>
          <p:cNvSpPr txBox="1"/>
          <p:nvPr/>
        </p:nvSpPr>
        <p:spPr>
          <a:xfrm>
            <a:off x="762000" y="1333500"/>
            <a:ext cx="4400550" cy="895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04A99"/>
                </a:solidFill>
                <a:latin typeface="Merriweather"/>
                <a:ea typeface="Merriweather"/>
                <a:cs typeface="Merriweather"/>
                <a:sym typeface="Merriweather"/>
              </a:rPr>
              <a:t>Природно-ресурсний потенціал</a:t>
            </a:r>
            <a:endParaRPr/>
          </a:p>
        </p:txBody>
      </p:sp>
      <p:sp>
        <p:nvSpPr>
          <p:cNvPr id="226" name="Google Shape;226;p20"/>
          <p:cNvSpPr/>
          <p:nvPr/>
        </p:nvSpPr>
        <p:spPr>
          <a:xfrm>
            <a:off x="571500" y="1333500"/>
            <a:ext cx="76200" cy="895350"/>
          </a:xfrm>
          <a:prstGeom prst="rect">
            <a:avLst/>
          </a:prstGeom>
          <a:solidFill>
            <a:srgbClr val="004A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20"/>
          <p:cNvSpPr txBox="1"/>
          <p:nvPr/>
        </p:nvSpPr>
        <p:spPr>
          <a:xfrm>
            <a:off x="571500" y="2400300"/>
            <a:ext cx="495300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Управління землями, що потребують особливої охорони та раціонального використання:</a:t>
            </a:r>
            <a:endParaRPr/>
          </a:p>
        </p:txBody>
      </p:sp>
      <p:sp>
        <p:nvSpPr>
          <p:cNvPr id="228" name="Google Shape;228;p20"/>
          <p:cNvSpPr txBox="1"/>
          <p:nvPr/>
        </p:nvSpPr>
        <p:spPr>
          <a:xfrm>
            <a:off x="95250" y="95250"/>
            <a:ext cx="190500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Житомирська політехніка</a:t>
            </a:r>
            <a:endParaRPr/>
          </a:p>
        </p:txBody>
      </p:sp>
      <p:sp>
        <p:nvSpPr>
          <p:cNvPr id="229" name="Google Shape;229;p20"/>
          <p:cNvSpPr/>
          <p:nvPr/>
        </p:nvSpPr>
        <p:spPr>
          <a:xfrm>
            <a:off x="2085975" y="0"/>
            <a:ext cx="9525" cy="752475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20"/>
          <p:cNvSpPr txBox="1"/>
          <p:nvPr/>
        </p:nvSpPr>
        <p:spPr>
          <a:xfrm>
            <a:off x="2190750" y="95250"/>
            <a:ext cx="114300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Змістовий модуль 2</a:t>
            </a:r>
            <a:endParaRPr/>
          </a:p>
        </p:txBody>
      </p:sp>
      <p:sp>
        <p:nvSpPr>
          <p:cNvPr id="231" name="Google Shape;231;p20"/>
          <p:cNvSpPr txBox="1"/>
          <p:nvPr/>
        </p:nvSpPr>
        <p:spPr>
          <a:xfrm>
            <a:off x="895350" y="3105150"/>
            <a:ext cx="5715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/>
          </a:p>
        </p:txBody>
      </p:sp>
      <p:sp>
        <p:nvSpPr>
          <p:cNvPr id="232" name="Google Shape;232;p20"/>
          <p:cNvSpPr txBox="1"/>
          <p:nvPr/>
        </p:nvSpPr>
        <p:spPr>
          <a:xfrm>
            <a:off x="952500" y="3105150"/>
            <a:ext cx="457200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Водний фонд:</a:t>
            </a:r>
            <a:r>
              <a:rPr lang="en-US" sz="1350" b="0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 водоохоронні зони та прибережні смуги.</a:t>
            </a:r>
            <a:endParaRPr/>
          </a:p>
        </p:txBody>
      </p:sp>
      <p:sp>
        <p:nvSpPr>
          <p:cNvPr id="233" name="Google Shape;233;p20"/>
          <p:cNvSpPr txBox="1"/>
          <p:nvPr/>
        </p:nvSpPr>
        <p:spPr>
          <a:xfrm>
            <a:off x="895350" y="3362325"/>
            <a:ext cx="5715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/>
          </a:p>
        </p:txBody>
      </p:sp>
      <p:sp>
        <p:nvSpPr>
          <p:cNvPr id="234" name="Google Shape;234;p20"/>
          <p:cNvSpPr txBox="1"/>
          <p:nvPr/>
        </p:nvSpPr>
        <p:spPr>
          <a:xfrm>
            <a:off x="952500" y="3362325"/>
            <a:ext cx="457200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ПЗФ:</a:t>
            </a:r>
            <a:r>
              <a:rPr lang="en-US" sz="1350" b="0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 землі заповідників та заказників.</a:t>
            </a:r>
            <a:endParaRPr/>
          </a:p>
        </p:txBody>
      </p:sp>
      <p:sp>
        <p:nvSpPr>
          <p:cNvPr id="235" name="Google Shape;235;p20"/>
          <p:cNvSpPr txBox="1"/>
          <p:nvPr/>
        </p:nvSpPr>
        <p:spPr>
          <a:xfrm>
            <a:off x="895350" y="3619500"/>
            <a:ext cx="5715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/>
          </a:p>
        </p:txBody>
      </p:sp>
      <p:sp>
        <p:nvSpPr>
          <p:cNvPr id="236" name="Google Shape;236;p20"/>
          <p:cNvSpPr txBox="1"/>
          <p:nvPr/>
        </p:nvSpPr>
        <p:spPr>
          <a:xfrm>
            <a:off x="952500" y="3619500"/>
            <a:ext cx="457200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Рекреація:</a:t>
            </a:r>
            <a:r>
              <a:rPr lang="en-US" sz="1350" b="0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 землі оздоровчого та історико-культурного призначення.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DF"/>
        </a:solidFill>
        <a:effectLst/>
      </p:bgPr>
    </p:bg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oogle Shape;241;p2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21"/>
          <p:cNvSpPr txBox="1"/>
          <p:nvPr/>
        </p:nvSpPr>
        <p:spPr>
          <a:xfrm>
            <a:off x="762000" y="1047750"/>
            <a:ext cx="11401425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04A99"/>
                </a:solidFill>
                <a:latin typeface="Merriweather"/>
                <a:ea typeface="Merriweather"/>
                <a:cs typeface="Merriweather"/>
                <a:sym typeface="Merriweather"/>
              </a:rPr>
              <a:t>Система оцінювання знань</a:t>
            </a:r>
            <a:endParaRPr/>
          </a:p>
        </p:txBody>
      </p:sp>
      <p:sp>
        <p:nvSpPr>
          <p:cNvPr id="244" name="Google Shape;244;p21"/>
          <p:cNvSpPr/>
          <p:nvPr/>
        </p:nvSpPr>
        <p:spPr>
          <a:xfrm>
            <a:off x="571500" y="1047750"/>
            <a:ext cx="76200" cy="447675"/>
          </a:xfrm>
          <a:prstGeom prst="rect">
            <a:avLst/>
          </a:prstGeom>
          <a:solidFill>
            <a:srgbClr val="004A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21"/>
          <p:cNvSpPr txBox="1"/>
          <p:nvPr/>
        </p:nvSpPr>
        <p:spPr>
          <a:xfrm>
            <a:off x="95250" y="95250"/>
            <a:ext cx="190500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Житомирська політехніка</a:t>
            </a:r>
            <a:endParaRPr/>
          </a:p>
        </p:txBody>
      </p:sp>
      <p:sp>
        <p:nvSpPr>
          <p:cNvPr id="246" name="Google Shape;246;p21"/>
          <p:cNvSpPr/>
          <p:nvPr/>
        </p:nvSpPr>
        <p:spPr>
          <a:xfrm>
            <a:off x="2085975" y="0"/>
            <a:ext cx="9525" cy="752475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21"/>
          <p:cNvSpPr txBox="1"/>
          <p:nvPr/>
        </p:nvSpPr>
        <p:spPr>
          <a:xfrm>
            <a:off x="2190750" y="95250"/>
            <a:ext cx="723900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Оцінювання</a:t>
            </a:r>
            <a:endParaRPr/>
          </a:p>
        </p:txBody>
      </p:sp>
      <p:sp>
        <p:nvSpPr>
          <p:cNvPr id="248" name="Google Shape;248;p21"/>
          <p:cNvSpPr/>
          <p:nvPr/>
        </p:nvSpPr>
        <p:spPr>
          <a:xfrm>
            <a:off x="9515475" y="0"/>
            <a:ext cx="9525" cy="752475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21"/>
          <p:cNvSpPr txBox="1"/>
          <p:nvPr/>
        </p:nvSpPr>
        <p:spPr>
          <a:xfrm>
            <a:off x="9620250" y="95250"/>
            <a:ext cx="247650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Арк 29/18</a:t>
            </a:r>
            <a:endParaRPr/>
          </a:p>
        </p:txBody>
      </p:sp>
      <p:sp>
        <p:nvSpPr>
          <p:cNvPr id="250" name="Google Shape;250;p21"/>
          <p:cNvSpPr txBox="1"/>
          <p:nvPr/>
        </p:nvSpPr>
        <p:spPr>
          <a:xfrm>
            <a:off x="571500" y="1781175"/>
            <a:ext cx="5334000" cy="1190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 b="1" i="0" u="none" strike="noStrike" cap="none" dirty="0">
                <a:solidFill>
                  <a:srgbClr val="004A99"/>
                </a:solidFill>
                <a:latin typeface="Merriweather"/>
                <a:ea typeface="Merriweather"/>
                <a:cs typeface="Merriweather"/>
                <a:sym typeface="Merriweather"/>
              </a:rPr>
              <a:t>60 / 40</a:t>
            </a:r>
            <a:endParaRPr dirty="0"/>
          </a:p>
        </p:txBody>
      </p:sp>
      <p:sp>
        <p:nvSpPr>
          <p:cNvPr id="251" name="Google Shape;251;p21"/>
          <p:cNvSpPr txBox="1"/>
          <p:nvPr/>
        </p:nvSpPr>
        <p:spPr>
          <a:xfrm>
            <a:off x="571500" y="3181350"/>
            <a:ext cx="533400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Поточний / Підсумковий</a:t>
            </a:r>
            <a:endParaRPr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214EBB5-A971-0A5B-9BC9-F132A21210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6746298"/>
              </p:ext>
            </p:extLst>
          </p:nvPr>
        </p:nvGraphicFramePr>
        <p:xfrm>
          <a:off x="95251" y="3684833"/>
          <a:ext cx="6847741" cy="2293937"/>
        </p:xfrm>
        <a:graphic>
          <a:graphicData uri="http://schemas.openxmlformats.org/drawingml/2006/table">
            <a:tbl>
              <a:tblPr firstRow="1" firstCol="1" bandRow="1">
                <a:tableStyleId>{D6673FBE-B33E-4E5B-BF93-72F8E713900C}</a:tableStyleId>
              </a:tblPr>
              <a:tblGrid>
                <a:gridCol w="5276869">
                  <a:extLst>
                    <a:ext uri="{9D8B030D-6E8A-4147-A177-3AD203B41FA5}">
                      <a16:colId xmlns:a16="http://schemas.microsoft.com/office/drawing/2014/main" val="2241309058"/>
                    </a:ext>
                  </a:extLst>
                </a:gridCol>
                <a:gridCol w="1570872">
                  <a:extLst>
                    <a:ext uri="{9D8B030D-6E8A-4147-A177-3AD203B41FA5}">
                      <a16:colId xmlns:a16="http://schemas.microsoft.com/office/drawing/2014/main" val="2067717211"/>
                    </a:ext>
                  </a:extLst>
                </a:gridCol>
              </a:tblGrid>
              <a:tr h="474193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Види робіт здобувача вищої освіти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Кількість балів за семестр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92931929"/>
                  </a:ext>
                </a:extLst>
              </a:tr>
              <a:tr h="227468">
                <a:tc gridSpan="2"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Для здобувача денної форми здобуття вищої освіти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7176787"/>
                  </a:ext>
                </a:extLst>
              </a:tr>
              <a:tr h="227468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</a:pPr>
                      <a:r>
                        <a:rPr lang="uk-UA" sz="1200" dirty="0">
                          <a:effectLst/>
                        </a:rPr>
                        <a:t>Виконання завдань поточного контролю</a:t>
                      </a:r>
                      <a:endParaRPr lang="en-UA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60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15395404"/>
                  </a:ext>
                </a:extLst>
              </a:tr>
              <a:tr h="227468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Виконання завдань модульного або підсумкового контролю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40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06802881"/>
                  </a:ext>
                </a:extLst>
              </a:tr>
              <a:tr h="22746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Підсумкова семестрова оцінка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100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49023070"/>
                  </a:ext>
                </a:extLst>
              </a:tr>
              <a:tr h="227468">
                <a:tc grid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Для здобувача заочної форми здобуття вищої освіти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6189736"/>
                  </a:ext>
                </a:extLst>
              </a:tr>
              <a:tr h="22746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Виконання завдань поточного контролю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60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86796564"/>
                  </a:ext>
                </a:extLst>
              </a:tr>
              <a:tr h="22746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Виконання завдань підсумкового контролю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40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51505910"/>
                  </a:ext>
                </a:extLst>
              </a:tr>
              <a:tr h="22746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Підсумкова семестрова оцінка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 dirty="0">
                          <a:effectLst/>
                        </a:rPr>
                        <a:t>100</a:t>
                      </a:r>
                      <a:endParaRPr lang="en-UA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73049618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8195534-066D-347F-08DD-0416EBD668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1377879"/>
              </p:ext>
            </p:extLst>
          </p:nvPr>
        </p:nvGraphicFramePr>
        <p:xfrm>
          <a:off x="7033846" y="1195755"/>
          <a:ext cx="4610100" cy="4241568"/>
        </p:xfrm>
        <a:graphic>
          <a:graphicData uri="http://schemas.openxmlformats.org/drawingml/2006/table">
            <a:tbl>
              <a:tblPr firstRow="1" firstCol="1" bandRow="1">
                <a:tableStyleId>{D6673FBE-B33E-4E5B-BF93-72F8E713900C}</a:tableStyleId>
              </a:tblPr>
              <a:tblGrid>
                <a:gridCol w="3241822">
                  <a:extLst>
                    <a:ext uri="{9D8B030D-6E8A-4147-A177-3AD203B41FA5}">
                      <a16:colId xmlns:a16="http://schemas.microsoft.com/office/drawing/2014/main" val="4286448138"/>
                    </a:ext>
                  </a:extLst>
                </a:gridCol>
                <a:gridCol w="684139">
                  <a:extLst>
                    <a:ext uri="{9D8B030D-6E8A-4147-A177-3AD203B41FA5}">
                      <a16:colId xmlns:a16="http://schemas.microsoft.com/office/drawing/2014/main" val="2391856039"/>
                    </a:ext>
                  </a:extLst>
                </a:gridCol>
                <a:gridCol w="684139">
                  <a:extLst>
                    <a:ext uri="{9D8B030D-6E8A-4147-A177-3AD203B41FA5}">
                      <a16:colId xmlns:a16="http://schemas.microsoft.com/office/drawing/2014/main" val="3874728051"/>
                    </a:ext>
                  </a:extLst>
                </a:gridCol>
              </a:tblGrid>
              <a:tr h="590338">
                <a:tc row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Види робіт здобувача вищої освіти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Кількість балів за семестр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8342445"/>
                  </a:ext>
                </a:extLst>
              </a:tr>
              <a:tr h="590251">
                <a:tc vMerge="1">
                  <a:txBody>
                    <a:bodyPr/>
                    <a:lstStyle/>
                    <a:p>
                      <a:endParaRPr lang="en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денна форма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заочна форма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61337508"/>
                  </a:ext>
                </a:extLst>
              </a:tr>
              <a:tr h="283181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Виконання завдань під час навчальних занять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56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25312351"/>
                  </a:ext>
                </a:extLst>
              </a:tr>
              <a:tr h="590338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Виконання та захист індивідуальних самостійних завдань (окрім курсової роботи)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4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3098230"/>
                  </a:ext>
                </a:extLst>
              </a:tr>
              <a:tr h="1400631">
                <a:tc>
                  <a:txBody>
                    <a:bodyPr/>
                    <a:lstStyle/>
                    <a:p>
                      <a:pPr algn="l">
                        <a:lnSpc>
                          <a:spcPct val="95000"/>
                        </a:lnSpc>
                      </a:pPr>
                      <a:r>
                        <a:rPr lang="uk-UA" sz="1200">
                          <a:effectLst/>
                        </a:rPr>
                        <a:t>Виконання науково-дослідної роботи та інших видів робіт (додаткові – заохочувальні бали):</a:t>
                      </a:r>
                      <a:endParaRPr lang="en-UA" sz="1000">
                        <a:effectLst/>
                      </a:endParaRPr>
                    </a:p>
                    <a:p>
                      <a:pPr indent="-179705" algn="l">
                        <a:lnSpc>
                          <a:spcPct val="95000"/>
                        </a:lnSpc>
                      </a:pPr>
                      <a:r>
                        <a:rPr lang="uk-UA" sz="1200">
                          <a:effectLst/>
                        </a:rPr>
                        <a:t>1. Участь у студентських предметних олімпіадах, Всеукраїнському конкурсі студентських наукових робіт, грантах, науково-дослідних проектах</a:t>
                      </a:r>
                      <a:endParaRPr lang="en-UA" sz="1000">
                        <a:effectLst/>
                      </a:endParaRPr>
                    </a:p>
                    <a:p>
                      <a:pPr indent="-179705" algn="l">
                        <a:lnSpc>
                          <a:spcPct val="95000"/>
                        </a:lnSpc>
                      </a:pPr>
                      <a:r>
                        <a:rPr lang="uk-UA" sz="1200">
                          <a:effectLst/>
                        </a:rPr>
                        <a:t>2. Підготовка наукових статей, 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20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62210289"/>
                  </a:ext>
                </a:extLst>
              </a:tr>
              <a:tr h="283095">
                <a:tc>
                  <a:txBody>
                    <a:bodyPr/>
                    <a:lstStyle/>
                    <a:p>
                      <a:pPr algn="l">
                        <a:lnSpc>
                          <a:spcPct val="95000"/>
                        </a:lnSpc>
                      </a:pPr>
                      <a:r>
                        <a:rPr lang="uk-UA" sz="1200">
                          <a:effectLst/>
                        </a:rPr>
                        <a:t>2. Підготовка тез доповідей наукових конференцій.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10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16897326"/>
                  </a:ext>
                </a:extLst>
              </a:tr>
              <a:tr h="283181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Разом за виконання завдань поточного контролю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60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 dirty="0">
                          <a:effectLst/>
                        </a:rPr>
                        <a:t>-</a:t>
                      </a:r>
                      <a:endParaRPr lang="en-UA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2861746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779</Words>
  <Application>Microsoft Macintosh PowerPoint</Application>
  <PresentationFormat>Widescreen</PresentationFormat>
  <Paragraphs>168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DM Sans</vt:lpstr>
      <vt:lpstr>Merriweather</vt:lpstr>
      <vt:lpstr>Arial</vt:lpstr>
      <vt:lpstr>TimesNewRomanPSMT</vt:lpstr>
      <vt:lpstr>Times New Roman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Microsoft Office User</cp:lastModifiedBy>
  <cp:revision>2</cp:revision>
  <dcterms:modified xsi:type="dcterms:W3CDTF">2026-02-05T16:25:34Z</dcterms:modified>
</cp:coreProperties>
</file>