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57" r:id="rId4"/>
    <p:sldId id="282" r:id="rId5"/>
    <p:sldId id="259" r:id="rId6"/>
    <p:sldId id="260" r:id="rId7"/>
    <p:sldId id="262" r:id="rId8"/>
    <p:sldId id="283" r:id="rId9"/>
    <p:sldId id="263" r:id="rId10"/>
    <p:sldId id="264" r:id="rId11"/>
    <p:sldId id="265" r:id="rId12"/>
    <p:sldId id="267" r:id="rId13"/>
    <p:sldId id="266" r:id="rId14"/>
    <p:sldId id="269" r:id="rId15"/>
    <p:sldId id="270" r:id="rId16"/>
    <p:sldId id="271" r:id="rId17"/>
    <p:sldId id="272" r:id="rId18"/>
    <p:sldId id="275" r:id="rId19"/>
    <p:sldId id="276" r:id="rId20"/>
    <p:sldId id="278" r:id="rId21"/>
    <p:sldId id="279"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5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549C2CE-DA0B-43B9-87E0-2BC0228FED69}" type="datetimeFigureOut">
              <a:rPr lang="uk-UA" smtClean="0"/>
              <a:t>11.10.2023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D84E23B-621A-42A1-9AC7-3108D642E6A0}"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549C2CE-DA0B-43B9-87E0-2BC0228FED69}" type="datetimeFigureOut">
              <a:rPr lang="uk-UA" smtClean="0"/>
              <a:t>11.10.2023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49C2CE-DA0B-43B9-87E0-2BC0228FED69}" type="datetimeFigureOut">
              <a:rPr lang="uk-UA" smtClean="0"/>
              <a:t>11.10.2023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549C2CE-DA0B-43B9-87E0-2BC0228FED69}" type="datetimeFigureOut">
              <a:rPr lang="uk-UA" smtClean="0"/>
              <a:t>11.10.2023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D84E23B-621A-42A1-9AC7-3108D642E6A0}"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49C2CE-DA0B-43B9-87E0-2BC0228FED69}" type="datetimeFigureOut">
              <a:rPr lang="uk-UA" smtClean="0"/>
              <a:t>11.10.2023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49C2CE-DA0B-43B9-87E0-2BC0228FED69}" type="datetimeFigureOut">
              <a:rPr lang="uk-UA" smtClean="0"/>
              <a:t>11.10.2023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D84E23B-621A-42A1-9AC7-3108D642E6A0}"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49C2CE-DA0B-43B9-87E0-2BC0228FED69}" type="datetimeFigureOut">
              <a:rPr lang="uk-UA" smtClean="0"/>
              <a:t>11.10.2023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AD84E23B-621A-42A1-9AC7-3108D642E6A0}"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549C2CE-DA0B-43B9-87E0-2BC0228FED69}" type="datetimeFigureOut">
              <a:rPr lang="uk-UA" smtClean="0"/>
              <a:t>11.10.2023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49C2CE-DA0B-43B9-87E0-2BC0228FED69}" type="datetimeFigureOut">
              <a:rPr lang="uk-UA" smtClean="0"/>
              <a:t>11.10.2023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49C2CE-DA0B-43B9-87E0-2BC0228FED69}" type="datetimeFigureOut">
              <a:rPr lang="uk-UA" smtClean="0"/>
              <a:t>11.10.2023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D84E23B-621A-42A1-9AC7-3108D642E6A0}"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49C2CE-DA0B-43B9-87E0-2BC0228FED69}" type="datetimeFigureOut">
              <a:rPr lang="uk-UA" smtClean="0"/>
              <a:t>11.10.2023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D84E23B-621A-42A1-9AC7-3108D642E6A0}"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549C2CE-DA0B-43B9-87E0-2BC0228FED69}" type="datetimeFigureOut">
              <a:rPr lang="uk-UA" smtClean="0"/>
              <a:t>11.10.2023</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AD84E23B-621A-42A1-9AC7-3108D642E6A0}"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a-referat.com/uploaded/znachennya-zavdannya-vitrat-yih-klasifikaciya-oblik-operacijni/index1.html" TargetMode="External"/><Relationship Id="rId2" Type="http://schemas.openxmlformats.org/officeDocument/2006/relationships/hyperlink" Target="https://ua-referat.com/uploaded/rinok-innovacij-ce/index1.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ua-referat.com/uploaded/printeri-kompyuternij-printer/index1.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ua-referat.com/uploaded/referat-kvalifikacijnoyi-roboti-na-zdobuttya-osvitneogo-stupen/index1.html" TargetMode="External"/><Relationship Id="rId2" Type="http://schemas.openxmlformats.org/officeDocument/2006/relationships/hyperlink" Target="https://ua-referat.com/uploaded/laboratorna-robota-4-tema-analiz-konkurentnoyi-perevagi-tovaru/index1.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764704"/>
            <a:ext cx="7175351" cy="1793167"/>
          </a:xfrm>
        </p:spPr>
        <p:txBody>
          <a:bodyPr/>
          <a:lstStyle/>
          <a:p>
            <a:pPr marL="182880" indent="0" algn="r">
              <a:buNone/>
            </a:pPr>
            <a:r>
              <a:rPr lang="uk-UA" sz="6000" dirty="0" smtClean="0">
                <a:solidFill>
                  <a:srgbClr val="0070C0"/>
                </a:solidFill>
              </a:rPr>
              <a:t>Тема</a:t>
            </a:r>
            <a:r>
              <a:rPr lang="en-US" sz="6000" dirty="0" smtClean="0">
                <a:solidFill>
                  <a:srgbClr val="0070C0"/>
                </a:solidFill>
              </a:rPr>
              <a:t/>
            </a:r>
            <a:br>
              <a:rPr lang="en-US" sz="6000" dirty="0" smtClean="0">
                <a:solidFill>
                  <a:srgbClr val="0070C0"/>
                </a:solidFill>
              </a:rPr>
            </a:br>
            <a:r>
              <a:rPr lang="uk-UA" sz="6000" dirty="0" smtClean="0">
                <a:solidFill>
                  <a:srgbClr val="0070C0"/>
                </a:solidFill>
              </a:rPr>
              <a:t> Маркетингові стратегії зростання і диверсифікації</a:t>
            </a:r>
            <a:r>
              <a:rPr lang="uk-UA" sz="6000" dirty="0" smtClean="0"/>
              <a:t/>
            </a:r>
            <a:br>
              <a:rPr lang="uk-UA" sz="6000" dirty="0" smtClean="0"/>
            </a:br>
            <a:r>
              <a:rPr lang="uk-UA" sz="6000" dirty="0"/>
              <a:t/>
            </a:r>
            <a:br>
              <a:rPr lang="uk-UA" sz="6000" dirty="0"/>
            </a:br>
            <a:r>
              <a:rPr lang="uk-UA" sz="6000" dirty="0" smtClean="0"/>
              <a:t/>
            </a:r>
            <a:br>
              <a:rPr lang="uk-UA" sz="6000" dirty="0" smtClean="0"/>
            </a:br>
            <a:endParaRPr lang="uk-UA" sz="6000" dirty="0">
              <a:solidFill>
                <a:srgbClr val="0070C0"/>
              </a:solidFill>
            </a:endParaRPr>
          </a:p>
        </p:txBody>
      </p:sp>
    </p:spTree>
    <p:extLst>
      <p:ext uri="{BB962C8B-B14F-4D97-AF65-F5344CB8AC3E}">
        <p14:creationId xmlns:p14="http://schemas.microsoft.com/office/powerpoint/2010/main" val="4023471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928992" cy="6624736"/>
          </a:xfrm>
        </p:spPr>
        <p:txBody>
          <a:bodyPr>
            <a:normAutofit/>
          </a:bodyPr>
          <a:lstStyle/>
          <a:p>
            <a:pPr marL="45720" indent="0">
              <a:buNone/>
            </a:pPr>
            <a:r>
              <a:rPr lang="uk-UA" dirty="0"/>
              <a:t>Стратегія </a:t>
            </a:r>
            <a:r>
              <a:rPr lang="uk-UA" dirty="0">
                <a:solidFill>
                  <a:srgbClr val="0070C0"/>
                </a:solidFill>
                <a:hlinkClick r:id="rId2" tooltip="Ринок інновацій це"/>
              </a:rPr>
              <a:t>глибокого проникнення на ринок</a:t>
            </a:r>
            <a:r>
              <a:rPr lang="uk-UA" dirty="0">
                <a:solidFill>
                  <a:srgbClr val="0070C0"/>
                </a:solidFill>
              </a:rPr>
              <a:t>, або </a:t>
            </a:r>
            <a:r>
              <a:rPr lang="uk-UA" dirty="0"/>
              <a:t>е</a:t>
            </a:r>
            <a:r>
              <a:rPr lang="uk-UA" dirty="0">
                <a:solidFill>
                  <a:srgbClr val="0070C0"/>
                </a:solidFill>
              </a:rPr>
              <a:t>кспансія</a:t>
            </a:r>
            <a:r>
              <a:rPr lang="uk-UA" dirty="0"/>
              <a:t> (наявні товари на наявних ринках), передбачає збільшення обсягу збуту, ринкової частки та прибутків на наявних ринках завдяки наявним товарам.</a:t>
            </a:r>
            <a:br>
              <a:rPr lang="uk-UA" dirty="0"/>
            </a:br>
            <a:r>
              <a:rPr lang="uk-UA" dirty="0" smtClean="0"/>
              <a:t>Як </a:t>
            </a:r>
            <a:r>
              <a:rPr lang="uk-UA" dirty="0"/>
              <a:t>можна досягти більшого поширення товарів на ринку?</a:t>
            </a:r>
            <a:br>
              <a:rPr lang="uk-UA" dirty="0"/>
            </a:br>
            <a:r>
              <a:rPr lang="uk-UA" dirty="0">
                <a:solidFill>
                  <a:srgbClr val="0070C0"/>
                </a:solidFill>
              </a:rPr>
              <a:t>Перший варіант реалізації цієї цілі – наявні споживачі</a:t>
            </a:r>
            <a:r>
              <a:rPr lang="uk-UA" dirty="0" smtClean="0"/>
              <a:t>.</a:t>
            </a:r>
          </a:p>
          <a:p>
            <a:pPr marL="45720" indent="0">
              <a:buNone/>
            </a:pPr>
            <a:endParaRPr lang="uk-UA" dirty="0" smtClean="0">
              <a:solidFill>
                <a:srgbClr val="0070C0"/>
              </a:solidFill>
            </a:endParaRPr>
          </a:p>
          <a:p>
            <a:pPr marL="45720" indent="0">
              <a:buNone/>
            </a:pPr>
            <a:r>
              <a:rPr lang="uk-UA" dirty="0" smtClean="0">
                <a:solidFill>
                  <a:srgbClr val="0070C0"/>
                </a:solidFill>
              </a:rPr>
              <a:t>Другий </a:t>
            </a:r>
            <a:r>
              <a:rPr lang="uk-UA" dirty="0">
                <a:solidFill>
                  <a:srgbClr val="0070C0"/>
                </a:solidFill>
              </a:rPr>
              <a:t>напрям – залучення нових споживачів, які раніше використовували товари конкурентів</a:t>
            </a:r>
            <a:r>
              <a:rPr lang="uk-UA" dirty="0"/>
              <a:t>. </a:t>
            </a:r>
            <a:endParaRPr lang="uk-UA" dirty="0" smtClean="0"/>
          </a:p>
          <a:p>
            <a:pPr marL="45720" indent="0">
              <a:buNone/>
            </a:pPr>
            <a:endParaRPr lang="uk-UA" dirty="0" smtClean="0">
              <a:solidFill>
                <a:srgbClr val="C00000"/>
              </a:solidFill>
            </a:endParaRPr>
          </a:p>
          <a:p>
            <a:pPr marL="45720" indent="0">
              <a:buNone/>
            </a:pPr>
            <a:r>
              <a:rPr lang="uk-UA" dirty="0" smtClean="0">
                <a:solidFill>
                  <a:srgbClr val="C00000"/>
                </a:solidFill>
              </a:rPr>
              <a:t>Конкретними </a:t>
            </a:r>
            <a:r>
              <a:rPr lang="uk-UA" dirty="0">
                <a:solidFill>
                  <a:srgbClr val="C00000"/>
                </a:solidFill>
              </a:rPr>
              <a:t>заходами, завдяки яким реалізується стратегія глибокого проникнення на ринок, є реклама, стимулювання збуту, підвищення рівня сервісу та зниження ціни </a:t>
            </a:r>
            <a:r>
              <a:rPr lang="uk-UA" dirty="0">
                <a:solidFill>
                  <a:srgbClr val="C00000"/>
                </a:solidFill>
                <a:hlinkClick r:id="rId3" tooltip="Значення, завдання витрат, їх класифікація, облік операційних та інших витрат 4"/>
              </a:rPr>
              <a:t>завдяки зниженню витрат</a:t>
            </a:r>
            <a:r>
              <a:rPr lang="uk-UA" dirty="0">
                <a:solidFill>
                  <a:srgbClr val="C00000"/>
                </a:solidFill>
              </a:rPr>
              <a:t>, пов'язаних із виробництвом і збутом продукції.</a:t>
            </a:r>
            <a:br>
              <a:rPr lang="uk-UA" dirty="0">
                <a:solidFill>
                  <a:srgbClr val="C00000"/>
                </a:solidFill>
              </a:rPr>
            </a:br>
            <a:endParaRPr lang="uk-UA" dirty="0">
              <a:solidFill>
                <a:srgbClr val="C00000"/>
              </a:solidFill>
            </a:endParaRPr>
          </a:p>
        </p:txBody>
      </p:sp>
    </p:spTree>
    <p:extLst>
      <p:ext uri="{BB962C8B-B14F-4D97-AF65-F5344CB8AC3E}">
        <p14:creationId xmlns:p14="http://schemas.microsoft.com/office/powerpoint/2010/main" val="11802509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928992" cy="6552728"/>
          </a:xfrm>
        </p:spPr>
        <p:txBody>
          <a:bodyPr/>
          <a:lstStyle/>
          <a:p>
            <a:pPr marL="45720" indent="0" algn="just">
              <a:buNone/>
            </a:pPr>
            <a:r>
              <a:rPr lang="uk-UA" dirty="0" smtClean="0"/>
              <a:t>     </a:t>
            </a:r>
            <a:r>
              <a:rPr lang="uk-UA" dirty="0" smtClean="0">
                <a:solidFill>
                  <a:srgbClr val="0070C0"/>
                </a:solidFill>
              </a:rPr>
              <a:t>Стратегія </a:t>
            </a:r>
            <a:r>
              <a:rPr lang="uk-UA" dirty="0">
                <a:solidFill>
                  <a:srgbClr val="0070C0"/>
                </a:solidFill>
              </a:rPr>
              <a:t>розвитку ринку</a:t>
            </a:r>
            <a:r>
              <a:rPr lang="uk-UA" dirty="0"/>
              <a:t> </a:t>
            </a:r>
            <a:r>
              <a:rPr lang="uk-UA" dirty="0">
                <a:solidFill>
                  <a:srgbClr val="0070C0"/>
                </a:solidFill>
              </a:rPr>
              <a:t>передбачає збільшення обсягу збуту завдяки виходу на новий ринок фірми з наявним товаром</a:t>
            </a:r>
            <a:r>
              <a:rPr lang="uk-UA" i="1" dirty="0"/>
              <a:t>. </a:t>
            </a:r>
            <a:endParaRPr lang="uk-UA" i="1" dirty="0" smtClean="0"/>
          </a:p>
          <a:p>
            <a:pPr marL="45720" indent="0" algn="just">
              <a:buNone/>
            </a:pPr>
            <a:r>
              <a:rPr lang="uk-UA" i="1" dirty="0" smtClean="0"/>
              <a:t>При </a:t>
            </a:r>
            <a:r>
              <a:rPr lang="uk-UA" i="1" dirty="0"/>
              <a:t>цьому використовуються дві альтернативи – вихід на нові географічні ринки або орієнтація на нові сегменти ринку. </a:t>
            </a:r>
            <a:r>
              <a:rPr lang="uk-UA" dirty="0"/>
              <a:t>Так, орієнтація на сегмент підприємств з невеликими обсягами виробництва продуктів харчування спонукає фірму-виробника устаткування для виготовлення морозива до виробництва універсальних багатоасортиментних </a:t>
            </a:r>
            <a:r>
              <a:rPr lang="uk-UA" dirty="0" smtClean="0"/>
              <a:t>ліній.</a:t>
            </a:r>
          </a:p>
          <a:p>
            <a:pPr marL="45720" indent="0" algn="just">
              <a:buNone/>
            </a:pPr>
            <a:r>
              <a:rPr lang="uk-UA" dirty="0">
                <a:solidFill>
                  <a:srgbClr val="0070C0"/>
                </a:solidFill>
              </a:rPr>
              <a:t>Стратегія диверсифікації передбачає розробку нових товарів для нових ринків.</a:t>
            </a:r>
            <a:r>
              <a:rPr lang="uk-UA" dirty="0"/>
              <a:t> </a:t>
            </a:r>
          </a:p>
          <a:p>
            <a:pPr marL="45720" indent="0" algn="just">
              <a:buNone/>
            </a:pPr>
            <a:endParaRPr lang="uk-UA" dirty="0" smtClean="0"/>
          </a:p>
          <a:p>
            <a:pPr marL="45720" indent="0" algn="just">
              <a:buNone/>
            </a:pPr>
            <a:endParaRPr lang="uk-UA" i="1" dirty="0">
              <a:solidFill>
                <a:srgbClr val="0070C0"/>
              </a:solidFill>
            </a:endParaRPr>
          </a:p>
        </p:txBody>
      </p:sp>
    </p:spTree>
    <p:extLst>
      <p:ext uri="{BB962C8B-B14F-4D97-AF65-F5344CB8AC3E}">
        <p14:creationId xmlns:p14="http://schemas.microsoft.com/office/powerpoint/2010/main" val="567916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856984" cy="6552728"/>
          </a:xfrm>
        </p:spPr>
        <p:txBody>
          <a:bodyPr/>
          <a:lstStyle/>
          <a:p>
            <a:pPr marL="45720" indent="0" algn="just">
              <a:buNone/>
            </a:pPr>
            <a:r>
              <a:rPr lang="uk-UA" dirty="0" smtClean="0">
                <a:solidFill>
                  <a:srgbClr val="0070C0"/>
                </a:solidFill>
              </a:rPr>
              <a:t>Стратегії інтенсивного росту</a:t>
            </a:r>
            <a:r>
              <a:rPr lang="uk-UA" dirty="0" smtClean="0"/>
              <a:t>. </a:t>
            </a:r>
            <a:r>
              <a:rPr lang="uk-UA" dirty="0"/>
              <a:t>Стратегія інтенсивного росту передбачає досягнення маркетингових цілей завдяки інтенсифікації наявних ресурсів. Актуальна для фірми, яка не </a:t>
            </a:r>
            <a:r>
              <a:rPr lang="uk-UA" dirty="0">
                <a:hlinkClick r:id="rId2" tooltip="Принтери Комп'ютерний принтер"/>
              </a:rPr>
              <a:t>вичерпала можливостей</a:t>
            </a:r>
            <a:r>
              <a:rPr lang="uk-UA" dirty="0"/>
              <a:t>, пов'язаних з наявними товарами і ринками.</a:t>
            </a:r>
            <a:br>
              <a:rPr lang="uk-UA" dirty="0"/>
            </a:br>
            <a:r>
              <a:rPr lang="uk-UA" dirty="0"/>
              <a:t/>
            </a:r>
            <a:br>
              <a:rPr lang="uk-UA" dirty="0"/>
            </a:br>
            <a:r>
              <a:rPr lang="uk-UA" dirty="0"/>
              <a:t>Повернімося до матриці І. </a:t>
            </a:r>
            <a:r>
              <a:rPr lang="uk-UA" dirty="0" err="1"/>
              <a:t>Ансоффа</a:t>
            </a:r>
            <a:r>
              <a:rPr lang="uk-UA" dirty="0"/>
              <a:t> «товар – ринок». Серед представлених у ній стратегій </a:t>
            </a:r>
            <a:r>
              <a:rPr lang="uk-UA" b="1" i="1" dirty="0"/>
              <a:t>три є стратегіями інтенсивного росту: </a:t>
            </a:r>
            <a:r>
              <a:rPr lang="uk-UA" i="1" dirty="0"/>
              <a:t>стратегія глибокого проникнення на ринок; стратегія розвитку ринку; стратегія розвитку </a:t>
            </a:r>
            <a:r>
              <a:rPr lang="uk-UA" i="1" dirty="0" smtClean="0"/>
              <a:t>товару</a:t>
            </a:r>
          </a:p>
          <a:p>
            <a:pPr marL="45720" indent="0" algn="just">
              <a:buNone/>
            </a:pPr>
            <a:endParaRPr lang="uk-UA" i="1" dirty="0" smtClean="0"/>
          </a:p>
          <a:p>
            <a:pPr marL="45720" indent="0" algn="just">
              <a:buNone/>
            </a:pPr>
            <a:endParaRPr lang="uk-UA" i="1"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9" y="3789040"/>
            <a:ext cx="3600400"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99525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sz="quarter" idx="13"/>
            <p:extLst>
              <p:ext uri="{D42A27DB-BD31-4B8C-83A1-F6EECF244321}">
                <p14:modId xmlns:p14="http://schemas.microsoft.com/office/powerpoint/2010/main" val="1769181716"/>
              </p:ext>
            </p:extLst>
          </p:nvPr>
        </p:nvGraphicFramePr>
        <p:xfrm>
          <a:off x="107950" y="115888"/>
          <a:ext cx="8928100" cy="6512560"/>
        </p:xfrm>
        <a:graphic>
          <a:graphicData uri="http://schemas.openxmlformats.org/drawingml/2006/table">
            <a:tbl>
              <a:tblPr firstRow="1" bandRow="1">
                <a:tableStyleId>{5C22544A-7EE6-4342-B048-85BDC9FD1C3A}</a:tableStyleId>
              </a:tblPr>
              <a:tblGrid>
                <a:gridCol w="1295698"/>
                <a:gridCol w="7632402"/>
              </a:tblGrid>
              <a:tr h="370840">
                <a:tc rowSpan="17">
                  <a:txBody>
                    <a:bodyPr/>
                    <a:lstStyle/>
                    <a:p>
                      <a:r>
                        <a:rPr lang="uk-UA" sz="1600" b="0" dirty="0" smtClean="0">
                          <a:solidFill>
                            <a:schemeClr val="tx1"/>
                          </a:solidFill>
                        </a:rPr>
                        <a:t>Стратегія глибокого проникнення на ринок передбачає</a:t>
                      </a:r>
                      <a:endParaRPr lang="uk-UA" sz="1600" b="0"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solidFill>
                            <a:schemeClr val="tx1"/>
                          </a:solidFill>
                        </a:rPr>
                        <a:t>зниження витрат виробництва та збуту</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активізацію рекламної діяльності</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активізацію рекламної діяльності</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переконування споживачів збільшити обсяг споживання товару</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переконування споживачів частіше використовувати товар</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залучення до споживання товару нових споживачів</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визначення нових можливостей використання товару</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підвищення рівня сервісного обслуговування</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застосування засобів стимулювання збуту</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розвиток збутової мережі</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зміну позиціювання торгової марки</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купівлю фірми-конкурента</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створення спільного підприємства</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вихід із неприбуткових сегментів</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скорочення кількості клієнтів</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uk-UA" sz="1600" b="0" dirty="0" smtClean="0"/>
                        <a:t>створення професійних об'єднань (для збирання інформації про ринок);</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vMerge="1">
                  <a:txBody>
                    <a:bodyPr/>
                    <a:lstStyle/>
                    <a:p>
                      <a:endParaRPr lang="uk-UA" dirty="0">
                        <a:solidFill>
                          <a:schemeClr val="tx1"/>
                        </a:solidFill>
                      </a:endParaRPr>
                    </a:p>
                  </a:txBody>
                  <a:tcPr vert="wordArt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uk-UA" sz="1600" b="0" dirty="0" smtClean="0"/>
                        <a:t>ініціювання встановлення правил конкурентної боротьби через відповідні органи влади.</a:t>
                      </a:r>
                      <a:endParaRPr lang="uk-UA"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9403973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0"/>
            <a:ext cx="8928992" cy="6552728"/>
          </a:xfrm>
        </p:spPr>
        <p:txBody>
          <a:bodyPr>
            <a:normAutofit lnSpcReduction="10000"/>
          </a:bodyPr>
          <a:lstStyle/>
          <a:p>
            <a:pPr marL="45720" indent="0" algn="just">
              <a:buNone/>
            </a:pPr>
            <a:r>
              <a:rPr lang="uk-UA" dirty="0" smtClean="0">
                <a:solidFill>
                  <a:srgbClr val="0070C0"/>
                </a:solidFill>
              </a:rPr>
              <a:t>    </a:t>
            </a:r>
            <a:r>
              <a:rPr lang="uk-UA" i="1" dirty="0" smtClean="0">
                <a:solidFill>
                  <a:srgbClr val="0070C0"/>
                </a:solidFill>
              </a:rPr>
              <a:t>Стратегія </a:t>
            </a:r>
            <a:r>
              <a:rPr lang="uk-UA" i="1" dirty="0">
                <a:solidFill>
                  <a:srgbClr val="0070C0"/>
                </a:solidFill>
              </a:rPr>
              <a:t>розвитку ринк</a:t>
            </a:r>
            <a:r>
              <a:rPr lang="uk-UA" dirty="0">
                <a:solidFill>
                  <a:srgbClr val="0070C0"/>
                </a:solidFill>
              </a:rPr>
              <a:t>у також </a:t>
            </a:r>
            <a:r>
              <a:rPr lang="uk-UA" dirty="0"/>
              <a:t>є формою збільшення обсягів продажу частки ринку і прибутку, але передбачає проникнення фірми на нові ринки завдяки</a:t>
            </a:r>
            <a:r>
              <a:rPr lang="uk-UA" dirty="0" smtClean="0"/>
              <a:t>:</a:t>
            </a:r>
          </a:p>
          <a:p>
            <a:pPr algn="just">
              <a:buFont typeface="Wingdings" panose="05000000000000000000" pitchFamily="2" charset="2"/>
              <a:buChar char="v"/>
            </a:pPr>
            <a:r>
              <a:rPr lang="uk-UA" dirty="0"/>
              <a:t> </a:t>
            </a:r>
            <a:r>
              <a:rPr lang="uk-UA" dirty="0">
                <a:hlinkClick r:id="rId2" tooltip="Лабораторна робота №4 тема: аналіз конкурентної переваги товару"/>
              </a:rPr>
              <a:t>виявленню нових сфер використання товару</a:t>
            </a:r>
            <a:r>
              <a:rPr lang="uk-UA" dirty="0" smtClean="0"/>
              <a:t>;</a:t>
            </a:r>
          </a:p>
          <a:p>
            <a:pPr algn="just">
              <a:buFont typeface="Wingdings" panose="05000000000000000000" pitchFamily="2" charset="2"/>
              <a:buChar char="v"/>
            </a:pPr>
            <a:r>
              <a:rPr lang="uk-UA" dirty="0" smtClean="0"/>
              <a:t> </a:t>
            </a:r>
            <a:r>
              <a:rPr lang="uk-UA" dirty="0"/>
              <a:t>виходу на нові сегменти ринку через </a:t>
            </a:r>
            <a:r>
              <a:rPr lang="uk-UA" dirty="0" err="1"/>
              <a:t>репозиціювання</a:t>
            </a:r>
            <a:r>
              <a:rPr lang="uk-UA" dirty="0"/>
              <a:t> товару; виходу на нові територіальні ринки збуту; </a:t>
            </a:r>
            <a:endParaRPr lang="uk-UA" dirty="0" smtClean="0"/>
          </a:p>
          <a:p>
            <a:pPr algn="just">
              <a:buFont typeface="Wingdings" panose="05000000000000000000" pitchFamily="2" charset="2"/>
              <a:buChar char="v"/>
            </a:pPr>
            <a:r>
              <a:rPr lang="uk-UA" dirty="0" smtClean="0"/>
              <a:t>пропонуванню </a:t>
            </a:r>
            <a:r>
              <a:rPr lang="uk-UA" dirty="0"/>
              <a:t>товару через нові канали збуту.</a:t>
            </a:r>
            <a:br>
              <a:rPr lang="uk-UA" dirty="0"/>
            </a:br>
            <a:endParaRPr lang="uk-UA" dirty="0" smtClean="0"/>
          </a:p>
          <a:p>
            <a:pPr marL="45720" indent="0" algn="just">
              <a:buNone/>
            </a:pPr>
            <a:r>
              <a:rPr lang="uk-UA" i="1" dirty="0" smtClean="0">
                <a:solidFill>
                  <a:srgbClr val="0070C0"/>
                </a:solidFill>
              </a:rPr>
              <a:t>Третьою </a:t>
            </a:r>
            <a:r>
              <a:rPr lang="uk-UA" i="1" dirty="0">
                <a:solidFill>
                  <a:srgbClr val="0070C0"/>
                </a:solidFill>
              </a:rPr>
              <a:t>альтернативою стратегії інтенсивного розвитку </a:t>
            </a:r>
            <a:r>
              <a:rPr lang="uk-UA" dirty="0">
                <a:solidFill>
                  <a:srgbClr val="0070C0"/>
                </a:solidFill>
              </a:rPr>
              <a:t>є стратегія розвитку товару</a:t>
            </a:r>
            <a:r>
              <a:rPr lang="uk-UA" dirty="0"/>
              <a:t>, спрямована на вдосконалення або розробку нових товарів для наявного кола споживачів і передбачає</a:t>
            </a:r>
            <a:r>
              <a:rPr lang="uk-UA" dirty="0" smtClean="0"/>
              <a:t>:</a:t>
            </a:r>
          </a:p>
          <a:p>
            <a:pPr algn="just">
              <a:buFont typeface="Wingdings" panose="05000000000000000000" pitchFamily="2" charset="2"/>
              <a:buChar char="v"/>
            </a:pPr>
            <a:r>
              <a:rPr lang="uk-UA" dirty="0" smtClean="0"/>
              <a:t> </a:t>
            </a:r>
            <a:r>
              <a:rPr lang="uk-UA" dirty="0"/>
              <a:t>підвищення якості товару; </a:t>
            </a:r>
            <a:endParaRPr lang="uk-UA" dirty="0" smtClean="0"/>
          </a:p>
          <a:p>
            <a:pPr algn="just">
              <a:buFont typeface="Wingdings" panose="05000000000000000000" pitchFamily="2" charset="2"/>
              <a:buChar char="v"/>
            </a:pPr>
            <a:r>
              <a:rPr lang="uk-UA" dirty="0" smtClean="0">
                <a:hlinkClick r:id="rId3" tooltip="Реферат кваліфікаційної роботи на здобуття освітнього ступеня бакалавр"/>
              </a:rPr>
              <a:t>розробку </a:t>
            </a:r>
            <a:r>
              <a:rPr lang="uk-UA" dirty="0">
                <a:hlinkClick r:id="rId3" tooltip="Реферат кваліфікаційної роботи на здобуття освітнього ступеня бакалавр"/>
              </a:rPr>
              <a:t>нових моделей товару</a:t>
            </a:r>
            <a:r>
              <a:rPr lang="uk-UA" dirty="0" smtClean="0"/>
              <a:t>;</a:t>
            </a:r>
          </a:p>
          <a:p>
            <a:pPr algn="just">
              <a:buFont typeface="Wingdings" panose="05000000000000000000" pitchFamily="2" charset="2"/>
              <a:buChar char="v"/>
            </a:pPr>
            <a:r>
              <a:rPr lang="uk-UA" dirty="0" smtClean="0"/>
              <a:t> </a:t>
            </a:r>
            <a:r>
              <a:rPr lang="uk-UA" dirty="0"/>
              <a:t>розробку нових товарів; </a:t>
            </a:r>
            <a:endParaRPr lang="uk-UA" dirty="0" smtClean="0"/>
          </a:p>
          <a:p>
            <a:pPr algn="just">
              <a:buFont typeface="Wingdings" panose="05000000000000000000" pitchFamily="2" charset="2"/>
              <a:buChar char="v"/>
            </a:pPr>
            <a:r>
              <a:rPr lang="uk-UA" dirty="0" smtClean="0"/>
              <a:t>розширення </a:t>
            </a:r>
            <a:r>
              <a:rPr lang="uk-UA" dirty="0"/>
              <a:t>асортименту.</a:t>
            </a:r>
            <a:br>
              <a:rPr lang="uk-UA" dirty="0"/>
            </a:br>
            <a:endParaRPr lang="uk-UA" dirty="0"/>
          </a:p>
        </p:txBody>
      </p:sp>
    </p:spTree>
    <p:extLst>
      <p:ext uri="{BB962C8B-B14F-4D97-AF65-F5344CB8AC3E}">
        <p14:creationId xmlns:p14="http://schemas.microsoft.com/office/powerpoint/2010/main" val="1142024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16632"/>
            <a:ext cx="8856984" cy="6552728"/>
          </a:xfrm>
        </p:spPr>
        <p:txBody>
          <a:bodyPr>
            <a:normAutofit/>
          </a:bodyPr>
          <a:lstStyle/>
          <a:p>
            <a:pPr marL="45720" indent="0" algn="just">
              <a:buNone/>
            </a:pPr>
            <a:r>
              <a:rPr lang="uk-UA" i="1" dirty="0" smtClean="0"/>
              <a:t>.</a:t>
            </a:r>
            <a:r>
              <a:rPr lang="uk-UA" i="1" dirty="0"/>
              <a:t/>
            </a:r>
            <a:br>
              <a:rPr lang="uk-UA" i="1" dirty="0"/>
            </a:br>
            <a:r>
              <a:rPr lang="uk-UA" b="1" i="1" dirty="0" smtClean="0"/>
              <a:t>        </a:t>
            </a:r>
            <a:r>
              <a:rPr lang="uk-UA" b="1" dirty="0" smtClean="0"/>
              <a:t>Якщо </a:t>
            </a:r>
            <a:r>
              <a:rPr lang="uk-UA" b="1" dirty="0"/>
              <a:t>підприємство займає стійкі ринкові позиції, стабільний розвиток і обирає за мету зростання обсягів збуту, ринкової частки, прибутку та розширення масштабів своєї діяльності, то існують три стратегічні напрями досягнення цієї мети</a:t>
            </a:r>
            <a:r>
              <a:rPr lang="uk-UA" dirty="0"/>
              <a:t>: </a:t>
            </a:r>
            <a:endParaRPr lang="uk-UA" dirty="0" smtClean="0"/>
          </a:p>
          <a:p>
            <a:pPr marL="45720" indent="0" algn="r">
              <a:buNone/>
            </a:pPr>
            <a:r>
              <a:rPr lang="uk-UA" dirty="0" smtClean="0"/>
              <a:t>-</a:t>
            </a:r>
            <a:r>
              <a:rPr lang="uk-UA" dirty="0" smtClean="0">
                <a:solidFill>
                  <a:srgbClr val="0070C0"/>
                </a:solidFill>
              </a:rPr>
              <a:t>інтенсифікація </a:t>
            </a:r>
            <a:r>
              <a:rPr lang="uk-UA" dirty="0">
                <a:solidFill>
                  <a:srgbClr val="0070C0"/>
                </a:solidFill>
              </a:rPr>
              <a:t>існуючих можливостей; </a:t>
            </a:r>
            <a:endParaRPr lang="uk-UA" dirty="0" smtClean="0">
              <a:solidFill>
                <a:srgbClr val="0070C0"/>
              </a:solidFill>
            </a:endParaRPr>
          </a:p>
          <a:p>
            <a:pPr marL="45720" indent="0" algn="r">
              <a:buNone/>
            </a:pPr>
            <a:r>
              <a:rPr lang="uk-UA" dirty="0" smtClean="0">
                <a:solidFill>
                  <a:srgbClr val="0070C0"/>
                </a:solidFill>
              </a:rPr>
              <a:t>-об’єднання </a:t>
            </a:r>
            <a:r>
              <a:rPr lang="uk-UA" dirty="0">
                <a:solidFill>
                  <a:srgbClr val="0070C0"/>
                </a:solidFill>
              </a:rPr>
              <a:t>зусиль з іншими підприємствами; </a:t>
            </a:r>
            <a:endParaRPr lang="uk-UA" dirty="0" smtClean="0">
              <a:solidFill>
                <a:srgbClr val="0070C0"/>
              </a:solidFill>
            </a:endParaRPr>
          </a:p>
          <a:p>
            <a:pPr marL="45720" indent="0" algn="r">
              <a:buNone/>
            </a:pPr>
            <a:r>
              <a:rPr lang="uk-UA" dirty="0" smtClean="0">
                <a:solidFill>
                  <a:srgbClr val="0070C0"/>
                </a:solidFill>
              </a:rPr>
              <a:t>-вихід </a:t>
            </a:r>
            <a:r>
              <a:rPr lang="uk-UA" dirty="0">
                <a:solidFill>
                  <a:srgbClr val="0070C0"/>
                </a:solidFill>
              </a:rPr>
              <a:t>в інші сфери бізнесу, які не пов’язані з основною діяльністю підприємства.</a:t>
            </a:r>
            <a:br>
              <a:rPr lang="uk-UA" dirty="0">
                <a:solidFill>
                  <a:srgbClr val="0070C0"/>
                </a:solidFill>
              </a:rPr>
            </a:br>
            <a:r>
              <a:rPr lang="uk-UA" dirty="0">
                <a:solidFill>
                  <a:srgbClr val="0070C0"/>
                </a:solidFill>
              </a:rPr>
              <a:t/>
            </a:r>
            <a:br>
              <a:rPr lang="uk-UA" dirty="0">
                <a:solidFill>
                  <a:srgbClr val="0070C0"/>
                </a:solidFill>
              </a:rPr>
            </a:br>
            <a:endParaRPr lang="uk-UA" i="1" dirty="0">
              <a:solidFill>
                <a:srgbClr val="0070C0"/>
              </a:solidFill>
            </a:endParaRPr>
          </a:p>
        </p:txBody>
      </p:sp>
    </p:spTree>
    <p:extLst>
      <p:ext uri="{BB962C8B-B14F-4D97-AF65-F5344CB8AC3E}">
        <p14:creationId xmlns:p14="http://schemas.microsoft.com/office/powerpoint/2010/main" val="476083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44624"/>
            <a:ext cx="8856984" cy="6696744"/>
          </a:xfrm>
        </p:spPr>
        <p:txBody>
          <a:bodyPr/>
          <a:lstStyle/>
          <a:p>
            <a:pPr marL="45720" indent="0" algn="just">
              <a:buNone/>
            </a:pPr>
            <a:r>
              <a:rPr lang="uk-UA" dirty="0"/>
              <a:t/>
            </a:r>
            <a:br>
              <a:rPr lang="uk-UA" dirty="0"/>
            </a:br>
            <a:r>
              <a:rPr lang="uk-UA" i="1" dirty="0">
                <a:solidFill>
                  <a:srgbClr val="0070C0"/>
                </a:solidFill>
              </a:rPr>
              <a:t>Характеристика стратегій інтенсивного зростання підприємства</a:t>
            </a:r>
            <a:r>
              <a:rPr lang="uk-UA" dirty="0"/>
              <a:t>. </a:t>
            </a:r>
            <a:endParaRPr lang="uk-UA" dirty="0" smtClean="0"/>
          </a:p>
          <a:p>
            <a:pPr algn="just">
              <a:buFont typeface="Wingdings" panose="05000000000000000000" pitchFamily="2" charset="2"/>
              <a:buChar char="q"/>
            </a:pPr>
            <a:r>
              <a:rPr lang="uk-UA" i="1" dirty="0" smtClean="0"/>
              <a:t>Стратегія </a:t>
            </a:r>
            <a:r>
              <a:rPr lang="uk-UA" i="1" dirty="0"/>
              <a:t>інтенсивного росту передбачає досягнення маркетингових цілей завдяки інтенсифікації наявних ресурсів. Актуальна для фірми, яка не вичерпала можливостей, пов’язаних з наявними товарами і ринками</a:t>
            </a:r>
            <a:r>
              <a:rPr lang="uk-UA" i="1" dirty="0" smtClean="0"/>
              <a:t>.</a:t>
            </a:r>
          </a:p>
          <a:p>
            <a:pPr algn="just">
              <a:buFont typeface="Wingdings" panose="05000000000000000000" pitchFamily="2" charset="2"/>
              <a:buChar char="q"/>
            </a:pPr>
            <a:r>
              <a:rPr lang="uk-UA" dirty="0">
                <a:solidFill>
                  <a:schemeClr val="tx1"/>
                </a:solidFill>
              </a:rPr>
              <a:t>Зміст стратегії прогресивної інтеграції в тому, щоб створити взаємовигідні відносини з посередниками, які допомагають підприємству в розповсюдженні його продукції</a:t>
            </a:r>
            <a:r>
              <a:rPr lang="uk-UA" dirty="0"/>
              <a:t>.</a:t>
            </a:r>
            <a:r>
              <a:rPr lang="uk-UA" i="1" dirty="0"/>
              <a:t/>
            </a:r>
            <a:br>
              <a:rPr lang="uk-UA" i="1" dirty="0"/>
            </a:br>
            <a:endParaRPr lang="uk-UA" i="1" dirty="0"/>
          </a:p>
        </p:txBody>
      </p:sp>
    </p:spTree>
    <p:extLst>
      <p:ext uri="{BB962C8B-B14F-4D97-AF65-F5344CB8AC3E}">
        <p14:creationId xmlns:p14="http://schemas.microsoft.com/office/powerpoint/2010/main" val="2026261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928992" cy="6552728"/>
          </a:xfrm>
        </p:spPr>
        <p:txBody>
          <a:bodyPr>
            <a:normAutofit/>
          </a:bodyPr>
          <a:lstStyle/>
          <a:p>
            <a:pPr algn="just">
              <a:buFont typeface="Wingdings" panose="05000000000000000000" pitchFamily="2" charset="2"/>
              <a:buChar char="v"/>
            </a:pPr>
            <a:r>
              <a:rPr lang="uk-UA" dirty="0"/>
              <a:t/>
            </a:r>
            <a:br>
              <a:rPr lang="uk-UA" dirty="0"/>
            </a:br>
            <a:r>
              <a:rPr lang="uk-UA" b="1" i="1" dirty="0">
                <a:solidFill>
                  <a:srgbClr val="0070C0"/>
                </a:solidFill>
              </a:rPr>
              <a:t>Методами прогресивної інтеграції виступають</a:t>
            </a:r>
            <a:r>
              <a:rPr lang="uk-UA" b="1" i="1" dirty="0" smtClean="0">
                <a:solidFill>
                  <a:srgbClr val="0070C0"/>
                </a:solidFill>
              </a:rPr>
              <a:t>:</a:t>
            </a:r>
          </a:p>
          <a:p>
            <a:pPr algn="just">
              <a:buFont typeface="Wingdings" panose="05000000000000000000" pitchFamily="2" charset="2"/>
              <a:buChar char="v"/>
            </a:pPr>
            <a:endParaRPr lang="uk-UA" b="1" i="1" dirty="0">
              <a:solidFill>
                <a:srgbClr val="0070C0"/>
              </a:solidFill>
            </a:endParaRPr>
          </a:p>
          <a:p>
            <a:pPr algn="just">
              <a:buFont typeface="Wingdings" panose="05000000000000000000" pitchFamily="2" charset="2"/>
              <a:buChar char="v"/>
            </a:pPr>
            <a:endParaRPr lang="uk-UA" b="1" i="1" dirty="0" smtClean="0">
              <a:solidFill>
                <a:srgbClr val="0070C0"/>
              </a:solidFill>
            </a:endParaRPr>
          </a:p>
          <a:p>
            <a:pPr algn="just">
              <a:buFont typeface="Wingdings" panose="05000000000000000000" pitchFamily="2" charset="2"/>
              <a:buChar char="v"/>
            </a:pPr>
            <a:r>
              <a:rPr lang="uk-UA" b="1" i="1" dirty="0" smtClean="0">
                <a:solidFill>
                  <a:srgbClr val="0070C0"/>
                </a:solidFill>
              </a:rPr>
              <a:t> </a:t>
            </a:r>
            <a:r>
              <a:rPr lang="uk-UA" b="1" i="1" dirty="0">
                <a:solidFill>
                  <a:srgbClr val="0070C0"/>
                </a:solidFill>
              </a:rPr>
              <a:t>консолідація; </a:t>
            </a:r>
            <a:endParaRPr lang="uk-UA" b="1" i="1" dirty="0" smtClean="0">
              <a:solidFill>
                <a:srgbClr val="0070C0"/>
              </a:solidFill>
            </a:endParaRPr>
          </a:p>
          <a:p>
            <a:pPr algn="just">
              <a:buFont typeface="Wingdings" panose="05000000000000000000" pitchFamily="2" charset="2"/>
              <a:buChar char="v"/>
            </a:pPr>
            <a:r>
              <a:rPr lang="uk-UA" b="1" i="1" dirty="0" smtClean="0">
                <a:solidFill>
                  <a:srgbClr val="0070C0"/>
                </a:solidFill>
              </a:rPr>
              <a:t>групування</a:t>
            </a:r>
            <a:r>
              <a:rPr lang="uk-UA" b="1" i="1" dirty="0">
                <a:solidFill>
                  <a:srgbClr val="0070C0"/>
                </a:solidFill>
              </a:rPr>
              <a:t>; </a:t>
            </a:r>
            <a:endParaRPr lang="uk-UA" b="1" i="1" dirty="0" smtClean="0">
              <a:solidFill>
                <a:srgbClr val="0070C0"/>
              </a:solidFill>
            </a:endParaRPr>
          </a:p>
          <a:p>
            <a:pPr algn="just">
              <a:buFont typeface="Wingdings" panose="05000000000000000000" pitchFamily="2" charset="2"/>
              <a:buChar char="v"/>
            </a:pPr>
            <a:r>
              <a:rPr lang="uk-UA" b="1" i="1" dirty="0" smtClean="0">
                <a:solidFill>
                  <a:srgbClr val="0070C0"/>
                </a:solidFill>
              </a:rPr>
              <a:t>франчайзинг </a:t>
            </a:r>
          </a:p>
          <a:p>
            <a:pPr>
              <a:buFont typeface="Wingdings" panose="05000000000000000000" pitchFamily="2" charset="2"/>
              <a:buChar char="v"/>
            </a:pPr>
            <a:r>
              <a:rPr lang="uk-UA" b="1" i="1" dirty="0" smtClean="0">
                <a:solidFill>
                  <a:srgbClr val="0070C0"/>
                </a:solidFill>
              </a:rPr>
              <a:t>цільова </a:t>
            </a:r>
            <a:r>
              <a:rPr lang="uk-UA" b="1" i="1" dirty="0">
                <a:solidFill>
                  <a:srgbClr val="0070C0"/>
                </a:solidFill>
              </a:rPr>
              <a:t>пролонгація</a:t>
            </a:r>
            <a:r>
              <a:rPr lang="uk-UA" dirty="0"/>
              <a:t>.</a:t>
            </a:r>
            <a:br>
              <a:rPr lang="uk-UA" dirty="0"/>
            </a:br>
            <a:r>
              <a:rPr lang="uk-UA" dirty="0"/>
              <a:t/>
            </a:r>
            <a:br>
              <a:rPr lang="uk-UA" dirty="0"/>
            </a:br>
            <a:endParaRPr lang="uk-UA" dirty="0"/>
          </a:p>
        </p:txBody>
      </p:sp>
    </p:spTree>
    <p:extLst>
      <p:ext uri="{BB962C8B-B14F-4D97-AF65-F5344CB8AC3E}">
        <p14:creationId xmlns:p14="http://schemas.microsoft.com/office/powerpoint/2010/main" val="2069408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856984" cy="6552728"/>
          </a:xfrm>
        </p:spPr>
        <p:txBody>
          <a:bodyPr>
            <a:normAutofit/>
          </a:bodyPr>
          <a:lstStyle/>
          <a:p>
            <a:pPr marL="45720" indent="0" algn="r">
              <a:buNone/>
            </a:pPr>
            <a:r>
              <a:rPr lang="uk-UA" b="1" dirty="0"/>
              <a:t>Аналіз та характеристика стратегій інтегрованого </a:t>
            </a:r>
            <a:r>
              <a:rPr lang="uk-UA" b="1" dirty="0" smtClean="0"/>
              <a:t>росту</a:t>
            </a:r>
          </a:p>
          <a:p>
            <a:pPr marL="45720" indent="0" algn="just">
              <a:buNone/>
            </a:pPr>
            <a:endParaRPr lang="uk-UA" dirty="0" smtClean="0">
              <a:solidFill>
                <a:srgbClr val="0070C0"/>
              </a:solidFill>
            </a:endParaRPr>
          </a:p>
          <a:p>
            <a:pPr algn="just">
              <a:buFont typeface="Wingdings" panose="05000000000000000000" pitchFamily="2" charset="2"/>
              <a:buChar char="Ø"/>
            </a:pPr>
            <a:r>
              <a:rPr lang="uk-UA" dirty="0" smtClean="0">
                <a:solidFill>
                  <a:srgbClr val="0070C0"/>
                </a:solidFill>
              </a:rPr>
              <a:t>Стратегії </a:t>
            </a:r>
            <a:r>
              <a:rPr lang="uk-UA" dirty="0">
                <a:solidFill>
                  <a:srgbClr val="0070C0"/>
                </a:solidFill>
              </a:rPr>
              <a:t>інтегративного росту передбачають об'єднання зусиль фірми з іншими підприємствами з метою збільшення обсягу продажу, частки ринку та прибутку</a:t>
            </a:r>
            <a:r>
              <a:rPr lang="uk-UA" dirty="0"/>
              <a:t>.</a:t>
            </a:r>
            <a:br>
              <a:rPr lang="uk-UA" dirty="0"/>
            </a:br>
            <a:r>
              <a:rPr lang="uk-UA" dirty="0"/>
              <a:t/>
            </a:r>
            <a:br>
              <a:rPr lang="uk-UA" dirty="0"/>
            </a:br>
            <a:r>
              <a:rPr lang="uk-UA" dirty="0"/>
              <a:t/>
            </a:r>
            <a:br>
              <a:rPr lang="uk-UA" dirty="0"/>
            </a:br>
            <a:r>
              <a:rPr lang="uk-UA" dirty="0" smtClean="0"/>
              <a:t>Стратегія </a:t>
            </a:r>
            <a:r>
              <a:rPr lang="uk-UA" dirty="0"/>
              <a:t>горизонтальної інтеграції передбачає об’єднання з підприємствами-конкурентами</a:t>
            </a:r>
            <a:r>
              <a:rPr lang="uk-UA" dirty="0" smtClean="0"/>
              <a:t>.</a:t>
            </a:r>
          </a:p>
          <a:p>
            <a:pPr marL="45720" indent="0" algn="just">
              <a:buNone/>
            </a:pPr>
            <a:endParaRPr lang="uk-UA" dirty="0" smtClean="0">
              <a:solidFill>
                <a:srgbClr val="0070C0"/>
              </a:solidFill>
            </a:endParaRPr>
          </a:p>
          <a:p>
            <a:pPr algn="just">
              <a:buFont typeface="Wingdings" panose="05000000000000000000" pitchFamily="2" charset="2"/>
              <a:buChar char="Ø"/>
            </a:pPr>
            <a:r>
              <a:rPr lang="uk-UA" dirty="0" smtClean="0">
                <a:solidFill>
                  <a:srgbClr val="0070C0"/>
                </a:solidFill>
              </a:rPr>
              <a:t>Сучасною </a:t>
            </a:r>
            <a:r>
              <a:rPr lang="uk-UA" dirty="0">
                <a:solidFill>
                  <a:srgbClr val="0070C0"/>
                </a:solidFill>
              </a:rPr>
              <a:t>формою вертикальної інтеграції є вертикальні маркетингові системи, про які йтиметься під час розгляду маркетингової політики розподілу</a:t>
            </a:r>
            <a:r>
              <a:rPr lang="uk-UA" dirty="0"/>
              <a:t>.</a:t>
            </a:r>
            <a:br>
              <a:rPr lang="uk-UA" dirty="0"/>
            </a:br>
            <a:r>
              <a:rPr lang="uk-UA" dirty="0"/>
              <a:t/>
            </a:r>
            <a:br>
              <a:rPr lang="uk-UA" dirty="0"/>
            </a:br>
            <a:endParaRPr lang="uk-UA" dirty="0"/>
          </a:p>
        </p:txBody>
      </p:sp>
    </p:spTree>
    <p:extLst>
      <p:ext uri="{BB962C8B-B14F-4D97-AF65-F5344CB8AC3E}">
        <p14:creationId xmlns:p14="http://schemas.microsoft.com/office/powerpoint/2010/main" val="28674263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928992" cy="6552728"/>
          </a:xfrm>
        </p:spPr>
        <p:txBody>
          <a:bodyPr/>
          <a:lstStyle/>
          <a:p>
            <a:pPr>
              <a:buFont typeface="Wingdings" panose="05000000000000000000" pitchFamily="2" charset="2"/>
              <a:buChar char="Ø"/>
            </a:pPr>
            <a:r>
              <a:rPr lang="uk-UA" dirty="0">
                <a:solidFill>
                  <a:srgbClr val="0070C0"/>
                </a:solidFill>
              </a:rPr>
              <a:t>Стратегії диверсифікації.</a:t>
            </a:r>
            <a:r>
              <a:rPr lang="uk-UA" dirty="0"/>
              <a:t/>
            </a:r>
            <a:br>
              <a:rPr lang="uk-UA" dirty="0"/>
            </a:br>
            <a:r>
              <a:rPr lang="uk-UA" dirty="0"/>
              <a:t/>
            </a:r>
            <a:br>
              <a:rPr lang="uk-UA" dirty="0"/>
            </a:br>
            <a:r>
              <a:rPr lang="uk-UA" dirty="0"/>
              <a:t/>
            </a:r>
            <a:br>
              <a:rPr lang="uk-UA" dirty="0"/>
            </a:br>
            <a:r>
              <a:rPr lang="uk-UA" dirty="0"/>
              <a:t>1. </a:t>
            </a:r>
            <a:r>
              <a:rPr lang="uk-UA" i="1" dirty="0"/>
              <a:t>концентрична (вертикальна) диверсифікація;</a:t>
            </a:r>
            <a:br>
              <a:rPr lang="uk-UA" i="1" dirty="0"/>
            </a:br>
            <a:r>
              <a:rPr lang="uk-UA" i="1" dirty="0"/>
              <a:t/>
            </a:r>
            <a:br>
              <a:rPr lang="uk-UA" i="1" dirty="0"/>
            </a:br>
            <a:r>
              <a:rPr lang="uk-UA" i="1" dirty="0"/>
              <a:t>2. горизонтальна диверсифікація;</a:t>
            </a:r>
            <a:br>
              <a:rPr lang="uk-UA" i="1" dirty="0"/>
            </a:br>
            <a:r>
              <a:rPr lang="uk-UA" i="1" dirty="0"/>
              <a:t/>
            </a:r>
            <a:br>
              <a:rPr lang="uk-UA" i="1" dirty="0"/>
            </a:br>
            <a:r>
              <a:rPr lang="uk-UA" i="1" dirty="0"/>
              <a:t>3. </a:t>
            </a:r>
            <a:r>
              <a:rPr lang="uk-UA" i="1" dirty="0" err="1"/>
              <a:t>конгломеративна</a:t>
            </a:r>
            <a:r>
              <a:rPr lang="uk-UA" i="1" dirty="0"/>
              <a:t> диверсифікація.</a:t>
            </a:r>
            <a:br>
              <a:rPr lang="uk-UA" i="1" dirty="0"/>
            </a:br>
            <a:r>
              <a:rPr lang="uk-UA" dirty="0"/>
              <a:t/>
            </a:r>
            <a:br>
              <a:rPr lang="uk-UA" dirty="0"/>
            </a:br>
            <a:endParaRPr lang="uk-UA" dirty="0"/>
          </a:p>
        </p:txBody>
      </p:sp>
    </p:spTree>
    <p:extLst>
      <p:ext uri="{BB962C8B-B14F-4D97-AF65-F5344CB8AC3E}">
        <p14:creationId xmlns:p14="http://schemas.microsoft.com/office/powerpoint/2010/main" val="3822473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07504" y="116632"/>
            <a:ext cx="8856984" cy="6552728"/>
          </a:xfrm>
        </p:spPr>
        <p:txBody>
          <a:bodyPr/>
          <a:lstStyle/>
          <a:p>
            <a:pPr marL="45720" indent="0">
              <a:buNone/>
            </a:pPr>
            <a:endParaRPr lang="en-US" dirty="0" smtClean="0"/>
          </a:p>
          <a:p>
            <a:pPr marL="45720" indent="0">
              <a:buNone/>
            </a:pPr>
            <a:endParaRPr lang="en-US" dirty="0"/>
          </a:p>
          <a:p>
            <a:pPr marL="45720" indent="0">
              <a:buNone/>
            </a:pPr>
            <a:endParaRPr lang="en-US" sz="2800" dirty="0" smtClean="0"/>
          </a:p>
          <a:p>
            <a:pPr marL="45720" indent="0">
              <a:buNone/>
            </a:pPr>
            <a:r>
              <a:rPr lang="uk-UA" sz="2800" dirty="0" smtClean="0"/>
              <a:t>План</a:t>
            </a:r>
          </a:p>
          <a:p>
            <a:pPr marL="502920" indent="-457200">
              <a:buAutoNum type="arabicPeriod"/>
            </a:pPr>
            <a:r>
              <a:rPr lang="uk-UA" sz="2800" b="1" dirty="0" smtClean="0"/>
              <a:t>Види </a:t>
            </a:r>
            <a:r>
              <a:rPr lang="uk-UA" sz="2800" b="1" dirty="0"/>
              <a:t>маркетингових </a:t>
            </a:r>
            <a:r>
              <a:rPr lang="uk-UA" sz="2800" b="1" dirty="0" smtClean="0"/>
              <a:t>стратегій</a:t>
            </a:r>
          </a:p>
          <a:p>
            <a:pPr marL="502920" indent="-457200">
              <a:buAutoNum type="arabicPeriod"/>
            </a:pPr>
            <a:r>
              <a:rPr lang="uk-UA" sz="2800" b="1" dirty="0"/>
              <a:t>Матриця І. </a:t>
            </a:r>
            <a:r>
              <a:rPr lang="uk-UA" sz="2800" b="1" dirty="0" err="1"/>
              <a:t>Ансофа</a:t>
            </a:r>
            <a:r>
              <a:rPr lang="uk-UA" sz="2800" b="1" dirty="0"/>
              <a:t> «</a:t>
            </a:r>
            <a:r>
              <a:rPr lang="uk-UA" sz="2800" b="1" dirty="0" smtClean="0"/>
              <a:t>товар-ринок</a:t>
            </a:r>
          </a:p>
          <a:p>
            <a:pPr marL="502920" indent="-457200">
              <a:buFont typeface="Georgia" pitchFamily="18" charset="0"/>
              <a:buAutoNum type="arabicPeriod"/>
            </a:pPr>
            <a:r>
              <a:rPr lang="uk-UA" sz="2800" b="1" dirty="0"/>
              <a:t>Аналіз та характеристика стратегій інтегрованого росту</a:t>
            </a:r>
          </a:p>
          <a:p>
            <a:pPr marL="502920" indent="-457200">
              <a:buAutoNum type="arabicPeriod"/>
            </a:pPr>
            <a:endParaRPr lang="uk-UA" sz="2800" b="1" dirty="0" smtClean="0"/>
          </a:p>
          <a:p>
            <a:pPr marL="502920" indent="-457200">
              <a:buAutoNum type="arabicPeriod"/>
            </a:pPr>
            <a:endParaRPr lang="uk-UA" sz="2800" b="1" dirty="0" smtClean="0"/>
          </a:p>
          <a:p>
            <a:pPr marL="502920" indent="-457200">
              <a:buAutoNum type="arabicPeriod"/>
            </a:pPr>
            <a:endParaRPr lang="uk-UA" sz="2800" b="1" dirty="0"/>
          </a:p>
          <a:p>
            <a:pPr marL="502920" indent="-457200">
              <a:buAutoNum type="arabicPeriod"/>
            </a:pPr>
            <a:endParaRPr lang="uk-UA" b="1" dirty="0" smtClean="0"/>
          </a:p>
          <a:p>
            <a:pPr marL="502920" indent="-457200">
              <a:buAutoNum type="arabicPeriod"/>
            </a:pPr>
            <a:endParaRPr lang="uk-UA" b="1" dirty="0"/>
          </a:p>
          <a:p>
            <a:pPr marL="502920" indent="-457200">
              <a:buAutoNum type="arabicPeriod"/>
            </a:pPr>
            <a:endParaRPr lang="uk-UA" b="1" dirty="0" smtClean="0"/>
          </a:p>
          <a:p>
            <a:pPr marL="502920" indent="-457200">
              <a:buAutoNum type="arabicPeriod"/>
            </a:pPr>
            <a:endParaRPr lang="uk-UA" b="1" dirty="0"/>
          </a:p>
          <a:p>
            <a:pPr marL="45720" indent="0">
              <a:buNone/>
            </a:pP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2200" y="4509120"/>
            <a:ext cx="2500536" cy="1875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36332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16632"/>
            <a:ext cx="8784976" cy="6552728"/>
          </a:xfrm>
        </p:spPr>
        <p:txBody>
          <a:bodyPr>
            <a:normAutofit/>
          </a:bodyPr>
          <a:lstStyle/>
          <a:p>
            <a:pPr>
              <a:buFont typeface="Wingdings" panose="05000000000000000000" pitchFamily="2" charset="2"/>
              <a:buChar char="Ø"/>
            </a:pPr>
            <a:r>
              <a:rPr lang="uk-UA" dirty="0">
                <a:solidFill>
                  <a:srgbClr val="0070C0"/>
                </a:solidFill>
              </a:rPr>
              <a:t>Стратегії щодо розвитку стратегічних господарських підрозділів у межах </a:t>
            </a:r>
            <a:r>
              <a:rPr lang="uk-UA" dirty="0" err="1">
                <a:solidFill>
                  <a:srgbClr val="0070C0"/>
                </a:solidFill>
              </a:rPr>
              <a:t>диверси-фікованої</a:t>
            </a:r>
            <a:r>
              <a:rPr lang="uk-UA" dirty="0">
                <a:solidFill>
                  <a:srgbClr val="0070C0"/>
                </a:solidFill>
              </a:rPr>
              <a:t> компанії ми проаналізували, розглядаючи моделі портфельного аналізу – матрицю Бостонської консультативної групи і матрицю «привабливість – конкурентоспроможність «Мак </a:t>
            </a:r>
            <a:r>
              <a:rPr lang="uk-UA" dirty="0" err="1">
                <a:solidFill>
                  <a:srgbClr val="0070C0"/>
                </a:solidFill>
              </a:rPr>
              <a:t>Кінсі</a:t>
            </a:r>
            <a:r>
              <a:rPr lang="uk-UA" dirty="0" smtClean="0">
                <a:solidFill>
                  <a:srgbClr val="0070C0"/>
                </a:solidFill>
              </a:rPr>
              <a:t>».</a:t>
            </a:r>
          </a:p>
          <a:p>
            <a:pPr marL="45720" indent="0">
              <a:buNone/>
            </a:pPr>
            <a:endParaRPr lang="uk-UA" dirty="0" smtClean="0">
              <a:solidFill>
                <a:srgbClr val="0070C0"/>
              </a:solidFill>
            </a:endParaRPr>
          </a:p>
          <a:p>
            <a:pPr marL="45720" indent="0">
              <a:buNone/>
            </a:pPr>
            <a:r>
              <a:rPr lang="uk-UA" dirty="0" smtClean="0">
                <a:solidFill>
                  <a:srgbClr val="0070C0"/>
                </a:solidFill>
              </a:rPr>
              <a:t>Стратегії </a:t>
            </a:r>
            <a:r>
              <a:rPr lang="uk-UA" dirty="0">
                <a:solidFill>
                  <a:srgbClr val="0070C0"/>
                </a:solidFill>
              </a:rPr>
              <a:t>лідера. </a:t>
            </a:r>
            <a:r>
              <a:rPr lang="uk-UA" dirty="0"/>
              <a:t>Ринковий лідер (фірма – «лідер» ринку) – це фірма, яка займає найбільшу ринкову частку на певному ринку </a:t>
            </a:r>
            <a:r>
              <a:rPr lang="uk-UA" dirty="0" smtClean="0"/>
              <a:t>збуту</a:t>
            </a:r>
          </a:p>
          <a:p>
            <a:pPr marL="45720" indent="0">
              <a:buNone/>
            </a:pPr>
            <a:r>
              <a:rPr lang="uk-UA" dirty="0" smtClean="0"/>
              <a:t>-</a:t>
            </a:r>
            <a:r>
              <a:rPr lang="uk-UA" i="1" dirty="0" smtClean="0"/>
              <a:t>стратегія </a:t>
            </a:r>
            <a:r>
              <a:rPr lang="uk-UA" i="1" dirty="0"/>
              <a:t>розширення місткості ринку;</a:t>
            </a:r>
          </a:p>
          <a:p>
            <a:pPr marL="45720" lvl="0" indent="0">
              <a:buNone/>
            </a:pPr>
            <a:r>
              <a:rPr lang="uk-UA" i="1" dirty="0" smtClean="0"/>
              <a:t>-стратегія </a:t>
            </a:r>
            <a:r>
              <a:rPr lang="uk-UA" i="1" dirty="0"/>
              <a:t>захисту позицій;</a:t>
            </a:r>
          </a:p>
          <a:p>
            <a:pPr marL="45720" lvl="0" indent="0">
              <a:buNone/>
            </a:pPr>
            <a:r>
              <a:rPr lang="uk-UA" i="1" dirty="0" smtClean="0"/>
              <a:t>-стратегія </a:t>
            </a:r>
            <a:r>
              <a:rPr lang="uk-UA" i="1" dirty="0"/>
              <a:t>підвищення ринкової частки за існуючої місткості ринку.</a:t>
            </a:r>
          </a:p>
          <a:p>
            <a:pPr marL="45720" indent="0">
              <a:buNone/>
            </a:pPr>
            <a:r>
              <a:rPr lang="uk-UA" dirty="0">
                <a:solidFill>
                  <a:srgbClr val="0070C0"/>
                </a:solidFill>
              </a:rPr>
              <a:t/>
            </a:r>
            <a:br>
              <a:rPr lang="uk-UA" dirty="0">
                <a:solidFill>
                  <a:srgbClr val="0070C0"/>
                </a:solidFill>
              </a:rPr>
            </a:br>
            <a:endParaRPr lang="uk-UA" dirty="0">
              <a:solidFill>
                <a:srgbClr val="0070C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4797152"/>
            <a:ext cx="2143125" cy="1846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5761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16632"/>
            <a:ext cx="8856984" cy="6624736"/>
          </a:xfrm>
        </p:spPr>
        <p:txBody>
          <a:bodyPr/>
          <a:lstStyle/>
          <a:p>
            <a:pPr>
              <a:buFont typeface="Wingdings" panose="05000000000000000000" pitchFamily="2" charset="2"/>
              <a:buChar char="ü"/>
            </a:pPr>
            <a:r>
              <a:rPr lang="uk-UA" dirty="0">
                <a:solidFill>
                  <a:srgbClr val="0070C0"/>
                </a:solidFill>
              </a:rPr>
              <a:t>Стратегія розширення місткості ринку </a:t>
            </a:r>
            <a:r>
              <a:rPr lang="uk-UA" dirty="0"/>
              <a:t>може бути реалізована через збільшення обсягів споживання товару, яке є варіантом стратегії глибокого проникнення на ринок та через пошук нових потреб або нових </a:t>
            </a:r>
            <a:r>
              <a:rPr lang="uk-UA" dirty="0" smtClean="0"/>
              <a:t>споживачів</a:t>
            </a:r>
          </a:p>
          <a:p>
            <a:pPr>
              <a:buFont typeface="Wingdings" panose="05000000000000000000" pitchFamily="2" charset="2"/>
              <a:buChar char="ü"/>
            </a:pPr>
            <a:r>
              <a:rPr lang="uk-UA" dirty="0">
                <a:solidFill>
                  <a:srgbClr val="0070C0"/>
                </a:solidFill>
              </a:rPr>
              <a:t>Стратегія захисту позиції (стратегія оборони</a:t>
            </a:r>
            <a:r>
              <a:rPr lang="uk-UA" dirty="0"/>
              <a:t>) має на меті захистити частку ринку фірми. При цьому можуть використовуватися різні форми інновації, технологічного лідерства, які мають на меті позиційний захист (захист ринкової частки за всією товарною номенклатурою), стратегія демаркетингу – зниження попиту в деяких сегментах через підвищення ціни, зменшення реклами, стимулювання збуту</a:t>
            </a:r>
            <a:r>
              <a:rPr lang="uk-UA" dirty="0" smtClean="0"/>
              <a:t>.</a:t>
            </a:r>
          </a:p>
          <a:p>
            <a:pPr>
              <a:buFont typeface="Wingdings" panose="05000000000000000000" pitchFamily="2" charset="2"/>
              <a:buChar char="ü"/>
            </a:pPr>
            <a:r>
              <a:rPr lang="uk-UA" dirty="0" smtClean="0">
                <a:solidFill>
                  <a:srgbClr val="0070C0"/>
                </a:solidFill>
              </a:rPr>
              <a:t>Стратегія </a:t>
            </a:r>
            <a:r>
              <a:rPr lang="uk-UA" dirty="0">
                <a:solidFill>
                  <a:srgbClr val="0070C0"/>
                </a:solidFill>
              </a:rPr>
              <a:t>підвищення ринкової частки за </a:t>
            </a:r>
            <a:r>
              <a:rPr lang="uk-UA" dirty="0"/>
              <a:t>наявної місткості ринку, по суті, є стратегією наступу і може бути реалізована через підвищення якості товару, виведення на ринок нових товарів, розширення асортименту, активізацію рекламної діяльності і стимулювання збуту, зниження витрат.</a:t>
            </a:r>
          </a:p>
        </p:txBody>
      </p:sp>
    </p:spTree>
    <p:extLst>
      <p:ext uri="{BB962C8B-B14F-4D97-AF65-F5344CB8AC3E}">
        <p14:creationId xmlns:p14="http://schemas.microsoft.com/office/powerpoint/2010/main" val="34256477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80720"/>
          </a:xfrm>
        </p:spPr>
        <p:txBody>
          <a:bodyPr>
            <a:normAutofit lnSpcReduction="10000"/>
          </a:bodyPr>
          <a:lstStyle/>
          <a:p>
            <a:pPr marL="45720" indent="0" algn="r">
              <a:buNone/>
            </a:pPr>
            <a:r>
              <a:rPr lang="uk-UA" b="1" dirty="0"/>
              <a:t>Види маркетингових </a:t>
            </a:r>
            <a:r>
              <a:rPr lang="uk-UA" b="1" dirty="0" smtClean="0"/>
              <a:t>стратегій</a:t>
            </a:r>
          </a:p>
          <a:p>
            <a:pPr marL="45720" indent="0" algn="just">
              <a:buNone/>
            </a:pPr>
            <a:r>
              <a:rPr lang="uk-UA" dirty="0" smtClean="0"/>
              <a:t>Кожен </a:t>
            </a:r>
            <a:r>
              <a:rPr lang="uk-UA" dirty="0"/>
              <a:t>тип стратегії вказує напрям маркетингової діяльності, а вибір конкретної стратегії є результатом відповіді на запитання:</a:t>
            </a:r>
          </a:p>
          <a:p>
            <a:pPr marL="45720" indent="0">
              <a:buNone/>
            </a:pPr>
            <a:r>
              <a:rPr lang="uk-UA" dirty="0" smtClean="0">
                <a:solidFill>
                  <a:srgbClr val="0070C0"/>
                </a:solidFill>
              </a:rPr>
              <a:t>– </a:t>
            </a:r>
            <a:r>
              <a:rPr lang="uk-UA" dirty="0">
                <a:solidFill>
                  <a:srgbClr val="0070C0"/>
                </a:solidFill>
              </a:rPr>
              <a:t>В якому напрямі розвиватиметься фірма (глобальні стратегії)?</a:t>
            </a:r>
            <a:br>
              <a:rPr lang="uk-UA" dirty="0">
                <a:solidFill>
                  <a:srgbClr val="0070C0"/>
                </a:solidFill>
              </a:rPr>
            </a:br>
            <a:r>
              <a:rPr lang="uk-UA" dirty="0">
                <a:solidFill>
                  <a:srgbClr val="0070C0"/>
                </a:solidFill>
              </a:rPr>
              <a:t/>
            </a:r>
            <a:br>
              <a:rPr lang="uk-UA" dirty="0">
                <a:solidFill>
                  <a:srgbClr val="0070C0"/>
                </a:solidFill>
              </a:rPr>
            </a:br>
            <a:r>
              <a:rPr lang="uk-UA" dirty="0">
                <a:solidFill>
                  <a:srgbClr val="0070C0"/>
                </a:solidFill>
              </a:rPr>
              <a:t>– На яких конкурентних перевагах базуватиметься стратегія (базові стратегії)?</a:t>
            </a:r>
            <a:br>
              <a:rPr lang="uk-UA" dirty="0">
                <a:solidFill>
                  <a:srgbClr val="0070C0"/>
                </a:solidFill>
              </a:rPr>
            </a:br>
            <a:r>
              <a:rPr lang="uk-UA" dirty="0">
                <a:solidFill>
                  <a:srgbClr val="0070C0"/>
                </a:solidFill>
              </a:rPr>
              <a:t/>
            </a:r>
            <a:br>
              <a:rPr lang="uk-UA" dirty="0">
                <a:solidFill>
                  <a:srgbClr val="0070C0"/>
                </a:solidFill>
              </a:rPr>
            </a:br>
            <a:r>
              <a:rPr lang="uk-UA" dirty="0">
                <a:solidFill>
                  <a:srgbClr val="0070C0"/>
                </a:solidFill>
              </a:rPr>
              <a:t>– Які напрями розвитку слід обрати (стратегії росту)?</a:t>
            </a:r>
            <a:br>
              <a:rPr lang="uk-UA" dirty="0">
                <a:solidFill>
                  <a:srgbClr val="0070C0"/>
                </a:solidFill>
              </a:rPr>
            </a:br>
            <a:r>
              <a:rPr lang="uk-UA" dirty="0">
                <a:solidFill>
                  <a:srgbClr val="0070C0"/>
                </a:solidFill>
              </a:rPr>
              <a:t/>
            </a:r>
            <a:br>
              <a:rPr lang="uk-UA" dirty="0">
                <a:solidFill>
                  <a:srgbClr val="0070C0"/>
                </a:solidFill>
              </a:rPr>
            </a:br>
            <a:r>
              <a:rPr lang="uk-UA" dirty="0">
                <a:solidFill>
                  <a:srgbClr val="0070C0"/>
                </a:solidFill>
              </a:rPr>
              <a:t>– Яку стратегію конкурентної боротьби обрати (маркетингові конкурентні стратегії)?</a:t>
            </a:r>
            <a:br>
              <a:rPr lang="uk-UA" dirty="0">
                <a:solidFill>
                  <a:srgbClr val="0070C0"/>
                </a:solidFill>
              </a:rPr>
            </a:br>
            <a:r>
              <a:rPr lang="uk-UA" dirty="0">
                <a:solidFill>
                  <a:srgbClr val="0070C0"/>
                </a:solidFill>
              </a:rPr>
              <a:t/>
            </a:r>
            <a:br>
              <a:rPr lang="uk-UA" dirty="0">
                <a:solidFill>
                  <a:srgbClr val="0070C0"/>
                </a:solidFill>
              </a:rPr>
            </a:br>
            <a:r>
              <a:rPr lang="uk-UA" dirty="0">
                <a:solidFill>
                  <a:srgbClr val="0070C0"/>
                </a:solidFill>
              </a:rPr>
              <a:t>– Які рішення щодо комплексу маркетингу слід прийняти (функціональні маркетингові стратегії)?</a:t>
            </a:r>
            <a:br>
              <a:rPr lang="uk-UA" dirty="0">
                <a:solidFill>
                  <a:srgbClr val="0070C0"/>
                </a:solidFill>
              </a:rPr>
            </a:br>
            <a:r>
              <a:rPr lang="uk-UA" dirty="0"/>
              <a:t/>
            </a:r>
            <a:br>
              <a:rPr lang="uk-UA" dirty="0"/>
            </a:br>
            <a:r>
              <a:rPr lang="uk-UA" dirty="0"/>
              <a:t/>
            </a:r>
            <a:br>
              <a:rPr lang="uk-UA" dirty="0"/>
            </a:br>
            <a:endParaRPr lang="uk-UA" dirty="0"/>
          </a:p>
        </p:txBody>
      </p:sp>
    </p:spTree>
    <p:extLst>
      <p:ext uri="{BB962C8B-B14F-4D97-AF65-F5344CB8AC3E}">
        <p14:creationId xmlns:p14="http://schemas.microsoft.com/office/powerpoint/2010/main" val="801162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16632"/>
            <a:ext cx="8712968" cy="6336704"/>
          </a:xfrm>
        </p:spPr>
        <p:txBody>
          <a:bodyPr/>
          <a:lstStyle/>
          <a:p>
            <a:pPr marL="45720" indent="0">
              <a:buNone/>
            </a:pPr>
            <a:endParaRPr lang="uk-UA" dirty="0" smtClean="0">
              <a:solidFill>
                <a:srgbClr val="0070C0"/>
              </a:solidFill>
            </a:endParaRPr>
          </a:p>
          <a:p>
            <a:pPr marL="45720" indent="0" algn="ctr">
              <a:buNone/>
            </a:pPr>
            <a:r>
              <a:rPr lang="uk-UA" b="1" dirty="0" smtClean="0">
                <a:solidFill>
                  <a:srgbClr val="0070C0"/>
                </a:solidFill>
              </a:rPr>
              <a:t>Глобальні </a:t>
            </a:r>
            <a:r>
              <a:rPr lang="uk-UA" b="1" dirty="0">
                <a:solidFill>
                  <a:srgbClr val="0070C0"/>
                </a:solidFill>
              </a:rPr>
              <a:t>маркетингові стратегії</a:t>
            </a:r>
            <a:endParaRPr lang="uk-UA" b="1" dirty="0"/>
          </a:p>
        </p:txBody>
      </p:sp>
      <p:sp>
        <p:nvSpPr>
          <p:cNvPr id="4" name="Прямоугольник 3"/>
          <p:cNvSpPr/>
          <p:nvPr/>
        </p:nvSpPr>
        <p:spPr>
          <a:xfrm>
            <a:off x="319065" y="260648"/>
            <a:ext cx="835292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Скругленный прямоугольник 4"/>
          <p:cNvSpPr/>
          <p:nvPr/>
        </p:nvSpPr>
        <p:spPr>
          <a:xfrm>
            <a:off x="107504" y="1232756"/>
            <a:ext cx="1800200" cy="9361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Скругленный прямоугольник 5"/>
          <p:cNvSpPr/>
          <p:nvPr/>
        </p:nvSpPr>
        <p:spPr>
          <a:xfrm>
            <a:off x="1763688" y="1908476"/>
            <a:ext cx="2160241" cy="115212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Скругленный прямоугольник 6"/>
          <p:cNvSpPr/>
          <p:nvPr/>
        </p:nvSpPr>
        <p:spPr>
          <a:xfrm>
            <a:off x="3923929" y="1354443"/>
            <a:ext cx="1872208" cy="10081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8" name="Скругленный прямоугольник 7"/>
          <p:cNvSpPr/>
          <p:nvPr/>
        </p:nvSpPr>
        <p:spPr>
          <a:xfrm>
            <a:off x="5580112" y="1973505"/>
            <a:ext cx="1577676" cy="108709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9" name="Скругленный прямоугольник 8"/>
          <p:cNvSpPr/>
          <p:nvPr/>
        </p:nvSpPr>
        <p:spPr>
          <a:xfrm>
            <a:off x="7118270" y="1446166"/>
            <a:ext cx="1486178" cy="68494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10" name="TextBox 9"/>
          <p:cNvSpPr txBox="1"/>
          <p:nvPr/>
        </p:nvSpPr>
        <p:spPr>
          <a:xfrm>
            <a:off x="261090" y="1333789"/>
            <a:ext cx="1707519" cy="553998"/>
          </a:xfrm>
          <a:prstGeom prst="rect">
            <a:avLst/>
          </a:prstGeom>
          <a:noFill/>
        </p:spPr>
        <p:txBody>
          <a:bodyPr vert="horz" wrap="none" rtlCol="0">
            <a:spAutoFit/>
          </a:bodyPr>
          <a:lstStyle/>
          <a:p>
            <a:r>
              <a:rPr lang="uk-UA" sz="1200" i="1" dirty="0" smtClean="0"/>
              <a:t>Стратегія</a:t>
            </a:r>
          </a:p>
          <a:p>
            <a:r>
              <a:rPr lang="uk-UA" sz="1200" i="1" dirty="0" smtClean="0"/>
              <a:t> </a:t>
            </a:r>
            <a:r>
              <a:rPr lang="uk-UA" sz="1200" i="1" dirty="0"/>
              <a:t>інтернаціоналізаці</a:t>
            </a:r>
            <a:r>
              <a:rPr lang="uk-UA" i="1" dirty="0"/>
              <a:t>ї</a:t>
            </a:r>
            <a:endParaRPr lang="uk-UA" dirty="0"/>
          </a:p>
        </p:txBody>
      </p:sp>
      <p:sp>
        <p:nvSpPr>
          <p:cNvPr id="11" name="TextBox 10"/>
          <p:cNvSpPr txBox="1"/>
          <p:nvPr/>
        </p:nvSpPr>
        <p:spPr>
          <a:xfrm>
            <a:off x="1968609" y="2170077"/>
            <a:ext cx="1818126" cy="646331"/>
          </a:xfrm>
          <a:prstGeom prst="rect">
            <a:avLst/>
          </a:prstGeom>
          <a:noFill/>
        </p:spPr>
        <p:txBody>
          <a:bodyPr wrap="none" rtlCol="0">
            <a:spAutoFit/>
          </a:bodyPr>
          <a:lstStyle/>
          <a:p>
            <a:r>
              <a:rPr lang="uk-UA" i="1" dirty="0"/>
              <a:t>стратегія </a:t>
            </a:r>
            <a:endParaRPr lang="uk-UA" i="1" dirty="0" smtClean="0"/>
          </a:p>
          <a:p>
            <a:r>
              <a:rPr lang="uk-UA" i="1" dirty="0" smtClean="0"/>
              <a:t>диверсифікації</a:t>
            </a:r>
            <a:endParaRPr lang="uk-UA" dirty="0"/>
          </a:p>
        </p:txBody>
      </p:sp>
      <p:sp>
        <p:nvSpPr>
          <p:cNvPr id="12" name="TextBox 11"/>
          <p:cNvSpPr txBox="1"/>
          <p:nvPr/>
        </p:nvSpPr>
        <p:spPr>
          <a:xfrm>
            <a:off x="3786735" y="1484783"/>
            <a:ext cx="1943161" cy="646331"/>
          </a:xfrm>
          <a:prstGeom prst="rect">
            <a:avLst/>
          </a:prstGeom>
          <a:noFill/>
        </p:spPr>
        <p:txBody>
          <a:bodyPr wrap="none" rtlCol="0">
            <a:spAutoFit/>
          </a:bodyPr>
          <a:lstStyle/>
          <a:p>
            <a:r>
              <a:rPr lang="uk-UA" i="1" dirty="0" smtClean="0"/>
              <a:t>Стратегія</a:t>
            </a:r>
          </a:p>
          <a:p>
            <a:r>
              <a:rPr lang="uk-UA" i="1" dirty="0" smtClean="0"/>
              <a:t> </a:t>
            </a:r>
            <a:r>
              <a:rPr lang="uk-UA" i="1" dirty="0"/>
              <a:t>сегментування</a:t>
            </a:r>
            <a:endParaRPr lang="uk-UA" dirty="0"/>
          </a:p>
        </p:txBody>
      </p:sp>
      <p:sp>
        <p:nvSpPr>
          <p:cNvPr id="13" name="TextBox 12"/>
          <p:cNvSpPr txBox="1"/>
          <p:nvPr/>
        </p:nvSpPr>
        <p:spPr>
          <a:xfrm>
            <a:off x="5580112" y="2293483"/>
            <a:ext cx="1577676" cy="646331"/>
          </a:xfrm>
          <a:prstGeom prst="rect">
            <a:avLst/>
          </a:prstGeom>
          <a:noFill/>
        </p:spPr>
        <p:txBody>
          <a:bodyPr wrap="none" rtlCol="0">
            <a:spAutoFit/>
          </a:bodyPr>
          <a:lstStyle/>
          <a:p>
            <a:r>
              <a:rPr lang="uk-UA" i="1" dirty="0" smtClean="0"/>
              <a:t>Стратегія</a:t>
            </a:r>
          </a:p>
          <a:p>
            <a:r>
              <a:rPr lang="uk-UA" i="1" dirty="0" smtClean="0"/>
              <a:t> </a:t>
            </a:r>
            <a:r>
              <a:rPr lang="uk-UA" i="1" dirty="0"/>
              <a:t>глобалізації</a:t>
            </a:r>
            <a:endParaRPr lang="uk-UA" dirty="0"/>
          </a:p>
        </p:txBody>
      </p:sp>
      <p:sp>
        <p:nvSpPr>
          <p:cNvPr id="14" name="TextBox 13"/>
          <p:cNvSpPr txBox="1"/>
          <p:nvPr/>
        </p:nvSpPr>
        <p:spPr>
          <a:xfrm>
            <a:off x="7257823" y="1522529"/>
            <a:ext cx="1414170" cy="646331"/>
          </a:xfrm>
          <a:prstGeom prst="rect">
            <a:avLst/>
          </a:prstGeom>
          <a:noFill/>
        </p:spPr>
        <p:txBody>
          <a:bodyPr wrap="none" rtlCol="0">
            <a:spAutoFit/>
          </a:bodyPr>
          <a:lstStyle/>
          <a:p>
            <a:r>
              <a:rPr lang="uk-UA" i="1" dirty="0"/>
              <a:t>стратегія </a:t>
            </a:r>
            <a:endParaRPr lang="uk-UA" i="1" dirty="0" smtClean="0"/>
          </a:p>
          <a:p>
            <a:r>
              <a:rPr lang="uk-UA" i="1" dirty="0" smtClean="0"/>
              <a:t>кооперації</a:t>
            </a:r>
            <a:endParaRPr lang="uk-UA" dirty="0"/>
          </a:p>
        </p:txBody>
      </p:sp>
    </p:spTree>
    <p:extLst>
      <p:ext uri="{BB962C8B-B14F-4D97-AF65-F5344CB8AC3E}">
        <p14:creationId xmlns:p14="http://schemas.microsoft.com/office/powerpoint/2010/main" val="3918835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16632"/>
            <a:ext cx="8856984" cy="6552728"/>
          </a:xfrm>
        </p:spPr>
        <p:txBody>
          <a:bodyPr/>
          <a:lstStyle/>
          <a:p>
            <a:pPr marL="45720" indent="0">
              <a:buNone/>
            </a:pPr>
            <a:r>
              <a:rPr lang="uk-UA" b="1" dirty="0">
                <a:solidFill>
                  <a:srgbClr val="0070C0"/>
                </a:solidFill>
              </a:rPr>
              <a:t>Базові стратегії</a:t>
            </a:r>
            <a:r>
              <a:rPr lang="uk-UA" b="1" dirty="0"/>
              <a:t>. </a:t>
            </a:r>
            <a:endParaRPr lang="uk-UA" b="1" dirty="0" smtClean="0"/>
          </a:p>
          <a:p>
            <a:pPr>
              <a:buFont typeface="Wingdings" panose="05000000000000000000" pitchFamily="2" charset="2"/>
              <a:buChar char="v"/>
            </a:pPr>
            <a:r>
              <a:rPr lang="uk-UA" dirty="0" smtClean="0">
                <a:solidFill>
                  <a:srgbClr val="0070C0"/>
                </a:solidFill>
              </a:rPr>
              <a:t>Стратегія </a:t>
            </a:r>
            <a:r>
              <a:rPr lang="uk-UA" dirty="0">
                <a:solidFill>
                  <a:srgbClr val="0070C0"/>
                </a:solidFill>
              </a:rPr>
              <a:t>цінового </a:t>
            </a:r>
            <a:r>
              <a:rPr lang="uk-UA" dirty="0" smtClean="0">
                <a:solidFill>
                  <a:srgbClr val="0070C0"/>
                </a:solidFill>
              </a:rPr>
              <a:t>лідерства</a:t>
            </a:r>
          </a:p>
          <a:p>
            <a:pPr>
              <a:buFont typeface="Wingdings" panose="05000000000000000000" pitchFamily="2" charset="2"/>
              <a:buChar char="v"/>
            </a:pPr>
            <a:r>
              <a:rPr lang="uk-UA" dirty="0">
                <a:solidFill>
                  <a:srgbClr val="0070C0"/>
                </a:solidFill>
              </a:rPr>
              <a:t>Стратегія </a:t>
            </a:r>
            <a:r>
              <a:rPr lang="uk-UA" dirty="0" smtClean="0">
                <a:solidFill>
                  <a:srgbClr val="0070C0"/>
                </a:solidFill>
              </a:rPr>
              <a:t>диференціації</a:t>
            </a:r>
          </a:p>
          <a:p>
            <a:pPr>
              <a:buFont typeface="Wingdings" panose="05000000000000000000" pitchFamily="2" charset="2"/>
              <a:buChar char="v"/>
            </a:pPr>
            <a:r>
              <a:rPr lang="uk-UA" dirty="0">
                <a:solidFill>
                  <a:srgbClr val="0070C0"/>
                </a:solidFill>
              </a:rPr>
              <a:t>Стратегія концентрації</a:t>
            </a:r>
            <a:endParaRPr lang="uk-UA" dirty="0" smtClean="0">
              <a:solidFill>
                <a:srgbClr val="0070C0"/>
              </a:solidFill>
            </a:endParaRPr>
          </a:p>
          <a:p>
            <a:pPr>
              <a:buFont typeface="Wingdings" panose="05000000000000000000" pitchFamily="2" charset="2"/>
              <a:buChar char="v"/>
            </a:pPr>
            <a:endParaRPr lang="uk-UA" dirty="0" smtClean="0">
              <a:solidFill>
                <a:srgbClr val="0070C0"/>
              </a:solidFill>
            </a:endParaRPr>
          </a:p>
          <a:p>
            <a:pPr>
              <a:buFont typeface="Wingdings" panose="05000000000000000000" pitchFamily="2" charset="2"/>
              <a:buChar char="v"/>
            </a:pPr>
            <a:endParaRPr lang="uk-UA" dirty="0"/>
          </a:p>
        </p:txBody>
      </p:sp>
    </p:spTree>
    <p:extLst>
      <p:ext uri="{BB962C8B-B14F-4D97-AF65-F5344CB8AC3E}">
        <p14:creationId xmlns:p14="http://schemas.microsoft.com/office/powerpoint/2010/main" val="343092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88640"/>
            <a:ext cx="8712968" cy="6408712"/>
          </a:xfrm>
        </p:spPr>
        <p:txBody>
          <a:bodyPr/>
          <a:lstStyle/>
          <a:p>
            <a:pPr marL="45720" indent="0">
              <a:buNone/>
            </a:pPr>
            <a:r>
              <a:rPr lang="uk-UA" dirty="0">
                <a:solidFill>
                  <a:srgbClr val="0070C0"/>
                </a:solidFill>
              </a:rPr>
              <a:t>Як саме фірма може досягти цінового лідерства? </a:t>
            </a:r>
            <a:r>
              <a:rPr lang="uk-UA" dirty="0"/>
              <a:t>Таких шляхів кілька:</a:t>
            </a:r>
            <a:br>
              <a:rPr lang="uk-UA" dirty="0"/>
            </a:br>
            <a:r>
              <a:rPr lang="uk-UA" dirty="0"/>
              <a:t/>
            </a:r>
            <a:br>
              <a:rPr lang="uk-UA" dirty="0"/>
            </a:br>
            <a:r>
              <a:rPr lang="uk-UA" i="1" dirty="0">
                <a:solidFill>
                  <a:srgbClr val="0070C0"/>
                </a:solidFill>
              </a:rPr>
              <a:t>1. зниження витрат за рахунок збільшення обсягів виробництва (економія на масштабах виробництва);</a:t>
            </a:r>
            <a:br>
              <a:rPr lang="uk-UA" i="1" dirty="0">
                <a:solidFill>
                  <a:srgbClr val="0070C0"/>
                </a:solidFill>
              </a:rPr>
            </a:br>
            <a:r>
              <a:rPr lang="uk-UA" i="1" dirty="0">
                <a:solidFill>
                  <a:srgbClr val="0070C0"/>
                </a:solidFill>
              </a:rPr>
              <a:t/>
            </a:r>
            <a:br>
              <a:rPr lang="uk-UA" i="1" dirty="0">
                <a:solidFill>
                  <a:srgbClr val="0070C0"/>
                </a:solidFill>
              </a:rPr>
            </a:br>
            <a:r>
              <a:rPr lang="uk-UA" i="1" dirty="0">
                <a:solidFill>
                  <a:srgbClr val="0070C0"/>
                </a:solidFill>
              </a:rPr>
              <a:t>2. відмова від дорогих супутніх послуг (щоправда, це може призвести до втрати частини покупців);</a:t>
            </a:r>
            <a:br>
              <a:rPr lang="uk-UA" i="1" dirty="0">
                <a:solidFill>
                  <a:srgbClr val="0070C0"/>
                </a:solidFill>
              </a:rPr>
            </a:br>
            <a:r>
              <a:rPr lang="uk-UA" i="1" dirty="0">
                <a:solidFill>
                  <a:srgbClr val="0070C0"/>
                </a:solidFill>
              </a:rPr>
              <a:t/>
            </a:r>
            <a:br>
              <a:rPr lang="uk-UA" i="1" dirty="0">
                <a:solidFill>
                  <a:srgbClr val="0070C0"/>
                </a:solidFill>
              </a:rPr>
            </a:br>
            <a:r>
              <a:rPr lang="uk-UA" i="1" dirty="0">
                <a:solidFill>
                  <a:srgbClr val="0070C0"/>
                </a:solidFill>
              </a:rPr>
              <a:t>3. створення дешевших для виробництва моделей продукції (приклад: фірма «МАЗОНІТЕ» вперше використала </a:t>
            </a:r>
            <a:r>
              <a:rPr lang="uk-UA" i="1" dirty="0" err="1">
                <a:solidFill>
                  <a:srgbClr val="0070C0"/>
                </a:solidFill>
              </a:rPr>
              <a:t>деревно-стружкову</a:t>
            </a:r>
            <a:r>
              <a:rPr lang="uk-UA" i="1" dirty="0">
                <a:solidFill>
                  <a:srgbClr val="0070C0"/>
                </a:solidFill>
              </a:rPr>
              <a:t> плитку замість деревини);</a:t>
            </a:r>
            <a:br>
              <a:rPr lang="uk-UA" i="1" dirty="0">
                <a:solidFill>
                  <a:srgbClr val="0070C0"/>
                </a:solidFill>
              </a:rPr>
            </a:br>
            <a:r>
              <a:rPr lang="uk-UA" i="1" dirty="0">
                <a:solidFill>
                  <a:srgbClr val="0070C0"/>
                </a:solidFill>
              </a:rPr>
              <a:t/>
            </a:r>
            <a:br>
              <a:rPr lang="uk-UA" i="1" dirty="0">
                <a:solidFill>
                  <a:srgbClr val="0070C0"/>
                </a:solidFill>
              </a:rPr>
            </a:br>
            <a:r>
              <a:rPr lang="uk-UA" i="1" dirty="0">
                <a:solidFill>
                  <a:srgbClr val="0070C0"/>
                </a:solidFill>
              </a:rPr>
              <a:t>4. доступ (або монополія) до дешевої сировини;</a:t>
            </a:r>
            <a:br>
              <a:rPr lang="uk-UA" i="1" dirty="0">
                <a:solidFill>
                  <a:srgbClr val="0070C0"/>
                </a:solidFill>
              </a:rPr>
            </a:br>
            <a:r>
              <a:rPr lang="uk-UA" i="1" dirty="0">
                <a:solidFill>
                  <a:srgbClr val="0070C0"/>
                </a:solidFill>
              </a:rPr>
              <a:t/>
            </a:r>
            <a:br>
              <a:rPr lang="uk-UA" i="1" dirty="0">
                <a:solidFill>
                  <a:srgbClr val="0070C0"/>
                </a:solidFill>
              </a:rPr>
            </a:br>
            <a:r>
              <a:rPr lang="uk-UA" i="1" dirty="0">
                <a:solidFill>
                  <a:srgbClr val="0070C0"/>
                </a:solidFill>
              </a:rPr>
              <a:t>5. вдосконалення технологічного процесу.</a:t>
            </a:r>
            <a:br>
              <a:rPr lang="uk-UA" i="1" dirty="0">
                <a:solidFill>
                  <a:srgbClr val="0070C0"/>
                </a:solidFill>
              </a:rPr>
            </a:br>
            <a:endParaRPr lang="uk-UA" i="1" dirty="0">
              <a:solidFill>
                <a:srgbClr val="0070C0"/>
              </a:solidFill>
            </a:endParaRPr>
          </a:p>
        </p:txBody>
      </p:sp>
    </p:spTree>
    <p:extLst>
      <p:ext uri="{BB962C8B-B14F-4D97-AF65-F5344CB8AC3E}">
        <p14:creationId xmlns:p14="http://schemas.microsoft.com/office/powerpoint/2010/main" val="2750986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88640"/>
            <a:ext cx="8712968" cy="6480720"/>
          </a:xfrm>
        </p:spPr>
        <p:txBody>
          <a:bodyPr/>
          <a:lstStyle/>
          <a:p>
            <a:pPr marL="45720" indent="0" algn="r">
              <a:buNone/>
            </a:pPr>
            <a:r>
              <a:rPr lang="uk-UA" b="1" dirty="0"/>
              <a:t>Матриця І. </a:t>
            </a:r>
            <a:r>
              <a:rPr lang="uk-UA" b="1" dirty="0" err="1"/>
              <a:t>Ансофа</a:t>
            </a:r>
            <a:r>
              <a:rPr lang="uk-UA" b="1" dirty="0"/>
              <a:t> «товар-ринок</a:t>
            </a:r>
            <a:r>
              <a:rPr lang="uk-UA" b="1" dirty="0" smtClean="0"/>
              <a:t>»</a:t>
            </a:r>
          </a:p>
          <a:p>
            <a:pPr marL="45720" indent="0" algn="just">
              <a:buNone/>
            </a:pPr>
            <a:r>
              <a:rPr lang="uk-UA" dirty="0">
                <a:solidFill>
                  <a:srgbClr val="0070C0"/>
                </a:solidFill>
              </a:rPr>
              <a:t>Теорія маркетингу накопичила, а на практиці використовуються моделі прийняття стратегічних </a:t>
            </a:r>
            <a:r>
              <a:rPr lang="uk-UA" dirty="0" smtClean="0">
                <a:solidFill>
                  <a:srgbClr val="0070C0"/>
                </a:solidFill>
              </a:rPr>
              <a:t>рішень.</a:t>
            </a:r>
          </a:p>
          <a:p>
            <a:pPr marL="45720" indent="0" algn="just">
              <a:buNone/>
            </a:pPr>
            <a:endParaRPr lang="uk-UA" dirty="0">
              <a:solidFill>
                <a:srgbClr val="0070C0"/>
              </a:solidFill>
            </a:endParaRPr>
          </a:p>
          <a:p>
            <a:pPr marL="45720" indent="0" algn="just">
              <a:buNone/>
            </a:pPr>
            <a:endParaRPr lang="uk-UA" dirty="0" smtClean="0">
              <a:solidFill>
                <a:srgbClr val="0070C0"/>
              </a:solidFill>
            </a:endParaRPr>
          </a:p>
          <a:p>
            <a:pPr marL="45720" indent="0" algn="just">
              <a:buNone/>
            </a:pPr>
            <a:r>
              <a:rPr lang="uk-UA" dirty="0"/>
              <a:t>Кожна з цих моделей втілює певний підхід до розробки маркетингових стратегій. Розглянемо сутність моделей, а також переваги і ризики, пов’язані з реалізацією кожної із цих стратегій.</a:t>
            </a:r>
          </a:p>
          <a:p>
            <a:pPr marL="45720" indent="0" algn="just">
              <a:buNone/>
            </a:pPr>
            <a:r>
              <a:rPr lang="uk-UA" dirty="0"/>
              <a:t/>
            </a:r>
            <a:br>
              <a:rPr lang="uk-UA" dirty="0"/>
            </a:br>
            <a:r>
              <a:rPr lang="uk-UA" dirty="0"/>
              <a:t/>
            </a:r>
            <a:br>
              <a:rPr lang="uk-UA" dirty="0"/>
            </a:br>
            <a:endParaRPr lang="uk-UA" dirty="0"/>
          </a:p>
        </p:txBody>
      </p:sp>
    </p:spTree>
    <p:extLst>
      <p:ext uri="{BB962C8B-B14F-4D97-AF65-F5344CB8AC3E}">
        <p14:creationId xmlns:p14="http://schemas.microsoft.com/office/powerpoint/2010/main" val="3671969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88640"/>
            <a:ext cx="8784976" cy="6408712"/>
          </a:xfrm>
        </p:spPr>
        <p:txBody>
          <a:bodyPr/>
          <a:lstStyle/>
          <a:p>
            <a:pPr marL="45720" indent="0">
              <a:buNone/>
            </a:pPr>
            <a:r>
              <a:rPr lang="uk-UA" b="1" dirty="0" smtClean="0"/>
              <a:t>Моделі прийняття стратегічних рішень</a:t>
            </a:r>
          </a:p>
          <a:p>
            <a:pPr marL="45720" indent="0">
              <a:buNone/>
            </a:pPr>
            <a:endParaRPr lang="uk-UA" b="1" dirty="0"/>
          </a:p>
          <a:p>
            <a:pPr marL="45720" indent="0">
              <a:buNone/>
            </a:pPr>
            <a:r>
              <a:rPr lang="uk-UA" b="1" dirty="0" smtClean="0"/>
              <a:t>          </a:t>
            </a:r>
            <a:r>
              <a:rPr lang="uk-UA" i="1" dirty="0" smtClean="0"/>
              <a:t>матриця </a:t>
            </a:r>
            <a:r>
              <a:rPr lang="uk-UA" i="1" dirty="0"/>
              <a:t>розвитку товару/ринку </a:t>
            </a:r>
            <a:r>
              <a:rPr lang="uk-UA" dirty="0"/>
              <a:t>(І. </a:t>
            </a:r>
            <a:r>
              <a:rPr lang="uk-UA" dirty="0" err="1"/>
              <a:t>Ансоффа</a:t>
            </a:r>
            <a:r>
              <a:rPr lang="uk-UA" dirty="0" smtClean="0"/>
              <a:t>);</a:t>
            </a:r>
          </a:p>
          <a:p>
            <a:pPr marL="45720" indent="0">
              <a:buNone/>
            </a:pPr>
            <a:endParaRPr lang="uk-UA" b="1" dirty="0"/>
          </a:p>
          <a:p>
            <a:pPr marL="45720" indent="0">
              <a:buNone/>
            </a:pPr>
            <a:r>
              <a:rPr lang="uk-UA" b="1" dirty="0" smtClean="0"/>
              <a:t>            </a:t>
            </a:r>
            <a:r>
              <a:rPr lang="uk-UA" i="1" dirty="0"/>
              <a:t>матриця конкуренції </a:t>
            </a:r>
            <a:r>
              <a:rPr lang="uk-UA" dirty="0"/>
              <a:t>(М. Портера);</a:t>
            </a:r>
            <a:endParaRPr lang="uk-UA" b="1" dirty="0" smtClean="0"/>
          </a:p>
          <a:p>
            <a:pPr marL="45720" indent="0">
              <a:buNone/>
            </a:pPr>
            <a:endParaRPr lang="uk-UA" b="1" dirty="0" smtClean="0"/>
          </a:p>
          <a:p>
            <a:pPr marL="45720" indent="0">
              <a:buNone/>
            </a:pPr>
            <a:r>
              <a:rPr lang="uk-UA" b="1" dirty="0" smtClean="0"/>
              <a:t>      </a:t>
            </a:r>
            <a:r>
              <a:rPr lang="uk-UA" i="1" dirty="0"/>
              <a:t>матриця росту/частка ринку </a:t>
            </a:r>
            <a:r>
              <a:rPr lang="uk-UA" dirty="0"/>
              <a:t>(матриця Бостонської </a:t>
            </a:r>
            <a:r>
              <a:rPr lang="uk-UA" dirty="0" smtClean="0"/>
              <a:t>     консультативної </a:t>
            </a:r>
            <a:r>
              <a:rPr lang="uk-UA" dirty="0"/>
              <a:t>групи</a:t>
            </a:r>
            <a:r>
              <a:rPr lang="uk-UA" dirty="0" smtClean="0"/>
              <a:t>);</a:t>
            </a:r>
          </a:p>
          <a:p>
            <a:pPr marL="45720" indent="0">
              <a:buNone/>
            </a:pPr>
            <a:endParaRPr lang="uk-UA" b="1" dirty="0" smtClean="0"/>
          </a:p>
          <a:p>
            <a:pPr marL="45720" indent="0">
              <a:buNone/>
            </a:pPr>
            <a:r>
              <a:rPr lang="uk-UA" b="1" dirty="0"/>
              <a:t> </a:t>
            </a:r>
            <a:r>
              <a:rPr lang="uk-UA" b="1" dirty="0" smtClean="0"/>
              <a:t>           </a:t>
            </a:r>
            <a:r>
              <a:rPr lang="uk-UA" i="1" dirty="0"/>
              <a:t>модель привабливість - конкурентоспроможність </a:t>
            </a:r>
            <a:r>
              <a:rPr lang="uk-UA" dirty="0"/>
              <a:t>(матриця Мак </a:t>
            </a:r>
            <a:r>
              <a:rPr lang="uk-UA" dirty="0" err="1"/>
              <a:t>Кінсі</a:t>
            </a:r>
            <a:r>
              <a:rPr lang="uk-UA" dirty="0"/>
              <a:t>).</a:t>
            </a:r>
          </a:p>
          <a:p>
            <a:pPr marL="45720" indent="0">
              <a:buNone/>
            </a:pPr>
            <a:endParaRPr lang="uk-UA" b="1" dirty="0"/>
          </a:p>
        </p:txBody>
      </p:sp>
      <p:sp>
        <p:nvSpPr>
          <p:cNvPr id="4" name="Улыбающееся лицо 3"/>
          <p:cNvSpPr/>
          <p:nvPr/>
        </p:nvSpPr>
        <p:spPr>
          <a:xfrm>
            <a:off x="395536" y="908720"/>
            <a:ext cx="648072" cy="432048"/>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5" name="Улыбающееся лицо 4"/>
          <p:cNvSpPr/>
          <p:nvPr/>
        </p:nvSpPr>
        <p:spPr>
          <a:xfrm>
            <a:off x="539552" y="1772816"/>
            <a:ext cx="504056" cy="432048"/>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6" name="Улыбающееся лицо 5"/>
          <p:cNvSpPr/>
          <p:nvPr/>
        </p:nvSpPr>
        <p:spPr>
          <a:xfrm>
            <a:off x="539552" y="2708920"/>
            <a:ext cx="504056" cy="64807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
        <p:nvSpPr>
          <p:cNvPr id="7" name="Улыбающееся лицо 6"/>
          <p:cNvSpPr/>
          <p:nvPr/>
        </p:nvSpPr>
        <p:spPr>
          <a:xfrm>
            <a:off x="539552" y="3861048"/>
            <a:ext cx="648072" cy="792088"/>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24243375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88640"/>
            <a:ext cx="8784976" cy="6480720"/>
          </a:xfrm>
        </p:spPr>
        <p:txBody>
          <a:bodyPr/>
          <a:lstStyle/>
          <a:p>
            <a:pPr marL="45720" indent="0" algn="just">
              <a:buNone/>
            </a:pPr>
            <a:r>
              <a:rPr lang="uk-UA" i="1" dirty="0" smtClean="0">
                <a:solidFill>
                  <a:srgbClr val="0070C0"/>
                </a:solidFill>
              </a:rPr>
              <a:t>  Матриця </a:t>
            </a:r>
            <a:r>
              <a:rPr lang="uk-UA" i="1" dirty="0">
                <a:solidFill>
                  <a:srgbClr val="0070C0"/>
                </a:solidFill>
              </a:rPr>
              <a:t>розвитку товару/ринку. </a:t>
            </a:r>
            <a:endParaRPr lang="uk-UA" i="1" dirty="0" smtClean="0">
              <a:solidFill>
                <a:srgbClr val="0070C0"/>
              </a:solidFill>
            </a:endParaRPr>
          </a:p>
          <a:p>
            <a:pPr marL="45720" indent="0" algn="just">
              <a:buNone/>
            </a:pPr>
            <a:r>
              <a:rPr lang="uk-UA" dirty="0" smtClean="0"/>
              <a:t>Згідно </a:t>
            </a:r>
            <a:r>
              <a:rPr lang="uk-UA" dirty="0"/>
              <a:t>з цією моделлю, яку запропонував І. </a:t>
            </a:r>
            <a:r>
              <a:rPr lang="uk-UA" dirty="0" err="1"/>
              <a:t>Ансофф</a:t>
            </a:r>
            <a:r>
              <a:rPr lang="uk-UA" dirty="0"/>
              <a:t>, існують </a:t>
            </a:r>
            <a:r>
              <a:rPr lang="uk-UA" i="1" dirty="0">
                <a:solidFill>
                  <a:srgbClr val="0070C0"/>
                </a:solidFill>
              </a:rPr>
              <a:t>чотири альтернативні стратегії росту бізнесу, спрямовані на реалізацію маркетингових цілей</a:t>
            </a:r>
            <a:r>
              <a:rPr lang="uk-UA" dirty="0" smtClean="0"/>
              <a:t>.</a:t>
            </a:r>
          </a:p>
          <a:p>
            <a:pPr marL="45720" indent="0" algn="just">
              <a:buNone/>
            </a:pPr>
            <a:endParaRPr lang="uk-UA"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00" y="4414052"/>
            <a:ext cx="2390775"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628799"/>
            <a:ext cx="5688632" cy="4699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4238169"/>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158</TotalTime>
  <Words>650</Words>
  <Application>Microsoft Office PowerPoint</Application>
  <PresentationFormat>Екран (4:3)</PresentationFormat>
  <Paragraphs>117</Paragraphs>
  <Slides>21</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21</vt:i4>
      </vt:variant>
    </vt:vector>
  </HeadingPairs>
  <TitlesOfParts>
    <vt:vector size="25" baseType="lpstr">
      <vt:lpstr>Georgia</vt:lpstr>
      <vt:lpstr>Trebuchet MS</vt:lpstr>
      <vt:lpstr>Wingdings</vt:lpstr>
      <vt:lpstr>Воздушный поток</vt:lpstr>
      <vt:lpstr>Тема  Маркетингові стратегії зростання і диверсифікації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Маркетингові стратегії зростання і диверсифікації</dc:title>
  <dc:creator>Igor Mosiyuk</dc:creator>
  <cp:lastModifiedBy>Пользователь Windows</cp:lastModifiedBy>
  <cp:revision>15</cp:revision>
  <dcterms:created xsi:type="dcterms:W3CDTF">2022-10-28T13:41:51Z</dcterms:created>
  <dcterms:modified xsi:type="dcterms:W3CDTF">2023-10-11T07:51:13Z</dcterms:modified>
</cp:coreProperties>
</file>