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0" r:id="rId3"/>
    <p:sldId id="271" r:id="rId4"/>
    <p:sldId id="272" r:id="rId5"/>
    <p:sldId id="273" r:id="rId6"/>
    <p:sldId id="274" r:id="rId7"/>
    <p:sldId id="275" r:id="rId8"/>
    <p:sldId id="276" r:id="rId9"/>
    <p:sldId id="277" r:id="rId10"/>
    <p:sldId id="278" r:id="rId11"/>
    <p:sldId id="279" r:id="rId12"/>
    <p:sldId id="258" r:id="rId13"/>
    <p:sldId id="257" r:id="rId14"/>
    <p:sldId id="260" r:id="rId15"/>
    <p:sldId id="261" r:id="rId16"/>
    <p:sldId id="259" r:id="rId17"/>
    <p:sldId id="262" r:id="rId18"/>
    <p:sldId id="263" r:id="rId19"/>
    <p:sldId id="264" r:id="rId20"/>
    <p:sldId id="265" r:id="rId21"/>
    <p:sldId id="266" r:id="rId22"/>
    <p:sldId id="267" r:id="rId23"/>
    <p:sldId id="268" r:id="rId24"/>
    <p:sldId id="269" r:id="rId25"/>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1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B301CC-0BA1-419B-A269-8D57317F1812}" type="datetimeFigureOut">
              <a:rPr lang="uk-UA" smtClean="0"/>
              <a:t>20.11.2020</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AA7426-A538-4A71-9CF1-EAC2E9034F66}" type="slidenum">
              <a:rPr lang="uk-UA" smtClean="0"/>
              <a:t>‹№›</a:t>
            </a:fld>
            <a:endParaRPr lang="uk-UA"/>
          </a:p>
        </p:txBody>
      </p:sp>
    </p:spTree>
    <p:extLst>
      <p:ext uri="{BB962C8B-B14F-4D97-AF65-F5344CB8AC3E}">
        <p14:creationId xmlns:p14="http://schemas.microsoft.com/office/powerpoint/2010/main" val="2987723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FAAA7426-A538-4A71-9CF1-EAC2E9034F66}" type="slidenum">
              <a:rPr lang="uk-UA" smtClean="0"/>
              <a:t>4</a:t>
            </a:fld>
            <a:endParaRPr lang="uk-UA"/>
          </a:p>
        </p:txBody>
      </p:sp>
    </p:spTree>
    <p:extLst>
      <p:ext uri="{BB962C8B-B14F-4D97-AF65-F5344CB8AC3E}">
        <p14:creationId xmlns:p14="http://schemas.microsoft.com/office/powerpoint/2010/main" val="2751128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9C7563A8-D309-4D8E-A4A8-661D69533D5A}" type="datetimeFigureOut">
              <a:rPr lang="uk-UA" smtClean="0"/>
              <a:t>19.11.2020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AA72AE50-D589-4E0E-90B6-38BD0B633076}" type="slidenum">
              <a:rPr lang="uk-UA" smtClean="0"/>
              <a:t>‹№›</a:t>
            </a:fld>
            <a:endParaRPr lang="uk-UA"/>
          </a:p>
        </p:txBody>
      </p:sp>
    </p:spTree>
    <p:extLst>
      <p:ext uri="{BB962C8B-B14F-4D97-AF65-F5344CB8AC3E}">
        <p14:creationId xmlns:p14="http://schemas.microsoft.com/office/powerpoint/2010/main" val="267792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9C7563A8-D309-4D8E-A4A8-661D69533D5A}" type="datetimeFigureOut">
              <a:rPr lang="uk-UA" smtClean="0"/>
              <a:t>19.11.2020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AA72AE50-D589-4E0E-90B6-38BD0B633076}" type="slidenum">
              <a:rPr lang="uk-UA" smtClean="0"/>
              <a:t>‹№›</a:t>
            </a:fld>
            <a:endParaRPr lang="uk-UA"/>
          </a:p>
        </p:txBody>
      </p:sp>
    </p:spTree>
    <p:extLst>
      <p:ext uri="{BB962C8B-B14F-4D97-AF65-F5344CB8AC3E}">
        <p14:creationId xmlns:p14="http://schemas.microsoft.com/office/powerpoint/2010/main" val="237350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9C7563A8-D309-4D8E-A4A8-661D69533D5A}" type="datetimeFigureOut">
              <a:rPr lang="uk-UA" smtClean="0"/>
              <a:t>19.11.2020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AA72AE50-D589-4E0E-90B6-38BD0B633076}" type="slidenum">
              <a:rPr lang="uk-UA" smtClean="0"/>
              <a:t>‹№›</a:t>
            </a:fld>
            <a:endParaRPr lang="uk-UA"/>
          </a:p>
        </p:txBody>
      </p:sp>
    </p:spTree>
    <p:extLst>
      <p:ext uri="{BB962C8B-B14F-4D97-AF65-F5344CB8AC3E}">
        <p14:creationId xmlns:p14="http://schemas.microsoft.com/office/powerpoint/2010/main" val="43230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9C7563A8-D309-4D8E-A4A8-661D69533D5A}" type="datetimeFigureOut">
              <a:rPr lang="uk-UA" smtClean="0"/>
              <a:t>19.11.2020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AA72AE50-D589-4E0E-90B6-38BD0B633076}" type="slidenum">
              <a:rPr lang="uk-UA" smtClean="0"/>
              <a:t>‹№›</a:t>
            </a:fld>
            <a:endParaRPr lang="uk-UA"/>
          </a:p>
        </p:txBody>
      </p:sp>
    </p:spTree>
    <p:extLst>
      <p:ext uri="{BB962C8B-B14F-4D97-AF65-F5344CB8AC3E}">
        <p14:creationId xmlns:p14="http://schemas.microsoft.com/office/powerpoint/2010/main" val="3242785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9C7563A8-D309-4D8E-A4A8-661D69533D5A}" type="datetimeFigureOut">
              <a:rPr lang="uk-UA" smtClean="0"/>
              <a:t>19.11.2020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AA72AE50-D589-4E0E-90B6-38BD0B633076}" type="slidenum">
              <a:rPr lang="uk-UA" smtClean="0"/>
              <a:t>‹№›</a:t>
            </a:fld>
            <a:endParaRPr lang="uk-UA"/>
          </a:p>
        </p:txBody>
      </p:sp>
    </p:spTree>
    <p:extLst>
      <p:ext uri="{BB962C8B-B14F-4D97-AF65-F5344CB8AC3E}">
        <p14:creationId xmlns:p14="http://schemas.microsoft.com/office/powerpoint/2010/main" val="345453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9C7563A8-D309-4D8E-A4A8-661D69533D5A}" type="datetimeFigureOut">
              <a:rPr lang="uk-UA" smtClean="0"/>
              <a:t>19.11.2020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AA72AE50-D589-4E0E-90B6-38BD0B633076}" type="slidenum">
              <a:rPr lang="uk-UA" smtClean="0"/>
              <a:t>‹№›</a:t>
            </a:fld>
            <a:endParaRPr lang="uk-UA"/>
          </a:p>
        </p:txBody>
      </p:sp>
    </p:spTree>
    <p:extLst>
      <p:ext uri="{BB962C8B-B14F-4D97-AF65-F5344CB8AC3E}">
        <p14:creationId xmlns:p14="http://schemas.microsoft.com/office/powerpoint/2010/main" val="4010357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9C7563A8-D309-4D8E-A4A8-661D69533D5A}" type="datetimeFigureOut">
              <a:rPr lang="uk-UA" smtClean="0"/>
              <a:t>19.11.2020</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AA72AE50-D589-4E0E-90B6-38BD0B633076}" type="slidenum">
              <a:rPr lang="uk-UA" smtClean="0"/>
              <a:t>‹№›</a:t>
            </a:fld>
            <a:endParaRPr lang="uk-UA"/>
          </a:p>
        </p:txBody>
      </p:sp>
    </p:spTree>
    <p:extLst>
      <p:ext uri="{BB962C8B-B14F-4D97-AF65-F5344CB8AC3E}">
        <p14:creationId xmlns:p14="http://schemas.microsoft.com/office/powerpoint/2010/main" val="357990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9C7563A8-D309-4D8E-A4A8-661D69533D5A}" type="datetimeFigureOut">
              <a:rPr lang="uk-UA" smtClean="0"/>
              <a:t>19.11.2020</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AA72AE50-D589-4E0E-90B6-38BD0B633076}" type="slidenum">
              <a:rPr lang="uk-UA" smtClean="0"/>
              <a:t>‹№›</a:t>
            </a:fld>
            <a:endParaRPr lang="uk-UA"/>
          </a:p>
        </p:txBody>
      </p:sp>
    </p:spTree>
    <p:extLst>
      <p:ext uri="{BB962C8B-B14F-4D97-AF65-F5344CB8AC3E}">
        <p14:creationId xmlns:p14="http://schemas.microsoft.com/office/powerpoint/2010/main" val="112865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9C7563A8-D309-4D8E-A4A8-661D69533D5A}" type="datetimeFigureOut">
              <a:rPr lang="uk-UA" smtClean="0"/>
              <a:t>19.11.2020</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AA72AE50-D589-4E0E-90B6-38BD0B633076}" type="slidenum">
              <a:rPr lang="uk-UA" smtClean="0"/>
              <a:t>‹№›</a:t>
            </a:fld>
            <a:endParaRPr lang="uk-UA"/>
          </a:p>
        </p:txBody>
      </p:sp>
    </p:spTree>
    <p:extLst>
      <p:ext uri="{BB962C8B-B14F-4D97-AF65-F5344CB8AC3E}">
        <p14:creationId xmlns:p14="http://schemas.microsoft.com/office/powerpoint/2010/main" val="1236436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9C7563A8-D309-4D8E-A4A8-661D69533D5A}" type="datetimeFigureOut">
              <a:rPr lang="uk-UA" smtClean="0"/>
              <a:t>19.11.2020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AA72AE50-D589-4E0E-90B6-38BD0B633076}" type="slidenum">
              <a:rPr lang="uk-UA" smtClean="0"/>
              <a:t>‹№›</a:t>
            </a:fld>
            <a:endParaRPr lang="uk-UA"/>
          </a:p>
        </p:txBody>
      </p:sp>
    </p:spTree>
    <p:extLst>
      <p:ext uri="{BB962C8B-B14F-4D97-AF65-F5344CB8AC3E}">
        <p14:creationId xmlns:p14="http://schemas.microsoft.com/office/powerpoint/2010/main" val="272672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9C7563A8-D309-4D8E-A4A8-661D69533D5A}" type="datetimeFigureOut">
              <a:rPr lang="uk-UA" smtClean="0"/>
              <a:t>19.11.2020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AA72AE50-D589-4E0E-90B6-38BD0B633076}" type="slidenum">
              <a:rPr lang="uk-UA" smtClean="0"/>
              <a:t>‹№›</a:t>
            </a:fld>
            <a:endParaRPr lang="uk-UA"/>
          </a:p>
        </p:txBody>
      </p:sp>
    </p:spTree>
    <p:extLst>
      <p:ext uri="{BB962C8B-B14F-4D97-AF65-F5344CB8AC3E}">
        <p14:creationId xmlns:p14="http://schemas.microsoft.com/office/powerpoint/2010/main" val="415881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563A8-D309-4D8E-A4A8-661D69533D5A}" type="datetimeFigureOut">
              <a:rPr lang="uk-UA" smtClean="0"/>
              <a:t>19.11.2020</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2AE50-D589-4E0E-90B6-38BD0B633076}" type="slidenum">
              <a:rPr lang="uk-UA" smtClean="0"/>
              <a:t>‹№›</a:t>
            </a:fld>
            <a:endParaRPr lang="uk-UA"/>
          </a:p>
        </p:txBody>
      </p:sp>
    </p:spTree>
    <p:extLst>
      <p:ext uri="{BB962C8B-B14F-4D97-AF65-F5344CB8AC3E}">
        <p14:creationId xmlns:p14="http://schemas.microsoft.com/office/powerpoint/2010/main" val="269151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052736"/>
            <a:ext cx="7772400" cy="1470025"/>
          </a:xfrm>
        </p:spPr>
        <p:txBody>
          <a:bodyPr>
            <a:normAutofit fontScale="90000"/>
          </a:bodyPr>
          <a:lstStyle/>
          <a:p>
            <a:r>
              <a:rPr lang="en-US" b="1" dirty="0" smtClean="0">
                <a:solidFill>
                  <a:schemeClr val="tx1"/>
                </a:solidFill>
                <a:latin typeface="Times New Roman" pitchFamily="18" charset="0"/>
                <a:cs typeface="Times New Roman" pitchFamily="18" charset="0"/>
              </a:rPr>
              <a:t>3</a:t>
            </a:r>
            <a:r>
              <a:rPr lang="uk-UA" b="1" dirty="0" smtClean="0">
                <a:solidFill>
                  <a:schemeClr val="tx1"/>
                </a:solidFill>
                <a:latin typeface="Times New Roman" pitchFamily="18" charset="0"/>
                <a:cs typeface="Times New Roman" pitchFamily="18" charset="0"/>
              </a:rPr>
              <a:t>. Прибуток та витрати підприємства: їх види та характеристика</a:t>
            </a:r>
            <a:br>
              <a:rPr lang="uk-UA" b="1" dirty="0" smtClean="0">
                <a:solidFill>
                  <a:schemeClr val="tx1"/>
                </a:solidFill>
                <a:latin typeface="Times New Roman" pitchFamily="18" charset="0"/>
                <a:cs typeface="Times New Roman" pitchFamily="18" charset="0"/>
              </a:rPr>
            </a:br>
            <a:endParaRPr lang="uk-UA" dirty="0"/>
          </a:p>
        </p:txBody>
      </p:sp>
    </p:spTree>
    <p:extLst>
      <p:ext uri="{BB962C8B-B14F-4D97-AF65-F5344CB8AC3E}">
        <p14:creationId xmlns:p14="http://schemas.microsoft.com/office/powerpoint/2010/main" val="707970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51520" y="188640"/>
            <a:ext cx="8579296" cy="6480720"/>
          </a:xfrm>
        </p:spPr>
        <p:txBody>
          <a:bodyPr/>
          <a:lstStyle/>
          <a:p>
            <a:pPr marL="0" indent="0">
              <a:buNone/>
            </a:pPr>
            <a:r>
              <a:rPr lang="uk-UA" dirty="0"/>
              <a:t>Залежно від строку, впродовж якого можлива зміна економічних ресурсів, залучених фірмою до виробництва певного </a:t>
            </a:r>
            <a:r>
              <a:rPr lang="uk-UA" dirty="0" smtClean="0"/>
              <a:t>виду продукції</a:t>
            </a:r>
            <a:r>
              <a:rPr lang="uk-UA" dirty="0"/>
              <a:t>, розрізняють:</a:t>
            </a:r>
            <a:br>
              <a:rPr lang="uk-UA" dirty="0"/>
            </a:br>
            <a:r>
              <a:rPr lang="uk-UA" dirty="0"/>
              <a:t>— </a:t>
            </a:r>
            <a:r>
              <a:rPr lang="uk-UA" i="1" dirty="0"/>
              <a:t>витрати фірми в довгостроковому періоді </a:t>
            </a:r>
            <a:r>
              <a:rPr lang="uk-UA" dirty="0"/>
              <a:t>(</a:t>
            </a:r>
            <a:r>
              <a:rPr lang="uk-UA" dirty="0" smtClean="0"/>
              <a:t>часовому інтервалі</a:t>
            </a:r>
            <a:r>
              <a:rPr lang="uk-UA" dirty="0"/>
              <a:t>, достатньому для зміни всіх зайнятих ресурсів);</a:t>
            </a:r>
            <a:br>
              <a:rPr lang="uk-UA" dirty="0"/>
            </a:br>
            <a:r>
              <a:rPr lang="uk-UA" dirty="0"/>
              <a:t>— </a:t>
            </a:r>
            <a:r>
              <a:rPr lang="uk-UA" i="1" dirty="0"/>
              <a:t>витрати фірми в короткостроковому періоді </a:t>
            </a:r>
            <a:r>
              <a:rPr lang="uk-UA" dirty="0"/>
              <a:t>(часовому інтервалі, протягом якого хоча б один вид ресурсів залишається незмінним).</a:t>
            </a:r>
            <a:r>
              <a:rPr lang="uk-UA" dirty="0" smtClean="0"/>
              <a:t> </a:t>
            </a:r>
            <a:br>
              <a:rPr lang="uk-UA" dirty="0" smtClean="0"/>
            </a:br>
            <a:endParaRPr lang="uk-UA" dirty="0"/>
          </a:p>
        </p:txBody>
      </p:sp>
    </p:spTree>
    <p:extLst>
      <p:ext uri="{BB962C8B-B14F-4D97-AF65-F5344CB8AC3E}">
        <p14:creationId xmlns:p14="http://schemas.microsoft.com/office/powerpoint/2010/main" val="2587463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7504" y="260648"/>
            <a:ext cx="8928992" cy="6408712"/>
          </a:xfrm>
        </p:spPr>
        <p:txBody>
          <a:bodyPr>
            <a:normAutofit/>
          </a:bodyPr>
          <a:lstStyle/>
          <a:p>
            <a:pPr marL="0" indent="450850">
              <a:buNone/>
            </a:pPr>
            <a:r>
              <a:rPr lang="uk-UA" sz="1800" dirty="0" smtClean="0">
                <a:latin typeface="Times New Roman" pitchFamily="18" charset="0"/>
                <a:cs typeface="Times New Roman" pitchFamily="18" charset="0"/>
              </a:rPr>
              <a:t>Витрати можна класифікувати за різними ознаками, але для прийняття рішень важливим є прив'язка витрат до обсягів діяльності і поділ витрат на:</a:t>
            </a:r>
          </a:p>
          <a:p>
            <a:pPr marL="0" indent="450850">
              <a:buNone/>
            </a:pPr>
            <a:r>
              <a:rPr lang="uk-UA" sz="1800" dirty="0" smtClean="0">
                <a:latin typeface="Times New Roman" pitchFamily="18" charset="0"/>
                <a:cs typeface="Times New Roman" pitchFamily="18" charset="0"/>
              </a:rPr>
              <a:t>Змінні (деревина, шурупи), - збільшення обсягів діяльності вимагає відповідного збільшення витрат</a:t>
            </a:r>
          </a:p>
          <a:p>
            <a:pPr marL="0" indent="450850">
              <a:buNone/>
            </a:pPr>
            <a:r>
              <a:rPr lang="uk-UA" sz="1800" dirty="0" smtClean="0">
                <a:latin typeface="Times New Roman" pitchFamily="18" charset="0"/>
                <a:cs typeface="Times New Roman" pitchFamily="18" charset="0"/>
              </a:rPr>
              <a:t>Постійні (зарплата директора) – залишаються незмінними при збільшенні або зменшенні обсягів виробництва.</a:t>
            </a:r>
            <a:endParaRPr lang="uk-UA" sz="18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204864"/>
            <a:ext cx="518457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896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381336" y="-904664"/>
            <a:ext cx="6381328" cy="9144000"/>
          </a:xfrm>
        </p:spPr>
      </p:pic>
      <p:sp>
        <p:nvSpPr>
          <p:cNvPr id="5" name="TextBox 4"/>
          <p:cNvSpPr txBox="1"/>
          <p:nvPr/>
        </p:nvSpPr>
        <p:spPr>
          <a:xfrm>
            <a:off x="0" y="9302"/>
            <a:ext cx="9144000" cy="400110"/>
          </a:xfrm>
          <a:prstGeom prst="rect">
            <a:avLst/>
          </a:prstGeom>
          <a:noFill/>
        </p:spPr>
        <p:txBody>
          <a:bodyPr wrap="square" rtlCol="0">
            <a:spAutoFit/>
          </a:bodyPr>
          <a:lstStyle/>
          <a:p>
            <a:pPr algn="ctr"/>
            <a:r>
              <a:rPr lang="uk-UA" sz="2000" b="1" dirty="0" smtClean="0">
                <a:latin typeface="Times New Roman" pitchFamily="18" charset="0"/>
                <a:cs typeface="Times New Roman" pitchFamily="18" charset="0"/>
              </a:rPr>
              <a:t>Зміна витрат в короткостроковому періоді</a:t>
            </a:r>
            <a:endParaRPr lang="uk-UA"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428463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lstStyle/>
          <a:p>
            <a:endParaRPr lang="uk-UA" dirty="0"/>
          </a:p>
        </p:txBody>
      </p:sp>
      <p:graphicFrame>
        <p:nvGraphicFramePr>
          <p:cNvPr id="4" name="Таблиця 3"/>
          <p:cNvGraphicFramePr>
            <a:graphicFrameLocks noGrp="1"/>
          </p:cNvGraphicFramePr>
          <p:nvPr>
            <p:extLst>
              <p:ext uri="{D42A27DB-BD31-4B8C-83A1-F6EECF244321}">
                <p14:modId xmlns:p14="http://schemas.microsoft.com/office/powerpoint/2010/main" val="3840062696"/>
              </p:ext>
            </p:extLst>
          </p:nvPr>
        </p:nvGraphicFramePr>
        <p:xfrm>
          <a:off x="179513" y="188640"/>
          <a:ext cx="8712967" cy="6408712"/>
        </p:xfrm>
        <a:graphic>
          <a:graphicData uri="http://schemas.openxmlformats.org/drawingml/2006/table">
            <a:tbl>
              <a:tblPr firstRow="1" firstCol="1" bandRow="1">
                <a:tableStyleId>{5C22544A-7EE6-4342-B048-85BDC9FD1C3A}</a:tableStyleId>
              </a:tblPr>
              <a:tblGrid>
                <a:gridCol w="670421"/>
                <a:gridCol w="1489818"/>
                <a:gridCol w="1440160"/>
                <a:gridCol w="1224136"/>
                <a:gridCol w="1296144"/>
                <a:gridCol w="1285733"/>
                <a:gridCol w="1306555"/>
              </a:tblGrid>
              <a:tr h="1626120">
                <a:tc>
                  <a:txBody>
                    <a:bodyPr/>
                    <a:lstStyle/>
                    <a:p>
                      <a:pPr>
                        <a:lnSpc>
                          <a:spcPct val="115000"/>
                        </a:lnSpc>
                        <a:spcAft>
                          <a:spcPts val="0"/>
                        </a:spcAft>
                      </a:pPr>
                      <a:r>
                        <a:rPr lang="uk-UA" sz="1600" dirty="0">
                          <a:effectLst/>
                          <a:latin typeface="Times New Roman" pitchFamily="18" charset="0"/>
                          <a:cs typeface="Times New Roman" pitchFamily="18" charset="0"/>
                        </a:rPr>
                        <a:t>Фаза</a:t>
                      </a: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600" dirty="0">
                          <a:effectLst/>
                          <a:latin typeface="Times New Roman" pitchFamily="18" charset="0"/>
                          <a:cs typeface="Times New Roman" pitchFamily="18" charset="0"/>
                        </a:rPr>
                        <a:t>Сукупні витрати</a:t>
                      </a:r>
                    </a:p>
                    <a:p>
                      <a:pPr>
                        <a:lnSpc>
                          <a:spcPct val="115000"/>
                        </a:lnSpc>
                        <a:spcAft>
                          <a:spcPts val="0"/>
                        </a:spcAft>
                      </a:pPr>
                      <a:r>
                        <a:rPr lang="uk-UA" sz="1600" dirty="0">
                          <a:effectLst/>
                          <a:latin typeface="Times New Roman" pitchFamily="18" charset="0"/>
                          <a:cs typeface="Times New Roman" pitchFamily="18" charset="0"/>
                        </a:rPr>
                        <a:t>ТС</a:t>
                      </a: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600">
                          <a:effectLst/>
                          <a:latin typeface="Times New Roman" pitchFamily="18" charset="0"/>
                          <a:cs typeface="Times New Roman" pitchFamily="18" charset="0"/>
                        </a:rPr>
                        <a:t>Змінні витрати</a:t>
                      </a:r>
                    </a:p>
                    <a:p>
                      <a:pPr>
                        <a:lnSpc>
                          <a:spcPct val="115000"/>
                        </a:lnSpc>
                        <a:spcAft>
                          <a:spcPts val="0"/>
                        </a:spcAft>
                      </a:pPr>
                      <a:r>
                        <a:rPr lang="en-US" sz="1600">
                          <a:effectLst/>
                          <a:latin typeface="Times New Roman" pitchFamily="18" charset="0"/>
                          <a:cs typeface="Times New Roman" pitchFamily="18" charset="0"/>
                        </a:rPr>
                        <a:t>VC</a:t>
                      </a:r>
                      <a:endParaRPr lang="uk-UA" sz="16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600" dirty="0">
                          <a:effectLst/>
                          <a:latin typeface="Times New Roman" pitchFamily="18" charset="0"/>
                          <a:cs typeface="Times New Roman" pitchFamily="18" charset="0"/>
                        </a:rPr>
                        <a:t>Постійні витрати</a:t>
                      </a:r>
                    </a:p>
                    <a:p>
                      <a:pPr>
                        <a:lnSpc>
                          <a:spcPct val="115000"/>
                        </a:lnSpc>
                        <a:spcAft>
                          <a:spcPts val="0"/>
                        </a:spcAft>
                      </a:pPr>
                      <a:r>
                        <a:rPr lang="en-US" sz="1600" dirty="0">
                          <a:effectLst/>
                          <a:latin typeface="Times New Roman" pitchFamily="18" charset="0"/>
                          <a:cs typeface="Times New Roman" pitchFamily="18" charset="0"/>
                        </a:rPr>
                        <a:t>FC</a:t>
                      </a: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600" dirty="0">
                          <a:effectLst/>
                          <a:latin typeface="Times New Roman" pitchFamily="18" charset="0"/>
                          <a:cs typeface="Times New Roman" pitchFamily="18" charset="0"/>
                        </a:rPr>
                        <a:t>Середні</a:t>
                      </a:r>
                    </a:p>
                    <a:p>
                      <a:pPr>
                        <a:lnSpc>
                          <a:spcPct val="115000"/>
                        </a:lnSpc>
                        <a:spcAft>
                          <a:spcPts val="0"/>
                        </a:spcAft>
                      </a:pPr>
                      <a:r>
                        <a:rPr lang="uk-UA" sz="1600" dirty="0">
                          <a:effectLst/>
                          <a:latin typeface="Times New Roman" pitchFamily="18" charset="0"/>
                          <a:cs typeface="Times New Roman" pitchFamily="18" charset="0"/>
                        </a:rPr>
                        <a:t>Сукупні витрати</a:t>
                      </a:r>
                    </a:p>
                    <a:p>
                      <a:pPr>
                        <a:lnSpc>
                          <a:spcPct val="115000"/>
                        </a:lnSpc>
                        <a:spcAft>
                          <a:spcPts val="0"/>
                        </a:spcAft>
                      </a:pPr>
                      <a:r>
                        <a:rPr lang="uk-UA" sz="1600" dirty="0">
                          <a:effectLst/>
                          <a:latin typeface="Times New Roman" pitchFamily="18" charset="0"/>
                          <a:cs typeface="Times New Roman" pitchFamily="18" charset="0"/>
                        </a:rPr>
                        <a:t> </a:t>
                      </a:r>
                      <a:r>
                        <a:rPr lang="en-US" sz="1600" dirty="0" smtClean="0">
                          <a:effectLst/>
                          <a:latin typeface="Times New Roman" pitchFamily="18" charset="0"/>
                          <a:cs typeface="Times New Roman" pitchFamily="18" charset="0"/>
                        </a:rPr>
                        <a:t>ATC</a:t>
                      </a: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600" dirty="0">
                          <a:effectLst/>
                          <a:latin typeface="Times New Roman" pitchFamily="18" charset="0"/>
                          <a:cs typeface="Times New Roman" pitchFamily="18" charset="0"/>
                        </a:rPr>
                        <a:t>Середні</a:t>
                      </a:r>
                    </a:p>
                    <a:p>
                      <a:pPr>
                        <a:lnSpc>
                          <a:spcPct val="115000"/>
                        </a:lnSpc>
                        <a:spcAft>
                          <a:spcPts val="0"/>
                        </a:spcAft>
                      </a:pPr>
                      <a:r>
                        <a:rPr lang="uk-UA" sz="1600" dirty="0">
                          <a:effectLst/>
                          <a:latin typeface="Times New Roman" pitchFamily="18" charset="0"/>
                          <a:cs typeface="Times New Roman" pitchFamily="18" charset="0"/>
                        </a:rPr>
                        <a:t>Змінні </a:t>
                      </a:r>
                      <a:r>
                        <a:rPr lang="uk-UA" sz="1600" dirty="0" smtClean="0">
                          <a:effectLst/>
                          <a:latin typeface="Times New Roman" pitchFamily="18" charset="0"/>
                          <a:cs typeface="Times New Roman" pitchFamily="18" charset="0"/>
                        </a:rPr>
                        <a:t>витрати</a:t>
                      </a:r>
                      <a:endParaRPr lang="en-US" sz="1600" dirty="0" smtClean="0">
                        <a:effectLst/>
                        <a:latin typeface="Times New Roman" pitchFamily="18" charset="0"/>
                        <a:cs typeface="Times New Roman" pitchFamily="18" charset="0"/>
                      </a:endParaRPr>
                    </a:p>
                    <a:p>
                      <a:pPr>
                        <a:lnSpc>
                          <a:spcPct val="115000"/>
                        </a:lnSpc>
                        <a:spcAft>
                          <a:spcPts val="0"/>
                        </a:spcAft>
                      </a:pPr>
                      <a:r>
                        <a:rPr lang="en-US" sz="1600" dirty="0" smtClean="0">
                          <a:effectLst/>
                          <a:latin typeface="Times New Roman" pitchFamily="18" charset="0"/>
                          <a:ea typeface="Calibri"/>
                          <a:cs typeface="Times New Roman" pitchFamily="18" charset="0"/>
                        </a:rPr>
                        <a:t>AVC</a:t>
                      </a: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600" dirty="0">
                          <a:effectLst/>
                          <a:latin typeface="Times New Roman" pitchFamily="18" charset="0"/>
                          <a:cs typeface="Times New Roman" pitchFamily="18" charset="0"/>
                        </a:rPr>
                        <a:t>Середні</a:t>
                      </a:r>
                    </a:p>
                    <a:p>
                      <a:pPr>
                        <a:lnSpc>
                          <a:spcPct val="115000"/>
                        </a:lnSpc>
                        <a:spcAft>
                          <a:spcPts val="0"/>
                        </a:spcAft>
                      </a:pPr>
                      <a:r>
                        <a:rPr lang="uk-UA" sz="1600" dirty="0">
                          <a:effectLst/>
                          <a:latin typeface="Times New Roman" pitchFamily="18" charset="0"/>
                          <a:cs typeface="Times New Roman" pitchFamily="18" charset="0"/>
                        </a:rPr>
                        <a:t>Постійні </a:t>
                      </a:r>
                      <a:r>
                        <a:rPr lang="uk-UA" sz="1600" dirty="0" smtClean="0">
                          <a:effectLst/>
                          <a:latin typeface="Times New Roman" pitchFamily="18" charset="0"/>
                          <a:cs typeface="Times New Roman" pitchFamily="18" charset="0"/>
                        </a:rPr>
                        <a:t>витрати</a:t>
                      </a:r>
                      <a:endParaRPr lang="en-US" sz="1600" dirty="0" smtClean="0">
                        <a:effectLst/>
                        <a:latin typeface="Times New Roman" pitchFamily="18" charset="0"/>
                        <a:cs typeface="Times New Roman" pitchFamily="18" charset="0"/>
                      </a:endParaRPr>
                    </a:p>
                    <a:p>
                      <a:pPr>
                        <a:lnSpc>
                          <a:spcPct val="115000"/>
                        </a:lnSpc>
                        <a:spcAft>
                          <a:spcPts val="0"/>
                        </a:spcAft>
                      </a:pPr>
                      <a:r>
                        <a:rPr lang="en-US" sz="1600" dirty="0" smtClean="0">
                          <a:effectLst/>
                          <a:latin typeface="Times New Roman" pitchFamily="18" charset="0"/>
                          <a:ea typeface="Calibri"/>
                          <a:cs typeface="Times New Roman" pitchFamily="18" charset="0"/>
                        </a:rPr>
                        <a:t>AFC</a:t>
                      </a:r>
                      <a:endParaRPr lang="uk-UA" sz="1600" dirty="0">
                        <a:effectLst/>
                        <a:latin typeface="Times New Roman" pitchFamily="18" charset="0"/>
                        <a:ea typeface="Calibri"/>
                        <a:cs typeface="Times New Roman" pitchFamily="18" charset="0"/>
                      </a:endParaRPr>
                    </a:p>
                  </a:txBody>
                  <a:tcPr marL="68580" marR="68580" marT="0" marB="0"/>
                </a:tc>
              </a:tr>
              <a:tr h="956518">
                <a:tc>
                  <a:txBody>
                    <a:bodyPr/>
                    <a:lstStyle/>
                    <a:p>
                      <a:pPr>
                        <a:lnSpc>
                          <a:spcPct val="115000"/>
                        </a:lnSpc>
                        <a:spcAft>
                          <a:spcPts val="0"/>
                        </a:spcAft>
                      </a:pPr>
                      <a:r>
                        <a:rPr lang="en-US" sz="1600">
                          <a:effectLst/>
                          <a:latin typeface="Times New Roman" pitchFamily="18" charset="0"/>
                          <a:cs typeface="Times New Roman" pitchFamily="18" charset="0"/>
                        </a:rPr>
                        <a:t>I</a:t>
                      </a:r>
                      <a:endParaRPr lang="uk-UA" sz="16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600" dirty="0">
                          <a:effectLst/>
                          <a:latin typeface="Times New Roman" pitchFamily="18" charset="0"/>
                          <a:cs typeface="Times New Roman" pitchFamily="18" charset="0"/>
                        </a:rPr>
                        <a:t> </a:t>
                      </a:r>
                      <a:r>
                        <a:rPr lang="uk-UA" sz="1600" dirty="0" smtClean="0">
                          <a:effectLst/>
                          <a:latin typeface="Times New Roman" pitchFamily="18" charset="0"/>
                          <a:cs typeface="Times New Roman" pitchFamily="18" charset="0"/>
                        </a:rPr>
                        <a:t>Зростають</a:t>
                      </a:r>
                      <a:r>
                        <a:rPr lang="uk-UA" sz="1600" baseline="0" dirty="0" smtClean="0">
                          <a:effectLst/>
                          <a:latin typeface="Times New Roman" pitchFamily="18" charset="0"/>
                          <a:cs typeface="Times New Roman" pitchFamily="18" charset="0"/>
                        </a:rPr>
                        <a:t> повільними темпами</a:t>
                      </a: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600" dirty="0" smtClean="0">
                          <a:effectLst/>
                          <a:latin typeface="Times New Roman" pitchFamily="18" charset="0"/>
                          <a:cs typeface="Times New Roman" pitchFamily="18" charset="0"/>
                        </a:rPr>
                        <a:t>Зростають</a:t>
                      </a:r>
                      <a:r>
                        <a:rPr lang="uk-UA" sz="1600" baseline="0" dirty="0" smtClean="0">
                          <a:effectLst/>
                          <a:latin typeface="Times New Roman" pitchFamily="18" charset="0"/>
                          <a:cs typeface="Times New Roman" pitchFamily="18" charset="0"/>
                        </a:rPr>
                        <a:t> </a:t>
                      </a:r>
                      <a:r>
                        <a:rPr lang="uk-UA" sz="1600" baseline="0" dirty="0" smtClean="0">
                          <a:effectLst/>
                          <a:latin typeface="Times New Roman" pitchFamily="18" charset="0"/>
                          <a:cs typeface="Times New Roman" pitchFamily="18" charset="0"/>
                        </a:rPr>
                        <a:t>повільними темпами</a:t>
                      </a: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600" dirty="0">
                          <a:effectLst/>
                          <a:latin typeface="Times New Roman" pitchFamily="18" charset="0"/>
                          <a:cs typeface="Times New Roman" pitchFamily="18" charset="0"/>
                        </a:rPr>
                        <a:t> </a:t>
                      </a:r>
                      <a:r>
                        <a:rPr lang="uk-UA" sz="1600" dirty="0" smtClean="0">
                          <a:effectLst/>
                          <a:latin typeface="Times New Roman" pitchFamily="18" charset="0"/>
                          <a:cs typeface="Times New Roman" pitchFamily="18" charset="0"/>
                        </a:rPr>
                        <a:t>Не змінюються</a:t>
                      </a: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400" dirty="0" smtClean="0">
                          <a:effectLst/>
                          <a:latin typeface="Times New Roman" pitchFamily="18" charset="0"/>
                          <a:cs typeface="Times New Roman" pitchFamily="18" charset="0"/>
                        </a:rPr>
                        <a:t>Зменшуються</a:t>
                      </a:r>
                      <a:endParaRPr lang="uk-UA" sz="14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400" dirty="0" smtClean="0">
                          <a:effectLst/>
                          <a:latin typeface="Times New Roman" pitchFamily="18" charset="0"/>
                          <a:cs typeface="Times New Roman" pitchFamily="18" charset="0"/>
                        </a:rPr>
                        <a:t>Зменшуються</a:t>
                      </a:r>
                      <a:endParaRPr lang="uk-UA" sz="14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400" dirty="0">
                          <a:effectLst/>
                          <a:latin typeface="Times New Roman" pitchFamily="18" charset="0"/>
                          <a:cs typeface="Times New Roman" pitchFamily="18" charset="0"/>
                        </a:rPr>
                        <a:t> </a:t>
                      </a:r>
                      <a:r>
                        <a:rPr lang="uk-UA" sz="1400" dirty="0" smtClean="0">
                          <a:effectLst/>
                          <a:latin typeface="Times New Roman" pitchFamily="18" charset="0"/>
                          <a:cs typeface="Times New Roman" pitchFamily="18" charset="0"/>
                        </a:rPr>
                        <a:t>Зменшуються</a:t>
                      </a:r>
                      <a:endParaRPr lang="uk-UA" sz="1400" dirty="0">
                        <a:effectLst/>
                        <a:latin typeface="Times New Roman" pitchFamily="18" charset="0"/>
                        <a:ea typeface="Calibri"/>
                        <a:cs typeface="Times New Roman" pitchFamily="18" charset="0"/>
                      </a:endParaRPr>
                    </a:p>
                  </a:txBody>
                  <a:tcPr marL="68580" marR="68580" marT="0" marB="0"/>
                </a:tc>
              </a:tr>
              <a:tr h="1275358">
                <a:tc>
                  <a:txBody>
                    <a:bodyPr/>
                    <a:lstStyle/>
                    <a:p>
                      <a:pPr>
                        <a:lnSpc>
                          <a:spcPct val="115000"/>
                        </a:lnSpc>
                        <a:spcAft>
                          <a:spcPts val="0"/>
                        </a:spcAft>
                      </a:pPr>
                      <a:r>
                        <a:rPr lang="en-US" sz="1600">
                          <a:effectLst/>
                          <a:latin typeface="Times New Roman" pitchFamily="18" charset="0"/>
                          <a:cs typeface="Times New Roman" pitchFamily="18" charset="0"/>
                        </a:rPr>
                        <a:t>II</a:t>
                      </a:r>
                      <a:endParaRPr lang="uk-UA" sz="1600">
                        <a:effectLst/>
                        <a:latin typeface="Times New Roman" pitchFamily="18" charset="0"/>
                        <a:ea typeface="Calibri"/>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1600" dirty="0">
                          <a:effectLst/>
                          <a:latin typeface="Times New Roman" pitchFamily="18" charset="0"/>
                          <a:cs typeface="Times New Roman" pitchFamily="18" charset="0"/>
                        </a:rPr>
                        <a:t> </a:t>
                      </a:r>
                      <a:r>
                        <a:rPr lang="uk-UA" sz="1600" dirty="0" smtClean="0">
                          <a:effectLst/>
                          <a:latin typeface="Times New Roman" pitchFamily="18" charset="0"/>
                          <a:cs typeface="Times New Roman" pitchFamily="18" charset="0"/>
                        </a:rPr>
                        <a:t>Зростають</a:t>
                      </a:r>
                      <a:r>
                        <a:rPr lang="uk-UA" sz="1600" baseline="0" dirty="0" smtClean="0">
                          <a:effectLst/>
                          <a:latin typeface="Times New Roman" pitchFamily="18" charset="0"/>
                          <a:cs typeface="Times New Roman" pitchFamily="18" charset="0"/>
                        </a:rPr>
                        <a:t> повільними темпами</a:t>
                      </a:r>
                      <a:endParaRPr lang="uk-UA" sz="1600" dirty="0" smtClean="0">
                        <a:effectLst/>
                        <a:latin typeface="Times New Roman" pitchFamily="18" charset="0"/>
                        <a:ea typeface="Calibri"/>
                        <a:cs typeface="Times New Roman" pitchFamily="18" charset="0"/>
                      </a:endParaRPr>
                    </a:p>
                    <a:p>
                      <a:pPr>
                        <a:lnSpc>
                          <a:spcPct val="115000"/>
                        </a:lnSpc>
                        <a:spcAft>
                          <a:spcPts val="0"/>
                        </a:spcAft>
                      </a:pPr>
                      <a:endParaRPr lang="uk-UA" sz="1600" dirty="0">
                        <a:effectLst/>
                        <a:latin typeface="Times New Roman" pitchFamily="18" charset="0"/>
                        <a:ea typeface="Calibri"/>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1600" dirty="0" smtClean="0">
                          <a:effectLst/>
                          <a:latin typeface="Times New Roman" pitchFamily="18" charset="0"/>
                          <a:cs typeface="Times New Roman" pitchFamily="18" charset="0"/>
                        </a:rPr>
                        <a:t>Зростають</a:t>
                      </a:r>
                      <a:r>
                        <a:rPr lang="uk-UA" sz="1600" baseline="0" dirty="0" smtClean="0">
                          <a:effectLst/>
                          <a:latin typeface="Times New Roman" pitchFamily="18" charset="0"/>
                          <a:cs typeface="Times New Roman" pitchFamily="18" charset="0"/>
                        </a:rPr>
                        <a:t> </a:t>
                      </a:r>
                      <a:r>
                        <a:rPr lang="uk-UA" sz="1600" baseline="0" dirty="0" smtClean="0">
                          <a:effectLst/>
                          <a:latin typeface="Times New Roman" pitchFamily="18" charset="0"/>
                          <a:cs typeface="Times New Roman" pitchFamily="18" charset="0"/>
                        </a:rPr>
                        <a:t>повільними темпами</a:t>
                      </a:r>
                      <a:endParaRPr lang="uk-UA" sz="1600" dirty="0" smtClean="0">
                        <a:effectLst/>
                        <a:latin typeface="Times New Roman" pitchFamily="18" charset="0"/>
                        <a:ea typeface="Calibri"/>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1600" dirty="0">
                          <a:effectLst/>
                          <a:latin typeface="Times New Roman" pitchFamily="18" charset="0"/>
                          <a:cs typeface="Times New Roman" pitchFamily="18" charset="0"/>
                        </a:rPr>
                        <a:t> </a:t>
                      </a:r>
                      <a:r>
                        <a:rPr lang="uk-UA" sz="1600" dirty="0" smtClean="0">
                          <a:effectLst/>
                          <a:latin typeface="Times New Roman" pitchFamily="18" charset="0"/>
                          <a:cs typeface="Times New Roman" pitchFamily="18" charset="0"/>
                        </a:rPr>
                        <a:t>Не змінюються</a:t>
                      </a:r>
                      <a:endParaRPr lang="uk-UA" sz="1600" dirty="0" smtClean="0">
                        <a:effectLst/>
                        <a:latin typeface="Times New Roman" pitchFamily="18" charset="0"/>
                        <a:ea typeface="Calibri"/>
                        <a:cs typeface="Times New Roman" pitchFamily="18" charset="0"/>
                      </a:endParaRPr>
                    </a:p>
                    <a:p>
                      <a:pPr>
                        <a:lnSpc>
                          <a:spcPct val="115000"/>
                        </a:lnSpc>
                        <a:spcAft>
                          <a:spcPts val="0"/>
                        </a:spcAft>
                      </a:pP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400" dirty="0" smtClean="0">
                          <a:effectLst/>
                          <a:latin typeface="Times New Roman" pitchFamily="18" charset="0"/>
                          <a:cs typeface="Times New Roman" pitchFamily="18" charset="0"/>
                        </a:rPr>
                        <a:t>Зменшуються</a:t>
                      </a:r>
                      <a:endParaRPr lang="uk-UA" sz="1400" dirty="0">
                        <a:effectLst/>
                        <a:latin typeface="Times New Roman" pitchFamily="18" charset="0"/>
                        <a:ea typeface="Calibri"/>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1400" dirty="0" smtClean="0">
                          <a:effectLst/>
                          <a:latin typeface="Times New Roman" pitchFamily="18" charset="0"/>
                          <a:cs typeface="Times New Roman" pitchFamily="18" charset="0"/>
                        </a:rPr>
                        <a:t> Зменшуються до мінімуму</a:t>
                      </a:r>
                      <a:endParaRPr lang="uk-UA" sz="1400" dirty="0" smtClean="0">
                        <a:effectLst/>
                        <a:latin typeface="Times New Roman" pitchFamily="18" charset="0"/>
                        <a:ea typeface="Calibri"/>
                        <a:cs typeface="Times New Roman" pitchFamily="18" charset="0"/>
                      </a:endParaRPr>
                    </a:p>
                    <a:p>
                      <a:pPr>
                        <a:lnSpc>
                          <a:spcPct val="115000"/>
                        </a:lnSpc>
                        <a:spcAft>
                          <a:spcPts val="0"/>
                        </a:spcAft>
                      </a:pPr>
                      <a:endParaRPr lang="uk-UA" sz="14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400" dirty="0">
                          <a:effectLst/>
                          <a:latin typeface="Times New Roman" pitchFamily="18" charset="0"/>
                          <a:cs typeface="Times New Roman" pitchFamily="18" charset="0"/>
                        </a:rPr>
                        <a:t> </a:t>
                      </a:r>
                      <a:r>
                        <a:rPr lang="uk-UA" sz="1400" dirty="0" smtClean="0">
                          <a:effectLst/>
                          <a:latin typeface="Times New Roman" pitchFamily="18" charset="0"/>
                          <a:cs typeface="Times New Roman" pitchFamily="18" charset="0"/>
                        </a:rPr>
                        <a:t>Зменшуються</a:t>
                      </a:r>
                      <a:endParaRPr lang="uk-UA" sz="1400" dirty="0">
                        <a:effectLst/>
                        <a:latin typeface="Times New Roman" pitchFamily="18" charset="0"/>
                        <a:ea typeface="Calibri"/>
                        <a:cs typeface="Times New Roman" pitchFamily="18" charset="0"/>
                      </a:endParaRPr>
                    </a:p>
                  </a:txBody>
                  <a:tcPr marL="68580" marR="68580" marT="0" marB="0"/>
                </a:tc>
              </a:tr>
              <a:tr h="1275358">
                <a:tc>
                  <a:txBody>
                    <a:bodyPr/>
                    <a:lstStyle/>
                    <a:p>
                      <a:pPr>
                        <a:lnSpc>
                          <a:spcPct val="115000"/>
                        </a:lnSpc>
                        <a:spcAft>
                          <a:spcPts val="0"/>
                        </a:spcAft>
                      </a:pPr>
                      <a:r>
                        <a:rPr lang="en-US" sz="1600">
                          <a:effectLst/>
                          <a:latin typeface="Times New Roman" pitchFamily="18" charset="0"/>
                          <a:cs typeface="Times New Roman" pitchFamily="18" charset="0"/>
                        </a:rPr>
                        <a:t>III</a:t>
                      </a:r>
                      <a:endParaRPr lang="uk-UA" sz="16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600" dirty="0">
                          <a:effectLst/>
                          <a:latin typeface="Times New Roman" pitchFamily="18" charset="0"/>
                          <a:cs typeface="Times New Roman" pitchFamily="18" charset="0"/>
                        </a:rPr>
                        <a:t> </a:t>
                      </a:r>
                      <a:r>
                        <a:rPr lang="uk-UA" sz="1600" dirty="0" smtClean="0">
                          <a:effectLst/>
                          <a:latin typeface="Times New Roman" pitchFamily="18" charset="0"/>
                          <a:cs typeface="Times New Roman" pitchFamily="18" charset="0"/>
                        </a:rPr>
                        <a:t>Зростають</a:t>
                      </a:r>
                      <a:r>
                        <a:rPr lang="uk-UA" sz="1600" baseline="0" dirty="0" smtClean="0">
                          <a:effectLst/>
                          <a:latin typeface="Times New Roman" pitchFamily="18" charset="0"/>
                          <a:cs typeface="Times New Roman" pitchFamily="18" charset="0"/>
                        </a:rPr>
                        <a:t> прискореними темпами</a:t>
                      </a: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600" dirty="0" smtClean="0">
                          <a:effectLst/>
                          <a:latin typeface="Times New Roman" pitchFamily="18" charset="0"/>
                          <a:cs typeface="Times New Roman" pitchFamily="18" charset="0"/>
                        </a:rPr>
                        <a:t>Зростають</a:t>
                      </a:r>
                      <a:r>
                        <a:rPr lang="uk-UA" sz="1600" baseline="0" dirty="0" smtClean="0">
                          <a:effectLst/>
                          <a:latin typeface="Times New Roman" pitchFamily="18" charset="0"/>
                          <a:cs typeface="Times New Roman" pitchFamily="18" charset="0"/>
                        </a:rPr>
                        <a:t> </a:t>
                      </a:r>
                      <a:r>
                        <a:rPr lang="uk-UA" sz="1600" baseline="0" dirty="0" smtClean="0">
                          <a:effectLst/>
                          <a:latin typeface="Times New Roman" pitchFamily="18" charset="0"/>
                          <a:cs typeface="Times New Roman" pitchFamily="18" charset="0"/>
                        </a:rPr>
                        <a:t>прискореними темпами</a:t>
                      </a:r>
                      <a:endParaRPr lang="uk-UA" sz="1600" dirty="0">
                        <a:effectLst/>
                        <a:latin typeface="Times New Roman" pitchFamily="18" charset="0"/>
                        <a:ea typeface="Calibri"/>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1600" dirty="0">
                          <a:effectLst/>
                          <a:latin typeface="Times New Roman" pitchFamily="18" charset="0"/>
                          <a:cs typeface="Times New Roman" pitchFamily="18" charset="0"/>
                        </a:rPr>
                        <a:t> </a:t>
                      </a:r>
                      <a:r>
                        <a:rPr lang="uk-UA" sz="1600" dirty="0" smtClean="0">
                          <a:effectLst/>
                          <a:latin typeface="Times New Roman" pitchFamily="18" charset="0"/>
                          <a:cs typeface="Times New Roman" pitchFamily="18" charset="0"/>
                        </a:rPr>
                        <a:t>Не змінюються</a:t>
                      </a:r>
                      <a:endParaRPr lang="uk-UA" sz="1600" dirty="0" smtClean="0">
                        <a:effectLst/>
                        <a:latin typeface="Times New Roman" pitchFamily="18" charset="0"/>
                        <a:ea typeface="Calibri"/>
                        <a:cs typeface="Times New Roman" pitchFamily="18" charset="0"/>
                      </a:endParaRPr>
                    </a:p>
                    <a:p>
                      <a:pPr>
                        <a:lnSpc>
                          <a:spcPct val="115000"/>
                        </a:lnSpc>
                        <a:spcAft>
                          <a:spcPts val="0"/>
                        </a:spcAft>
                      </a:pP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400" dirty="0" smtClean="0">
                          <a:effectLst/>
                          <a:latin typeface="Times New Roman" pitchFamily="18" charset="0"/>
                          <a:cs typeface="Times New Roman" pitchFamily="18" charset="0"/>
                        </a:rPr>
                        <a:t>Зменшуються до мінімуму</a:t>
                      </a:r>
                      <a:endParaRPr lang="uk-UA" sz="14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400" dirty="0">
                          <a:effectLst/>
                          <a:latin typeface="Times New Roman" pitchFamily="18" charset="0"/>
                          <a:cs typeface="Times New Roman" pitchFamily="18" charset="0"/>
                        </a:rPr>
                        <a:t> </a:t>
                      </a:r>
                      <a:r>
                        <a:rPr lang="uk-UA" sz="1400" dirty="0" smtClean="0">
                          <a:effectLst/>
                          <a:latin typeface="Times New Roman" pitchFamily="18" charset="0"/>
                          <a:cs typeface="Times New Roman" pitchFamily="18" charset="0"/>
                        </a:rPr>
                        <a:t>Зростають</a:t>
                      </a:r>
                      <a:endParaRPr lang="uk-UA" sz="14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400" dirty="0">
                          <a:effectLst/>
                          <a:latin typeface="Times New Roman" pitchFamily="18" charset="0"/>
                          <a:cs typeface="Times New Roman" pitchFamily="18" charset="0"/>
                        </a:rPr>
                        <a:t> </a:t>
                      </a:r>
                      <a:r>
                        <a:rPr lang="uk-UA" sz="1400" dirty="0" smtClean="0">
                          <a:effectLst/>
                          <a:latin typeface="Times New Roman" pitchFamily="18" charset="0"/>
                          <a:cs typeface="Times New Roman" pitchFamily="18" charset="0"/>
                        </a:rPr>
                        <a:t>Зменшуються</a:t>
                      </a:r>
                      <a:endParaRPr lang="uk-UA" sz="1400" dirty="0">
                        <a:effectLst/>
                        <a:latin typeface="Times New Roman" pitchFamily="18" charset="0"/>
                        <a:ea typeface="Calibri"/>
                        <a:cs typeface="Times New Roman" pitchFamily="18" charset="0"/>
                      </a:endParaRPr>
                    </a:p>
                  </a:txBody>
                  <a:tcPr marL="68580" marR="68580" marT="0" marB="0"/>
                </a:tc>
              </a:tr>
              <a:tr h="1275358">
                <a:tc>
                  <a:txBody>
                    <a:bodyPr/>
                    <a:lstStyle/>
                    <a:p>
                      <a:pPr>
                        <a:lnSpc>
                          <a:spcPct val="115000"/>
                        </a:lnSpc>
                        <a:spcAft>
                          <a:spcPts val="0"/>
                        </a:spcAft>
                      </a:pPr>
                      <a:r>
                        <a:rPr lang="en-US" sz="1600">
                          <a:effectLst/>
                          <a:latin typeface="Times New Roman" pitchFamily="18" charset="0"/>
                          <a:cs typeface="Times New Roman" pitchFamily="18" charset="0"/>
                        </a:rPr>
                        <a:t>IV</a:t>
                      </a:r>
                      <a:endParaRPr lang="uk-UA" sz="1600">
                        <a:effectLst/>
                        <a:latin typeface="Times New Roman" pitchFamily="18" charset="0"/>
                        <a:ea typeface="Calibri"/>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1600" dirty="0" smtClean="0">
                          <a:effectLst/>
                          <a:latin typeface="Times New Roman" pitchFamily="18" charset="0"/>
                          <a:cs typeface="Times New Roman" pitchFamily="18" charset="0"/>
                        </a:rPr>
                        <a:t>Зростають</a:t>
                      </a:r>
                      <a:r>
                        <a:rPr lang="uk-UA" sz="1600" baseline="0" dirty="0" smtClean="0">
                          <a:effectLst/>
                          <a:latin typeface="Times New Roman" pitchFamily="18" charset="0"/>
                          <a:cs typeface="Times New Roman" pitchFamily="18" charset="0"/>
                        </a:rPr>
                        <a:t> прискореними темпами</a:t>
                      </a:r>
                      <a:endParaRPr lang="uk-UA" sz="1600" dirty="0" smtClean="0">
                        <a:effectLst/>
                        <a:latin typeface="Times New Roman" pitchFamily="18" charset="0"/>
                        <a:ea typeface="Calibri"/>
                        <a:cs typeface="Times New Roman" pitchFamily="18" charset="0"/>
                      </a:endParaRPr>
                    </a:p>
                    <a:p>
                      <a:pPr>
                        <a:lnSpc>
                          <a:spcPct val="115000"/>
                        </a:lnSpc>
                        <a:spcAft>
                          <a:spcPts val="0"/>
                        </a:spcAft>
                      </a:pPr>
                      <a:endParaRPr lang="uk-UA" sz="1600" dirty="0">
                        <a:effectLst/>
                        <a:latin typeface="Times New Roman" pitchFamily="18" charset="0"/>
                        <a:ea typeface="Calibri"/>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1600" dirty="0">
                          <a:effectLst/>
                          <a:latin typeface="Times New Roman" pitchFamily="18" charset="0"/>
                          <a:cs typeface="Times New Roman" pitchFamily="18" charset="0"/>
                        </a:rPr>
                        <a:t> </a:t>
                      </a:r>
                      <a:r>
                        <a:rPr lang="uk-UA" sz="1600" dirty="0" smtClean="0">
                          <a:effectLst/>
                          <a:latin typeface="Times New Roman" pitchFamily="18" charset="0"/>
                          <a:cs typeface="Times New Roman" pitchFamily="18" charset="0"/>
                        </a:rPr>
                        <a:t>Зростають</a:t>
                      </a:r>
                      <a:r>
                        <a:rPr lang="uk-UA" sz="1600" baseline="0" dirty="0" smtClean="0">
                          <a:effectLst/>
                          <a:latin typeface="Times New Roman" pitchFamily="18" charset="0"/>
                          <a:cs typeface="Times New Roman" pitchFamily="18" charset="0"/>
                        </a:rPr>
                        <a:t> прискореними темпами</a:t>
                      </a:r>
                      <a:endParaRPr lang="uk-UA" sz="1600" dirty="0" smtClean="0">
                        <a:effectLst/>
                        <a:latin typeface="Times New Roman" pitchFamily="18" charset="0"/>
                        <a:ea typeface="Calibri"/>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1600" dirty="0">
                          <a:effectLst/>
                          <a:latin typeface="Times New Roman" pitchFamily="18" charset="0"/>
                          <a:cs typeface="Times New Roman" pitchFamily="18" charset="0"/>
                        </a:rPr>
                        <a:t> </a:t>
                      </a:r>
                      <a:r>
                        <a:rPr lang="uk-UA" sz="1600" dirty="0" smtClean="0">
                          <a:effectLst/>
                          <a:latin typeface="Times New Roman" pitchFamily="18" charset="0"/>
                          <a:cs typeface="Times New Roman" pitchFamily="18" charset="0"/>
                        </a:rPr>
                        <a:t>Не змінюються</a:t>
                      </a:r>
                      <a:endParaRPr lang="uk-UA" sz="1600" dirty="0" smtClean="0">
                        <a:effectLst/>
                        <a:latin typeface="Times New Roman" pitchFamily="18" charset="0"/>
                        <a:ea typeface="Calibri"/>
                        <a:cs typeface="Times New Roman" pitchFamily="18" charset="0"/>
                      </a:endParaRPr>
                    </a:p>
                    <a:p>
                      <a:pPr>
                        <a:lnSpc>
                          <a:spcPct val="115000"/>
                        </a:lnSpc>
                        <a:spcAft>
                          <a:spcPts val="0"/>
                        </a:spcAft>
                      </a:pP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400" dirty="0">
                          <a:effectLst/>
                          <a:latin typeface="Times New Roman" pitchFamily="18" charset="0"/>
                          <a:cs typeface="Times New Roman" pitchFamily="18" charset="0"/>
                        </a:rPr>
                        <a:t> </a:t>
                      </a:r>
                      <a:r>
                        <a:rPr lang="uk-UA" sz="1400" dirty="0" smtClean="0">
                          <a:effectLst/>
                          <a:latin typeface="Times New Roman" pitchFamily="18" charset="0"/>
                          <a:cs typeface="Times New Roman" pitchFamily="18" charset="0"/>
                        </a:rPr>
                        <a:t>Зростають</a:t>
                      </a:r>
                      <a:endParaRPr lang="uk-UA" sz="14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400" dirty="0">
                          <a:effectLst/>
                          <a:latin typeface="Times New Roman" pitchFamily="18" charset="0"/>
                          <a:cs typeface="Times New Roman" pitchFamily="18" charset="0"/>
                        </a:rPr>
                        <a:t> </a:t>
                      </a:r>
                      <a:r>
                        <a:rPr lang="uk-UA" sz="1400" dirty="0" smtClean="0">
                          <a:effectLst/>
                          <a:latin typeface="Times New Roman" pitchFamily="18" charset="0"/>
                          <a:cs typeface="Times New Roman" pitchFamily="18" charset="0"/>
                        </a:rPr>
                        <a:t>Зростають</a:t>
                      </a:r>
                      <a:endParaRPr lang="uk-UA" sz="14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400" dirty="0">
                          <a:effectLst/>
                          <a:latin typeface="Times New Roman" pitchFamily="18" charset="0"/>
                          <a:cs typeface="Times New Roman" pitchFamily="18" charset="0"/>
                        </a:rPr>
                        <a:t> </a:t>
                      </a:r>
                      <a:r>
                        <a:rPr lang="uk-UA" sz="1400" dirty="0" smtClean="0">
                          <a:effectLst/>
                          <a:latin typeface="Times New Roman" pitchFamily="18" charset="0"/>
                          <a:cs typeface="Times New Roman" pitchFamily="18" charset="0"/>
                        </a:rPr>
                        <a:t>Зменшуються</a:t>
                      </a:r>
                      <a:endParaRPr lang="uk-UA" sz="1400"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43771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79512" y="188640"/>
            <a:ext cx="8712968" cy="6408712"/>
          </a:xfrm>
        </p:spPr>
        <p:txBody>
          <a:bodyPr>
            <a:noAutofit/>
          </a:bodyPr>
          <a:lstStyle/>
          <a:p>
            <a:pPr marL="4763" indent="533400">
              <a:buNone/>
              <a:tabLst>
                <a:tab pos="538163" algn="l"/>
              </a:tabLst>
            </a:pPr>
            <a:r>
              <a:rPr lang="uk-UA" sz="1600" dirty="0">
                <a:latin typeface="Times New Roman" pitchFamily="18" charset="0"/>
                <a:cs typeface="Times New Roman" pitchFamily="18" charset="0"/>
              </a:rPr>
              <a:t>Основним показником успішності діяльності фірми є її прибутковість. Як фірма, так і держава зацікавлені у зростанні маси прибутку. Фірма – оскільки саме чистий прибуток є складовою грошового потоку, що повертається на фірму. І саме за рахунок </a:t>
            </a:r>
            <a:r>
              <a:rPr lang="uk-UA" sz="1600" dirty="0" smtClean="0">
                <a:latin typeface="Times New Roman" pitchFamily="18" charset="0"/>
                <a:cs typeface="Times New Roman" pitchFamily="18" charset="0"/>
              </a:rPr>
              <a:t>чистого прибутку </a:t>
            </a:r>
            <a:r>
              <a:rPr lang="uk-UA" sz="1600" dirty="0">
                <a:latin typeface="Times New Roman" pitchFamily="18" charset="0"/>
                <a:cs typeface="Times New Roman" pitchFamily="18" charset="0"/>
              </a:rPr>
              <a:t>фірма може здійснювати розширення виробництва і додаткове стимулювання співробітників. Держава – оскільки це </a:t>
            </a:r>
            <a:r>
              <a:rPr lang="uk-UA" sz="1600" dirty="0" smtClean="0">
                <a:latin typeface="Times New Roman" pitchFamily="18" charset="0"/>
                <a:cs typeface="Times New Roman" pitchFamily="18" charset="0"/>
              </a:rPr>
              <a:t>веде до </a:t>
            </a:r>
            <a:r>
              <a:rPr lang="uk-UA" sz="1600" dirty="0">
                <a:latin typeface="Times New Roman" pitchFamily="18" charset="0"/>
                <a:cs typeface="Times New Roman" pitchFamily="18" charset="0"/>
              </a:rPr>
              <a:t>зростання надходжень до бюджету. Отже з теоретичної </a:t>
            </a:r>
            <a:r>
              <a:rPr lang="uk-UA" sz="1600" dirty="0" smtClean="0">
                <a:latin typeface="Times New Roman" pitchFamily="18" charset="0"/>
                <a:cs typeface="Times New Roman" pitchFamily="18" charset="0"/>
              </a:rPr>
              <a:t>точки зору </a:t>
            </a:r>
            <a:r>
              <a:rPr lang="uk-UA" sz="1600" dirty="0">
                <a:latin typeface="Times New Roman" pitchFamily="18" charset="0"/>
                <a:cs typeface="Times New Roman" pitchFamily="18" charset="0"/>
              </a:rPr>
              <a:t>прибуток є ідеальним оцінним показником діяльності, </a:t>
            </a:r>
            <a:r>
              <a:rPr lang="uk-UA" sz="1600" dirty="0" smtClean="0">
                <a:latin typeface="Times New Roman" pitchFamily="18" charset="0"/>
                <a:cs typeface="Times New Roman" pitchFamily="18" charset="0"/>
              </a:rPr>
              <a:t>який узгоджує </a:t>
            </a:r>
            <a:r>
              <a:rPr lang="uk-UA" sz="1600" dirty="0">
                <a:latin typeface="Times New Roman" pitchFamily="18" charset="0"/>
                <a:cs typeface="Times New Roman" pitchFamily="18" charset="0"/>
              </a:rPr>
              <a:t>інтереси як фірми, так і держави. Тобто як фірма, так </a:t>
            </a:r>
            <a:r>
              <a:rPr lang="uk-UA" sz="1600" dirty="0" smtClean="0">
                <a:latin typeface="Times New Roman" pitchFamily="18" charset="0"/>
                <a:cs typeface="Times New Roman" pitchFamily="18" charset="0"/>
              </a:rPr>
              <a:t>і держава </a:t>
            </a:r>
            <a:r>
              <a:rPr lang="uk-UA" sz="1600" dirty="0">
                <a:latin typeface="Times New Roman" pitchFamily="18" charset="0"/>
                <a:cs typeface="Times New Roman" pitchFamily="18" charset="0"/>
              </a:rPr>
              <a:t>мають бути зацікавлені у зростанні прибутку. Парадокс реального життя полягає у тому, що фірма докладає багато зусиль </a:t>
            </a:r>
            <a:r>
              <a:rPr lang="uk-UA" sz="1600" dirty="0" smtClean="0">
                <a:latin typeface="Times New Roman" pitchFamily="18" charset="0"/>
                <a:cs typeface="Times New Roman" pitchFamily="18" charset="0"/>
              </a:rPr>
              <a:t>для того</a:t>
            </a:r>
            <a:r>
              <a:rPr lang="uk-UA" sz="1600" dirty="0">
                <a:latin typeface="Times New Roman" pitchFamily="18" charset="0"/>
                <a:cs typeface="Times New Roman" pitchFamily="18" charset="0"/>
              </a:rPr>
              <a:t>, щоб приховати прибуток, а держава – для того, щоб </a:t>
            </a:r>
            <a:r>
              <a:rPr lang="uk-UA" sz="1600" dirty="0" smtClean="0">
                <a:latin typeface="Times New Roman" pitchFamily="18" charset="0"/>
                <a:cs typeface="Times New Roman" pitchFamily="18" charset="0"/>
              </a:rPr>
              <a:t>витягти його </a:t>
            </a:r>
            <a:r>
              <a:rPr lang="uk-UA" sz="1600" dirty="0">
                <a:latin typeface="Times New Roman" pitchFamily="18" charset="0"/>
                <a:cs typeface="Times New Roman" pitchFamily="18" charset="0"/>
              </a:rPr>
              <a:t>з тіні. Ця проблема сама по собі є цікавою для </a:t>
            </a:r>
            <a:r>
              <a:rPr lang="uk-UA" sz="1600" dirty="0" smtClean="0">
                <a:latin typeface="Times New Roman" pitchFamily="18" charset="0"/>
                <a:cs typeface="Times New Roman" pitchFamily="18" charset="0"/>
              </a:rPr>
              <a:t>дослідження, однак </a:t>
            </a:r>
            <a:r>
              <a:rPr lang="uk-UA" sz="1600" dirty="0">
                <a:latin typeface="Times New Roman" pitchFamily="18" charset="0"/>
                <a:cs typeface="Times New Roman" pitchFamily="18" charset="0"/>
              </a:rPr>
              <a:t>предметом нашого вивчення є </a:t>
            </a:r>
            <a:r>
              <a:rPr lang="uk-UA" sz="1600" dirty="0" smtClean="0">
                <a:latin typeface="Times New Roman" pitchFamily="18" charset="0"/>
                <a:cs typeface="Times New Roman" pitchFamily="18" charset="0"/>
              </a:rPr>
              <a:t>попереднє визначення прибутку.</a:t>
            </a:r>
            <a:r>
              <a:rPr lang="uk-UA" sz="1600" dirty="0">
                <a:latin typeface="Times New Roman" pitchFamily="18" charset="0"/>
                <a:cs typeface="Times New Roman" pitchFamily="18" charset="0"/>
              </a:rPr>
              <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Найбільш поширеними методами планування прибутку є:</a:t>
            </a:r>
            <a:br>
              <a:rPr lang="uk-UA" sz="1600" dirty="0">
                <a:latin typeface="Times New Roman" pitchFamily="18" charset="0"/>
                <a:cs typeface="Times New Roman" pitchFamily="18" charset="0"/>
              </a:rPr>
            </a:br>
            <a:r>
              <a:rPr lang="uk-UA" sz="1600" b="1" dirty="0">
                <a:latin typeface="Times New Roman" pitchFamily="18" charset="0"/>
                <a:cs typeface="Times New Roman" pitchFamily="18" charset="0"/>
              </a:rPr>
              <a:t>• </a:t>
            </a:r>
            <a:r>
              <a:rPr lang="uk-UA" sz="1600" b="1" dirty="0" smtClean="0">
                <a:latin typeface="Times New Roman" pitchFamily="18" charset="0"/>
                <a:cs typeface="Times New Roman" pitchFamily="18" charset="0"/>
              </a:rPr>
              <a:t>      складання </a:t>
            </a:r>
            <a:r>
              <a:rPr lang="uk-UA" sz="1600" b="1" dirty="0">
                <a:latin typeface="Times New Roman" pitchFamily="18" charset="0"/>
                <a:cs typeface="Times New Roman" pitchFamily="18" charset="0"/>
              </a:rPr>
              <a:t>плану прибутку;</a:t>
            </a:r>
            <a:br>
              <a:rPr lang="uk-UA" sz="1600" b="1" dirty="0">
                <a:latin typeface="Times New Roman" pitchFamily="18" charset="0"/>
                <a:cs typeface="Times New Roman" pitchFamily="18" charset="0"/>
              </a:rPr>
            </a:br>
            <a:r>
              <a:rPr lang="uk-UA" sz="1600" b="1" dirty="0">
                <a:latin typeface="Times New Roman" pitchFamily="18" charset="0"/>
                <a:cs typeface="Times New Roman" pitchFamily="18" charset="0"/>
              </a:rPr>
              <a:t>• </a:t>
            </a:r>
            <a:r>
              <a:rPr lang="uk-UA"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CVP-</a:t>
            </a:r>
            <a:r>
              <a:rPr lang="uk-UA" sz="1600" b="1" dirty="0">
                <a:latin typeface="Times New Roman" pitchFamily="18" charset="0"/>
                <a:cs typeface="Times New Roman" pitchFamily="18" charset="0"/>
              </a:rPr>
              <a:t>аналіз (</a:t>
            </a:r>
            <a:r>
              <a:rPr lang="en-US" sz="1600" b="1" dirty="0">
                <a:latin typeface="Times New Roman" pitchFamily="18" charset="0"/>
                <a:cs typeface="Times New Roman" pitchFamily="18" charset="0"/>
              </a:rPr>
              <a:t>cost-value-profit) </a:t>
            </a:r>
            <a:r>
              <a:rPr lang="uk-UA" sz="1600" b="1" dirty="0">
                <a:latin typeface="Times New Roman" pitchFamily="18" charset="0"/>
                <a:cs typeface="Times New Roman" pitchFamily="18" charset="0"/>
              </a:rPr>
              <a:t>або аналіз критичних співвідношень.</a:t>
            </a:r>
            <a:r>
              <a:rPr lang="uk-UA" sz="1600" dirty="0">
                <a:latin typeface="Times New Roman" pitchFamily="18" charset="0"/>
                <a:cs typeface="Times New Roman" pitchFamily="18" charset="0"/>
              </a:rPr>
              <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В залежності від наявної інформації і мети аналізу кожен з </a:t>
            </a:r>
            <a:r>
              <a:rPr lang="uk-UA" sz="1600" dirty="0" smtClean="0">
                <a:latin typeface="Times New Roman" pitchFamily="18" charset="0"/>
                <a:cs typeface="Times New Roman" pitchFamily="18" charset="0"/>
              </a:rPr>
              <a:t>цих методів </a:t>
            </a:r>
            <a:r>
              <a:rPr lang="uk-UA" sz="1600" dirty="0">
                <a:latin typeface="Times New Roman" pitchFamily="18" charset="0"/>
                <a:cs typeface="Times New Roman" pitchFamily="18" charset="0"/>
              </a:rPr>
              <a:t>може використовуватися окремо або разом з іншими методами.</a:t>
            </a:r>
            <a:br>
              <a:rPr lang="uk-UA" sz="1600" dirty="0">
                <a:latin typeface="Times New Roman" pitchFamily="18" charset="0"/>
                <a:cs typeface="Times New Roman" pitchFamily="18" charset="0"/>
              </a:rPr>
            </a:br>
            <a:r>
              <a:rPr lang="uk-UA" sz="1600" dirty="0" smtClean="0">
                <a:latin typeface="Times New Roman" pitchFamily="18" charset="0"/>
                <a:cs typeface="Times New Roman" pitchFamily="18" charset="0"/>
              </a:rPr>
              <a:t>          </a:t>
            </a:r>
            <a:r>
              <a:rPr lang="uk-UA" sz="1600" b="1" dirty="0" smtClean="0">
                <a:latin typeface="Times New Roman" pitchFamily="18" charset="0"/>
                <a:cs typeface="Times New Roman" pitchFamily="18" charset="0"/>
              </a:rPr>
              <a:t>План </a:t>
            </a:r>
            <a:r>
              <a:rPr lang="uk-UA" sz="1600" b="1" dirty="0">
                <a:latin typeface="Times New Roman" pitchFamily="18" charset="0"/>
                <a:cs typeface="Times New Roman" pitchFamily="18" charset="0"/>
              </a:rPr>
              <a:t>прибутку </a:t>
            </a:r>
            <a:r>
              <a:rPr lang="uk-UA" sz="1600" dirty="0">
                <a:latin typeface="Times New Roman" pitchFamily="18" charset="0"/>
                <a:cs typeface="Times New Roman" pitchFamily="18" charset="0"/>
              </a:rPr>
              <a:t>складається, виходячи з очікуваних доходів </a:t>
            </a:r>
            <a:r>
              <a:rPr lang="uk-UA" sz="1600" dirty="0" smtClean="0">
                <a:latin typeface="Times New Roman" pitchFamily="18" charset="0"/>
                <a:cs typeface="Times New Roman" pitchFamily="18" charset="0"/>
              </a:rPr>
              <a:t>з урахуванням </a:t>
            </a:r>
            <a:r>
              <a:rPr lang="uk-UA" sz="1600" dirty="0">
                <a:latin typeface="Times New Roman" pitchFamily="18" charset="0"/>
                <a:cs typeface="Times New Roman" pitchFamily="18" charset="0"/>
              </a:rPr>
              <a:t>змін цін, витрат і попиту на продукцію фірми. </a:t>
            </a:r>
            <a:r>
              <a:rPr lang="uk-UA" sz="1600" dirty="0" smtClean="0">
                <a:latin typeface="Times New Roman" pitchFamily="18" charset="0"/>
                <a:cs typeface="Times New Roman" pitchFamily="18" charset="0"/>
              </a:rPr>
              <a:t>Таке планування </a:t>
            </a:r>
            <a:r>
              <a:rPr lang="uk-UA" sz="1600" dirty="0">
                <a:latin typeface="Times New Roman" pitchFamily="18" charset="0"/>
                <a:cs typeface="Times New Roman" pitchFamily="18" charset="0"/>
              </a:rPr>
              <a:t>дозволяє визначити потреби в сировині, </a:t>
            </a:r>
            <a:r>
              <a:rPr lang="uk-UA" sz="1600" dirty="0" smtClean="0">
                <a:latin typeface="Times New Roman" pitchFamily="18" charset="0"/>
                <a:cs typeface="Times New Roman" pitchFamily="18" charset="0"/>
              </a:rPr>
              <a:t>матеріалах, трудових </a:t>
            </a:r>
            <a:r>
              <a:rPr lang="uk-UA" sz="1600" dirty="0">
                <a:latin typeface="Times New Roman" pitchFamily="18" charset="0"/>
                <a:cs typeface="Times New Roman" pitchFamily="18" charset="0"/>
              </a:rPr>
              <a:t>ресурсах, устаткуванні і фінансових джерелах. План </a:t>
            </a:r>
            <a:r>
              <a:rPr lang="uk-UA" sz="1600" dirty="0" smtClean="0">
                <a:latin typeface="Times New Roman" pitchFamily="18" charset="0"/>
                <a:cs typeface="Times New Roman" pitchFamily="18" charset="0"/>
              </a:rPr>
              <a:t>прибутку використовується </a:t>
            </a:r>
            <a:r>
              <a:rPr lang="uk-UA" sz="1600" dirty="0">
                <a:latin typeface="Times New Roman" pitchFamily="18" charset="0"/>
                <a:cs typeface="Times New Roman" pitchFamily="18" charset="0"/>
              </a:rPr>
              <a:t>для координації та контролю </a:t>
            </a:r>
            <a:r>
              <a:rPr lang="uk-UA" sz="1600" dirty="0" smtClean="0">
                <a:latin typeface="Times New Roman" pitchFamily="18" charset="0"/>
                <a:cs typeface="Times New Roman" pitchFamily="18" charset="0"/>
              </a:rPr>
              <a:t>діяльності фірми</a:t>
            </a:r>
            <a:r>
              <a:rPr lang="uk-UA" sz="1600" dirty="0">
                <a:latin typeface="Times New Roman" pitchFamily="18" charset="0"/>
                <a:cs typeface="Times New Roman" pitchFamily="18" charset="0"/>
              </a:rPr>
              <a:t>, а також для планування. Він має бути гнучким і </a:t>
            </a:r>
            <a:r>
              <a:rPr lang="uk-UA" sz="1600" dirty="0" smtClean="0">
                <a:latin typeface="Times New Roman" pitchFamily="18" charset="0"/>
                <a:cs typeface="Times New Roman" pitchFamily="18" charset="0"/>
              </a:rPr>
              <a:t>передбачати періодичний </a:t>
            </a:r>
            <a:r>
              <a:rPr lang="uk-UA" sz="1600" dirty="0">
                <a:latin typeface="Times New Roman" pitchFamily="18" charset="0"/>
                <a:cs typeface="Times New Roman" pitchFamily="18" charset="0"/>
              </a:rPr>
              <a:t>перегляд та внесення змін.</a:t>
            </a:r>
            <a:br>
              <a:rPr lang="uk-UA" sz="1600" dirty="0">
                <a:latin typeface="Times New Roman" pitchFamily="18" charset="0"/>
                <a:cs typeface="Times New Roman" pitchFamily="18" charset="0"/>
              </a:rPr>
            </a:br>
            <a:r>
              <a:rPr lang="uk-UA" sz="1600" dirty="0" smtClean="0">
                <a:latin typeface="Times New Roman" pitchFamily="18" charset="0"/>
                <a:cs typeface="Times New Roman" pitchFamily="18" charset="0"/>
              </a:rPr>
              <a:t>          </a:t>
            </a:r>
            <a:r>
              <a:rPr lang="uk-UA" sz="1600" b="1" dirty="0" smtClean="0">
                <a:latin typeface="Times New Roman" pitchFamily="18" charset="0"/>
                <a:cs typeface="Times New Roman" pitchFamily="18" charset="0"/>
              </a:rPr>
              <a:t>Аналіз </a:t>
            </a:r>
            <a:r>
              <a:rPr lang="uk-UA" sz="1600" b="1" dirty="0">
                <a:latin typeface="Times New Roman" pitchFamily="18" charset="0"/>
                <a:cs typeface="Times New Roman" pitchFamily="18" charset="0"/>
              </a:rPr>
              <a:t>критичних співвідношень </a:t>
            </a:r>
            <a:r>
              <a:rPr lang="uk-UA" sz="1600" dirty="0">
                <a:latin typeface="Times New Roman" pitchFamily="18" charset="0"/>
                <a:cs typeface="Times New Roman" pitchFamily="18" charset="0"/>
              </a:rPr>
              <a:t>– це метод планування прибутку, заснований на тому, що і дохід, і витрати є функцією </a:t>
            </a:r>
            <a:r>
              <a:rPr lang="uk-UA" sz="1600" dirty="0" smtClean="0">
                <a:latin typeface="Times New Roman" pitchFamily="18" charset="0"/>
                <a:cs typeface="Times New Roman" pitchFamily="18" charset="0"/>
              </a:rPr>
              <a:t>обсягу виробництва</a:t>
            </a:r>
            <a:r>
              <a:rPr lang="uk-UA" sz="1600" dirty="0">
                <a:latin typeface="Times New Roman" pitchFamily="18" charset="0"/>
                <a:cs typeface="Times New Roman" pitchFamily="18" charset="0"/>
              </a:rPr>
              <a:t>, а тому й прибуток також є функцією обсягу виробництва</a:t>
            </a:r>
            <a:r>
              <a:rPr lang="uk-UA" sz="1600" dirty="0" smtClean="0">
                <a:latin typeface="Times New Roman" pitchFamily="18" charset="0"/>
                <a:cs typeface="Times New Roman" pitchFamily="18" charset="0"/>
              </a:rPr>
              <a:t> </a:t>
            </a:r>
          </a:p>
          <a:p>
            <a:pPr marL="4763" indent="533400">
              <a:buNone/>
              <a:tabLst>
                <a:tab pos="538163" algn="l"/>
              </a:tabLst>
            </a:pPr>
            <a:r>
              <a:rPr lang="uk-UA" sz="1600" dirty="0" smtClean="0">
                <a:latin typeface="Times New Roman" pitchFamily="18" charset="0"/>
                <a:cs typeface="Times New Roman" pitchFamily="18" charset="0"/>
              </a:rPr>
              <a:t>В межах </a:t>
            </a:r>
            <a:r>
              <a:rPr lang="en-US" sz="1600" dirty="0" smtClean="0">
                <a:latin typeface="Times New Roman" pitchFamily="18" charset="0"/>
                <a:cs typeface="Times New Roman" pitchFamily="18" charset="0"/>
              </a:rPr>
              <a:t>CVP </a:t>
            </a:r>
            <a:r>
              <a:rPr lang="uk-UA" sz="1600" dirty="0" smtClean="0">
                <a:latin typeface="Times New Roman" pitchFamily="18" charset="0"/>
                <a:cs typeface="Times New Roman" pitchFamily="18" charset="0"/>
              </a:rPr>
              <a:t>аналізу визначають точку беззбитковості </a:t>
            </a:r>
            <a:r>
              <a:rPr lang="uk-UA" sz="1200" dirty="0" smtClean="0">
                <a:latin typeface="Times New Roman" pitchFamily="18" charset="0"/>
                <a:cs typeface="Times New Roman" pitchFamily="18" charset="0"/>
              </a:rPr>
              <a:t/>
            </a:r>
            <a:br>
              <a:rPr lang="uk-UA" sz="1200" dirty="0" smtClean="0">
                <a:latin typeface="Times New Roman" pitchFamily="18" charset="0"/>
                <a:cs typeface="Times New Roman" pitchFamily="18" charset="0"/>
              </a:rPr>
            </a:br>
            <a:endParaRPr lang="uk-UA" sz="1200" dirty="0">
              <a:latin typeface="Times New Roman" pitchFamily="18" charset="0"/>
              <a:cs typeface="Times New Roman" pitchFamily="18" charset="0"/>
            </a:endParaRPr>
          </a:p>
        </p:txBody>
      </p:sp>
    </p:spTree>
    <p:extLst>
      <p:ext uri="{BB962C8B-B14F-4D97-AF65-F5344CB8AC3E}">
        <p14:creationId xmlns:p14="http://schemas.microsoft.com/office/powerpoint/2010/main" val="3400755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188640"/>
            <a:ext cx="8784976" cy="6336704"/>
          </a:xfrm>
        </p:spPr>
        <p:txBody>
          <a:bodyPr/>
          <a:lstStyle/>
          <a:p>
            <a:pPr marL="0" indent="0">
              <a:buNone/>
            </a:pPr>
            <a:r>
              <a:rPr lang="uk-UA" b="1" dirty="0">
                <a:latin typeface="Times New Roman" pitchFamily="18" charset="0"/>
                <a:cs typeface="Times New Roman" pitchFamily="18" charset="0"/>
              </a:rPr>
              <a:t>Рівень </a:t>
            </a:r>
            <a:r>
              <a:rPr lang="uk-UA" b="1" dirty="0" smtClean="0">
                <a:latin typeface="Times New Roman" pitchFamily="18" charset="0"/>
                <a:cs typeface="Times New Roman" pitchFamily="18" charset="0"/>
              </a:rPr>
              <a:t>беззбитковості або точка беззбитковості </a:t>
            </a:r>
            <a:r>
              <a:rPr lang="uk-UA" dirty="0" smtClean="0">
                <a:latin typeface="Times New Roman" pitchFamily="18" charset="0"/>
                <a:cs typeface="Times New Roman" pitchFamily="18" charset="0"/>
              </a:rPr>
              <a:t>– це </a:t>
            </a:r>
            <a:r>
              <a:rPr lang="uk-UA" dirty="0">
                <a:latin typeface="Times New Roman" pitchFamily="18" charset="0"/>
                <a:cs typeface="Times New Roman" pitchFamily="18" charset="0"/>
              </a:rPr>
              <a:t>обсяг продажу, за якого сукупні доходи </a:t>
            </a:r>
            <a:r>
              <a:rPr lang="uk-UA" dirty="0" smtClean="0">
                <a:latin typeface="Times New Roman" pitchFamily="18" charset="0"/>
                <a:cs typeface="Times New Roman" pitchFamily="18" charset="0"/>
              </a:rPr>
              <a:t>дорівнюють сукупним </a:t>
            </a:r>
            <a:r>
              <a:rPr lang="uk-UA" dirty="0">
                <a:latin typeface="Times New Roman" pitchFamily="18" charset="0"/>
                <a:cs typeface="Times New Roman" pitchFamily="18" charset="0"/>
              </a:rPr>
              <a:t>витратам. Це точка, </a:t>
            </a:r>
            <a:r>
              <a:rPr lang="uk-UA" dirty="0" smtClean="0">
                <a:latin typeface="Times New Roman" pitchFamily="18" charset="0"/>
                <a:cs typeface="Times New Roman" pitchFamily="18" charset="0"/>
              </a:rPr>
              <a:t>в якій </a:t>
            </a:r>
            <a:r>
              <a:rPr lang="uk-UA" dirty="0">
                <a:latin typeface="Times New Roman" pitchFamily="18" charset="0"/>
                <a:cs typeface="Times New Roman" pitchFamily="18" charset="0"/>
              </a:rPr>
              <a:t>відсутні як прибутки, так </a:t>
            </a:r>
            <a:r>
              <a:rPr lang="uk-UA" dirty="0" smtClean="0">
                <a:latin typeface="Times New Roman" pitchFamily="18" charset="0"/>
                <a:cs typeface="Times New Roman" pitchFamily="18" charset="0"/>
              </a:rPr>
              <a:t>і збитки</a:t>
            </a:r>
            <a:r>
              <a:rPr lang="uk-UA" dirty="0">
                <a:latin typeface="Times New Roman" pitchFamily="18" charset="0"/>
                <a:cs typeface="Times New Roman" pitchFamily="18" charset="0"/>
              </a:rPr>
              <a:t>. Позначається рівень беззбитковості ВЕР (</a:t>
            </a:r>
            <a:r>
              <a:rPr lang="en-US" dirty="0" smtClean="0">
                <a:latin typeface="Times New Roman" pitchFamily="18" charset="0"/>
                <a:cs typeface="Times New Roman" pitchFamily="18" charset="0"/>
              </a:rPr>
              <a:t>break-even</a:t>
            </a:r>
            <a:r>
              <a:rPr lang="uk-UA"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point).</a:t>
            </a:r>
            <a:endParaRPr lang="uk-UA" dirty="0" smtClean="0">
              <a:latin typeface="Times New Roman" pitchFamily="18" charset="0"/>
              <a:cs typeface="Times New Roman" pitchFamily="18" charset="0"/>
            </a:endParaRPr>
          </a:p>
          <a:p>
            <a:pPr marL="0" indent="0">
              <a:buNone/>
            </a:pPr>
            <a:r>
              <a:rPr lang="uk-UA" dirty="0" smtClean="0">
                <a:latin typeface="Times New Roman" pitchFamily="18" charset="0"/>
                <a:cs typeface="Times New Roman" pitchFamily="18" charset="0"/>
              </a:rPr>
              <a:t>Виділяють:</a:t>
            </a:r>
          </a:p>
          <a:p>
            <a:r>
              <a:rPr lang="uk-UA" b="1" dirty="0" smtClean="0">
                <a:latin typeface="Times New Roman" pitchFamily="18" charset="0"/>
                <a:cs typeface="Times New Roman" pitchFamily="18" charset="0"/>
              </a:rPr>
              <a:t>Економічну модель беззбитковості;</a:t>
            </a:r>
          </a:p>
          <a:p>
            <a:r>
              <a:rPr lang="uk-UA" b="1" dirty="0" smtClean="0">
                <a:latin typeface="Times New Roman" pitchFamily="18" charset="0"/>
                <a:cs typeface="Times New Roman" pitchFamily="18" charset="0"/>
              </a:rPr>
              <a:t>Бухгалтерську модель беззбитковості.</a:t>
            </a:r>
            <a:r>
              <a:rPr lang="en-US" dirty="0" smtClean="0"/>
              <a:t/>
            </a:r>
            <a:br>
              <a:rPr lang="en-US" dirty="0" smtClean="0"/>
            </a:br>
            <a:endParaRPr lang="uk-UA" dirty="0"/>
          </a:p>
        </p:txBody>
      </p:sp>
    </p:spTree>
    <p:extLst>
      <p:ext uri="{BB962C8B-B14F-4D97-AF65-F5344CB8AC3E}">
        <p14:creationId xmlns:p14="http://schemas.microsoft.com/office/powerpoint/2010/main" val="1554658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03232" cy="490066"/>
          </a:xfrm>
        </p:spPr>
        <p:txBody>
          <a:bodyPr>
            <a:normAutofit fontScale="90000"/>
          </a:bodyPr>
          <a:lstStyle/>
          <a:p>
            <a:r>
              <a:rPr lang="uk-UA" b="1" dirty="0" smtClean="0">
                <a:latin typeface="Times New Roman" pitchFamily="18" charset="0"/>
                <a:cs typeface="Times New Roman" pitchFamily="18" charset="0"/>
              </a:rPr>
              <a:t>Економічна модель беззбитковості</a:t>
            </a:r>
            <a:endParaRPr lang="uk-UA" b="1" dirty="0">
              <a:latin typeface="Times New Roman" pitchFamily="18" charset="0"/>
              <a:cs typeface="Times New Roman" pitchFamily="18" charset="0"/>
            </a:endParaRPr>
          </a:p>
        </p:txBody>
      </p:sp>
      <p:pic>
        <p:nvPicPr>
          <p:cNvPr id="4" name="Місце для вмісту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1196753"/>
            <a:ext cx="7632848" cy="4392488"/>
          </a:xfrm>
        </p:spPr>
      </p:pic>
      <p:sp>
        <p:nvSpPr>
          <p:cNvPr id="5" name="TextBox 4"/>
          <p:cNvSpPr txBox="1"/>
          <p:nvPr/>
        </p:nvSpPr>
        <p:spPr>
          <a:xfrm>
            <a:off x="755576" y="5733256"/>
            <a:ext cx="7488832" cy="707886"/>
          </a:xfrm>
          <a:prstGeom prst="rect">
            <a:avLst/>
          </a:prstGeom>
          <a:noFill/>
        </p:spPr>
        <p:txBody>
          <a:bodyPr wrap="square" rtlCol="0">
            <a:spAutoFit/>
          </a:bodyPr>
          <a:lstStyle/>
          <a:p>
            <a:r>
              <a:rPr lang="uk-UA" sz="2000" dirty="0" smtClean="0">
                <a:latin typeface="Times New Roman" pitchFamily="18" charset="0"/>
                <a:cs typeface="Times New Roman" pitchFamily="18" charset="0"/>
              </a:rPr>
              <a:t>ТС – сукупні витрати</a:t>
            </a:r>
          </a:p>
          <a:p>
            <a:r>
              <a:rPr lang="en-US" sz="2000" dirty="0" smtClean="0">
                <a:latin typeface="Times New Roman" pitchFamily="18" charset="0"/>
                <a:cs typeface="Times New Roman" pitchFamily="18" charset="0"/>
              </a:rPr>
              <a:t>S – </a:t>
            </a:r>
            <a:r>
              <a:rPr lang="uk-UA" sz="2000" dirty="0" smtClean="0">
                <a:latin typeface="Times New Roman" pitchFamily="18" charset="0"/>
                <a:cs typeface="Times New Roman" pitchFamily="18" charset="0"/>
              </a:rPr>
              <a:t> дохід ( </a:t>
            </a:r>
            <a:r>
              <a:rPr lang="en-US" sz="2000" dirty="0" smtClean="0">
                <a:latin typeface="Times New Roman" pitchFamily="18" charset="0"/>
                <a:cs typeface="Times New Roman" pitchFamily="18" charset="0"/>
              </a:rPr>
              <a:t>P *Q</a:t>
            </a:r>
            <a:r>
              <a:rPr lang="uk-UA" sz="2000" dirty="0" smtClean="0">
                <a:latin typeface="Times New Roman" pitchFamily="18" charset="0"/>
                <a:cs typeface="Times New Roman" pitchFamily="18" charset="0"/>
              </a:rPr>
              <a:t>, тобто ціну множимо на кількість</a:t>
            </a:r>
            <a:r>
              <a:rPr lang="uk-UA" dirty="0" smtClean="0"/>
              <a:t>)</a:t>
            </a:r>
            <a:endParaRPr lang="uk-UA" dirty="0"/>
          </a:p>
        </p:txBody>
      </p:sp>
    </p:spTree>
    <p:extLst>
      <p:ext uri="{BB962C8B-B14F-4D97-AF65-F5344CB8AC3E}">
        <p14:creationId xmlns:p14="http://schemas.microsoft.com/office/powerpoint/2010/main" val="1035094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95536" y="188640"/>
            <a:ext cx="8229600" cy="6120680"/>
          </a:xfrm>
        </p:spPr>
        <p:txBody>
          <a:bodyPr>
            <a:normAutofit fontScale="70000" lnSpcReduction="20000"/>
          </a:bodyPr>
          <a:lstStyle/>
          <a:p>
            <a:pPr marL="0" indent="538163" algn="just">
              <a:buNone/>
            </a:pPr>
            <a:r>
              <a:rPr lang="uk-UA" sz="3400" dirty="0" smtClean="0">
                <a:latin typeface="Times New Roman" pitchFamily="18" charset="0"/>
                <a:cs typeface="Times New Roman" pitchFamily="18" charset="0"/>
              </a:rPr>
              <a:t>Динаміка сукупного доходу наведена на наступному слайді.</a:t>
            </a:r>
          </a:p>
          <a:p>
            <a:pPr marL="0" indent="538163" algn="just">
              <a:buNone/>
            </a:pPr>
            <a:r>
              <a:rPr lang="uk-UA" sz="3400" dirty="0" smtClean="0">
                <a:latin typeface="Times New Roman" pitchFamily="18" charset="0"/>
                <a:cs typeface="Times New Roman" pitchFamily="18" charset="0"/>
              </a:rPr>
              <a:t>Сукупний дохід за будь-якого рівня продажу визначається як добуток ціни і кількості продукції, яку фірма може продати</a:t>
            </a:r>
            <a:r>
              <a:rPr lang="uk-UA" dirty="0" smtClean="0">
                <a:latin typeface="Times New Roman" pitchFamily="18" charset="0"/>
                <a:cs typeface="Times New Roman" pitchFamily="18" charset="0"/>
              </a:rPr>
              <a:t>.</a:t>
            </a:r>
          </a:p>
          <a:p>
            <a:pPr marL="0" indent="538163" algn="just">
              <a:buNone/>
            </a:pPr>
            <a:r>
              <a:rPr lang="uk-UA" dirty="0" smtClean="0">
                <a:latin typeface="Times New Roman" pitchFamily="18" charset="0"/>
                <a:cs typeface="Times New Roman" pitchFamily="18" charset="0"/>
              </a:rPr>
              <a:t>Лінія сукупного доходу (</a:t>
            </a:r>
            <a:r>
              <a:rPr lang="en-US" dirty="0" smtClean="0">
                <a:latin typeface="Times New Roman" pitchFamily="18" charset="0"/>
                <a:cs typeface="Times New Roman" pitchFamily="18" charset="0"/>
              </a:rPr>
              <a:t>S</a:t>
            </a:r>
            <a:r>
              <a:rPr lang="uk-UA" dirty="0" smtClean="0">
                <a:latin typeface="Times New Roman" pitchFamily="18" charset="0"/>
                <a:cs typeface="Times New Roman" pitchFamily="18" charset="0"/>
              </a:rPr>
              <a:t>) крива, тому що фірма може реалізовувати зростаючу кількість продукції лише зменшуючи ціну продажу. Отже сукупний дохід не зростає пропорційно випуску продукції. Зменшення ціни реалізації призведе до того, лінія сукупного доходу почне падати.</a:t>
            </a:r>
          </a:p>
          <a:p>
            <a:pPr marL="0" indent="538163" algn="just">
              <a:buNone/>
            </a:pPr>
            <a:r>
              <a:rPr lang="uk-UA" dirty="0" smtClean="0">
                <a:latin typeface="Times New Roman" pitchFamily="18" charset="0"/>
                <a:cs typeface="Times New Roman" pitchFamily="18" charset="0"/>
              </a:rPr>
              <a:t>Економічна модель беззбитковості припускає наявність двох точок критичного обсягу продажу, тобто двох точок беззбитковості </a:t>
            </a:r>
            <a:r>
              <a:rPr lang="en-US" dirty="0" smtClean="0">
                <a:latin typeface="Times New Roman" pitchFamily="18" charset="0"/>
                <a:cs typeface="Times New Roman" pitchFamily="18" charset="0"/>
              </a:rPr>
              <a:t>Q </a:t>
            </a:r>
            <a:r>
              <a:rPr lang="en-US" sz="1700" dirty="0" smtClean="0">
                <a:latin typeface="Times New Roman" pitchFamily="18" charset="0"/>
                <a:cs typeface="Times New Roman" pitchFamily="18" charset="0"/>
              </a:rPr>
              <a:t>B1 </a:t>
            </a:r>
            <a:r>
              <a:rPr lang="uk-UA" sz="1700" dirty="0" smtClean="0">
                <a:latin typeface="Times New Roman" pitchFamily="18" charset="0"/>
                <a:cs typeface="Times New Roman" pitchFamily="18" charset="0"/>
              </a:rPr>
              <a:t> </a:t>
            </a:r>
            <a:r>
              <a:rPr lang="uk-UA" sz="3000" dirty="0" smtClean="0">
                <a:latin typeface="Times New Roman" pitchFamily="18" charset="0"/>
                <a:cs typeface="Times New Roman" pitchFamily="18" charset="0"/>
              </a:rPr>
              <a:t>та </a:t>
            </a:r>
            <a:r>
              <a:rPr lang="en-US" sz="3000" dirty="0" smtClean="0">
                <a:latin typeface="Times New Roman" pitchFamily="18" charset="0"/>
                <a:cs typeface="Times New Roman" pitchFamily="18" charset="0"/>
              </a:rPr>
              <a:t>Q</a:t>
            </a:r>
            <a:r>
              <a:rPr lang="en-US" sz="1800" dirty="0" smtClean="0">
                <a:latin typeface="Times New Roman" pitchFamily="18" charset="0"/>
                <a:cs typeface="Times New Roman" pitchFamily="18" charset="0"/>
              </a:rPr>
              <a:t> </a:t>
            </a:r>
            <a:r>
              <a:rPr lang="en-US" sz="1700" dirty="0" smtClean="0">
                <a:latin typeface="Times New Roman" pitchFamily="18" charset="0"/>
                <a:cs typeface="Times New Roman" pitchFamily="18" charset="0"/>
              </a:rPr>
              <a:t>B</a:t>
            </a:r>
            <a:r>
              <a:rPr lang="uk-UA" sz="1700" dirty="0" smtClean="0">
                <a:latin typeface="Times New Roman" pitchFamily="18" charset="0"/>
                <a:cs typeface="Times New Roman" pitchFamily="18" charset="0"/>
              </a:rPr>
              <a:t>2. </a:t>
            </a:r>
          </a:p>
          <a:p>
            <a:pPr marL="0" indent="538163" algn="just">
              <a:buNone/>
            </a:pPr>
            <a:r>
              <a:rPr lang="uk-UA" sz="3300" dirty="0" smtClean="0">
                <a:latin typeface="Times New Roman" pitchFamily="18" charset="0"/>
                <a:cs typeface="Times New Roman" pitchFamily="18" charset="0"/>
              </a:rPr>
              <a:t>Маємо зону прибутку та збитку. Якщо фірма продає продукцію на одиницю менше, ні</a:t>
            </a:r>
            <a:r>
              <a:rPr lang="en-US" sz="3300" dirty="0" smtClean="0">
                <a:latin typeface="Times New Roman" pitchFamily="18" charset="0"/>
                <a:cs typeface="Times New Roman" pitchFamily="18" charset="0"/>
              </a:rPr>
              <a:t> Q </a:t>
            </a:r>
            <a:r>
              <a:rPr lang="en-US" sz="1100" dirty="0" smtClean="0">
                <a:latin typeface="Times New Roman" pitchFamily="18" charset="0"/>
                <a:cs typeface="Times New Roman" pitchFamily="18" charset="0"/>
              </a:rPr>
              <a:t>B1 </a:t>
            </a:r>
            <a:r>
              <a:rPr lang="uk-UA" sz="1100" dirty="0" smtClean="0">
                <a:latin typeface="Times New Roman" pitchFamily="18" charset="0"/>
                <a:cs typeface="Times New Roman" pitchFamily="18" charset="0"/>
              </a:rPr>
              <a:t>, </a:t>
            </a:r>
            <a:r>
              <a:rPr lang="uk-UA" sz="3300" dirty="0" smtClean="0">
                <a:latin typeface="Times New Roman" pitchFamily="18" charset="0"/>
                <a:cs typeface="Times New Roman" pitchFamily="18" charset="0"/>
              </a:rPr>
              <a:t>або  на одиницю більше,  ніж </a:t>
            </a:r>
            <a:r>
              <a:rPr lang="en-US" sz="3300" dirty="0" smtClean="0">
                <a:latin typeface="Times New Roman" pitchFamily="18" charset="0"/>
                <a:cs typeface="Times New Roman" pitchFamily="18" charset="0"/>
              </a:rPr>
              <a:t>Q</a:t>
            </a:r>
            <a:r>
              <a:rPr lang="en-US" sz="1800" dirty="0" smtClean="0">
                <a:latin typeface="Times New Roman" pitchFamily="18" charset="0"/>
                <a:cs typeface="Times New Roman" pitchFamily="18" charset="0"/>
              </a:rPr>
              <a:t> </a:t>
            </a:r>
            <a:r>
              <a:rPr lang="en-US" sz="1700" dirty="0" smtClean="0">
                <a:latin typeface="Times New Roman" pitchFamily="18" charset="0"/>
                <a:cs typeface="Times New Roman" pitchFamily="18" charset="0"/>
              </a:rPr>
              <a:t>B</a:t>
            </a:r>
            <a:r>
              <a:rPr lang="uk-UA" sz="1700" dirty="0" smtClean="0">
                <a:latin typeface="Times New Roman" pitchFamily="18" charset="0"/>
                <a:cs typeface="Times New Roman" pitchFamily="18" charset="0"/>
              </a:rPr>
              <a:t>2, </a:t>
            </a:r>
            <a:r>
              <a:rPr lang="uk-UA" sz="3600" dirty="0" smtClean="0">
                <a:latin typeface="Times New Roman" pitchFamily="18" charset="0"/>
                <a:cs typeface="Times New Roman" pitchFamily="18" charset="0"/>
              </a:rPr>
              <a:t>вона опиняється в зоні збитків. </a:t>
            </a:r>
            <a:r>
              <a:rPr lang="uk-UA" sz="3600" dirty="0" smtClean="0">
                <a:latin typeface="Times New Roman" pitchFamily="18" charset="0"/>
                <a:cs typeface="Times New Roman" pitchFamily="18" charset="0"/>
              </a:rPr>
              <a:t>Інша зона – </a:t>
            </a:r>
            <a:r>
              <a:rPr lang="uk-UA" sz="3600" dirty="0" err="1" smtClean="0">
                <a:latin typeface="Times New Roman" pitchFamily="18" charset="0"/>
                <a:cs typeface="Times New Roman" pitchFamily="18" charset="0"/>
              </a:rPr>
              <a:t>зона</a:t>
            </a:r>
            <a:r>
              <a:rPr lang="uk-UA" sz="3600" dirty="0" smtClean="0">
                <a:latin typeface="Times New Roman" pitchFamily="18" charset="0"/>
                <a:cs typeface="Times New Roman" pitchFamily="18" charset="0"/>
              </a:rPr>
              <a:t> прибутків, якщо продається більше, ніж</a:t>
            </a:r>
            <a:r>
              <a:rPr lang="en-US" sz="3600" dirty="0" smtClean="0">
                <a:latin typeface="Times New Roman" pitchFamily="18" charset="0"/>
                <a:cs typeface="Times New Roman" pitchFamily="18" charset="0"/>
              </a:rPr>
              <a:t> Q </a:t>
            </a:r>
            <a:r>
              <a:rPr lang="en-US" sz="1200" dirty="0" smtClean="0">
                <a:latin typeface="Times New Roman" pitchFamily="18" charset="0"/>
                <a:cs typeface="Times New Roman" pitchFamily="18" charset="0"/>
              </a:rPr>
              <a:t>B1</a:t>
            </a:r>
            <a:r>
              <a:rPr lang="uk-UA" sz="3600" dirty="0" smtClean="0">
                <a:latin typeface="Times New Roman" pitchFamily="18" charset="0"/>
                <a:cs typeface="Times New Roman" pitchFamily="18" charset="0"/>
              </a:rPr>
              <a:t>, або менше </a:t>
            </a:r>
            <a:r>
              <a:rPr lang="en-US" sz="3400" dirty="0" smtClean="0">
                <a:latin typeface="Times New Roman" pitchFamily="18" charset="0"/>
                <a:cs typeface="Times New Roman" pitchFamily="18" charset="0"/>
              </a:rPr>
              <a:t>Q </a:t>
            </a:r>
            <a:r>
              <a:rPr lang="en-US" sz="1600" dirty="0" smtClean="0">
                <a:latin typeface="Times New Roman" pitchFamily="18" charset="0"/>
                <a:cs typeface="Times New Roman" pitchFamily="18" charset="0"/>
              </a:rPr>
              <a:t>B</a:t>
            </a:r>
            <a:r>
              <a:rPr lang="uk-UA" sz="1600" dirty="0" smtClean="0">
                <a:latin typeface="Times New Roman" pitchFamily="18" charset="0"/>
                <a:cs typeface="Times New Roman" pitchFamily="18" charset="0"/>
              </a:rPr>
              <a:t>2</a:t>
            </a:r>
            <a:r>
              <a:rPr lang="uk-UA" sz="3400" dirty="0" smtClean="0">
                <a:latin typeface="Times New Roman" pitchFamily="18" charset="0"/>
                <a:cs typeface="Times New Roman" pitchFamily="18" charset="0"/>
              </a:rPr>
              <a:t>. </a:t>
            </a:r>
          </a:p>
          <a:p>
            <a:pPr marL="0" indent="538163" algn="just">
              <a:buNone/>
            </a:pPr>
            <a:endParaRPr lang="uk-UA" sz="3600" dirty="0" smtClean="0">
              <a:latin typeface="Times New Roman" pitchFamily="18" charset="0"/>
              <a:cs typeface="Times New Roman" pitchFamily="18" charset="0"/>
            </a:endParaRPr>
          </a:p>
          <a:p>
            <a:pPr marL="0" indent="538163" algn="just">
              <a:buNone/>
            </a:pPr>
            <a:endParaRPr lang="uk-UA" sz="3600" dirty="0">
              <a:latin typeface="Times New Roman" pitchFamily="18" charset="0"/>
              <a:cs typeface="Times New Roman" pitchFamily="18" charset="0"/>
            </a:endParaRPr>
          </a:p>
          <a:p>
            <a:pPr marL="0" indent="0">
              <a:buNone/>
            </a:pPr>
            <a:endParaRPr lang="uk-UA" dirty="0"/>
          </a:p>
        </p:txBody>
      </p:sp>
    </p:spTree>
    <p:extLst>
      <p:ext uri="{BB962C8B-B14F-4D97-AF65-F5344CB8AC3E}">
        <p14:creationId xmlns:p14="http://schemas.microsoft.com/office/powerpoint/2010/main" val="384371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980728"/>
            <a:ext cx="8784976" cy="5256584"/>
          </a:xfrm>
        </p:spPr>
        <p:txBody>
          <a:bodyPr>
            <a:normAutofit fontScale="77500" lnSpcReduction="20000"/>
          </a:bodyPr>
          <a:lstStyle/>
          <a:p>
            <a:pPr marL="0" indent="0">
              <a:buNone/>
            </a:pPr>
            <a:r>
              <a:rPr lang="en-US"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Основне</a:t>
            </a:r>
            <a:r>
              <a:rPr lang="en-US"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припущення </a:t>
            </a:r>
            <a:r>
              <a:rPr lang="uk-UA" dirty="0">
                <a:latin typeface="Times New Roman" pitchFamily="18" charset="0"/>
                <a:cs typeface="Times New Roman" pitchFamily="18" charset="0"/>
              </a:rPr>
              <a:t>бухгалтерської моделі беззбитковості виробництва полягає в припущенні, що середні змінні витрати (</a:t>
            </a:r>
            <a:r>
              <a:rPr lang="en-US" i="1" dirty="0">
                <a:latin typeface="Times New Roman" pitchFamily="18" charset="0"/>
                <a:cs typeface="Times New Roman" pitchFamily="18" charset="0"/>
              </a:rPr>
              <a:t>AVC</a:t>
            </a:r>
            <a:r>
              <a:rPr lang="en-US" dirty="0">
                <a:latin typeface="Times New Roman" pitchFamily="18" charset="0"/>
                <a:cs typeface="Times New Roman" pitchFamily="18" charset="0"/>
              </a:rPr>
              <a:t>) </a:t>
            </a:r>
            <a:r>
              <a:rPr lang="uk-UA" dirty="0">
                <a:latin typeface="Times New Roman" pitchFamily="18" charset="0"/>
                <a:cs typeface="Times New Roman" pitchFamily="18" charset="0"/>
              </a:rPr>
              <a:t>і ціна реалізації одиниці продукції (</a:t>
            </a:r>
            <a:r>
              <a:rPr lang="en-US" i="1" dirty="0">
                <a:latin typeface="Times New Roman" pitchFamily="18" charset="0"/>
                <a:cs typeface="Times New Roman" pitchFamily="18" charset="0"/>
              </a:rPr>
              <a:t>P</a:t>
            </a:r>
            <a:r>
              <a:rPr lang="en-US" dirty="0">
                <a:latin typeface="Times New Roman" pitchFamily="18" charset="0"/>
                <a:cs typeface="Times New Roman" pitchFamily="18" charset="0"/>
              </a:rPr>
              <a:t>) </a:t>
            </a:r>
            <a:r>
              <a:rPr lang="uk-UA" dirty="0">
                <a:latin typeface="Times New Roman" pitchFamily="18" charset="0"/>
                <a:cs typeface="Times New Roman" pitchFamily="18" charset="0"/>
              </a:rPr>
              <a:t>не залежать від обсягів виробництва, тобто залишаються незмінними. З цього випливає, що сукупний </a:t>
            </a:r>
            <a:r>
              <a:rPr lang="uk-UA" dirty="0" smtClean="0">
                <a:latin typeface="Times New Roman" pitchFamily="18" charset="0"/>
                <a:cs typeface="Times New Roman" pitchFamily="18" charset="0"/>
              </a:rPr>
              <a:t>дохід</a:t>
            </a:r>
            <a:r>
              <a:rPr lang="en-US"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TR</a:t>
            </a:r>
            <a:r>
              <a:rPr lang="uk-UA" i="1" dirty="0" smtClean="0">
                <a:latin typeface="Times New Roman" pitchFamily="18" charset="0"/>
                <a:cs typeface="Times New Roman" pitchFamily="18" charset="0"/>
              </a:rPr>
              <a:t> або </a:t>
            </a:r>
            <a:r>
              <a:rPr lang="en-US" i="1"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a:t>
            </a:r>
            <a:r>
              <a:rPr lang="uk-UA" dirty="0">
                <a:latin typeface="Times New Roman" pitchFamily="18" charset="0"/>
                <a:cs typeface="Times New Roman" pitchFamily="18" charset="0"/>
              </a:rPr>
              <a:t>і сукупні витрати (</a:t>
            </a:r>
            <a:r>
              <a:rPr lang="en-US" i="1" dirty="0">
                <a:latin typeface="Times New Roman" pitchFamily="18" charset="0"/>
                <a:cs typeface="Times New Roman" pitchFamily="18" charset="0"/>
              </a:rPr>
              <a:t>TC</a:t>
            </a:r>
            <a:r>
              <a:rPr lang="en-US" dirty="0">
                <a:latin typeface="Times New Roman" pitchFamily="18" charset="0"/>
                <a:cs typeface="Times New Roman" pitchFamily="18" charset="0"/>
              </a:rPr>
              <a:t>) </a:t>
            </a:r>
            <a:r>
              <a:rPr lang="uk-UA" dirty="0">
                <a:latin typeface="Times New Roman" pitchFamily="18" charset="0"/>
                <a:cs typeface="Times New Roman" pitchFamily="18" charset="0"/>
              </a:rPr>
              <a:t>мають лінійний </a:t>
            </a:r>
            <a:r>
              <a:rPr lang="uk-UA" dirty="0" smtClean="0">
                <a:latin typeface="Times New Roman" pitchFamily="18" charset="0"/>
                <a:cs typeface="Times New Roman" pitchFamily="18" charset="0"/>
              </a:rPr>
              <a:t>характер</a:t>
            </a:r>
            <a:r>
              <a:rPr lang="en-US" dirty="0" smtClean="0">
                <a:latin typeface="Times New Roman" pitchFamily="18" charset="0"/>
                <a:cs typeface="Times New Roman" pitchFamily="18" charset="0"/>
              </a:rPr>
              <a:t>/</a:t>
            </a:r>
          </a:p>
          <a:p>
            <a:pPr marL="0" indent="0">
              <a:buNone/>
            </a:pPr>
            <a:r>
              <a:rPr lang="uk-U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Таке </a:t>
            </a:r>
            <a:r>
              <a:rPr lang="uk-UA" dirty="0">
                <a:latin typeface="Times New Roman" pitchFamily="18" charset="0"/>
                <a:cs typeface="Times New Roman" pitchFamily="18" charset="0"/>
              </a:rPr>
              <a:t>припущення є справедливим, оскільки фірми, як правило, не змінюють обсяги виробництва від 0 до , а працюють в якомусь </a:t>
            </a:r>
            <a:r>
              <a:rPr lang="uk-UA" dirty="0" smtClean="0">
                <a:latin typeface="Times New Roman" pitchFamily="18" charset="0"/>
                <a:cs typeface="Times New Roman" pitchFamily="18" charset="0"/>
              </a:rPr>
              <a:t>прийнятному</a:t>
            </a:r>
            <a:r>
              <a:rPr lang="en-US"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діапазоні </a:t>
            </a:r>
            <a:r>
              <a:rPr lang="uk-UA" dirty="0">
                <a:latin typeface="Times New Roman" pitchFamily="18" charset="0"/>
                <a:cs typeface="Times New Roman" pitchFamily="18" charset="0"/>
              </a:rPr>
              <a:t>виробництва. Під прийнятним діапазоном виробництва </a:t>
            </a:r>
            <a:r>
              <a:rPr lang="uk-UA" dirty="0" smtClean="0">
                <a:latin typeface="Times New Roman" pitchFamily="18" charset="0"/>
                <a:cs typeface="Times New Roman" pitchFamily="18" charset="0"/>
              </a:rPr>
              <a:t>будемо</a:t>
            </a:r>
            <a:r>
              <a:rPr lang="en-US"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розуміти </a:t>
            </a:r>
            <a:r>
              <a:rPr lang="uk-UA" dirty="0">
                <a:latin typeface="Times New Roman" pitchFamily="18" charset="0"/>
                <a:cs typeface="Times New Roman" pitchFamily="18" charset="0"/>
              </a:rPr>
              <a:t>зміну обсягів виробництва від рівня, який </a:t>
            </a:r>
            <a:r>
              <a:rPr lang="uk-UA" dirty="0" smtClean="0">
                <a:latin typeface="Times New Roman" pitchFamily="18" charset="0"/>
                <a:cs typeface="Times New Roman" pitchFamily="18" charset="0"/>
              </a:rPr>
              <a:t>фірма</a:t>
            </a:r>
            <a:r>
              <a:rPr lang="en-US"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підтримувала в</a:t>
            </a:r>
            <a:r>
              <a:rPr lang="en-US"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минулому</a:t>
            </a:r>
            <a:r>
              <a:rPr lang="uk-UA" dirty="0">
                <a:latin typeface="Times New Roman" pitchFamily="18" charset="0"/>
                <a:cs typeface="Times New Roman" pitchFamily="18" charset="0"/>
              </a:rPr>
              <a:t>, до рівня, якого фірма передбачає досягти в майбутньому.</a:t>
            </a:r>
            <a:r>
              <a:rPr lang="uk-UA" dirty="0" smtClean="0">
                <a:latin typeface="Times New Roman" pitchFamily="18" charset="0"/>
                <a:cs typeface="Times New Roman" pitchFamily="18" charset="0"/>
              </a:rPr>
              <a:t> </a:t>
            </a:r>
            <a:br>
              <a:rPr lang="uk-UA" dirty="0" smtClean="0">
                <a:latin typeface="Times New Roman" pitchFamily="18" charset="0"/>
                <a:cs typeface="Times New Roman" pitchFamily="18" charset="0"/>
              </a:rPr>
            </a:br>
            <a:r>
              <a:rPr lang="uk-UA" dirty="0" smtClean="0"/>
              <a:t/>
            </a:r>
            <a:br>
              <a:rPr lang="uk-UA" dirty="0" smtClean="0"/>
            </a:br>
            <a:endParaRPr lang="uk-UA" dirty="0"/>
          </a:p>
        </p:txBody>
      </p:sp>
      <p:sp>
        <p:nvSpPr>
          <p:cNvPr id="4" name="TextBox 3"/>
          <p:cNvSpPr txBox="1"/>
          <p:nvPr/>
        </p:nvSpPr>
        <p:spPr>
          <a:xfrm>
            <a:off x="539552" y="260648"/>
            <a:ext cx="8136904" cy="584775"/>
          </a:xfrm>
          <a:prstGeom prst="rect">
            <a:avLst/>
          </a:prstGeom>
          <a:noFill/>
        </p:spPr>
        <p:txBody>
          <a:bodyPr wrap="square" rtlCol="0">
            <a:spAutoFit/>
          </a:bodyPr>
          <a:lstStyle/>
          <a:p>
            <a:pPr algn="ctr"/>
            <a:r>
              <a:rPr lang="uk-UA" sz="3200" b="1" dirty="0" smtClean="0">
                <a:latin typeface="Times New Roman" pitchFamily="18" charset="0"/>
                <a:cs typeface="Times New Roman" pitchFamily="18" charset="0"/>
              </a:rPr>
              <a:t>Бухгалтерська модель беззбитковості</a:t>
            </a:r>
            <a:endParaRPr lang="uk-UA"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659656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476672"/>
            <a:ext cx="8229600" cy="5649491"/>
          </a:xfrm>
        </p:spPr>
        <p:txBody>
          <a:bodyPr>
            <a:normAutofit/>
          </a:bodyPr>
          <a:lstStyle/>
          <a:p>
            <a:pPr marL="0" indent="0">
              <a:buNone/>
            </a:pPr>
            <a:r>
              <a:rPr lang="uk-UA" sz="2000" dirty="0">
                <a:latin typeface="Times New Roman" pitchFamily="18" charset="0"/>
                <a:cs typeface="Times New Roman" pitchFamily="18" charset="0"/>
              </a:rPr>
              <a:t>В прийнятному діапазоні виробництва нелінійна функція сукупних витрат (</a:t>
            </a:r>
            <a:r>
              <a:rPr lang="uk-UA" sz="2000" i="1" dirty="0">
                <a:latin typeface="Times New Roman" pitchFamily="18" charset="0"/>
                <a:cs typeface="Times New Roman" pitchFamily="18" charset="0"/>
              </a:rPr>
              <a:t>ТС</a:t>
            </a:r>
            <a:r>
              <a:rPr lang="uk-UA" sz="2000" dirty="0">
                <a:latin typeface="Times New Roman" pitchFamily="18" charset="0"/>
                <a:cs typeface="Times New Roman" pitchFamily="18" charset="0"/>
              </a:rPr>
              <a:t>) і сукупного доходу (</a:t>
            </a:r>
            <a:r>
              <a:rPr lang="en-US" sz="2000" i="1" dirty="0">
                <a:latin typeface="Times New Roman" pitchFamily="18" charset="0"/>
                <a:cs typeface="Times New Roman" pitchFamily="18" charset="0"/>
              </a:rPr>
              <a:t>TR</a:t>
            </a:r>
            <a:r>
              <a:rPr lang="en-US" sz="2000" dirty="0">
                <a:latin typeface="Times New Roman" pitchFamily="18" charset="0"/>
                <a:cs typeface="Times New Roman" pitchFamily="18" charset="0"/>
              </a:rPr>
              <a:t>) </a:t>
            </a:r>
            <a:r>
              <a:rPr lang="uk-UA" sz="2000" dirty="0">
                <a:latin typeface="Times New Roman" pitchFamily="18" charset="0"/>
                <a:cs typeface="Times New Roman" pitchFamily="18" charset="0"/>
              </a:rPr>
              <a:t>апроксимується лінійною. Існують емпіричні дані, які підтверджують припущення </a:t>
            </a:r>
            <a:r>
              <a:rPr lang="uk-UA" sz="2000" dirty="0" smtClean="0">
                <a:latin typeface="Times New Roman" pitchFamily="18" charset="0"/>
                <a:cs typeface="Times New Roman" pitchFamily="18" charset="0"/>
              </a:rPr>
              <a:t>про</a:t>
            </a:r>
            <a:r>
              <a:rPr lang="en-US" sz="2000" dirty="0" smtClean="0">
                <a:latin typeface="Times New Roman" pitchFamily="18" charset="0"/>
                <a:cs typeface="Times New Roman" pitchFamily="18" charset="0"/>
              </a:rPr>
              <a:t> </a:t>
            </a:r>
            <a:r>
              <a:rPr lang="uk-UA" sz="2000" dirty="0" smtClean="0">
                <a:latin typeface="Times New Roman" pitchFamily="18" charset="0"/>
                <a:cs typeface="Times New Roman" pitchFamily="18" charset="0"/>
              </a:rPr>
              <a:t>незмінність </a:t>
            </a:r>
            <a:r>
              <a:rPr lang="uk-UA" sz="2000" dirty="0">
                <a:latin typeface="Times New Roman" pitchFamily="18" charset="0"/>
                <a:cs typeface="Times New Roman" pitchFamily="18" charset="0"/>
              </a:rPr>
              <a:t>середніх змінних витрат (</a:t>
            </a:r>
            <a:r>
              <a:rPr lang="en-US" sz="2000" i="1" dirty="0">
                <a:latin typeface="Times New Roman" pitchFamily="18" charset="0"/>
                <a:cs typeface="Times New Roman" pitchFamily="18" charset="0"/>
              </a:rPr>
              <a:t>AVC</a:t>
            </a:r>
            <a:r>
              <a:rPr lang="en-US" sz="2000" dirty="0">
                <a:latin typeface="Times New Roman" pitchFamily="18" charset="0"/>
                <a:cs typeface="Times New Roman" pitchFamily="18" charset="0"/>
              </a:rPr>
              <a:t>) </a:t>
            </a:r>
            <a:r>
              <a:rPr lang="uk-UA" sz="2000" dirty="0">
                <a:latin typeface="Times New Roman" pitchFamily="18" charset="0"/>
                <a:cs typeface="Times New Roman" pitchFamily="18" charset="0"/>
              </a:rPr>
              <a:t>і ціни реалізації (</a:t>
            </a:r>
            <a:r>
              <a:rPr lang="en-US" sz="2000" i="1" dirty="0">
                <a:latin typeface="Times New Roman" pitchFamily="18" charset="0"/>
                <a:cs typeface="Times New Roman" pitchFamily="18" charset="0"/>
              </a:rPr>
              <a:t>P</a:t>
            </a:r>
            <a:r>
              <a:rPr lang="en-US" sz="20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у</a:t>
            </a:r>
            <a:r>
              <a:rPr lang="en-US" sz="2000" dirty="0" smtClean="0">
                <a:latin typeface="Times New Roman" pitchFamily="18" charset="0"/>
                <a:cs typeface="Times New Roman" pitchFamily="18" charset="0"/>
              </a:rPr>
              <a:t> </a:t>
            </a:r>
            <a:r>
              <a:rPr lang="uk-UA" sz="2000" dirty="0" smtClean="0">
                <a:latin typeface="Times New Roman" pitchFamily="18" charset="0"/>
                <a:cs typeface="Times New Roman" pitchFamily="18" charset="0"/>
              </a:rPr>
              <a:t>цьому </a:t>
            </a:r>
            <a:r>
              <a:rPr lang="uk-UA" sz="2000" dirty="0">
                <a:latin typeface="Times New Roman" pitchFamily="18" charset="0"/>
                <a:cs typeface="Times New Roman" pitchFamily="18" charset="0"/>
              </a:rPr>
              <a:t>діапазоні обсягів виробництва.</a:t>
            </a:r>
            <a:r>
              <a:rPr lang="uk-UA" sz="2000" dirty="0" smtClean="0">
                <a:latin typeface="Times New Roman" pitchFamily="18" charset="0"/>
                <a:cs typeface="Times New Roman" pitchFamily="18" charset="0"/>
              </a:rPr>
              <a:t> </a:t>
            </a:r>
            <a:br>
              <a:rPr lang="uk-UA" sz="2000" dirty="0" smtClean="0">
                <a:latin typeface="Times New Roman" pitchFamily="18" charset="0"/>
                <a:cs typeface="Times New Roman" pitchFamily="18" charset="0"/>
              </a:rPr>
            </a:br>
            <a:endParaRPr lang="uk-UA"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62" y="2204864"/>
            <a:ext cx="7530476" cy="414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1560" y="6333494"/>
            <a:ext cx="8352928" cy="369332"/>
          </a:xfrm>
          <a:prstGeom prst="rect">
            <a:avLst/>
          </a:prstGeom>
          <a:noFill/>
        </p:spPr>
        <p:txBody>
          <a:bodyPr wrap="square" rtlCol="0">
            <a:spAutoFit/>
          </a:bodyPr>
          <a:lstStyle/>
          <a:p>
            <a:r>
              <a:rPr lang="en-US" dirty="0" smtClean="0">
                <a:latin typeface="Times New Roman" pitchFamily="18" charset="0"/>
                <a:cs typeface="Times New Roman" pitchFamily="18" charset="0"/>
              </a:rPr>
              <a:t>S </a:t>
            </a:r>
            <a:r>
              <a:rPr lang="uk-UA" dirty="0" smtClean="0">
                <a:latin typeface="Times New Roman" pitchFamily="18" charset="0"/>
                <a:cs typeface="Times New Roman" pitchFamily="18" charset="0"/>
              </a:rPr>
              <a:t>або дохід може позначатися як </a:t>
            </a:r>
            <a:r>
              <a:rPr lang="en-US" dirty="0" smtClean="0">
                <a:latin typeface="Times New Roman" pitchFamily="18" charset="0"/>
                <a:cs typeface="Times New Roman" pitchFamily="18" charset="0"/>
              </a:rPr>
              <a:t>TR</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261818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332656"/>
            <a:ext cx="8856984" cy="6336704"/>
          </a:xfrm>
        </p:spPr>
        <p:txBody>
          <a:bodyPr>
            <a:normAutofit fontScale="55000" lnSpcReduction="20000"/>
          </a:bodyPr>
          <a:lstStyle/>
          <a:p>
            <a:pPr marL="0" indent="0">
              <a:buNone/>
            </a:pPr>
            <a:r>
              <a:rPr lang="uk-UA" dirty="0">
                <a:latin typeface="Times New Roman" pitchFamily="18" charset="0"/>
                <a:cs typeface="Times New Roman" pitchFamily="18" charset="0"/>
              </a:rPr>
              <a:t>Будь-яке суспільство стикається з трьома основними </a:t>
            </a:r>
            <a:r>
              <a:rPr lang="uk-UA" dirty="0" smtClean="0">
                <a:latin typeface="Times New Roman" pitchFamily="18" charset="0"/>
                <a:cs typeface="Times New Roman" pitchFamily="18" charset="0"/>
              </a:rPr>
              <a:t>та взаємопов’язаними </a:t>
            </a:r>
            <a:r>
              <a:rPr lang="uk-UA" dirty="0">
                <a:latin typeface="Times New Roman" pitchFamily="18" charset="0"/>
                <a:cs typeface="Times New Roman" pitchFamily="18" charset="0"/>
              </a:rPr>
              <a:t>проблемами</a:t>
            </a:r>
            <a:r>
              <a:rPr lang="uk-UA" dirty="0" smtClean="0">
                <a:latin typeface="Times New Roman" pitchFamily="18" charset="0"/>
                <a:cs typeface="Times New Roman" pitchFamily="18" charset="0"/>
              </a:rPr>
              <a:t>:</a:t>
            </a:r>
          </a:p>
          <a:p>
            <a:pPr marL="0" indent="0">
              <a:buNone/>
            </a:pPr>
            <a:r>
              <a:rPr lang="uk-UA" dirty="0">
                <a:latin typeface="Times New Roman" pitchFamily="18" charset="0"/>
                <a:cs typeface="Times New Roman" pitchFamily="18" charset="0"/>
              </a:rPr>
              <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1. Які товари мають бути вироблені та в яких кількостях, коли їх</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треба виробляти.</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2. Як саме ці товари виробляти, тобто які технології та які ресурси використовувати, чому надавати пріоритет: інтелекту </a:t>
            </a:r>
            <a:r>
              <a:rPr lang="uk-UA" dirty="0" smtClean="0">
                <a:latin typeface="Times New Roman" pitchFamily="18" charset="0"/>
                <a:cs typeface="Times New Roman" pitchFamily="18" charset="0"/>
              </a:rPr>
              <a:t>чи м’язам</a:t>
            </a:r>
            <a:r>
              <a:rPr lang="uk-UA" dirty="0">
                <a:latin typeface="Times New Roman" pitchFamily="18" charset="0"/>
                <a:cs typeface="Times New Roman" pitchFamily="18" charset="0"/>
              </a:rPr>
              <a:t>.</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3. Для кого виробляти, тобто як ці товари розподіляти між окремими споживачами та що це за споживачі: фізичні особи чи фірми</a:t>
            </a:r>
            <a:r>
              <a:rPr lang="uk-UA" dirty="0" smtClean="0">
                <a:latin typeface="Times New Roman" pitchFamily="18" charset="0"/>
                <a:cs typeface="Times New Roman" pitchFamily="18" charset="0"/>
              </a:rPr>
              <a:t>.</a:t>
            </a:r>
          </a:p>
          <a:p>
            <a:pPr marL="0" indent="0">
              <a:buNone/>
            </a:pPr>
            <a:r>
              <a:rPr lang="uk-UA" dirty="0">
                <a:latin typeface="Times New Roman" pitchFamily="18" charset="0"/>
                <a:cs typeface="Times New Roman" pitchFamily="18" charset="0"/>
              </a:rPr>
              <a:t/>
            </a:r>
            <a:br>
              <a:rPr lang="uk-UA" dirty="0">
                <a:latin typeface="Times New Roman" pitchFamily="18" charset="0"/>
                <a:cs typeface="Times New Roman" pitchFamily="18" charset="0"/>
              </a:rPr>
            </a:br>
            <a:r>
              <a:rPr lang="uk-UA" dirty="0" smtClean="0">
                <a:latin typeface="Times New Roman" pitchFamily="18" charset="0"/>
                <a:cs typeface="Times New Roman" pitchFamily="18" charset="0"/>
              </a:rPr>
              <a:t>           Для </a:t>
            </a:r>
            <a:r>
              <a:rPr lang="uk-UA" dirty="0">
                <a:latin typeface="Times New Roman" pitchFamily="18" charset="0"/>
                <a:cs typeface="Times New Roman" pitchFamily="18" charset="0"/>
              </a:rPr>
              <a:t>виробництва будь-якого товару (надання послуг) необхідна</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наявність чотирьох факторів: землі, капіталу, праці, підприємницького таланту. Саме підприємець поєднує перші три фактори для виробництва товарів з метою отримання прибутку. </a:t>
            </a:r>
            <a:r>
              <a:rPr lang="uk-UA" dirty="0" smtClean="0">
                <a:latin typeface="Times New Roman" pitchFamily="18" charset="0"/>
                <a:cs typeface="Times New Roman" pitchFamily="18" charset="0"/>
              </a:rPr>
              <a:t>Підприємницька діяльність </a:t>
            </a:r>
            <a:r>
              <a:rPr lang="uk-UA" dirty="0">
                <a:latin typeface="Times New Roman" pitchFamily="18" charset="0"/>
                <a:cs typeface="Times New Roman" pitchFamily="18" charset="0"/>
              </a:rPr>
              <a:t>дуже різноманітна, як різноманітні людські потреби. </a:t>
            </a:r>
            <a:endParaRPr lang="uk-UA" dirty="0" smtClean="0">
              <a:latin typeface="Times New Roman" pitchFamily="18" charset="0"/>
              <a:cs typeface="Times New Roman" pitchFamily="18" charset="0"/>
            </a:endParaRPr>
          </a:p>
          <a:p>
            <a:pPr marL="0" indent="0">
              <a:buNone/>
            </a:pPr>
            <a:endParaRPr lang="uk-UA" dirty="0" smtClean="0">
              <a:latin typeface="Times New Roman" pitchFamily="18" charset="0"/>
              <a:cs typeface="Times New Roman" pitchFamily="18" charset="0"/>
            </a:endParaRPr>
          </a:p>
          <a:p>
            <a:pPr marL="0" indent="0">
              <a:buNone/>
            </a:pPr>
            <a:r>
              <a:rPr lang="uk-UA" dirty="0" smtClean="0">
                <a:latin typeface="Times New Roman" pitchFamily="18" charset="0"/>
                <a:cs typeface="Times New Roman" pitchFamily="18" charset="0"/>
              </a:rPr>
              <a:t>         Усі численні </a:t>
            </a:r>
            <a:r>
              <a:rPr lang="uk-UA" dirty="0">
                <a:latin typeface="Times New Roman" pitchFamily="18" charset="0"/>
                <a:cs typeface="Times New Roman" pitchFamily="18" charset="0"/>
              </a:rPr>
              <a:t>вияви підприємництва можна звести до наступних:</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виробниче – є найважливішим видом підприємницької діяльності, спрямованим на виробництво товарів і надання </a:t>
            </a:r>
            <a:r>
              <a:rPr lang="uk-UA" dirty="0" smtClean="0">
                <a:latin typeface="Times New Roman" pitchFamily="18" charset="0"/>
                <a:cs typeface="Times New Roman" pitchFamily="18" charset="0"/>
              </a:rPr>
              <a:t>послуг. Ця </a:t>
            </a:r>
            <a:r>
              <a:rPr lang="uk-UA" dirty="0">
                <a:latin typeface="Times New Roman" pitchFamily="18" charset="0"/>
                <a:cs typeface="Times New Roman" pitchFamily="18" charset="0"/>
              </a:rPr>
              <a:t>діяльність здійснюється підприємствами, що </a:t>
            </a:r>
            <a:r>
              <a:rPr lang="uk-UA" dirty="0" smtClean="0">
                <a:latin typeface="Times New Roman" pitchFamily="18" charset="0"/>
                <a:cs typeface="Times New Roman" pitchFamily="18" charset="0"/>
              </a:rPr>
              <a:t>виготовляють різну </a:t>
            </a:r>
            <a:r>
              <a:rPr lang="uk-UA" dirty="0">
                <a:latin typeface="Times New Roman" pitchFamily="18" charset="0"/>
                <a:cs typeface="Times New Roman" pitchFamily="18" charset="0"/>
              </a:rPr>
              <a:t>продукцію, виконують роботи, надають послуги, створюють духовні блага (навчання, живопис, музика);</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комерційне підприємництво своїм змістом має товарно-грошові</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та торговельно-обмінні операції. Представниками є різні торговельні заклади, що продають предмети споживання та </a:t>
            </a:r>
            <a:r>
              <a:rPr lang="uk-UA" dirty="0" smtClean="0">
                <a:latin typeface="Times New Roman" pitchFamily="18" charset="0"/>
                <a:cs typeface="Times New Roman" pitchFamily="18" charset="0"/>
              </a:rPr>
              <a:t>засоби виробництва</a:t>
            </a:r>
            <a:r>
              <a:rPr lang="uk-UA" dirty="0">
                <a:latin typeface="Times New Roman" pitchFamily="18" charset="0"/>
                <a:cs typeface="Times New Roman" pitchFamily="18" charset="0"/>
              </a:rPr>
              <a:t>;</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фінансове – це діяльність у сфері грошово-кредитних відносин</a:t>
            </a:r>
            <a:r>
              <a:rPr lang="uk-UA" dirty="0" smtClean="0">
                <a:latin typeface="Times New Roman" pitchFamily="18" charset="0"/>
                <a:cs typeface="Times New Roman" pitchFamily="18" charset="0"/>
              </a:rPr>
              <a:t> </a:t>
            </a:r>
            <a:r>
              <a:rPr lang="uk-UA" dirty="0" smtClean="0"/>
              <a:t/>
            </a:r>
            <a:br>
              <a:rPr lang="uk-UA" dirty="0" smtClean="0"/>
            </a:br>
            <a:endParaRPr lang="uk-UA" dirty="0"/>
          </a:p>
        </p:txBody>
      </p:sp>
    </p:spTree>
    <p:extLst>
      <p:ext uri="{BB962C8B-B14F-4D97-AF65-F5344CB8AC3E}">
        <p14:creationId xmlns:p14="http://schemas.microsoft.com/office/powerpoint/2010/main" val="1108878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116633"/>
            <a:ext cx="8784976" cy="1872208"/>
          </a:xfrm>
        </p:spPr>
        <p:txBody>
          <a:bodyPr>
            <a:normAutofit lnSpcReduction="10000"/>
          </a:bodyPr>
          <a:lstStyle/>
          <a:p>
            <a:pPr marL="0" indent="0">
              <a:buNone/>
            </a:pPr>
            <a:r>
              <a:rPr lang="uk-UA" sz="2400" dirty="0">
                <a:latin typeface="Times New Roman" pitchFamily="18" charset="0"/>
                <a:cs typeface="Times New Roman" pitchFamily="18" charset="0"/>
              </a:rPr>
              <a:t>З основного припущення бухгалтерської моделі випливає, </a:t>
            </a:r>
            <a:r>
              <a:rPr lang="uk-UA" sz="2400" dirty="0" smtClean="0">
                <a:latin typeface="Times New Roman" pitchFamily="18" charset="0"/>
                <a:cs typeface="Times New Roman" pitchFamily="18" charset="0"/>
              </a:rPr>
              <a:t>що</a:t>
            </a:r>
            <a:r>
              <a:rPr lang="en-US" sz="24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існує </a:t>
            </a:r>
            <a:r>
              <a:rPr lang="uk-UA" sz="2400" dirty="0">
                <a:latin typeface="Times New Roman" pitchFamily="18" charset="0"/>
                <a:cs typeface="Times New Roman" pitchFamily="18" charset="0"/>
              </a:rPr>
              <a:t>тільки одна точка беззбитковості, а зона прибутку зростає </a:t>
            </a:r>
            <a:r>
              <a:rPr lang="uk-UA" sz="2400" dirty="0" smtClean="0">
                <a:latin typeface="Times New Roman" pitchFamily="18" charset="0"/>
                <a:cs typeface="Times New Roman" pitchFamily="18" charset="0"/>
              </a:rPr>
              <a:t>із</a:t>
            </a:r>
            <a:r>
              <a:rPr lang="en-US" sz="24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збільшенням </a:t>
            </a:r>
            <a:r>
              <a:rPr lang="uk-UA" sz="2400" dirty="0">
                <a:latin typeface="Times New Roman" pitchFamily="18" charset="0"/>
                <a:cs typeface="Times New Roman" pitchFamily="18" charset="0"/>
              </a:rPr>
              <a:t>обсягів виробництва. Тому найприбутковішим </a:t>
            </a:r>
            <a:r>
              <a:rPr lang="uk-UA" sz="2400" dirty="0" smtClean="0">
                <a:latin typeface="Times New Roman" pitchFamily="18" charset="0"/>
                <a:cs typeface="Times New Roman" pitchFamily="18" charset="0"/>
              </a:rPr>
              <a:t>буде</a:t>
            </a:r>
            <a:r>
              <a:rPr lang="en-US" sz="24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максимальне </a:t>
            </a:r>
            <a:r>
              <a:rPr lang="uk-UA" sz="2400" dirty="0">
                <a:latin typeface="Times New Roman" pitchFamily="18" charset="0"/>
                <a:cs typeface="Times New Roman" pitchFamily="18" charset="0"/>
              </a:rPr>
              <a:t>використання виробничих потужностей</a:t>
            </a:r>
            <a:r>
              <a:rPr lang="uk-UA" sz="2400" dirty="0" smtClean="0">
                <a:latin typeface="Times New Roman" pitchFamily="18" charset="0"/>
                <a:cs typeface="Times New Roman" pitchFamily="18" charset="0"/>
              </a:rPr>
              <a:t> </a:t>
            </a:r>
            <a:r>
              <a:rPr lang="uk-UA" dirty="0" smtClean="0"/>
              <a:t/>
            </a:r>
            <a:br>
              <a:rPr lang="uk-UA" dirty="0" smtClean="0"/>
            </a:br>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824442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67544" y="5949280"/>
            <a:ext cx="8172419" cy="461665"/>
          </a:xfrm>
          <a:prstGeom prst="rect">
            <a:avLst/>
          </a:prstGeom>
          <a:noFill/>
        </p:spPr>
        <p:txBody>
          <a:bodyPr wrap="square" rtlCol="0">
            <a:spAutoFit/>
          </a:bodyPr>
          <a:lstStyle/>
          <a:p>
            <a:r>
              <a:rPr lang="uk-UA" sz="2400" dirty="0" smtClean="0">
                <a:latin typeface="Times New Roman" pitchFamily="18" charset="0"/>
                <a:cs typeface="Times New Roman" pitchFamily="18" charset="0"/>
              </a:rPr>
              <a:t>Бухгалтерська модель прямий графік</a:t>
            </a:r>
            <a:endParaRPr lang="uk-UA" sz="2400" dirty="0">
              <a:latin typeface="Times New Roman" pitchFamily="18" charset="0"/>
              <a:cs typeface="Times New Roman" pitchFamily="18" charset="0"/>
            </a:endParaRPr>
          </a:p>
        </p:txBody>
      </p:sp>
    </p:spTree>
    <p:extLst>
      <p:ext uri="{BB962C8B-B14F-4D97-AF65-F5344CB8AC3E}">
        <p14:creationId xmlns:p14="http://schemas.microsoft.com/office/powerpoint/2010/main" val="2381209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7504" y="116632"/>
            <a:ext cx="8856984" cy="4741987"/>
          </a:xfrm>
        </p:spPr>
        <p:txBody>
          <a:bodyPr>
            <a:normAutofit fontScale="85000" lnSpcReduction="10000"/>
          </a:bodyPr>
          <a:lstStyle/>
          <a:p>
            <a:pPr marL="0" indent="0">
              <a:buNone/>
            </a:pPr>
            <a:r>
              <a:rPr lang="uk-UA" dirty="0" smtClean="0">
                <a:latin typeface="Times New Roman" pitchFamily="18" charset="0"/>
                <a:cs typeface="Times New Roman" pitchFamily="18" charset="0"/>
              </a:rPr>
              <a:t>Наведений вище  </a:t>
            </a:r>
            <a:r>
              <a:rPr lang="uk-UA" dirty="0">
                <a:latin typeface="Times New Roman" pitchFamily="18" charset="0"/>
                <a:cs typeface="Times New Roman" pitchFamily="18" charset="0"/>
              </a:rPr>
              <a:t>графік показує обсяг реалізованої продукції на горизонтальній осі й обсяг доходу та витрат – на вертикальній. В разі </a:t>
            </a:r>
            <a:r>
              <a:rPr lang="uk-UA" dirty="0" smtClean="0">
                <a:latin typeface="Times New Roman" pitchFamily="18" charset="0"/>
                <a:cs typeface="Times New Roman" pitchFamily="18" charset="0"/>
              </a:rPr>
              <a:t>потреби на </a:t>
            </a:r>
            <a:r>
              <a:rPr lang="uk-UA" dirty="0">
                <a:latin typeface="Times New Roman" pitchFamily="18" charset="0"/>
                <a:cs typeface="Times New Roman" pitchFamily="18" charset="0"/>
              </a:rPr>
              <a:t>осі </a:t>
            </a:r>
            <a:r>
              <a:rPr lang="uk-UA" i="1" dirty="0">
                <a:latin typeface="Times New Roman" pitchFamily="18" charset="0"/>
                <a:cs typeface="Times New Roman" pitchFamily="18" charset="0"/>
              </a:rPr>
              <a:t>Х </a:t>
            </a:r>
            <a:r>
              <a:rPr lang="uk-UA" dirty="0">
                <a:latin typeface="Times New Roman" pitchFamily="18" charset="0"/>
                <a:cs typeface="Times New Roman" pitchFamily="18" charset="0"/>
              </a:rPr>
              <a:t>можна відкладати обсяг випуску у відсотках до </a:t>
            </a:r>
            <a:r>
              <a:rPr lang="uk-UA" dirty="0" smtClean="0">
                <a:latin typeface="Times New Roman" pitchFamily="18" charset="0"/>
                <a:cs typeface="Times New Roman" pitchFamily="18" charset="0"/>
              </a:rPr>
              <a:t>виробничої</a:t>
            </a:r>
            <a:br>
              <a:rPr lang="uk-UA" dirty="0" smtClean="0">
                <a:latin typeface="Times New Roman" pitchFamily="18" charset="0"/>
                <a:cs typeface="Times New Roman" pitchFamily="18" charset="0"/>
              </a:rPr>
            </a:br>
            <a:r>
              <a:rPr lang="uk-UA" dirty="0" smtClean="0">
                <a:latin typeface="Times New Roman" pitchFamily="18" charset="0"/>
                <a:cs typeface="Times New Roman" pitchFamily="18" charset="0"/>
              </a:rPr>
              <a:t>потужності </a:t>
            </a:r>
            <a:r>
              <a:rPr lang="uk-UA" dirty="0">
                <a:latin typeface="Times New Roman" pitchFamily="18" charset="0"/>
                <a:cs typeface="Times New Roman" pitchFamily="18" charset="0"/>
              </a:rPr>
              <a:t>або обсяг випуску у грошових одиницях. Лінія сукупних витрат (</a:t>
            </a:r>
            <a:r>
              <a:rPr lang="uk-UA" i="1" dirty="0">
                <a:latin typeface="Times New Roman" pitchFamily="18" charset="0"/>
                <a:cs typeface="Times New Roman" pitchFamily="18" charset="0"/>
              </a:rPr>
              <a:t>ТС</a:t>
            </a:r>
            <a:r>
              <a:rPr lang="uk-UA" dirty="0">
                <a:latin typeface="Times New Roman" pitchFamily="18" charset="0"/>
                <a:cs typeface="Times New Roman" pitchFamily="18" charset="0"/>
              </a:rPr>
              <a:t>) отримана шляхом додавання змінних витрат (</a:t>
            </a:r>
            <a:r>
              <a:rPr lang="uk-UA" dirty="0" smtClean="0">
                <a:latin typeface="Times New Roman" pitchFamily="18" charset="0"/>
                <a:cs typeface="Times New Roman" pitchFamily="18" charset="0"/>
              </a:rPr>
              <a:t>на графіку </a:t>
            </a:r>
            <a:r>
              <a:rPr lang="uk-UA" dirty="0">
                <a:latin typeface="Times New Roman" pitchFamily="18" charset="0"/>
                <a:cs typeface="Times New Roman" pitchFamily="18" charset="0"/>
              </a:rPr>
              <a:t>вертикальна відстань між фіксованими витратами і сукупними витратами) до постійних витрат. Графік має назву «</a:t>
            </a:r>
            <a:r>
              <a:rPr lang="uk-UA" dirty="0" smtClean="0">
                <a:latin typeface="Times New Roman" pitchFamily="18" charset="0"/>
                <a:cs typeface="Times New Roman" pitchFamily="18" charset="0"/>
              </a:rPr>
              <a:t>прямого» і </a:t>
            </a:r>
            <a:r>
              <a:rPr lang="uk-UA" dirty="0">
                <a:latin typeface="Times New Roman" pitchFamily="18" charset="0"/>
                <a:cs typeface="Times New Roman" pitchFamily="18" charset="0"/>
              </a:rPr>
              <a:t>використовується для дослідження впливу змін змінних витрат </a:t>
            </a:r>
            <a:r>
              <a:rPr lang="uk-UA" dirty="0" smtClean="0">
                <a:latin typeface="Times New Roman" pitchFamily="18" charset="0"/>
                <a:cs typeface="Times New Roman" pitchFamily="18" charset="0"/>
              </a:rPr>
              <a:t>на рівень </a:t>
            </a:r>
            <a:r>
              <a:rPr lang="uk-UA" dirty="0">
                <a:latin typeface="Times New Roman" pitchFamily="18" charset="0"/>
                <a:cs typeface="Times New Roman" pitchFamily="18" charset="0"/>
              </a:rPr>
              <a:t>беззбитковості</a:t>
            </a:r>
            <a:r>
              <a:rPr lang="uk-UA" dirty="0" smtClean="0">
                <a:latin typeface="Times New Roman" pitchFamily="18" charset="0"/>
                <a:cs typeface="Times New Roman" pitchFamily="18" charset="0"/>
              </a:rPr>
              <a:t> </a:t>
            </a:r>
            <a:r>
              <a:rPr lang="uk-UA" dirty="0" smtClean="0"/>
              <a:t/>
            </a:r>
            <a:br>
              <a:rPr lang="uk-UA" dirty="0" smtClean="0"/>
            </a:br>
            <a:endParaRPr lang="uk-UA" dirty="0"/>
          </a:p>
        </p:txBody>
      </p:sp>
    </p:spTree>
    <p:extLst>
      <p:ext uri="{BB962C8B-B14F-4D97-AF65-F5344CB8AC3E}">
        <p14:creationId xmlns:p14="http://schemas.microsoft.com/office/powerpoint/2010/main" val="2745881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188641"/>
            <a:ext cx="8856984" cy="1512167"/>
          </a:xfrm>
        </p:spPr>
        <p:txBody>
          <a:bodyPr>
            <a:normAutofit fontScale="85000" lnSpcReduction="20000"/>
          </a:bodyPr>
          <a:lstStyle/>
          <a:p>
            <a:pPr marL="0" indent="0">
              <a:buNone/>
            </a:pPr>
            <a:r>
              <a:rPr lang="ru-RU" dirty="0">
                <a:latin typeface="Times New Roman" pitchFamily="18" charset="0"/>
                <a:cs typeface="Times New Roman" pitchFamily="18" charset="0"/>
              </a:rPr>
              <a:t>В </a:t>
            </a:r>
            <a:r>
              <a:rPr lang="ru-RU" dirty="0" err="1">
                <a:latin typeface="Times New Roman" pitchFamily="18" charset="0"/>
                <a:cs typeface="Times New Roman" pitchFamily="18" charset="0"/>
              </a:rPr>
              <a:t>разі</a:t>
            </a:r>
            <a:r>
              <a:rPr lang="ru-RU" dirty="0">
                <a:latin typeface="Times New Roman" pitchFamily="18" charset="0"/>
                <a:cs typeface="Times New Roman" pitchFamily="18" charset="0"/>
              </a:rPr>
              <a:t> потреби </a:t>
            </a:r>
            <a:r>
              <a:rPr lang="ru-RU" dirty="0" err="1">
                <a:latin typeface="Times New Roman" pitchFamily="18" charset="0"/>
                <a:cs typeface="Times New Roman" pitchFamily="18" charset="0"/>
              </a:rPr>
              <a:t>дослідження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впливу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змін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або</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err="1">
                <a:latin typeface="Times New Roman" pitchFamily="18" charset="0"/>
                <a:cs typeface="Times New Roman" pitchFamily="18" charset="0"/>
              </a:rPr>
              <a:t>розподілу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постійних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витрат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використовують</a:t>
            </a:r>
            <a:r>
              <a:rPr lang="ru-RU" dirty="0">
                <a:latin typeface="Times New Roman" pitchFamily="18" charset="0"/>
                <a:cs typeface="Times New Roman" pitchFamily="18" charset="0"/>
              </a:rPr>
              <a:t> так званий «</a:t>
            </a:r>
            <a:r>
              <a:rPr lang="ru-RU" dirty="0" err="1">
                <a:latin typeface="Times New Roman" pitchFamily="18" charset="0"/>
                <a:cs typeface="Times New Roman" pitchFamily="18" charset="0"/>
              </a:rPr>
              <a:t>обернений</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графік</a:t>
            </a:r>
            <a:r>
              <a:rPr lang="ru-RU" dirty="0" smtClean="0">
                <a:latin typeface="Times New Roman" pitchFamily="18" charset="0"/>
                <a:cs typeface="Times New Roman" pitchFamily="18" charset="0"/>
              </a:rPr>
              <a:t>. </a:t>
            </a:r>
            <a:r>
              <a:rPr lang="ru-RU" dirty="0" smtClean="0"/>
              <a:t/>
            </a:r>
            <a:br>
              <a:rPr lang="ru-RU" dirty="0" smtClean="0"/>
            </a:br>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136904"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0950" y="5013176"/>
            <a:ext cx="8352928" cy="1877437"/>
          </a:xfrm>
          <a:prstGeom prst="rect">
            <a:avLst/>
          </a:prstGeom>
          <a:noFill/>
        </p:spPr>
        <p:txBody>
          <a:bodyPr wrap="square" rtlCol="0">
            <a:spAutoFit/>
          </a:bodyPr>
          <a:lstStyle/>
          <a:p>
            <a:r>
              <a:rPr lang="ru-RU" sz="2000" dirty="0">
                <a:latin typeface="Times New Roman" pitchFamily="18" charset="0"/>
                <a:cs typeface="Times New Roman" pitchFamily="18" charset="0"/>
              </a:rPr>
              <a:t>На </a:t>
            </a:r>
            <a:r>
              <a:rPr lang="ru-RU" sz="2000" dirty="0" err="1">
                <a:latin typeface="Times New Roman" pitchFamily="18" charset="0"/>
                <a:cs typeface="Times New Roman" pitchFamily="18" charset="0"/>
              </a:rPr>
              <a:t>ньому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змінні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витрати</a:t>
            </a:r>
            <a:r>
              <a:rPr lang="ru-RU" sz="2000" dirty="0">
                <a:latin typeface="Times New Roman" pitchFamily="18" charset="0"/>
                <a:cs typeface="Times New Roman" pitchFamily="18" charset="0"/>
              </a:rPr>
              <a:t> показано </a:t>
            </a:r>
            <a:r>
              <a:rPr lang="ru-RU" sz="2000" dirty="0" err="1">
                <a:latin typeface="Times New Roman" pitchFamily="18" charset="0"/>
                <a:cs typeface="Times New Roman" pitchFamily="18" charset="0"/>
              </a:rPr>
              <a:t>знизу</a:t>
            </a:r>
            <a:r>
              <a:rPr lang="ru-RU" sz="2000" dirty="0">
                <a:latin typeface="Times New Roman" pitchFamily="18" charset="0"/>
                <a:cs typeface="Times New Roman" pitchFamily="18" charset="0"/>
              </a:rPr>
              <a:t>, а </a:t>
            </a:r>
            <a:r>
              <a:rPr lang="ru-RU" sz="2000" dirty="0" err="1">
                <a:latin typeface="Times New Roman" pitchFamily="18" charset="0"/>
                <a:cs typeface="Times New Roman" pitchFamily="18" charset="0"/>
              </a:rPr>
              <a:t>постійні</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зверху</a:t>
            </a:r>
            <a:r>
              <a:rPr lang="ru-RU" sz="2000" dirty="0" smtClean="0">
                <a:latin typeface="Times New Roman" pitchFamily="18" charset="0"/>
                <a:cs typeface="Times New Roman" pitchFamily="18" charset="0"/>
              </a:rPr>
              <a:t>. </a:t>
            </a:r>
            <a:r>
              <a:rPr lang="uk-UA" sz="2000" dirty="0" smtClean="0">
                <a:latin typeface="Times New Roman" pitchFamily="18" charset="0"/>
                <a:cs typeface="Times New Roman" pitchFamily="18" charset="0"/>
              </a:rPr>
              <a:t>Аналіз </a:t>
            </a:r>
            <a:r>
              <a:rPr lang="uk-UA" sz="2000" dirty="0">
                <a:latin typeface="Times New Roman" pitchFamily="18" charset="0"/>
                <a:cs typeface="Times New Roman" pitchFamily="18" charset="0"/>
              </a:rPr>
              <a:t>графіку беззбитковості може дати певну інформацію </a:t>
            </a:r>
            <a:r>
              <a:rPr lang="uk-UA" sz="2000" dirty="0" smtClean="0">
                <a:latin typeface="Times New Roman" pitchFamily="18" charset="0"/>
                <a:cs typeface="Times New Roman" pitchFamily="18" charset="0"/>
              </a:rPr>
              <a:t>про те</a:t>
            </a:r>
            <a:r>
              <a:rPr lang="uk-UA" sz="2000" dirty="0">
                <a:latin typeface="Times New Roman" pitchFamily="18" charset="0"/>
                <a:cs typeface="Times New Roman" pitchFamily="18" charset="0"/>
              </a:rPr>
              <a:t>, як буде змінюватися рівень беззбитковості і який прибуток (</a:t>
            </a:r>
            <a:r>
              <a:rPr lang="uk-UA" sz="2000" dirty="0" smtClean="0">
                <a:latin typeface="Times New Roman" pitchFamily="18" charset="0"/>
                <a:cs typeface="Times New Roman" pitchFamily="18" charset="0"/>
              </a:rPr>
              <a:t>або збитки</a:t>
            </a:r>
            <a:r>
              <a:rPr lang="uk-UA" sz="2000" dirty="0">
                <a:latin typeface="Times New Roman" pitchFamily="18" charset="0"/>
                <a:cs typeface="Times New Roman" pitchFamily="18" charset="0"/>
              </a:rPr>
              <a:t>) можна очікувати при прийнятті різних припущень про рівень ціни реалізації і витрат.</a:t>
            </a:r>
            <a:r>
              <a:rPr lang="uk-UA" sz="2000"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
            </a:r>
            <a:br>
              <a:rPr lang="uk-UA" dirty="0" smtClean="0">
                <a:latin typeface="Times New Roman" pitchFamily="18" charset="0"/>
                <a:cs typeface="Times New Roman" pitchFamily="18" charset="0"/>
              </a:rPr>
            </a:br>
            <a:r>
              <a:rPr lang="ru-RU" dirty="0" smtClean="0"/>
              <a:t/>
            </a:r>
            <a:br>
              <a:rPr lang="ru-RU" dirty="0" smtClean="0"/>
            </a:br>
            <a:endParaRPr lang="uk-UA" dirty="0"/>
          </a:p>
        </p:txBody>
      </p:sp>
    </p:spTree>
    <p:extLst>
      <p:ext uri="{BB962C8B-B14F-4D97-AF65-F5344CB8AC3E}">
        <p14:creationId xmlns:p14="http://schemas.microsoft.com/office/powerpoint/2010/main" val="1165440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260648"/>
            <a:ext cx="8784976" cy="6336704"/>
          </a:xfrm>
        </p:spPr>
        <p:txBody>
          <a:bodyPr>
            <a:normAutofit fontScale="70000" lnSpcReduction="20000"/>
          </a:bodyPr>
          <a:lstStyle/>
          <a:p>
            <a:pPr marL="0" indent="0">
              <a:buNone/>
            </a:pPr>
            <a:r>
              <a:rPr lang="en-US" sz="3400" dirty="0" smtClean="0">
                <a:latin typeface="Times New Roman" pitchFamily="18" charset="0"/>
                <a:cs typeface="Times New Roman" pitchFamily="18" charset="0"/>
              </a:rPr>
              <a:t>                  </a:t>
            </a:r>
            <a:r>
              <a:rPr lang="uk-UA" sz="3400" dirty="0" smtClean="0">
                <a:latin typeface="Times New Roman" pitchFamily="18" charset="0"/>
                <a:cs typeface="Times New Roman" pitchFamily="18" charset="0"/>
              </a:rPr>
              <a:t>Інформацію </a:t>
            </a:r>
            <a:r>
              <a:rPr lang="uk-UA" sz="3400" dirty="0">
                <a:latin typeface="Times New Roman" pitchFamily="18" charset="0"/>
                <a:cs typeface="Times New Roman" pitchFamily="18" charset="0"/>
              </a:rPr>
              <a:t>про витрати, обсяги виробництва і прибутки </a:t>
            </a:r>
            <a:r>
              <a:rPr lang="uk-UA" sz="3400" dirty="0" smtClean="0">
                <a:latin typeface="Times New Roman" pitchFamily="18" charset="0"/>
                <a:cs typeface="Times New Roman" pitchFamily="18" charset="0"/>
              </a:rPr>
              <a:t>можна</a:t>
            </a:r>
            <a:r>
              <a:rPr lang="en-US" sz="3400" dirty="0" smtClean="0">
                <a:latin typeface="Times New Roman" pitchFamily="18" charset="0"/>
                <a:cs typeface="Times New Roman" pitchFamily="18" charset="0"/>
              </a:rPr>
              <a:t> </a:t>
            </a:r>
            <a:r>
              <a:rPr lang="uk-UA" sz="3400" dirty="0" smtClean="0">
                <a:latin typeface="Times New Roman" pitchFamily="18" charset="0"/>
                <a:cs typeface="Times New Roman" pitchFamily="18" charset="0"/>
              </a:rPr>
              <a:t>подати </a:t>
            </a:r>
            <a:r>
              <a:rPr lang="uk-UA" sz="3400" dirty="0">
                <a:latin typeface="Times New Roman" pitchFamily="18" charset="0"/>
                <a:cs typeface="Times New Roman" pitchFamily="18" charset="0"/>
              </a:rPr>
              <a:t>у вигляді математичної залежності. Математична інтерпретація беззбитковості також базується на припущенні </a:t>
            </a:r>
            <a:r>
              <a:rPr lang="uk-UA" sz="3400" dirty="0" smtClean="0">
                <a:latin typeface="Times New Roman" pitchFamily="18" charset="0"/>
                <a:cs typeface="Times New Roman" pitchFamily="18" charset="0"/>
              </a:rPr>
              <a:t>бухгалтерської</a:t>
            </a:r>
            <a:r>
              <a:rPr lang="en-US" sz="3400" dirty="0" smtClean="0">
                <a:latin typeface="Times New Roman" pitchFamily="18" charset="0"/>
                <a:cs typeface="Times New Roman" pitchFamily="18" charset="0"/>
              </a:rPr>
              <a:t> </a:t>
            </a:r>
            <a:r>
              <a:rPr lang="uk-UA" sz="3400" dirty="0" smtClean="0">
                <a:latin typeface="Times New Roman" pitchFamily="18" charset="0"/>
                <a:cs typeface="Times New Roman" pitchFamily="18" charset="0"/>
              </a:rPr>
              <a:t>моделі</a:t>
            </a:r>
            <a:r>
              <a:rPr lang="uk-UA" sz="3400" dirty="0">
                <a:latin typeface="Times New Roman" pitchFamily="18" charset="0"/>
                <a:cs typeface="Times New Roman" pitchFamily="18" charset="0"/>
              </a:rPr>
              <a:t>. </a:t>
            </a:r>
            <a:endParaRPr lang="en-US" sz="3400" dirty="0" smtClean="0">
              <a:latin typeface="Times New Roman" pitchFamily="18" charset="0"/>
              <a:cs typeface="Times New Roman" pitchFamily="18" charset="0"/>
            </a:endParaRPr>
          </a:p>
          <a:p>
            <a:pPr marL="0" indent="0">
              <a:buNone/>
            </a:pPr>
            <a:r>
              <a:rPr lang="en-US" sz="3400" dirty="0">
                <a:latin typeface="Times New Roman" pitchFamily="18" charset="0"/>
                <a:cs typeface="Times New Roman" pitchFamily="18" charset="0"/>
              </a:rPr>
              <a:t> </a:t>
            </a:r>
            <a:r>
              <a:rPr lang="en-US" sz="3400" dirty="0" smtClean="0">
                <a:latin typeface="Times New Roman" pitchFamily="18" charset="0"/>
                <a:cs typeface="Times New Roman" pitchFamily="18" charset="0"/>
              </a:rPr>
              <a:t>               </a:t>
            </a:r>
            <a:r>
              <a:rPr lang="uk-UA" sz="3400" dirty="0" smtClean="0">
                <a:latin typeface="Times New Roman" pitchFamily="18" charset="0"/>
                <a:cs typeface="Times New Roman" pitchFamily="18" charset="0"/>
              </a:rPr>
              <a:t>Це </a:t>
            </a:r>
            <a:r>
              <a:rPr lang="uk-UA" sz="3400" dirty="0">
                <a:latin typeface="Times New Roman" pitchFamily="18" charset="0"/>
                <a:cs typeface="Times New Roman" pitchFamily="18" charset="0"/>
              </a:rPr>
              <a:t>означає, що формули, які наведено нижче, є правильними для рішень, що приймають в межах прийнятного діапазону виробництва. Поза межами цього діапазону ціна реалізації </a:t>
            </a:r>
            <a:r>
              <a:rPr lang="uk-UA" sz="3400" dirty="0" smtClean="0">
                <a:latin typeface="Times New Roman" pitchFamily="18" charset="0"/>
                <a:cs typeface="Times New Roman" pitchFamily="18" charset="0"/>
              </a:rPr>
              <a:t>одиниці</a:t>
            </a:r>
            <a:r>
              <a:rPr lang="en-US" sz="3400" dirty="0" smtClean="0">
                <a:latin typeface="Times New Roman" pitchFamily="18" charset="0"/>
                <a:cs typeface="Times New Roman" pitchFamily="18" charset="0"/>
              </a:rPr>
              <a:t> </a:t>
            </a:r>
            <a:r>
              <a:rPr lang="uk-UA" sz="3400" dirty="0" smtClean="0">
                <a:latin typeface="Times New Roman" pitchFamily="18" charset="0"/>
                <a:cs typeface="Times New Roman" pitchFamily="18" charset="0"/>
              </a:rPr>
              <a:t>продукції </a:t>
            </a:r>
            <a:r>
              <a:rPr lang="uk-UA" sz="3400" dirty="0">
                <a:latin typeface="Times New Roman" pitchFamily="18" charset="0"/>
                <a:cs typeface="Times New Roman" pitchFamily="18" charset="0"/>
              </a:rPr>
              <a:t>і середні змінні витрати вже не є постійними, і тому </a:t>
            </a:r>
            <a:r>
              <a:rPr lang="uk-UA" sz="3400" dirty="0" err="1">
                <a:latin typeface="Times New Roman" pitchFamily="18" charset="0"/>
                <a:cs typeface="Times New Roman" pitchFamily="18" charset="0"/>
              </a:rPr>
              <a:t>будьякі</a:t>
            </a:r>
            <a:r>
              <a:rPr lang="uk-UA" sz="3400" dirty="0">
                <a:latin typeface="Times New Roman" pitchFamily="18" charset="0"/>
                <a:cs typeface="Times New Roman" pitchFamily="18" charset="0"/>
              </a:rPr>
              <a:t> результати будуть неправильними.</a:t>
            </a:r>
            <a:br>
              <a:rPr lang="uk-UA" sz="3400" dirty="0">
                <a:latin typeface="Times New Roman" pitchFamily="18" charset="0"/>
                <a:cs typeface="Times New Roman" pitchFamily="18" charset="0"/>
              </a:rPr>
            </a:br>
            <a:r>
              <a:rPr lang="uk-UA" sz="3400" dirty="0">
                <a:latin typeface="Times New Roman" pitchFamily="18" charset="0"/>
                <a:cs typeface="Times New Roman" pitchFamily="18" charset="0"/>
              </a:rPr>
              <a:t>Розглядаючи дохід від реалізації як суму сукупних витрат і прибутку, можемо записати, </a:t>
            </a:r>
            <a:r>
              <a:rPr lang="uk-UA" sz="3400" dirty="0" smtClean="0">
                <a:latin typeface="Times New Roman" pitchFamily="18" charset="0"/>
                <a:cs typeface="Times New Roman" pitchFamily="18" charset="0"/>
              </a:rPr>
              <a:t>що</a:t>
            </a:r>
            <a:endParaRPr lang="en-US" sz="3400" dirty="0" smtClean="0">
              <a:latin typeface="Times New Roman" pitchFamily="18" charset="0"/>
              <a:cs typeface="Times New Roman" pitchFamily="18" charset="0"/>
            </a:endParaRPr>
          </a:p>
          <a:p>
            <a:pPr marL="0" indent="0" algn="ctr">
              <a:buNone/>
            </a:pPr>
            <a:r>
              <a:rPr lang="uk-UA" sz="3400" dirty="0">
                <a:latin typeface="Times New Roman" pitchFamily="18" charset="0"/>
                <a:cs typeface="Times New Roman" pitchFamily="18" charset="0"/>
              </a:rPr>
              <a:t/>
            </a:r>
            <a:br>
              <a:rPr lang="uk-UA" sz="3400" dirty="0">
                <a:latin typeface="Times New Roman" pitchFamily="18" charset="0"/>
                <a:cs typeface="Times New Roman" pitchFamily="18" charset="0"/>
              </a:rPr>
            </a:br>
            <a:r>
              <a:rPr lang="en-US" sz="3400" i="1" dirty="0">
                <a:latin typeface="Times New Roman" pitchFamily="18" charset="0"/>
                <a:cs typeface="Times New Roman" pitchFamily="18" charset="0"/>
              </a:rPr>
              <a:t>TR = TC + </a:t>
            </a:r>
            <a:r>
              <a:rPr lang="en-US" sz="3400" i="1" dirty="0" err="1">
                <a:latin typeface="Times New Roman" pitchFamily="18" charset="0"/>
                <a:cs typeface="Times New Roman" pitchFamily="18" charset="0"/>
              </a:rPr>
              <a:t>Pr</a:t>
            </a:r>
            <a:r>
              <a:rPr lang="en-US" sz="3400" i="1" dirty="0">
                <a:latin typeface="Times New Roman" pitchFamily="18" charset="0"/>
                <a:cs typeface="Times New Roman" pitchFamily="18" charset="0"/>
              </a:rPr>
              <a:t> = FC + VC + </a:t>
            </a:r>
            <a:r>
              <a:rPr lang="en-US" sz="3400" i="1" dirty="0" err="1">
                <a:latin typeface="Times New Roman" pitchFamily="18" charset="0"/>
                <a:cs typeface="Times New Roman" pitchFamily="18" charset="0"/>
              </a:rPr>
              <a:t>Pr</a:t>
            </a:r>
            <a:r>
              <a:rPr lang="en-US" sz="3400" i="1" dirty="0">
                <a:latin typeface="Times New Roman" pitchFamily="18" charset="0"/>
                <a:cs typeface="Times New Roman" pitchFamily="18" charset="0"/>
              </a:rPr>
              <a:t>,</a:t>
            </a:r>
            <a:br>
              <a:rPr lang="en-US" sz="3400" i="1" dirty="0">
                <a:latin typeface="Times New Roman" pitchFamily="18" charset="0"/>
                <a:cs typeface="Times New Roman" pitchFamily="18" charset="0"/>
              </a:rPr>
            </a:br>
            <a:r>
              <a:rPr lang="uk-UA" sz="3400" dirty="0">
                <a:latin typeface="Times New Roman" pitchFamily="18" charset="0"/>
                <a:cs typeface="Times New Roman" pitchFamily="18" charset="0"/>
              </a:rPr>
              <a:t>де: </a:t>
            </a:r>
            <a:r>
              <a:rPr lang="en-US" sz="3400" i="1" dirty="0" smtClean="0">
                <a:latin typeface="Times New Roman" pitchFamily="18" charset="0"/>
                <a:cs typeface="Times New Roman" pitchFamily="18" charset="0"/>
              </a:rPr>
              <a:t>TR (</a:t>
            </a:r>
            <a:r>
              <a:rPr lang="uk-UA" sz="3400" i="1" dirty="0" smtClean="0">
                <a:latin typeface="Times New Roman" pitchFamily="18" charset="0"/>
                <a:cs typeface="Times New Roman" pitchFamily="18" charset="0"/>
              </a:rPr>
              <a:t>або </a:t>
            </a:r>
            <a:r>
              <a:rPr lang="en-US" sz="3400" i="1" dirty="0" smtClean="0">
                <a:latin typeface="Times New Roman" pitchFamily="18" charset="0"/>
                <a:cs typeface="Times New Roman" pitchFamily="18" charset="0"/>
              </a:rPr>
              <a:t>S) </a:t>
            </a:r>
            <a:r>
              <a:rPr lang="en-US" sz="3400" dirty="0">
                <a:latin typeface="Times New Roman" pitchFamily="18" charset="0"/>
                <a:cs typeface="Times New Roman" pitchFamily="18" charset="0"/>
              </a:rPr>
              <a:t>– </a:t>
            </a:r>
            <a:r>
              <a:rPr lang="uk-UA" sz="3400" dirty="0">
                <a:latin typeface="Times New Roman" pitchFamily="18" charset="0"/>
                <a:cs typeface="Times New Roman" pitchFamily="18" charset="0"/>
              </a:rPr>
              <a:t>сукупний дохід від реалізації;</a:t>
            </a:r>
            <a:br>
              <a:rPr lang="uk-UA" sz="3400" dirty="0">
                <a:latin typeface="Times New Roman" pitchFamily="18" charset="0"/>
                <a:cs typeface="Times New Roman" pitchFamily="18" charset="0"/>
              </a:rPr>
            </a:br>
            <a:r>
              <a:rPr lang="en-US" sz="3400" i="1" dirty="0">
                <a:latin typeface="Times New Roman" pitchFamily="18" charset="0"/>
                <a:cs typeface="Times New Roman" pitchFamily="18" charset="0"/>
              </a:rPr>
              <a:t>TC </a:t>
            </a:r>
            <a:r>
              <a:rPr lang="en-US" sz="3400" dirty="0">
                <a:latin typeface="Times New Roman" pitchFamily="18" charset="0"/>
                <a:cs typeface="Times New Roman" pitchFamily="18" charset="0"/>
              </a:rPr>
              <a:t>– </a:t>
            </a:r>
            <a:r>
              <a:rPr lang="uk-UA" sz="3400" dirty="0">
                <a:latin typeface="Times New Roman" pitchFamily="18" charset="0"/>
                <a:cs typeface="Times New Roman" pitchFamily="18" charset="0"/>
              </a:rPr>
              <a:t>сукупні витрати;</a:t>
            </a:r>
            <a:br>
              <a:rPr lang="uk-UA" sz="3400" dirty="0">
                <a:latin typeface="Times New Roman" pitchFamily="18" charset="0"/>
                <a:cs typeface="Times New Roman" pitchFamily="18" charset="0"/>
              </a:rPr>
            </a:br>
            <a:r>
              <a:rPr lang="en-US" sz="3400" i="1" dirty="0" err="1">
                <a:latin typeface="Times New Roman" pitchFamily="18" charset="0"/>
                <a:cs typeface="Times New Roman" pitchFamily="18" charset="0"/>
              </a:rPr>
              <a:t>Pr</a:t>
            </a:r>
            <a:r>
              <a:rPr lang="en-US" sz="3400" i="1" dirty="0">
                <a:latin typeface="Times New Roman" pitchFamily="18" charset="0"/>
                <a:cs typeface="Times New Roman" pitchFamily="18" charset="0"/>
              </a:rPr>
              <a:t> </a:t>
            </a:r>
            <a:r>
              <a:rPr lang="en-US" sz="3400" dirty="0">
                <a:latin typeface="Times New Roman" pitchFamily="18" charset="0"/>
                <a:cs typeface="Times New Roman" pitchFamily="18" charset="0"/>
              </a:rPr>
              <a:t>– </a:t>
            </a:r>
            <a:r>
              <a:rPr lang="uk-UA" sz="3400" dirty="0">
                <a:latin typeface="Times New Roman" pitchFamily="18" charset="0"/>
                <a:cs typeface="Times New Roman" pitchFamily="18" charset="0"/>
              </a:rPr>
              <a:t>прибуток;</a:t>
            </a:r>
            <a:br>
              <a:rPr lang="uk-UA" sz="3400" dirty="0">
                <a:latin typeface="Times New Roman" pitchFamily="18" charset="0"/>
                <a:cs typeface="Times New Roman" pitchFamily="18" charset="0"/>
              </a:rPr>
            </a:br>
            <a:r>
              <a:rPr lang="en-US" sz="3400" i="1" dirty="0">
                <a:latin typeface="Times New Roman" pitchFamily="18" charset="0"/>
                <a:cs typeface="Times New Roman" pitchFamily="18" charset="0"/>
              </a:rPr>
              <a:t>FC </a:t>
            </a:r>
            <a:r>
              <a:rPr lang="en-US" sz="3400" dirty="0">
                <a:latin typeface="Times New Roman" pitchFamily="18" charset="0"/>
                <a:cs typeface="Times New Roman" pitchFamily="18" charset="0"/>
              </a:rPr>
              <a:t>– </a:t>
            </a:r>
            <a:r>
              <a:rPr lang="uk-UA" sz="3400" dirty="0">
                <a:latin typeface="Times New Roman" pitchFamily="18" charset="0"/>
                <a:cs typeface="Times New Roman" pitchFamily="18" charset="0"/>
              </a:rPr>
              <a:t>постійні витрати;</a:t>
            </a:r>
            <a:br>
              <a:rPr lang="uk-UA" sz="3400" dirty="0">
                <a:latin typeface="Times New Roman" pitchFamily="18" charset="0"/>
                <a:cs typeface="Times New Roman" pitchFamily="18" charset="0"/>
              </a:rPr>
            </a:br>
            <a:r>
              <a:rPr lang="en-US" sz="3400" i="1" dirty="0">
                <a:latin typeface="Times New Roman" pitchFamily="18" charset="0"/>
                <a:cs typeface="Times New Roman" pitchFamily="18" charset="0"/>
              </a:rPr>
              <a:t>VC </a:t>
            </a:r>
            <a:r>
              <a:rPr lang="en-US" sz="3400" dirty="0">
                <a:latin typeface="Times New Roman" pitchFamily="18" charset="0"/>
                <a:cs typeface="Times New Roman" pitchFamily="18" charset="0"/>
              </a:rPr>
              <a:t>– </a:t>
            </a:r>
            <a:r>
              <a:rPr lang="uk-UA" sz="3400" dirty="0">
                <a:latin typeface="Times New Roman" pitchFamily="18" charset="0"/>
                <a:cs typeface="Times New Roman" pitchFamily="18" charset="0"/>
              </a:rPr>
              <a:t>змінні </a:t>
            </a:r>
            <a:r>
              <a:rPr lang="uk-UA" sz="3400" dirty="0" smtClean="0">
                <a:latin typeface="Times New Roman" pitchFamily="18" charset="0"/>
                <a:cs typeface="Times New Roman" pitchFamily="18" charset="0"/>
              </a:rPr>
              <a:t>витрати.</a:t>
            </a:r>
            <a:endParaRPr lang="en-US" sz="3400" dirty="0">
              <a:latin typeface="Times New Roman" pitchFamily="18" charset="0"/>
              <a:cs typeface="Times New Roman" pitchFamily="18" charset="0"/>
            </a:endParaRPr>
          </a:p>
          <a:p>
            <a:pPr marL="0" indent="0" algn="ctr">
              <a:buNone/>
            </a:pPr>
            <a:r>
              <a:rPr lang="uk-UA" sz="3400" dirty="0" smtClean="0">
                <a:latin typeface="Times New Roman" pitchFamily="18" charset="0"/>
                <a:cs typeface="Times New Roman" pitchFamily="18" charset="0"/>
              </a:rPr>
              <a:t>У </a:t>
            </a:r>
            <a:r>
              <a:rPr lang="uk-UA" sz="3400" dirty="0">
                <a:latin typeface="Times New Roman" pitchFamily="18" charset="0"/>
                <a:cs typeface="Times New Roman" pitchFamily="18" charset="0"/>
              </a:rPr>
              <a:t>точці беззбитковості прибуток дорівнює нулеві, тобто</a:t>
            </a:r>
            <a:r>
              <a:rPr lang="uk-UA" sz="3400"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
            </a:r>
            <a:br>
              <a:rPr lang="uk-UA" dirty="0" smtClean="0">
                <a:latin typeface="Times New Roman" pitchFamily="18" charset="0"/>
                <a:cs typeface="Times New Roman" pitchFamily="18" charset="0"/>
              </a:rPr>
            </a:b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1176283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260648"/>
            <a:ext cx="8856984" cy="6120680"/>
          </a:xfrm>
        </p:spPr>
        <p:txBody>
          <a:bodyPr>
            <a:normAutofit fontScale="70000" lnSpcReduction="20000"/>
          </a:bodyPr>
          <a:lstStyle/>
          <a:p>
            <a:pPr marL="0" indent="0">
              <a:buNone/>
            </a:pPr>
            <a:r>
              <a:rPr lang="uk-UA"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TR</a:t>
            </a:r>
            <a:r>
              <a:rPr lang="uk-UA" i="1" dirty="0" smtClean="0">
                <a:latin typeface="Times New Roman" pitchFamily="18" charset="0"/>
                <a:cs typeface="Times New Roman" pitchFamily="18" charset="0"/>
              </a:rPr>
              <a:t> (або </a:t>
            </a:r>
            <a:r>
              <a:rPr lang="en-US" i="1" dirty="0" smtClean="0">
                <a:latin typeface="Times New Roman" pitchFamily="18" charset="0"/>
                <a:cs typeface="Times New Roman" pitchFamily="18" charset="0"/>
              </a:rPr>
              <a:t>S)  </a:t>
            </a:r>
            <a:r>
              <a:rPr lang="en-US" i="1" dirty="0">
                <a:latin typeface="Times New Roman" pitchFamily="18" charset="0"/>
                <a:cs typeface="Times New Roman" pitchFamily="18" charset="0"/>
              </a:rPr>
              <a:t>= FC + VC.</a:t>
            </a:r>
            <a:br>
              <a:rPr lang="en-US" i="1" dirty="0">
                <a:latin typeface="Times New Roman" pitchFamily="18" charset="0"/>
                <a:cs typeface="Times New Roman" pitchFamily="18" charset="0"/>
              </a:rPr>
            </a:br>
            <a:r>
              <a:rPr lang="uk-UA" dirty="0">
                <a:latin typeface="Times New Roman" pitchFamily="18" charset="0"/>
                <a:cs typeface="Times New Roman" pitchFamily="18" charset="0"/>
              </a:rPr>
              <a:t>Якщо згадати, що сукупний дохід – це добуток ціни реалізації</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і обсягу реалізації в кількісному обчисленні, а змінні витрати – це</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добуток середніх змінних витрат і того ж самого обсягу реалізації,</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то можна записати</a:t>
            </a:r>
            <a:r>
              <a:rPr lang="uk-UA"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0" indent="0" algn="ctr">
              <a:buNone/>
            </a:pPr>
            <a:r>
              <a:rPr lang="uk-UA" dirty="0">
                <a:latin typeface="Times New Roman" pitchFamily="18" charset="0"/>
                <a:cs typeface="Times New Roman" pitchFamily="18" charset="0"/>
              </a:rPr>
              <a:t/>
            </a:r>
            <a:br>
              <a:rPr lang="uk-UA" dirty="0">
                <a:latin typeface="Times New Roman" pitchFamily="18" charset="0"/>
                <a:cs typeface="Times New Roman" pitchFamily="18" charset="0"/>
              </a:rPr>
            </a:br>
            <a:r>
              <a:rPr lang="en-US" i="1" dirty="0">
                <a:latin typeface="Times New Roman" pitchFamily="18" charset="0"/>
                <a:cs typeface="Times New Roman" pitchFamily="18" charset="0"/>
              </a:rPr>
              <a:t>P </a:t>
            </a:r>
            <a:r>
              <a:rPr lang="en-US" dirty="0">
                <a:latin typeface="Times New Roman" pitchFamily="18" charset="0"/>
                <a:cs typeface="Times New Roman" pitchFamily="18" charset="0"/>
              </a:rPr>
              <a:t>× </a:t>
            </a:r>
            <a:r>
              <a:rPr lang="en-US" i="1" dirty="0" smtClean="0">
                <a:latin typeface="Times New Roman" pitchFamily="18" charset="0"/>
                <a:cs typeface="Times New Roman" pitchFamily="18" charset="0"/>
              </a:rPr>
              <a:t>Q </a:t>
            </a:r>
            <a:r>
              <a:rPr lang="en-US" i="1" dirty="0">
                <a:latin typeface="Times New Roman" pitchFamily="18" charset="0"/>
                <a:cs typeface="Times New Roman" pitchFamily="18" charset="0"/>
              </a:rPr>
              <a:t>= FC + AVC </a:t>
            </a:r>
            <a:r>
              <a:rPr lang="en-US" dirty="0">
                <a:latin typeface="Times New Roman" pitchFamily="18" charset="0"/>
                <a:cs typeface="Times New Roman" pitchFamily="18" charset="0"/>
              </a:rPr>
              <a:t>× </a:t>
            </a:r>
            <a:r>
              <a:rPr lang="en-US" i="1" dirty="0" smtClean="0">
                <a:latin typeface="Times New Roman" pitchFamily="18" charset="0"/>
                <a:cs typeface="Times New Roman" pitchFamily="18" charset="0"/>
              </a:rPr>
              <a:t>Q</a:t>
            </a:r>
            <a:r>
              <a:rPr lang="en-US" dirty="0" smtClean="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uk-UA" dirty="0">
                <a:latin typeface="Times New Roman" pitchFamily="18" charset="0"/>
                <a:cs typeface="Times New Roman" pitchFamily="18" charset="0"/>
              </a:rPr>
              <a:t>Звідси обсяг реалізації, необхідний для досягнення </a:t>
            </a:r>
            <a:r>
              <a:rPr lang="uk-UA" dirty="0" smtClean="0">
                <a:latin typeface="Times New Roman" pitchFamily="18" charset="0"/>
                <a:cs typeface="Times New Roman" pitchFamily="18" charset="0"/>
              </a:rPr>
              <a:t>рівня беззбитковості </a:t>
            </a:r>
            <a:r>
              <a:rPr lang="uk-UA" dirty="0">
                <a:latin typeface="Times New Roman" pitchFamily="18" charset="0"/>
                <a:cs typeface="Times New Roman" pitchFamily="18" charset="0"/>
              </a:rPr>
              <a:t>дорівнює</a:t>
            </a:r>
            <a:r>
              <a:rPr lang="uk-UA"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0" indent="0">
              <a:buNone/>
            </a:pPr>
            <a:endParaRPr lang="en-US" dirty="0"/>
          </a:p>
          <a:p>
            <a:pPr marL="0" indent="0">
              <a:buNone/>
            </a:pPr>
            <a:r>
              <a:rPr lang="uk-UA" dirty="0"/>
              <a:t/>
            </a:r>
            <a:br>
              <a:rPr lang="uk-UA" dirty="0"/>
            </a:br>
            <a:r>
              <a:rPr lang="uk-UA" dirty="0"/>
              <a:t>,</a:t>
            </a:r>
            <a:br>
              <a:rPr lang="uk-UA" dirty="0"/>
            </a:br>
            <a:r>
              <a:rPr lang="uk-UA" dirty="0">
                <a:latin typeface="Times New Roman" pitchFamily="18" charset="0"/>
                <a:cs typeface="Times New Roman" pitchFamily="18" charset="0"/>
              </a:rPr>
              <a:t>За цією формулою розраховують обсяг реалізації в натуральному вимірі. Для визначення обсягу реалізації у вартісних </a:t>
            </a:r>
            <a:r>
              <a:rPr lang="uk-UA" dirty="0" smtClean="0">
                <a:latin typeface="Times New Roman" pitchFamily="18" charset="0"/>
                <a:cs typeface="Times New Roman" pitchFamily="18" charset="0"/>
              </a:rPr>
              <a:t>одиницях</a:t>
            </a:r>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треба </a:t>
            </a:r>
            <a:r>
              <a:rPr lang="uk-UA" dirty="0">
                <a:latin typeface="Times New Roman" pitchFamily="18" charset="0"/>
                <a:cs typeface="Times New Roman" pitchFamily="18" charset="0"/>
              </a:rPr>
              <a:t>помножити </a:t>
            </a:r>
            <a:r>
              <a:rPr lang="en-US" dirty="0" smtClean="0">
                <a:latin typeface="Times New Roman" pitchFamily="18" charset="0"/>
                <a:cs typeface="Times New Roman" pitchFamily="18" charset="0"/>
              </a:rPr>
              <a:t>Q </a:t>
            </a:r>
            <a:r>
              <a:rPr lang="uk-UA" dirty="0">
                <a:latin typeface="Times New Roman" pitchFamily="18" charset="0"/>
                <a:cs typeface="Times New Roman" pitchFamily="18" charset="0"/>
              </a:rPr>
              <a:t>на ціну реалізації.</a:t>
            </a:r>
            <a:r>
              <a:rPr lang="uk-UA" dirty="0"/>
              <a:t/>
            </a:r>
            <a:br>
              <a:rPr lang="uk-UA" dirty="0"/>
            </a:br>
            <a:endParaRPr lang="uk-U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140968"/>
            <a:ext cx="217464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208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260648"/>
            <a:ext cx="8507288" cy="5865515"/>
          </a:xfrm>
        </p:spPr>
        <p:txBody>
          <a:bodyPr>
            <a:noAutofit/>
          </a:bodyPr>
          <a:lstStyle/>
          <a:p>
            <a:pPr marL="0" indent="0">
              <a:buNone/>
            </a:pPr>
            <a:r>
              <a:rPr lang="uk-UA" sz="1600" i="1" dirty="0" smtClean="0">
                <a:latin typeface="Times New Roman" pitchFamily="18" charset="0"/>
                <a:cs typeface="Times New Roman" pitchFamily="18" charset="0"/>
              </a:rPr>
              <a:t>             Д</a:t>
            </a:r>
            <a:r>
              <a:rPr lang="uk-UA" sz="1600" i="1" dirty="0">
                <a:latin typeface="Times New Roman" pitchFamily="18" charset="0"/>
                <a:cs typeface="Times New Roman" pitchFamily="18" charset="0"/>
              </a:rPr>
              <a:t>. Рікардо визначав прибуток як частину вартості, що залишається після вирахування заробітної плати. </a:t>
            </a:r>
            <a:r>
              <a:rPr lang="uk-UA" sz="1600" dirty="0" smtClean="0">
                <a:latin typeface="Times New Roman" pitchFamily="18" charset="0"/>
                <a:cs typeface="Times New Roman" pitchFamily="18" charset="0"/>
              </a:rPr>
              <a:t>Ґрунтуючись на </a:t>
            </a:r>
            <a:r>
              <a:rPr lang="uk-UA" sz="1600" dirty="0">
                <a:latin typeface="Times New Roman" pitchFamily="18" charset="0"/>
                <a:cs typeface="Times New Roman" pitchFamily="18" charset="0"/>
              </a:rPr>
              <a:t>теорії трьох факторів виробництва, </a:t>
            </a:r>
            <a:r>
              <a:rPr lang="uk-UA" sz="1600" i="1" dirty="0">
                <a:latin typeface="Times New Roman" pitchFamily="18" charset="0"/>
                <a:cs typeface="Times New Roman" pitchFamily="18" charset="0"/>
              </a:rPr>
              <a:t>Ж.Б. Сей поділяв прибуток на процент ( дохід на капітал) та підприємницький </a:t>
            </a:r>
            <a:r>
              <a:rPr lang="uk-UA" sz="1600" i="1" dirty="0" smtClean="0">
                <a:latin typeface="Times New Roman" pitchFamily="18" charset="0"/>
                <a:cs typeface="Times New Roman" pitchFamily="18" charset="0"/>
              </a:rPr>
              <a:t>дохід </a:t>
            </a:r>
            <a:r>
              <a:rPr lang="uk-UA" sz="1600" dirty="0" smtClean="0">
                <a:latin typeface="Times New Roman" pitchFamily="18" charset="0"/>
                <a:cs typeface="Times New Roman" pitchFamily="18" charset="0"/>
              </a:rPr>
              <a:t>(винагороду </a:t>
            </a:r>
            <a:r>
              <a:rPr lang="uk-UA" sz="1600" dirty="0">
                <a:latin typeface="Times New Roman" pitchFamily="18" charset="0"/>
                <a:cs typeface="Times New Roman" pitchFamily="18" charset="0"/>
              </a:rPr>
              <a:t>за “талант, діяльність, дух порядку й керівництва” ). </a:t>
            </a:r>
            <a:r>
              <a:rPr lang="uk-UA" sz="1600" i="1" dirty="0">
                <a:latin typeface="Times New Roman" pitchFamily="18" charset="0"/>
                <a:cs typeface="Times New Roman" pitchFamily="18" charset="0"/>
              </a:rPr>
              <a:t>Дж. С. Мілль аналізував прибуток як винагороду підприємця за утримання від споживання. К. Маркс досліджував прибуток </a:t>
            </a:r>
            <a:r>
              <a:rPr lang="uk-UA" sz="1600" dirty="0">
                <a:latin typeface="Times New Roman" pitchFamily="18" charset="0"/>
                <a:cs typeface="Times New Roman" pitchFamily="18" charset="0"/>
              </a:rPr>
              <a:t>як головну мету й мотив діяльності капіталіста, </a:t>
            </a:r>
            <a:r>
              <a:rPr lang="uk-UA" sz="1600" i="1" dirty="0">
                <a:latin typeface="Times New Roman" pitchFamily="18" charset="0"/>
                <a:cs typeface="Times New Roman" pitchFamily="18" charset="0"/>
              </a:rPr>
              <a:t>результат неоплаченої праці найманих робітників, похідну та перетворену форму додаткової вартості, </a:t>
            </a:r>
            <a:r>
              <a:rPr lang="uk-UA" sz="1600" dirty="0">
                <a:latin typeface="Times New Roman" pitchFamily="18" charset="0"/>
                <a:cs typeface="Times New Roman" pitchFamily="18" charset="0"/>
              </a:rPr>
              <a:t>що виступає як породження всього авансованого капіталу.</a:t>
            </a:r>
            <a:br>
              <a:rPr lang="uk-UA" sz="1600" dirty="0">
                <a:latin typeface="Times New Roman" pitchFamily="18" charset="0"/>
                <a:cs typeface="Times New Roman" pitchFamily="18" charset="0"/>
              </a:rPr>
            </a:br>
            <a:r>
              <a:rPr lang="uk-UA" sz="1600" dirty="0" smtClean="0">
                <a:latin typeface="Times New Roman" pitchFamily="18" charset="0"/>
                <a:cs typeface="Times New Roman" pitchFamily="18" charset="0"/>
              </a:rPr>
              <a:t>              Відомі </a:t>
            </a:r>
            <a:r>
              <a:rPr lang="uk-UA" sz="1600" dirty="0">
                <a:latin typeface="Times New Roman" pitchFamily="18" charset="0"/>
                <a:cs typeface="Times New Roman" pitchFamily="18" charset="0"/>
              </a:rPr>
              <a:t>економісти другої половини </a:t>
            </a:r>
            <a:r>
              <a:rPr lang="en-US" sz="1600" dirty="0">
                <a:latin typeface="Times New Roman" pitchFamily="18" charset="0"/>
                <a:cs typeface="Times New Roman" pitchFamily="18" charset="0"/>
              </a:rPr>
              <a:t>XIX </a:t>
            </a:r>
            <a:r>
              <a:rPr lang="uk-UA" sz="1600" dirty="0">
                <a:latin typeface="Times New Roman" pitchFamily="18" charset="0"/>
                <a:cs typeface="Times New Roman" pitchFamily="18" charset="0"/>
              </a:rPr>
              <a:t>ст. </a:t>
            </a:r>
            <a:r>
              <a:rPr lang="uk-UA" sz="1600" i="1" dirty="0">
                <a:latin typeface="Times New Roman" pitchFamily="18" charset="0"/>
                <a:cs typeface="Times New Roman" pitchFamily="18" charset="0"/>
              </a:rPr>
              <a:t>Е.</a:t>
            </a:r>
            <a:r>
              <a:rPr lang="uk-UA" sz="1600" i="1" dirty="0" err="1">
                <a:latin typeface="Times New Roman" pitchFamily="18" charset="0"/>
                <a:cs typeface="Times New Roman" pitchFamily="18" charset="0"/>
              </a:rPr>
              <a:t>Бем-Баверк</a:t>
            </a:r>
            <a:r>
              <a:rPr lang="uk-UA" sz="1600" i="1" dirty="0">
                <a:latin typeface="Times New Roman" pitchFamily="18" charset="0"/>
                <a:cs typeface="Times New Roman" pitchFamily="18" charset="0"/>
              </a:rPr>
              <a:t> </a:t>
            </a:r>
            <a:r>
              <a:rPr lang="uk-UA" sz="1600" i="1" dirty="0" smtClean="0">
                <a:latin typeface="Times New Roman" pitchFamily="18" charset="0"/>
                <a:cs typeface="Times New Roman" pitchFamily="18" charset="0"/>
              </a:rPr>
              <a:t>та А</a:t>
            </a:r>
            <a:r>
              <a:rPr lang="uk-UA" sz="1600" i="1" dirty="0">
                <a:latin typeface="Times New Roman" pitchFamily="18" charset="0"/>
                <a:cs typeface="Times New Roman" pitchFamily="18" charset="0"/>
              </a:rPr>
              <a:t>. Маршалл звертали увагу на плату за ризик як складову прибутку. </a:t>
            </a:r>
            <a:r>
              <a:rPr lang="uk-UA" sz="1600" dirty="0">
                <a:latin typeface="Times New Roman" pitchFamily="18" charset="0"/>
                <a:cs typeface="Times New Roman" pitchFamily="18" charset="0"/>
              </a:rPr>
              <a:t>Важливим кроком на шляху опису економічної </a:t>
            </a:r>
            <a:r>
              <a:rPr lang="uk-UA" sz="1600" dirty="0" smtClean="0">
                <a:latin typeface="Times New Roman" pitchFamily="18" charset="0"/>
                <a:cs typeface="Times New Roman" pitchFamily="18" charset="0"/>
              </a:rPr>
              <a:t>природи прибутку </a:t>
            </a:r>
            <a:r>
              <a:rPr lang="uk-UA" sz="1600" dirty="0">
                <a:latin typeface="Times New Roman" pitchFamily="18" charset="0"/>
                <a:cs typeface="Times New Roman" pitchFamily="18" charset="0"/>
              </a:rPr>
              <a:t>стало дослідження відомого американського </a:t>
            </a:r>
            <a:r>
              <a:rPr lang="uk-UA" sz="1600" dirty="0" smtClean="0">
                <a:latin typeface="Times New Roman" pitchFamily="18" charset="0"/>
                <a:cs typeface="Times New Roman" pitchFamily="18" charset="0"/>
              </a:rPr>
              <a:t>вченого </a:t>
            </a:r>
            <a:r>
              <a:rPr lang="uk-UA" sz="1600" dirty="0" err="1" smtClean="0">
                <a:latin typeface="Times New Roman" pitchFamily="18" charset="0"/>
                <a:cs typeface="Times New Roman" pitchFamily="18" charset="0"/>
              </a:rPr>
              <a:t>Дж.Б</a:t>
            </a:r>
            <a:r>
              <a:rPr lang="uk-UA" sz="1600" dirty="0">
                <a:latin typeface="Times New Roman" pitchFamily="18" charset="0"/>
                <a:cs typeface="Times New Roman" pitchFamily="18" charset="0"/>
              </a:rPr>
              <a:t>. </a:t>
            </a:r>
            <a:r>
              <a:rPr lang="uk-UA" sz="1600" dirty="0" err="1">
                <a:latin typeface="Times New Roman" pitchFamily="18" charset="0"/>
                <a:cs typeface="Times New Roman" pitchFamily="18" charset="0"/>
              </a:rPr>
              <a:t>Кларка</a:t>
            </a:r>
            <a:r>
              <a:rPr lang="uk-UA" sz="1600" dirty="0">
                <a:latin typeface="Times New Roman" pitchFamily="18" charset="0"/>
                <a:cs typeface="Times New Roman" pitchFamily="18" charset="0"/>
              </a:rPr>
              <a:t> “Розподіл багатства” (1895). Розмежувавши </a:t>
            </a:r>
            <a:r>
              <a:rPr lang="uk-UA" sz="1600" dirty="0" smtClean="0">
                <a:latin typeface="Times New Roman" pitchFamily="18" charset="0"/>
                <a:cs typeface="Times New Roman" pitchFamily="18" charset="0"/>
              </a:rPr>
              <a:t>два стани </a:t>
            </a:r>
            <a:r>
              <a:rPr lang="uk-UA" sz="1600" dirty="0">
                <a:latin typeface="Times New Roman" pitchFamily="18" charset="0"/>
                <a:cs typeface="Times New Roman" pitchFamily="18" charset="0"/>
              </a:rPr>
              <a:t>економіки (статистичний і динамічний), вчений стверджував, що у статистичній економіці формуються такі </a:t>
            </a:r>
            <a:r>
              <a:rPr lang="uk-UA" sz="1600" dirty="0" smtClean="0">
                <a:latin typeface="Times New Roman" pitchFamily="18" charset="0"/>
                <a:cs typeface="Times New Roman" pitchFamily="18" charset="0"/>
              </a:rPr>
              <a:t>доходи, як </a:t>
            </a:r>
            <a:r>
              <a:rPr lang="uk-UA" sz="1600" dirty="0">
                <a:latin typeface="Times New Roman" pitchFamily="18" charset="0"/>
                <a:cs typeface="Times New Roman" pitchFamily="18" charset="0"/>
              </a:rPr>
              <a:t>заробітна плата, процент, рента та підприємницький </a:t>
            </a:r>
            <a:r>
              <a:rPr lang="uk-UA" sz="1600" dirty="0" smtClean="0">
                <a:latin typeface="Times New Roman" pitchFamily="18" charset="0"/>
                <a:cs typeface="Times New Roman" pitchFamily="18" charset="0"/>
              </a:rPr>
              <a:t>дохід(оплата </a:t>
            </a:r>
            <a:r>
              <a:rPr lang="uk-UA" sz="1600" dirty="0">
                <a:latin typeface="Times New Roman" pitchFamily="18" charset="0"/>
                <a:cs typeface="Times New Roman" pitchFamily="18" charset="0"/>
              </a:rPr>
              <a:t>управлінської праці). Водночас, </a:t>
            </a:r>
            <a:r>
              <a:rPr lang="uk-UA" sz="1600" i="1" dirty="0">
                <a:latin typeface="Times New Roman" pitchFamily="18" charset="0"/>
                <a:cs typeface="Times New Roman" pitchFamily="18" charset="0"/>
              </a:rPr>
              <a:t>на думку американського дослідника, лише за динамічної економіки </a:t>
            </a:r>
            <a:r>
              <a:rPr lang="uk-UA" sz="1600" i="1" dirty="0" smtClean="0">
                <a:latin typeface="Times New Roman" pitchFamily="18" charset="0"/>
                <a:cs typeface="Times New Roman" pitchFamily="18" charset="0"/>
              </a:rPr>
              <a:t>створюються необхідні </a:t>
            </a:r>
            <a:r>
              <a:rPr lang="uk-UA" sz="1600" i="1" dirty="0">
                <a:latin typeface="Times New Roman" pitchFamily="18" charset="0"/>
                <a:cs typeface="Times New Roman" pitchFamily="18" charset="0"/>
              </a:rPr>
              <a:t>умови для виникнення прибутку як специфічного </a:t>
            </a:r>
            <a:r>
              <a:rPr lang="uk-UA" sz="1600" i="1" dirty="0" smtClean="0">
                <a:latin typeface="Times New Roman" pitchFamily="18" charset="0"/>
                <a:cs typeface="Times New Roman" pitchFamily="18" charset="0"/>
              </a:rPr>
              <a:t>виду доходу</a:t>
            </a:r>
            <a:r>
              <a:rPr lang="uk-UA" sz="1600" i="1" dirty="0">
                <a:latin typeface="Times New Roman" pitchFamily="18" charset="0"/>
                <a:cs typeface="Times New Roman" pitchFamily="18" charset="0"/>
              </a:rPr>
              <a:t>.</a:t>
            </a:r>
            <a:br>
              <a:rPr lang="uk-UA" sz="1600" i="1" dirty="0">
                <a:latin typeface="Times New Roman" pitchFamily="18" charset="0"/>
                <a:cs typeface="Times New Roman" pitchFamily="18" charset="0"/>
              </a:rPr>
            </a:br>
            <a:r>
              <a:rPr lang="uk-UA" sz="1600" i="1"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Необхідно </a:t>
            </a:r>
            <a:r>
              <a:rPr lang="uk-UA" sz="1600" dirty="0">
                <a:latin typeface="Times New Roman" pitchFamily="18" charset="0"/>
                <a:cs typeface="Times New Roman" pitchFamily="18" charset="0"/>
              </a:rPr>
              <a:t>зазначити, що в </a:t>
            </a:r>
            <a:r>
              <a:rPr lang="uk-UA" sz="1600" i="1" dirty="0">
                <a:latin typeface="Times New Roman" pitchFamily="18" charset="0"/>
                <a:cs typeface="Times New Roman" pitchFamily="18" charset="0"/>
              </a:rPr>
              <a:t>західній економічній літературі термін “ прибуток” , як правило, вживається у широкому та вузькому розуміннях, </a:t>
            </a:r>
            <a:r>
              <a:rPr lang="uk-UA" sz="1600" dirty="0">
                <a:latin typeface="Times New Roman" pitchFamily="18" charset="0"/>
                <a:cs typeface="Times New Roman" pitchFamily="18" charset="0"/>
              </a:rPr>
              <a:t>а саме:</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 як такий, що включає до свого складу процент (</a:t>
            </a:r>
            <a:r>
              <a:rPr lang="uk-UA" sz="1600" dirty="0" smtClean="0">
                <a:latin typeface="Times New Roman" pitchFamily="18" charset="0"/>
                <a:cs typeface="Times New Roman" pitchFamily="18" charset="0"/>
              </a:rPr>
              <a:t>широкий підхід</a:t>
            </a:r>
            <a:r>
              <a:rPr lang="uk-UA" sz="1600" dirty="0">
                <a:latin typeface="Times New Roman" pitchFamily="18" charset="0"/>
                <a:cs typeface="Times New Roman" pitchFamily="18" charset="0"/>
              </a:rPr>
              <a:t>);</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 як підприємницький дохід, тобто без включення до </a:t>
            </a:r>
            <a:r>
              <a:rPr lang="uk-UA" sz="1600" dirty="0" smtClean="0">
                <a:latin typeface="Times New Roman" pitchFamily="18" charset="0"/>
                <a:cs typeface="Times New Roman" pitchFamily="18" charset="0"/>
              </a:rPr>
              <a:t>його складу </a:t>
            </a:r>
            <a:r>
              <a:rPr lang="uk-UA" sz="1600" dirty="0">
                <a:latin typeface="Times New Roman" pitchFamily="18" charset="0"/>
                <a:cs typeface="Times New Roman" pitchFamily="18" charset="0"/>
              </a:rPr>
              <a:t>процента (звужений підхід).</a:t>
            </a:r>
            <a:r>
              <a:rPr lang="uk-UA" sz="1400" dirty="0">
                <a:latin typeface="Times New Roman" pitchFamily="18" charset="0"/>
                <a:cs typeface="Times New Roman" pitchFamily="18" charset="0"/>
              </a:rPr>
              <a:t/>
            </a:r>
            <a:br>
              <a:rPr lang="uk-UA" sz="1400" dirty="0">
                <a:latin typeface="Times New Roman" pitchFamily="18" charset="0"/>
                <a:cs typeface="Times New Roman" pitchFamily="18" charset="0"/>
              </a:rPr>
            </a:br>
            <a:endParaRPr lang="uk-UA" sz="1400" dirty="0">
              <a:latin typeface="Times New Roman" pitchFamily="18" charset="0"/>
              <a:cs typeface="Times New Roman" pitchFamily="18" charset="0"/>
            </a:endParaRPr>
          </a:p>
        </p:txBody>
      </p:sp>
    </p:spTree>
    <p:extLst>
      <p:ext uri="{BB962C8B-B14F-4D97-AF65-F5344CB8AC3E}">
        <p14:creationId xmlns:p14="http://schemas.microsoft.com/office/powerpoint/2010/main" val="3283029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116633"/>
            <a:ext cx="8229600" cy="1008111"/>
          </a:xfrm>
        </p:spPr>
        <p:txBody>
          <a:bodyPr>
            <a:noAutofit/>
          </a:bodyPr>
          <a:lstStyle/>
          <a:p>
            <a:pPr marL="0" indent="0">
              <a:buNone/>
            </a:pPr>
            <a:r>
              <a:rPr lang="uk-UA" sz="1600" dirty="0" smtClean="0">
                <a:latin typeface="Times New Roman" pitchFamily="18" charset="0"/>
                <a:cs typeface="Times New Roman" pitchFamily="18" charset="0"/>
              </a:rPr>
              <a:t>У </a:t>
            </a:r>
            <a:r>
              <a:rPr lang="en-US" sz="1600" dirty="0" smtClean="0">
                <a:latin typeface="Times New Roman" pitchFamily="18" charset="0"/>
                <a:cs typeface="Times New Roman" pitchFamily="18" charset="0"/>
              </a:rPr>
              <a:t>XX </a:t>
            </a:r>
            <a:r>
              <a:rPr lang="uk-UA" sz="1600" dirty="0" smtClean="0">
                <a:latin typeface="Times New Roman" pitchFamily="18" charset="0"/>
                <a:cs typeface="Times New Roman" pitchFamily="18" charset="0"/>
              </a:rPr>
              <a:t>ст. загальновживаним стало використання цього терміна у вузькому розумінні, яке витіснило ідентичне поняття</a:t>
            </a:r>
            <a:br>
              <a:rPr lang="uk-UA"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підприємницького доходу. При цьому </a:t>
            </a:r>
            <a:r>
              <a:rPr lang="uk-UA" sz="1600" i="1" dirty="0" smtClean="0">
                <a:latin typeface="Times New Roman" pitchFamily="18" charset="0"/>
                <a:cs typeface="Times New Roman" pitchFamily="18" charset="0"/>
              </a:rPr>
              <a:t>в економічній літературі утвердились такі підходи до трактування економічної природи прибутку:</a:t>
            </a:r>
            <a:br>
              <a:rPr lang="uk-UA" sz="1600" i="1" dirty="0" smtClean="0">
                <a:latin typeface="Times New Roman" pitchFamily="18" charset="0"/>
                <a:cs typeface="Times New Roman" pitchFamily="18" charset="0"/>
              </a:rPr>
            </a:br>
            <a:r>
              <a:rPr lang="uk-UA" sz="1600" b="1" dirty="0" smtClean="0">
                <a:latin typeface="Times New Roman" pitchFamily="18" charset="0"/>
                <a:cs typeface="Times New Roman" pitchFamily="18" charset="0"/>
              </a:rPr>
              <a:t>1. </a:t>
            </a:r>
            <a:r>
              <a:rPr lang="uk-UA" sz="1600" b="1" i="1" dirty="0" smtClean="0">
                <a:latin typeface="Times New Roman" pitchFamily="18" charset="0"/>
                <a:cs typeface="Times New Roman" pitchFamily="18" charset="0"/>
              </a:rPr>
              <a:t>Прибуток як винагорода за вмілу оцінку ризиків і невизначеності</a:t>
            </a:r>
            <a:r>
              <a:rPr lang="uk-UA" sz="1600" i="1"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Цей підхід був започаткований відомим амери­канським економістом Ф. </a:t>
            </a:r>
            <a:r>
              <a:rPr lang="uk-UA" sz="1600" dirty="0" err="1" smtClean="0">
                <a:latin typeface="Times New Roman" pitchFamily="18" charset="0"/>
                <a:cs typeface="Times New Roman" pitchFamily="18" charset="0"/>
              </a:rPr>
              <a:t>Найтом</a:t>
            </a:r>
            <a:r>
              <a:rPr lang="uk-UA" sz="1600" dirty="0" smtClean="0">
                <a:latin typeface="Times New Roman" pitchFamily="18" charset="0"/>
                <a:cs typeface="Times New Roman" pitchFamily="18" charset="0"/>
              </a:rPr>
              <a:t>, який вважав, що прибуток</a:t>
            </a:r>
            <a:br>
              <a:rPr lang="uk-UA"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породжується особливим підприємницьким талантом, умінням адаптуватися до потреб динамічного розвитку та адекватно відповідати на передбачувані й непередбачувані ризики. “ За підприємницької системи економічну діяльність спрямовує спеціальний соціальний клас — бізнесмени, — писав дослідник. </a:t>
            </a:r>
            <a:r>
              <a:rPr lang="uk-UA" sz="1600" dirty="0">
                <a:latin typeface="Times New Roman" pitchFamily="18" charset="0"/>
                <a:cs typeface="Times New Roman" pitchFamily="18" charset="0"/>
              </a:rPr>
              <a:t> </a:t>
            </a:r>
            <a:r>
              <a:rPr lang="uk-UA" sz="1600" dirty="0" smtClean="0">
                <a:latin typeface="Times New Roman" pitchFamily="18" charset="0"/>
                <a:cs typeface="Times New Roman" pitchFamily="18" charset="0"/>
              </a:rPr>
              <a:t>Вони у строгому розумінні є виробниками, в той час як населення просто забезпечує їх виробничими послугами”.</a:t>
            </a:r>
            <a:br>
              <a:rPr lang="uk-UA" sz="1600" dirty="0" smtClean="0">
                <a:latin typeface="Times New Roman" pitchFamily="18" charset="0"/>
                <a:cs typeface="Times New Roman" pitchFamily="18" charset="0"/>
              </a:rPr>
            </a:br>
            <a:r>
              <a:rPr lang="uk-UA" sz="1600" b="1" dirty="0" smtClean="0">
                <a:latin typeface="Times New Roman" pitchFamily="18" charset="0"/>
                <a:cs typeface="Times New Roman" pitchFamily="18" charset="0"/>
              </a:rPr>
              <a:t>2. </a:t>
            </a:r>
            <a:r>
              <a:rPr lang="uk-UA" sz="1600" b="1" i="1" dirty="0" smtClean="0">
                <a:latin typeface="Times New Roman" pitchFamily="18" charset="0"/>
                <a:cs typeface="Times New Roman" pitchFamily="18" charset="0"/>
              </a:rPr>
              <a:t>Прибуток як винагорода за новаторство</a:t>
            </a:r>
            <a:r>
              <a:rPr lang="uk-UA" sz="1600" i="1"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впровадження</a:t>
            </a:r>
            <a:br>
              <a:rPr lang="uk-UA"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технічних, комерційних, організаційних та фінансових нововведень. Зазначений підхід був обґрунтований відомим </a:t>
            </a:r>
            <a:r>
              <a:rPr lang="uk-UA" sz="1600" dirty="0" err="1" smtClean="0">
                <a:latin typeface="Times New Roman" pitchFamily="18" charset="0"/>
                <a:cs typeface="Times New Roman" pitchFamily="18" charset="0"/>
              </a:rPr>
              <a:t>австро-американським</a:t>
            </a:r>
            <a:r>
              <a:rPr lang="uk-UA" sz="1600" dirty="0" smtClean="0">
                <a:latin typeface="Times New Roman" pitchFamily="18" charset="0"/>
                <a:cs typeface="Times New Roman" pitchFamily="18" charset="0"/>
              </a:rPr>
              <a:t> дослідником Й. </a:t>
            </a:r>
            <a:r>
              <a:rPr lang="uk-UA" sz="1600" dirty="0" err="1" smtClean="0">
                <a:latin typeface="Times New Roman" pitchFamily="18" charset="0"/>
                <a:cs typeface="Times New Roman" pitchFamily="18" charset="0"/>
              </a:rPr>
              <a:t>Шумпетером</a:t>
            </a:r>
            <a:r>
              <a:rPr lang="uk-UA" sz="1600" dirty="0" smtClean="0">
                <a:latin typeface="Times New Roman" pitchFamily="18" charset="0"/>
                <a:cs typeface="Times New Roman" pitchFamily="18" charset="0"/>
              </a:rPr>
              <a:t> у книзі “Теорія економічного розвитку” (1912) на основі дослідження прибутку як потужної творчої сили розвитку ринкової економіки9.</a:t>
            </a:r>
            <a:br>
              <a:rPr lang="uk-UA" sz="1600" dirty="0" smtClean="0">
                <a:latin typeface="Times New Roman" pitchFamily="18" charset="0"/>
                <a:cs typeface="Times New Roman" pitchFamily="18" charset="0"/>
              </a:rPr>
            </a:br>
            <a:r>
              <a:rPr lang="uk-UA" sz="1600" b="1" dirty="0" smtClean="0">
                <a:latin typeface="Times New Roman" pitchFamily="18" charset="0"/>
                <a:cs typeface="Times New Roman" pitchFamily="18" charset="0"/>
              </a:rPr>
              <a:t>3. </a:t>
            </a:r>
            <a:r>
              <a:rPr lang="uk-UA" sz="1600" b="1" i="1" dirty="0" smtClean="0">
                <a:latin typeface="Times New Roman" pitchFamily="18" charset="0"/>
                <a:cs typeface="Times New Roman" pitchFamily="18" charset="0"/>
              </a:rPr>
              <a:t>Прибуток як наслідок монопольної влади, що виникає в результаті обмеження конкуренції</a:t>
            </a:r>
            <a:r>
              <a:rPr lang="uk-UA" sz="1600" i="1"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Цей підхід був започаткований американським економістом Е. </a:t>
            </a:r>
            <a:r>
              <a:rPr lang="uk-UA" sz="1600" dirty="0" err="1" smtClean="0">
                <a:latin typeface="Times New Roman" pitchFamily="18" charset="0"/>
                <a:cs typeface="Times New Roman" pitchFamily="18" charset="0"/>
              </a:rPr>
              <a:t>Чемберліном</a:t>
            </a:r>
            <a:r>
              <a:rPr lang="uk-UA" sz="1600" dirty="0" smtClean="0">
                <a:latin typeface="Times New Roman" pitchFamily="18" charset="0"/>
                <a:cs typeface="Times New Roman" pitchFamily="18" charset="0"/>
              </a:rPr>
              <a:t>, автором праці “Теорія монополістичної конкуренції” (1933) та англійською дослідницею Дж. </a:t>
            </a:r>
            <a:r>
              <a:rPr lang="uk-UA" sz="1600" dirty="0" err="1" smtClean="0">
                <a:latin typeface="Times New Roman" pitchFamily="18" charset="0"/>
                <a:cs typeface="Times New Roman" pitchFamily="18" charset="0"/>
              </a:rPr>
              <a:t>Робінсон</a:t>
            </a:r>
            <a:r>
              <a:rPr lang="uk-UA" sz="1600" dirty="0" smtClean="0">
                <a:latin typeface="Times New Roman" pitchFamily="18" charset="0"/>
                <a:cs typeface="Times New Roman" pitchFamily="18" charset="0"/>
              </a:rPr>
              <a:t>, автором книги “Економіка недосконалої конкуренції” (1933). На думку цих дослідників, </a:t>
            </a:r>
            <a:r>
              <a:rPr lang="uk-UA" sz="1600" dirty="0" err="1" smtClean="0">
                <a:latin typeface="Times New Roman" pitchFamily="18" charset="0"/>
                <a:cs typeface="Times New Roman" pitchFamily="18" charset="0"/>
              </a:rPr>
              <a:t>заумов</a:t>
            </a:r>
            <a:r>
              <a:rPr lang="uk-UA" sz="1600" dirty="0">
                <a:latin typeface="Times New Roman" pitchFamily="18" charset="0"/>
                <a:cs typeface="Times New Roman" pitchFamily="18" charset="0"/>
              </a:rPr>
              <a:t> </a:t>
            </a:r>
            <a:r>
              <a:rPr lang="uk-UA" sz="1600" dirty="0" smtClean="0">
                <a:latin typeface="Times New Roman" pitchFamily="18" charset="0"/>
                <a:cs typeface="Times New Roman" pitchFamily="18" charset="0"/>
              </a:rPr>
              <a:t>монополізації існують можливості завищення цін і формування доходу, джерелом якого є реалізована в ціні монопольна влада.</a:t>
            </a:r>
            <a:br>
              <a:rPr lang="uk-UA"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Водночас необхідно зазначити, що питання про монопольну складову прибутку до цього часу залишається дискусійним. У сучасній економічній теорії значна увага приділяється</a:t>
            </a:r>
            <a:br>
              <a:rPr lang="uk-UA"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аналізу прибутку фірм, які діють за умов різних типів ринкових структур. </a:t>
            </a:r>
            <a:br>
              <a:rPr lang="uk-UA" sz="1600" dirty="0" smtClean="0">
                <a:latin typeface="Times New Roman" pitchFamily="18" charset="0"/>
                <a:cs typeface="Times New Roman" pitchFamily="18" charset="0"/>
              </a:rPr>
            </a:br>
            <a:endParaRPr lang="uk-UA" sz="1600" dirty="0">
              <a:latin typeface="Times New Roman" pitchFamily="18" charset="0"/>
              <a:cs typeface="Times New Roman" pitchFamily="18" charset="0"/>
            </a:endParaRPr>
          </a:p>
        </p:txBody>
      </p:sp>
    </p:spTree>
    <p:extLst>
      <p:ext uri="{BB962C8B-B14F-4D97-AF65-F5344CB8AC3E}">
        <p14:creationId xmlns:p14="http://schemas.microsoft.com/office/powerpoint/2010/main" val="282648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7504" y="188641"/>
            <a:ext cx="8640960" cy="1152127"/>
          </a:xfrm>
        </p:spPr>
        <p:txBody>
          <a:bodyPr>
            <a:normAutofit fontScale="92500" lnSpcReduction="20000"/>
          </a:bodyPr>
          <a:lstStyle/>
          <a:p>
            <a:pPr marL="0" indent="0">
              <a:spcBef>
                <a:spcPts val="0"/>
              </a:spcBef>
              <a:buNone/>
            </a:pPr>
            <a:r>
              <a:rPr lang="uk-UA" sz="1800" dirty="0" smtClean="0">
                <a:latin typeface="Times New Roman" pitchFamily="18" charset="0"/>
                <a:cs typeface="Times New Roman" pitchFamily="18" charset="0"/>
              </a:rPr>
              <a:t>            Виділяють два основні підходи до визначення прибутку:</a:t>
            </a:r>
          </a:p>
          <a:p>
            <a:pPr marL="0" indent="0">
              <a:spcBef>
                <a:spcPts val="0"/>
              </a:spcBef>
              <a:buNone/>
            </a:pPr>
            <a:endParaRPr lang="uk-UA" sz="1800" dirty="0" smtClean="0">
              <a:latin typeface="Times New Roman" pitchFamily="18" charset="0"/>
              <a:cs typeface="Times New Roman" pitchFamily="18" charset="0"/>
            </a:endParaRPr>
          </a:p>
          <a:p>
            <a:pPr>
              <a:spcBef>
                <a:spcPts val="0"/>
              </a:spcBef>
            </a:pPr>
            <a:r>
              <a:rPr lang="uk-UA" sz="1800" dirty="0" smtClean="0">
                <a:latin typeface="Times New Roman" pitchFamily="18" charset="0"/>
                <a:cs typeface="Times New Roman" pitchFamily="18" charset="0"/>
              </a:rPr>
              <a:t>Економічний;</a:t>
            </a:r>
          </a:p>
          <a:p>
            <a:pPr>
              <a:spcBef>
                <a:spcPts val="0"/>
              </a:spcBef>
            </a:pPr>
            <a:r>
              <a:rPr lang="uk-UA" sz="1800" dirty="0" smtClean="0">
                <a:latin typeface="Times New Roman" pitchFamily="18" charset="0"/>
                <a:cs typeface="Times New Roman" pitchFamily="18" charset="0"/>
              </a:rPr>
              <a:t>Бухгалтерський</a:t>
            </a:r>
            <a:r>
              <a:rPr lang="uk-UA"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49694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520" y="5013176"/>
            <a:ext cx="8496944" cy="1754326"/>
          </a:xfrm>
          <a:prstGeom prst="rect">
            <a:avLst/>
          </a:prstGeom>
          <a:noFill/>
        </p:spPr>
        <p:txBody>
          <a:bodyPr wrap="square" rtlCol="0">
            <a:spAutoFit/>
          </a:bodyPr>
          <a:lstStyle/>
          <a:p>
            <a:r>
              <a:rPr lang="uk-UA" i="1" dirty="0">
                <a:latin typeface="Times New Roman" pitchFamily="18" charset="0"/>
                <a:cs typeface="Times New Roman" pitchFamily="18" charset="0"/>
              </a:rPr>
              <a:t>Бухгалтерський прибуток </a:t>
            </a:r>
            <a:r>
              <a:rPr lang="uk-UA" dirty="0">
                <a:latin typeface="Times New Roman" pitchFamily="18" charset="0"/>
                <a:cs typeface="Times New Roman" pitchFamily="18" charset="0"/>
              </a:rPr>
              <a:t>визначається як різниця </a:t>
            </a:r>
            <a:r>
              <a:rPr lang="uk-UA" dirty="0" smtClean="0">
                <a:latin typeface="Times New Roman" pitchFamily="18" charset="0"/>
                <a:cs typeface="Times New Roman" pitchFamily="18" charset="0"/>
              </a:rPr>
              <a:t>між валовим </a:t>
            </a:r>
            <a:r>
              <a:rPr lang="uk-UA" dirty="0">
                <a:latin typeface="Times New Roman" pitchFamily="18" charset="0"/>
                <a:cs typeface="Times New Roman" pitchFamily="18" charset="0"/>
              </a:rPr>
              <a:t>доходом (виручкою від реалізації продукції) та бухгалтерськими (зовнішніми) витратами виробництва.</a:t>
            </a:r>
            <a:br>
              <a:rPr lang="uk-UA" dirty="0">
                <a:latin typeface="Times New Roman" pitchFamily="18" charset="0"/>
                <a:cs typeface="Times New Roman" pitchFamily="18" charset="0"/>
              </a:rPr>
            </a:br>
            <a:r>
              <a:rPr lang="uk-UA" i="1" dirty="0">
                <a:latin typeface="Times New Roman" pitchFamily="18" charset="0"/>
                <a:cs typeface="Times New Roman" pitchFamily="18" charset="0"/>
              </a:rPr>
              <a:t>Економічний прибуток </a:t>
            </a:r>
            <a:r>
              <a:rPr lang="uk-UA" dirty="0">
                <a:latin typeface="Times New Roman" pitchFamily="18" charset="0"/>
                <a:cs typeface="Times New Roman" pitchFamily="18" charset="0"/>
              </a:rPr>
              <a:t>визначається як різниця між валовим доходом та економічними (зовнішніми і внутрішніми, з урахуванням нормального прибутку) витратами виробництва.</a:t>
            </a:r>
            <a:r>
              <a:rPr lang="uk-UA" dirty="0" smtClean="0">
                <a:latin typeface="Times New Roman" pitchFamily="18" charset="0"/>
                <a:cs typeface="Times New Roman" pitchFamily="18" charset="0"/>
              </a:rPr>
              <a:t> </a:t>
            </a:r>
            <a:r>
              <a:rPr lang="uk-UA" dirty="0" smtClean="0"/>
              <a:t/>
            </a:r>
            <a:br>
              <a:rPr lang="uk-UA" dirty="0" smtClean="0"/>
            </a:br>
            <a:endParaRPr lang="uk-UA" dirty="0"/>
          </a:p>
        </p:txBody>
      </p:sp>
    </p:spTree>
    <p:extLst>
      <p:ext uri="{BB962C8B-B14F-4D97-AF65-F5344CB8AC3E}">
        <p14:creationId xmlns:p14="http://schemas.microsoft.com/office/powerpoint/2010/main" val="2044661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116632"/>
            <a:ext cx="8229600" cy="5688632"/>
          </a:xfrm>
        </p:spPr>
        <p:txBody>
          <a:bodyPr/>
          <a:lstStyle/>
          <a:p>
            <a:pPr marL="0" indent="0">
              <a:buNone/>
            </a:pPr>
            <a:r>
              <a:rPr lang="uk-UA" dirty="0" smtClean="0">
                <a:latin typeface="Times New Roman" pitchFamily="18" charset="0"/>
                <a:cs typeface="Times New Roman" pitchFamily="18" charset="0"/>
              </a:rPr>
              <a:t>Сучасні підприємства здійснюють:</a:t>
            </a:r>
          </a:p>
          <a:p>
            <a:r>
              <a:rPr lang="uk-UA" dirty="0" smtClean="0">
                <a:latin typeface="Times New Roman" pitchFamily="18" charset="0"/>
                <a:cs typeface="Times New Roman" pitchFamily="18" charset="0"/>
              </a:rPr>
              <a:t>Основну або операційну діяльність;</a:t>
            </a:r>
          </a:p>
          <a:p>
            <a:r>
              <a:rPr lang="uk-UA" dirty="0" smtClean="0">
                <a:latin typeface="Times New Roman" pitchFamily="18" charset="0"/>
                <a:cs typeface="Times New Roman" pitchFamily="18" charset="0"/>
              </a:rPr>
              <a:t>Фінансову;</a:t>
            </a:r>
          </a:p>
          <a:p>
            <a:r>
              <a:rPr lang="uk-UA" dirty="0" smtClean="0">
                <a:latin typeface="Times New Roman" pitchFamily="18" charset="0"/>
                <a:cs typeface="Times New Roman" pitchFamily="18" charset="0"/>
              </a:rPr>
              <a:t>Інвестиційну.</a:t>
            </a:r>
          </a:p>
          <a:p>
            <a:pPr marL="0" indent="0">
              <a:buNone/>
            </a:pPr>
            <a:r>
              <a:rPr lang="uk-UA" dirty="0" smtClean="0">
                <a:latin typeface="Times New Roman" pitchFamily="18" charset="0"/>
                <a:cs typeface="Times New Roman" pitchFamily="18" charset="0"/>
              </a:rPr>
              <a:t>Тому додаткового виділяють прибуток або збиток в межах даних видів діяльності.</a:t>
            </a:r>
          </a:p>
          <a:p>
            <a:pPr marL="0" indent="0">
              <a:buNone/>
            </a:pPr>
            <a:r>
              <a:rPr lang="uk-UA" dirty="0" smtClean="0">
                <a:latin typeface="Times New Roman" pitchFamily="18" charset="0"/>
                <a:cs typeface="Times New Roman" pitchFamily="18" charset="0"/>
              </a:rPr>
              <a:t>Окремо можна порахувати прибуток згідно податкових правил та після оподаткування</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397214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260648"/>
            <a:ext cx="8784976" cy="6336704"/>
          </a:xfrm>
        </p:spPr>
        <p:txBody>
          <a:bodyPr>
            <a:normAutofit fontScale="70000" lnSpcReduction="20000"/>
          </a:bodyPr>
          <a:lstStyle/>
          <a:p>
            <a:pPr marL="0" indent="0">
              <a:buNone/>
            </a:pPr>
            <a:r>
              <a:rPr lang="uk-UA" dirty="0" smtClean="0">
                <a:latin typeface="Times New Roman" pitchFamily="18" charset="0"/>
                <a:cs typeface="Times New Roman" pitchFamily="18" charset="0"/>
              </a:rPr>
              <a:t>       Соціально-економічна </a:t>
            </a:r>
            <a:r>
              <a:rPr lang="uk-UA" dirty="0">
                <a:latin typeface="Times New Roman" pitchFamily="18" charset="0"/>
                <a:cs typeface="Times New Roman" pitchFamily="18" charset="0"/>
              </a:rPr>
              <a:t>сутність прибутку найповніше виявляється в його функціях. </a:t>
            </a:r>
            <a:r>
              <a:rPr lang="uk-UA" i="1" dirty="0">
                <a:latin typeface="Times New Roman" pitchFamily="18" charset="0"/>
                <a:cs typeface="Times New Roman" pitchFamily="18" charset="0"/>
              </a:rPr>
              <a:t>До функцій прибутку належать:</a:t>
            </a:r>
            <a:br>
              <a:rPr lang="uk-UA" i="1" dirty="0">
                <a:latin typeface="Times New Roman" pitchFamily="18" charset="0"/>
                <a:cs typeface="Times New Roman" pitchFamily="18" charset="0"/>
              </a:rPr>
            </a:br>
            <a:r>
              <a:rPr lang="uk-UA" dirty="0">
                <a:latin typeface="Times New Roman" pitchFamily="18" charset="0"/>
                <a:cs typeface="Times New Roman" pitchFamily="18" charset="0"/>
              </a:rPr>
              <a:t>— </a:t>
            </a:r>
            <a:r>
              <a:rPr lang="uk-UA" i="1" dirty="0">
                <a:latin typeface="Times New Roman" pitchFamily="18" charset="0"/>
                <a:cs typeface="Times New Roman" pitchFamily="18" charset="0"/>
              </a:rPr>
              <a:t>облікова, індикативна, </a:t>
            </a:r>
            <a:r>
              <a:rPr lang="uk-UA" dirty="0">
                <a:latin typeface="Times New Roman" pitchFamily="18" charset="0"/>
                <a:cs typeface="Times New Roman" pitchFamily="18" charset="0"/>
              </a:rPr>
              <a:t>що характеризує прибуток як</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найважливіший показник, критерій ефективності господарської</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діяльності фірми;</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a:t>
            </a:r>
            <a:r>
              <a:rPr lang="uk-UA" i="1" dirty="0">
                <a:latin typeface="Times New Roman" pitchFamily="18" charset="0"/>
                <a:cs typeface="Times New Roman" pitchFamily="18" charset="0"/>
              </a:rPr>
              <a:t>розподільча, </a:t>
            </a:r>
            <a:r>
              <a:rPr lang="uk-UA" dirty="0">
                <a:latin typeface="Times New Roman" pitchFamily="18" charset="0"/>
                <a:cs typeface="Times New Roman" pitchFamily="18" charset="0"/>
              </a:rPr>
              <a:t>що характеризує прибуток як основне фінансове джерело розвитку фірм і суспільства в цілому;</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a:t>
            </a:r>
            <a:r>
              <a:rPr lang="uk-UA" i="1" dirty="0">
                <a:latin typeface="Times New Roman" pitchFamily="18" charset="0"/>
                <a:cs typeface="Times New Roman" pitchFamily="18" charset="0"/>
              </a:rPr>
              <a:t>стимулююча, </a:t>
            </a:r>
            <a:r>
              <a:rPr lang="uk-UA" dirty="0">
                <a:latin typeface="Times New Roman" pitchFamily="18" charset="0"/>
                <a:cs typeface="Times New Roman" pitchFamily="18" charset="0"/>
              </a:rPr>
              <a:t>що визначає прибуток як потужний мотивуючий чинник, генератор економічного розвитку, здійснення</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інвестицій та нововведень.</a:t>
            </a:r>
            <a:br>
              <a:rPr lang="uk-UA" dirty="0">
                <a:latin typeface="Times New Roman" pitchFamily="18" charset="0"/>
                <a:cs typeface="Times New Roman" pitchFamily="18" charset="0"/>
              </a:rPr>
            </a:br>
            <a:r>
              <a:rPr lang="uk-UA" dirty="0" smtClean="0">
                <a:latin typeface="Times New Roman" pitchFamily="18" charset="0"/>
                <a:cs typeface="Times New Roman" pitchFamily="18" charset="0"/>
              </a:rPr>
              <a:t>        </a:t>
            </a:r>
            <a:r>
              <a:rPr lang="uk-UA" i="1" dirty="0" smtClean="0">
                <a:latin typeface="Times New Roman" pitchFamily="18" charset="0"/>
                <a:cs typeface="Times New Roman" pitchFamily="18" charset="0"/>
              </a:rPr>
              <a:t>Економічна </a:t>
            </a:r>
            <a:r>
              <a:rPr lang="uk-UA" i="1" dirty="0">
                <a:latin typeface="Times New Roman" pitchFamily="18" charset="0"/>
                <a:cs typeface="Times New Roman" pitchFamily="18" charset="0"/>
              </a:rPr>
              <a:t>роль прибутку </a:t>
            </a:r>
            <a:r>
              <a:rPr lang="uk-UA" dirty="0">
                <a:latin typeface="Times New Roman" pitchFamily="18" charset="0"/>
                <a:cs typeface="Times New Roman" pitchFamily="18" charset="0"/>
              </a:rPr>
              <a:t>в умовах ринку виявляється в</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таких рисах:</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прибуток є рушійною силою функціонування та розвитку</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економіки, основним спонукальним мотивом підприємницької</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діяльності;</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прагнення отримати прибуток сприяє ефективному розподілу та використанню ресурсів, упровадженню досягнень науково-технічного прогресу, скороченню витрат, поліпшенню</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якості продукції та її споживчих властивостей;</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прибуток є джерелом розширення суспільного виробництва, примноження національного багатства та задоволення потреб суспільства, що зростають.</a:t>
            </a:r>
            <a:r>
              <a:rPr lang="uk-UA" dirty="0" smtClean="0">
                <a:latin typeface="Times New Roman" pitchFamily="18" charset="0"/>
                <a:cs typeface="Times New Roman" pitchFamily="18" charset="0"/>
              </a:rPr>
              <a:t> </a:t>
            </a:r>
            <a:r>
              <a:rPr lang="uk-UA" dirty="0" smtClean="0"/>
              <a:t/>
            </a:r>
            <a:br>
              <a:rPr lang="uk-UA" dirty="0" smtClean="0"/>
            </a:br>
            <a:endParaRPr lang="uk-UA" dirty="0"/>
          </a:p>
        </p:txBody>
      </p:sp>
    </p:spTree>
    <p:extLst>
      <p:ext uri="{BB962C8B-B14F-4D97-AF65-F5344CB8AC3E}">
        <p14:creationId xmlns:p14="http://schemas.microsoft.com/office/powerpoint/2010/main" val="3687868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16632"/>
            <a:ext cx="9036496" cy="6624736"/>
          </a:xfrm>
        </p:spPr>
        <p:txBody>
          <a:bodyPr>
            <a:normAutofit fontScale="55000" lnSpcReduction="20000"/>
          </a:bodyPr>
          <a:lstStyle/>
          <a:p>
            <a:pPr marL="0" indent="0">
              <a:buNone/>
            </a:pPr>
            <a:r>
              <a:rPr lang="uk-UA" dirty="0" smtClean="0">
                <a:latin typeface="Times New Roman" pitchFamily="18" charset="0"/>
                <a:cs typeface="Times New Roman" pitchFamily="18" charset="0"/>
              </a:rPr>
              <a:t>У виробництво </a:t>
            </a:r>
            <a:r>
              <a:rPr lang="uk-UA" dirty="0" err="1" smtClean="0">
                <a:latin typeface="Times New Roman" pitchFamily="18" charset="0"/>
                <a:cs typeface="Times New Roman" pitchFamily="18" charset="0"/>
              </a:rPr>
              <a:t>базово</a:t>
            </a:r>
            <a:r>
              <a:rPr lang="uk-UA" dirty="0" smtClean="0">
                <a:latin typeface="Times New Roman" pitchFamily="18" charset="0"/>
                <a:cs typeface="Times New Roman" pitchFamily="18" charset="0"/>
              </a:rPr>
              <a:t>  вкладаються  </a:t>
            </a:r>
            <a:r>
              <a:rPr lang="uk-UA" dirty="0">
                <a:latin typeface="Times New Roman" pitchFamily="18" charset="0"/>
                <a:cs typeface="Times New Roman" pitchFamily="18" charset="0"/>
              </a:rPr>
              <a:t>засоби виробництва і </a:t>
            </a:r>
            <a:r>
              <a:rPr lang="uk-UA" dirty="0" smtClean="0">
                <a:latin typeface="Times New Roman" pitchFamily="18" charset="0"/>
                <a:cs typeface="Times New Roman" pitchFamily="18" charset="0"/>
              </a:rPr>
              <a:t>робоча сила.</a:t>
            </a:r>
            <a:r>
              <a:rPr lang="uk-UA" dirty="0">
                <a:latin typeface="Times New Roman" pitchFamily="18" charset="0"/>
                <a:cs typeface="Times New Roman" pitchFamily="18" charset="0"/>
              </a:rPr>
              <a:t/>
            </a:r>
            <a:br>
              <a:rPr lang="uk-UA" dirty="0">
                <a:latin typeface="Times New Roman" pitchFamily="18" charset="0"/>
                <a:cs typeface="Times New Roman" pitchFamily="18" charset="0"/>
              </a:rPr>
            </a:br>
            <a:r>
              <a:rPr lang="uk-UA" dirty="0" smtClean="0">
                <a:latin typeface="Times New Roman" pitchFamily="18" charset="0"/>
                <a:cs typeface="Times New Roman" pitchFamily="18" charset="0"/>
              </a:rPr>
              <a:t>           </a:t>
            </a:r>
            <a:r>
              <a:rPr lang="uk-UA" i="1" dirty="0" smtClean="0">
                <a:latin typeface="Times New Roman" pitchFamily="18" charset="0"/>
                <a:cs typeface="Times New Roman" pitchFamily="18" charset="0"/>
              </a:rPr>
              <a:t>Робоча </a:t>
            </a:r>
            <a:r>
              <a:rPr lang="uk-UA" i="1" dirty="0">
                <a:latin typeface="Times New Roman" pitchFamily="18" charset="0"/>
                <a:cs typeface="Times New Roman" pitchFamily="18" charset="0"/>
              </a:rPr>
              <a:t>сила </a:t>
            </a:r>
            <a:r>
              <a:rPr lang="uk-UA" dirty="0">
                <a:latin typeface="Times New Roman" pitchFamily="18" charset="0"/>
                <a:cs typeface="Times New Roman" pitchFamily="18" charset="0"/>
              </a:rPr>
              <a:t>(особистий фактор виробництва) — це </a:t>
            </a:r>
            <a:r>
              <a:rPr lang="uk-UA" dirty="0" smtClean="0">
                <a:latin typeface="Times New Roman" pitchFamily="18" charset="0"/>
                <a:cs typeface="Times New Roman" pitchFamily="18" charset="0"/>
              </a:rPr>
              <a:t>здатність людини </a:t>
            </a:r>
            <a:r>
              <a:rPr lang="uk-UA" dirty="0">
                <a:latin typeface="Times New Roman" pitchFamily="18" charset="0"/>
                <a:cs typeface="Times New Roman" pitchFamily="18" charset="0"/>
              </a:rPr>
              <a:t>до найманої праці, сукупність її фізичних та </a:t>
            </a:r>
            <a:r>
              <a:rPr lang="uk-UA" dirty="0" smtClean="0">
                <a:latin typeface="Times New Roman" pitchFamily="18" charset="0"/>
                <a:cs typeface="Times New Roman" pitchFamily="18" charset="0"/>
              </a:rPr>
              <a:t>розумових здібностей</a:t>
            </a:r>
            <a:r>
              <a:rPr lang="uk-UA" dirty="0">
                <a:latin typeface="Times New Roman" pitchFamily="18" charset="0"/>
                <a:cs typeface="Times New Roman" pitchFamily="18" charset="0"/>
              </a:rPr>
              <a:t>.</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Рівень розвитку робочої сили за сучасних умов зазнає докорінних змін під впливом науково-технічної революції. </a:t>
            </a:r>
            <a:r>
              <a:rPr lang="uk-UA" dirty="0" smtClean="0">
                <a:latin typeface="Times New Roman" pitchFamily="18" charset="0"/>
                <a:cs typeface="Times New Roman" pitchFamily="18" charset="0"/>
              </a:rPr>
              <a:t>Зростає значення </a:t>
            </a:r>
            <a:r>
              <a:rPr lang="uk-UA" dirty="0">
                <a:latin typeface="Times New Roman" pitchFamily="18" charset="0"/>
                <a:cs typeface="Times New Roman" pitchFamily="18" charset="0"/>
              </a:rPr>
              <a:t>розумових здібностей, творчих і духовних зусиль працівників в організації та управлінні виробництвом, підвищуються вимоги до рівня їхньої освітньої та кваліфікаційної підготовки. Якість і рівень розвитку робочої сили визначається величиною інвестицій у людський капітал.</a:t>
            </a:r>
            <a:br>
              <a:rPr lang="uk-UA" dirty="0">
                <a:latin typeface="Times New Roman" pitchFamily="18" charset="0"/>
                <a:cs typeface="Times New Roman" pitchFamily="18" charset="0"/>
              </a:rPr>
            </a:br>
            <a:r>
              <a:rPr lang="uk-UA" i="1" dirty="0">
                <a:latin typeface="Times New Roman" pitchFamily="18" charset="0"/>
                <a:cs typeface="Times New Roman" pitchFamily="18" charset="0"/>
              </a:rPr>
              <a:t>Засоби виробництва </a:t>
            </a:r>
            <a:r>
              <a:rPr lang="uk-UA" dirty="0">
                <a:latin typeface="Times New Roman" pitchFamily="18" charset="0"/>
                <a:cs typeface="Times New Roman" pitchFamily="18" charset="0"/>
              </a:rPr>
              <a:t>(речові фактори виробництва) включають:</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a:t>
            </a:r>
            <a:r>
              <a:rPr lang="uk-UA" i="1" dirty="0">
                <a:latin typeface="Times New Roman" pitchFamily="18" charset="0"/>
                <a:cs typeface="Times New Roman" pitchFamily="18" charset="0"/>
              </a:rPr>
              <a:t>предмети праці </a:t>
            </a:r>
            <a:r>
              <a:rPr lang="uk-UA" dirty="0">
                <a:latin typeface="Times New Roman" pitchFamily="18" charset="0"/>
                <a:cs typeface="Times New Roman" pitchFamily="18" charset="0"/>
              </a:rPr>
              <a:t>— об’єкти цілеспрямованої </a:t>
            </a:r>
            <a:r>
              <a:rPr lang="uk-UA" dirty="0" smtClean="0">
                <a:latin typeface="Times New Roman" pitchFamily="18" charset="0"/>
                <a:cs typeface="Times New Roman" pitchFamily="18" charset="0"/>
              </a:rPr>
              <a:t>діяльності людини</a:t>
            </a:r>
            <a:r>
              <a:rPr lang="uk-UA" dirty="0">
                <a:latin typeface="Times New Roman" pitchFamily="18" charset="0"/>
                <a:cs typeface="Times New Roman" pitchFamily="18" charset="0"/>
              </a:rPr>
              <a:t>, що є матеріальною основою створюваного продукту (природні речовини у первісному або частково обробленому стані);</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a:t>
            </a:r>
            <a:r>
              <a:rPr lang="uk-UA" i="1" dirty="0">
                <a:latin typeface="Times New Roman" pitchFamily="18" charset="0"/>
                <a:cs typeface="Times New Roman" pitchFamily="18" charset="0"/>
              </a:rPr>
              <a:t>засоби праці </a:t>
            </a:r>
            <a:r>
              <a:rPr lang="uk-UA" dirty="0">
                <a:latin typeface="Times New Roman" pitchFamily="18" charset="0"/>
                <a:cs typeface="Times New Roman" pitchFamily="18" charset="0"/>
              </a:rPr>
              <a:t>— річ або комплекс речей, якими </a:t>
            </a:r>
            <a:r>
              <a:rPr lang="uk-UA" dirty="0" smtClean="0">
                <a:latin typeface="Times New Roman" pitchFamily="18" charset="0"/>
                <a:cs typeface="Times New Roman" pitchFamily="18" charset="0"/>
              </a:rPr>
              <a:t>людина діє </a:t>
            </a:r>
            <a:r>
              <a:rPr lang="uk-UA" dirty="0">
                <a:latin typeface="Times New Roman" pitchFamily="18" charset="0"/>
                <a:cs typeface="Times New Roman" pitchFamily="18" charset="0"/>
              </a:rPr>
              <a:t>на предмети праці (машини, інструменти, обладнання, транспортні засоби тощо).</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Засоби та предмети праці становлять </a:t>
            </a:r>
            <a:r>
              <a:rPr lang="uk-UA" dirty="0" smtClean="0">
                <a:latin typeface="Times New Roman" pitchFamily="18" charset="0"/>
                <a:cs typeface="Times New Roman" pitchFamily="18" charset="0"/>
              </a:rPr>
              <a:t>матеріально-речову основу </a:t>
            </a:r>
            <a:r>
              <a:rPr lang="uk-UA" dirty="0">
                <a:latin typeface="Times New Roman" pitchFamily="18" charset="0"/>
                <a:cs typeface="Times New Roman" pitchFamily="18" charset="0"/>
              </a:rPr>
              <a:t>промислового капіталу, яка безперервно вдосконалюється з розвитком науково-технічного прогресу. Сучасний етап еволюції засобів виробництва пов’язаний з широкою автоматизацією виробництва, комп’ютеризацією праці, застосуванням</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принципово нових предметів праці з наперед заданими властивостями (полімерів, кераміки, напівпровідникових та надчистих матеріалів), інформаційних технологій та біотехнологій,</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принципово нових видів енергії тощо.</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Витрати виробництва є формою руху авансованого промислового капіталу</a:t>
            </a:r>
            <a:r>
              <a:rPr lang="uk-UA" dirty="0" smtClean="0">
                <a:latin typeface="Times New Roman" pitchFamily="18" charset="0"/>
                <a:cs typeface="Times New Roman" pitchFamily="18" charset="0"/>
              </a:rPr>
              <a:t>.</a:t>
            </a:r>
          </a:p>
          <a:p>
            <a:pPr marL="0" indent="0">
              <a:buNone/>
            </a:pPr>
            <a:r>
              <a:rPr lang="uk-UA" dirty="0"/>
              <a:t/>
            </a:r>
            <a:br>
              <a:rPr lang="uk-UA" dirty="0"/>
            </a:br>
            <a:r>
              <a:rPr lang="uk-UA" i="1" dirty="0"/>
              <a:t>Витрати виробництва </a:t>
            </a:r>
            <a:r>
              <a:rPr lang="uk-UA" dirty="0"/>
              <a:t>— </a:t>
            </a:r>
            <a:r>
              <a:rPr lang="uk-UA" i="1" dirty="0"/>
              <a:t>вартісна оцінка затрат економічних ресурсів, здійснених підприємцями задля виробництва продукції.</a:t>
            </a:r>
            <a:r>
              <a:rPr lang="uk-UA" dirty="0" smtClean="0"/>
              <a:t> </a:t>
            </a:r>
            <a:br>
              <a:rPr lang="uk-UA" dirty="0" smtClean="0"/>
            </a:br>
            <a:endParaRPr lang="uk-UA" dirty="0"/>
          </a:p>
        </p:txBody>
      </p:sp>
    </p:spTree>
    <p:extLst>
      <p:ext uri="{BB962C8B-B14F-4D97-AF65-F5344CB8AC3E}">
        <p14:creationId xmlns:p14="http://schemas.microsoft.com/office/powerpoint/2010/main" val="249845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7504" y="0"/>
            <a:ext cx="9036496" cy="6741368"/>
          </a:xfrm>
        </p:spPr>
        <p:txBody>
          <a:bodyPr>
            <a:normAutofit fontScale="62500" lnSpcReduction="20000"/>
          </a:bodyPr>
          <a:lstStyle/>
          <a:p>
            <a:pPr marL="0" indent="0">
              <a:buNone/>
            </a:pPr>
            <a:r>
              <a:rPr lang="uk-UA" dirty="0" smtClean="0">
                <a:latin typeface="Times New Roman" pitchFamily="18" charset="0"/>
                <a:cs typeface="Times New Roman" pitchFamily="18" charset="0"/>
              </a:rPr>
              <a:t>               Поняття </a:t>
            </a:r>
            <a:r>
              <a:rPr lang="uk-UA" dirty="0">
                <a:latin typeface="Times New Roman" pitchFamily="18" charset="0"/>
                <a:cs typeface="Times New Roman" pitchFamily="18" charset="0"/>
              </a:rPr>
              <a:t>витрат в економічній науці базується на </a:t>
            </a:r>
            <a:r>
              <a:rPr lang="uk-UA" dirty="0" smtClean="0">
                <a:latin typeface="Times New Roman" pitchFamily="18" charset="0"/>
                <a:cs typeface="Times New Roman" pitchFamily="18" charset="0"/>
              </a:rPr>
              <a:t>загальній ідеї </a:t>
            </a:r>
            <a:r>
              <a:rPr lang="uk-UA" dirty="0">
                <a:latin typeface="Times New Roman" pitchFamily="18" charset="0"/>
                <a:cs typeface="Times New Roman" pitchFamily="18" charset="0"/>
              </a:rPr>
              <a:t>обмеженості ресурсів і можливості їх альтернативного використання, оскільки вибір певного варіанта виробництва зумовлює втрату вигід від використання відповідних ресурсів найкращим з інших можливих способів.</a:t>
            </a:r>
            <a:br>
              <a:rPr lang="uk-UA" dirty="0">
                <a:latin typeface="Times New Roman" pitchFamily="18" charset="0"/>
                <a:cs typeface="Times New Roman" pitchFamily="18" charset="0"/>
              </a:rPr>
            </a:br>
            <a:r>
              <a:rPr lang="uk-UA" dirty="0" smtClean="0">
                <a:latin typeface="Times New Roman" pitchFamily="18" charset="0"/>
                <a:cs typeface="Times New Roman" pitchFamily="18" charset="0"/>
              </a:rPr>
              <a:t>           У </a:t>
            </a:r>
            <a:r>
              <a:rPr lang="uk-UA" dirty="0">
                <a:latin typeface="Times New Roman" pitchFamily="18" charset="0"/>
                <a:cs typeface="Times New Roman" pitchFamily="18" charset="0"/>
              </a:rPr>
              <a:t>зв’язку з цим дійсні витрати поділяються на </a:t>
            </a:r>
            <a:r>
              <a:rPr lang="uk-UA" i="1" dirty="0">
                <a:latin typeface="Times New Roman" pitchFamily="18" charset="0"/>
                <a:cs typeface="Times New Roman" pitchFamily="18" charset="0"/>
              </a:rPr>
              <a:t>зовнішні </a:t>
            </a:r>
            <a:r>
              <a:rPr lang="uk-UA" dirty="0" smtClean="0">
                <a:latin typeface="Times New Roman" pitchFamily="18" charset="0"/>
                <a:cs typeface="Times New Roman" pitchFamily="18" charset="0"/>
              </a:rPr>
              <a:t>та </a:t>
            </a:r>
            <a:r>
              <a:rPr lang="uk-UA" i="1" dirty="0" smtClean="0">
                <a:latin typeface="Times New Roman" pitchFamily="18" charset="0"/>
                <a:cs typeface="Times New Roman" pitchFamily="18" charset="0"/>
              </a:rPr>
              <a:t>внутрішні</a:t>
            </a:r>
            <a:r>
              <a:rPr lang="uk-UA" i="1" dirty="0">
                <a:latin typeface="Times New Roman" pitchFamily="18" charset="0"/>
                <a:cs typeface="Times New Roman" pitchFamily="18" charset="0"/>
              </a:rPr>
              <a:t>.</a:t>
            </a:r>
            <a:br>
              <a:rPr lang="uk-UA" i="1" dirty="0">
                <a:latin typeface="Times New Roman" pitchFamily="18" charset="0"/>
                <a:cs typeface="Times New Roman" pitchFamily="18" charset="0"/>
              </a:rPr>
            </a:br>
            <a:r>
              <a:rPr lang="uk-UA" i="1" dirty="0" smtClean="0">
                <a:latin typeface="Times New Roman" pitchFamily="18" charset="0"/>
                <a:cs typeface="Times New Roman" pitchFamily="18" charset="0"/>
              </a:rPr>
              <a:t>               Зовнішні </a:t>
            </a:r>
            <a:r>
              <a:rPr lang="uk-UA" i="1" dirty="0">
                <a:latin typeface="Times New Roman" pitchFamily="18" charset="0"/>
                <a:cs typeface="Times New Roman" pitchFamily="18" charset="0"/>
              </a:rPr>
              <a:t>(явні, або експліцитні) витрати </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витрати</a:t>
            </a:r>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на оплату </a:t>
            </a:r>
            <a:r>
              <a:rPr lang="uk-UA" dirty="0">
                <a:latin typeface="Times New Roman" pitchFamily="18" charset="0"/>
                <a:cs typeface="Times New Roman" pitchFamily="18" charset="0"/>
              </a:rPr>
              <a:t>економічних ресурсів, постачальники яких не є власниками фірми (грошові витрати на придбання сировини, </a:t>
            </a:r>
            <a:r>
              <a:rPr lang="uk-UA" dirty="0" smtClean="0">
                <a:latin typeface="Times New Roman" pitchFamily="18" charset="0"/>
                <a:cs typeface="Times New Roman" pitchFamily="18" charset="0"/>
              </a:rPr>
              <a:t>палива, обладнання</a:t>
            </a:r>
            <a:r>
              <a:rPr lang="uk-UA" dirty="0">
                <a:latin typeface="Times New Roman" pitchFamily="18" charset="0"/>
                <a:cs typeface="Times New Roman" pitchFamily="18" charset="0"/>
              </a:rPr>
              <a:t>, трудових і транспортних послуг тощо).</a:t>
            </a:r>
            <a:br>
              <a:rPr lang="uk-UA" dirty="0">
                <a:latin typeface="Times New Roman" pitchFamily="18" charset="0"/>
                <a:cs typeface="Times New Roman" pitchFamily="18" charset="0"/>
              </a:rPr>
            </a:br>
            <a:r>
              <a:rPr lang="uk-UA" dirty="0" smtClean="0">
                <a:latin typeface="Times New Roman" pitchFamily="18" charset="0"/>
                <a:cs typeface="Times New Roman" pitchFamily="18" charset="0"/>
              </a:rPr>
              <a:t>               </a:t>
            </a:r>
            <a:r>
              <a:rPr lang="uk-UA" i="1" dirty="0" smtClean="0">
                <a:latin typeface="Times New Roman" pitchFamily="18" charset="0"/>
                <a:cs typeface="Times New Roman" pitchFamily="18" charset="0"/>
              </a:rPr>
              <a:t>Внутрішні </a:t>
            </a:r>
            <a:r>
              <a:rPr lang="uk-UA" i="1" dirty="0">
                <a:latin typeface="Times New Roman" pitchFamily="18" charset="0"/>
                <a:cs typeface="Times New Roman" pitchFamily="18" charset="0"/>
              </a:rPr>
              <a:t>(неявні, або імпліцитні) витрати </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витрати</a:t>
            </a:r>
            <a:r>
              <a:rPr lang="uk-UA" dirty="0">
                <a:latin typeface="Times New Roman" pitchFamily="18" charset="0"/>
                <a:cs typeface="Times New Roman" pitchFamily="18" charset="0"/>
              </a:rPr>
              <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фірми на використання власних (неоплачуваних) ресурсів. Неявні витрати включають недоотримані підприємцем доходи </a:t>
            </a:r>
            <a:r>
              <a:rPr lang="uk-UA" dirty="0" smtClean="0">
                <a:latin typeface="Times New Roman" pitchFamily="18" charset="0"/>
                <a:cs typeface="Times New Roman" pitchFamily="18" charset="0"/>
              </a:rPr>
              <a:t>при найвигіднішому </a:t>
            </a:r>
            <a:r>
              <a:rPr lang="uk-UA" dirty="0">
                <a:latin typeface="Times New Roman" pitchFamily="18" charset="0"/>
                <a:cs typeface="Times New Roman" pitchFamily="18" charset="0"/>
              </a:rPr>
              <a:t>альтернативному застосуванні власних ресурсів. Сучасна економічна наука зараховує до внутрішніх витрат нормальний прибуток — мінімальну плату, необхідну </a:t>
            </a:r>
            <a:r>
              <a:rPr lang="uk-UA" dirty="0" smtClean="0">
                <a:latin typeface="Times New Roman" pitchFamily="18" charset="0"/>
                <a:cs typeface="Times New Roman" pitchFamily="18" charset="0"/>
              </a:rPr>
              <a:t>для продовження </a:t>
            </a:r>
            <a:r>
              <a:rPr lang="uk-UA" dirty="0">
                <a:latin typeface="Times New Roman" pitchFamily="18" charset="0"/>
                <a:cs typeface="Times New Roman" pitchFamily="18" charset="0"/>
              </a:rPr>
              <a:t>діяльності підприємця в певній сфері бізнесу.</a:t>
            </a:r>
            <a:br>
              <a:rPr lang="uk-UA" dirty="0">
                <a:latin typeface="Times New Roman" pitchFamily="18" charset="0"/>
                <a:cs typeface="Times New Roman" pitchFamily="18" charset="0"/>
              </a:rPr>
            </a:br>
            <a:r>
              <a:rPr lang="uk-UA" dirty="0" smtClean="0">
                <a:latin typeface="Times New Roman" pitchFamily="18" charset="0"/>
                <a:cs typeface="Times New Roman" pitchFamily="18" charset="0"/>
              </a:rPr>
              <a:t>            Виокремлення </a:t>
            </a:r>
            <a:r>
              <a:rPr lang="uk-UA" dirty="0">
                <a:latin typeface="Times New Roman" pitchFamily="18" charset="0"/>
                <a:cs typeface="Times New Roman" pitchFamily="18" charset="0"/>
              </a:rPr>
              <a:t>явних та неявних витрат відображає </a:t>
            </a:r>
            <a:r>
              <a:rPr lang="uk-UA" dirty="0" smtClean="0">
                <a:latin typeface="Times New Roman" pitchFamily="18" charset="0"/>
                <a:cs typeface="Times New Roman" pitchFamily="18" charset="0"/>
              </a:rPr>
              <a:t>два підходи </a:t>
            </a:r>
            <a:r>
              <a:rPr lang="uk-UA" dirty="0">
                <a:latin typeface="Times New Roman" pitchFamily="18" charset="0"/>
                <a:cs typeface="Times New Roman" pitchFamily="18" charset="0"/>
              </a:rPr>
              <a:t>до розуміння природи затрат фірми.</a:t>
            </a:r>
            <a:br>
              <a:rPr lang="uk-UA" dirty="0">
                <a:latin typeface="Times New Roman" pitchFamily="18" charset="0"/>
                <a:cs typeface="Times New Roman" pitchFamily="18" charset="0"/>
              </a:rPr>
            </a:br>
            <a:r>
              <a:rPr lang="en-US" dirty="0">
                <a:latin typeface="Times New Roman" pitchFamily="18" charset="0"/>
                <a:cs typeface="Times New Roman" pitchFamily="18" charset="0"/>
              </a:rPr>
              <a:t>I. </a:t>
            </a:r>
            <a:r>
              <a:rPr lang="uk-UA" i="1" dirty="0">
                <a:latin typeface="Times New Roman" pitchFamily="18" charset="0"/>
                <a:cs typeface="Times New Roman" pitchFamily="18" charset="0"/>
              </a:rPr>
              <a:t>Бухгалтерський підхід </a:t>
            </a:r>
            <a:r>
              <a:rPr lang="uk-UA" dirty="0">
                <a:latin typeface="Times New Roman" pitchFamily="18" charset="0"/>
                <a:cs typeface="Times New Roman" pitchFamily="18" charset="0"/>
              </a:rPr>
              <a:t>передбачає врахування зовнішніх (явних) витрат, які оплачуються безпосередньо після отримання рахунка чи накладної. Ці витрати відображаються у бухгалтерському балансі фірми і є </a:t>
            </a:r>
            <a:r>
              <a:rPr lang="uk-UA" i="1" dirty="0">
                <a:latin typeface="Times New Roman" pitchFamily="18" charset="0"/>
                <a:cs typeface="Times New Roman" pitchFamily="18" charset="0"/>
              </a:rPr>
              <a:t>бухгалтерськими витратами.</a:t>
            </a:r>
            <a:br>
              <a:rPr lang="uk-UA" i="1" dirty="0">
                <a:latin typeface="Times New Roman" pitchFamily="18" charset="0"/>
                <a:cs typeface="Times New Roman" pitchFamily="18" charset="0"/>
              </a:rPr>
            </a:br>
            <a:r>
              <a:rPr lang="en-US" dirty="0">
                <a:latin typeface="Times New Roman" pitchFamily="18" charset="0"/>
                <a:cs typeface="Times New Roman" pitchFamily="18" charset="0"/>
              </a:rPr>
              <a:t>II. </a:t>
            </a:r>
            <a:r>
              <a:rPr lang="uk-UA" i="1" dirty="0">
                <a:latin typeface="Times New Roman" pitchFamily="18" charset="0"/>
                <a:cs typeface="Times New Roman" pitchFamily="18" charset="0"/>
              </a:rPr>
              <a:t>Економічний підхід </a:t>
            </a:r>
            <a:r>
              <a:rPr lang="uk-UA" dirty="0">
                <a:latin typeface="Times New Roman" pitchFamily="18" charset="0"/>
                <a:cs typeface="Times New Roman" pitchFamily="18" charset="0"/>
              </a:rPr>
              <a:t>до витрат виробництва передбачає</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врахування не тільки зовнішніх, а й внутрішніх витрат, пов’язаних з можливістю альтернативного використання ресурсів.</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Таким чином, </a:t>
            </a:r>
            <a:r>
              <a:rPr lang="uk-UA" i="1" dirty="0">
                <a:latin typeface="Times New Roman" pitchFamily="18" charset="0"/>
                <a:cs typeface="Times New Roman" pitchFamily="18" charset="0"/>
              </a:rPr>
              <a:t>економічні витрати </a:t>
            </a:r>
            <a:r>
              <a:rPr lang="uk-UA" dirty="0">
                <a:latin typeface="Times New Roman" pitchFamily="18" charset="0"/>
                <a:cs typeface="Times New Roman" pitchFamily="18" charset="0"/>
              </a:rPr>
              <a:t>відрізняються від бухгалтерських на величину альтернативної вартості власних ресурсів.</a:t>
            </a:r>
            <a:r>
              <a:rPr lang="uk-UA" dirty="0" smtClean="0">
                <a:latin typeface="Times New Roman" pitchFamily="18" charset="0"/>
                <a:cs typeface="Times New Roman" pitchFamily="18" charset="0"/>
              </a:rPr>
              <a:t> </a:t>
            </a:r>
            <a:br>
              <a:rPr lang="uk-UA" dirty="0" smtClean="0">
                <a:latin typeface="Times New Roman" pitchFamily="18" charset="0"/>
                <a:cs typeface="Times New Roman" pitchFamily="18" charset="0"/>
              </a:rPr>
            </a:b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2000561219"/>
      </p:ext>
    </p:extLst>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1136</Words>
  <Application>Microsoft Office PowerPoint</Application>
  <PresentationFormat>Екран (4:3)</PresentationFormat>
  <Paragraphs>107</Paragraphs>
  <Slides>24</Slides>
  <Notes>1</Notes>
  <HiddenSlides>0</HiddenSlides>
  <MMClips>0</MMClips>
  <ScaleCrop>false</ScaleCrop>
  <HeadingPairs>
    <vt:vector size="4" baseType="variant">
      <vt:variant>
        <vt:lpstr>Тема</vt:lpstr>
      </vt:variant>
      <vt:variant>
        <vt:i4>1</vt:i4>
      </vt:variant>
      <vt:variant>
        <vt:lpstr>Заголовки слайдів</vt:lpstr>
      </vt:variant>
      <vt:variant>
        <vt:i4>24</vt:i4>
      </vt:variant>
    </vt:vector>
  </HeadingPairs>
  <TitlesOfParts>
    <vt:vector size="25" baseType="lpstr">
      <vt:lpstr>Тема Office</vt:lpstr>
      <vt:lpstr>3. Прибуток та витрати підприємства: їх види та характеристика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Економічна модель беззбитковості</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RePack by Diakov</dc:creator>
  <cp:lastModifiedBy>RePack by Diakov</cp:lastModifiedBy>
  <cp:revision>16</cp:revision>
  <dcterms:created xsi:type="dcterms:W3CDTF">2020-11-19T21:07:02Z</dcterms:created>
  <dcterms:modified xsi:type="dcterms:W3CDTF">2020-11-19T23:38:35Z</dcterms:modified>
</cp:coreProperties>
</file>