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9" r:id="rId3"/>
    <p:sldId id="257" r:id="rId4"/>
    <p:sldId id="261" r:id="rId5"/>
    <p:sldId id="268" r:id="rId6"/>
    <p:sldId id="269" r:id="rId7"/>
    <p:sldId id="270" r:id="rId8"/>
    <p:sldId id="271" r:id="rId9"/>
    <p:sldId id="272" r:id="rId10"/>
    <p:sldId id="273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58" y="5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yna Abramova" userId="cf8a27de836524f0" providerId="LiveId" clId="{0C5C7D16-D16A-47F2-9C15-A5A7B19E40C7}"/>
    <pc:docChg chg="addSld modSld">
      <pc:chgData name="Iryna Abramova" userId="cf8a27de836524f0" providerId="LiveId" clId="{0C5C7D16-D16A-47F2-9C15-A5A7B19E40C7}" dt="2024-11-14T08:01:43.895" v="20" actId="20577"/>
      <pc:docMkLst>
        <pc:docMk/>
      </pc:docMkLst>
      <pc:sldChg chg="modSp mod">
        <pc:chgData name="Iryna Abramova" userId="cf8a27de836524f0" providerId="LiveId" clId="{0C5C7D16-D16A-47F2-9C15-A5A7B19E40C7}" dt="2024-11-14T07:56:14.780" v="5" actId="20577"/>
        <pc:sldMkLst>
          <pc:docMk/>
          <pc:sldMk cId="1472533363" sldId="256"/>
        </pc:sldMkLst>
        <pc:spChg chg="mod">
          <ac:chgData name="Iryna Abramova" userId="cf8a27de836524f0" providerId="LiveId" clId="{0C5C7D16-D16A-47F2-9C15-A5A7B19E40C7}" dt="2024-11-14T07:56:14.780" v="5" actId="20577"/>
          <ac:spMkLst>
            <pc:docMk/>
            <pc:sldMk cId="1472533363" sldId="256"/>
            <ac:spMk id="2" creationId="{00000000-0000-0000-0000-000000000000}"/>
          </ac:spMkLst>
        </pc:spChg>
      </pc:sldChg>
      <pc:sldChg chg="modSp mod">
        <pc:chgData name="Iryna Abramova" userId="cf8a27de836524f0" providerId="LiveId" clId="{0C5C7D16-D16A-47F2-9C15-A5A7B19E40C7}" dt="2024-11-14T08:01:06.254" v="11" actId="20577"/>
        <pc:sldMkLst>
          <pc:docMk/>
          <pc:sldMk cId="2359472460" sldId="272"/>
        </pc:sldMkLst>
        <pc:spChg chg="mod">
          <ac:chgData name="Iryna Abramova" userId="cf8a27de836524f0" providerId="LiveId" clId="{0C5C7D16-D16A-47F2-9C15-A5A7B19E40C7}" dt="2024-11-14T08:01:06.254" v="11" actId="20577"/>
          <ac:spMkLst>
            <pc:docMk/>
            <pc:sldMk cId="2359472460" sldId="272"/>
            <ac:spMk id="3" creationId="{00000000-0000-0000-0000-000000000000}"/>
          </ac:spMkLst>
        </pc:spChg>
      </pc:sldChg>
      <pc:sldChg chg="addSp modSp new mod">
        <pc:chgData name="Iryna Abramova" userId="cf8a27de836524f0" providerId="LiveId" clId="{0C5C7D16-D16A-47F2-9C15-A5A7B19E40C7}" dt="2024-11-14T08:01:43.895" v="20" actId="20577"/>
        <pc:sldMkLst>
          <pc:docMk/>
          <pc:sldMk cId="2381960805" sldId="273"/>
        </pc:sldMkLst>
        <pc:spChg chg="add mod">
          <ac:chgData name="Iryna Abramova" userId="cf8a27de836524f0" providerId="LiveId" clId="{0C5C7D16-D16A-47F2-9C15-A5A7B19E40C7}" dt="2024-11-14T08:01:43.895" v="20" actId="20577"/>
          <ac:spMkLst>
            <pc:docMk/>
            <pc:sldMk cId="2381960805" sldId="273"/>
            <ac:spMk id="3" creationId="{910DFBA9-5BBF-4420-A987-CFF21DD645C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C3468-CEEB-427D-ADD8-863D27954930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779B6-BBC8-4E59-B689-5FD58333E4F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97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779B6-BBC8-4E59-B689-5FD58333E4F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441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3831BDB-B0AC-404D-81A3-75CD017F72BA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Тема 7. </a:t>
            </a:r>
            <a:r>
              <a:rPr lang="uk-UA" b="1" dirty="0"/>
              <a:t>КРЕДИТУВАННЯ АГРОПІДПРИЄМСТВ</a:t>
            </a:r>
            <a:br>
              <a:rPr lang="ru-RU" dirty="0"/>
            </a:br>
            <a:br>
              <a:rPr lang="ru-RU" dirty="0">
                <a:effectLst/>
              </a:rPr>
            </a:br>
            <a:br>
              <a:rPr lang="ru-RU" dirty="0">
                <a:effectLst/>
              </a:rPr>
            </a:b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458200" cy="280831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План </a:t>
            </a:r>
            <a:endParaRPr lang="ru-RU" dirty="0"/>
          </a:p>
          <a:p>
            <a:r>
              <a:rPr lang="uk-UA" dirty="0"/>
              <a:t>1. Необхідність і сутність кредитування підприємств</a:t>
            </a:r>
            <a:endParaRPr lang="ru-RU" dirty="0"/>
          </a:p>
          <a:p>
            <a:r>
              <a:rPr lang="uk-UA" dirty="0"/>
              <a:t>2. Банківське кредитування підприємств</a:t>
            </a:r>
            <a:endParaRPr lang="ru-RU" dirty="0"/>
          </a:p>
          <a:p>
            <a:r>
              <a:rPr lang="uk-UA" dirty="0"/>
              <a:t>3. Види небанківського кредитування підприємств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2533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0DFBA9-5BBF-4420-A987-CFF21DD645C9}"/>
              </a:ext>
            </a:extLst>
          </p:cNvPr>
          <p:cNvSpPr txBox="1"/>
          <p:nvPr/>
        </p:nvSpPr>
        <p:spPr>
          <a:xfrm>
            <a:off x="971600" y="889844"/>
            <a:ext cx="6912768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/>
              <a:t>Згідно із Законом України «Про аграрні розписки» (2012 р.), аграрна розписка – це товаророзпорядчий документ, що фіксує безумовне зобов’язання боржника, яке забезпечується заставою, здійснити поставку сільськогосподарської продукції або сплатити грошові кошти на визначених у ньому умовах. Фактично аграрна розписка є угодою між сільгоспвиробником (позичальником) і кредитором (банком, постачальником чи іншим суб’єктом), за якою заставою є майбутній урожай. Залежно від умов розрахунку аграрні розписки можуть бути фінансовими та товарними. </a:t>
            </a:r>
          </a:p>
          <a:p>
            <a:pPr algn="just"/>
            <a:r>
              <a:rPr lang="uk-UA" dirty="0"/>
              <a:t>За фінансовими – розрахунок відбувається грошима, за товарними – частиною зібраного урожаю.</a:t>
            </a:r>
          </a:p>
        </p:txBody>
      </p:sp>
    </p:spTree>
    <p:extLst>
      <p:ext uri="{BB962C8B-B14F-4D97-AF65-F5344CB8AC3E}">
        <p14:creationId xmlns:p14="http://schemas.microsoft.com/office/powerpoint/2010/main" val="2381960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124744"/>
            <a:ext cx="8686800" cy="2592288"/>
          </a:xfrm>
        </p:spPr>
        <p:txBody>
          <a:bodyPr/>
          <a:lstStyle/>
          <a:p>
            <a:pPr algn="ctr"/>
            <a:br>
              <a:rPr lang="uk-UA" dirty="0"/>
            </a:br>
            <a:r>
              <a:rPr lang="uk-UA" dirty="0"/>
              <a:t>Дякую за увагу!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641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0384" y="77565"/>
            <a:ext cx="770485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ru-RU" sz="2400" dirty="0"/>
          </a:p>
          <a:p>
            <a:pPr indent="457200" algn="just"/>
            <a:r>
              <a:rPr lang="uk-UA" sz="2400" b="1" dirty="0"/>
              <a:t>Кредит</a:t>
            </a:r>
            <a:r>
              <a:rPr lang="uk-UA" sz="2400" dirty="0"/>
              <a:t> - це форма позичкового капіталу (в грошовій або товарній формах), що надається на умовах повернення і обумовлює виникнення кредитних відносин між тим, хто надає кредит, і тим, хто його отримує.</a:t>
            </a:r>
            <a:endParaRPr lang="ru-RU" sz="2400" dirty="0"/>
          </a:p>
          <a:p>
            <a:pPr indent="457200" algn="just"/>
            <a:r>
              <a:rPr lang="uk-UA" sz="2400" b="1" dirty="0"/>
              <a:t>Кредитні відносини</a:t>
            </a:r>
            <a:r>
              <a:rPr lang="uk-UA" sz="2400" dirty="0"/>
              <a:t> - це відокремлена частина економічних відносин, пов'язана з наданням вартості (коштів) у позику поверненням її разом із певним відсотком.</a:t>
            </a:r>
            <a:endParaRPr lang="ru-RU" sz="2400" dirty="0"/>
          </a:p>
          <a:p>
            <a:pPr indent="457200" algn="just"/>
            <a:r>
              <a:rPr lang="uk-UA" sz="2400" dirty="0"/>
              <a:t>Кредитні відносини характеризуються тим, що їх </a:t>
            </a:r>
            <a:r>
              <a:rPr lang="uk-UA" sz="2400" b="1" dirty="0"/>
              <a:t>суб'єктами</a:t>
            </a:r>
            <a:r>
              <a:rPr lang="uk-UA" sz="2400" dirty="0"/>
              <a:t> виступають дві сторони: одна з них у рамках конкретної кредитної угоди називається кредитором, інша - позичальником. </a:t>
            </a:r>
          </a:p>
          <a:p>
            <a:pPr indent="457200" algn="just"/>
            <a:r>
              <a:rPr lang="uk-UA" sz="2400" dirty="0"/>
              <a:t>Грошові чи товарно-матеріальні цінності, витрати або виконана робота та надані послуги, щодо яких укладається кредитний договір, є </a:t>
            </a:r>
            <a:r>
              <a:rPr lang="uk-UA" sz="2400" b="1" dirty="0"/>
              <a:t>об’єктом  кредиту</a:t>
            </a:r>
            <a:r>
              <a:rPr lang="uk-UA" sz="2400" dirty="0"/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86644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3548" y="5373216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/>
              <a:t> </a:t>
            </a:r>
            <a:endParaRPr lang="ru-RU" sz="2400" dirty="0"/>
          </a:p>
          <a:p>
            <a:pPr algn="ctr"/>
            <a:r>
              <a:rPr lang="uk-UA" sz="2400" b="1" dirty="0"/>
              <a:t>Рис</a:t>
            </a:r>
            <a:r>
              <a:rPr lang="uk-UA" sz="2400" b="1"/>
              <a:t>. 1</a:t>
            </a:r>
            <a:r>
              <a:rPr lang="uk-UA" sz="2400" b="1" dirty="0"/>
              <a:t>. Причини виникнення кредитних відносин</a:t>
            </a:r>
            <a:endParaRPr lang="ru-RU" sz="2400" dirty="0"/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827584" y="884372"/>
            <a:ext cx="7488832" cy="4488844"/>
            <a:chOff x="2362" y="5662"/>
            <a:chExt cx="7200" cy="3584"/>
          </a:xfrm>
        </p:grpSpPr>
        <p:sp>
          <p:nvSpPr>
            <p:cNvPr id="6" name="AutoShape 13"/>
            <p:cNvSpPr>
              <a:spLocks noChangeAspect="1" noChangeArrowheads="1" noTextEdit="1"/>
            </p:cNvSpPr>
            <p:nvPr/>
          </p:nvSpPr>
          <p:spPr bwMode="auto">
            <a:xfrm>
              <a:off x="2362" y="5662"/>
              <a:ext cx="7200" cy="35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Text Box 12"/>
            <p:cNvSpPr txBox="1">
              <a:spLocks noChangeArrowheads="1"/>
            </p:cNvSpPr>
            <p:nvPr/>
          </p:nvSpPr>
          <p:spPr bwMode="auto">
            <a:xfrm>
              <a:off x="4533" y="5904"/>
              <a:ext cx="2841" cy="3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Причини</a:t>
              </a:r>
              <a:endParaRPr kumimoji="0" lang="ru-RU" altLang="ru-RU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3281" y="6579"/>
              <a:ext cx="2580" cy="7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Загальноекономічні</a:t>
              </a:r>
              <a:endParaRPr kumimoji="0" lang="uk-UA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5981" y="6579"/>
              <a:ext cx="2917" cy="7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Специфічні </a:t>
              </a:r>
              <a:endParaRPr kumimoji="0" lang="uk-UA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3552" y="7068"/>
              <a:ext cx="2189" cy="5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Товарне виробництво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552" y="7621"/>
              <a:ext cx="2186" cy="6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Рух вартості у сфері товарного обміну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3552" y="8245"/>
              <a:ext cx="2189" cy="8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Функціонування підприємства на засадах комерційного розрахунку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6067" y="8354"/>
              <a:ext cx="2570" cy="78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Відхилення фактичного використання оборотних коштів від їх нормативу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5"/>
            <p:cNvSpPr txBox="1">
              <a:spLocks noChangeArrowheads="1"/>
            </p:cNvSpPr>
            <p:nvPr/>
          </p:nvSpPr>
          <p:spPr bwMode="auto">
            <a:xfrm>
              <a:off x="6067" y="7602"/>
              <a:ext cx="2570" cy="7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Розбіжності між витрачанням коштів та їх нагромадженням 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4"/>
            <p:cNvSpPr txBox="1">
              <a:spLocks noChangeArrowheads="1"/>
            </p:cNvSpPr>
            <p:nvPr/>
          </p:nvSpPr>
          <p:spPr bwMode="auto">
            <a:xfrm>
              <a:off x="6067" y="7068"/>
              <a:ext cx="2570" cy="5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Сезонний характер окремих виробництв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AutoShape 3"/>
            <p:cNvSpPr>
              <a:spLocks noChangeShapeType="1"/>
            </p:cNvSpPr>
            <p:nvPr/>
          </p:nvSpPr>
          <p:spPr bwMode="auto">
            <a:xfrm rot="10800000" flipV="1">
              <a:off x="3281" y="6062"/>
              <a:ext cx="1252" cy="898"/>
            </a:xfrm>
            <a:prstGeom prst="curvedConnector3">
              <a:avLst>
                <a:gd name="adj1" fmla="val 120856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AutoShape 2"/>
            <p:cNvSpPr>
              <a:spLocks noChangeShapeType="1"/>
            </p:cNvSpPr>
            <p:nvPr/>
          </p:nvSpPr>
          <p:spPr bwMode="auto">
            <a:xfrm>
              <a:off x="7374" y="6062"/>
              <a:ext cx="1524" cy="898"/>
            </a:xfrm>
            <a:prstGeom prst="curvedConnector3">
              <a:avLst>
                <a:gd name="adj1" fmla="val 117144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0" y="3594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531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20" name="Прямая соединительная линия 19"/>
          <p:cNvCxnSpPr>
            <a:stCxn id="10" idx="2"/>
            <a:endCxn id="8" idx="0"/>
          </p:cNvCxnSpPr>
          <p:nvPr/>
        </p:nvCxnSpPr>
        <p:spPr>
          <a:xfrm>
            <a:off x="4690148" y="1410854"/>
            <a:ext cx="24066" cy="578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226442"/>
              </p:ext>
            </p:extLst>
          </p:nvPr>
        </p:nvGraphicFramePr>
        <p:xfrm>
          <a:off x="304800" y="976754"/>
          <a:ext cx="8686800" cy="5730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8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67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725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Основні ознаки класифікації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Класифікація позикових засобів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0372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За цілями залучення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1. Позикові засоби, що залучаються для забезпечення відтворення необоротних активів.</a:t>
                      </a:r>
                      <a:endParaRPr lang="ru-RU" sz="1600" dirty="0">
                        <a:effectLst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2. Позикові засоби, що залучаються для поповнення оборотних активів.</a:t>
                      </a:r>
                      <a:endParaRPr lang="ru-RU" sz="1600" dirty="0">
                        <a:effectLst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3. Позикові засоби, що залучаються для задоволення інших господарських або соціальних потреб.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1435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За джерелами залучення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1. Позикові засоби, що залучаються із зовнішніх джерел.</a:t>
                      </a:r>
                      <a:endParaRPr lang="ru-RU" sz="1600" dirty="0">
                        <a:effectLst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2. Позикові засоби, що залучаються з внутрішніх джерел (внутрішня кредиторська заборгованість).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8725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За періодом залучення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1. Позикові засоби, що залучаються на довгостроковий період (більше 1 року).</a:t>
                      </a:r>
                      <a:endParaRPr lang="ru-RU" sz="1600" dirty="0">
                        <a:effectLst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2. Позикові засоби, що залучаються на короткостроковий період (до 1 року).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За формами залучення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1. Позикові засоби, що залучаються в грошовій формі (фінансовий кредит).</a:t>
                      </a:r>
                      <a:endParaRPr lang="ru-RU" sz="1600" dirty="0">
                        <a:effectLst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2. Позикові засоби, що залучаються у формі устаткування (фінансовий лізинг).</a:t>
                      </a:r>
                      <a:endParaRPr lang="ru-RU" sz="1600" dirty="0">
                        <a:effectLst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3. Позикові засоби, що залучаються в товарній формі (товарний або комерційний кредит).</a:t>
                      </a:r>
                      <a:endParaRPr lang="ru-RU" sz="1600" dirty="0">
                        <a:effectLst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4. Позикові засоби, що залучаються в інших матеріальних або нематеріальних формах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435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За формами забезпечення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1. Незабезпечені позикові засоби.</a:t>
                      </a:r>
                      <a:endParaRPr lang="ru-RU" sz="1600" dirty="0">
                        <a:effectLst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2. Позикові засоби, забезпечені порукою або гарантією.</a:t>
                      </a:r>
                      <a:endParaRPr lang="ru-RU" sz="1600" dirty="0">
                        <a:effectLst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3. Позикові засоби, забезпечені заставою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39552" y="145757"/>
            <a:ext cx="82809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302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630238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8.1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630238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КЛАСИФІКАЦІЯ ПОЗИКОВИХ ЗАСОБІВ, ЩО ЗАЛУЧАЮТЬСЯ ПІДПРИЄМСТВОМ </a:t>
            </a:r>
            <a:r>
              <a:rPr kumimoji="0" lang="uk-UA" altLang="ru-RU" sz="16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alt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ОСНОВНИМИ ОЗНАКАМИ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280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556792"/>
            <a:ext cx="7200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/>
              <a:t>Банківський кредит</a:t>
            </a:r>
            <a:r>
              <a:rPr lang="uk-UA" sz="2800" dirty="0"/>
              <a:t> - це основна форма кредиту, за якої банк надає клієнтові у тимчасове використання частину власного, або залученого капіталу на умовах повернення зі сплатою банківського процента.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71716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012592"/>
              </p:ext>
            </p:extLst>
          </p:nvPr>
        </p:nvGraphicFramePr>
        <p:xfrm>
          <a:off x="467544" y="1268760"/>
          <a:ext cx="8136905" cy="52429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0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9277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Види позик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630555"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Характеристика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7310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</a:rPr>
                        <a:t>Бланковий (незабезпечений кредит)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630555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Надається комерційним банком, що здійснює розрахунково-касове обслуговування підприємства. Хоча формально він носить незабезпечений характер, але фактично забезпечується розміром дебіторської заборгованості підприємства і його засобів на розрахунковому й інших рахунках у цьому ж банку. </a:t>
                      </a:r>
                      <a:endParaRPr lang="ru-RU" sz="1600" dirty="0">
                        <a:effectLst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9481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bg1"/>
                          </a:solidFill>
                          <a:effectLst/>
                        </a:rPr>
                        <a:t>Обліковий (вексельний) кредит 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630555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Надається банком пред'явникові векселів, обліковуючи їх до настання терміну платежу. Векселедержатель одержує від банку зазначену у векселі суму за винятком облікового відсотка, комісійних платежів і інших накладних витрат. Закриття кредиту здійснюється на підставі повідомлення банку про оплату векселя.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3276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</a:rPr>
                        <a:t>Контокорентний кредит (овердрафт)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630555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З італ. </a:t>
                      </a: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conto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corrent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effectLst/>
                        </a:rPr>
                        <a:t>- поточний рахунок. Передбачає ведення банком поточного рахунка клієнта з оплатою розрахункових документів, що надійшли, і зарахуванням виторгу. Якщо коштів клієнта виявляється недостатньо для погашення зобов'язань, банк кредитує його в межах встановленої в кредитному договорі суми, тобто контокорент може мати і дебетове, і кредитове сальдо.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91680" y="490989"/>
            <a:ext cx="62646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302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630238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8.2</a:t>
            </a:r>
            <a:endParaRPr kumimoji="0" lang="ru-RU" alt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630238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ВИДИ БАНКІВСЬКИХ ПОЗИК</a:t>
            </a:r>
            <a:endParaRPr kumimoji="0" lang="uk-UA" alt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898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897895"/>
              </p:ext>
            </p:extLst>
          </p:nvPr>
        </p:nvGraphicFramePr>
        <p:xfrm>
          <a:off x="251520" y="836712"/>
          <a:ext cx="8686800" cy="3958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66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</a:rPr>
                        <a:t>Відкриття кредитної лінії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630555" algn="just">
                        <a:spcAft>
                          <a:spcPts val="0"/>
                        </a:spcAft>
                      </a:pPr>
                      <a:r>
                        <a:rPr kumimoji="0" lang="en-US" sz="16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kumimoji="0" lang="uk-UA" sz="16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ine</a:t>
                      </a:r>
                      <a:r>
                        <a:rPr kumimoji="0" lang="uk-UA" sz="16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16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kumimoji="0" lang="uk-UA" sz="16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credit</a:t>
                      </a:r>
                      <a:r>
                        <a:rPr kumimoji="0" lang="uk-UA" sz="16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договір між банком і його клієнтом, що представляє собою обіцянку банка надати клієнтові визначену суму грошей до деякого ліміту протягом визначеного терміну.</a:t>
                      </a:r>
                      <a:endParaRPr kumimoji="0" lang="ru-RU" sz="16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indent="630555" algn="just">
                        <a:spcAft>
                          <a:spcPts val="0"/>
                        </a:spcAft>
                      </a:pPr>
                      <a:r>
                        <a:rPr kumimoji="0" lang="uk-UA" sz="16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Звичайно договір укладається на 1 рік і через рік підлягає відновленню.</a:t>
                      </a:r>
                      <a:endParaRPr kumimoji="0" lang="ru-RU" sz="16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</a:rPr>
                        <a:t>Револьверний 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630555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R</a:t>
                      </a: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evolving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credit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effectLst/>
                        </a:rPr>
                        <a:t>- автоматично поновлюваний кредит. Юридично формалізований контракт про надання кредиту на якусь максимальну суму протягом визначеного періоду. Якщо фінансове становище фірми не змінюється, то раніше надана їй кредитна </a:t>
                      </a:r>
                      <a:r>
                        <a:rPr kumimoji="0" lang="uk-UA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лінія</a:t>
                      </a:r>
                      <a:r>
                        <a:rPr lang="uk-UA" sz="1600" dirty="0">
                          <a:effectLst/>
                        </a:rPr>
                        <a:t>  пролонгується на фіксований термін (звичайно на рік).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</a:rPr>
                        <a:t>Онкольний кредит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630555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Від англ. </a:t>
                      </a: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on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call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effectLst/>
                        </a:rPr>
                        <a:t>- за вимогою. Є різновидом </a:t>
                      </a:r>
                      <a:r>
                        <a:rPr lang="uk-UA" sz="1600" dirty="0" err="1">
                          <a:effectLst/>
                        </a:rPr>
                        <a:t>контокорента</a:t>
                      </a:r>
                      <a:r>
                        <a:rPr lang="uk-UA" sz="1600" dirty="0">
                          <a:effectLst/>
                        </a:rPr>
                        <a:t> і видається, як правило, під заставу товарно-матеріальних цінностей або цінних паперів. У межах забезпеченого кредиту банк оплачує всі рахунки клієнта, одержуючи право погашення кредиту на першу свою вимогу за рахунок коштів, що надійшли на рахунок клієнта, а при </a:t>
                      </a:r>
                      <a:r>
                        <a:rPr lang="uk-UA" sz="1600" dirty="0" err="1">
                          <a:effectLst/>
                        </a:rPr>
                        <a:t>їхній</a:t>
                      </a:r>
                      <a:r>
                        <a:rPr lang="uk-UA" sz="1600" dirty="0" err="1">
                          <a:solidFill>
                            <a:schemeClr val="bg1"/>
                          </a:solidFill>
                          <a:effectLst/>
                        </a:rPr>
                        <a:t>і</a:t>
                      </a:r>
                      <a:r>
                        <a:rPr lang="uk-UA" sz="1600" dirty="0">
                          <a:effectLst/>
                        </a:rPr>
                        <a:t> - шляхом реалізації застави.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056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864174"/>
              </p:ext>
            </p:extLst>
          </p:nvPr>
        </p:nvGraphicFramePr>
        <p:xfrm>
          <a:off x="323528" y="476672"/>
          <a:ext cx="8686800" cy="5684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54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Ломбардний кредит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630555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Здійснюється у формі банківського кредиту під заставу депонованих у банку цінних паперів. У заставу звичайно приймаються цінні папери, що котируються на біржі. Сума кредиту складає від 50 до 90% їхньої курсової вартості. Термін кредиту звичайно не перевищує трьох місяців.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Іпотечний кредит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630555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Може бути отриманий від банків, що спеціалізуються на видачі довгострокових позик під заставу основних засобів або майнового комплексу підприємств у цілому.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</a:rPr>
                        <a:t>Роллеверний</a:t>
                      </a:r>
                      <a:r>
                        <a:rPr lang="uk-UA" sz="1600" dirty="0">
                          <a:effectLst/>
                        </a:rPr>
                        <a:t> кредит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630555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Є одним із видів довгострокового кредиту з процентною ставкою, що періодично переглядається у зв'язку зі зміною кон'юнктури фінансового ринку.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</a:rPr>
                        <a:t>Консорціумний</a:t>
                      </a:r>
                      <a:r>
                        <a:rPr lang="uk-UA" sz="1600" dirty="0">
                          <a:effectLst/>
                        </a:rPr>
                        <a:t> (</a:t>
                      </a:r>
                      <a:r>
                        <a:rPr lang="uk-UA" sz="1600" dirty="0" err="1">
                          <a:effectLst/>
                        </a:rPr>
                        <a:t>консорціальний</a:t>
                      </a:r>
                      <a:r>
                        <a:rPr lang="uk-UA" sz="1600" dirty="0">
                          <a:effectLst/>
                        </a:rPr>
                        <a:t>) кредит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630555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Кредитна політика банку, система встановлених нормативів кредитування або високий рівень ризику іноді не дозволяють йому повною мірою задовольнити високу потребу підприємства-клієнта в кредиті. У цьому випадку банк, що обслуговує підприємство, може залучати до кредитування свого клієнта, інші банки, тобто створюється союз банків для здійснення таких кредитних операцій, який називається консорціум. </a:t>
                      </a:r>
                    </a:p>
                    <a:p>
                      <a:pPr indent="630555"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Після укладання з підприємством-клієнтом кредитного договору банк акумулює засоби інших банків і передає їх позичальнику, розподіляючи суму відсотків при обслуговуванні боргу. За організацію консорціум його кредиту ведучий (обслуговуючий клієнта) банк одержує визначену комісійну винагороду.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809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324097"/>
              </p:ext>
            </p:extLst>
          </p:nvPr>
        </p:nvGraphicFramePr>
        <p:xfrm>
          <a:off x="251520" y="1556792"/>
          <a:ext cx="8686800" cy="34061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Ознаки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Види фінансового лізингу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За складом учасників лізингової операції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1. Прямий лізинг.</a:t>
                      </a:r>
                      <a:endParaRPr lang="ru-RU" sz="1800" dirty="0">
                        <a:effectLst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2. Непрямий лізинг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За регіональною належністю учасників лізингової операції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1. Внутрішній лізинг.</a:t>
                      </a:r>
                      <a:endParaRPr lang="ru-RU" sz="1800" dirty="0">
                        <a:effectLst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2. Зовнішній (міжнародний лізинг)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За лізинговим об'єктом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1. Лізинг рухомого майна.</a:t>
                      </a:r>
                      <a:endParaRPr lang="ru-RU" sz="1800" dirty="0">
                        <a:effectLst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2. Лізинг нерухомого майна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За формами лізингових платежів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1. Грошовий лізинг.</a:t>
                      </a:r>
                      <a:endParaRPr lang="ru-RU" sz="1800" dirty="0">
                        <a:effectLst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2. Компенсаційний лізинг.</a:t>
                      </a:r>
                      <a:endParaRPr lang="ru-RU" sz="1800" dirty="0">
                        <a:effectLst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3. Змішаний лізинг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За характером фінансування обсягу лізингу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1. Індивідуальний лізинг.</a:t>
                      </a:r>
                      <a:endParaRPr lang="ru-RU" sz="1800" dirty="0">
                        <a:effectLst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2. Роздільний лізинг (леверидж-лізинг)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55428" y="556901"/>
            <a:ext cx="63449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302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630238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 </a:t>
            </a: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630238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КЛАСИФІКАЦІЯ ВИДІВ ФІНАНСОВОГО ЛІЗИНГУ</a:t>
            </a:r>
            <a:endParaRPr kumimoji="0" lang="uk-UA" alt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4724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427</TotalTime>
  <Words>1128</Words>
  <Application>Microsoft Office PowerPoint</Application>
  <PresentationFormat>Екран (4:3)</PresentationFormat>
  <Paragraphs>95</Paragraphs>
  <Slides>11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8" baseType="lpstr">
      <vt:lpstr>Arial</vt:lpstr>
      <vt:lpstr>Calibri</vt:lpstr>
      <vt:lpstr>Franklin Gothic Book</vt:lpstr>
      <vt:lpstr>Franklin Gothic Medium</vt:lpstr>
      <vt:lpstr>Times New Roman</vt:lpstr>
      <vt:lpstr>Wingdings 2</vt:lpstr>
      <vt:lpstr>Трек</vt:lpstr>
      <vt:lpstr>Тема 7. КРЕДИТУВАННЯ АГРОПІДПРИЄМСТВ  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 Дякую за увагу!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ГРОШОВІ НАДХОДЖЕННЯ ПІДПРИЄМСТВ</dc:title>
  <dc:creator>BEST</dc:creator>
  <cp:lastModifiedBy>Iryna Abramova</cp:lastModifiedBy>
  <cp:revision>22</cp:revision>
  <dcterms:created xsi:type="dcterms:W3CDTF">2017-03-11T15:44:57Z</dcterms:created>
  <dcterms:modified xsi:type="dcterms:W3CDTF">2024-11-14T12:27:30Z</dcterms:modified>
</cp:coreProperties>
</file>