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5" d="100"/>
          <a:sy n="85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4647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A93A3"/>
                </a:solidFill>
              </a:defRPr>
            </a:lvl1pPr>
          </a:lstStyle>
          <a:p>
            <a:pPr algn="l"/>
            <a:fld id="{F7021451-1387-4CA6-816F-3879F97B5CBC}" type="slidenum">
              <a:rPr lang="en-US" b="0"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A93A3"/>
                </a:solidFill>
              </a:defRPr>
            </a:lvl1pPr>
          </a:lstStyle>
          <a:p>
            <a:pPr algn="l"/>
            <a:fld id="{F7021451-1387-4CA6-816F-3879F97B5CBC}" type="slidenum">
              <a:rPr lang="en-US" b="0"/>
              <a:t>‹№›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32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ED8E2"/>
                </a:solidFill>
              </a:rPr>
              <a:t>Тема 6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1051560"/>
            <a:ext cx="67665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Банківське фінансування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зовнішньоторговельних угод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58368" y="278892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dirty="0">
                <a:solidFill>
                  <a:srgbClr val="DDEAF0"/>
                </a:solidFill>
              </a:rPr>
              <a:t>Лекція з дисципліни «Міжнародні фінанси»</a:t>
            </a:r>
            <a:endParaRPr lang="en-US" sz="1650" dirty="0"/>
          </a:p>
        </p:txBody>
      </p:sp>
      <p:sp>
        <p:nvSpPr>
          <p:cNvPr id="5" name="Text 3"/>
          <p:cNvSpPr/>
          <p:nvPr/>
        </p:nvSpPr>
        <p:spPr>
          <a:xfrm>
            <a:off x="7635240" y="914400"/>
            <a:ext cx="1508760" cy="566928"/>
          </a:xfrm>
          <a:prstGeom prst="roundRect">
            <a:avLst/>
          </a:prstGeom>
          <a:solidFill>
            <a:srgbClr val="E8F3FA"/>
          </a:solidFill>
          <a:ln>
            <a:solidFill>
              <a:srgbClr val="E8F3FA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експорт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418320" y="914400"/>
            <a:ext cx="1508760" cy="566928"/>
          </a:xfrm>
          <a:prstGeom prst="roundRect">
            <a:avLst/>
          </a:prstGeom>
          <a:solidFill>
            <a:srgbClr val="EAF6ED"/>
          </a:solidFill>
          <a:ln>
            <a:solidFill>
              <a:srgbClr val="EAF6E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імпорт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522208" y="1874520"/>
            <a:ext cx="1600200" cy="685800"/>
          </a:xfrm>
          <a:prstGeom prst="roundRect">
            <a:avLst/>
          </a:prstGeom>
          <a:solidFill>
            <a:srgbClr val="FEF3D7"/>
          </a:solidFill>
          <a:ln>
            <a:solidFill>
              <a:srgbClr val="FEF3D7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D99A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банк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67512" y="6144768"/>
            <a:ext cx="10424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B7D8E8"/>
                </a:solidFill>
              </a:rPr>
              <a:t>кредит • акредитив • інкасо • гарантії • факторинг • форфейтинг</a:t>
            </a:r>
            <a:endParaRPr lang="en-US" sz="12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A93A3"/>
                </a:solidFill>
              </a:defRPr>
            </a:lvl1pPr>
          </a:lstStyle>
          <a:p>
            <a:pPr algn="l"/>
            <a:fld id="{F7021451-1387-4CA6-816F-3879F97B5CBC}" type="slidenum">
              <a:rPr lang="en-US" b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Тема 6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698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1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7. Банківські гарантії у зовнішньоторговельних угодах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09960" cy="0"/>
          </a:xfrm>
          <a:prstGeom prst="line">
            <a:avLst/>
          </a:prstGeom>
          <a:noFill/>
          <a:ln w="15240">
            <a:solidFill>
              <a:srgbClr val="B7D8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325880"/>
            <a:ext cx="1060704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2324A"/>
                </a:solidFill>
              </a:rPr>
              <a:t>Банківська гарантія — письмове зобов’язання банку сплатити визначену суму бенефіціару, якщо клієнт банку не виконає свої договірні зобов’язання.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331720"/>
            <a:ext cx="2788920" cy="960120"/>
          </a:xfrm>
          <a:prstGeom prst="roundRect">
            <a:avLst/>
          </a:prstGeom>
          <a:solidFill>
            <a:srgbClr val="E8F3FA"/>
          </a:solidFill>
          <a:ln w="10160">
            <a:solidFill>
              <a:srgbClr val="D8E2EC"/>
            </a:solidFill>
          </a:ln>
        </p:spPr>
        <p:txBody>
          <a:bodyPr wrap="square" lIns="1905" tIns="1905" rIns="1905" bIns="1905" rtlCol="0" anchor="t">
            <a:normAutofit/>
          </a:bodyPr>
          <a:lstStyle/>
          <a:p>
            <a:pPr marL="0" indent="0">
              <a:buNone/>
            </a:pPr>
            <a:r>
              <a:rPr lang="en-US" sz="143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Тендерна
</a:t>
            </a:r>
            <a:r>
              <a:rPr lang="en-US" sz="143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підтверджує серйозність участі у тендері</a:t>
            </a:r>
            <a:endParaRPr lang="en-US" sz="1430" dirty="0"/>
          </a:p>
        </p:txBody>
      </p:sp>
      <p:sp>
        <p:nvSpPr>
          <p:cNvPr id="7" name="Text 5"/>
          <p:cNvSpPr/>
          <p:nvPr/>
        </p:nvSpPr>
        <p:spPr>
          <a:xfrm>
            <a:off x="4297680" y="2331720"/>
            <a:ext cx="2788920" cy="960120"/>
          </a:xfrm>
          <a:prstGeom prst="roundRect">
            <a:avLst/>
          </a:prstGeom>
          <a:solidFill>
            <a:srgbClr val="EAF6ED"/>
          </a:solidFill>
          <a:ln w="10160">
            <a:solidFill>
              <a:srgbClr val="D8E2EC"/>
            </a:solidFill>
          </a:ln>
        </p:spPr>
        <p:txBody>
          <a:bodyPr wrap="square" lIns="1905" tIns="1905" rIns="1905" bIns="1905" rtlCol="0" anchor="t">
            <a:normAutofit/>
          </a:bodyPr>
          <a:lstStyle/>
          <a:p>
            <a:pPr marL="0" indent="0">
              <a:buNone/>
            </a:pPr>
            <a:r>
              <a:rPr lang="en-US" sz="143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Виконання контракту
</a:t>
            </a:r>
            <a:r>
              <a:rPr lang="en-US" sz="143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захищає покупця від невиконання умов поставки</a:t>
            </a:r>
            <a:endParaRPr lang="en-US" sz="1430" dirty="0"/>
          </a:p>
        </p:txBody>
      </p:sp>
      <p:sp>
        <p:nvSpPr>
          <p:cNvPr id="8" name="Text 6"/>
          <p:cNvSpPr/>
          <p:nvPr/>
        </p:nvSpPr>
        <p:spPr>
          <a:xfrm>
            <a:off x="7772400" y="2331720"/>
            <a:ext cx="2788920" cy="960120"/>
          </a:xfrm>
          <a:prstGeom prst="roundRect">
            <a:avLst/>
          </a:prstGeom>
          <a:solidFill>
            <a:srgbClr val="FEF3D7"/>
          </a:solidFill>
          <a:ln w="10160">
            <a:solidFill>
              <a:srgbClr val="D8E2EC"/>
            </a:solidFill>
          </a:ln>
        </p:spPr>
        <p:txBody>
          <a:bodyPr wrap="square" lIns="1905" tIns="1905" rIns="1905" bIns="1905" rtlCol="0" anchor="t">
            <a:normAutofit/>
          </a:bodyPr>
          <a:lstStyle/>
          <a:p>
            <a:pPr marL="0" indent="0">
              <a:buNone/>
            </a:pPr>
            <a:r>
              <a:rPr lang="en-US" sz="1430" b="1" dirty="0">
                <a:solidFill>
                  <a:srgbClr val="D99A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Платіжна
</a:t>
            </a:r>
            <a:r>
              <a:rPr lang="en-US" sz="143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захищає продавця від ризику несплати</a:t>
            </a:r>
            <a:endParaRPr lang="en-US" sz="1430" dirty="0"/>
          </a:p>
        </p:txBody>
      </p:sp>
      <p:sp>
        <p:nvSpPr>
          <p:cNvPr id="9" name="Text 7"/>
          <p:cNvSpPr/>
          <p:nvPr/>
        </p:nvSpPr>
        <p:spPr>
          <a:xfrm>
            <a:off x="2514600" y="4160520"/>
            <a:ext cx="2788920" cy="960120"/>
          </a:xfrm>
          <a:prstGeom prst="roundRect">
            <a:avLst/>
          </a:prstGeom>
          <a:solidFill>
            <a:srgbClr val="EEF2FF"/>
          </a:solidFill>
          <a:ln w="10160">
            <a:solidFill>
              <a:srgbClr val="D8E2EC"/>
            </a:solidFill>
          </a:ln>
        </p:spPr>
        <p:txBody>
          <a:bodyPr wrap="square" lIns="1905" tIns="1905" rIns="1905" bIns="1905" rtlCol="0" anchor="t">
            <a:normAutofit/>
          </a:bodyPr>
          <a:lstStyle/>
          <a:p>
            <a:pPr marL="0" indent="0">
              <a:buNone/>
            </a:pPr>
            <a:r>
              <a:rPr lang="en-US" sz="1430" b="1" dirty="0">
                <a:solidFill>
                  <a:srgbClr val="5964C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Повернення авансу
</a:t>
            </a:r>
            <a:r>
              <a:rPr lang="en-US" sz="143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забезпечує повернення авансу при невиконанні контракту</a:t>
            </a:r>
            <a:endParaRPr lang="en-US" sz="1430" dirty="0"/>
          </a:p>
        </p:txBody>
      </p:sp>
      <p:sp>
        <p:nvSpPr>
          <p:cNvPr id="10" name="Text 8"/>
          <p:cNvSpPr/>
          <p:nvPr/>
        </p:nvSpPr>
        <p:spPr>
          <a:xfrm>
            <a:off x="6080760" y="4160520"/>
            <a:ext cx="2788920" cy="960120"/>
          </a:xfrm>
          <a:prstGeom prst="roundRect">
            <a:avLst/>
          </a:prstGeom>
          <a:solidFill>
            <a:srgbClr val="FFF1F2"/>
          </a:solidFill>
          <a:ln w="10160">
            <a:solidFill>
              <a:srgbClr val="D8E2EC"/>
            </a:solidFill>
          </a:ln>
        </p:spPr>
        <p:txBody>
          <a:bodyPr wrap="square" lIns="1905" tIns="1905" rIns="1905" bIns="1905" rtlCol="0" anchor="t">
            <a:normAutofit/>
          </a:bodyPr>
          <a:lstStyle/>
          <a:p>
            <a:pPr marL="0" indent="0">
              <a:buNone/>
            </a:pPr>
            <a:r>
              <a:rPr lang="en-US" sz="1430" b="1" dirty="0">
                <a:solidFill>
                  <a:srgbClr val="C94C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Гарантія якості
</a:t>
            </a:r>
            <a:r>
              <a:rPr lang="en-US" sz="143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підтверджує зобов’язання щодо якості та сервісу</a:t>
            </a:r>
            <a:endParaRPr lang="en-US" sz="1430" dirty="0"/>
          </a:p>
        </p:txBody>
      </p:sp>
      <p:sp>
        <p:nvSpPr>
          <p:cNvPr id="11" name="Text 9"/>
          <p:cNvSpPr/>
          <p:nvPr/>
        </p:nvSpPr>
        <p:spPr>
          <a:xfrm>
            <a:off x="502920" y="6473952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190A3"/>
                </a:solidFill>
              </a:rPr>
              <a:t>Міжнародні фінанси / зовнішньоекономічна діяльність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A93A3"/>
                </a:solidFill>
              </a:defRPr>
            </a:lvl1pPr>
          </a:lstStyle>
          <a:p>
            <a:pPr algn="l"/>
            <a:fld id="{F7021451-1387-4CA6-816F-3879F97B5CBC}" type="slidenum">
              <a:rPr lang="en-US" b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Тема 6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698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1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8. Ризики та способи їх мінімізації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09960" cy="0"/>
          </a:xfrm>
          <a:prstGeom prst="line">
            <a:avLst/>
          </a:prstGeom>
          <a:noFill/>
          <a:ln w="15240">
            <a:solidFill>
              <a:srgbClr val="B7D8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1417320"/>
            <a:ext cx="1979676" cy="379476"/>
          </a:xfrm>
          <a:prstGeom prst="rect">
            <a:avLst/>
          </a:prstGeom>
          <a:solidFill>
            <a:srgbClr val="12324A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Ризик</a:t>
            </a:r>
            <a:endParaRPr lang="en-US" sz="1220" dirty="0"/>
          </a:p>
        </p:txBody>
      </p:sp>
      <p:sp>
        <p:nvSpPr>
          <p:cNvPr id="6" name="Text 4"/>
          <p:cNvSpPr/>
          <p:nvPr/>
        </p:nvSpPr>
        <p:spPr>
          <a:xfrm>
            <a:off x="2697480" y="1417320"/>
            <a:ext cx="4128516" cy="379476"/>
          </a:xfrm>
          <a:prstGeom prst="rect">
            <a:avLst/>
          </a:prstGeom>
          <a:solidFill>
            <a:srgbClr val="12324A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Суть</a:t>
            </a:r>
            <a:endParaRPr lang="en-US" sz="1220" dirty="0"/>
          </a:p>
        </p:txBody>
      </p:sp>
      <p:sp>
        <p:nvSpPr>
          <p:cNvPr id="7" name="Text 5"/>
          <p:cNvSpPr/>
          <p:nvPr/>
        </p:nvSpPr>
        <p:spPr>
          <a:xfrm>
            <a:off x="6858000" y="1417320"/>
            <a:ext cx="4631436" cy="379476"/>
          </a:xfrm>
          <a:prstGeom prst="rect">
            <a:avLst/>
          </a:prstGeom>
          <a:solidFill>
            <a:srgbClr val="12324A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Інструменти мінімізації</a:t>
            </a:r>
            <a:endParaRPr lang="en-US" sz="1220" dirty="0"/>
          </a:p>
        </p:txBody>
      </p:sp>
      <p:sp>
        <p:nvSpPr>
          <p:cNvPr id="8" name="Text 6"/>
          <p:cNvSpPr/>
          <p:nvPr/>
        </p:nvSpPr>
        <p:spPr>
          <a:xfrm>
            <a:off x="685800" y="1828800"/>
            <a:ext cx="1979676" cy="626364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Кредитний</a:t>
            </a:r>
            <a:endParaRPr lang="en-US" sz="1220" dirty="0"/>
          </a:p>
        </p:txBody>
      </p:sp>
      <p:sp>
        <p:nvSpPr>
          <p:cNvPr id="9" name="Text 7"/>
          <p:cNvSpPr/>
          <p:nvPr/>
        </p:nvSpPr>
        <p:spPr>
          <a:xfrm>
            <a:off x="2697480" y="1828800"/>
            <a:ext cx="4128516" cy="626364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контрагент не виконує платіжні зобов’язання</a:t>
            </a:r>
            <a:endParaRPr lang="en-US" sz="1220" dirty="0"/>
          </a:p>
        </p:txBody>
      </p:sp>
      <p:sp>
        <p:nvSpPr>
          <p:cNvPr id="10" name="Text 8"/>
          <p:cNvSpPr/>
          <p:nvPr/>
        </p:nvSpPr>
        <p:spPr>
          <a:xfrm>
            <a:off x="6858000" y="1828800"/>
            <a:ext cx="4631436" cy="626364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акредитив, гарантія, страхування, застава</a:t>
            </a:r>
            <a:endParaRPr lang="en-US" sz="1220" dirty="0"/>
          </a:p>
        </p:txBody>
      </p:sp>
      <p:sp>
        <p:nvSpPr>
          <p:cNvPr id="11" name="Text 9"/>
          <p:cNvSpPr/>
          <p:nvPr/>
        </p:nvSpPr>
        <p:spPr>
          <a:xfrm>
            <a:off x="685800" y="2487168"/>
            <a:ext cx="1979676" cy="626364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Валютний</a:t>
            </a:r>
            <a:endParaRPr lang="en-US" sz="1220" dirty="0"/>
          </a:p>
        </p:txBody>
      </p:sp>
      <p:sp>
        <p:nvSpPr>
          <p:cNvPr id="12" name="Text 10"/>
          <p:cNvSpPr/>
          <p:nvPr/>
        </p:nvSpPr>
        <p:spPr>
          <a:xfrm>
            <a:off x="2697480" y="2487168"/>
            <a:ext cx="4128516" cy="626364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несприятлива зміна курсу між датою контракту і платежу</a:t>
            </a:r>
            <a:endParaRPr lang="en-US" sz="1220" dirty="0"/>
          </a:p>
        </p:txBody>
      </p:sp>
      <p:sp>
        <p:nvSpPr>
          <p:cNvPr id="13" name="Text 11"/>
          <p:cNvSpPr/>
          <p:nvPr/>
        </p:nvSpPr>
        <p:spPr>
          <a:xfrm>
            <a:off x="6858000" y="2487168"/>
            <a:ext cx="4631436" cy="626364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хеджування, валютні застереження, форварди</a:t>
            </a:r>
            <a:endParaRPr lang="en-US" sz="1220" dirty="0"/>
          </a:p>
        </p:txBody>
      </p:sp>
      <p:sp>
        <p:nvSpPr>
          <p:cNvPr id="14" name="Text 12"/>
          <p:cNvSpPr/>
          <p:nvPr/>
        </p:nvSpPr>
        <p:spPr>
          <a:xfrm>
            <a:off x="685800" y="3145536"/>
            <a:ext cx="1979676" cy="681228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Політичний</a:t>
            </a:r>
            <a:endParaRPr lang="en-US" sz="1220" dirty="0"/>
          </a:p>
        </p:txBody>
      </p:sp>
      <p:sp>
        <p:nvSpPr>
          <p:cNvPr id="15" name="Text 13"/>
          <p:cNvSpPr/>
          <p:nvPr/>
        </p:nvSpPr>
        <p:spPr>
          <a:xfrm>
            <a:off x="2697480" y="3145536"/>
            <a:ext cx="4128516" cy="681228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санкції, воєнні дії, обмеження переказів, зміни правил</a:t>
            </a:r>
            <a:endParaRPr lang="en-US" sz="1220" dirty="0"/>
          </a:p>
        </p:txBody>
      </p:sp>
      <p:sp>
        <p:nvSpPr>
          <p:cNvPr id="16" name="Text 14"/>
          <p:cNvSpPr/>
          <p:nvPr/>
        </p:nvSpPr>
        <p:spPr>
          <a:xfrm>
            <a:off x="6858000" y="3145536"/>
            <a:ext cx="4631436" cy="681228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страхування політичних ризиків, аналіз країни</a:t>
            </a:r>
            <a:endParaRPr lang="en-US" sz="1220" dirty="0"/>
          </a:p>
        </p:txBody>
      </p:sp>
      <p:sp>
        <p:nvSpPr>
          <p:cNvPr id="17" name="Text 15"/>
          <p:cNvSpPr/>
          <p:nvPr/>
        </p:nvSpPr>
        <p:spPr>
          <a:xfrm>
            <a:off x="685800" y="3858768"/>
            <a:ext cx="1979676" cy="717804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Документарний</a:t>
            </a:r>
            <a:endParaRPr lang="en-US" sz="1220" dirty="0"/>
          </a:p>
        </p:txBody>
      </p:sp>
      <p:sp>
        <p:nvSpPr>
          <p:cNvPr id="18" name="Text 16"/>
          <p:cNvSpPr/>
          <p:nvPr/>
        </p:nvSpPr>
        <p:spPr>
          <a:xfrm>
            <a:off x="2697480" y="3858768"/>
            <a:ext cx="4128516" cy="717804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помилки або невідповідність документів умовам акредитива</a:t>
            </a:r>
            <a:endParaRPr lang="en-US" sz="1220" dirty="0"/>
          </a:p>
        </p:txBody>
      </p:sp>
      <p:sp>
        <p:nvSpPr>
          <p:cNvPr id="19" name="Text 17"/>
          <p:cNvSpPr/>
          <p:nvPr/>
        </p:nvSpPr>
        <p:spPr>
          <a:xfrm>
            <a:off x="6858000" y="3858768"/>
            <a:ext cx="4631436" cy="717804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попередня перевірка документів, чіткі умови контракту</a:t>
            </a:r>
            <a:endParaRPr lang="en-US" sz="1220" dirty="0"/>
          </a:p>
        </p:txBody>
      </p:sp>
      <p:sp>
        <p:nvSpPr>
          <p:cNvPr id="20" name="Text 18"/>
          <p:cNvSpPr/>
          <p:nvPr/>
        </p:nvSpPr>
        <p:spPr>
          <a:xfrm>
            <a:off x="685800" y="4608576"/>
            <a:ext cx="1979676" cy="608076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Логістичний</a:t>
            </a:r>
            <a:endParaRPr lang="en-US" sz="1220" dirty="0"/>
          </a:p>
        </p:txBody>
      </p:sp>
      <p:sp>
        <p:nvSpPr>
          <p:cNvPr id="21" name="Text 19"/>
          <p:cNvSpPr/>
          <p:nvPr/>
        </p:nvSpPr>
        <p:spPr>
          <a:xfrm>
            <a:off x="2697480" y="4608576"/>
            <a:ext cx="4128516" cy="608076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затримка, пошкодження або втрата вантажу</a:t>
            </a:r>
            <a:endParaRPr lang="en-US" sz="1220" dirty="0"/>
          </a:p>
        </p:txBody>
      </p:sp>
      <p:sp>
        <p:nvSpPr>
          <p:cNvPr id="22" name="Text 20"/>
          <p:cNvSpPr/>
          <p:nvPr/>
        </p:nvSpPr>
        <p:spPr>
          <a:xfrm>
            <a:off x="6858000" y="4608576"/>
            <a:ext cx="4631436" cy="608076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страхування вантажу, Incoterms, надійний перевізник</a:t>
            </a:r>
            <a:endParaRPr lang="en-US" sz="1220" dirty="0"/>
          </a:p>
        </p:txBody>
      </p:sp>
      <p:sp>
        <p:nvSpPr>
          <p:cNvPr id="23" name="Text 21"/>
          <p:cNvSpPr/>
          <p:nvPr/>
        </p:nvSpPr>
        <p:spPr>
          <a:xfrm>
            <a:off x="868680" y="5806440"/>
            <a:ext cx="1028700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80" b="1" dirty="0">
                <a:solidFill>
                  <a:srgbClr val="12324A"/>
                </a:solidFill>
              </a:rPr>
              <a:t>Принцип управління ризиком: спочатку ідентифікувати джерело ризику, потім обрати інструмент захисту, який відповідає вартості контракту та рівню довіри між сторонами.</a:t>
            </a:r>
            <a:endParaRPr lang="en-US" sz="1580" dirty="0"/>
          </a:p>
        </p:txBody>
      </p:sp>
      <p:sp>
        <p:nvSpPr>
          <p:cNvPr id="24" name="Text 22"/>
          <p:cNvSpPr/>
          <p:nvPr/>
        </p:nvSpPr>
        <p:spPr>
          <a:xfrm>
            <a:off x="502920" y="6473952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190A3"/>
                </a:solidFill>
              </a:rPr>
              <a:t>Міжнародні фінанси / зовнішньоекономічна діяльність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A93A3"/>
                </a:solidFill>
              </a:defRPr>
            </a:lvl1pPr>
          </a:lstStyle>
          <a:p>
            <a:pPr algn="l"/>
            <a:fld id="{F7021451-1387-4CA6-816F-3879F97B5CBC}" type="slidenum">
              <a:rPr lang="en-US" b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Тема 6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698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1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9. Проблеми та перспективи розвитку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09960" cy="0"/>
          </a:xfrm>
          <a:prstGeom prst="line">
            <a:avLst/>
          </a:prstGeom>
          <a:noFill/>
          <a:ln w="15240">
            <a:solidFill>
              <a:srgbClr val="B7D8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417320"/>
            <a:ext cx="228600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C94C4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поточні проблеми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914400" y="1828800"/>
            <a:ext cx="4937760" cy="21945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висока вартість кредитних ресурсів</a:t>
            </a:r>
            <a:endParaRPr lang="en-US" sz="1580" dirty="0"/>
          </a:p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недостатнє забезпечення у підприємств</a:t>
            </a:r>
            <a:endParaRPr lang="en-US" sz="1580" dirty="0"/>
          </a:p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валютна нестабільність та регуляторні обмеження</a:t>
            </a:r>
            <a:endParaRPr lang="en-US" sz="1580" dirty="0"/>
          </a:p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складність документарних процедур</a:t>
            </a:r>
            <a:endParaRPr lang="en-US" sz="1580" dirty="0"/>
          </a:p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обмежений доступ МСП до торговельного фінансування</a:t>
            </a:r>
            <a:endParaRPr lang="en-US" sz="1580" dirty="0"/>
          </a:p>
        </p:txBody>
      </p:sp>
      <p:sp>
        <p:nvSpPr>
          <p:cNvPr id="7" name="Text 5"/>
          <p:cNvSpPr/>
          <p:nvPr/>
        </p:nvSpPr>
        <p:spPr>
          <a:xfrm>
            <a:off x="6400800" y="1417320"/>
            <a:ext cx="201168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перспективи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46520" y="1828800"/>
            <a:ext cx="4983480" cy="21945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цифровізація розрахунків та електронний документообіг</a:t>
            </a:r>
            <a:endParaRPr lang="en-US" sz="1580" dirty="0"/>
          </a:p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поширення фінтех-рішень у зовнішній торгівлі</a:t>
            </a:r>
            <a:endParaRPr lang="en-US" sz="1580" dirty="0"/>
          </a:p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активніше використання гарантій та експортного кредитування</a:t>
            </a:r>
            <a:endParaRPr lang="en-US" sz="1580" dirty="0"/>
          </a:p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співпраця банків з міжнародними фінансовими організаціями</a:t>
            </a:r>
            <a:endParaRPr lang="en-US" sz="1580" dirty="0"/>
          </a:p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розвиток інструментів управління валютними ризиками</a:t>
            </a:r>
            <a:endParaRPr lang="en-US" sz="1580" dirty="0"/>
          </a:p>
        </p:txBody>
      </p:sp>
      <p:sp>
        <p:nvSpPr>
          <p:cNvPr id="9" name="Text 7"/>
          <p:cNvSpPr/>
          <p:nvPr/>
        </p:nvSpPr>
        <p:spPr>
          <a:xfrm>
            <a:off x="1005840" y="5166360"/>
            <a:ext cx="101498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2324A"/>
                </a:solidFill>
              </a:rPr>
              <a:t>Фокус майбутнього: швидші цифрові процедури + ширший доступ бізнесу до фінансування + краще управління ризиками.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02920" y="6473952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190A3"/>
                </a:solidFill>
              </a:rPr>
              <a:t>Міжнародні фінанси / зовнішньоекономічна діяльність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A93A3"/>
                </a:solidFill>
              </a:defRPr>
            </a:lvl1pPr>
          </a:lstStyle>
          <a:p>
            <a:pPr algn="l"/>
            <a:fld id="{F7021451-1387-4CA6-816F-3879F97B5CBC}" type="slidenum">
              <a:rPr lang="en-US" b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Тема 6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698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1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Підсумки та питання для самоконтролю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09960" cy="0"/>
          </a:xfrm>
          <a:prstGeom prst="line">
            <a:avLst/>
          </a:prstGeom>
          <a:noFill/>
          <a:ln w="15240">
            <a:solidFill>
              <a:srgbClr val="B7D8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325880"/>
            <a:ext cx="2743200" cy="457200"/>
          </a:xfrm>
          <a:prstGeom prst="roundRect">
            <a:avLst/>
          </a:prstGeom>
          <a:solidFill>
            <a:srgbClr val="12324A"/>
          </a:solidFill>
          <a:ln>
            <a:solidFill>
              <a:srgbClr val="12324A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Ключовий висновок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822960" y="1993392"/>
            <a:ext cx="4983480" cy="12344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650" b="1" dirty="0">
                <a:solidFill>
                  <a:srgbClr val="12324A"/>
                </a:solidFill>
              </a:rPr>
              <a:t>Банківське фінансування зовнішньоторговельних угод поєднує кредитування, гарантії, документарні розрахунки та інструменти управління ризиками. Його мета — забезпечити ліквідність, довіру і виконання міжнародного контракту.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6446520" y="1325880"/>
            <a:ext cx="2148840" cy="457200"/>
          </a:xfrm>
          <a:prstGeom prst="roundRect">
            <a:avLst/>
          </a:prstGeom>
          <a:solidFill>
            <a:srgbClr val="E7F7F8"/>
          </a:solidFill>
          <a:ln>
            <a:solidFill>
              <a:srgbClr val="E7F7F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B9AA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Самоконтроль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6446520" y="1938528"/>
            <a:ext cx="5029200" cy="248716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Чим відрізняється акредитив від інкасо?</a:t>
            </a:r>
            <a:endParaRPr lang="en-US" sz="1580" dirty="0"/>
          </a:p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У яких випадках доцільний форфейтинг?</a:t>
            </a:r>
            <a:endParaRPr lang="en-US" sz="1580" dirty="0"/>
          </a:p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Які ризики є ключовими для експортера?</a:t>
            </a:r>
            <a:endParaRPr lang="en-US" sz="1580" dirty="0"/>
          </a:p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Чому банківська гарантія підвищує довіру між сторонами?</a:t>
            </a:r>
            <a:endParaRPr lang="en-US" sz="1580" dirty="0"/>
          </a:p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Як обрати форму фінансування для імпортного контракту?</a:t>
            </a:r>
            <a:endParaRPr lang="en-US" sz="1580" dirty="0"/>
          </a:p>
        </p:txBody>
      </p:sp>
      <p:sp>
        <p:nvSpPr>
          <p:cNvPr id="9" name="Text 7"/>
          <p:cNvSpPr/>
          <p:nvPr/>
        </p:nvSpPr>
        <p:spPr>
          <a:xfrm>
            <a:off x="914400" y="5074920"/>
            <a:ext cx="1298448" cy="384048"/>
          </a:xfrm>
          <a:prstGeom prst="roundRect">
            <a:avLst/>
          </a:prstGeom>
          <a:solidFill>
            <a:srgbClr val="E8F3FA"/>
          </a:solidFill>
          <a:ln>
            <a:solidFill>
              <a:srgbClr val="E8F3FA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кредит</a:t>
            </a:r>
            <a:endParaRPr lang="en-US" sz="1280" dirty="0"/>
          </a:p>
        </p:txBody>
      </p:sp>
      <p:sp>
        <p:nvSpPr>
          <p:cNvPr id="10" name="Text 8"/>
          <p:cNvSpPr/>
          <p:nvPr/>
        </p:nvSpPr>
        <p:spPr>
          <a:xfrm>
            <a:off x="2432304" y="5074920"/>
            <a:ext cx="1298448" cy="384048"/>
          </a:xfrm>
          <a:prstGeom prst="roundRect">
            <a:avLst/>
          </a:prstGeom>
          <a:solidFill>
            <a:srgbClr val="EAF6ED"/>
          </a:solidFill>
          <a:ln>
            <a:solidFill>
              <a:srgbClr val="EAF6E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акредитив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950208" y="5074920"/>
            <a:ext cx="1298448" cy="384048"/>
          </a:xfrm>
          <a:prstGeom prst="roundRect">
            <a:avLst/>
          </a:prstGeom>
          <a:solidFill>
            <a:srgbClr val="E8F3FA"/>
          </a:solidFill>
          <a:ln>
            <a:solidFill>
              <a:srgbClr val="E8F3FA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інкасо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5468112" y="5074920"/>
            <a:ext cx="1298448" cy="384048"/>
          </a:xfrm>
          <a:prstGeom prst="roundRect">
            <a:avLst/>
          </a:prstGeom>
          <a:solidFill>
            <a:srgbClr val="EAF6ED"/>
          </a:solidFill>
          <a:ln>
            <a:solidFill>
              <a:srgbClr val="EAF6E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гарантія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6986016" y="5074920"/>
            <a:ext cx="1298448" cy="384048"/>
          </a:xfrm>
          <a:prstGeom prst="roundRect">
            <a:avLst/>
          </a:prstGeom>
          <a:solidFill>
            <a:srgbClr val="E8F3FA"/>
          </a:solidFill>
          <a:ln>
            <a:solidFill>
              <a:srgbClr val="E8F3FA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факторинг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8503920" y="5074920"/>
            <a:ext cx="1298448" cy="384048"/>
          </a:xfrm>
          <a:prstGeom prst="roundRect">
            <a:avLst/>
          </a:prstGeom>
          <a:solidFill>
            <a:srgbClr val="EAF6ED"/>
          </a:solidFill>
          <a:ln>
            <a:solidFill>
              <a:srgbClr val="EAF6E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форфейтинг</a:t>
            </a:r>
            <a:endParaRPr lang="en-US" sz="1280" dirty="0"/>
          </a:p>
        </p:txBody>
      </p:sp>
      <p:sp>
        <p:nvSpPr>
          <p:cNvPr id="15" name="Text 13"/>
          <p:cNvSpPr/>
          <p:nvPr/>
        </p:nvSpPr>
        <p:spPr>
          <a:xfrm>
            <a:off x="10021824" y="5074920"/>
            <a:ext cx="1298448" cy="384048"/>
          </a:xfrm>
          <a:prstGeom prst="roundRect">
            <a:avLst/>
          </a:prstGeom>
          <a:solidFill>
            <a:srgbClr val="E8F3FA"/>
          </a:solidFill>
          <a:ln>
            <a:solidFill>
              <a:srgbClr val="E8F3FA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лізинг</a:t>
            </a:r>
            <a:endParaRPr lang="en-US" sz="1280" dirty="0"/>
          </a:p>
        </p:txBody>
      </p:sp>
      <p:sp>
        <p:nvSpPr>
          <p:cNvPr id="16" name="Text 14"/>
          <p:cNvSpPr/>
          <p:nvPr/>
        </p:nvSpPr>
        <p:spPr>
          <a:xfrm>
            <a:off x="502920" y="6473952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190A3"/>
                </a:solidFill>
              </a:rPr>
              <a:t>Міжнародні фінанси / зовнішньоекономічна діяльність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A93A3"/>
                </a:solidFill>
              </a:defRPr>
            </a:lvl1pPr>
          </a:lstStyle>
          <a:p>
            <a:pPr algn="l"/>
            <a:fld id="{F7021451-1387-4CA6-816F-3879F97B5CBC}" type="slidenum">
              <a:rPr lang="en-US" b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Тема 6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09960" cy="0"/>
          </a:xfrm>
          <a:prstGeom prst="line">
            <a:avLst/>
          </a:prstGeom>
          <a:noFill/>
          <a:ln w="15240">
            <a:solidFill>
              <a:srgbClr val="B7D8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1417320"/>
            <a:ext cx="1188720" cy="411480"/>
          </a:xfrm>
          <a:prstGeom prst="roundRect">
            <a:avLst/>
          </a:prstGeom>
          <a:solidFill>
            <a:srgbClr val="E8F3FA"/>
          </a:solidFill>
          <a:ln>
            <a:solidFill>
              <a:srgbClr val="E8F3FA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Мета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965960" y="1344168"/>
            <a:ext cx="9509760" cy="6035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700" dirty="0">
                <a:solidFill>
                  <a:srgbClr val="334155"/>
                </a:solidFill>
              </a:rPr>
              <a:t>сформувати розуміння ролі банків у фінансуванні експорту й імпорту, виборі інструментів розрахунків та управлінні ризиками зовнішньоторговельних угод.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22960" y="2331720"/>
            <a:ext cx="5486400" cy="33832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1. Сутність та учасники фінансування</a:t>
            </a:r>
            <a:endParaRPr lang="en-US" sz="1650" dirty="0"/>
          </a:p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2. Функції банків у міжнародній торгівлі</a:t>
            </a:r>
            <a:endParaRPr lang="en-US" sz="1650" dirty="0"/>
          </a:p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3. Форми експортного та імпортного фінансування</a:t>
            </a:r>
            <a:endParaRPr lang="en-US" sz="1650" dirty="0"/>
          </a:p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4. Кредитування зовнішньоторговельних операцій</a:t>
            </a:r>
            <a:endParaRPr lang="en-US" sz="1650" dirty="0"/>
          </a:p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5. Документарні інструменти: акредитив та інкасо</a:t>
            </a:r>
            <a:endParaRPr lang="en-US" sz="1650" dirty="0"/>
          </a:p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6. Факторинг, форфейтинг, лізинг</a:t>
            </a:r>
            <a:endParaRPr lang="en-US" sz="1650" dirty="0"/>
          </a:p>
          <a:p>
            <a:pPr marL="177800" indent="-177800">
              <a:buSzPct val="100000"/>
              <a:buChar char="•"/>
            </a:pPr>
            <a:r>
              <a:rPr lang="en-US" sz="16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7. Банківські гарантії та ризики</a:t>
            </a:r>
            <a:endParaRPr lang="en-US" sz="1650" dirty="0"/>
          </a:p>
        </p:txBody>
      </p:sp>
      <p:sp>
        <p:nvSpPr>
          <p:cNvPr id="10" name="Text 8"/>
          <p:cNvSpPr/>
          <p:nvPr/>
        </p:nvSpPr>
        <p:spPr>
          <a:xfrm>
            <a:off x="6860690" y="3142847"/>
            <a:ext cx="4251960" cy="73152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650" b="1" dirty="0">
                <a:solidFill>
                  <a:srgbClr val="1E6B9B"/>
                </a:solidFill>
              </a:rPr>
              <a:t>Ключова ідея: банк не лише переказує кошти, а формує довіру, ліквідність і захист сторін угоди.</a:t>
            </a:r>
            <a:endParaRPr lang="en-US" sz="1650" dirty="0"/>
          </a:p>
        </p:txBody>
      </p:sp>
      <p:sp>
        <p:nvSpPr>
          <p:cNvPr id="11" name="Text 9"/>
          <p:cNvSpPr/>
          <p:nvPr/>
        </p:nvSpPr>
        <p:spPr>
          <a:xfrm>
            <a:off x="502920" y="6473952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190A3"/>
                </a:solidFill>
              </a:rPr>
              <a:t>Міжнародні фінанси / зовнішньоекономічна діяльність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A93A3"/>
                </a:solidFill>
              </a:defRPr>
            </a:lvl1pPr>
          </a:lstStyle>
          <a:p>
            <a:pPr algn="l"/>
            <a:fld id="{F7021451-1387-4CA6-816F-3879F97B5CBC}" type="slidenum">
              <a:rPr lang="en-US" b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Тема 6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698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1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1. Сутність банківського фінансування ЗЕД-угод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09960" cy="0"/>
          </a:xfrm>
          <a:prstGeom prst="line">
            <a:avLst/>
          </a:prstGeom>
          <a:noFill/>
          <a:ln w="15240">
            <a:solidFill>
              <a:srgbClr val="B7D8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1389888"/>
            <a:ext cx="10789920" cy="8229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850" b="1" dirty="0">
                <a:solidFill>
                  <a:srgbClr val="12324A"/>
                </a:solidFill>
              </a:rPr>
              <a:t>Банківське фінансування зовнішньоторговельної угоди — це сукупність кредитних, розрахункових, гарантійних і документарних операцій банку, які забезпечують рух товару, документів і платежу між експортером та імпортером.</a:t>
            </a:r>
            <a:endParaRPr lang="en-US" sz="1850" dirty="0"/>
          </a:p>
        </p:txBody>
      </p:sp>
      <p:sp>
        <p:nvSpPr>
          <p:cNvPr id="6" name="Text 4"/>
          <p:cNvSpPr/>
          <p:nvPr/>
        </p:nvSpPr>
        <p:spPr>
          <a:xfrm>
            <a:off x="822960" y="2788920"/>
            <a:ext cx="2103120" cy="786384"/>
          </a:xfrm>
          <a:prstGeom prst="roundRect">
            <a:avLst/>
          </a:prstGeom>
          <a:solidFill>
            <a:srgbClr val="E8F3FA"/>
          </a:solidFill>
          <a:ln>
            <a:solidFill>
              <a:srgbClr val="E8F3FA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Експортер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потреба в оборотних коштах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4572000" y="2670048"/>
            <a:ext cx="2468880" cy="1005840"/>
          </a:xfrm>
          <a:prstGeom prst="roundRect">
            <a:avLst/>
          </a:prstGeom>
          <a:solidFill>
            <a:srgbClr val="FEF3D7"/>
          </a:solidFill>
          <a:ln>
            <a:solidFill>
              <a:srgbClr val="FEF3D7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99A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Банк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D99A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кредит + контроль + гарантія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732520" y="2788920"/>
            <a:ext cx="2286000" cy="786384"/>
          </a:xfrm>
          <a:prstGeom prst="roundRect">
            <a:avLst/>
          </a:prstGeom>
          <a:solidFill>
            <a:srgbClr val="EAF6ED"/>
          </a:solidFill>
          <a:ln>
            <a:solidFill>
              <a:srgbClr val="EAF6E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Імпортер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потреба в оплаті / відстрочці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3246120" y="297180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1B9AAA"/>
                </a:solidFill>
              </a:rPr>
              <a:t>→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452360" y="297180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1B9AAA"/>
                </a:solidFill>
              </a:rPr>
              <a:t>→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868680" y="4160520"/>
            <a:ext cx="228600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30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що фінансується?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914400" y="4480560"/>
            <a:ext cx="4709160" cy="12984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виробництво або закупівля товару</a:t>
            </a:r>
            <a:endParaRPr lang="en-US" sz="1550" dirty="0"/>
          </a:p>
          <a:p>
            <a:pPr marL="177800" indent="-177800">
              <a:buSzPct val="100000"/>
              <a:buChar char="•"/>
            </a:pPr>
            <a:r>
              <a:rPr lang="en-US" sz="15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транспортування, митне оформлення</a:t>
            </a:r>
            <a:endParaRPr lang="en-US" sz="1550" dirty="0"/>
          </a:p>
          <a:p>
            <a:pPr marL="177800" indent="-177800">
              <a:buSzPct val="100000"/>
              <a:buChar char="•"/>
            </a:pPr>
            <a:r>
              <a:rPr lang="en-US" sz="15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період очікування оплати</a:t>
            </a:r>
            <a:endParaRPr lang="en-US" sz="1550" dirty="0"/>
          </a:p>
          <a:p>
            <a:pPr marL="177800" indent="-177800">
              <a:buSzPct val="100000"/>
              <a:buChar char="•"/>
            </a:pPr>
            <a:r>
              <a:rPr lang="en-US" sz="15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попередня оплата або акредитив</a:t>
            </a:r>
            <a:endParaRPr lang="en-US" sz="1550" dirty="0"/>
          </a:p>
        </p:txBody>
      </p:sp>
      <p:sp>
        <p:nvSpPr>
          <p:cNvPr id="13" name="Text 11"/>
          <p:cNvSpPr/>
          <p:nvPr/>
        </p:nvSpPr>
        <p:spPr>
          <a:xfrm>
            <a:off x="6537960" y="4160520"/>
            <a:ext cx="228600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30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що забезпечується?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583680" y="4480560"/>
            <a:ext cx="4709160" cy="12984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платіжна дисципліна</a:t>
            </a:r>
            <a:endParaRPr lang="en-US" sz="1550" dirty="0"/>
          </a:p>
          <a:p>
            <a:pPr marL="177800" indent="-177800">
              <a:buSzPct val="100000"/>
              <a:buChar char="•"/>
            </a:pPr>
            <a:r>
              <a:rPr lang="en-US" sz="15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зниження ризику неплатежу</a:t>
            </a:r>
            <a:endParaRPr lang="en-US" sz="1550" dirty="0"/>
          </a:p>
          <a:p>
            <a:pPr marL="177800" indent="-177800">
              <a:buSzPct val="100000"/>
              <a:buChar char="•"/>
            </a:pPr>
            <a:r>
              <a:rPr lang="en-US" sz="15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підтвердження документів</a:t>
            </a:r>
            <a:endParaRPr lang="en-US" sz="1550" dirty="0"/>
          </a:p>
          <a:p>
            <a:pPr marL="177800" indent="-177800">
              <a:buSzPct val="100000"/>
              <a:buChar char="•"/>
            </a:pPr>
            <a:r>
              <a:rPr lang="en-US" sz="15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ліквідність учасників угоди</a:t>
            </a:r>
            <a:endParaRPr lang="en-US" sz="1550" dirty="0"/>
          </a:p>
        </p:txBody>
      </p:sp>
      <p:sp>
        <p:nvSpPr>
          <p:cNvPr id="15" name="Text 13"/>
          <p:cNvSpPr/>
          <p:nvPr/>
        </p:nvSpPr>
        <p:spPr>
          <a:xfrm>
            <a:off x="502920" y="6473952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190A3"/>
                </a:solidFill>
              </a:rPr>
              <a:t>Міжнародні фінанси / зовнішньоекономічна діяльність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A93A3"/>
                </a:solidFill>
              </a:defRPr>
            </a:lvl1pPr>
          </a:lstStyle>
          <a:p>
            <a:pPr algn="l"/>
            <a:fld id="{F7021451-1387-4CA6-816F-3879F97B5CBC}" type="slidenum">
              <a:rPr lang="en-US" b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Тема 6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698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1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2. Роль банків у забезпеченні міжнародної торгівлі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09960" cy="0"/>
          </a:xfrm>
          <a:prstGeom prst="line">
            <a:avLst/>
          </a:prstGeom>
          <a:noFill/>
          <a:ln w="15240">
            <a:solidFill>
              <a:srgbClr val="B7D8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977640" y="1554480"/>
            <a:ext cx="4297680" cy="640080"/>
          </a:xfrm>
          <a:prstGeom prst="roundRect">
            <a:avLst/>
          </a:prstGeom>
          <a:solidFill>
            <a:srgbClr val="12324A"/>
          </a:solidFill>
          <a:ln>
            <a:solidFill>
              <a:srgbClr val="12324A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Банк як інститут довіри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971800" cy="914400"/>
          </a:xfrm>
          <a:prstGeom prst="roundRect">
            <a:avLst/>
          </a:prstGeom>
          <a:solidFill>
            <a:srgbClr val="E8F3FA"/>
          </a:solidFill>
          <a:ln w="10160">
            <a:solidFill>
              <a:srgbClr val="D8E2EC"/>
            </a:solidFill>
          </a:ln>
        </p:spPr>
        <p:txBody>
          <a:bodyPr wrap="square" lIns="1905" tIns="1905" rIns="1905" bIns="1905" rtlCol="0" anchor="t">
            <a:normAutofit/>
          </a:bodyPr>
          <a:lstStyle/>
          <a:p>
            <a:pPr marL="0" indent="0">
              <a:buNone/>
            </a:pPr>
            <a:r>
              <a:rPr lang="en-US" sz="143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Розрахункова
</a:t>
            </a:r>
            <a:r>
              <a:rPr lang="en-US" sz="143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проведення міжнародних платежів</a:t>
            </a:r>
            <a:endParaRPr lang="en-US" sz="1430" dirty="0"/>
          </a:p>
        </p:txBody>
      </p:sp>
      <p:sp>
        <p:nvSpPr>
          <p:cNvPr id="7" name="Text 5"/>
          <p:cNvSpPr/>
          <p:nvPr/>
        </p:nvSpPr>
        <p:spPr>
          <a:xfrm>
            <a:off x="4617720" y="2560320"/>
            <a:ext cx="2971800" cy="914400"/>
          </a:xfrm>
          <a:prstGeom prst="roundRect">
            <a:avLst/>
          </a:prstGeom>
          <a:solidFill>
            <a:srgbClr val="EAF6ED"/>
          </a:solidFill>
          <a:ln w="10160">
            <a:solidFill>
              <a:srgbClr val="D8E2EC"/>
            </a:solidFill>
          </a:ln>
        </p:spPr>
        <p:txBody>
          <a:bodyPr wrap="square" lIns="1905" tIns="1905" rIns="1905" bIns="1905" rtlCol="0" anchor="t">
            <a:normAutofit/>
          </a:bodyPr>
          <a:lstStyle/>
          <a:p>
            <a:pPr marL="0" indent="0">
              <a:buNone/>
            </a:pPr>
            <a:r>
              <a:rPr lang="en-US" sz="143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Кредитна
</a:t>
            </a:r>
            <a:r>
              <a:rPr lang="en-US" sz="143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надання коштів експортеру або імпортеру</a:t>
            </a:r>
            <a:endParaRPr lang="en-US" sz="1430" dirty="0"/>
          </a:p>
        </p:txBody>
      </p:sp>
      <p:sp>
        <p:nvSpPr>
          <p:cNvPr id="8" name="Text 6"/>
          <p:cNvSpPr/>
          <p:nvPr/>
        </p:nvSpPr>
        <p:spPr>
          <a:xfrm>
            <a:off x="8549640" y="2560320"/>
            <a:ext cx="2971800" cy="914400"/>
          </a:xfrm>
          <a:prstGeom prst="roundRect">
            <a:avLst/>
          </a:prstGeom>
          <a:solidFill>
            <a:srgbClr val="FEF3D7"/>
          </a:solidFill>
          <a:ln w="10160">
            <a:solidFill>
              <a:srgbClr val="D8E2EC"/>
            </a:solidFill>
          </a:ln>
        </p:spPr>
        <p:txBody>
          <a:bodyPr wrap="square" lIns="1905" tIns="1905" rIns="1905" bIns="1905" rtlCol="0" anchor="t">
            <a:normAutofit/>
          </a:bodyPr>
          <a:lstStyle/>
          <a:p>
            <a:pPr marL="0" indent="0">
              <a:buNone/>
            </a:pPr>
            <a:r>
              <a:rPr lang="en-US" sz="1430" b="1" dirty="0">
                <a:solidFill>
                  <a:srgbClr val="D99A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Гарантійна
</a:t>
            </a:r>
            <a:r>
              <a:rPr lang="en-US" sz="143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забезпечення виконання зобов’язань</a:t>
            </a:r>
            <a:endParaRPr lang="en-US" sz="1430" dirty="0"/>
          </a:p>
        </p:txBody>
      </p:sp>
      <p:sp>
        <p:nvSpPr>
          <p:cNvPr id="9" name="Text 7"/>
          <p:cNvSpPr/>
          <p:nvPr/>
        </p:nvSpPr>
        <p:spPr>
          <a:xfrm>
            <a:off x="2651760" y="4297680"/>
            <a:ext cx="2971800" cy="914400"/>
          </a:xfrm>
          <a:prstGeom prst="roundRect">
            <a:avLst/>
          </a:prstGeom>
          <a:solidFill>
            <a:srgbClr val="EEF2FF"/>
          </a:solidFill>
          <a:ln w="10160">
            <a:solidFill>
              <a:srgbClr val="D8E2EC"/>
            </a:solidFill>
          </a:ln>
        </p:spPr>
        <p:txBody>
          <a:bodyPr wrap="square" lIns="1905" tIns="1905" rIns="1905" bIns="1905" rtlCol="0" anchor="t">
            <a:normAutofit/>
          </a:bodyPr>
          <a:lstStyle/>
          <a:p>
            <a:pPr marL="0" indent="0">
              <a:buNone/>
            </a:pPr>
            <a:r>
              <a:rPr lang="en-US" sz="1430" b="1" dirty="0">
                <a:solidFill>
                  <a:srgbClr val="5964C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Документарна
</a:t>
            </a:r>
            <a:r>
              <a:rPr lang="en-US" sz="143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перевірка документів та умов контракту</a:t>
            </a:r>
            <a:endParaRPr lang="en-US" sz="1430" dirty="0"/>
          </a:p>
        </p:txBody>
      </p:sp>
      <p:sp>
        <p:nvSpPr>
          <p:cNvPr id="10" name="Text 8"/>
          <p:cNvSpPr/>
          <p:nvPr/>
        </p:nvSpPr>
        <p:spPr>
          <a:xfrm>
            <a:off x="6537960" y="4297680"/>
            <a:ext cx="2971800" cy="914400"/>
          </a:xfrm>
          <a:prstGeom prst="roundRect">
            <a:avLst/>
          </a:prstGeom>
          <a:solidFill>
            <a:srgbClr val="F1F5F9"/>
          </a:solidFill>
          <a:ln w="10160">
            <a:solidFill>
              <a:srgbClr val="D8E2EC"/>
            </a:solidFill>
          </a:ln>
        </p:spPr>
        <p:txBody>
          <a:bodyPr wrap="square" lIns="1905" tIns="1905" rIns="1905" bIns="1905" rtlCol="0" anchor="t">
            <a:normAutofit/>
          </a:bodyPr>
          <a:lstStyle/>
          <a:p>
            <a:pPr marL="0" indent="0">
              <a:buNone/>
            </a:pPr>
            <a:r>
              <a:rPr lang="en-US" sz="1430" b="1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Консультаційна
</a:t>
            </a:r>
            <a:r>
              <a:rPr lang="en-US" sz="143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валюта, ризики, правила розрахунків</a:t>
            </a:r>
            <a:endParaRPr lang="en-US" sz="1430" dirty="0"/>
          </a:p>
        </p:txBody>
      </p:sp>
      <p:sp>
        <p:nvSpPr>
          <p:cNvPr id="11" name="Text 9"/>
          <p:cNvSpPr/>
          <p:nvPr/>
        </p:nvSpPr>
        <p:spPr>
          <a:xfrm>
            <a:off x="502920" y="6473952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190A3"/>
                </a:solidFill>
              </a:rPr>
              <a:t>Міжнародні фінанси / зовнішньоекономічна діяльність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A93A3"/>
                </a:solidFill>
              </a:defRPr>
            </a:lvl1pPr>
          </a:lstStyle>
          <a:p>
            <a:pPr algn="l"/>
            <a:fld id="{F7021451-1387-4CA6-816F-3879F97B5CBC}" type="slidenum">
              <a:rPr lang="en-US" b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Тема 6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698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1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3. Основні форми фінансування експорту та імпорту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09960" cy="0"/>
          </a:xfrm>
          <a:prstGeom prst="line">
            <a:avLst/>
          </a:prstGeom>
          <a:noFill/>
          <a:ln w="15240">
            <a:solidFill>
              <a:srgbClr val="B7D8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463040"/>
            <a:ext cx="4892040" cy="457200"/>
          </a:xfrm>
          <a:prstGeom prst="roundRect">
            <a:avLst/>
          </a:prstGeom>
          <a:solidFill>
            <a:srgbClr val="E8F3FA"/>
          </a:solidFill>
          <a:ln>
            <a:solidFill>
              <a:srgbClr val="E8F3FA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ЕКСПОРТНЕ ФІНАНСУВАННЯ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960120" y="2148840"/>
            <a:ext cx="4389120" cy="233172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передекспортне кредитування</a:t>
            </a:r>
            <a:endParaRPr lang="en-US" sz="1620" dirty="0"/>
          </a:p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кредит під експортний контракт</a:t>
            </a:r>
            <a:endParaRPr lang="en-US" sz="1620" dirty="0"/>
          </a:p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облік векселів</a:t>
            </a:r>
            <a:endParaRPr lang="en-US" sz="1620" dirty="0"/>
          </a:p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фінансування під акредитив</a:t>
            </a:r>
            <a:endParaRPr lang="en-US" sz="1620" dirty="0"/>
          </a:p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факторинг і форфейтинг</a:t>
            </a:r>
            <a:endParaRPr lang="en-US" sz="1620" dirty="0"/>
          </a:p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банківські гарантії для тендерів</a:t>
            </a:r>
            <a:endParaRPr lang="en-US" sz="1620" dirty="0"/>
          </a:p>
        </p:txBody>
      </p:sp>
      <p:sp>
        <p:nvSpPr>
          <p:cNvPr id="7" name="Text 5"/>
          <p:cNvSpPr/>
          <p:nvPr/>
        </p:nvSpPr>
        <p:spPr>
          <a:xfrm>
            <a:off x="6537960" y="1463040"/>
            <a:ext cx="4892040" cy="457200"/>
          </a:xfrm>
          <a:prstGeom prst="roundRect">
            <a:avLst/>
          </a:prstGeom>
          <a:solidFill>
            <a:srgbClr val="EAF6ED"/>
          </a:solidFill>
          <a:ln>
            <a:solidFill>
              <a:srgbClr val="EAF6E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ІМПОРТНЕ ФІНАНСУВАННЯ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6720840" y="2148840"/>
            <a:ext cx="4389120" cy="26060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кредит на оплату імпортного контракту</a:t>
            </a:r>
            <a:endParaRPr lang="en-US" sz="1620" dirty="0"/>
          </a:p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відкриття документарного акредитива</a:t>
            </a:r>
            <a:endParaRPr lang="en-US" sz="1620" dirty="0"/>
          </a:p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платіжна гарантія</a:t>
            </a:r>
            <a:endParaRPr lang="en-US" sz="1620" dirty="0"/>
          </a:p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товарний кредит постачальника за участю банку</a:t>
            </a:r>
            <a:endParaRPr lang="en-US" sz="1620" dirty="0"/>
          </a:p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лізинг імпортного обладнання</a:t>
            </a:r>
            <a:endParaRPr lang="en-US" sz="1620" dirty="0"/>
          </a:p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короткострокове поповнення оборотного капіталу</a:t>
            </a:r>
            <a:endParaRPr lang="en-US" sz="1620" dirty="0"/>
          </a:p>
        </p:txBody>
      </p:sp>
      <p:sp>
        <p:nvSpPr>
          <p:cNvPr id="9" name="Text 7"/>
          <p:cNvSpPr/>
          <p:nvPr/>
        </p:nvSpPr>
        <p:spPr>
          <a:xfrm>
            <a:off x="1005840" y="5577840"/>
            <a:ext cx="102412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12324A"/>
                </a:solidFill>
              </a:rPr>
              <a:t>Логіка вибору інструменту: чим нижчий рівень довіри між сторонами і вищий ризик країни / контрагента, тим більше значення мають банківські гарантії та документарні форми розрахунків.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502920" y="6473952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190A3"/>
                </a:solidFill>
              </a:rPr>
              <a:t>Міжнародні фінанси / зовнішньоекономічна діяльність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A93A3"/>
                </a:solidFill>
              </a:defRPr>
            </a:lvl1pPr>
          </a:lstStyle>
          <a:p>
            <a:pPr algn="l"/>
            <a:fld id="{F7021451-1387-4CA6-816F-3879F97B5CBC}" type="slidenum">
              <a:rPr lang="en-US" b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Тема 6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698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1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4. Кредитування зовнішньоторговельних операцій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09960" cy="0"/>
          </a:xfrm>
          <a:prstGeom prst="line">
            <a:avLst/>
          </a:prstGeom>
          <a:noFill/>
          <a:ln w="15240">
            <a:solidFill>
              <a:srgbClr val="B7D8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691640"/>
            <a:ext cx="2331720" cy="502920"/>
          </a:xfrm>
          <a:prstGeom prst="roundRect">
            <a:avLst/>
          </a:prstGeom>
          <a:solidFill>
            <a:srgbClr val="E8F3FA"/>
          </a:solidFill>
          <a:ln>
            <a:solidFill>
              <a:srgbClr val="E8F3FA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Короткострокове</a:t>
            </a:r>
            <a:endParaRPr lang="en-US" sz="1650" dirty="0"/>
          </a:p>
        </p:txBody>
      </p:sp>
      <p:sp>
        <p:nvSpPr>
          <p:cNvPr id="6" name="Text 4"/>
          <p:cNvSpPr/>
          <p:nvPr/>
        </p:nvSpPr>
        <p:spPr>
          <a:xfrm>
            <a:off x="4937760" y="1691640"/>
            <a:ext cx="2468880" cy="502920"/>
          </a:xfrm>
          <a:prstGeom prst="roundRect">
            <a:avLst/>
          </a:prstGeom>
          <a:solidFill>
            <a:srgbClr val="E7F7F8"/>
          </a:solidFill>
          <a:ln>
            <a:solidFill>
              <a:srgbClr val="E7F7F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1B9AA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Середньострокове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8961120" y="1691640"/>
            <a:ext cx="2331720" cy="502920"/>
          </a:xfrm>
          <a:prstGeom prst="roundRect">
            <a:avLst/>
          </a:prstGeom>
          <a:solidFill>
            <a:srgbClr val="EAF6ED"/>
          </a:solidFill>
          <a:ln>
            <a:solidFill>
              <a:srgbClr val="EAF6E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Довгострокове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3611880" y="173736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9AB6C8"/>
                </a:solidFill>
              </a:rPr>
              <a:t>→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818120" y="1737360"/>
            <a:ext cx="777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9AB6C8"/>
                </a:solidFill>
              </a:rPr>
              <a:t>→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188720" y="242316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67085"/>
                </a:solidFill>
              </a:rPr>
              <a:t>товарний цикл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212080" y="24231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67085"/>
                </a:solidFill>
              </a:rPr>
              <a:t>обладнання, технології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9189720" y="24231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67085"/>
                </a:solidFill>
              </a:rPr>
              <a:t>інвестиційні товари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68680" y="3200400"/>
            <a:ext cx="4846320" cy="1828800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8E2EC"/>
            </a:solidFill>
          </a:ln>
        </p:spPr>
        <p:txBody>
          <a:bodyPr wrap="square" lIns="1905" tIns="1905" rIns="1905" bIns="1905" rtlCol="0" anchor="t">
            <a:normAutofit/>
          </a:bodyPr>
          <a:lstStyle/>
          <a:p>
            <a:pPr marL="0" indent="0">
              <a:buNone/>
            </a:pPr>
            <a:r>
              <a:rPr lang="en-US" sz="143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Банк аналізує
</a:t>
            </a:r>
            <a:r>
              <a:rPr lang="en-US" sz="143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суму та валюту контракту; строки поставки; умови оплати; репутацію контрагента; забезпечення; фінансовий стан клієнта; країновий ризик.</a:t>
            </a:r>
            <a:endParaRPr lang="en-US" sz="1430" dirty="0"/>
          </a:p>
        </p:txBody>
      </p:sp>
      <p:sp>
        <p:nvSpPr>
          <p:cNvPr id="14" name="Text 12"/>
          <p:cNvSpPr/>
          <p:nvPr/>
        </p:nvSpPr>
        <p:spPr>
          <a:xfrm>
            <a:off x="6400800" y="3200400"/>
            <a:ext cx="4846320" cy="1828800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8E2EC"/>
            </a:solidFill>
          </a:ln>
        </p:spPr>
        <p:txBody>
          <a:bodyPr wrap="square" lIns="1905" tIns="1905" rIns="1905" bIns="1905" rtlCol="0" anchor="t">
            <a:normAutofit/>
          </a:bodyPr>
          <a:lstStyle/>
          <a:p>
            <a:pPr marL="0" indent="0">
              <a:buNone/>
            </a:pPr>
            <a:r>
              <a:rPr lang="en-US" sz="143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Ефект для підприємства
</a:t>
            </a:r>
            <a:r>
              <a:rPr lang="en-US" sz="143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дає змогу не вилучати власні оборотні кошти, вирівнює грошовий потік і дозволяє виконати контракт до моменту отримання виручки.</a:t>
            </a:r>
            <a:endParaRPr lang="en-US" sz="1430" dirty="0"/>
          </a:p>
        </p:txBody>
      </p:sp>
      <p:sp>
        <p:nvSpPr>
          <p:cNvPr id="15" name="Text 13"/>
          <p:cNvSpPr/>
          <p:nvPr/>
        </p:nvSpPr>
        <p:spPr>
          <a:xfrm>
            <a:off x="502920" y="6473952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190A3"/>
                </a:solidFill>
              </a:rPr>
              <a:t>Міжнародні фінанси / зовнішньоекономічна діяльність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A93A3"/>
                </a:solidFill>
              </a:defRPr>
            </a:lvl1pPr>
          </a:lstStyle>
          <a:p>
            <a:pPr algn="l"/>
            <a:fld id="{F7021451-1387-4CA6-816F-3879F97B5CBC}" type="slidenum">
              <a:rPr lang="en-US" b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Тема 6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698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1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5. Документарний акредитив: захист платежу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09960" cy="0"/>
          </a:xfrm>
          <a:prstGeom prst="line">
            <a:avLst/>
          </a:prstGeom>
          <a:noFill/>
          <a:ln w="15240">
            <a:solidFill>
              <a:srgbClr val="B7D8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353312"/>
            <a:ext cx="106070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2324A"/>
                </a:solidFill>
              </a:rPr>
              <a:t>Акредитив — зобов’язання банку-емітента здійснити платіж експортеру за умови подання документів, що відповідають умовам акредитива.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331720"/>
            <a:ext cx="1828800" cy="914400"/>
          </a:xfrm>
          <a:prstGeom prst="roundRect">
            <a:avLst/>
          </a:prstGeom>
          <a:solidFill>
            <a:srgbClr val="EAF6ED"/>
          </a:solidFill>
          <a:ln>
            <a:solidFill>
              <a:srgbClr val="EAF6E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Імпортер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заявник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3749040" y="2331720"/>
            <a:ext cx="1828800" cy="914400"/>
          </a:xfrm>
          <a:prstGeom prst="roundRect">
            <a:avLst/>
          </a:prstGeom>
          <a:solidFill>
            <a:srgbClr val="FEF3D7"/>
          </a:solidFill>
          <a:ln>
            <a:solidFill>
              <a:srgbClr val="FEF3D7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D99A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b="1" dirty="0">
                <a:solidFill>
                  <a:srgbClr val="D99A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Банк-емітент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6629400" y="2240280"/>
            <a:ext cx="2148840" cy="1097280"/>
          </a:xfrm>
          <a:prstGeom prst="roundRect">
            <a:avLst/>
          </a:prstGeom>
          <a:solidFill>
            <a:srgbClr val="E7F7F8"/>
          </a:solidFill>
          <a:ln>
            <a:solidFill>
              <a:srgbClr val="E7F7F8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B9AA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b="1" dirty="0">
                <a:solidFill>
                  <a:srgbClr val="1B9AA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Авізуючий /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b="1" dirty="0">
                <a:solidFill>
                  <a:srgbClr val="1B9AA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підтверджуючий банк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9829800" y="2331720"/>
            <a:ext cx="1691640" cy="914400"/>
          </a:xfrm>
          <a:prstGeom prst="roundRect">
            <a:avLst/>
          </a:prstGeom>
          <a:solidFill>
            <a:srgbClr val="E8F3FA"/>
          </a:solidFill>
          <a:ln>
            <a:solidFill>
              <a:srgbClr val="E8F3FA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Експортер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бенефіціар</a:t>
            </a:r>
            <a:endParaRPr lang="en-US" sz="1450" dirty="0"/>
          </a:p>
        </p:txBody>
      </p:sp>
      <p:sp>
        <p:nvSpPr>
          <p:cNvPr id="10" name="Text 8"/>
          <p:cNvSpPr/>
          <p:nvPr/>
        </p:nvSpPr>
        <p:spPr>
          <a:xfrm>
            <a:off x="2834640" y="2606040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dirty="0">
                <a:solidFill>
                  <a:srgbClr val="667085"/>
                </a:solidFill>
              </a:rPr>
              <a:t>→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5760720" y="2606040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dirty="0">
                <a:solidFill>
                  <a:srgbClr val="667085"/>
                </a:solidFill>
              </a:rPr>
              <a:t>→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9006840" y="2606040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dirty="0">
                <a:solidFill>
                  <a:srgbClr val="667085"/>
                </a:solidFill>
              </a:rPr>
              <a:t>→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868680" y="4187952"/>
            <a:ext cx="246888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переваги для сторін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914400" y="4526280"/>
            <a:ext cx="5120640" cy="12344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4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експортер отримує банківську гарантію платежу</a:t>
            </a:r>
            <a:endParaRPr lang="en-US" sz="1540" dirty="0"/>
          </a:p>
          <a:p>
            <a:pPr marL="177800" indent="-177800">
              <a:buSzPct val="100000"/>
              <a:buChar char="•"/>
            </a:pPr>
            <a:r>
              <a:rPr lang="en-US" sz="154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імпортер платить лише після подання належних документів</a:t>
            </a:r>
            <a:endParaRPr lang="en-US" sz="1540" dirty="0"/>
          </a:p>
          <a:p>
            <a:pPr marL="177800" indent="-177800">
              <a:buSzPct val="100000"/>
              <a:buChar char="•"/>
            </a:pPr>
            <a:r>
              <a:rPr lang="en-US" sz="154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банк контролює відповідність документів умовам акредитива</a:t>
            </a:r>
            <a:endParaRPr lang="en-US" sz="1540" dirty="0"/>
          </a:p>
        </p:txBody>
      </p:sp>
      <p:sp>
        <p:nvSpPr>
          <p:cNvPr id="15" name="Text 13"/>
          <p:cNvSpPr/>
          <p:nvPr/>
        </p:nvSpPr>
        <p:spPr>
          <a:xfrm>
            <a:off x="6446520" y="4187952"/>
            <a:ext cx="292608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як інструмент фінансування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6492240" y="4526280"/>
            <a:ext cx="4846320" cy="12344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4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під підтверджений акредитив експортер може залучити кошти до фактичного надходження оплати</a:t>
            </a:r>
            <a:endParaRPr lang="en-US" sz="1540" dirty="0"/>
          </a:p>
          <a:p>
            <a:pPr marL="177800" indent="-177800">
              <a:buSzPct val="100000"/>
              <a:buChar char="•"/>
            </a:pPr>
            <a:r>
              <a:rPr lang="en-US" sz="154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зменшується ризик неплатежу та потреба у власному оборотному капіталі</a:t>
            </a:r>
            <a:endParaRPr lang="en-US" sz="1540" dirty="0"/>
          </a:p>
        </p:txBody>
      </p:sp>
      <p:sp>
        <p:nvSpPr>
          <p:cNvPr id="17" name="Text 15"/>
          <p:cNvSpPr/>
          <p:nvPr/>
        </p:nvSpPr>
        <p:spPr>
          <a:xfrm>
            <a:off x="502920" y="6473952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190A3"/>
                </a:solidFill>
              </a:rPr>
              <a:t>Міжнародні фінанси / зовнішньоекономічна діяльність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A93A3"/>
                </a:solidFill>
              </a:defRPr>
            </a:lvl1pPr>
          </a:lstStyle>
          <a:p>
            <a:pPr algn="l"/>
            <a:fld id="{F7021451-1387-4CA6-816F-3879F97B5CBC}" type="slidenum">
              <a:rPr lang="en-US" b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Тема 6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698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1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Документарне інкасо та порівняння з акредитивом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09960" cy="0"/>
          </a:xfrm>
          <a:prstGeom prst="line">
            <a:avLst/>
          </a:prstGeom>
          <a:noFill/>
          <a:ln w="15240">
            <a:solidFill>
              <a:srgbClr val="B7D8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417320"/>
            <a:ext cx="4892040" cy="1097280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8E2EC"/>
            </a:solidFill>
          </a:ln>
        </p:spPr>
        <p:txBody>
          <a:bodyPr wrap="square" lIns="1905" tIns="1905" rIns="1905" bIns="1905" rtlCol="0" anchor="t">
            <a:normAutofit/>
          </a:bodyPr>
          <a:lstStyle/>
          <a:p>
            <a:pPr marL="0" indent="0">
              <a:buNone/>
            </a:pPr>
            <a:r>
              <a:rPr lang="en-US" sz="1430" b="1" dirty="0">
                <a:solidFill>
                  <a:srgbClr val="1B9AA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Документарне інкасо
</a:t>
            </a:r>
            <a:r>
              <a:rPr lang="en-US" sz="143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банк експортера передає документи банку імпортера з дорученням видати їх покупцю проти платежу або акцепту тратти.</a:t>
            </a:r>
            <a:endParaRPr lang="en-US" sz="1430" dirty="0"/>
          </a:p>
        </p:txBody>
      </p:sp>
      <p:sp>
        <p:nvSpPr>
          <p:cNvPr id="6" name="Text 4"/>
          <p:cNvSpPr/>
          <p:nvPr/>
        </p:nvSpPr>
        <p:spPr>
          <a:xfrm>
            <a:off x="6400800" y="1417320"/>
            <a:ext cx="4892040" cy="1097280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D8E2EC"/>
            </a:solidFill>
          </a:ln>
        </p:spPr>
        <p:txBody>
          <a:bodyPr wrap="square" lIns="1905" tIns="1905" rIns="1905" bIns="1905" rtlCol="0" anchor="t">
            <a:normAutofit/>
          </a:bodyPr>
          <a:lstStyle/>
          <a:p>
            <a:pPr marL="0" indent="0">
              <a:buNone/>
            </a:pPr>
            <a:r>
              <a:rPr lang="en-US" sz="1430" b="1" dirty="0">
                <a:solidFill>
                  <a:srgbClr val="D99A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Важлива відмінність
</a:t>
            </a:r>
            <a:r>
              <a:rPr lang="en-US" sz="143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при інкасо банк не бере самостійного зобов’язання оплатити документи; він лише виконує доручення клієнта.</a:t>
            </a:r>
            <a:endParaRPr lang="en-US" sz="1430" dirty="0"/>
          </a:p>
        </p:txBody>
      </p:sp>
      <p:sp>
        <p:nvSpPr>
          <p:cNvPr id="7" name="Text 5"/>
          <p:cNvSpPr/>
          <p:nvPr/>
        </p:nvSpPr>
        <p:spPr>
          <a:xfrm>
            <a:off x="868680" y="2880360"/>
            <a:ext cx="2711196" cy="370332"/>
          </a:xfrm>
          <a:prstGeom prst="rect">
            <a:avLst/>
          </a:prstGeom>
          <a:solidFill>
            <a:srgbClr val="1B9AAA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1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Критерій</a:t>
            </a:r>
            <a:endParaRPr lang="en-US" sz="1310" dirty="0"/>
          </a:p>
        </p:txBody>
      </p:sp>
      <p:sp>
        <p:nvSpPr>
          <p:cNvPr id="8" name="Text 6"/>
          <p:cNvSpPr/>
          <p:nvPr/>
        </p:nvSpPr>
        <p:spPr>
          <a:xfrm>
            <a:off x="3611880" y="2880360"/>
            <a:ext cx="3808476" cy="370332"/>
          </a:xfrm>
          <a:prstGeom prst="rect">
            <a:avLst/>
          </a:prstGeom>
          <a:solidFill>
            <a:srgbClr val="1B9AAA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1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Акредитив</a:t>
            </a:r>
            <a:endParaRPr lang="en-US" sz="1310" dirty="0"/>
          </a:p>
        </p:txBody>
      </p:sp>
      <p:sp>
        <p:nvSpPr>
          <p:cNvPr id="9" name="Text 7"/>
          <p:cNvSpPr/>
          <p:nvPr/>
        </p:nvSpPr>
        <p:spPr>
          <a:xfrm>
            <a:off x="7452360" y="2880360"/>
            <a:ext cx="3808476" cy="370332"/>
          </a:xfrm>
          <a:prstGeom prst="rect">
            <a:avLst/>
          </a:prstGeom>
          <a:solidFill>
            <a:srgbClr val="1B9AAA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1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Інкасо</a:t>
            </a:r>
            <a:endParaRPr lang="en-US" sz="1310" dirty="0"/>
          </a:p>
        </p:txBody>
      </p:sp>
      <p:sp>
        <p:nvSpPr>
          <p:cNvPr id="10" name="Text 8"/>
          <p:cNvSpPr/>
          <p:nvPr/>
        </p:nvSpPr>
        <p:spPr>
          <a:xfrm>
            <a:off x="868680" y="3282696"/>
            <a:ext cx="2711196" cy="452628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1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Рівень захисту експортера</a:t>
            </a:r>
            <a:endParaRPr lang="en-US" sz="1310" dirty="0"/>
          </a:p>
        </p:txBody>
      </p:sp>
      <p:sp>
        <p:nvSpPr>
          <p:cNvPr id="11" name="Text 9"/>
          <p:cNvSpPr/>
          <p:nvPr/>
        </p:nvSpPr>
        <p:spPr>
          <a:xfrm>
            <a:off x="3611880" y="3282696"/>
            <a:ext cx="3808476" cy="452628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1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вищий</a:t>
            </a:r>
            <a:endParaRPr lang="en-US" sz="1310" dirty="0"/>
          </a:p>
        </p:txBody>
      </p:sp>
      <p:sp>
        <p:nvSpPr>
          <p:cNvPr id="12" name="Text 10"/>
          <p:cNvSpPr/>
          <p:nvPr/>
        </p:nvSpPr>
        <p:spPr>
          <a:xfrm>
            <a:off x="7452360" y="3282696"/>
            <a:ext cx="3808476" cy="452628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1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середній</a:t>
            </a:r>
            <a:endParaRPr lang="en-US" sz="1310" dirty="0"/>
          </a:p>
        </p:txBody>
      </p:sp>
      <p:sp>
        <p:nvSpPr>
          <p:cNvPr id="13" name="Text 11"/>
          <p:cNvSpPr/>
          <p:nvPr/>
        </p:nvSpPr>
        <p:spPr>
          <a:xfrm>
            <a:off x="868680" y="3767328"/>
            <a:ext cx="2711196" cy="480060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1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Зобов’язання банку оплатити</a:t>
            </a:r>
            <a:endParaRPr lang="en-US" sz="1310" dirty="0"/>
          </a:p>
        </p:txBody>
      </p:sp>
      <p:sp>
        <p:nvSpPr>
          <p:cNvPr id="14" name="Text 12"/>
          <p:cNvSpPr/>
          <p:nvPr/>
        </p:nvSpPr>
        <p:spPr>
          <a:xfrm>
            <a:off x="3611880" y="3767328"/>
            <a:ext cx="3808476" cy="480060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1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так, за належних документів</a:t>
            </a:r>
            <a:endParaRPr lang="en-US" sz="1310" dirty="0"/>
          </a:p>
        </p:txBody>
      </p:sp>
      <p:sp>
        <p:nvSpPr>
          <p:cNvPr id="15" name="Text 13"/>
          <p:cNvSpPr/>
          <p:nvPr/>
        </p:nvSpPr>
        <p:spPr>
          <a:xfrm>
            <a:off x="7452360" y="3767328"/>
            <a:ext cx="3808476" cy="480060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1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ні</a:t>
            </a:r>
            <a:endParaRPr lang="en-US" sz="1310" dirty="0"/>
          </a:p>
        </p:txBody>
      </p:sp>
      <p:sp>
        <p:nvSpPr>
          <p:cNvPr id="16" name="Text 14"/>
          <p:cNvSpPr/>
          <p:nvPr/>
        </p:nvSpPr>
        <p:spPr>
          <a:xfrm>
            <a:off x="868680" y="4279392"/>
            <a:ext cx="2711196" cy="452628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1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Вартість для клієнта</a:t>
            </a:r>
            <a:endParaRPr lang="en-US" sz="1310" dirty="0"/>
          </a:p>
        </p:txBody>
      </p:sp>
      <p:sp>
        <p:nvSpPr>
          <p:cNvPr id="17" name="Text 15"/>
          <p:cNvSpPr/>
          <p:nvPr/>
        </p:nvSpPr>
        <p:spPr>
          <a:xfrm>
            <a:off x="3611880" y="4279392"/>
            <a:ext cx="3808476" cy="452628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1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вища</a:t>
            </a:r>
            <a:endParaRPr lang="en-US" sz="1310" dirty="0"/>
          </a:p>
        </p:txBody>
      </p:sp>
      <p:sp>
        <p:nvSpPr>
          <p:cNvPr id="18" name="Text 16"/>
          <p:cNvSpPr/>
          <p:nvPr/>
        </p:nvSpPr>
        <p:spPr>
          <a:xfrm>
            <a:off x="7452360" y="4279392"/>
            <a:ext cx="3808476" cy="452628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1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нижча</a:t>
            </a:r>
            <a:endParaRPr lang="en-US" sz="1310" dirty="0"/>
          </a:p>
        </p:txBody>
      </p:sp>
      <p:sp>
        <p:nvSpPr>
          <p:cNvPr id="19" name="Text 17"/>
          <p:cNvSpPr/>
          <p:nvPr/>
        </p:nvSpPr>
        <p:spPr>
          <a:xfrm>
            <a:off x="868680" y="4764024"/>
            <a:ext cx="2711196" cy="589788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1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Доцільність</a:t>
            </a:r>
            <a:endParaRPr lang="en-US" sz="1310" dirty="0"/>
          </a:p>
        </p:txBody>
      </p:sp>
      <p:sp>
        <p:nvSpPr>
          <p:cNvPr id="20" name="Text 18"/>
          <p:cNvSpPr/>
          <p:nvPr/>
        </p:nvSpPr>
        <p:spPr>
          <a:xfrm>
            <a:off x="3611880" y="4764024"/>
            <a:ext cx="3808476" cy="589788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1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новий партнер / високий ризик</a:t>
            </a:r>
            <a:endParaRPr lang="en-US" sz="1310" dirty="0"/>
          </a:p>
        </p:txBody>
      </p:sp>
      <p:sp>
        <p:nvSpPr>
          <p:cNvPr id="21" name="Text 19"/>
          <p:cNvSpPr/>
          <p:nvPr/>
        </p:nvSpPr>
        <p:spPr>
          <a:xfrm>
            <a:off x="7452360" y="4764024"/>
            <a:ext cx="3808476" cy="589788"/>
          </a:xfrm>
          <a:prstGeom prst="rect">
            <a:avLst/>
          </a:prstGeom>
          <a:solidFill>
            <a:srgbClr val="FFFFFF"/>
          </a:solidFill>
          <a:ln w="7620">
            <a:solidFill>
              <a:srgbClr val="D8E2EC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1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є довіра між сторонами</a:t>
            </a:r>
            <a:endParaRPr lang="en-US" sz="1310" dirty="0"/>
          </a:p>
        </p:txBody>
      </p:sp>
      <p:sp>
        <p:nvSpPr>
          <p:cNvPr id="22" name="Text 20"/>
          <p:cNvSpPr/>
          <p:nvPr/>
        </p:nvSpPr>
        <p:spPr>
          <a:xfrm>
            <a:off x="914400" y="5715000"/>
            <a:ext cx="1014984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620" b="1" dirty="0">
                <a:solidFill>
                  <a:srgbClr val="12324A"/>
                </a:solidFill>
              </a:rPr>
              <a:t>Практичний висновок: акредитив дорожчий, але безпечніший; інкасо дешевше, але потребує більшого рівня довіри.</a:t>
            </a:r>
            <a:endParaRPr lang="en-US" sz="1620" dirty="0"/>
          </a:p>
        </p:txBody>
      </p:sp>
      <p:sp>
        <p:nvSpPr>
          <p:cNvPr id="23" name="Text 21"/>
          <p:cNvSpPr/>
          <p:nvPr/>
        </p:nvSpPr>
        <p:spPr>
          <a:xfrm>
            <a:off x="502920" y="6473952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190A3"/>
                </a:solidFill>
              </a:rPr>
              <a:t>Міжнародні фінанси / зовнішньоекономічна діяльність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A93A3"/>
                </a:solidFill>
              </a:defRPr>
            </a:lvl1pPr>
          </a:lstStyle>
          <a:p>
            <a:pPr algn="l"/>
            <a:fld id="{F7021451-1387-4CA6-816F-3879F97B5CBC}" type="slidenum">
              <a:rPr lang="en-US" b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Тема 6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698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1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6. Факторинг, форфейтинг і лізинг у зовнішній торгівлі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09960" cy="0"/>
          </a:xfrm>
          <a:prstGeom prst="line">
            <a:avLst/>
          </a:prstGeom>
          <a:noFill/>
          <a:ln w="15240">
            <a:solidFill>
              <a:srgbClr val="B7D8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417320"/>
            <a:ext cx="3246120" cy="457200"/>
          </a:xfrm>
          <a:prstGeom prst="roundRect">
            <a:avLst/>
          </a:prstGeom>
          <a:solidFill>
            <a:srgbClr val="E8F3FA"/>
          </a:solidFill>
          <a:ln>
            <a:solidFill>
              <a:srgbClr val="E8F3FA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ФАКТОРИНГ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4480560" y="1417320"/>
            <a:ext cx="3246120" cy="457200"/>
          </a:xfrm>
          <a:prstGeom prst="roundRect">
            <a:avLst/>
          </a:prstGeom>
          <a:solidFill>
            <a:srgbClr val="FEF3D7"/>
          </a:solidFill>
          <a:ln>
            <a:solidFill>
              <a:srgbClr val="FEF3D7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D99A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ФОРФЕЙТИНГ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183880" y="1417320"/>
            <a:ext cx="3246120" cy="457200"/>
          </a:xfrm>
          <a:prstGeom prst="roundRect">
            <a:avLst/>
          </a:prstGeom>
          <a:solidFill>
            <a:srgbClr val="EAF6ED"/>
          </a:solidFill>
          <a:ln>
            <a:solidFill>
              <a:srgbClr val="EAF6ED"/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ЛІЗИНГ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68680" y="2084832"/>
            <a:ext cx="3063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20" dirty="0">
                <a:solidFill>
                  <a:srgbClr val="334155"/>
                </a:solidFill>
              </a:rPr>
              <a:t>Продаж дебіторської заборгованості фактору для швидкого отримання коштів за поставку з відстрочкою платежу.</a:t>
            </a:r>
            <a:endParaRPr lang="en-US" sz="1520" dirty="0"/>
          </a:p>
        </p:txBody>
      </p:sp>
      <p:sp>
        <p:nvSpPr>
          <p:cNvPr id="9" name="Text 7"/>
          <p:cNvSpPr/>
          <p:nvPr/>
        </p:nvSpPr>
        <p:spPr>
          <a:xfrm>
            <a:off x="4572000" y="2084832"/>
            <a:ext cx="3063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20" dirty="0">
                <a:solidFill>
                  <a:srgbClr val="334155"/>
                </a:solidFill>
              </a:rPr>
              <a:t>Купівля боргових зобов’язань імпортера без права регресу на експортера, часто для великих і довших угод.</a:t>
            </a:r>
            <a:endParaRPr lang="en-US" sz="1520" dirty="0"/>
          </a:p>
        </p:txBody>
      </p:sp>
      <p:sp>
        <p:nvSpPr>
          <p:cNvPr id="10" name="Text 8"/>
          <p:cNvSpPr/>
          <p:nvPr/>
        </p:nvSpPr>
        <p:spPr>
          <a:xfrm>
            <a:off x="8275320" y="2084832"/>
            <a:ext cx="3063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20" dirty="0">
                <a:solidFill>
                  <a:srgbClr val="334155"/>
                </a:solidFill>
              </a:rPr>
              <a:t>Передання обладнання або майна у користування за плату, коли повна одноразова оплата є фінансово важкою.</a:t>
            </a:r>
            <a:endParaRPr lang="en-US" sz="1520" dirty="0"/>
          </a:p>
        </p:txBody>
      </p:sp>
      <p:sp>
        <p:nvSpPr>
          <p:cNvPr id="11" name="Text 9"/>
          <p:cNvSpPr/>
          <p:nvPr/>
        </p:nvSpPr>
        <p:spPr>
          <a:xfrm>
            <a:off x="960120" y="3337560"/>
            <a:ext cx="128016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E6B9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переваги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914400" y="3657600"/>
            <a:ext cx="2926080" cy="10972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4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ліквідність</a:t>
            </a:r>
            <a:endParaRPr lang="en-US" sz="1420" dirty="0"/>
          </a:p>
          <a:p>
            <a:pPr marL="177800" indent="-177800">
              <a:buSzPct val="100000"/>
              <a:buChar char="•"/>
            </a:pPr>
            <a:r>
              <a:rPr lang="en-US" sz="14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менше адміністрування</a:t>
            </a:r>
            <a:endParaRPr lang="en-US" sz="1420" dirty="0"/>
          </a:p>
          <a:p>
            <a:pPr marL="177800" indent="-177800">
              <a:buSzPct val="100000"/>
              <a:buChar char="•"/>
            </a:pPr>
            <a:r>
              <a:rPr lang="en-US" sz="14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можливе покриття ризику неплатежу</a:t>
            </a:r>
            <a:endParaRPr lang="en-US" sz="1420" dirty="0"/>
          </a:p>
        </p:txBody>
      </p:sp>
      <p:sp>
        <p:nvSpPr>
          <p:cNvPr id="13" name="Text 11"/>
          <p:cNvSpPr/>
          <p:nvPr/>
        </p:nvSpPr>
        <p:spPr>
          <a:xfrm>
            <a:off x="4663440" y="3337560"/>
            <a:ext cx="128016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D99A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переваги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4617720" y="3657600"/>
            <a:ext cx="2926080" cy="10972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4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кошти одразу</a:t>
            </a:r>
            <a:endParaRPr lang="en-US" sz="1420" dirty="0"/>
          </a:p>
          <a:p>
            <a:pPr marL="177800" indent="-177800">
              <a:buSzPct val="100000"/>
              <a:buChar char="•"/>
            </a:pPr>
            <a:r>
              <a:rPr lang="en-US" sz="14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без регресу</a:t>
            </a:r>
            <a:endParaRPr lang="en-US" sz="1420" dirty="0"/>
          </a:p>
          <a:p>
            <a:pPr marL="177800" indent="-177800">
              <a:buSzPct val="100000"/>
              <a:buChar char="•"/>
            </a:pPr>
            <a:r>
              <a:rPr lang="en-US" sz="14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підходить для обладнання та великих контрактів</a:t>
            </a:r>
            <a:endParaRPr lang="en-US" sz="1420" dirty="0"/>
          </a:p>
        </p:txBody>
      </p:sp>
      <p:sp>
        <p:nvSpPr>
          <p:cNvPr id="15" name="Text 13"/>
          <p:cNvSpPr/>
          <p:nvPr/>
        </p:nvSpPr>
        <p:spPr>
          <a:xfrm>
            <a:off x="8366760" y="3337560"/>
            <a:ext cx="128016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59A96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переваги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8321040" y="3657600"/>
            <a:ext cx="2926080" cy="109728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4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оновлення активів</a:t>
            </a:r>
            <a:endParaRPr lang="en-US" sz="1420" dirty="0"/>
          </a:p>
          <a:p>
            <a:pPr marL="177800" indent="-177800">
              <a:buSzPct val="100000"/>
              <a:buChar char="•"/>
            </a:pPr>
            <a:r>
              <a:rPr lang="en-US" sz="14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гнучкий графік платежів</a:t>
            </a:r>
            <a:endParaRPr lang="en-US" sz="1420" dirty="0"/>
          </a:p>
          <a:p>
            <a:pPr marL="177800" indent="-177800">
              <a:buSzPct val="100000"/>
              <a:buChar char="•"/>
            </a:pPr>
            <a:r>
              <a:rPr lang="en-US" sz="14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доступ до сучасних технологій</a:t>
            </a:r>
            <a:endParaRPr lang="en-US" sz="1420" dirty="0"/>
          </a:p>
        </p:txBody>
      </p:sp>
      <p:sp>
        <p:nvSpPr>
          <p:cNvPr id="17" name="Text 15"/>
          <p:cNvSpPr/>
          <p:nvPr/>
        </p:nvSpPr>
        <p:spPr>
          <a:xfrm>
            <a:off x="960120" y="5532120"/>
            <a:ext cx="101498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630" b="1" dirty="0">
                <a:solidFill>
                  <a:srgbClr val="12324A"/>
                </a:solidFill>
              </a:rPr>
              <a:t>Спільна функція: перетворити майбутні платежі або майбутню економічну вигоду на поточну здатність підприємства виконувати зовнішньоторговельну угоду.</a:t>
            </a:r>
            <a:endParaRPr lang="en-US" sz="1630" dirty="0"/>
          </a:p>
        </p:txBody>
      </p:sp>
      <p:sp>
        <p:nvSpPr>
          <p:cNvPr id="18" name="Text 16"/>
          <p:cNvSpPr/>
          <p:nvPr/>
        </p:nvSpPr>
        <p:spPr>
          <a:xfrm>
            <a:off x="502920" y="6473952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190A3"/>
                </a:solidFill>
              </a:rPr>
              <a:t>Міжнародні фінанси / зовнішньоекономічна діяльність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A93A3"/>
                </a:solidFill>
              </a:defRPr>
            </a:lvl1pPr>
          </a:lstStyle>
          <a:p>
            <a:pPr algn="l"/>
            <a:fld id="{F7021451-1387-4CA6-816F-3879F97B5CBC}" type="slidenum">
              <a:rPr lang="en-US" b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1116</Words>
  <Application>Microsoft Office PowerPoint</Application>
  <PresentationFormat>Широкий екран</PresentationFormat>
  <Paragraphs>241</Paragraphs>
  <Slides>13</Slides>
  <Notes>13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ChatGPT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6. Банківське фінансування зовнішньоторговельних угод</dc:title>
  <dc:subject>Тема 6. Банківське фінансування зовнішньоторговельних угод</dc:subject>
  <dc:creator>OpenAI</dc:creator>
  <cp:lastModifiedBy>Iryna Abramova</cp:lastModifiedBy>
  <cp:revision>2</cp:revision>
  <dcterms:created xsi:type="dcterms:W3CDTF">2026-05-02T11:19:56Z</dcterms:created>
  <dcterms:modified xsi:type="dcterms:W3CDTF">2026-05-02T11:49:46Z</dcterms:modified>
</cp:coreProperties>
</file>