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2" r:id="rId4"/>
    <p:sldId id="283" r:id="rId5"/>
    <p:sldId id="288" r:id="rId6"/>
    <p:sldId id="289" r:id="rId7"/>
    <p:sldId id="290" r:id="rId8"/>
    <p:sldId id="291" r:id="rId9"/>
    <p:sldId id="271" r:id="rId10"/>
    <p:sldId id="292" r:id="rId11"/>
    <p:sldId id="293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A2D7A6-9A22-4D8B-B194-E3BDFF288DFE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620688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Національна ідентичність та національна безпека: </a:t>
            </a:r>
          </a:p>
          <a:p>
            <a:pPr indent="342900" algn="ctr">
              <a:spcAft>
                <a:spcPts val="0"/>
              </a:spcAft>
            </a:pP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світові тенденції.</a:t>
            </a:r>
          </a:p>
          <a:p>
            <a:pPr indent="342900" algn="ctr">
              <a:spcAft>
                <a:spcPts val="0"/>
              </a:spcAft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	НАТО: історія створення та розвитку Північноатлантичного альянсу.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	Виклики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XXI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століття: стратегія НАТО боротьби з глобальними загрозами і викликами.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	Національна ідентичність як фактор національної та міжнародної безпеки.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	Розмивання ідентичності – феномен номадизму як новий спосіб життя та мислення людини у ХХІ ст.</a:t>
            </a:r>
          </a:p>
        </p:txBody>
      </p:sp>
    </p:spTree>
    <p:extLst>
      <p:ext uri="{BB962C8B-B14F-4D97-AF65-F5344CB8AC3E}">
        <p14:creationId xmlns:p14="http://schemas.microsoft.com/office/powerpoint/2010/main" val="7170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71462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Національна ідентичність як фактор національної та міжнародної безпеки.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питання національної ідентичності для безпеки сучасних держав не можна недооцінювати. Від характеру, змісту національної ідентичності(-ей), що існують, значною мірою залежить майбутнє як самої держави, так і характеру розвитку відносин у країні між різними групами населення. </a:t>
            </a: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 того, чи населення певної країни ідентифікує себе, власні та групові інтереси з державою, чи держава трактується як завада для реалізації культурних, етнічних, релігійних,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мовних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політичних, економічних тощо інтересів, безпосередньо залежить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територіальна цілісність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 взаємовідносин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між різними групами населення (етнічними, політичними, соціальними, релігійними тощо),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ступінь консолідованості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 визначеності суспільства щодо власного майбутнього розвитку в межах певного державного утворення,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повага й довіра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державних органів, символів тощо.</a:t>
            </a:r>
          </a:p>
          <a:p>
            <a:pPr indent="457200" algn="just"/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Більшість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негативних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з погляду національної безпеки,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у країнах Європейського континенту і Північної Америки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переважно саме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кризу національних </a:t>
            </a:r>
            <a:r>
              <a:rPr lang="uk-UA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ідентичностей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Етномовний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сепаратизм Канади і Бельгії, </a:t>
            </a:r>
            <a:r>
              <a:rPr lang="uk-UA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регіоналізаційні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процеси у Великій Британії, спільність і для Європи, і для Північної Америки проблем, пов’язаних з напливом мігрантів. </a:t>
            </a:r>
            <a:endParaRPr lang="uk-UA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71462"/>
            <a:ext cx="835292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	Розмивання ідентичності – феномен номадизму як новий спосіб життя та мислення людини у ХХІ ст.</a:t>
            </a:r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Номадизм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сучасне наукове поняття, що означає:</a:t>
            </a:r>
          </a:p>
          <a:p>
            <a:pPr marL="342900" indent="-342900" algn="just">
              <a:buAutoNum type="arabicParenR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кочовий (мобільний) спосіб життя людей, характерний для носіїв субкультури ХХІ ст.; </a:t>
            </a:r>
          </a:p>
          <a:p>
            <a:pPr marL="342900" indent="-342900" algn="just">
              <a:buAutoNum type="arabicParenR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концепцію, згідно з якою майбутнє людства бачиться не в національно-територіальній 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 та обмеженості, а у вільному пересуванні по всій планеті людей та їх творінь; всепланетне козівництво.</a:t>
            </a:r>
          </a:p>
          <a:p>
            <a:pPr indent="457200" algn="just"/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Своєрідну спробу з’ясувати логіку еволюції сучасного світу та виділити його складові поставив перед собою дослідник глобалізаційних процесів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Жак Атталі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відомий французький економіст, сучасний мислитель-футуролог. Ж. Атталі у своїй праці «На порозі нового тисячоліття» змальовує образ нового соціального світу. </a:t>
            </a:r>
          </a:p>
          <a:p>
            <a:pPr indent="457200" algn="ctr"/>
            <a:r>
              <a:rPr lang="uk-UA" sz="1600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Фактор, який сприяє кочівництву: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на основі передових технологій нових видів портативних виробів і товарів, які 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нададуть людям недосяжної раніше можливості освіти, роботи, творчості, комунікації, розвитку.</a:t>
            </a:r>
          </a:p>
          <a:p>
            <a:pPr indent="457200" algn="just"/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призведе до формування таких рис як: відкритість новизні, універсалізм, екологічне мислення, креативність та ін.</a:t>
            </a:r>
          </a:p>
          <a:p>
            <a:pPr indent="457200" algn="just"/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моменти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способу життя складаються в свободі вибору місця перебування і способів пізнання світу. </a:t>
            </a:r>
          </a:p>
          <a:p>
            <a:pPr indent="457200"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 сторона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 цифрового кочівництва – самотність, нестабільний заробіток і неможливість сконцентруватися на виконанні робочих завдань.</a:t>
            </a:r>
          </a:p>
        </p:txBody>
      </p:sp>
    </p:spTree>
    <p:extLst>
      <p:ext uri="{BB962C8B-B14F-4D97-AF65-F5344CB8AC3E}">
        <p14:creationId xmlns:p14="http://schemas.microsoft.com/office/powerpoint/2010/main" val="1952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pic>
        <p:nvPicPr>
          <p:cNvPr id="1026" name="Picture 2" descr="Ґійом Фай: Футуризм і сучасність - Пломін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636912"/>
            <a:ext cx="37444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номадизму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(цифрового кочівництва,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nomad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існування групи людей, яка веде «мобільний спосіб життя», постійно змінюючи місця проживання, а також використовуючи цифрові телекомунікаційні технології для виконання своїх професійних обов’язків і вирішення інших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НАТО: історія створення та розвитку Північноатлантичного альянсу.</a:t>
            </a:r>
          </a:p>
          <a:p>
            <a:pPr indent="228600" algn="just">
              <a:spcAft>
                <a:spcPts val="0"/>
              </a:spcAft>
            </a:pPr>
            <a:r>
              <a:rPr lang="uk-UA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Холодна </a:t>
            </a:r>
            <a:r>
              <a:rPr lang="uk-UA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війна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назва періоду конфронтації між західними державами і країнами радянського блоку (СРСР і його сателітами) після закінчення Другої світової війни (з кінця 1940-х до кінця 1980-х рр.).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uk-UA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різні підходи союзників по антигітлерівській коаліції до післявоєнного облаштування світу.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перетворення СРСР та США на наддержави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розкол світу на соціалістичні та капіталістичні країни.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боротьба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сфери впливу між СРСР і США.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Початок «холодної війни» – промова Черчилля 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березня 1946 р.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американському місті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Фултоні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(США).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39199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/>
            <a:r>
              <a:rPr lang="uk-UA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Утворення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Північноатлантичного союзу (НАТО) і Варшавського блоку (</a:t>
            </a:r>
            <a:r>
              <a:rPr lang="uk-UA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ОВД).</a:t>
            </a:r>
          </a:p>
          <a:p>
            <a:pPr lvl="0" indent="342900" algn="ctr"/>
            <a:endParaRPr lang="uk-UA" sz="22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/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квітня </a:t>
            </a: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1949 р.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міністри закордонних справ Бельгії, Ісландії, Данії, Канади, Люксембургу, Нідерландів, Норвегії, Португалії, Італії, Велико­британії, Франції та США уклали у Вашингтоні Північноатлантич­ний пакт (</a:t>
            </a: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1952 р. до НАТО увійшли Греція та Туреччина, у 1955 р. — ФРН. </a:t>
            </a:r>
          </a:p>
          <a:p>
            <a:pPr lvl="0" indent="342900" algn="just"/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іншого боку СРСР та його союзники створили у травні       </a:t>
            </a: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1955 р. Організацію Варшавського договору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(Албанія, Болгарія, Угорщина, НДР, Польща, Румунія, Чехословаччина та Радянський Союз).</a:t>
            </a:r>
          </a:p>
          <a:p>
            <a:pPr lvl="0" indent="342900" algn="just"/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нарощувалася гонка озброєнь. Невдовзі після ство­рення атомної зброї у США (1945 p.) Радянський Союз провів перше випробування своєї такої зброї у </a:t>
            </a:r>
            <a:r>
              <a:rPr lang="uk-UA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1949 p.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Великобрита­нія — у 1952 р.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0642"/>
            <a:ext cx="8496944" cy="634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pic>
        <p:nvPicPr>
          <p:cNvPr id="5" name="Рисунок 4" descr="Изображение выглядит как человек, в помещении, потолок, люди&#10;&#10;Автоматически созданное описание">
            <a:extLst>
              <a:ext uri="{FF2B5EF4-FFF2-40B4-BE49-F238E27FC236}">
                <a16:creationId xmlns:a16="http://schemas.microsoft.com/office/drawing/2014/main" id="{545D076F-BC25-934C-5D44-06B156F106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31802" r="1" b="19607"/>
          <a:stretch/>
        </p:blipFill>
        <p:spPr>
          <a:xfrm>
            <a:off x="357" y="-33773"/>
            <a:ext cx="9143643" cy="3820944"/>
          </a:xfrm>
          <a:custGeom>
            <a:avLst/>
            <a:gdLst/>
            <a:ahLst/>
            <a:cxnLst/>
            <a:rect l="l" t="t" r="r" b="b"/>
            <a:pathLst>
              <a:path w="12191524" h="3820944">
                <a:moveTo>
                  <a:pt x="0" y="0"/>
                </a:moveTo>
                <a:lnTo>
                  <a:pt x="12191524" y="0"/>
                </a:lnTo>
                <a:lnTo>
                  <a:pt x="12191524" y="999522"/>
                </a:lnTo>
                <a:lnTo>
                  <a:pt x="12191524" y="1442807"/>
                </a:lnTo>
                <a:lnTo>
                  <a:pt x="12122577" y="1473667"/>
                </a:lnTo>
                <a:cubicBezTo>
                  <a:pt x="12109137" y="1479237"/>
                  <a:pt x="12094348" y="1482309"/>
                  <a:pt x="12082252" y="1489797"/>
                </a:cubicBezTo>
                <a:cubicBezTo>
                  <a:pt x="12026558" y="1523980"/>
                  <a:pt x="11972595" y="1560851"/>
                  <a:pt x="11916137" y="1593691"/>
                </a:cubicBezTo>
                <a:cubicBezTo>
                  <a:pt x="11857951" y="1627681"/>
                  <a:pt x="11805909" y="1667816"/>
                  <a:pt x="11765771" y="1722164"/>
                </a:cubicBezTo>
                <a:cubicBezTo>
                  <a:pt x="11728516" y="1772670"/>
                  <a:pt x="11692413" y="1823942"/>
                  <a:pt x="11655351" y="1874640"/>
                </a:cubicBezTo>
                <a:cubicBezTo>
                  <a:pt x="11645941" y="1887507"/>
                  <a:pt x="11637298" y="1902679"/>
                  <a:pt x="11624432" y="1910938"/>
                </a:cubicBezTo>
                <a:cubicBezTo>
                  <a:pt x="11597739" y="1928220"/>
                  <a:pt x="11568548" y="1942239"/>
                  <a:pt x="11539935" y="1956449"/>
                </a:cubicBezTo>
                <a:cubicBezTo>
                  <a:pt x="11515354" y="1968548"/>
                  <a:pt x="11489237" y="1977572"/>
                  <a:pt x="11465234" y="1990631"/>
                </a:cubicBezTo>
                <a:cubicBezTo>
                  <a:pt x="11446031" y="2001003"/>
                  <a:pt x="11428938" y="2015406"/>
                  <a:pt x="11411078" y="2028464"/>
                </a:cubicBezTo>
                <a:cubicBezTo>
                  <a:pt x="11395523" y="2039793"/>
                  <a:pt x="11378432" y="2049587"/>
                  <a:pt x="11365374" y="2063224"/>
                </a:cubicBezTo>
                <a:cubicBezTo>
                  <a:pt x="11333494" y="2096253"/>
                  <a:pt x="11301423" y="2128708"/>
                  <a:pt x="11261864" y="2153097"/>
                </a:cubicBezTo>
                <a:cubicBezTo>
                  <a:pt x="11222880" y="2177292"/>
                  <a:pt x="11186009" y="2204371"/>
                  <a:pt x="11147219" y="2228952"/>
                </a:cubicBezTo>
                <a:cubicBezTo>
                  <a:pt x="11109194" y="2252957"/>
                  <a:pt x="11074820" y="2279264"/>
                  <a:pt x="11055040" y="2321898"/>
                </a:cubicBezTo>
                <a:cubicBezTo>
                  <a:pt x="11046207" y="2340716"/>
                  <a:pt x="11033723" y="2361265"/>
                  <a:pt x="11017016" y="2372212"/>
                </a:cubicBezTo>
                <a:cubicBezTo>
                  <a:pt x="10993203" y="2387766"/>
                  <a:pt x="10963054" y="2393336"/>
                  <a:pt x="10937127" y="2406587"/>
                </a:cubicBezTo>
                <a:cubicBezTo>
                  <a:pt x="10906594" y="2422142"/>
                  <a:pt x="10871260" y="2435584"/>
                  <a:pt x="10850520" y="2460357"/>
                </a:cubicBezTo>
                <a:cubicBezTo>
                  <a:pt x="10832083" y="2482442"/>
                  <a:pt x="10813456" y="2499725"/>
                  <a:pt x="10789065" y="2513743"/>
                </a:cubicBezTo>
                <a:cubicBezTo>
                  <a:pt x="10771977" y="2523538"/>
                  <a:pt x="10759302" y="2541396"/>
                  <a:pt x="10741635" y="2549463"/>
                </a:cubicBezTo>
                <a:cubicBezTo>
                  <a:pt x="10718398" y="2560217"/>
                  <a:pt x="10694970" y="2568667"/>
                  <a:pt x="10674613" y="2585374"/>
                </a:cubicBezTo>
                <a:cubicBezTo>
                  <a:pt x="10653488" y="2602657"/>
                  <a:pt x="10629485" y="2616291"/>
                  <a:pt x="10607400" y="2632424"/>
                </a:cubicBezTo>
                <a:cubicBezTo>
                  <a:pt x="10595686" y="2641064"/>
                  <a:pt x="10586083" y="2652395"/>
                  <a:pt x="10574755" y="2661421"/>
                </a:cubicBezTo>
                <a:cubicBezTo>
                  <a:pt x="10554014" y="2677936"/>
                  <a:pt x="10532889" y="2694066"/>
                  <a:pt x="10511572" y="2709621"/>
                </a:cubicBezTo>
                <a:cubicBezTo>
                  <a:pt x="10490258" y="2725177"/>
                  <a:pt x="10469901" y="2743228"/>
                  <a:pt x="10446472" y="2754559"/>
                </a:cubicBezTo>
                <a:cubicBezTo>
                  <a:pt x="10406530" y="2773763"/>
                  <a:pt x="10362937" y="2785286"/>
                  <a:pt x="10324143" y="2806024"/>
                </a:cubicBezTo>
                <a:cubicBezTo>
                  <a:pt x="10284778" y="2827147"/>
                  <a:pt x="10247712" y="2853650"/>
                  <a:pt x="10212763" y="2881687"/>
                </a:cubicBezTo>
                <a:cubicBezTo>
                  <a:pt x="10185110" y="2903772"/>
                  <a:pt x="10159185" y="2925665"/>
                  <a:pt x="10124423" y="2936993"/>
                </a:cubicBezTo>
                <a:cubicBezTo>
                  <a:pt x="10105029" y="2943332"/>
                  <a:pt x="10084674" y="2957158"/>
                  <a:pt x="10072957" y="2973291"/>
                </a:cubicBezTo>
                <a:cubicBezTo>
                  <a:pt x="10047608" y="3008432"/>
                  <a:pt x="10015155" y="3033205"/>
                  <a:pt x="9978476" y="3054330"/>
                </a:cubicBezTo>
                <a:cubicBezTo>
                  <a:pt x="9929506" y="3082751"/>
                  <a:pt x="9881112" y="3111748"/>
                  <a:pt x="9831950" y="3139593"/>
                </a:cubicBezTo>
                <a:cubicBezTo>
                  <a:pt x="9802955" y="3156110"/>
                  <a:pt x="9774150" y="3173585"/>
                  <a:pt x="9743420" y="3185683"/>
                </a:cubicBezTo>
                <a:cubicBezTo>
                  <a:pt x="9680626" y="3210648"/>
                  <a:pt x="9616293" y="3231963"/>
                  <a:pt x="9552921" y="3255202"/>
                </a:cubicBezTo>
                <a:cubicBezTo>
                  <a:pt x="9532180" y="3262690"/>
                  <a:pt x="9512591" y="3273445"/>
                  <a:pt x="9491467" y="3279975"/>
                </a:cubicBezTo>
                <a:cubicBezTo>
                  <a:pt x="9468614" y="3287079"/>
                  <a:pt x="9444037" y="3289191"/>
                  <a:pt x="9421184" y="3296297"/>
                </a:cubicBezTo>
                <a:cubicBezTo>
                  <a:pt x="9383158" y="3308010"/>
                  <a:pt x="9346287" y="3322991"/>
                  <a:pt x="9308263" y="3334897"/>
                </a:cubicBezTo>
                <a:cubicBezTo>
                  <a:pt x="9234905" y="3357750"/>
                  <a:pt x="9161354" y="3379643"/>
                  <a:pt x="9087805" y="3401342"/>
                </a:cubicBezTo>
                <a:cubicBezTo>
                  <a:pt x="9072058" y="3405952"/>
                  <a:pt x="9054966" y="3406528"/>
                  <a:pt x="9039413" y="3411520"/>
                </a:cubicBezTo>
                <a:cubicBezTo>
                  <a:pt x="8998123" y="3424963"/>
                  <a:pt x="8957026" y="3439557"/>
                  <a:pt x="8916122" y="3454344"/>
                </a:cubicBezTo>
                <a:cubicBezTo>
                  <a:pt x="8891351" y="3463370"/>
                  <a:pt x="8867152" y="3474508"/>
                  <a:pt x="8842189" y="3483149"/>
                </a:cubicBezTo>
                <a:cubicBezTo>
                  <a:pt x="8822216" y="3490063"/>
                  <a:pt x="8801668" y="3495439"/>
                  <a:pt x="8780927" y="3499665"/>
                </a:cubicBezTo>
                <a:cubicBezTo>
                  <a:pt x="8763068" y="3503316"/>
                  <a:pt x="8744441" y="3502930"/>
                  <a:pt x="8726773" y="3507348"/>
                </a:cubicBezTo>
                <a:cubicBezTo>
                  <a:pt x="8678955" y="3519252"/>
                  <a:pt x="8631715" y="3532697"/>
                  <a:pt x="8584281" y="3545369"/>
                </a:cubicBezTo>
                <a:cubicBezTo>
                  <a:pt x="8565270" y="3550363"/>
                  <a:pt x="8545874" y="3554014"/>
                  <a:pt x="8527437" y="3560350"/>
                </a:cubicBezTo>
                <a:cubicBezTo>
                  <a:pt x="8478083" y="3577056"/>
                  <a:pt x="8429499" y="3596067"/>
                  <a:pt x="8379953" y="3611816"/>
                </a:cubicBezTo>
                <a:cubicBezTo>
                  <a:pt x="8338858" y="3624874"/>
                  <a:pt x="8296608" y="3634283"/>
                  <a:pt x="8254935" y="3645805"/>
                </a:cubicBezTo>
                <a:cubicBezTo>
                  <a:pt x="8237268" y="3650799"/>
                  <a:pt x="8220369" y="3657906"/>
                  <a:pt x="8202705" y="3662128"/>
                </a:cubicBezTo>
                <a:cubicBezTo>
                  <a:pt x="8163143" y="3671732"/>
                  <a:pt x="8123007" y="3679796"/>
                  <a:pt x="8083256" y="3689399"/>
                </a:cubicBezTo>
                <a:cubicBezTo>
                  <a:pt x="8060593" y="3694967"/>
                  <a:pt x="8038702" y="3704953"/>
                  <a:pt x="8015657" y="3708604"/>
                </a:cubicBezTo>
                <a:cubicBezTo>
                  <a:pt x="7960927" y="3717244"/>
                  <a:pt x="7905813" y="3723388"/>
                  <a:pt x="7850697" y="3730302"/>
                </a:cubicBezTo>
                <a:cubicBezTo>
                  <a:pt x="7793857" y="3737407"/>
                  <a:pt x="7737204" y="3744897"/>
                  <a:pt x="7680358" y="3751233"/>
                </a:cubicBezTo>
                <a:cubicBezTo>
                  <a:pt x="7649249" y="3754499"/>
                  <a:pt x="7617946" y="3755075"/>
                  <a:pt x="7586836" y="3758148"/>
                </a:cubicBezTo>
                <a:cubicBezTo>
                  <a:pt x="7559567" y="3760838"/>
                  <a:pt x="7532490" y="3765830"/>
                  <a:pt x="7505221" y="3769096"/>
                </a:cubicBezTo>
                <a:cubicBezTo>
                  <a:pt x="7481600" y="3771782"/>
                  <a:pt x="7457787" y="3773318"/>
                  <a:pt x="7434167" y="3776008"/>
                </a:cubicBezTo>
                <a:cubicBezTo>
                  <a:pt x="7396337" y="3780424"/>
                  <a:pt x="7358696" y="3785419"/>
                  <a:pt x="7321059" y="3790027"/>
                </a:cubicBezTo>
                <a:cubicBezTo>
                  <a:pt x="7305312" y="3791755"/>
                  <a:pt x="7288795" y="3796555"/>
                  <a:pt x="7274008" y="3793677"/>
                </a:cubicBezTo>
                <a:cubicBezTo>
                  <a:pt x="7236753" y="3786377"/>
                  <a:pt x="7200073" y="3788491"/>
                  <a:pt x="7163010" y="3793483"/>
                </a:cubicBezTo>
                <a:cubicBezTo>
                  <a:pt x="7150336" y="3795213"/>
                  <a:pt x="7136701" y="3794827"/>
                  <a:pt x="7124411" y="3791563"/>
                </a:cubicBezTo>
                <a:cubicBezTo>
                  <a:pt x="7099253" y="3785033"/>
                  <a:pt x="7074865" y="3775814"/>
                  <a:pt x="7050092" y="3767750"/>
                </a:cubicBezTo>
                <a:cubicBezTo>
                  <a:pt x="7047401" y="3766790"/>
                  <a:pt x="7044138" y="3766598"/>
                  <a:pt x="7041259" y="3766022"/>
                </a:cubicBezTo>
                <a:cubicBezTo>
                  <a:pt x="7024935" y="3762756"/>
                  <a:pt x="7008806" y="3759492"/>
                  <a:pt x="6992479" y="3756611"/>
                </a:cubicBezTo>
                <a:cubicBezTo>
                  <a:pt x="6983647" y="3755075"/>
                  <a:pt x="6974621" y="3754883"/>
                  <a:pt x="6965786" y="3753539"/>
                </a:cubicBezTo>
                <a:cubicBezTo>
                  <a:pt x="6931605" y="3748161"/>
                  <a:pt x="6893965" y="3757188"/>
                  <a:pt x="6864390" y="3733953"/>
                </a:cubicBezTo>
                <a:cubicBezTo>
                  <a:pt x="6845188" y="3718972"/>
                  <a:pt x="6826559" y="3722430"/>
                  <a:pt x="6806012" y="3724734"/>
                </a:cubicBezTo>
                <a:cubicBezTo>
                  <a:pt x="6790457" y="3726462"/>
                  <a:pt x="6774517" y="3725884"/>
                  <a:pt x="6758771" y="3726078"/>
                </a:cubicBezTo>
                <a:cubicBezTo>
                  <a:pt x="6731118" y="3726652"/>
                  <a:pt x="6703464" y="3726846"/>
                  <a:pt x="6675809" y="3727806"/>
                </a:cubicBezTo>
                <a:cubicBezTo>
                  <a:pt x="6666975" y="3728190"/>
                  <a:pt x="6657953" y="3732993"/>
                  <a:pt x="6649308" y="3732225"/>
                </a:cubicBezTo>
                <a:cubicBezTo>
                  <a:pt x="6609365" y="3728574"/>
                  <a:pt x="6569421" y="3722812"/>
                  <a:pt x="6529475" y="3719548"/>
                </a:cubicBezTo>
                <a:cubicBezTo>
                  <a:pt x="6506816" y="3717630"/>
                  <a:pt x="6483579" y="3721276"/>
                  <a:pt x="6461111" y="3718588"/>
                </a:cubicBezTo>
                <a:cubicBezTo>
                  <a:pt x="6435188" y="3715516"/>
                  <a:pt x="6409839" y="3707644"/>
                  <a:pt x="6384104" y="3702841"/>
                </a:cubicBezTo>
                <a:cubicBezTo>
                  <a:pt x="6377000" y="3701497"/>
                  <a:pt x="6369125" y="3703225"/>
                  <a:pt x="6361637" y="3703609"/>
                </a:cubicBezTo>
                <a:cubicBezTo>
                  <a:pt x="6353187" y="3703993"/>
                  <a:pt x="6344928" y="3704761"/>
                  <a:pt x="6336480" y="3704953"/>
                </a:cubicBezTo>
                <a:cubicBezTo>
                  <a:pt x="6310745" y="3705339"/>
                  <a:pt x="6285014" y="3704761"/>
                  <a:pt x="6259279" y="3706108"/>
                </a:cubicBezTo>
                <a:cubicBezTo>
                  <a:pt x="6243533" y="3706876"/>
                  <a:pt x="6227020" y="3714748"/>
                  <a:pt x="6212421" y="3711868"/>
                </a:cubicBezTo>
                <a:cubicBezTo>
                  <a:pt x="6182658" y="3706298"/>
                  <a:pt x="6152891" y="3718780"/>
                  <a:pt x="6123127" y="3708412"/>
                </a:cubicBezTo>
                <a:cubicBezTo>
                  <a:pt x="6113907" y="3705339"/>
                  <a:pt x="6101232" y="3713020"/>
                  <a:pt x="6090095" y="3713404"/>
                </a:cubicBezTo>
                <a:cubicBezTo>
                  <a:pt x="6062249" y="3714364"/>
                  <a:pt x="6034404" y="3714172"/>
                  <a:pt x="6006559" y="3713980"/>
                </a:cubicBezTo>
                <a:cubicBezTo>
                  <a:pt x="5981594" y="3713788"/>
                  <a:pt x="5955667" y="3716476"/>
                  <a:pt x="5931664" y="3711100"/>
                </a:cubicBezTo>
                <a:cubicBezTo>
                  <a:pt x="5906505" y="3705339"/>
                  <a:pt x="5883846" y="3706108"/>
                  <a:pt x="5859457" y="3712636"/>
                </a:cubicBezTo>
                <a:cubicBezTo>
                  <a:pt x="5842749" y="3717052"/>
                  <a:pt x="5825082" y="3717630"/>
                  <a:pt x="5807800" y="3718972"/>
                </a:cubicBezTo>
                <a:cubicBezTo>
                  <a:pt x="5789173" y="3720508"/>
                  <a:pt x="5768624" y="3716476"/>
                  <a:pt x="5751725" y="3722812"/>
                </a:cubicBezTo>
                <a:cubicBezTo>
                  <a:pt x="5701409" y="3741633"/>
                  <a:pt x="5649751" y="3745665"/>
                  <a:pt x="5597135" y="3745665"/>
                </a:cubicBezTo>
                <a:cubicBezTo>
                  <a:pt x="5587530" y="3745665"/>
                  <a:pt x="5577737" y="3742979"/>
                  <a:pt x="5568522" y="3740097"/>
                </a:cubicBezTo>
                <a:cubicBezTo>
                  <a:pt x="5514748" y="3722812"/>
                  <a:pt x="5460785" y="3724348"/>
                  <a:pt x="5406055" y="3734911"/>
                </a:cubicBezTo>
                <a:cubicBezTo>
                  <a:pt x="5394725" y="3737217"/>
                  <a:pt x="5382052" y="3737601"/>
                  <a:pt x="5370722" y="3735297"/>
                </a:cubicBezTo>
                <a:cubicBezTo>
                  <a:pt x="5338843" y="3728574"/>
                  <a:pt x="5307923" y="3717436"/>
                  <a:pt x="5275854" y="3712636"/>
                </a:cubicBezTo>
                <a:cubicBezTo>
                  <a:pt x="5222853" y="3704761"/>
                  <a:pt x="5176956" y="3731262"/>
                  <a:pt x="5129523" y="3748547"/>
                </a:cubicBezTo>
                <a:cubicBezTo>
                  <a:pt x="5084393" y="3764870"/>
                  <a:pt x="5045986" y="3801741"/>
                  <a:pt x="4992598" y="3793483"/>
                </a:cubicBezTo>
                <a:cubicBezTo>
                  <a:pt x="4987223" y="3792715"/>
                  <a:pt x="4981269" y="3797899"/>
                  <a:pt x="4975315" y="3799245"/>
                </a:cubicBezTo>
                <a:cubicBezTo>
                  <a:pt x="4958992" y="3802893"/>
                  <a:pt x="4942670" y="3807309"/>
                  <a:pt x="4926153" y="3809040"/>
                </a:cubicBezTo>
                <a:cubicBezTo>
                  <a:pt x="4905990" y="3811344"/>
                  <a:pt x="4885441" y="3810576"/>
                  <a:pt x="4865279" y="3812496"/>
                </a:cubicBezTo>
                <a:cubicBezTo>
                  <a:pt x="4839352" y="3814800"/>
                  <a:pt x="4813813" y="3820944"/>
                  <a:pt x="4788077" y="3820944"/>
                </a:cubicBezTo>
                <a:cubicBezTo>
                  <a:pt x="4767337" y="3820944"/>
                  <a:pt x="4746790" y="3813840"/>
                  <a:pt x="4726243" y="3810382"/>
                </a:cubicBezTo>
                <a:cubicBezTo>
                  <a:pt x="4697244" y="3805581"/>
                  <a:pt x="4665364" y="3806925"/>
                  <a:pt x="4639824" y="3794635"/>
                </a:cubicBezTo>
                <a:cubicBezTo>
                  <a:pt x="4612556" y="3781576"/>
                  <a:pt x="4586629" y="3775624"/>
                  <a:pt x="4558401" y="3779656"/>
                </a:cubicBezTo>
                <a:cubicBezTo>
                  <a:pt x="4548990" y="3781000"/>
                  <a:pt x="4536892" y="3789067"/>
                  <a:pt x="4532667" y="3797323"/>
                </a:cubicBezTo>
                <a:cubicBezTo>
                  <a:pt x="4523257" y="3815760"/>
                  <a:pt x="4510393" y="3819026"/>
                  <a:pt x="4492916" y="3812686"/>
                </a:cubicBezTo>
                <a:cubicBezTo>
                  <a:pt x="4477745" y="3807309"/>
                  <a:pt x="4459117" y="3804621"/>
                  <a:pt x="4448748" y="3794251"/>
                </a:cubicBezTo>
                <a:cubicBezTo>
                  <a:pt x="4419365" y="3764870"/>
                  <a:pt x="4381917" y="3763910"/>
                  <a:pt x="4345430" y="3756037"/>
                </a:cubicBezTo>
                <a:cubicBezTo>
                  <a:pt x="4323158" y="3751233"/>
                  <a:pt x="4302414" y="3751043"/>
                  <a:pt x="4280138" y="3754307"/>
                </a:cubicBezTo>
                <a:cubicBezTo>
                  <a:pt x="4231745" y="3761606"/>
                  <a:pt x="4184696" y="3751233"/>
                  <a:pt x="4138222" y="3737985"/>
                </a:cubicBezTo>
                <a:cubicBezTo>
                  <a:pt x="4107495" y="3729150"/>
                  <a:pt x="4076002" y="3723774"/>
                  <a:pt x="4045468" y="3714748"/>
                </a:cubicBezTo>
                <a:cubicBezTo>
                  <a:pt x="4022615" y="3707836"/>
                  <a:pt x="3999765" y="3699577"/>
                  <a:pt x="3978834" y="3688439"/>
                </a:cubicBezTo>
                <a:cubicBezTo>
                  <a:pt x="3948489" y="3672114"/>
                  <a:pt x="3921990" y="3647533"/>
                  <a:pt x="3883388" y="3654063"/>
                </a:cubicBezTo>
                <a:cubicBezTo>
                  <a:pt x="3849397" y="3659824"/>
                  <a:pt x="3818673" y="3647727"/>
                  <a:pt x="3787562" y="3636205"/>
                </a:cubicBezTo>
                <a:cubicBezTo>
                  <a:pt x="3764709" y="3627754"/>
                  <a:pt x="3741860" y="3619112"/>
                  <a:pt x="3718236" y="3613736"/>
                </a:cubicBezTo>
                <a:cubicBezTo>
                  <a:pt x="3690198" y="3607398"/>
                  <a:pt x="3658511" y="3610088"/>
                  <a:pt x="3633546" y="3598371"/>
                </a:cubicBezTo>
                <a:cubicBezTo>
                  <a:pt x="3607429" y="3586081"/>
                  <a:pt x="3585730" y="3594339"/>
                  <a:pt x="3562493" y="3597797"/>
                </a:cubicBezTo>
                <a:cubicBezTo>
                  <a:pt x="3525430" y="3603173"/>
                  <a:pt x="3488557" y="3613160"/>
                  <a:pt x="3451111" y="3600485"/>
                </a:cubicBezTo>
                <a:cubicBezTo>
                  <a:pt x="3405599" y="3585123"/>
                  <a:pt x="3360470" y="3568608"/>
                  <a:pt x="3314766" y="3554014"/>
                </a:cubicBezTo>
                <a:cubicBezTo>
                  <a:pt x="3297095" y="3548441"/>
                  <a:pt x="3278088" y="3546137"/>
                  <a:pt x="3259650" y="3543641"/>
                </a:cubicBezTo>
                <a:cubicBezTo>
                  <a:pt x="3242177" y="3541529"/>
                  <a:pt x="3221244" y="3546905"/>
                  <a:pt x="3207800" y="3538841"/>
                </a:cubicBezTo>
                <a:cubicBezTo>
                  <a:pt x="3173232" y="3518102"/>
                  <a:pt x="3137707" y="3507924"/>
                  <a:pt x="3097761" y="3507924"/>
                </a:cubicBezTo>
                <a:cubicBezTo>
                  <a:pt x="3082781" y="3507924"/>
                  <a:pt x="3068186" y="3499281"/>
                  <a:pt x="3053018" y="3497743"/>
                </a:cubicBezTo>
                <a:cubicBezTo>
                  <a:pt x="3032275" y="3495825"/>
                  <a:pt x="3008462" y="3490639"/>
                  <a:pt x="2990411" y="3497937"/>
                </a:cubicBezTo>
                <a:cubicBezTo>
                  <a:pt x="2947971" y="3515220"/>
                  <a:pt x="2913598" y="3500817"/>
                  <a:pt x="2876535" y="3483727"/>
                </a:cubicBezTo>
                <a:cubicBezTo>
                  <a:pt x="2840045" y="3466826"/>
                  <a:pt x="2801638" y="3453386"/>
                  <a:pt x="2762848" y="3442245"/>
                </a:cubicBezTo>
                <a:cubicBezTo>
                  <a:pt x="2748254" y="3438213"/>
                  <a:pt x="2730779" y="3444935"/>
                  <a:pt x="2714647" y="3446277"/>
                </a:cubicBezTo>
                <a:cubicBezTo>
                  <a:pt x="2708884" y="3446663"/>
                  <a:pt x="2702546" y="3447239"/>
                  <a:pt x="2697364" y="3445319"/>
                </a:cubicBezTo>
                <a:cubicBezTo>
                  <a:pt x="2647242" y="3426883"/>
                  <a:pt x="2596350" y="3412864"/>
                  <a:pt x="2542006" y="3422464"/>
                </a:cubicBezTo>
                <a:cubicBezTo>
                  <a:pt x="2537013" y="3423426"/>
                  <a:pt x="2531443" y="3421314"/>
                  <a:pt x="2526449" y="3419970"/>
                </a:cubicBezTo>
                <a:cubicBezTo>
                  <a:pt x="2502060" y="3413056"/>
                  <a:pt x="2478247" y="3402110"/>
                  <a:pt x="2453476" y="3399614"/>
                </a:cubicBezTo>
                <a:cubicBezTo>
                  <a:pt x="2392408" y="3393469"/>
                  <a:pt x="2330957" y="3390971"/>
                  <a:pt x="2269501" y="3386939"/>
                </a:cubicBezTo>
                <a:cubicBezTo>
                  <a:pt x="2265661" y="3386747"/>
                  <a:pt x="2261629" y="3386747"/>
                  <a:pt x="2258173" y="3385403"/>
                </a:cubicBezTo>
                <a:cubicBezTo>
                  <a:pt x="2235512" y="3377145"/>
                  <a:pt x="2215733" y="3379835"/>
                  <a:pt x="2196526" y="3395579"/>
                </a:cubicBezTo>
                <a:cubicBezTo>
                  <a:pt x="2188078" y="3402494"/>
                  <a:pt x="2176555" y="3406142"/>
                  <a:pt x="2165995" y="3409984"/>
                </a:cubicBezTo>
                <a:cubicBezTo>
                  <a:pt x="2150438" y="3415746"/>
                  <a:pt x="2134500" y="3421314"/>
                  <a:pt x="2118369" y="3424963"/>
                </a:cubicBezTo>
                <a:cubicBezTo>
                  <a:pt x="2102428" y="3428419"/>
                  <a:pt x="2085338" y="3433219"/>
                  <a:pt x="2069975" y="3430533"/>
                </a:cubicBezTo>
                <a:cubicBezTo>
                  <a:pt x="2042322" y="3425731"/>
                  <a:pt x="2016011" y="3414978"/>
                  <a:pt x="1988742" y="3407870"/>
                </a:cubicBezTo>
                <a:cubicBezTo>
                  <a:pt x="1979334" y="3405374"/>
                  <a:pt x="1968961" y="3405760"/>
                  <a:pt x="1959169" y="3405566"/>
                </a:cubicBezTo>
                <a:cubicBezTo>
                  <a:pt x="1936700" y="3404992"/>
                  <a:pt x="1913655" y="3410560"/>
                  <a:pt x="1893300" y="3394621"/>
                </a:cubicBezTo>
                <a:cubicBezTo>
                  <a:pt x="1874482" y="3379643"/>
                  <a:pt x="1855467" y="3384057"/>
                  <a:pt x="1835688" y="3395389"/>
                </a:cubicBezTo>
                <a:cubicBezTo>
                  <a:pt x="1821477" y="3403456"/>
                  <a:pt x="1805349" y="3409792"/>
                  <a:pt x="1789408" y="3412864"/>
                </a:cubicBezTo>
                <a:cubicBezTo>
                  <a:pt x="1767515" y="3417088"/>
                  <a:pt x="1745815" y="3418818"/>
                  <a:pt x="1722194" y="3416320"/>
                </a:cubicBezTo>
                <a:cubicBezTo>
                  <a:pt x="1705487" y="3414592"/>
                  <a:pt x="1691850" y="3413824"/>
                  <a:pt x="1678792" y="3403646"/>
                </a:cubicBezTo>
                <a:cubicBezTo>
                  <a:pt x="1676682" y="3402110"/>
                  <a:pt x="1672842" y="3401726"/>
                  <a:pt x="1669960" y="3401920"/>
                </a:cubicBezTo>
                <a:cubicBezTo>
                  <a:pt x="1632128" y="3405184"/>
                  <a:pt x="1594681" y="3403456"/>
                  <a:pt x="1556465" y="3401150"/>
                </a:cubicBezTo>
                <a:cubicBezTo>
                  <a:pt x="1507881" y="3398077"/>
                  <a:pt x="1456797" y="3407102"/>
                  <a:pt x="1414742" y="3439365"/>
                </a:cubicBezTo>
                <a:cubicBezTo>
                  <a:pt x="1408597" y="3444167"/>
                  <a:pt x="1399379" y="3446277"/>
                  <a:pt x="1391313" y="3447431"/>
                </a:cubicBezTo>
                <a:cubicBezTo>
                  <a:pt x="1353289" y="3452424"/>
                  <a:pt x="1315074" y="3455882"/>
                  <a:pt x="1277050" y="3461450"/>
                </a:cubicBezTo>
                <a:cubicBezTo>
                  <a:pt x="1256309" y="3464522"/>
                  <a:pt x="1234609" y="3467212"/>
                  <a:pt x="1215792" y="3475661"/>
                </a:cubicBezTo>
                <a:cubicBezTo>
                  <a:pt x="1197357" y="3483917"/>
                  <a:pt x="1182567" y="3493711"/>
                  <a:pt x="1171622" y="3476429"/>
                </a:cubicBezTo>
                <a:cubicBezTo>
                  <a:pt x="1152035" y="3485647"/>
                  <a:pt x="1134940" y="3493329"/>
                  <a:pt x="1118238" y="3501586"/>
                </a:cubicBezTo>
                <a:cubicBezTo>
                  <a:pt x="1112090" y="3504658"/>
                  <a:pt x="1106906" y="3509652"/>
                  <a:pt x="1100759" y="3512532"/>
                </a:cubicBezTo>
                <a:cubicBezTo>
                  <a:pt x="1094229" y="3515606"/>
                  <a:pt x="1086933" y="3517524"/>
                  <a:pt x="1079829" y="3519060"/>
                </a:cubicBezTo>
                <a:cubicBezTo>
                  <a:pt x="1048141" y="3525974"/>
                  <a:pt x="1016454" y="3532311"/>
                  <a:pt x="984963" y="3539801"/>
                </a:cubicBezTo>
                <a:cubicBezTo>
                  <a:pt x="978814" y="3541337"/>
                  <a:pt x="973630" y="3547483"/>
                  <a:pt x="968060" y="3551515"/>
                </a:cubicBezTo>
                <a:cubicBezTo>
                  <a:pt x="964412" y="3554204"/>
                  <a:pt x="960764" y="3558236"/>
                  <a:pt x="956730" y="3558814"/>
                </a:cubicBezTo>
                <a:cubicBezTo>
                  <a:pt x="926004" y="3563422"/>
                  <a:pt x="895471" y="3568800"/>
                  <a:pt x="864554" y="3571104"/>
                </a:cubicBezTo>
                <a:cubicBezTo>
                  <a:pt x="838629" y="3573022"/>
                  <a:pt x="813662" y="3572448"/>
                  <a:pt x="806942" y="3605862"/>
                </a:cubicBezTo>
                <a:cubicBezTo>
                  <a:pt x="805790" y="3611624"/>
                  <a:pt x="797532" y="3617770"/>
                  <a:pt x="791197" y="3620648"/>
                </a:cubicBezTo>
                <a:cubicBezTo>
                  <a:pt x="773144" y="3628906"/>
                  <a:pt x="753938" y="3634475"/>
                  <a:pt x="736079" y="3642925"/>
                </a:cubicBezTo>
                <a:cubicBezTo>
                  <a:pt x="677509" y="3671154"/>
                  <a:pt x="616250" y="3689015"/>
                  <a:pt x="550764" y="3685751"/>
                </a:cubicBezTo>
                <a:cubicBezTo>
                  <a:pt x="530409" y="3684791"/>
                  <a:pt x="510628" y="3674418"/>
                  <a:pt x="497762" y="3670578"/>
                </a:cubicBezTo>
                <a:cubicBezTo>
                  <a:pt x="460700" y="3685751"/>
                  <a:pt x="429589" y="3700345"/>
                  <a:pt x="397134" y="3711290"/>
                </a:cubicBezTo>
                <a:cubicBezTo>
                  <a:pt x="368521" y="3721084"/>
                  <a:pt x="338562" y="3727230"/>
                  <a:pt x="309178" y="3734335"/>
                </a:cubicBezTo>
                <a:cubicBezTo>
                  <a:pt x="298424" y="3737025"/>
                  <a:pt x="287479" y="3738561"/>
                  <a:pt x="276533" y="3739905"/>
                </a:cubicBezTo>
                <a:cubicBezTo>
                  <a:pt x="242352" y="3744129"/>
                  <a:pt x="206632" y="3733953"/>
                  <a:pt x="173219" y="3750083"/>
                </a:cubicBezTo>
                <a:cubicBezTo>
                  <a:pt x="155742" y="3758534"/>
                  <a:pt x="138458" y="3768710"/>
                  <a:pt x="120023" y="3773128"/>
                </a:cubicBezTo>
                <a:cubicBezTo>
                  <a:pt x="100244" y="3777928"/>
                  <a:pt x="80895" y="3785419"/>
                  <a:pt x="61139" y="3790771"/>
                </a:cubicBezTo>
                <a:lnTo>
                  <a:pt x="0" y="3795581"/>
                </a:lnTo>
                <a:lnTo>
                  <a:pt x="0" y="3082393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39552" y="409240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У </a:t>
            </a:r>
            <a:r>
              <a:rPr lang="uk-UA" sz="20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2010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році була прийнята нова стратегічна концепція «</a:t>
            </a:r>
            <a:r>
              <a:rPr lang="uk-UA" sz="20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Активна участь, сучасна оборона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», в якій визначено три найважливіших задач НАТО в новій геополітичній ситуації — </a:t>
            </a:r>
            <a:r>
              <a:rPr lang="uk-UA" sz="20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колективна оборона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</a:t>
            </a:r>
            <a:r>
              <a:rPr lang="uk-UA" sz="2000" i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врегулювання криз 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та </a:t>
            </a:r>
            <a:r>
              <a:rPr lang="uk-UA" sz="2000" i="1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безпека</a:t>
            </a:r>
            <a:r>
              <a:rPr lang="uk-UA" sz="20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 основі співпраці.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Єдиною країною, що не має своїх регулярних військ, протягом понад півстоліття залишається Ісландія.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flipH="1">
            <a:off x="1943707" y="980728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Стратегічна концепція НАТО: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4482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20B0604020202020204" pitchFamily="34" charset="0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Виступати основою стабільності в Євроатлантичному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20B0604020202020204" pitchFamily="34" charset="0"/>
              <a:buChar char="§"/>
            </a:pP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Служить </a:t>
            </a: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форумом для проведення консультації по проблемам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безпеки.</a:t>
            </a:r>
            <a:endParaRPr lang="uk-UA" sz="24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just">
              <a:buFont typeface="Wingdings" panose="020B0604020202020204" pitchFamily="34" charset="0"/>
              <a:buChar char="§"/>
            </a:pP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Здійснює </a:t>
            </a: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утримання та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захист </a:t>
            </a: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від будь-якої загрози агресії проти держави члена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НАТО.</a:t>
            </a:r>
            <a:endParaRPr lang="uk-UA" sz="24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just">
              <a:buFont typeface="Wingdings" panose="020B0604020202020204" pitchFamily="34" charset="0"/>
              <a:buChar char="§"/>
            </a:pP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Сприяє </a:t>
            </a: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ефективному запобіганню конфліктів і активно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бере </a:t>
            </a: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участь в кризовому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регулюванню.</a:t>
            </a:r>
            <a:endParaRPr lang="uk-UA" sz="24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just">
              <a:buFont typeface="Wingdings" panose="020B0604020202020204" pitchFamily="34" charset="0"/>
              <a:buChar char="§"/>
            </a:pPr>
            <a:r>
              <a:rPr lang="uk-UA" sz="24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Сприяти розвитку усестороннього партнерства, співпраці та діалогу з другими країнами Євроатлантичного </a:t>
            </a:r>
            <a:r>
              <a:rPr lang="uk-UA" sz="24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регіону.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484784"/>
            <a:ext cx="4032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ДІЯЛЬНІСТЬ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розвиток </a:t>
            </a:r>
            <a:r>
              <a:rPr lang="uk-UA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міжнародного </a:t>
            </a:r>
            <a:r>
              <a:rPr lang="uk-UA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співробітництва,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запобігання </a:t>
            </a:r>
            <a:r>
              <a:rPr lang="uk-UA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конфліктів між членами НАТО і членами-партнерами, </a:t>
            </a:r>
            <a:endParaRPr lang="uk-UA" dirty="0" smtClean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захист </a:t>
            </a:r>
            <a:r>
              <a:rPr lang="uk-UA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цінностей демократії, </a:t>
            </a:r>
            <a:r>
              <a:rPr lang="uk-UA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економіки, вільного підприємництва </a:t>
            </a:r>
            <a:r>
              <a:rPr lang="uk-UA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і верховенства закону.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9" descr="Изображение выглядит как несколько, толпа&#10;&#10;Автоматически созданное описание">
            <a:extLst>
              <a:ext uri="{FF2B5EF4-FFF2-40B4-BE49-F238E27FC236}">
                <a16:creationId xmlns:a16="http://schemas.microsoft.com/office/drawing/2014/main" id="{15F2D6EC-1DC8-2B4B-A858-47E640120B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8332" y="4221088"/>
            <a:ext cx="2607333" cy="22789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4008" y="620688"/>
            <a:ext cx="3816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ЗАВДАННЯ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забезпечення 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колективної безпеки своїх членів у європейсько-атлантичному регіоні (напад на один із членів організації. розглядається як напад на союз загалом), </a:t>
            </a:r>
            <a:endParaRPr lang="uk-UA" sz="2000" dirty="0" smtClean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гарантування </a:t>
            </a:r>
            <a:r>
              <a:rPr lang="uk-UA" sz="20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геополітичної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1" y="1484784"/>
            <a:ext cx="25550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Діяльність </a:t>
            </a:r>
            <a:br>
              <a:rPr lang="uk-UA" sz="32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НАТО </a:t>
            </a:r>
            <a:br>
              <a:rPr lang="uk-UA" sz="32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зосереджена на таких </a:t>
            </a:r>
            <a:endParaRPr lang="uk-UA" sz="3200" dirty="0" smtClean="0">
              <a:latin typeface="Times New Roman" panose="02020603050405020304" pitchFamily="18" charset="0"/>
              <a:ea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напрямках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20688"/>
            <a:ext cx="51845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здійснення миротворчих операцій з метою врегулювання конфліктів та забезпечення пост-конфліктного будівництва;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боротьба з міжнародним тероризмом, розповсюдженням зброї масового знищення, нелегальним обігом наркотичних речовин, торгівлею людьми, незаконним відмиванням грошей;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впровадження міжнародних освітніх та наукових програм;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надання гуманітарної допомоги країнам, постраждалим від стихійних лих та техногенних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71462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AutoNum type="arabicPeriod" startAt="2"/>
            </a:pPr>
            <a:r>
              <a:rPr lang="uk-UA" sz="1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 XXI століття: стратегія НАТО боротьби з глобальними загрозами і викликами.</a:t>
            </a:r>
          </a:p>
          <a:p>
            <a:pPr indent="457200"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 НАТО перебуває у найбільш складній і непрогнозованій ситуації в аспекті безпеки з часів холодної війни – збройна агресія Росії проти України, </a:t>
            </a: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кіберзагрози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гібридні загрози, криза і нестабільність на Близькому Сході і у Північній Африці, продовження існування терористичної загрози. </a:t>
            </a:r>
          </a:p>
          <a:p>
            <a:pPr indent="457200"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 значна реформа відбулась у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2017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р., коли Альянс створив у штаб-квартирі НАТО новий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Об’єднаний відділ розвідки і безпеки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JISD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Ця робота передбачала тісну співпрацю з іншими керівниками розвідувальних служб НАТО, особливо з </a:t>
            </a: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SHAPE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J2 (розвідувальне управління в штабі Верховного головнокомандувача Об’єднаних збройних сил НАТО в Європі). </a:t>
            </a:r>
          </a:p>
          <a:p>
            <a:pPr indent="457200" algn="just"/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саміті НАТО в Мадриді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29 червня 2022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р. глави держав і урядів затвердили нову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Стратегічну концепцію для Альянсу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визначивши пріоритети Альянсу, головні завдання і підходи на наступне десятиріччя.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озширено спектр інших </a:t>
            </a:r>
            <a:r>
              <a:rPr lang="uk-UA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викликів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загроз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До них віднесено: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тероризм,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крихкість і нестабільність в Африці та на Близькому Сході,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кіберзагрози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стратегічні конкуренти та потенційні супротивники,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нові та революційні технології,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ерозія архітектури контролю над озброєннями, роззброєнням та нерозповсюдженням зброї,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 клімату.</a:t>
            </a:r>
          </a:p>
          <a:p>
            <a:pPr algn="just"/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</TotalTime>
  <Words>890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Franklin Gothic Book</vt:lpstr>
      <vt:lpstr>Franklin Gothic Medium</vt:lpstr>
      <vt:lpstr>Times New Roman</vt:lpstr>
      <vt:lpstr>Wingdings</vt:lpstr>
      <vt:lpstr>Wingdings 2</vt:lpstr>
      <vt:lpstr>Валка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«Велика Депресія»  та розвиток США</dc:title>
  <dc:creator>ванга</dc:creator>
  <cp:lastModifiedBy>Пользователь</cp:lastModifiedBy>
  <cp:revision>30</cp:revision>
  <dcterms:created xsi:type="dcterms:W3CDTF">2020-04-26T10:49:07Z</dcterms:created>
  <dcterms:modified xsi:type="dcterms:W3CDTF">2023-10-23T08:32:27Z</dcterms:modified>
</cp:coreProperties>
</file>