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58" r:id="rId4"/>
    <p:sldId id="262" r:id="rId5"/>
    <p:sldId id="261" r:id="rId6"/>
    <p:sldId id="260" r:id="rId7"/>
    <p:sldId id="263"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1F924B-47A1-4991-B0AC-3034F3ACB283}" type="datetimeFigureOut">
              <a:rPr lang="en-US" smtClean="0"/>
              <a:t>10/15/2024</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AB5829-9563-468F-8DF6-28B260E9B649}" type="slidenum">
              <a:rPr lang="en-US" smtClean="0"/>
              <a:t>‹№›</a:t>
            </a:fld>
            <a:endParaRPr lang="en-US"/>
          </a:p>
        </p:txBody>
      </p:sp>
    </p:spTree>
    <p:extLst>
      <p:ext uri="{BB962C8B-B14F-4D97-AF65-F5344CB8AC3E}">
        <p14:creationId xmlns:p14="http://schemas.microsoft.com/office/powerpoint/2010/main" val="1874976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03AB5829-9563-468F-8DF6-28B260E9B649}" type="slidenum">
              <a:rPr lang="en-US" smtClean="0"/>
              <a:t>8</a:t>
            </a:fld>
            <a:endParaRPr lang="en-US"/>
          </a:p>
        </p:txBody>
      </p:sp>
    </p:spTree>
    <p:extLst>
      <p:ext uri="{BB962C8B-B14F-4D97-AF65-F5344CB8AC3E}">
        <p14:creationId xmlns:p14="http://schemas.microsoft.com/office/powerpoint/2010/main" val="3321475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8543907-5D19-4023-B475-7D13C78D62EA}"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7B312-8652-41D1-A006-FD8FFECAAE6E}" type="slidenum">
              <a:rPr lang="en-US" smtClean="0"/>
              <a:t>‹№›</a:t>
            </a:fld>
            <a:endParaRPr lang="en-US"/>
          </a:p>
        </p:txBody>
      </p:sp>
    </p:spTree>
    <p:extLst>
      <p:ext uri="{BB962C8B-B14F-4D97-AF65-F5344CB8AC3E}">
        <p14:creationId xmlns:p14="http://schemas.microsoft.com/office/powerpoint/2010/main" val="4226093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8543907-5D19-4023-B475-7D13C78D62EA}"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7B312-8652-41D1-A006-FD8FFECAAE6E}" type="slidenum">
              <a:rPr lang="en-US" smtClean="0"/>
              <a:t>‹№›</a:t>
            </a:fld>
            <a:endParaRPr lang="en-US"/>
          </a:p>
        </p:txBody>
      </p:sp>
    </p:spTree>
    <p:extLst>
      <p:ext uri="{BB962C8B-B14F-4D97-AF65-F5344CB8AC3E}">
        <p14:creationId xmlns:p14="http://schemas.microsoft.com/office/powerpoint/2010/main" val="685721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8543907-5D19-4023-B475-7D13C78D62EA}"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7B312-8652-41D1-A006-FD8FFECAAE6E}" type="slidenum">
              <a:rPr lang="en-US" smtClean="0"/>
              <a:t>‹№›</a:t>
            </a:fld>
            <a:endParaRPr lang="en-US"/>
          </a:p>
        </p:txBody>
      </p:sp>
    </p:spTree>
    <p:extLst>
      <p:ext uri="{BB962C8B-B14F-4D97-AF65-F5344CB8AC3E}">
        <p14:creationId xmlns:p14="http://schemas.microsoft.com/office/powerpoint/2010/main" val="925901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8543907-5D19-4023-B475-7D13C78D62EA}"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7B312-8652-41D1-A006-FD8FFECAAE6E}" type="slidenum">
              <a:rPr lang="en-US" smtClean="0"/>
              <a:t>‹№›</a:t>
            </a:fld>
            <a:endParaRPr lang="en-US"/>
          </a:p>
        </p:txBody>
      </p:sp>
    </p:spTree>
    <p:extLst>
      <p:ext uri="{BB962C8B-B14F-4D97-AF65-F5344CB8AC3E}">
        <p14:creationId xmlns:p14="http://schemas.microsoft.com/office/powerpoint/2010/main" val="3062907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8543907-5D19-4023-B475-7D13C78D62EA}"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7B312-8652-41D1-A006-FD8FFECAAE6E}" type="slidenum">
              <a:rPr lang="en-US" smtClean="0"/>
              <a:t>‹№›</a:t>
            </a:fld>
            <a:endParaRPr lang="en-US"/>
          </a:p>
        </p:txBody>
      </p:sp>
    </p:spTree>
    <p:extLst>
      <p:ext uri="{BB962C8B-B14F-4D97-AF65-F5344CB8AC3E}">
        <p14:creationId xmlns:p14="http://schemas.microsoft.com/office/powerpoint/2010/main" val="1544527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8543907-5D19-4023-B475-7D13C78D62EA}" type="datetimeFigureOut">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7B312-8652-41D1-A006-FD8FFECAAE6E}" type="slidenum">
              <a:rPr lang="en-US" smtClean="0"/>
              <a:t>‹№›</a:t>
            </a:fld>
            <a:endParaRPr lang="en-US"/>
          </a:p>
        </p:txBody>
      </p:sp>
    </p:spTree>
    <p:extLst>
      <p:ext uri="{BB962C8B-B14F-4D97-AF65-F5344CB8AC3E}">
        <p14:creationId xmlns:p14="http://schemas.microsoft.com/office/powerpoint/2010/main" val="1732268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8543907-5D19-4023-B475-7D13C78D62EA}" type="datetimeFigureOut">
              <a:rPr lang="en-US" smtClean="0"/>
              <a:t>10/15/2024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27B312-8652-41D1-A006-FD8FFECAAE6E}" type="slidenum">
              <a:rPr lang="en-US" smtClean="0"/>
              <a:t>‹№›</a:t>
            </a:fld>
            <a:endParaRPr lang="en-US"/>
          </a:p>
        </p:txBody>
      </p:sp>
    </p:spTree>
    <p:extLst>
      <p:ext uri="{BB962C8B-B14F-4D97-AF65-F5344CB8AC3E}">
        <p14:creationId xmlns:p14="http://schemas.microsoft.com/office/powerpoint/2010/main" val="1608543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8543907-5D19-4023-B475-7D13C78D62EA}" type="datetimeFigureOut">
              <a:rPr lang="en-US" smtClean="0"/>
              <a:t>10/15/2024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27B312-8652-41D1-A006-FD8FFECAAE6E}" type="slidenum">
              <a:rPr lang="en-US" smtClean="0"/>
              <a:t>‹№›</a:t>
            </a:fld>
            <a:endParaRPr lang="en-US"/>
          </a:p>
        </p:txBody>
      </p:sp>
    </p:spTree>
    <p:extLst>
      <p:ext uri="{BB962C8B-B14F-4D97-AF65-F5344CB8AC3E}">
        <p14:creationId xmlns:p14="http://schemas.microsoft.com/office/powerpoint/2010/main" val="1189182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543907-5D19-4023-B475-7D13C78D62EA}" type="datetimeFigureOut">
              <a:rPr lang="en-US" smtClean="0"/>
              <a:t>10/15/2024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27B312-8652-41D1-A006-FD8FFECAAE6E}" type="slidenum">
              <a:rPr lang="en-US" smtClean="0"/>
              <a:t>‹№›</a:t>
            </a:fld>
            <a:endParaRPr lang="en-US"/>
          </a:p>
        </p:txBody>
      </p:sp>
    </p:spTree>
    <p:extLst>
      <p:ext uri="{BB962C8B-B14F-4D97-AF65-F5344CB8AC3E}">
        <p14:creationId xmlns:p14="http://schemas.microsoft.com/office/powerpoint/2010/main" val="393133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08543907-5D19-4023-B475-7D13C78D62EA}" type="datetimeFigureOut">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7B312-8652-41D1-A006-FD8FFECAAE6E}" type="slidenum">
              <a:rPr lang="en-US" smtClean="0"/>
              <a:t>‹№›</a:t>
            </a:fld>
            <a:endParaRPr lang="en-US"/>
          </a:p>
        </p:txBody>
      </p:sp>
    </p:spTree>
    <p:extLst>
      <p:ext uri="{BB962C8B-B14F-4D97-AF65-F5344CB8AC3E}">
        <p14:creationId xmlns:p14="http://schemas.microsoft.com/office/powerpoint/2010/main" val="340704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08543907-5D19-4023-B475-7D13C78D62EA}" type="datetimeFigureOut">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7B312-8652-41D1-A006-FD8FFECAAE6E}" type="slidenum">
              <a:rPr lang="en-US" smtClean="0"/>
              <a:t>‹№›</a:t>
            </a:fld>
            <a:endParaRPr lang="en-US"/>
          </a:p>
        </p:txBody>
      </p:sp>
    </p:spTree>
    <p:extLst>
      <p:ext uri="{BB962C8B-B14F-4D97-AF65-F5344CB8AC3E}">
        <p14:creationId xmlns:p14="http://schemas.microsoft.com/office/powerpoint/2010/main" val="3012307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93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543907-5D19-4023-B475-7D13C78D62EA}" type="datetimeFigureOut">
              <a:rPr lang="en-US" smtClean="0"/>
              <a:t>10/15/2024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27B312-8652-41D1-A006-FD8FFECAAE6E}" type="slidenum">
              <a:rPr lang="en-US" smtClean="0"/>
              <a:t>‹№›</a:t>
            </a:fld>
            <a:endParaRPr lang="en-US"/>
          </a:p>
        </p:txBody>
      </p:sp>
    </p:spTree>
    <p:extLst>
      <p:ext uri="{BB962C8B-B14F-4D97-AF65-F5344CB8AC3E}">
        <p14:creationId xmlns:p14="http://schemas.microsoft.com/office/powerpoint/2010/main" val="292659974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750" y="1047750"/>
            <a:ext cx="4762500" cy="4762500"/>
          </a:xfrm>
          <a:prstGeom prst="rect">
            <a:avLst/>
          </a:prstGeom>
        </p:spPr>
      </p:pic>
      <p:sp>
        <p:nvSpPr>
          <p:cNvPr id="5" name="Прямоугольник 4"/>
          <p:cNvSpPr/>
          <p:nvPr/>
        </p:nvSpPr>
        <p:spPr>
          <a:xfrm>
            <a:off x="3882894" y="5348585"/>
            <a:ext cx="4426212" cy="461665"/>
          </a:xfrm>
          <a:prstGeom prst="rect">
            <a:avLst/>
          </a:prstGeom>
        </p:spPr>
        <p:txBody>
          <a:bodyPr wrap="none">
            <a:spAutoFit/>
          </a:bodyPr>
          <a:lstStyle/>
          <a:p>
            <a:r>
              <a:rPr lang="en-US" sz="2400" dirty="0">
                <a:latin typeface="Bahnschrift SemiBold" panose="020B0502040204020203" pitchFamily="34" charset="0"/>
              </a:rPr>
              <a:t>Where Culinary Meets Artistry.</a:t>
            </a:r>
          </a:p>
        </p:txBody>
      </p:sp>
    </p:spTree>
    <p:extLst>
      <p:ext uri="{BB962C8B-B14F-4D97-AF65-F5344CB8AC3E}">
        <p14:creationId xmlns:p14="http://schemas.microsoft.com/office/powerpoint/2010/main" val="4207329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9" y="370552"/>
            <a:ext cx="5624945" cy="3570208"/>
          </a:xfrm>
          <a:prstGeom prst="rect">
            <a:avLst/>
          </a:prstGeom>
          <a:noFill/>
        </p:spPr>
        <p:txBody>
          <a:bodyPr wrap="square" rtlCol="0">
            <a:spAutoFit/>
          </a:bodyPr>
          <a:lstStyle/>
          <a:p>
            <a:r>
              <a:rPr lang="en-US" sz="3200" b="1" dirty="0"/>
              <a:t>Problem:</a:t>
            </a:r>
            <a:r>
              <a:rPr lang="en-US" sz="3200" dirty="0"/>
              <a:t> Average check is below industry standards.</a:t>
            </a:r>
            <a:endParaRPr lang="ru-RU" dirty="0"/>
          </a:p>
          <a:p>
            <a:r>
              <a:rPr lang="en-US" b="1" dirty="0"/>
              <a:t>Solution 1: Gastronomic </a:t>
            </a:r>
            <a:r>
              <a:rPr lang="en-US" b="1" dirty="0" smtClean="0"/>
              <a:t>Tastings</a:t>
            </a:r>
            <a:endParaRPr lang="uk-UA" b="1" dirty="0" smtClean="0"/>
          </a:p>
          <a:p>
            <a:endParaRPr lang="ru-RU" dirty="0" smtClean="0"/>
          </a:p>
          <a:p>
            <a:r>
              <a:rPr lang="en-US" dirty="0"/>
              <a:t>Plan</a:t>
            </a:r>
            <a:r>
              <a:rPr lang="en-US" dirty="0" smtClean="0"/>
              <a:t>:</a:t>
            </a:r>
            <a:endParaRPr lang="uk-UA" dirty="0" smtClean="0"/>
          </a:p>
          <a:p>
            <a:r>
              <a:rPr lang="en-US" dirty="0" smtClean="0"/>
              <a:t>Introduce gastronomic tastings that include exclusive dishes and wines.</a:t>
            </a:r>
          </a:p>
          <a:p>
            <a:r>
              <a:rPr lang="en-US" dirty="0" smtClean="0"/>
              <a:t>    </a:t>
            </a:r>
            <a:r>
              <a:rPr lang="en-US" dirty="0"/>
              <a:t>Hold these tastings during lunch hours at an affordable price.</a:t>
            </a:r>
          </a:p>
          <a:p>
            <a:r>
              <a:rPr lang="en-US" dirty="0"/>
              <a:t>    Launch an advertising campaign on social media and local platforms.</a:t>
            </a:r>
            <a:endParaRPr lang="ru-RU" dirty="0"/>
          </a:p>
        </p:txBody>
      </p:sp>
      <p:sp>
        <p:nvSpPr>
          <p:cNvPr id="6" name="Прямоугольник 5"/>
          <p:cNvSpPr/>
          <p:nvPr/>
        </p:nvSpPr>
        <p:spPr>
          <a:xfrm>
            <a:off x="5624286" y="5202727"/>
            <a:ext cx="5966461" cy="923330"/>
          </a:xfrm>
          <a:prstGeom prst="rect">
            <a:avLst/>
          </a:prstGeom>
        </p:spPr>
        <p:txBody>
          <a:bodyPr wrap="square">
            <a:spAutoFit/>
          </a:bodyPr>
          <a:lstStyle/>
          <a:p>
            <a:r>
              <a:rPr lang="en-US" b="1" dirty="0"/>
              <a:t>Possible Negatives:</a:t>
            </a:r>
            <a:endParaRPr lang="en-US" dirty="0"/>
          </a:p>
          <a:p>
            <a:r>
              <a:rPr lang="en-US" dirty="0"/>
              <a:t>Costs for preparing exclusive dishes may increase.</a:t>
            </a:r>
          </a:p>
          <a:p>
            <a:r>
              <a:rPr lang="en-US" dirty="0"/>
              <a:t>Staff training is required for servicing such tastings.</a:t>
            </a: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 y="4494757"/>
            <a:ext cx="5487059" cy="2339271"/>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2254" y="370552"/>
            <a:ext cx="5624945" cy="3744333"/>
          </a:xfrm>
          <a:prstGeom prst="rect">
            <a:avLst/>
          </a:prstGeom>
        </p:spPr>
      </p:pic>
    </p:spTree>
    <p:extLst>
      <p:ext uri="{BB962C8B-B14F-4D97-AF65-F5344CB8AC3E}">
        <p14:creationId xmlns:p14="http://schemas.microsoft.com/office/powerpoint/2010/main" val="3065413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390436"/>
            <a:ext cx="5320145" cy="1138773"/>
          </a:xfrm>
          <a:prstGeom prst="rect">
            <a:avLst/>
          </a:prstGeom>
        </p:spPr>
        <p:txBody>
          <a:bodyPr wrap="square">
            <a:spAutoFit/>
          </a:bodyPr>
          <a:lstStyle/>
          <a:p>
            <a:endParaRPr lang="ru-RU" sz="3200" dirty="0"/>
          </a:p>
          <a:p>
            <a:endParaRPr lang="ru-RU" dirty="0" smtClean="0"/>
          </a:p>
          <a:p>
            <a:endParaRPr lang="en-US" dirty="0"/>
          </a:p>
        </p:txBody>
      </p:sp>
      <p:sp>
        <p:nvSpPr>
          <p:cNvPr id="10" name="Прямоугольник 9"/>
          <p:cNvSpPr/>
          <p:nvPr/>
        </p:nvSpPr>
        <p:spPr>
          <a:xfrm>
            <a:off x="0" y="390436"/>
            <a:ext cx="6096000" cy="2585323"/>
          </a:xfrm>
          <a:prstGeom prst="rect">
            <a:avLst/>
          </a:prstGeom>
        </p:spPr>
        <p:txBody>
          <a:bodyPr>
            <a:spAutoFit/>
          </a:bodyPr>
          <a:lstStyle/>
          <a:p>
            <a:r>
              <a:rPr lang="en-US" dirty="0"/>
              <a:t>Solution 2: Culinary </a:t>
            </a:r>
            <a:r>
              <a:rPr lang="en-US" dirty="0" smtClean="0"/>
              <a:t>Workshops</a:t>
            </a:r>
            <a:endParaRPr lang="uk-UA" dirty="0" smtClean="0"/>
          </a:p>
          <a:p>
            <a:endParaRPr lang="ru-RU" dirty="0" smtClean="0"/>
          </a:p>
          <a:p>
            <a:r>
              <a:rPr lang="en-US" dirty="0"/>
              <a:t>Plan</a:t>
            </a:r>
            <a:r>
              <a:rPr lang="en-US" dirty="0" smtClean="0"/>
              <a:t>:</a:t>
            </a:r>
            <a:endParaRPr lang="uk-UA" dirty="0" smtClean="0"/>
          </a:p>
          <a:p>
            <a:r>
              <a:rPr lang="en-US" dirty="0" smtClean="0"/>
              <a:t>Organize culinary workshops for customers where they can learn to cook the restaurant's signature dishes.</a:t>
            </a:r>
          </a:p>
          <a:p>
            <a:r>
              <a:rPr lang="en-US" dirty="0" smtClean="0"/>
              <a:t>    </a:t>
            </a:r>
            <a:r>
              <a:rPr lang="en-US" dirty="0"/>
              <a:t>Launch an advertising campaign emphasizing the opportunity to learn from the head chef.</a:t>
            </a:r>
          </a:p>
          <a:p>
            <a:r>
              <a:rPr lang="en-US" dirty="0"/>
              <a:t>    Promote information about the workshops through ads in local newspapers and magazines.</a:t>
            </a:r>
            <a:endParaRPr lang="ru-RU" dirty="0"/>
          </a:p>
        </p:txBody>
      </p:sp>
      <p:sp>
        <p:nvSpPr>
          <p:cNvPr id="11" name="Прямоугольник 10"/>
          <p:cNvSpPr/>
          <p:nvPr/>
        </p:nvSpPr>
        <p:spPr>
          <a:xfrm>
            <a:off x="6096000" y="5103674"/>
            <a:ext cx="6096000" cy="1200329"/>
          </a:xfrm>
          <a:prstGeom prst="rect">
            <a:avLst/>
          </a:prstGeom>
        </p:spPr>
        <p:txBody>
          <a:bodyPr>
            <a:spAutoFit/>
          </a:bodyPr>
          <a:lstStyle/>
          <a:p>
            <a:r>
              <a:rPr lang="en-US" dirty="0"/>
              <a:t>Possible Negatives:</a:t>
            </a:r>
          </a:p>
          <a:p>
            <a:endParaRPr lang="en-US" dirty="0"/>
          </a:p>
          <a:p>
            <a:r>
              <a:rPr lang="en-US" dirty="0"/>
              <a:t>    Preparation of the chefs for conducting the workshops.</a:t>
            </a:r>
          </a:p>
          <a:p>
            <a:r>
              <a:rPr lang="en-US" dirty="0"/>
              <a:t>    Inventory costs for ingredients used in workshops.</a:t>
            </a:r>
          </a:p>
        </p:txBody>
      </p:sp>
      <p:pic>
        <p:nvPicPr>
          <p:cNvPr id="12" name="Рисунок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90436"/>
            <a:ext cx="5457371" cy="3632563"/>
          </a:xfrm>
          <a:prstGeom prst="rect">
            <a:avLst/>
          </a:prstGeom>
        </p:spPr>
      </p:pic>
      <p:pic>
        <p:nvPicPr>
          <p:cNvPr id="13" name="Рисунок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44" y="3566993"/>
            <a:ext cx="5471886" cy="3073362"/>
          </a:xfrm>
          <a:prstGeom prst="rect">
            <a:avLst/>
          </a:prstGeom>
        </p:spPr>
      </p:pic>
    </p:spTree>
    <p:extLst>
      <p:ext uri="{BB962C8B-B14F-4D97-AF65-F5344CB8AC3E}">
        <p14:creationId xmlns:p14="http://schemas.microsoft.com/office/powerpoint/2010/main" val="4031473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390436"/>
            <a:ext cx="5320145" cy="1138773"/>
          </a:xfrm>
          <a:prstGeom prst="rect">
            <a:avLst/>
          </a:prstGeom>
        </p:spPr>
        <p:txBody>
          <a:bodyPr wrap="square">
            <a:spAutoFit/>
          </a:bodyPr>
          <a:lstStyle/>
          <a:p>
            <a:endParaRPr lang="ru-RU" sz="3200" dirty="0"/>
          </a:p>
          <a:p>
            <a:endParaRPr lang="ru-RU" dirty="0" smtClean="0"/>
          </a:p>
          <a:p>
            <a:endParaRPr lang="en-US" dirty="0"/>
          </a:p>
        </p:txBody>
      </p:sp>
      <p:sp>
        <p:nvSpPr>
          <p:cNvPr id="4" name="Прямоугольник 3"/>
          <p:cNvSpPr/>
          <p:nvPr/>
        </p:nvSpPr>
        <p:spPr>
          <a:xfrm>
            <a:off x="0" y="390436"/>
            <a:ext cx="6096000" cy="3847207"/>
          </a:xfrm>
          <a:prstGeom prst="rect">
            <a:avLst/>
          </a:prstGeom>
        </p:spPr>
        <p:txBody>
          <a:bodyPr>
            <a:spAutoFit/>
          </a:bodyPr>
          <a:lstStyle/>
          <a:p>
            <a:r>
              <a:rPr lang="en-US" sz="3200" dirty="0"/>
              <a:t>Problem: Food costs are higher than industry standards.</a:t>
            </a:r>
            <a:r>
              <a:rPr lang="ru-RU" sz="3200" dirty="0" smtClean="0"/>
              <a:t>.</a:t>
            </a:r>
            <a:endParaRPr lang="ru-RU" sz="3200" dirty="0"/>
          </a:p>
          <a:p>
            <a:endParaRPr lang="ru-RU" dirty="0"/>
          </a:p>
          <a:p>
            <a:r>
              <a:rPr lang="en-US" dirty="0"/>
              <a:t>Solution 1: Supplier </a:t>
            </a:r>
            <a:r>
              <a:rPr lang="en-US" dirty="0" smtClean="0"/>
              <a:t>Cooperation</a:t>
            </a:r>
            <a:endParaRPr lang="uk-UA" dirty="0" smtClean="0"/>
          </a:p>
          <a:p>
            <a:endParaRPr lang="uk-UA" dirty="0"/>
          </a:p>
          <a:p>
            <a:r>
              <a:rPr lang="en-US" i="1" dirty="0" smtClean="0"/>
              <a:t>Plan:</a:t>
            </a:r>
            <a:endParaRPr lang="ru-RU" dirty="0"/>
          </a:p>
          <a:p>
            <a:r>
              <a:rPr lang="ru-RU" dirty="0" smtClean="0"/>
              <a:t>    </a:t>
            </a:r>
            <a:r>
              <a:rPr lang="en-US" dirty="0"/>
              <a:t> Establish contracts with local farmers and suppliers to source products directly from them.</a:t>
            </a:r>
          </a:p>
          <a:p>
            <a:r>
              <a:rPr lang="en-US" dirty="0"/>
              <a:t>    Create a cooperative with neighboring restaurants to combine orders and obtain discounts on product purchases.</a:t>
            </a:r>
          </a:p>
          <a:p>
            <a:r>
              <a:rPr lang="en-US" dirty="0"/>
              <a:t>    Run an advertising campaign highlighting the use of local ingredients.</a:t>
            </a:r>
            <a:endParaRPr lang="ru-RU" dirty="0"/>
          </a:p>
        </p:txBody>
      </p:sp>
      <p:sp>
        <p:nvSpPr>
          <p:cNvPr id="5" name="Прямоугольник 4"/>
          <p:cNvSpPr/>
          <p:nvPr/>
        </p:nvSpPr>
        <p:spPr>
          <a:xfrm>
            <a:off x="6065520" y="5103674"/>
            <a:ext cx="6096000" cy="1477328"/>
          </a:xfrm>
          <a:prstGeom prst="rect">
            <a:avLst/>
          </a:prstGeom>
        </p:spPr>
        <p:txBody>
          <a:bodyPr>
            <a:spAutoFit/>
          </a:bodyPr>
          <a:lstStyle/>
          <a:p>
            <a:r>
              <a:rPr lang="en-US" dirty="0"/>
              <a:t>Possible Negatives:</a:t>
            </a:r>
          </a:p>
          <a:p>
            <a:endParaRPr lang="en-US" dirty="0"/>
          </a:p>
          <a:p>
            <a:r>
              <a:rPr lang="en-US" dirty="0"/>
              <a:t>    It takes time and effort to establish partnerships with suppliers.</a:t>
            </a:r>
          </a:p>
          <a:p>
            <a:r>
              <a:rPr lang="en-US" dirty="0"/>
              <a:t>    Logistics costs for ensuring product delivery.</a:t>
            </a: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3146" y="133829"/>
            <a:ext cx="4601708" cy="4969845"/>
          </a:xfrm>
          <a:prstGeom prst="rect">
            <a:avLst/>
          </a:prstGeom>
        </p:spPr>
      </p:pic>
    </p:spTree>
    <p:extLst>
      <p:ext uri="{BB962C8B-B14F-4D97-AF65-F5344CB8AC3E}">
        <p14:creationId xmlns:p14="http://schemas.microsoft.com/office/powerpoint/2010/main" val="1378487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390436"/>
            <a:ext cx="5320145" cy="1138773"/>
          </a:xfrm>
          <a:prstGeom prst="rect">
            <a:avLst/>
          </a:prstGeom>
        </p:spPr>
        <p:txBody>
          <a:bodyPr wrap="square">
            <a:spAutoFit/>
          </a:bodyPr>
          <a:lstStyle/>
          <a:p>
            <a:endParaRPr lang="ru-RU" sz="3200" dirty="0"/>
          </a:p>
          <a:p>
            <a:endParaRPr lang="ru-RU" dirty="0" smtClean="0"/>
          </a:p>
          <a:p>
            <a:endParaRPr lang="en-US" dirty="0"/>
          </a:p>
        </p:txBody>
      </p:sp>
      <p:sp>
        <p:nvSpPr>
          <p:cNvPr id="3" name="Прямоугольник 2"/>
          <p:cNvSpPr/>
          <p:nvPr/>
        </p:nvSpPr>
        <p:spPr>
          <a:xfrm>
            <a:off x="0" y="390436"/>
            <a:ext cx="6096000" cy="2585323"/>
          </a:xfrm>
          <a:prstGeom prst="rect">
            <a:avLst/>
          </a:prstGeom>
        </p:spPr>
        <p:txBody>
          <a:bodyPr>
            <a:spAutoFit/>
          </a:bodyPr>
          <a:lstStyle/>
          <a:p>
            <a:r>
              <a:rPr lang="en-US" dirty="0"/>
              <a:t>Solution 2: Menu </a:t>
            </a:r>
            <a:r>
              <a:rPr lang="en-US" dirty="0" smtClean="0"/>
              <a:t>Engineering</a:t>
            </a:r>
            <a:endParaRPr lang="uk-UA" dirty="0" smtClean="0"/>
          </a:p>
          <a:p>
            <a:endParaRPr lang="ru-RU" dirty="0" smtClean="0"/>
          </a:p>
          <a:p>
            <a:r>
              <a:rPr lang="en-US" dirty="0"/>
              <a:t>Plan</a:t>
            </a:r>
            <a:r>
              <a:rPr lang="en-US" dirty="0" smtClean="0"/>
              <a:t>:</a:t>
            </a:r>
            <a:endParaRPr lang="en-US" dirty="0"/>
          </a:p>
          <a:p>
            <a:r>
              <a:rPr lang="en-US" dirty="0"/>
              <a:t>    Conduct a menu analysis to remove less profitable items and add dishes that can reduce costs.</a:t>
            </a:r>
          </a:p>
          <a:p>
            <a:r>
              <a:rPr lang="en-US" dirty="0"/>
              <a:t>    Utilize ingredients that are more readily available in local markets and are seasonal.</a:t>
            </a:r>
          </a:p>
          <a:p>
            <a:r>
              <a:rPr lang="en-US" dirty="0"/>
              <a:t>    Launch an advertising campaign emphasizing the updated, cost-effective menu.</a:t>
            </a:r>
            <a:endParaRPr lang="ru-RU" dirty="0"/>
          </a:p>
        </p:txBody>
      </p:sp>
      <p:sp>
        <p:nvSpPr>
          <p:cNvPr id="4" name="Прямоугольник 3"/>
          <p:cNvSpPr/>
          <p:nvPr/>
        </p:nvSpPr>
        <p:spPr>
          <a:xfrm>
            <a:off x="6096000" y="5103674"/>
            <a:ext cx="6096000" cy="1754326"/>
          </a:xfrm>
          <a:prstGeom prst="rect">
            <a:avLst/>
          </a:prstGeom>
        </p:spPr>
        <p:txBody>
          <a:bodyPr>
            <a:spAutoFit/>
          </a:bodyPr>
          <a:lstStyle/>
          <a:p>
            <a:r>
              <a:rPr lang="en-US" dirty="0"/>
              <a:t>Possible Negatives:</a:t>
            </a:r>
          </a:p>
          <a:p>
            <a:endParaRPr lang="en-US" dirty="0"/>
          </a:p>
          <a:p>
            <a:r>
              <a:rPr lang="en-US" dirty="0"/>
              <a:t>    Menu changes may cause dissatisfaction among some regular customers.</a:t>
            </a:r>
          </a:p>
          <a:p>
            <a:r>
              <a:rPr lang="en-US" dirty="0"/>
              <a:t>    Care must be taken to ensure that the quality of dishes does not decline.</a:t>
            </a: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272117"/>
            <a:ext cx="6096000" cy="3585883"/>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5061" y="599614"/>
            <a:ext cx="4551713" cy="3028958"/>
          </a:xfrm>
          <a:prstGeom prst="rect">
            <a:avLst/>
          </a:prstGeom>
        </p:spPr>
      </p:pic>
    </p:spTree>
    <p:extLst>
      <p:ext uri="{BB962C8B-B14F-4D97-AF65-F5344CB8AC3E}">
        <p14:creationId xmlns:p14="http://schemas.microsoft.com/office/powerpoint/2010/main" val="2924530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377087"/>
            <a:ext cx="6096000" cy="2523768"/>
          </a:xfrm>
          <a:prstGeom prst="rect">
            <a:avLst/>
          </a:prstGeom>
        </p:spPr>
        <p:txBody>
          <a:bodyPr>
            <a:spAutoFit/>
          </a:bodyPr>
          <a:lstStyle/>
          <a:p>
            <a:r>
              <a:rPr lang="en-US" sz="3200" dirty="0"/>
              <a:t>Problem: Very low turnover.</a:t>
            </a:r>
            <a:endParaRPr lang="ru-RU" dirty="0" smtClean="0"/>
          </a:p>
          <a:p>
            <a:r>
              <a:rPr lang="en-US" dirty="0"/>
              <a:t>Solution 1: Extended Operating </a:t>
            </a:r>
            <a:r>
              <a:rPr lang="en-US" dirty="0" smtClean="0"/>
              <a:t>Hours</a:t>
            </a:r>
            <a:endParaRPr lang="uk-UA" dirty="0" smtClean="0"/>
          </a:p>
          <a:p>
            <a:endParaRPr lang="en-US" dirty="0"/>
          </a:p>
          <a:p>
            <a:r>
              <a:rPr lang="en-US" dirty="0"/>
              <a:t>Plan</a:t>
            </a:r>
            <a:r>
              <a:rPr lang="en-US" dirty="0" smtClean="0"/>
              <a:t>:</a:t>
            </a:r>
            <a:endParaRPr lang="en-US" dirty="0"/>
          </a:p>
          <a:p>
            <a:r>
              <a:rPr lang="en-US" dirty="0"/>
              <a:t>    Offer breakfast, brunch, and late dinner to attract customers outside regular lunch and dinner hours.</a:t>
            </a:r>
          </a:p>
          <a:p>
            <a:r>
              <a:rPr lang="en-US" dirty="0"/>
              <a:t>    Utilize advertising campaigns to highlight the extended operating hours.</a:t>
            </a:r>
            <a:endParaRPr lang="ru-RU" dirty="0"/>
          </a:p>
        </p:txBody>
      </p:sp>
      <p:sp>
        <p:nvSpPr>
          <p:cNvPr id="5" name="Прямоугольник 4"/>
          <p:cNvSpPr/>
          <p:nvPr/>
        </p:nvSpPr>
        <p:spPr>
          <a:xfrm>
            <a:off x="6206548" y="5380672"/>
            <a:ext cx="6096000" cy="1477328"/>
          </a:xfrm>
          <a:prstGeom prst="rect">
            <a:avLst/>
          </a:prstGeom>
        </p:spPr>
        <p:txBody>
          <a:bodyPr>
            <a:spAutoFit/>
          </a:bodyPr>
          <a:lstStyle/>
          <a:p>
            <a:r>
              <a:rPr lang="en-US" dirty="0"/>
              <a:t>Possible Negatives:</a:t>
            </a:r>
          </a:p>
          <a:p>
            <a:endParaRPr lang="en-US" dirty="0"/>
          </a:p>
          <a:p>
            <a:r>
              <a:rPr lang="en-US" dirty="0"/>
              <a:t>    Additional labor costs for staff working during non-standard hours.</a:t>
            </a:r>
          </a:p>
          <a:p>
            <a:r>
              <a:rPr lang="en-US" dirty="0"/>
              <a:t>    Ensuring that the quality of service remains high.</a:t>
            </a: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33864"/>
            <a:ext cx="6096000" cy="3424136"/>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1064" y="711369"/>
            <a:ext cx="5486968" cy="2743484"/>
          </a:xfrm>
          <a:prstGeom prst="rect">
            <a:avLst/>
          </a:prstGeom>
        </p:spPr>
      </p:pic>
    </p:spTree>
    <p:extLst>
      <p:ext uri="{BB962C8B-B14F-4D97-AF65-F5344CB8AC3E}">
        <p14:creationId xmlns:p14="http://schemas.microsoft.com/office/powerpoint/2010/main" val="3009203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202288"/>
            <a:ext cx="6096000" cy="2585323"/>
          </a:xfrm>
          <a:prstGeom prst="rect">
            <a:avLst/>
          </a:prstGeom>
        </p:spPr>
        <p:txBody>
          <a:bodyPr>
            <a:spAutoFit/>
          </a:bodyPr>
          <a:lstStyle/>
          <a:p>
            <a:r>
              <a:rPr lang="en-US" dirty="0"/>
              <a:t>Solution 2: Themed </a:t>
            </a:r>
            <a:r>
              <a:rPr lang="en-US" dirty="0" smtClean="0"/>
              <a:t>Events</a:t>
            </a:r>
            <a:endParaRPr lang="uk-UA" dirty="0" smtClean="0"/>
          </a:p>
          <a:p>
            <a:endParaRPr lang="en-US" dirty="0"/>
          </a:p>
          <a:p>
            <a:r>
              <a:rPr lang="en-US" dirty="0"/>
              <a:t>Plan</a:t>
            </a:r>
            <a:r>
              <a:rPr lang="en-US" dirty="0" smtClean="0"/>
              <a:t>:</a:t>
            </a:r>
            <a:endParaRPr lang="en-US" dirty="0"/>
          </a:p>
          <a:p>
            <a:r>
              <a:rPr lang="en-US" dirty="0"/>
              <a:t>    Host various themed events, such as music nights, culinary festivals, and more.</a:t>
            </a:r>
          </a:p>
          <a:p>
            <a:r>
              <a:rPr lang="en-US" dirty="0"/>
              <a:t>    Utilize advertising campaigns to promote these events and attract customers.</a:t>
            </a:r>
          </a:p>
          <a:p>
            <a:r>
              <a:rPr lang="en-US" dirty="0"/>
              <a:t>    Make certain adjustments to the menu to match the theme of each event.</a:t>
            </a:r>
            <a:endParaRPr lang="ru-RU" dirty="0"/>
          </a:p>
        </p:txBody>
      </p:sp>
      <p:sp>
        <p:nvSpPr>
          <p:cNvPr id="5" name="Прямоугольник 4"/>
          <p:cNvSpPr/>
          <p:nvPr/>
        </p:nvSpPr>
        <p:spPr>
          <a:xfrm>
            <a:off x="6096000" y="5103674"/>
            <a:ext cx="6096000" cy="1477328"/>
          </a:xfrm>
          <a:prstGeom prst="rect">
            <a:avLst/>
          </a:prstGeom>
        </p:spPr>
        <p:txBody>
          <a:bodyPr>
            <a:spAutoFit/>
          </a:bodyPr>
          <a:lstStyle/>
          <a:p>
            <a:r>
              <a:rPr lang="en-US" dirty="0"/>
              <a:t>Possible Negatives:</a:t>
            </a:r>
          </a:p>
          <a:p>
            <a:endParaRPr lang="en-US" dirty="0"/>
          </a:p>
          <a:p>
            <a:r>
              <a:rPr lang="en-US" dirty="0"/>
              <a:t>    Expenses for organizing themed events.</a:t>
            </a:r>
          </a:p>
          <a:p>
            <a:r>
              <a:rPr lang="en-US" dirty="0"/>
              <a:t>    Staff training and preparation for serving guests during these events.</a:t>
            </a: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002" y="2782346"/>
            <a:ext cx="5731996" cy="3823241"/>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2750" y="341174"/>
            <a:ext cx="4762500" cy="4762500"/>
          </a:xfrm>
          <a:prstGeom prst="rect">
            <a:avLst/>
          </a:prstGeom>
        </p:spPr>
      </p:pic>
    </p:spTree>
    <p:extLst>
      <p:ext uri="{BB962C8B-B14F-4D97-AF65-F5344CB8AC3E}">
        <p14:creationId xmlns:p14="http://schemas.microsoft.com/office/powerpoint/2010/main" val="3880954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60000" y="2160000"/>
            <a:ext cx="8035636" cy="2308324"/>
          </a:xfrm>
          <a:prstGeom prst="rect">
            <a:avLst/>
          </a:prstGeom>
        </p:spPr>
        <p:txBody>
          <a:bodyPr wrap="square">
            <a:spAutoFit/>
          </a:bodyPr>
          <a:lstStyle/>
          <a:p>
            <a:r>
              <a:rPr lang="en-US" sz="2400" b="1" dirty="0"/>
              <a:t>Overall Conclusion: These ideas are aimed at improving </a:t>
            </a:r>
            <a:r>
              <a:rPr lang="en-US" sz="2400" b="1" dirty="0" err="1"/>
              <a:t>Feastorium's</a:t>
            </a:r>
            <a:r>
              <a:rPr lang="en-US" sz="2400" b="1" dirty="0"/>
              <a:t> operations and achieving new performance indicators, including increasing the average check, reducing food costs, and boosting turnover. The addition of advertising campaigns will enhance the restaurant's appeal and help attract more guests.</a:t>
            </a:r>
          </a:p>
        </p:txBody>
      </p:sp>
    </p:spTree>
    <p:extLst>
      <p:ext uri="{BB962C8B-B14F-4D97-AF65-F5344CB8AC3E}">
        <p14:creationId xmlns:p14="http://schemas.microsoft.com/office/powerpoint/2010/main" val="15639960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F46216B-77A9-411A-B9D3-5023FCB70208}"/>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137</TotalTime>
  <Words>505</Words>
  <Application>Microsoft Office PowerPoint</Application>
  <PresentationFormat>Довільний</PresentationFormat>
  <Paragraphs>68</Paragraphs>
  <Slides>8</Slides>
  <Notes>1</Notes>
  <HiddenSlides>0</HiddenSlides>
  <MMClips>0</MMClips>
  <ScaleCrop>false</ScaleCrop>
  <HeadingPairs>
    <vt:vector size="4" baseType="variant">
      <vt:variant>
        <vt:lpstr>Тема</vt:lpstr>
      </vt:variant>
      <vt:variant>
        <vt:i4>1</vt:i4>
      </vt:variant>
      <vt:variant>
        <vt:lpstr>Заголовки слайдів</vt:lpstr>
      </vt:variant>
      <vt:variant>
        <vt:i4>8</vt:i4>
      </vt:variant>
    </vt:vector>
  </HeadingPairs>
  <TitlesOfParts>
    <vt:vector size="9" baseType="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Пользователь</cp:lastModifiedBy>
  <cp:revision>7</cp:revision>
  <dcterms:created xsi:type="dcterms:W3CDTF">2023-10-15T16:22:21Z</dcterms:created>
  <dcterms:modified xsi:type="dcterms:W3CDTF">2024-10-14T23:53:51Z</dcterms:modified>
</cp:coreProperties>
</file>