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309B5-A323-4594-BB9E-9679C263F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460766-9961-474A-A88E-1E7CD6147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6FAFD-8CE1-4EB3-B630-EC1B1369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12692-8FF7-4537-BB02-CB4D59E2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BA241-5893-4E4A-8BB1-B6E86674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7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698BE-7E34-438D-ABF1-73007F25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CA28D9-ECDD-4A38-8CF2-56521978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9DC1CA-24D7-402F-83C5-C6E3AAA0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A1E79-F72F-4D46-867B-AADD0797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432CC-E4C1-4063-A108-05BB1097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C83A25-C294-4FAC-97D4-6DFAC34C8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3DA4D1-37A2-4BBF-B71C-2150EF620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C5E62-B90B-48F3-83DB-991B78CF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0E403-0123-451E-A0E2-7F1C2EED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58CD0-F32E-4AC9-B6E4-5B8912F1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2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BBFF7-DD58-45D3-BFA5-F9D654C4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C5D96-67CD-44EB-B65F-A61C172C8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1C084-C70C-4CE8-B0F7-2BA84A76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25046-2DAA-40D0-9B60-EEE457EF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9DFCA-FBE5-49BB-8D54-77C6E755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EC3D1-1EAC-491F-A3C9-F58D4B85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407ED-76DA-4180-83F1-BFB453AF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B8772-2A36-4BBB-AE87-23181104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B9395-7AAB-47C4-8111-4DA3807C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63388-1DCF-4768-A89E-35349CF3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8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A55D6-8788-4DF7-ADAA-697EB9C0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312F9-B729-43EF-8A95-1BB5820C9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85A97-F27B-42D7-BB8D-01996861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8990-9C0C-4735-9C14-5AE65DA3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E1F7F-499F-4403-BC53-1E18D894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774D5D-4456-4E21-A553-578570A7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D288F-4ED9-4FFB-B3B2-456FFF09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1C5AB7-A4B2-489F-8268-D2876370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7618F7-5059-41DD-B6BD-7F1DC3F7C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5F8A0-1812-4CF6-A2CB-C4F5FC096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42F91-2E2B-4774-867B-EE7AF361D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0107A0-5A41-4DCE-BE6B-8C558555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480549-269E-4E94-8B26-88BEC412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F39CC6-BA0B-441F-96C4-AB9885A5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2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DD712-A614-49DD-AEF2-92D24727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1D7896-CC69-478B-B7CD-9CB8EF4E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149D0-4F26-4B3B-8DEB-F54338E3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B5A604-49AF-4406-B2F9-4D3EF43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1B6CF9-F756-4702-A0B5-781A6738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FD7E69-8529-4B14-9068-10827F07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98CBB5-FCF3-4F27-8E39-6EE1FB2E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4988D-13F2-484F-A918-F279656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1A3AE-0B25-4391-8CEC-C05BC3A4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60DB2-E36E-4A87-864D-B453A31B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B562B-593A-4237-A02A-00374A5B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EF1B7-F66D-40D3-A3A2-EA13FF85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89598-3C78-4156-9BB0-540737C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B668E-6A10-4B7F-83BF-7FC64C11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93F45B-C345-4BEB-9DEC-8031B025E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3770E-6E67-46F6-ABDE-75907B80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1B13B-60AA-41DC-91AC-C00CE265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119C1-48BE-4B6F-977F-E9217DAB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AA29D3-5667-49E3-AEE8-CB8619B2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5A7A-2606-48A3-A588-280F6693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82AB4-F166-4D05-8960-5711161D2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9A735-7F52-45E5-B29B-3B00F222B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12EF-5F58-471C-96B8-C2DD0E21D33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520A9-D6BD-41E1-AACC-4547F3556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81230-F5CA-46F4-816D-3651C439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F648-851C-4F1D-B704-310A75ED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C80D8E-AB9C-4485-AC85-21F68B28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00" y="0"/>
            <a:ext cx="105224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7940F-256C-4F10-809E-81E08079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0338"/>
            <a:ext cx="9144000" cy="7648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FFFF00"/>
                </a:highlight>
              </a:rPr>
              <a:t>ЗЕЛЕНИЙ ДАХ:БАЗОВІ ЗНАННЯ</a:t>
            </a:r>
            <a:endParaRPr lang="ru-RU" b="1" dirty="0">
              <a:highlight>
                <a:srgbClr val="FFFF00"/>
              </a:highligh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6C4CA9-8C8F-44EB-BEFF-53FD08D91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2885" y="5868362"/>
            <a:ext cx="2584315" cy="1018600"/>
          </a:xfrm>
        </p:spPr>
        <p:txBody>
          <a:bodyPr/>
          <a:lstStyle/>
          <a:p>
            <a:r>
              <a:rPr lang="uk-UA" dirty="0">
                <a:highlight>
                  <a:srgbClr val="FFFF00"/>
                </a:highlight>
              </a:rPr>
              <a:t>Рибак Оксана</a:t>
            </a:r>
          </a:p>
          <a:p>
            <a:r>
              <a:rPr lang="uk-UA" dirty="0">
                <a:highlight>
                  <a:srgbClr val="FFFF00"/>
                </a:highlight>
              </a:rPr>
              <a:t>2022</a:t>
            </a: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662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9019C-2C6E-47FC-B214-35B89556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Скільки</a:t>
            </a:r>
            <a:r>
              <a:rPr lang="ru-RU" sz="3600" dirty="0"/>
              <a:t> </a:t>
            </a:r>
            <a:r>
              <a:rPr lang="ru-RU" sz="3600" dirty="0" err="1"/>
              <a:t>прослужать</a:t>
            </a:r>
            <a:r>
              <a:rPr lang="ru-RU" sz="3600" dirty="0"/>
              <a:t> </a:t>
            </a:r>
            <a:r>
              <a:rPr lang="ru-RU" sz="3600" dirty="0" err="1"/>
              <a:t>зелені</a:t>
            </a:r>
            <a:r>
              <a:rPr lang="ru-RU" sz="3600" dirty="0"/>
              <a:t> </a:t>
            </a:r>
            <a:r>
              <a:rPr lang="ru-RU" sz="3600" dirty="0" err="1"/>
              <a:t>дахи</a:t>
            </a:r>
            <a:r>
              <a:rPr lang="ru-RU" sz="3600" dirty="0"/>
              <a:t> і догляд за ними?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1A5AE-506F-45C2-A131-EB1D4E77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51" y="1358697"/>
            <a:ext cx="10515600" cy="87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highlight>
                  <a:srgbClr val="FFFF00"/>
                </a:highlight>
              </a:rPr>
              <a:t>Зелена </a:t>
            </a:r>
            <a:r>
              <a:rPr lang="ru-RU" dirty="0" err="1">
                <a:highlight>
                  <a:srgbClr val="FFFF00"/>
                </a:highlight>
              </a:rPr>
              <a:t>покрівля</a:t>
            </a:r>
            <a:r>
              <a:rPr lang="ru-RU" dirty="0">
                <a:highlight>
                  <a:srgbClr val="FFFF00"/>
                </a:highlight>
              </a:rPr>
              <a:t>, </a:t>
            </a:r>
            <a:r>
              <a:rPr lang="ru-RU" dirty="0" err="1">
                <a:highlight>
                  <a:srgbClr val="FFFF00"/>
                </a:highlight>
              </a:rPr>
              <a:t>включаючи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гідроізоляцію</a:t>
            </a:r>
            <a:r>
              <a:rPr lang="ru-RU" dirty="0">
                <a:highlight>
                  <a:srgbClr val="FFFF00"/>
                </a:highlight>
              </a:rPr>
              <a:t>, прослужить не </a:t>
            </a:r>
            <a:r>
              <a:rPr lang="ru-RU" dirty="0" err="1">
                <a:highlight>
                  <a:srgbClr val="FFFF00"/>
                </a:highlight>
              </a:rPr>
              <a:t>менше</a:t>
            </a:r>
            <a:r>
              <a:rPr lang="ru-RU" dirty="0">
                <a:highlight>
                  <a:srgbClr val="FFFF00"/>
                </a:highlight>
              </a:rPr>
              <a:t> 40 - 60 </a:t>
            </a:r>
            <a:r>
              <a:rPr lang="ru-RU" dirty="0" err="1">
                <a:highlight>
                  <a:srgbClr val="FFFF00"/>
                </a:highlight>
              </a:rPr>
              <a:t>років</a:t>
            </a:r>
            <a:r>
              <a:rPr lang="ru-RU" dirty="0">
                <a:highlight>
                  <a:srgbClr val="FFFF00"/>
                </a:highlight>
              </a:rPr>
              <a:t> при регулярному </a:t>
            </a:r>
            <a:r>
              <a:rPr lang="ru-RU" dirty="0" err="1">
                <a:highlight>
                  <a:srgbClr val="FFFF00"/>
                </a:highlight>
              </a:rPr>
              <a:t>догляді</a:t>
            </a:r>
            <a:endParaRPr lang="ru-RU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682EE-DADA-4D58-B253-F238BA27E591}"/>
              </a:ext>
            </a:extLst>
          </p:cNvPr>
          <p:cNvSpPr txBox="1"/>
          <p:nvPr/>
        </p:nvSpPr>
        <p:spPr>
          <a:xfrm>
            <a:off x="838199" y="2274838"/>
            <a:ext cx="49011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Екстенсивний</a:t>
            </a:r>
            <a:r>
              <a:rPr lang="ru-RU" sz="2400" b="1" dirty="0"/>
              <a:t> </a:t>
            </a:r>
            <a:r>
              <a:rPr lang="ru-RU" sz="2400" b="1" dirty="0" err="1"/>
              <a:t>дах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Перевірка</a:t>
            </a:r>
            <a:r>
              <a:rPr lang="ru-RU" sz="2000" dirty="0"/>
              <a:t> </a:t>
            </a:r>
            <a:r>
              <a:rPr lang="ru-RU" sz="2000" dirty="0" err="1"/>
              <a:t>ділянок</a:t>
            </a:r>
            <a:r>
              <a:rPr lang="ru-RU" sz="2000" dirty="0"/>
              <a:t> кромок </a:t>
            </a:r>
            <a:r>
              <a:rPr lang="ru-RU" sz="2000" dirty="0" err="1"/>
              <a:t>даху</a:t>
            </a:r>
            <a:r>
              <a:rPr lang="ru-RU" sz="2000" dirty="0"/>
              <a:t> та </a:t>
            </a:r>
            <a:r>
              <a:rPr lang="ru-RU" sz="2000" dirty="0" err="1"/>
              <a:t>проходів</a:t>
            </a:r>
            <a:r>
              <a:rPr lang="ru-RU" sz="2000" dirty="0"/>
              <a:t> </a:t>
            </a:r>
            <a:r>
              <a:rPr lang="ru-RU" sz="2000" dirty="0" err="1"/>
              <a:t>даху</a:t>
            </a:r>
            <a:r>
              <a:rPr lang="ru-RU" sz="2000" dirty="0"/>
              <a:t> на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коренів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Перевірка</a:t>
            </a:r>
            <a:r>
              <a:rPr lang="ru-RU" sz="2000" dirty="0"/>
              <a:t> </a:t>
            </a:r>
            <a:r>
              <a:rPr lang="ru-RU" sz="2000" dirty="0" err="1"/>
              <a:t>дренажних</a:t>
            </a:r>
            <a:r>
              <a:rPr lang="ru-RU" sz="2000" dirty="0"/>
              <a:t> систем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Видалення</a:t>
            </a:r>
            <a:r>
              <a:rPr lang="ru-RU" sz="2000" dirty="0"/>
              <a:t> </a:t>
            </a:r>
            <a:r>
              <a:rPr lang="ru-RU" sz="2000" dirty="0" err="1"/>
              <a:t>небажаного</a:t>
            </a:r>
            <a:r>
              <a:rPr lang="ru-RU" sz="2000" dirty="0"/>
              <a:t> росту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err="1"/>
              <a:t>Скошування</a:t>
            </a:r>
            <a:r>
              <a:rPr lang="ru-RU" sz="2000" dirty="0"/>
              <a:t> </a:t>
            </a:r>
            <a:r>
              <a:rPr lang="ru-RU" sz="2000" dirty="0" err="1"/>
              <a:t>рослинності</a:t>
            </a:r>
            <a:r>
              <a:rPr lang="ru-RU" sz="2000" dirty="0"/>
              <a:t> та </a:t>
            </a:r>
            <a:r>
              <a:rPr lang="ru-RU" sz="2000" dirty="0" err="1"/>
              <a:t>видалення</a:t>
            </a:r>
            <a:r>
              <a:rPr lang="ru-RU" sz="2000" dirty="0"/>
              <a:t> </a:t>
            </a:r>
            <a:r>
              <a:rPr lang="ru-RU" sz="2000" dirty="0" err="1"/>
              <a:t>обрізків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Удобрювати</a:t>
            </a:r>
            <a:r>
              <a:rPr lang="ru-RU" sz="2000" dirty="0"/>
              <a:t> (</a:t>
            </a:r>
            <a:r>
              <a:rPr lang="ru-RU" sz="2000" dirty="0" err="1"/>
              <a:t>довготривалими</a:t>
            </a:r>
            <a:r>
              <a:rPr lang="ru-RU" sz="2000" dirty="0"/>
              <a:t> </a:t>
            </a:r>
            <a:r>
              <a:rPr lang="ru-RU" sz="2000" dirty="0" err="1"/>
              <a:t>добривами</a:t>
            </a:r>
            <a:r>
              <a:rPr lang="ru-RU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8869E-0221-4A33-BFA3-870D45992EC7}"/>
              </a:ext>
            </a:extLst>
          </p:cNvPr>
          <p:cNvSpPr txBox="1"/>
          <p:nvPr/>
        </p:nvSpPr>
        <p:spPr>
          <a:xfrm>
            <a:off x="6452684" y="2307603"/>
            <a:ext cx="4416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Інтенсивний дах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Ті ж самі заходи догляду, що і при екстенсивних дахах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Перевірка</a:t>
            </a:r>
            <a:r>
              <a:rPr lang="ru-RU" sz="2000" dirty="0"/>
              <a:t> </a:t>
            </a:r>
            <a:r>
              <a:rPr lang="ru-RU" sz="2000" dirty="0" err="1"/>
              <a:t>іригаційного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Обрізка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Догляд за газоном (стрижка, стрижка, </a:t>
            </a:r>
            <a:r>
              <a:rPr lang="ru-RU" sz="2000" dirty="0" err="1"/>
              <a:t>аерація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675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6F86-798E-456E-ABDF-4ABE335F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Огород на даху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DA33BA-1F06-493E-841C-F7A71D285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74" y="1601906"/>
            <a:ext cx="7555452" cy="48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D091D-ED7B-495A-9C9F-94AB209C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Зона відпочинку на даху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532B20-1617-4E83-85A2-2F974AEF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928" y="1561475"/>
            <a:ext cx="6837430" cy="4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0501A-4719-46B7-B8C5-CA6A68A0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Зелений дах + сонячні батареї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4B71C9-8F02-4FD8-BE3B-EF6F2D593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374" y="1690687"/>
            <a:ext cx="6945649" cy="44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29A7-74E0-467E-875F-49AD4997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Неординарні дизайнерські рішення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8E7442-B775-484E-85E3-51E124B73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19" y="1980075"/>
            <a:ext cx="5201358" cy="3358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BE3BB2-B938-4E01-AA82-66BE8821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07" y="1980075"/>
            <a:ext cx="5069427" cy="33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C9AE0-CF5B-4DD0-8025-F11AE3CF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1"/>
            <a:ext cx="10515600" cy="481181"/>
          </a:xfrm>
        </p:spPr>
        <p:txBody>
          <a:bodyPr>
            <a:normAutofit fontScale="90000"/>
          </a:bodyPr>
          <a:lstStyle/>
          <a:p>
            <a:r>
              <a:rPr lang="uk-UA" dirty="0"/>
              <a:t>ПЕРЕВАГИ ЗЕЛЕНОГО ДАХУ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F5252C-E07F-4DA7-A1A7-70D21BF71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57" y="745855"/>
            <a:ext cx="6039318" cy="3232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B7ED8-D2D6-4D15-987F-30BB4A3F3206}"/>
              </a:ext>
            </a:extLst>
          </p:cNvPr>
          <p:cNvSpPr txBox="1"/>
          <p:nvPr/>
        </p:nvSpPr>
        <p:spPr>
          <a:xfrm>
            <a:off x="6965004" y="933855"/>
            <a:ext cx="49162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Поліпшення мікроклімату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Енергозбереження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Захист від повеней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Економія витрат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Збереження будівлі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Скорочення </a:t>
            </a:r>
            <a:r>
              <a:rPr lang="uk-UA" dirty="0" err="1"/>
              <a:t>втручань</a:t>
            </a:r>
            <a:r>
              <a:rPr lang="uk-UA" dirty="0"/>
              <a:t> у природу та ландшафт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Захист від шуму та радіації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Сучасне містобудування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Збільшення вартості нерухомості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Зона відпочинку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98C20-7F80-4C70-AD33-8C8A1BA9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79" y="3891063"/>
            <a:ext cx="4963984" cy="27417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7B3CE0-30FD-4587-A51B-D7974FB29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33" y="4073176"/>
            <a:ext cx="4620841" cy="24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197EF-72D3-48E5-8222-40C25BC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42"/>
            <a:ext cx="10515600" cy="1325563"/>
          </a:xfrm>
        </p:spPr>
        <p:txBody>
          <a:bodyPr/>
          <a:lstStyle/>
          <a:p>
            <a:r>
              <a:rPr lang="uk-UA" dirty="0"/>
              <a:t>ЕКСТЕНСИВНИЙ ДАХ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9863B2-1EE0-4283-A4C1-FCAA7888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935" y="1546377"/>
            <a:ext cx="4533900" cy="286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6E3B7-5C41-41A9-9087-49E024213106}"/>
              </a:ext>
            </a:extLst>
          </p:cNvPr>
          <p:cNvSpPr txBox="1"/>
          <p:nvPr/>
        </p:nvSpPr>
        <p:spPr>
          <a:xfrm>
            <a:off x="6167336" y="1546377"/>
            <a:ext cx="5437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Створений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до </a:t>
            </a:r>
            <a:r>
              <a:rPr lang="ru-RU" sz="2400" dirty="0" err="1"/>
              <a:t>природи</a:t>
            </a:r>
            <a:r>
              <a:rPr lang="ru-RU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Легкий догляд</a:t>
            </a:r>
          </a:p>
          <a:p>
            <a:r>
              <a:rPr lang="ru-RU" sz="2400" dirty="0" err="1"/>
              <a:t>рослини</a:t>
            </a:r>
            <a:r>
              <a:rPr lang="ru-RU" sz="2400" dirty="0"/>
              <a:t>, </a:t>
            </a:r>
            <a:r>
              <a:rPr lang="ru-RU" sz="2400" dirty="0" err="1"/>
              <a:t>пристосовані</a:t>
            </a:r>
            <a:r>
              <a:rPr lang="ru-RU" sz="2400" dirty="0"/>
              <a:t> до </a:t>
            </a:r>
            <a:r>
              <a:rPr lang="ru-RU" sz="2400" dirty="0" err="1"/>
              <a:t>посухи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значною</a:t>
            </a:r>
            <a:endParaRPr lang="ru-RU" sz="2400" dirty="0"/>
          </a:p>
          <a:p>
            <a:r>
              <a:rPr lang="ru-RU" sz="2400" dirty="0" err="1"/>
              <a:t>мірою</a:t>
            </a:r>
            <a:r>
              <a:rPr lang="ru-RU" sz="2400" dirty="0"/>
              <a:t> є </a:t>
            </a:r>
            <a:r>
              <a:rPr lang="ru-RU" sz="2400" dirty="0" err="1"/>
              <a:t>самодостатніми</a:t>
            </a:r>
            <a:r>
              <a:rPr lang="ru-RU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Низький</a:t>
            </a:r>
            <a:r>
              <a:rPr lang="ru-RU" sz="2400" dirty="0"/>
              <a:t> </a:t>
            </a:r>
            <a:r>
              <a:rPr lang="ru-RU" sz="2400" dirty="0" err="1"/>
              <a:t>ріст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Низька</a:t>
            </a:r>
            <a:r>
              <a:rPr lang="ru-RU" sz="2400" dirty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установки </a:t>
            </a:r>
            <a:r>
              <a:rPr lang="ru-RU" sz="2400" dirty="0" err="1"/>
              <a:t>близько</a:t>
            </a:r>
            <a:r>
              <a:rPr lang="ru-RU" sz="2400" dirty="0"/>
              <a:t> 6 - 15 см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ідеально</a:t>
            </a:r>
            <a:r>
              <a:rPr lang="ru-RU" sz="2400" dirty="0"/>
              <a:t> з </a:t>
            </a:r>
            <a:r>
              <a:rPr lang="ru-RU" sz="2400" dirty="0" err="1"/>
              <a:t>підставою</a:t>
            </a:r>
            <a:r>
              <a:rPr lang="ru-RU" sz="2400" dirty="0"/>
              <a:t> </a:t>
            </a:r>
            <a:r>
              <a:rPr lang="ru-RU" sz="2400" dirty="0" err="1"/>
              <a:t>висотою</a:t>
            </a:r>
            <a:r>
              <a:rPr lang="ru-RU" sz="2400" dirty="0"/>
              <a:t> не </a:t>
            </a:r>
            <a:r>
              <a:rPr lang="ru-RU" sz="2400" dirty="0" err="1"/>
              <a:t>менше</a:t>
            </a:r>
            <a:r>
              <a:rPr lang="ru-RU" sz="2400" dirty="0"/>
              <a:t> 8 - 10</a:t>
            </a:r>
          </a:p>
          <a:p>
            <a:r>
              <a:rPr lang="ru-RU" sz="2400" dirty="0"/>
              <a:t>см)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Мала вага </a:t>
            </a:r>
            <a:r>
              <a:rPr lang="ru-RU" sz="2400" dirty="0" err="1"/>
              <a:t>близько</a:t>
            </a:r>
            <a:r>
              <a:rPr lang="ru-RU" sz="2400" dirty="0"/>
              <a:t> 60 - 180 кг/м²</a:t>
            </a:r>
          </a:p>
        </p:txBody>
      </p:sp>
    </p:spTree>
    <p:extLst>
      <p:ext uri="{BB962C8B-B14F-4D97-AF65-F5344CB8AC3E}">
        <p14:creationId xmlns:p14="http://schemas.microsoft.com/office/powerpoint/2010/main" val="14009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8FA43-5D64-43E7-AB6A-98B5707E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ІНТЕНСИВНИЙ ДАХ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CC203F-F0A3-46F3-A47B-D03630720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4470"/>
            <a:ext cx="4524375" cy="286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52ED1-8899-445A-B026-7BA9D4007FC0}"/>
              </a:ext>
            </a:extLst>
          </p:cNvPr>
          <p:cNvSpPr txBox="1"/>
          <p:nvPr/>
        </p:nvSpPr>
        <p:spPr>
          <a:xfrm>
            <a:off x="6096000" y="1614470"/>
            <a:ext cx="4818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Посадка </a:t>
            </a:r>
            <a:r>
              <a:rPr lang="ru-RU" sz="2400" dirty="0" err="1"/>
              <a:t>багаторічних</a:t>
            </a:r>
            <a:r>
              <a:rPr lang="ru-RU" sz="2400" dirty="0"/>
              <a:t> і </a:t>
            </a:r>
            <a:r>
              <a:rPr lang="ru-RU" sz="2400" dirty="0" err="1"/>
              <a:t>кущових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 а</a:t>
            </a:r>
          </a:p>
          <a:p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газонів</a:t>
            </a:r>
            <a:r>
              <a:rPr lang="ru-RU" sz="2400" dirty="0"/>
              <a:t> і дерев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Вищі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до </a:t>
            </a:r>
            <a:r>
              <a:rPr lang="ru-RU" sz="2400" dirty="0" err="1"/>
              <a:t>структури</a:t>
            </a:r>
            <a:r>
              <a:rPr lang="ru-RU" sz="2400" dirty="0"/>
              <a:t> шару та регулярного </a:t>
            </a:r>
            <a:r>
              <a:rPr lang="ru-RU" sz="2400" dirty="0" err="1"/>
              <a:t>постачання</a:t>
            </a:r>
            <a:r>
              <a:rPr lang="ru-RU" sz="2400" dirty="0"/>
              <a:t> води та </a:t>
            </a:r>
            <a:r>
              <a:rPr lang="ru-RU" sz="2400" dirty="0" err="1"/>
              <a:t>поживних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Висота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конструкції</a:t>
            </a:r>
            <a:r>
              <a:rPr lang="ru-RU" sz="2400" dirty="0"/>
              <a:t> становить </a:t>
            </a:r>
            <a:r>
              <a:rPr lang="ru-RU" sz="2400" dirty="0" err="1"/>
              <a:t>приблизно</a:t>
            </a:r>
            <a:r>
              <a:rPr lang="ru-RU" sz="2400" dirty="0"/>
              <a:t> 30 - 100 см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Вищі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на </a:t>
            </a:r>
            <a:r>
              <a:rPr lang="ru-RU" sz="2400" dirty="0" err="1"/>
              <a:t>обслуговування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Більша</a:t>
            </a:r>
            <a:r>
              <a:rPr lang="ru-RU" sz="2400" dirty="0"/>
              <a:t> вага </a:t>
            </a:r>
            <a:r>
              <a:rPr lang="ru-RU" sz="2400" dirty="0" err="1"/>
              <a:t>приблизно</a:t>
            </a:r>
            <a:r>
              <a:rPr lang="ru-RU" sz="2400" dirty="0"/>
              <a:t> 320 - 1200 кг/м²</a:t>
            </a:r>
          </a:p>
        </p:txBody>
      </p:sp>
    </p:spTree>
    <p:extLst>
      <p:ext uri="{BB962C8B-B14F-4D97-AF65-F5344CB8AC3E}">
        <p14:creationId xmlns:p14="http://schemas.microsoft.com/office/powerpoint/2010/main" val="282089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81FCF-30AF-4413-96CB-CE404350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Екстенсивне</a:t>
            </a:r>
            <a:r>
              <a:rPr lang="ru-RU" dirty="0"/>
              <a:t> </a:t>
            </a:r>
            <a:r>
              <a:rPr lang="ru-RU" dirty="0" err="1"/>
              <a:t>озеленення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в </a:t>
            </a:r>
            <a:r>
              <a:rPr lang="ru-RU" dirty="0" err="1"/>
              <a:t>одношаровій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AE0168-5C54-4D84-8ACB-C45802FB5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794" y="1981268"/>
            <a:ext cx="3327040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7B108-9AB7-41E1-8386-887242FCA709}"/>
              </a:ext>
            </a:extLst>
          </p:cNvPr>
          <p:cNvSpPr txBox="1"/>
          <p:nvPr/>
        </p:nvSpPr>
        <p:spPr>
          <a:xfrm>
            <a:off x="5565843" y="2079445"/>
            <a:ext cx="5787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</a:t>
            </a:r>
            <a:r>
              <a:rPr lang="ru-RU" sz="2400" dirty="0"/>
              <a:t>) </a:t>
            </a:r>
            <a:r>
              <a:rPr lang="ru-RU" sz="2400" dirty="0" err="1"/>
              <a:t>Рослинність</a:t>
            </a:r>
            <a:endParaRPr lang="ru-RU" sz="2400" dirty="0"/>
          </a:p>
          <a:p>
            <a:endParaRPr lang="uk-UA" sz="2400" dirty="0"/>
          </a:p>
          <a:p>
            <a:r>
              <a:rPr lang="uk-UA" sz="2400" dirty="0"/>
              <a:t>4</a:t>
            </a:r>
            <a:r>
              <a:rPr lang="ru-RU" sz="2400" dirty="0"/>
              <a:t>) Великий </a:t>
            </a:r>
            <a:r>
              <a:rPr lang="ru-RU" sz="2400" dirty="0" err="1"/>
              <a:t>одношаровий</a:t>
            </a:r>
            <a:r>
              <a:rPr lang="ru-RU" sz="2400" dirty="0"/>
              <a:t> субстрат (8-10 см) </a:t>
            </a:r>
          </a:p>
          <a:p>
            <a:endParaRPr lang="uk-UA" sz="2400" dirty="0"/>
          </a:p>
          <a:p>
            <a:r>
              <a:rPr lang="uk-UA" sz="2400" dirty="0"/>
              <a:t>3</a:t>
            </a:r>
            <a:r>
              <a:rPr lang="ru-RU" sz="2400" dirty="0"/>
              <a:t>) </a:t>
            </a:r>
            <a:r>
              <a:rPr lang="ru-RU" sz="2400" dirty="0" err="1"/>
              <a:t>Захисний</a:t>
            </a:r>
            <a:r>
              <a:rPr lang="ru-RU" sz="2400" dirty="0"/>
              <a:t> шар (0,5 - 1 см)</a:t>
            </a:r>
          </a:p>
          <a:p>
            <a:endParaRPr lang="uk-UA" sz="2400" dirty="0"/>
          </a:p>
          <a:p>
            <a:r>
              <a:rPr lang="uk-UA" sz="2400" dirty="0"/>
              <a:t>2</a:t>
            </a:r>
            <a:r>
              <a:rPr lang="ru-RU" sz="2400" dirty="0"/>
              <a:t>) </a:t>
            </a:r>
            <a:r>
              <a:rPr lang="ru-RU" sz="2400" dirty="0" err="1"/>
              <a:t>Гідроізоляція</a:t>
            </a:r>
            <a:r>
              <a:rPr lang="ru-RU" sz="2400" dirty="0"/>
              <a:t> </a:t>
            </a:r>
            <a:r>
              <a:rPr lang="ru-RU" sz="2400" dirty="0" err="1"/>
              <a:t>даху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мембрана для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коренів</a:t>
            </a:r>
            <a:endParaRPr lang="ru-RU" sz="2400" dirty="0"/>
          </a:p>
          <a:p>
            <a:endParaRPr lang="uk-UA" sz="2400" dirty="0"/>
          </a:p>
          <a:p>
            <a:r>
              <a:rPr lang="uk-UA" sz="2400" dirty="0"/>
              <a:t>1) Відповідна </a:t>
            </a:r>
            <a:r>
              <a:rPr lang="uk-UA" sz="2400" dirty="0" err="1"/>
              <a:t>підконструкція</a:t>
            </a:r>
            <a:r>
              <a:rPr lang="uk-UA" sz="2400" dirty="0"/>
              <a:t> даху</a:t>
            </a:r>
          </a:p>
        </p:txBody>
      </p:sp>
    </p:spTree>
    <p:extLst>
      <p:ext uri="{BB962C8B-B14F-4D97-AF65-F5344CB8AC3E}">
        <p14:creationId xmlns:p14="http://schemas.microsoft.com/office/powerpoint/2010/main" val="239409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BA4EF-2CDE-4CC3-BBE9-C861A053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Екстенсивне</a:t>
            </a:r>
            <a:r>
              <a:rPr lang="ru-RU" dirty="0"/>
              <a:t> </a:t>
            </a:r>
            <a:r>
              <a:rPr lang="ru-RU" dirty="0" err="1"/>
              <a:t>озеленення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в </a:t>
            </a:r>
            <a:r>
              <a:rPr lang="ru-RU" dirty="0" err="1"/>
              <a:t>багатошаровій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95577F-B660-4441-90F9-D4298A14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763" y="2010451"/>
            <a:ext cx="355145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B3E47-F9BE-4D0A-9D96-2014E10B98B3}"/>
              </a:ext>
            </a:extLst>
          </p:cNvPr>
          <p:cNvSpPr txBox="1"/>
          <p:nvPr/>
        </p:nvSpPr>
        <p:spPr>
          <a:xfrm>
            <a:off x="4727643" y="2354094"/>
            <a:ext cx="5321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7) Рослинність</a:t>
            </a:r>
          </a:p>
          <a:p>
            <a:endParaRPr lang="uk-UA" dirty="0"/>
          </a:p>
          <a:p>
            <a:r>
              <a:rPr lang="uk-UA" dirty="0"/>
              <a:t>6) Великий субстрат (5-15 см)</a:t>
            </a:r>
          </a:p>
          <a:p>
            <a:endParaRPr lang="uk-UA" dirty="0"/>
          </a:p>
          <a:p>
            <a:r>
              <a:rPr lang="uk-UA" dirty="0"/>
              <a:t>5) Фільтр </a:t>
            </a:r>
            <a:r>
              <a:rPr lang="uk-UA" dirty="0" err="1"/>
              <a:t>фліс</a:t>
            </a:r>
            <a:r>
              <a:rPr lang="uk-UA" dirty="0"/>
              <a:t> (0,5 см)</a:t>
            </a:r>
          </a:p>
          <a:p>
            <a:endParaRPr lang="uk-UA" dirty="0"/>
          </a:p>
          <a:p>
            <a:r>
              <a:rPr lang="uk-UA" dirty="0"/>
              <a:t>4) Дренаж (2-6 см)</a:t>
            </a:r>
          </a:p>
          <a:p>
            <a:endParaRPr lang="uk-UA" dirty="0"/>
          </a:p>
          <a:p>
            <a:r>
              <a:rPr lang="uk-UA" dirty="0"/>
              <a:t>3) </a:t>
            </a:r>
            <a:r>
              <a:rPr lang="ru-RU" dirty="0" err="1"/>
              <a:t>Захисний</a:t>
            </a:r>
            <a:r>
              <a:rPr lang="ru-RU" dirty="0"/>
              <a:t> шар (0,5 - 1 см)</a:t>
            </a:r>
          </a:p>
          <a:p>
            <a:endParaRPr lang="uk-UA" dirty="0"/>
          </a:p>
          <a:p>
            <a:r>
              <a:rPr lang="uk-UA" dirty="0"/>
              <a:t>2</a:t>
            </a:r>
            <a:r>
              <a:rPr lang="ru-RU" dirty="0"/>
              <a:t>) </a:t>
            </a:r>
            <a:r>
              <a:rPr lang="ru-RU" dirty="0" err="1"/>
              <a:t>Гідроізоляція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мембрана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endParaRPr lang="ru-RU" dirty="0"/>
          </a:p>
          <a:p>
            <a:endParaRPr lang="uk-UA" dirty="0"/>
          </a:p>
          <a:p>
            <a:r>
              <a:rPr lang="uk-UA" dirty="0"/>
              <a:t>1</a:t>
            </a:r>
            <a:r>
              <a:rPr lang="ru-RU" dirty="0"/>
              <a:t>)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підконструкція</a:t>
            </a:r>
            <a:r>
              <a:rPr lang="ru-RU" dirty="0"/>
              <a:t> </a:t>
            </a:r>
            <a:r>
              <a:rPr lang="ru-RU" dirty="0" err="1"/>
              <a:t>даху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77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09583-1D8A-4735-8226-9A9035EF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озеленення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в </a:t>
            </a:r>
            <a:r>
              <a:rPr lang="ru-RU" dirty="0" err="1"/>
              <a:t>багатошаровій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1077AA-DF71-4301-9A69-3C853911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77" y="1990995"/>
            <a:ext cx="312752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38306-3284-4DC1-85F8-D589CDAE8BF9}"/>
              </a:ext>
            </a:extLst>
          </p:cNvPr>
          <p:cNvSpPr txBox="1"/>
          <p:nvPr/>
        </p:nvSpPr>
        <p:spPr>
          <a:xfrm>
            <a:off x="4805464" y="2159540"/>
            <a:ext cx="5535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7) Рослинність</a:t>
            </a:r>
          </a:p>
          <a:p>
            <a:endParaRPr lang="uk-UA" dirty="0"/>
          </a:p>
          <a:p>
            <a:r>
              <a:rPr lang="uk-UA" dirty="0"/>
              <a:t>6) Інтенсивний субстрат (20-35 см)</a:t>
            </a:r>
          </a:p>
          <a:p>
            <a:endParaRPr lang="uk-UA" dirty="0"/>
          </a:p>
          <a:p>
            <a:r>
              <a:rPr lang="uk-UA" dirty="0"/>
              <a:t>5) Фільтр </a:t>
            </a:r>
            <a:r>
              <a:rPr lang="uk-UA" dirty="0" err="1"/>
              <a:t>фліс</a:t>
            </a:r>
            <a:r>
              <a:rPr lang="uk-UA" dirty="0"/>
              <a:t> (0,5 см)</a:t>
            </a:r>
          </a:p>
          <a:p>
            <a:endParaRPr lang="uk-UA" dirty="0"/>
          </a:p>
          <a:p>
            <a:r>
              <a:rPr lang="uk-UA" dirty="0"/>
              <a:t>4) Дренаж (6-12 см)</a:t>
            </a:r>
          </a:p>
          <a:p>
            <a:endParaRPr lang="uk-UA" dirty="0"/>
          </a:p>
          <a:p>
            <a:r>
              <a:rPr lang="uk-UA" dirty="0"/>
              <a:t>3) Захисний шар (1 см)</a:t>
            </a:r>
          </a:p>
          <a:p>
            <a:endParaRPr lang="uk-UA" dirty="0"/>
          </a:p>
          <a:p>
            <a:r>
              <a:rPr lang="uk-UA" dirty="0"/>
              <a:t>2) </a:t>
            </a:r>
            <a:r>
              <a:rPr lang="ru-RU" dirty="0" err="1"/>
              <a:t>Гідроізоляція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мембрана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endParaRPr lang="ru-RU" dirty="0"/>
          </a:p>
          <a:p>
            <a:endParaRPr lang="uk-UA" dirty="0"/>
          </a:p>
          <a:p>
            <a:r>
              <a:rPr lang="uk-UA" dirty="0"/>
              <a:t>1</a:t>
            </a:r>
            <a:r>
              <a:rPr lang="ru-RU" dirty="0"/>
              <a:t>)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підконструкція</a:t>
            </a:r>
            <a:r>
              <a:rPr lang="ru-RU" dirty="0"/>
              <a:t> </a:t>
            </a:r>
            <a:r>
              <a:rPr lang="ru-RU" dirty="0" err="1"/>
              <a:t>даху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E35BE-1BEA-4877-88C6-7AB77691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Покрівля</a:t>
            </a:r>
            <a:r>
              <a:rPr lang="ru-RU" dirty="0"/>
              <a:t>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їзди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8BEB42B-3490-4766-837B-429640AD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8817"/>
            <a:ext cx="2864856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4E23D-B7FE-49D4-8270-89179ABCD662}"/>
              </a:ext>
            </a:extLst>
          </p:cNvPr>
          <p:cNvSpPr txBox="1"/>
          <p:nvPr/>
        </p:nvSpPr>
        <p:spPr>
          <a:xfrm>
            <a:off x="4591454" y="2305455"/>
            <a:ext cx="4610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6) Бруківка (6-10 см)</a:t>
            </a:r>
          </a:p>
          <a:p>
            <a:endParaRPr lang="uk-UA" sz="2000" dirty="0"/>
          </a:p>
          <a:p>
            <a:r>
              <a:rPr lang="uk-UA" sz="2000" dirty="0"/>
              <a:t>5) Підстилка (3-5 см)</a:t>
            </a:r>
          </a:p>
          <a:p>
            <a:endParaRPr lang="uk-UA" sz="2000" dirty="0"/>
          </a:p>
          <a:p>
            <a:r>
              <a:rPr lang="uk-UA" sz="2000" dirty="0"/>
              <a:t>4) </a:t>
            </a:r>
            <a:r>
              <a:rPr lang="ru-RU" sz="2000" dirty="0" err="1"/>
              <a:t>Гравійний</a:t>
            </a:r>
            <a:r>
              <a:rPr lang="ru-RU" sz="2000" dirty="0"/>
              <a:t> </a:t>
            </a:r>
            <a:r>
              <a:rPr lang="ru-RU" sz="2000" dirty="0" err="1"/>
              <a:t>базовий</a:t>
            </a:r>
            <a:r>
              <a:rPr lang="ru-RU" sz="2000" dirty="0"/>
              <a:t> шар (7-30 см)</a:t>
            </a:r>
          </a:p>
          <a:p>
            <a:endParaRPr lang="uk-UA" sz="2000" dirty="0"/>
          </a:p>
          <a:p>
            <a:r>
              <a:rPr lang="uk-UA" sz="2000" dirty="0"/>
              <a:t>3</a:t>
            </a:r>
            <a:r>
              <a:rPr lang="ru-RU" sz="2000" dirty="0"/>
              <a:t>) Дренаж (1-10 см)</a:t>
            </a:r>
          </a:p>
          <a:p>
            <a:endParaRPr lang="uk-UA" sz="2000" dirty="0"/>
          </a:p>
          <a:p>
            <a:r>
              <a:rPr lang="uk-UA" sz="2000" dirty="0"/>
              <a:t>2</a:t>
            </a:r>
            <a:r>
              <a:rPr lang="ru-RU" sz="2000" dirty="0"/>
              <a:t>) </a:t>
            </a:r>
            <a:r>
              <a:rPr lang="ru-RU" sz="2000" dirty="0" err="1"/>
              <a:t>Захисний</a:t>
            </a:r>
            <a:r>
              <a:rPr lang="ru-RU" sz="2000" dirty="0"/>
              <a:t> шар (1 см)</a:t>
            </a:r>
          </a:p>
          <a:p>
            <a:endParaRPr lang="uk-UA" sz="2000" dirty="0"/>
          </a:p>
          <a:p>
            <a:r>
              <a:rPr lang="uk-UA" sz="2000" dirty="0"/>
              <a:t>1</a:t>
            </a:r>
            <a:r>
              <a:rPr lang="ru-RU" sz="2000" dirty="0"/>
              <a:t>) </a:t>
            </a:r>
            <a:r>
              <a:rPr lang="ru-RU" sz="2000" dirty="0" err="1"/>
              <a:t>Відповідна</a:t>
            </a:r>
            <a:r>
              <a:rPr lang="ru-RU" sz="2000" dirty="0"/>
              <a:t> </a:t>
            </a:r>
            <a:r>
              <a:rPr lang="ru-RU" sz="2000" dirty="0" err="1"/>
              <a:t>підконструкція</a:t>
            </a:r>
            <a:r>
              <a:rPr lang="ru-RU" sz="2000" dirty="0"/>
              <a:t> </a:t>
            </a:r>
            <a:r>
              <a:rPr lang="ru-RU" sz="2000" dirty="0" err="1"/>
              <a:t>даху</a:t>
            </a:r>
            <a:r>
              <a:rPr lang="ru-RU" sz="2000" dirty="0"/>
              <a:t> та </a:t>
            </a:r>
            <a:r>
              <a:rPr lang="ru-RU" sz="2000" dirty="0" err="1"/>
              <a:t>гідроізоляція</a:t>
            </a:r>
            <a:r>
              <a:rPr lang="ru-RU" sz="2000" dirty="0"/>
              <a:t> </a:t>
            </a:r>
            <a:r>
              <a:rPr lang="ru-RU" sz="2000" dirty="0" err="1"/>
              <a:t>даху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52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8CF9A-B88C-4E56-AB5A-F707F059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рослини підходять для зеленого даху?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778C00-2032-4CE4-956B-5E92238F9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08" y="1464353"/>
            <a:ext cx="3578157" cy="30517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8067B-8169-4609-B8B4-671D55CD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13" y="1488294"/>
            <a:ext cx="3986719" cy="3027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2656DC-8A6C-4217-A413-B6C605B1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80" y="1488294"/>
            <a:ext cx="3565225" cy="3027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CC4E8-D319-49C8-A687-A399EA2A50C7}"/>
              </a:ext>
            </a:extLst>
          </p:cNvPr>
          <p:cNvSpPr txBox="1"/>
          <p:nvPr/>
        </p:nvSpPr>
        <p:spPr>
          <a:xfrm>
            <a:off x="457200" y="5058383"/>
            <a:ext cx="1124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підходящими</a:t>
            </a:r>
            <a:r>
              <a:rPr lang="ru-RU" sz="2400" dirty="0"/>
              <a:t> </a:t>
            </a:r>
            <a:r>
              <a:rPr lang="ru-RU" sz="2400" dirty="0" err="1"/>
              <a:t>місяцями</a:t>
            </a:r>
            <a:r>
              <a:rPr lang="ru-RU" sz="2400" dirty="0"/>
              <a:t> для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є </a:t>
            </a:r>
            <a:r>
              <a:rPr lang="ru-RU" sz="2400" dirty="0" err="1"/>
              <a:t>квітень</a:t>
            </a:r>
            <a:r>
              <a:rPr lang="ru-RU" sz="2400" dirty="0"/>
              <a:t>-червень і вересень-початок листопада.</a:t>
            </a:r>
          </a:p>
        </p:txBody>
      </p:sp>
    </p:spTree>
    <p:extLst>
      <p:ext uri="{BB962C8B-B14F-4D97-AF65-F5344CB8AC3E}">
        <p14:creationId xmlns:p14="http://schemas.microsoft.com/office/powerpoint/2010/main" val="4141279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457</Words>
  <Application>Microsoft Office PowerPoint</Application>
  <PresentationFormat>Широкоэкранный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ЗЕЛЕНИЙ ДАХ:БАЗОВІ ЗНАННЯ</vt:lpstr>
      <vt:lpstr>ПЕРЕВАГИ ЗЕЛЕНОГО ДАХУ</vt:lpstr>
      <vt:lpstr>ЕКСТЕНСИВНИЙ ДАХ</vt:lpstr>
      <vt:lpstr>ІНТЕНСИВНИЙ ДАХ</vt:lpstr>
      <vt:lpstr>Екстенсивне озеленення даху в одношаровій конструкції</vt:lpstr>
      <vt:lpstr>Екстенсивне озеленення даху в багатошаровій конструкції</vt:lpstr>
      <vt:lpstr>Інтенсивне озеленення даху в багатошаровій конструкції</vt:lpstr>
      <vt:lpstr>Покрівля з можливістю їзди</vt:lpstr>
      <vt:lpstr>Які рослини підходять для зеленого даху?</vt:lpstr>
      <vt:lpstr>Скільки прослужать зелені дахи і догляд за ними?</vt:lpstr>
      <vt:lpstr>Огород на даху</vt:lpstr>
      <vt:lpstr>Зона відпочинку на даху</vt:lpstr>
      <vt:lpstr>Зелений дах + сонячні батареї</vt:lpstr>
      <vt:lpstr>Неординарні дизайнерські рішення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ЗЕЛЕНИЙ ДАХ:БАЗОВІ ЗНАННЯ</dc:title>
  <dc:creator>Legion</dc:creator>
  <cp:lastModifiedBy>Legion</cp:lastModifiedBy>
  <cp:revision>9</cp:revision>
  <dcterms:created xsi:type="dcterms:W3CDTF">2022-10-07T13:10:05Z</dcterms:created>
  <dcterms:modified xsi:type="dcterms:W3CDTF">2022-10-07T14:35:30Z</dcterms:modified>
</cp:coreProperties>
</file>