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77"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8" r:id="rId24"/>
    <p:sldId id="279" r:id="rId25"/>
    <p:sldId id="280" r:id="rId26"/>
    <p:sldId id="281" r:id="rId27"/>
    <p:sldId id="282" r:id="rId28"/>
    <p:sldId id="283" r:id="rId29"/>
    <p:sldId id="284" r:id="rId30"/>
    <p:sldId id="285" r:id="rId31"/>
    <p:sldId id="286"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11/16/2022</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Назва розділу">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11/16/2022</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11/16/2022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257300" y="2909102"/>
            <a:ext cx="4800600" cy="299639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633864" y="2909102"/>
            <a:ext cx="4800600" cy="299639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11/16/2022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11/16/2022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11/16/2022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Вміст і підпис">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11/16/2022</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і підпис">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11/16/2022</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11/16/2022</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1E7C18-3523-4C83-BA53-A38FA9618F83}"/>
              </a:ext>
            </a:extLst>
          </p:cNvPr>
          <p:cNvSpPr>
            <a:spLocks noGrp="1"/>
          </p:cNvSpPr>
          <p:nvPr>
            <p:ph type="ctrTitle"/>
          </p:nvPr>
        </p:nvSpPr>
        <p:spPr>
          <a:xfrm>
            <a:off x="1078522" y="885324"/>
            <a:ext cx="10318418" cy="4394988"/>
          </a:xfrm>
        </p:spPr>
        <p:txBody>
          <a:bodyPr/>
          <a:lstStyle/>
          <a:p>
            <a:r>
              <a:rPr lang="uk-UA" sz="5400" dirty="0"/>
              <a:t>Механізми маніпулювання</a:t>
            </a:r>
            <a:br>
              <a:rPr lang="uk-UA" sz="5400" dirty="0"/>
            </a:br>
            <a:r>
              <a:rPr lang="uk-UA" sz="5400" dirty="0"/>
              <a:t> масовою </a:t>
            </a:r>
            <a:br>
              <a:rPr lang="uk-UA" sz="5400" dirty="0"/>
            </a:br>
            <a:r>
              <a:rPr lang="uk-UA" sz="5400" dirty="0"/>
              <a:t>свідомістю</a:t>
            </a:r>
          </a:p>
        </p:txBody>
      </p:sp>
      <p:sp>
        <p:nvSpPr>
          <p:cNvPr id="3" name="Підзаголовок 2">
            <a:extLst>
              <a:ext uri="{FF2B5EF4-FFF2-40B4-BE49-F238E27FC236}">
                <a16:creationId xmlns:a16="http://schemas.microsoft.com/office/drawing/2014/main" id="{FDBFA1F1-9DD5-46A9-A24B-FCA749C8919E}"/>
              </a:ext>
            </a:extLst>
          </p:cNvPr>
          <p:cNvSpPr>
            <a:spLocks noGrp="1"/>
          </p:cNvSpPr>
          <p:nvPr>
            <p:ph type="subTitle" idx="1"/>
          </p:nvPr>
        </p:nvSpPr>
        <p:spPr>
          <a:xfrm>
            <a:off x="2410353" y="5890420"/>
            <a:ext cx="8045373" cy="742279"/>
          </a:xfrm>
        </p:spPr>
        <p:txBody>
          <a:bodyPr>
            <a:normAutofit fontScale="70000" lnSpcReduction="20000"/>
          </a:bodyPr>
          <a:lstStyle/>
          <a:p>
            <a:pPr marL="457200" indent="-457200" algn="l">
              <a:buFont typeface="+mj-lt"/>
              <a:buAutoNum type="arabicPeriod"/>
            </a:pPr>
            <a:r>
              <a:rPr lang="uk-UA" dirty="0"/>
              <a:t>Маніпуляція: визначення, основні ознаки</a:t>
            </a:r>
          </a:p>
          <a:p>
            <a:pPr marL="457200" indent="-457200" algn="l">
              <a:buFont typeface="+mj-lt"/>
              <a:buAutoNum type="arabicPeriod"/>
            </a:pPr>
            <a:r>
              <a:rPr lang="uk-UA" dirty="0"/>
              <a:t>Механізми маніпулювання масовою свідомістю</a:t>
            </a:r>
          </a:p>
        </p:txBody>
      </p:sp>
    </p:spTree>
    <p:extLst>
      <p:ext uri="{BB962C8B-B14F-4D97-AF65-F5344CB8AC3E}">
        <p14:creationId xmlns:p14="http://schemas.microsoft.com/office/powerpoint/2010/main" val="1280465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4650F3-D9F5-41B2-8A06-C45723CF3D54}"/>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B3DA968-79FB-4278-AE5B-153111058AF9}"/>
              </a:ext>
            </a:extLst>
          </p:cNvPr>
          <p:cNvSpPr>
            <a:spLocks noGrp="1"/>
          </p:cNvSpPr>
          <p:nvPr>
            <p:ph idx="1"/>
          </p:nvPr>
        </p:nvSpPr>
        <p:spPr/>
        <p:txBody>
          <a:bodyPr/>
          <a:lstStyle/>
          <a:p>
            <a:pPr algn="just"/>
            <a:r>
              <a:rPr lang="ru-RU" dirty="0"/>
              <a:t>III </a:t>
            </a:r>
            <a:r>
              <a:rPr lang="ru-RU" dirty="0" err="1"/>
              <a:t>клас</a:t>
            </a:r>
            <a:r>
              <a:rPr lang="ru-RU" dirty="0"/>
              <a:t> – «</a:t>
            </a:r>
            <a:r>
              <a:rPr lang="ru-RU" dirty="0" err="1"/>
              <a:t>психологічне</a:t>
            </a:r>
            <a:r>
              <a:rPr lang="ru-RU" dirty="0"/>
              <a:t> </a:t>
            </a:r>
            <a:r>
              <a:rPr lang="ru-RU" dirty="0" err="1"/>
              <a:t>виправдання</a:t>
            </a:r>
            <a:r>
              <a:rPr lang="ru-RU" dirty="0"/>
              <a:t>»: «</a:t>
            </a:r>
            <a:r>
              <a:rPr lang="ru-RU" dirty="0" err="1"/>
              <a:t>Всі</a:t>
            </a:r>
            <a:r>
              <a:rPr lang="ru-RU" dirty="0"/>
              <a:t> так </a:t>
            </a:r>
            <a:r>
              <a:rPr lang="ru-RU" dirty="0" err="1"/>
              <a:t>роблять</a:t>
            </a:r>
            <a:r>
              <a:rPr lang="ru-RU" dirty="0"/>
              <a:t>», «Не для себе стараюсь»,  «За </a:t>
            </a:r>
            <a:r>
              <a:rPr lang="ru-RU" dirty="0" err="1"/>
              <a:t>всіма</a:t>
            </a:r>
            <a:r>
              <a:rPr lang="ru-RU" dirty="0"/>
              <a:t> не </a:t>
            </a:r>
            <a:r>
              <a:rPr lang="ru-RU" dirty="0" err="1"/>
              <a:t>вслідкуєш</a:t>
            </a:r>
            <a:r>
              <a:rPr lang="ru-RU" dirty="0"/>
              <a:t>», «У мене не десять рук» та </a:t>
            </a:r>
            <a:r>
              <a:rPr lang="ru-RU" dirty="0" err="1"/>
              <a:t>ін</a:t>
            </a:r>
            <a:r>
              <a:rPr lang="ru-RU" dirty="0"/>
              <a:t>.</a:t>
            </a:r>
          </a:p>
          <a:p>
            <a:pPr algn="just"/>
            <a:r>
              <a:rPr lang="ru-RU" dirty="0"/>
              <a:t>IV </a:t>
            </a:r>
            <a:r>
              <a:rPr lang="ru-RU" dirty="0" err="1"/>
              <a:t>клас</a:t>
            </a:r>
            <a:r>
              <a:rPr lang="ru-RU" dirty="0"/>
              <a:t> – «капкан </a:t>
            </a:r>
            <a:r>
              <a:rPr lang="ru-RU" dirty="0" err="1"/>
              <a:t>довіри</a:t>
            </a:r>
            <a:r>
              <a:rPr lang="ru-RU" dirty="0"/>
              <a:t>», </a:t>
            </a:r>
            <a:r>
              <a:rPr lang="ru-RU" dirty="0" err="1"/>
              <a:t>створення</a:t>
            </a:r>
            <a:r>
              <a:rPr lang="ru-RU" dirty="0"/>
              <a:t> </a:t>
            </a:r>
            <a:r>
              <a:rPr lang="ru-RU" dirty="0" err="1"/>
              <a:t>атмосфери</a:t>
            </a:r>
            <a:r>
              <a:rPr lang="ru-RU" dirty="0"/>
              <a:t> </a:t>
            </a:r>
            <a:r>
              <a:rPr lang="ru-RU" dirty="0" err="1"/>
              <a:t>удаваної</a:t>
            </a:r>
            <a:r>
              <a:rPr lang="ru-RU" dirty="0"/>
              <a:t> </a:t>
            </a:r>
            <a:r>
              <a:rPr lang="ru-RU" dirty="0" err="1"/>
              <a:t>довірчості</a:t>
            </a:r>
            <a:r>
              <a:rPr lang="ru-RU" dirty="0"/>
              <a:t> з </a:t>
            </a:r>
            <a:r>
              <a:rPr lang="ru-RU" dirty="0" err="1"/>
              <a:t>наступним</a:t>
            </a:r>
            <a:r>
              <a:rPr lang="ru-RU" dirty="0"/>
              <a:t> переходом до </a:t>
            </a:r>
            <a:r>
              <a:rPr lang="ru-RU" dirty="0" err="1"/>
              <a:t>провокації</a:t>
            </a:r>
            <a:r>
              <a:rPr lang="ru-RU" dirty="0"/>
              <a:t>, шантажу, </a:t>
            </a:r>
            <a:r>
              <a:rPr lang="ru-RU" dirty="0" err="1"/>
              <a:t>маскування</a:t>
            </a:r>
            <a:r>
              <a:rPr lang="ru-RU" dirty="0"/>
              <a:t> мети </a:t>
            </a:r>
            <a:r>
              <a:rPr lang="ru-RU" dirty="0" err="1"/>
              <a:t>спілкування</a:t>
            </a:r>
            <a:r>
              <a:rPr lang="ru-RU" dirty="0"/>
              <a:t> </a:t>
            </a:r>
            <a:r>
              <a:rPr lang="ru-RU" dirty="0" err="1"/>
              <a:t>показним</a:t>
            </a:r>
            <a:r>
              <a:rPr lang="ru-RU" dirty="0"/>
              <a:t> </a:t>
            </a:r>
            <a:r>
              <a:rPr lang="ru-RU" dirty="0" err="1"/>
              <a:t>зрівнюванням</a:t>
            </a:r>
            <a:r>
              <a:rPr lang="ru-RU" dirty="0"/>
              <a:t> </a:t>
            </a:r>
            <a:r>
              <a:rPr lang="ru-RU" dirty="0" err="1"/>
              <a:t>позицій</a:t>
            </a:r>
            <a:r>
              <a:rPr lang="ru-RU" dirty="0"/>
              <a:t>: </a:t>
            </a:r>
            <a:r>
              <a:rPr lang="ru-RU" i="1" dirty="0"/>
              <a:t>«</a:t>
            </a:r>
            <a:r>
              <a:rPr lang="ru-RU" i="1" dirty="0" err="1"/>
              <a:t>Всі</a:t>
            </a:r>
            <a:r>
              <a:rPr lang="ru-RU" i="1" dirty="0"/>
              <a:t> ми люди...», «Ви, </a:t>
            </a:r>
            <a:r>
              <a:rPr lang="ru-RU" i="1" dirty="0" err="1"/>
              <a:t>звичайно</a:t>
            </a:r>
            <a:r>
              <a:rPr lang="ru-RU" i="1" dirty="0"/>
              <a:t>, </a:t>
            </a:r>
            <a:r>
              <a:rPr lang="ru-RU" i="1" dirty="0" err="1"/>
              <a:t>розумієте</a:t>
            </a:r>
            <a:r>
              <a:rPr lang="ru-RU" i="1" dirty="0"/>
              <a:t>...»,  «Ми то з Вами </a:t>
            </a:r>
            <a:r>
              <a:rPr lang="ru-RU" i="1" dirty="0" err="1"/>
              <a:t>знаємо</a:t>
            </a:r>
            <a:r>
              <a:rPr lang="ru-RU" i="1" dirty="0"/>
              <a:t> в </a:t>
            </a:r>
            <a:r>
              <a:rPr lang="ru-RU" i="1" dirty="0" err="1"/>
              <a:t>яких</a:t>
            </a:r>
            <a:r>
              <a:rPr lang="ru-RU" i="1" dirty="0"/>
              <a:t> </a:t>
            </a:r>
            <a:r>
              <a:rPr lang="ru-RU" i="1" dirty="0" err="1"/>
              <a:t>ініціатор</a:t>
            </a:r>
            <a:r>
              <a:rPr lang="ru-RU" i="1" dirty="0"/>
              <a:t> </a:t>
            </a:r>
            <a:r>
              <a:rPr lang="ru-RU" i="1" dirty="0" err="1"/>
              <a:t>досягає</a:t>
            </a:r>
            <a:r>
              <a:rPr lang="ru-RU" i="1" dirty="0"/>
              <a:t> (</a:t>
            </a:r>
            <a:r>
              <a:rPr lang="ru-RU" i="1" dirty="0" err="1"/>
              <a:t>прагне</a:t>
            </a:r>
            <a:r>
              <a:rPr lang="ru-RU" i="1" dirty="0"/>
              <a:t> </a:t>
            </a:r>
            <a:r>
              <a:rPr lang="ru-RU" i="1" dirty="0" err="1"/>
              <a:t>досягти</a:t>
            </a:r>
            <a:r>
              <a:rPr lang="ru-RU" i="1" dirty="0"/>
              <a:t>) </a:t>
            </a:r>
            <a:r>
              <a:rPr lang="ru-RU" i="1" dirty="0" err="1"/>
              <a:t>своєї</a:t>
            </a:r>
            <a:r>
              <a:rPr lang="ru-RU" i="1" dirty="0"/>
              <a:t> мети, </a:t>
            </a:r>
            <a:r>
              <a:rPr lang="ru-RU" i="1" dirty="0" err="1"/>
              <a:t>вибираючи</a:t>
            </a:r>
            <a:r>
              <a:rPr lang="ru-RU" i="1" dirty="0"/>
              <a:t> </a:t>
            </a:r>
            <a:r>
              <a:rPr lang="ru-RU" i="1" dirty="0" err="1"/>
              <a:t>таку</a:t>
            </a:r>
            <a:r>
              <a:rPr lang="ru-RU" i="1" dirty="0"/>
              <a:t> </a:t>
            </a:r>
            <a:r>
              <a:rPr lang="ru-RU" i="1" dirty="0" err="1"/>
              <a:t>позицію</a:t>
            </a:r>
            <a:r>
              <a:rPr lang="ru-RU" i="1" dirty="0"/>
              <a:t> в </a:t>
            </a:r>
            <a:r>
              <a:rPr lang="ru-RU" i="1" dirty="0" err="1"/>
              <a:t>контакті</a:t>
            </a:r>
            <a:r>
              <a:rPr lang="ru-RU" i="1" dirty="0"/>
              <a:t>, </a:t>
            </a:r>
            <a:r>
              <a:rPr lang="ru-RU" i="1" dirty="0" err="1"/>
              <a:t>що</a:t>
            </a:r>
            <a:r>
              <a:rPr lang="ru-RU" i="1" dirty="0"/>
              <a:t> </a:t>
            </a:r>
            <a:r>
              <a:rPr lang="ru-RU" i="1" dirty="0" err="1"/>
              <a:t>нав’язує</a:t>
            </a:r>
            <a:r>
              <a:rPr lang="ru-RU" i="1" dirty="0"/>
              <a:t>...»</a:t>
            </a:r>
            <a:r>
              <a:rPr lang="ru-RU" dirty="0"/>
              <a:t>.</a:t>
            </a:r>
            <a:endParaRPr lang="uk-UA" dirty="0"/>
          </a:p>
        </p:txBody>
      </p:sp>
    </p:spTree>
    <p:extLst>
      <p:ext uri="{BB962C8B-B14F-4D97-AF65-F5344CB8AC3E}">
        <p14:creationId xmlns:p14="http://schemas.microsoft.com/office/powerpoint/2010/main" val="2465629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BF73E1-BABD-4CDD-BB45-AC3FEAF602D1}"/>
              </a:ext>
            </a:extLst>
          </p:cNvPr>
          <p:cNvSpPr>
            <a:spLocks noGrp="1"/>
          </p:cNvSpPr>
          <p:nvPr>
            <p:ph type="title"/>
          </p:nvPr>
        </p:nvSpPr>
        <p:spPr/>
        <p:txBody>
          <a:bodyPr>
            <a:normAutofit fontScale="90000"/>
          </a:bodyPr>
          <a:lstStyle/>
          <a:p>
            <a:pPr algn="ctr"/>
            <a:r>
              <a:rPr lang="uk-UA" sz="3100" dirty="0"/>
              <a:t>Основними правилами застосування маніпулятивних засобів в професійному спілкуванні є:</a:t>
            </a:r>
            <a:br>
              <a:rPr lang="uk-UA" sz="3100" dirty="0"/>
            </a:br>
            <a:endParaRPr lang="uk-UA" dirty="0"/>
          </a:p>
        </p:txBody>
      </p:sp>
      <p:sp>
        <p:nvSpPr>
          <p:cNvPr id="3" name="Місце для вмісту 2">
            <a:extLst>
              <a:ext uri="{FF2B5EF4-FFF2-40B4-BE49-F238E27FC236}">
                <a16:creationId xmlns:a16="http://schemas.microsoft.com/office/drawing/2014/main" id="{971D313D-6C9C-4827-83BD-078F83F74CB8}"/>
              </a:ext>
            </a:extLst>
          </p:cNvPr>
          <p:cNvSpPr>
            <a:spLocks noGrp="1"/>
          </p:cNvSpPr>
          <p:nvPr>
            <p:ph idx="1"/>
          </p:nvPr>
        </p:nvSpPr>
        <p:spPr/>
        <p:txBody>
          <a:bodyPr/>
          <a:lstStyle/>
          <a:p>
            <a:pPr algn="just"/>
            <a:r>
              <a:rPr lang="uk-UA" dirty="0"/>
              <a:t>1)	щоб маніпулювати іншими, потрібно навчитись розпізнавати їх маніпуляції;</a:t>
            </a:r>
          </a:p>
          <a:p>
            <a:pPr algn="just"/>
            <a:r>
              <a:rPr lang="uk-UA" dirty="0"/>
              <a:t>2)	маніпулювання слід застосовувати лише тоді, коли інші засоби досягнення мети виявились неефективними;</a:t>
            </a:r>
          </a:p>
          <a:p>
            <a:pPr algn="just"/>
            <a:r>
              <a:rPr lang="uk-UA" dirty="0"/>
              <a:t>3)	потрібно знати, які маніпулятивні прийоми застосовують представники злочинного світу, але це не означає, що ними можна користуватись самому;</a:t>
            </a:r>
          </a:p>
          <a:p>
            <a:pPr algn="just"/>
            <a:r>
              <a:rPr lang="uk-UA" dirty="0"/>
              <a:t>4)	перед тим, як маніпулювати співбесідником, продумайте можливі варіанти «виходу з ситуації».</a:t>
            </a:r>
          </a:p>
          <a:p>
            <a:endParaRPr lang="uk-UA" dirty="0"/>
          </a:p>
        </p:txBody>
      </p:sp>
    </p:spTree>
    <p:extLst>
      <p:ext uri="{BB962C8B-B14F-4D97-AF65-F5344CB8AC3E}">
        <p14:creationId xmlns:p14="http://schemas.microsoft.com/office/powerpoint/2010/main" val="3260186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6C95D17-5DA2-4703-AAC3-9410B315705C}"/>
              </a:ext>
            </a:extLst>
          </p:cNvPr>
          <p:cNvSpPr>
            <a:spLocks noGrp="1"/>
          </p:cNvSpPr>
          <p:nvPr>
            <p:ph type="title"/>
          </p:nvPr>
        </p:nvSpPr>
        <p:spPr/>
        <p:txBody>
          <a:bodyPr/>
          <a:lstStyle/>
          <a:p>
            <a:pPr algn="ctr"/>
            <a:r>
              <a:rPr lang="uk-UA" dirty="0"/>
              <a:t>Механізми маніпулювання масовою свідомістю</a:t>
            </a:r>
          </a:p>
        </p:txBody>
      </p:sp>
      <p:sp>
        <p:nvSpPr>
          <p:cNvPr id="3" name="Місце для вмісту 2">
            <a:extLst>
              <a:ext uri="{FF2B5EF4-FFF2-40B4-BE49-F238E27FC236}">
                <a16:creationId xmlns:a16="http://schemas.microsoft.com/office/drawing/2014/main" id="{641C6AF6-BC70-486F-8050-EB2ABECEEC10}"/>
              </a:ext>
            </a:extLst>
          </p:cNvPr>
          <p:cNvSpPr>
            <a:spLocks noGrp="1"/>
          </p:cNvSpPr>
          <p:nvPr>
            <p:ph idx="1"/>
          </p:nvPr>
        </p:nvSpPr>
        <p:spPr/>
        <p:txBody>
          <a:bodyPr/>
          <a:lstStyle/>
          <a:p>
            <a:r>
              <a:rPr lang="uk-UA" dirty="0"/>
              <a:t>Основні складові маніпуляції масовою свідомістю</a:t>
            </a:r>
          </a:p>
          <a:p>
            <a:r>
              <a:rPr lang="uk-UA" dirty="0"/>
              <a:t>Мова слів</a:t>
            </a:r>
          </a:p>
          <a:p>
            <a:r>
              <a:rPr lang="uk-UA" dirty="0"/>
              <a:t>Мова образів</a:t>
            </a:r>
          </a:p>
          <a:p>
            <a:r>
              <a:rPr lang="uk-UA" dirty="0"/>
              <a:t>Інші знакові системи</a:t>
            </a:r>
          </a:p>
        </p:txBody>
      </p:sp>
    </p:spTree>
    <p:extLst>
      <p:ext uri="{BB962C8B-B14F-4D97-AF65-F5344CB8AC3E}">
        <p14:creationId xmlns:p14="http://schemas.microsoft.com/office/powerpoint/2010/main" val="41565028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FD9FA0-448C-4008-BC49-6D65D9217F87}"/>
              </a:ext>
            </a:extLst>
          </p:cNvPr>
          <p:cNvSpPr>
            <a:spLocks noGrp="1"/>
          </p:cNvSpPr>
          <p:nvPr>
            <p:ph type="title"/>
          </p:nvPr>
        </p:nvSpPr>
        <p:spPr/>
        <p:txBody>
          <a:bodyPr/>
          <a:lstStyle/>
          <a:p>
            <a:pPr algn="ctr"/>
            <a:r>
              <a:rPr lang="uk-UA" dirty="0"/>
              <a:t>Мова слів</a:t>
            </a:r>
          </a:p>
        </p:txBody>
      </p:sp>
      <p:sp>
        <p:nvSpPr>
          <p:cNvPr id="3" name="Місце для вмісту 2">
            <a:extLst>
              <a:ext uri="{FF2B5EF4-FFF2-40B4-BE49-F238E27FC236}">
                <a16:creationId xmlns:a16="http://schemas.microsoft.com/office/drawing/2014/main" id="{42F705EE-E257-4099-B7FB-B1A259654177}"/>
              </a:ext>
            </a:extLst>
          </p:cNvPr>
          <p:cNvSpPr>
            <a:spLocks noGrp="1"/>
          </p:cNvSpPr>
          <p:nvPr>
            <p:ph idx="1"/>
          </p:nvPr>
        </p:nvSpPr>
        <p:spPr>
          <a:xfrm>
            <a:off x="1251678" y="1944211"/>
            <a:ext cx="10178322" cy="3935382"/>
          </a:xfrm>
        </p:spPr>
        <p:txBody>
          <a:bodyPr/>
          <a:lstStyle/>
          <a:p>
            <a:pPr algn="just"/>
            <a:r>
              <a:rPr lang="uk-UA" dirty="0"/>
              <a:t>Мова як система понять, слів (імен), у яких людина сприймає світ і суспільство, є основним засобом підпорядкування. «Ми – раби слів», – сказав Маркс, а потім це буквально повторив Ніцше. Цей висновок доведений безліччю досліджень, як теорема. У культурний багаж сучасної людини ввійшло уявлення, начебто підпорядкування починається з пізнання, що є основою переконання. Однак в останні роки все більше вчених схиляється до думки, що проблема глибше, і первісною функцією слова на зорі людства був його </a:t>
            </a:r>
            <a:r>
              <a:rPr lang="uk-UA" dirty="0" err="1"/>
              <a:t>сугесторний</a:t>
            </a:r>
            <a:r>
              <a:rPr lang="uk-UA" dirty="0"/>
              <a:t> вплив - навіювання, підпорядкування не через розум, а через почуття.</a:t>
            </a:r>
          </a:p>
          <a:p>
            <a:endParaRPr lang="uk-UA" dirty="0"/>
          </a:p>
        </p:txBody>
      </p:sp>
    </p:spTree>
    <p:extLst>
      <p:ext uri="{BB962C8B-B14F-4D97-AF65-F5344CB8AC3E}">
        <p14:creationId xmlns:p14="http://schemas.microsoft.com/office/powerpoint/2010/main" val="5548718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7DAA51E-7172-42A7-8592-DD032BE242A2}"/>
              </a:ext>
            </a:extLst>
          </p:cNvPr>
          <p:cNvSpPr>
            <a:spLocks noGrp="1"/>
          </p:cNvSpPr>
          <p:nvPr>
            <p:ph type="title"/>
          </p:nvPr>
        </p:nvSpPr>
        <p:spPr/>
        <p:txBody>
          <a:bodyPr>
            <a:normAutofit/>
          </a:bodyPr>
          <a:lstStyle/>
          <a:p>
            <a:pPr algn="ctr"/>
            <a:r>
              <a:rPr lang="uk-UA" sz="4400" dirty="0"/>
              <a:t>Сугестивність за допомогою слова </a:t>
            </a:r>
          </a:p>
        </p:txBody>
      </p:sp>
      <p:sp>
        <p:nvSpPr>
          <p:cNvPr id="3" name="Місце для вмісту 2">
            <a:extLst>
              <a:ext uri="{FF2B5EF4-FFF2-40B4-BE49-F238E27FC236}">
                <a16:creationId xmlns:a16="http://schemas.microsoft.com/office/drawing/2014/main" id="{E7ACDC17-42E7-4F27-9296-C5745790DF47}"/>
              </a:ext>
            </a:extLst>
          </p:cNvPr>
          <p:cNvSpPr>
            <a:spLocks noGrp="1"/>
          </p:cNvSpPr>
          <p:nvPr>
            <p:ph idx="1"/>
          </p:nvPr>
        </p:nvSpPr>
        <p:spPr/>
        <p:txBody>
          <a:bodyPr/>
          <a:lstStyle/>
          <a:p>
            <a:pPr algn="just"/>
            <a:r>
              <a:rPr lang="uk-UA" dirty="0"/>
              <a:t>Сугестивність за допомогою слова – глибинна властивість психіки, що виникла набагато раніше, ніж здатність до аналітичного мислення. Це спостерігається в ході розвитку дитини: дитині не потрібно ніяких обґрунтувань, якщо мама сказала – так і потрібно робити. Коли освічені батьки починають </a:t>
            </a:r>
            <a:r>
              <a:rPr lang="uk-UA" dirty="0" err="1"/>
              <a:t>логічно</a:t>
            </a:r>
            <a:r>
              <a:rPr lang="uk-UA" dirty="0"/>
              <a:t> доводити необхідність заборони, вони тільки приводять дитину в замішання і підривають силу свого слова. До того, як дитина починає розуміти мову, вона здатна правильно сприймати «попередники слова» – інтонацію, міміку, взагалі «мову тіла». </a:t>
            </a:r>
          </a:p>
        </p:txBody>
      </p:sp>
    </p:spTree>
    <p:extLst>
      <p:ext uri="{BB962C8B-B14F-4D97-AF65-F5344CB8AC3E}">
        <p14:creationId xmlns:p14="http://schemas.microsoft.com/office/powerpoint/2010/main" val="2471367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2D57B7-D046-4625-B747-48482937F292}"/>
              </a:ext>
            </a:extLst>
          </p:cNvPr>
          <p:cNvSpPr>
            <a:spLocks noGrp="1"/>
          </p:cNvSpPr>
          <p:nvPr>
            <p:ph type="title"/>
          </p:nvPr>
        </p:nvSpPr>
        <p:spPr/>
        <p:txBody>
          <a:bodyPr/>
          <a:lstStyle/>
          <a:p>
            <a:pPr algn="ctr"/>
            <a:r>
              <a:rPr lang="uk-UA" dirty="0"/>
              <a:t>Мова образів</a:t>
            </a:r>
            <a:br>
              <a:rPr lang="uk-UA" dirty="0"/>
            </a:br>
            <a:endParaRPr lang="uk-UA" dirty="0"/>
          </a:p>
        </p:txBody>
      </p:sp>
      <p:sp>
        <p:nvSpPr>
          <p:cNvPr id="3" name="Місце для вмісту 2">
            <a:extLst>
              <a:ext uri="{FF2B5EF4-FFF2-40B4-BE49-F238E27FC236}">
                <a16:creationId xmlns:a16="http://schemas.microsoft.com/office/drawing/2014/main" id="{1F52F881-703C-4A49-AF56-A8B1797B7E32}"/>
              </a:ext>
            </a:extLst>
          </p:cNvPr>
          <p:cNvSpPr>
            <a:spLocks noGrp="1"/>
          </p:cNvSpPr>
          <p:nvPr>
            <p:ph idx="1"/>
          </p:nvPr>
        </p:nvSpPr>
        <p:spPr/>
        <p:txBody>
          <a:bodyPr>
            <a:normAutofit/>
          </a:bodyPr>
          <a:lstStyle/>
          <a:p>
            <a:pPr algn="just"/>
            <a:r>
              <a:rPr lang="uk-UA" dirty="0"/>
              <a:t>Ще в минулому столітті </a:t>
            </a:r>
            <a:r>
              <a:rPr lang="uk-UA" dirty="0" err="1"/>
              <a:t>Ле</a:t>
            </a:r>
            <a:r>
              <a:rPr lang="uk-UA" dirty="0"/>
              <a:t> Бон писав: «Натовп мислить образами, і викликаний у його уяві образ у свою чергу викликає інші, що не мають ніякого логічного зв’язку з першим... Натовп здатний мислити тільки образами, сприйнятливий тільки до образів. Тільки образи можуть... стати двигунами його вчинків». В іншому місці він знову повертається до зв’язку між словом і образом: «Могутність слів знаходиться в тісному зв’язку образами і зовсім не залежить від їхнього реального змісту. Дуже часто слова, що мають найбільш невизначений зміст, чинять найбільш великий вплив на натовп. Такі, наприклад, терміни: демократія, соціалізм, рівність, воля і </a:t>
            </a:r>
            <a:r>
              <a:rPr lang="uk-UA" dirty="0" err="1"/>
              <a:t>т.ін</a:t>
            </a:r>
            <a:r>
              <a:rPr lang="uk-UA" dirty="0"/>
              <a:t>., до такого ступеня невизначені, що навіть у товстих томах не вдається з точністю роз’яснити їх зміст».</a:t>
            </a:r>
          </a:p>
          <a:p>
            <a:endParaRPr lang="uk-UA" dirty="0"/>
          </a:p>
        </p:txBody>
      </p:sp>
    </p:spTree>
    <p:extLst>
      <p:ext uri="{BB962C8B-B14F-4D97-AF65-F5344CB8AC3E}">
        <p14:creationId xmlns:p14="http://schemas.microsoft.com/office/powerpoint/2010/main" val="6934697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1156B15-3C07-4F33-8454-A7260031455F}"/>
              </a:ext>
            </a:extLst>
          </p:cNvPr>
          <p:cNvSpPr>
            <a:spLocks noGrp="1"/>
          </p:cNvSpPr>
          <p:nvPr>
            <p:ph type="title"/>
          </p:nvPr>
        </p:nvSpPr>
        <p:spPr/>
        <p:txBody>
          <a:bodyPr/>
          <a:lstStyle/>
          <a:p>
            <a:pPr algn="ctr"/>
            <a:r>
              <a:rPr lang="uk-UA" dirty="0"/>
              <a:t>Прихований вплив</a:t>
            </a:r>
          </a:p>
        </p:txBody>
      </p:sp>
      <p:sp>
        <p:nvSpPr>
          <p:cNvPr id="3" name="Місце для вмісту 2">
            <a:extLst>
              <a:ext uri="{FF2B5EF4-FFF2-40B4-BE49-F238E27FC236}">
                <a16:creationId xmlns:a16="http://schemas.microsoft.com/office/drawing/2014/main" id="{5482A8FC-308F-46D6-B134-89C9F93CCA2E}"/>
              </a:ext>
            </a:extLst>
          </p:cNvPr>
          <p:cNvSpPr>
            <a:spLocks noGrp="1"/>
          </p:cNvSpPr>
          <p:nvPr>
            <p:ph idx="1"/>
          </p:nvPr>
        </p:nvSpPr>
        <p:spPr/>
        <p:txBody>
          <a:bodyPr/>
          <a:lstStyle/>
          <a:p>
            <a:pPr algn="just"/>
            <a:r>
              <a:rPr lang="uk-UA" dirty="0"/>
              <a:t>Природа маніпуляції складається в наявності подвійного впливу – поряд із повідомленням, що посилається відкрито, маніпулятор надсилає адресатові «закодований» сигнал, сподіваючись на те, що цей сигнал розбудить у свідомості адресата ті образи, що потрібні маніпуляторові. Цей прихований вплив спирається на «неявне знання», яким володіє адресат, на його здатність створювати у своїй свідомості образи, що впливають на його почуття, думки і поведінку. Мистецтво маніпуляції полягає в тому, щоб пустити процес уяви потрібним руслом, але так, щоб людина не помітила прихованого впливу.</a:t>
            </a:r>
          </a:p>
        </p:txBody>
      </p:sp>
    </p:spTree>
    <p:extLst>
      <p:ext uri="{BB962C8B-B14F-4D97-AF65-F5344CB8AC3E}">
        <p14:creationId xmlns:p14="http://schemas.microsoft.com/office/powerpoint/2010/main" val="33641451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5FD368-F950-4866-AE7D-AE7C36DB8A43}"/>
              </a:ext>
            </a:extLst>
          </p:cNvPr>
          <p:cNvSpPr>
            <a:spLocks noGrp="1"/>
          </p:cNvSpPr>
          <p:nvPr>
            <p:ph type="title"/>
          </p:nvPr>
        </p:nvSpPr>
        <p:spPr/>
        <p:txBody>
          <a:bodyPr/>
          <a:lstStyle/>
          <a:p>
            <a:pPr algn="ctr"/>
            <a:r>
              <a:rPr lang="uk-UA" dirty="0"/>
              <a:t>комікси</a:t>
            </a:r>
          </a:p>
        </p:txBody>
      </p:sp>
      <p:sp>
        <p:nvSpPr>
          <p:cNvPr id="3" name="Місце для вмісту 2">
            <a:extLst>
              <a:ext uri="{FF2B5EF4-FFF2-40B4-BE49-F238E27FC236}">
                <a16:creationId xmlns:a16="http://schemas.microsoft.com/office/drawing/2014/main" id="{54D499D7-5AB9-4108-B246-0F35751D045C}"/>
              </a:ext>
            </a:extLst>
          </p:cNvPr>
          <p:cNvSpPr>
            <a:spLocks noGrp="1"/>
          </p:cNvSpPr>
          <p:nvPr>
            <p:ph idx="1"/>
          </p:nvPr>
        </p:nvSpPr>
        <p:spPr/>
        <p:txBody>
          <a:bodyPr/>
          <a:lstStyle/>
          <a:p>
            <a:pPr algn="just"/>
            <a:r>
              <a:rPr lang="uk-UA" dirty="0"/>
              <a:t>Геніальним винаходом для передачі повідомлень людям, що не звикли читати, стали комікси – короткі спрощені тексти, кожен фрагмент яких доповнюється ілюстрацією . Ставши важливою частиною масової культури США, комікси в той же час були, аж до появи телебачення, могутнім інструментом ідеології. Можна сказати, що вся історія сучасної американської ідеології нерозривно переплетена з історією коміксів. Феномен коміксів, писав культуролог </a:t>
            </a:r>
            <a:r>
              <a:rPr lang="uk-UA" dirty="0" err="1"/>
              <a:t>Умберто</a:t>
            </a:r>
            <a:r>
              <a:rPr lang="uk-UA" dirty="0"/>
              <a:t> Еко, в тому, що комікси «породили унікальне явище – масову культуру, у якій пролетаріат сприймає культурні моделі буржуазії в повній упевненості, що це його незалежне самовираження».</a:t>
            </a:r>
          </a:p>
        </p:txBody>
      </p:sp>
    </p:spTree>
    <p:extLst>
      <p:ext uri="{BB962C8B-B14F-4D97-AF65-F5344CB8AC3E}">
        <p14:creationId xmlns:p14="http://schemas.microsoft.com/office/powerpoint/2010/main" val="11447289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565AEDC-4ADE-4F2A-B000-4F33FD2C5710}"/>
              </a:ext>
            </a:extLst>
          </p:cNvPr>
          <p:cNvSpPr>
            <a:spLocks noGrp="1"/>
          </p:cNvSpPr>
          <p:nvPr>
            <p:ph type="title"/>
          </p:nvPr>
        </p:nvSpPr>
        <p:spPr/>
        <p:txBody>
          <a:bodyPr/>
          <a:lstStyle/>
          <a:p>
            <a:pPr algn="ctr"/>
            <a:r>
              <a:rPr lang="uk-UA" dirty="0"/>
              <a:t>комікси</a:t>
            </a:r>
          </a:p>
        </p:txBody>
      </p:sp>
      <p:sp>
        <p:nvSpPr>
          <p:cNvPr id="3" name="Місце для вмісту 2">
            <a:extLst>
              <a:ext uri="{FF2B5EF4-FFF2-40B4-BE49-F238E27FC236}">
                <a16:creationId xmlns:a16="http://schemas.microsoft.com/office/drawing/2014/main" id="{EECE1C9B-E23F-42DB-B81A-A3FEFABC45C3}"/>
              </a:ext>
            </a:extLst>
          </p:cNvPr>
          <p:cNvSpPr>
            <a:spLocks noGrp="1"/>
          </p:cNvSpPr>
          <p:nvPr>
            <p:ph idx="1"/>
          </p:nvPr>
        </p:nvSpPr>
        <p:spPr/>
        <p:txBody>
          <a:bodyPr/>
          <a:lstStyle/>
          <a:p>
            <a:pPr algn="just"/>
            <a:r>
              <a:rPr lang="uk-UA" dirty="0"/>
              <a:t>Таке надзвичайно ефективне «захоплення» масової аудиторії комікси змогли забезпечити саме завдяки сполученню тексту з </a:t>
            </a:r>
            <a:r>
              <a:rPr lang="uk-UA" b="1" i="1" dirty="0"/>
              <a:t>зоровими образами</a:t>
            </a:r>
            <a:r>
              <a:rPr lang="uk-UA" dirty="0"/>
              <a:t>. Одержавши владу над читачем, комікси стали виконувати безліч ідеологічних функцій. Автори коміксів, разом із фахівцями з психоаналізу і лінгвістики, розробляють і впроваджують у свідомість неологізми – нові слова, що моментально входять у повсякденну свідомість, мову масової культури, а потім і офіційну мову.</a:t>
            </a:r>
          </a:p>
        </p:txBody>
      </p:sp>
    </p:spTree>
    <p:extLst>
      <p:ext uri="{BB962C8B-B14F-4D97-AF65-F5344CB8AC3E}">
        <p14:creationId xmlns:p14="http://schemas.microsoft.com/office/powerpoint/2010/main" val="4076768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8014F81-E7F6-422E-AC09-9A2C53481332}"/>
              </a:ext>
            </a:extLst>
          </p:cNvPr>
          <p:cNvSpPr>
            <a:spLocks noGrp="1"/>
          </p:cNvSpPr>
          <p:nvPr>
            <p:ph type="title"/>
          </p:nvPr>
        </p:nvSpPr>
        <p:spPr/>
        <p:txBody>
          <a:bodyPr/>
          <a:lstStyle/>
          <a:p>
            <a:pPr algn="ctr"/>
            <a:r>
              <a:rPr lang="uk-UA" dirty="0"/>
              <a:t>зорові образи</a:t>
            </a:r>
          </a:p>
        </p:txBody>
      </p:sp>
      <p:sp>
        <p:nvSpPr>
          <p:cNvPr id="3" name="Місце для вмісту 2">
            <a:extLst>
              <a:ext uri="{FF2B5EF4-FFF2-40B4-BE49-F238E27FC236}">
                <a16:creationId xmlns:a16="http://schemas.microsoft.com/office/drawing/2014/main" id="{6BE0058F-4DCF-4B8D-AD9E-C31216ACF5EA}"/>
              </a:ext>
            </a:extLst>
          </p:cNvPr>
          <p:cNvSpPr>
            <a:spLocks noGrp="1"/>
          </p:cNvSpPr>
          <p:nvPr>
            <p:ph idx="1"/>
          </p:nvPr>
        </p:nvSpPr>
        <p:spPr/>
        <p:txBody>
          <a:bodyPr/>
          <a:lstStyle/>
          <a:p>
            <a:pPr algn="just"/>
            <a:r>
              <a:rPr lang="uk-UA" dirty="0"/>
              <a:t>Образи, як і слова, володіють сугестивним значенням і породжують ланцюгову реакцію уяви. ХХ ст. показало немислимі раніше можливості знакових систем як засобу влади. Особливе місце зайняли зорові образи. </a:t>
            </a:r>
          </a:p>
          <a:p>
            <a:pPr algn="just"/>
            <a:r>
              <a:rPr lang="uk-UA" dirty="0"/>
              <a:t>Так, для ідеологічної обробки населення фашисти </a:t>
            </a:r>
            <a:r>
              <a:rPr lang="uk-UA" dirty="0" err="1"/>
              <a:t>масштабно</a:t>
            </a:r>
            <a:r>
              <a:rPr lang="uk-UA" dirty="0"/>
              <a:t> використовували географічні карти. Вони швидко встановили, що чим краще і «</a:t>
            </a:r>
            <a:r>
              <a:rPr lang="uk-UA" dirty="0" err="1"/>
              <a:t>науковіше</a:t>
            </a:r>
            <a:r>
              <a:rPr lang="uk-UA" dirty="0"/>
              <a:t>» виконано карту, тим сильніший її вплив на свідомість у потрібному напрямку. І вони не скупилися на засоби, так що фальсифіковані карти, що виправдували геополітичні плани нацистів, стали шедеврами картографічної видавничої справи. Ці карти заповнили підручники, журнали, книги. </a:t>
            </a:r>
          </a:p>
          <a:p>
            <a:endParaRPr lang="uk-UA" dirty="0"/>
          </a:p>
        </p:txBody>
      </p:sp>
    </p:spTree>
    <p:extLst>
      <p:ext uri="{BB962C8B-B14F-4D97-AF65-F5344CB8AC3E}">
        <p14:creationId xmlns:p14="http://schemas.microsoft.com/office/powerpoint/2010/main" val="1914090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7D5C342-8C2D-4F95-B8D7-4B93F0623314}"/>
              </a:ext>
            </a:extLst>
          </p:cNvPr>
          <p:cNvSpPr>
            <a:spLocks noGrp="1"/>
          </p:cNvSpPr>
          <p:nvPr>
            <p:ph type="title"/>
          </p:nvPr>
        </p:nvSpPr>
        <p:spPr/>
        <p:txBody>
          <a:bodyPr/>
          <a:lstStyle/>
          <a:p>
            <a:pPr algn="ctr"/>
            <a:r>
              <a:rPr lang="uk-UA" dirty="0"/>
              <a:t>Маніпуляція:</a:t>
            </a:r>
            <a:br>
              <a:rPr lang="uk-UA" dirty="0"/>
            </a:br>
            <a:r>
              <a:rPr lang="uk-UA" dirty="0"/>
              <a:t>визначення, основні ознаки</a:t>
            </a:r>
          </a:p>
        </p:txBody>
      </p:sp>
      <p:sp>
        <p:nvSpPr>
          <p:cNvPr id="3" name="Місце для вмісту 2">
            <a:extLst>
              <a:ext uri="{FF2B5EF4-FFF2-40B4-BE49-F238E27FC236}">
                <a16:creationId xmlns:a16="http://schemas.microsoft.com/office/drawing/2014/main" id="{94311C6E-8E01-45CC-9EB3-2AC94B933330}"/>
              </a:ext>
            </a:extLst>
          </p:cNvPr>
          <p:cNvSpPr>
            <a:spLocks noGrp="1"/>
          </p:cNvSpPr>
          <p:nvPr>
            <p:ph idx="1"/>
          </p:nvPr>
        </p:nvSpPr>
        <p:spPr/>
        <p:txBody>
          <a:bodyPr/>
          <a:lstStyle/>
          <a:p>
            <a:pPr algn="just"/>
            <a:r>
              <a:rPr lang="uk-UA" dirty="0"/>
              <a:t>Маніпуляція  - програмування думок і устремлінь мас, їхніх настроїв і навіть психічного стану з метою забезпечити таке їхнє поводження, яке потрібно тим, хто володіє засобами маніпуляції. </a:t>
            </a:r>
          </a:p>
        </p:txBody>
      </p:sp>
    </p:spTree>
    <p:extLst>
      <p:ext uri="{BB962C8B-B14F-4D97-AF65-F5344CB8AC3E}">
        <p14:creationId xmlns:p14="http://schemas.microsoft.com/office/powerpoint/2010/main" val="16348388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F33DD3F-50F1-45DD-A823-5E9550331782}"/>
              </a:ext>
            </a:extLst>
          </p:cNvPr>
          <p:cNvSpPr>
            <a:spLocks noGrp="1"/>
          </p:cNvSpPr>
          <p:nvPr>
            <p:ph type="title"/>
          </p:nvPr>
        </p:nvSpPr>
        <p:spPr/>
        <p:txBody>
          <a:bodyPr/>
          <a:lstStyle/>
          <a:p>
            <a:pPr algn="ctr"/>
            <a:r>
              <a:rPr lang="uk-UA" dirty="0"/>
              <a:t>зорові образи</a:t>
            </a:r>
          </a:p>
        </p:txBody>
      </p:sp>
      <p:sp>
        <p:nvSpPr>
          <p:cNvPr id="3" name="Місце для вмісту 2">
            <a:extLst>
              <a:ext uri="{FF2B5EF4-FFF2-40B4-BE49-F238E27FC236}">
                <a16:creationId xmlns:a16="http://schemas.microsoft.com/office/drawing/2014/main" id="{1F16D529-AA82-41C5-BD50-0C34A7463A74}"/>
              </a:ext>
            </a:extLst>
          </p:cNvPr>
          <p:cNvSpPr>
            <a:spLocks noGrp="1"/>
          </p:cNvSpPr>
          <p:nvPr>
            <p:ph idx="1"/>
          </p:nvPr>
        </p:nvSpPr>
        <p:spPr/>
        <p:txBody>
          <a:bodyPr/>
          <a:lstStyle/>
          <a:p>
            <a:pPr algn="just"/>
            <a:r>
              <a:rPr lang="uk-UA" dirty="0"/>
              <a:t>В останні роки фабрикація географічних карт (особливо в історичному розрізі) стала улюбленим засобом для розпалення національного психозу при підготовці етнічних конфліктів. Це – особлива, «гаряча» сфера маніпуляції суспільною свідомістю. Наочна, красива, «науково» зроблена карта колишнього розселення народу, втрачених споконвічних земель і </a:t>
            </a:r>
            <a:r>
              <a:rPr lang="uk-UA" dirty="0" err="1"/>
              <a:t>т.ін</a:t>
            </a:r>
            <a:r>
              <a:rPr lang="uk-UA" dirty="0"/>
              <a:t>. впливає на підігріті національні почуття безвідмовно. При цьому людина, що дивиться на карту, зовсім беззахисна проти того тексту, яким супроводжують карту ідеологи. Карта її заворожує, хоча вона, як правило, навіть не намагається в ній розібратися.</a:t>
            </a:r>
          </a:p>
          <a:p>
            <a:pPr algn="just"/>
            <a:r>
              <a:rPr lang="uk-UA" dirty="0"/>
              <a:t>Сьогодні головним засобом поневолювання стала мова телебачення </a:t>
            </a:r>
            <a:r>
              <a:rPr lang="de-DE" dirty="0"/>
              <a:t>c </a:t>
            </a:r>
            <a:r>
              <a:rPr lang="uk-UA" dirty="0"/>
              <a:t>особливим жанром – рекламою, призначенням якої є маніпуляція свідомістю. </a:t>
            </a:r>
          </a:p>
          <a:p>
            <a:endParaRPr lang="uk-UA" dirty="0"/>
          </a:p>
        </p:txBody>
      </p:sp>
    </p:spTree>
    <p:extLst>
      <p:ext uri="{BB962C8B-B14F-4D97-AF65-F5344CB8AC3E}">
        <p14:creationId xmlns:p14="http://schemas.microsoft.com/office/powerpoint/2010/main" val="11167747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405789-3D3B-40C0-B667-7205172B87DB}"/>
              </a:ext>
            </a:extLst>
          </p:cNvPr>
          <p:cNvSpPr>
            <a:spLocks noGrp="1"/>
          </p:cNvSpPr>
          <p:nvPr>
            <p:ph type="title"/>
          </p:nvPr>
        </p:nvSpPr>
        <p:spPr/>
        <p:txBody>
          <a:bodyPr/>
          <a:lstStyle/>
          <a:p>
            <a:pPr algn="ctr"/>
            <a:r>
              <a:rPr lang="uk-UA" dirty="0"/>
              <a:t>Інші знакові системи</a:t>
            </a:r>
            <a:br>
              <a:rPr lang="uk-UA" dirty="0"/>
            </a:br>
            <a:endParaRPr lang="uk-UA" dirty="0"/>
          </a:p>
        </p:txBody>
      </p:sp>
      <p:sp>
        <p:nvSpPr>
          <p:cNvPr id="3" name="Місце для вмісту 2">
            <a:extLst>
              <a:ext uri="{FF2B5EF4-FFF2-40B4-BE49-F238E27FC236}">
                <a16:creationId xmlns:a16="http://schemas.microsoft.com/office/drawing/2014/main" id="{575AB4A8-0FDD-4D00-98C5-79C61EE07008}"/>
              </a:ext>
            </a:extLst>
          </p:cNvPr>
          <p:cNvSpPr>
            <a:spLocks noGrp="1"/>
          </p:cNvSpPr>
          <p:nvPr>
            <p:ph idx="1"/>
          </p:nvPr>
        </p:nvSpPr>
        <p:spPr/>
        <p:txBody>
          <a:bodyPr>
            <a:normAutofit/>
          </a:bodyPr>
          <a:lstStyle/>
          <a:p>
            <a:pPr algn="just"/>
            <a:r>
              <a:rPr lang="uk-UA" dirty="0"/>
              <a:t>Ми не можемо докладно обговорити усі види знакових систем, що можуть використовуватися для маніпуляції свідомістю. Визначимо лише деякі з них. </a:t>
            </a:r>
          </a:p>
          <a:p>
            <a:pPr algn="just"/>
            <a:r>
              <a:rPr lang="uk-UA" dirty="0"/>
              <a:t>Мова чисел. У числі, як і в слові, закладені множинні змісти. Часом здається, що це – винятково холодні, розумові, раціональні змісти. Але числа споконвічно навантажені глибоким містичним і релігійним змістом. </a:t>
            </a:r>
          </a:p>
          <a:p>
            <a:endParaRPr lang="uk-UA" dirty="0"/>
          </a:p>
        </p:txBody>
      </p:sp>
    </p:spTree>
    <p:extLst>
      <p:ext uri="{BB962C8B-B14F-4D97-AF65-F5344CB8AC3E}">
        <p14:creationId xmlns:p14="http://schemas.microsoft.com/office/powerpoint/2010/main" val="34582321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D5BBD3-4733-4459-8E3D-1A9682631C20}"/>
              </a:ext>
            </a:extLst>
          </p:cNvPr>
          <p:cNvSpPr>
            <a:spLocks noGrp="1"/>
          </p:cNvSpPr>
          <p:nvPr>
            <p:ph type="title"/>
          </p:nvPr>
        </p:nvSpPr>
        <p:spPr/>
        <p:txBody>
          <a:bodyPr/>
          <a:lstStyle/>
          <a:p>
            <a:pPr algn="ctr"/>
            <a:r>
              <a:rPr lang="uk-UA" dirty="0"/>
              <a:t>річ</a:t>
            </a:r>
          </a:p>
        </p:txBody>
      </p:sp>
      <p:sp>
        <p:nvSpPr>
          <p:cNvPr id="3" name="Місце для вмісту 2">
            <a:extLst>
              <a:ext uri="{FF2B5EF4-FFF2-40B4-BE49-F238E27FC236}">
                <a16:creationId xmlns:a16="http://schemas.microsoft.com/office/drawing/2014/main" id="{71E1000F-7628-4878-B167-DA92F16D4A65}"/>
              </a:ext>
            </a:extLst>
          </p:cNvPr>
          <p:cNvSpPr>
            <a:spLocks noGrp="1"/>
          </p:cNvSpPr>
          <p:nvPr>
            <p:ph idx="1"/>
          </p:nvPr>
        </p:nvSpPr>
        <p:spPr/>
        <p:txBody>
          <a:bodyPr/>
          <a:lstStyle/>
          <a:p>
            <a:r>
              <a:rPr lang="uk-UA" dirty="0"/>
              <a:t>Число, як і слово, було споконвічно пов’язане з річчю. Послідовники релігійної секти Піфагора вважали, що в числі виражена сутність, природа речі, при цьому число не може брехати, і в цьому його перевага перед словом. Піфагорійці вважали навіть, що числа – це ті матриці (парадигми), за якими створюються речі (речі «наслідують числа»). Через число тільки і може бути зрозумілий світ.</a:t>
            </a:r>
          </a:p>
          <a:p>
            <a:r>
              <a:rPr lang="uk-UA" dirty="0"/>
              <a:t>Магічна сила навіювання, якою володіє число, така, що якщо людина сприйняла яке-небудь абсурдне кількісне твердження, його вже майже неможливо витиснути не тільки логікою, а й кількісними ж аргументами. </a:t>
            </a:r>
          </a:p>
          <a:p>
            <a:endParaRPr lang="uk-UA" dirty="0"/>
          </a:p>
        </p:txBody>
      </p:sp>
    </p:spTree>
    <p:extLst>
      <p:ext uri="{BB962C8B-B14F-4D97-AF65-F5344CB8AC3E}">
        <p14:creationId xmlns:p14="http://schemas.microsoft.com/office/powerpoint/2010/main" val="34864750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7C4EE2-BFDC-4097-A206-2E3DEB974D9E}"/>
              </a:ext>
            </a:extLst>
          </p:cNvPr>
          <p:cNvSpPr>
            <a:spLocks noGrp="1"/>
          </p:cNvSpPr>
          <p:nvPr>
            <p:ph type="title"/>
          </p:nvPr>
        </p:nvSpPr>
        <p:spPr/>
        <p:txBody>
          <a:bodyPr/>
          <a:lstStyle/>
          <a:p>
            <a:pPr algn="ctr"/>
            <a:r>
              <a:rPr lang="uk-UA" dirty="0" err="1"/>
              <a:t>акусфера</a:t>
            </a:r>
            <a:endParaRPr lang="uk-UA" dirty="0"/>
          </a:p>
        </p:txBody>
      </p:sp>
      <p:sp>
        <p:nvSpPr>
          <p:cNvPr id="3" name="Місце для вмісту 2">
            <a:extLst>
              <a:ext uri="{FF2B5EF4-FFF2-40B4-BE49-F238E27FC236}">
                <a16:creationId xmlns:a16="http://schemas.microsoft.com/office/drawing/2014/main" id="{6F21D6D4-FE79-4123-8DF8-4CF8F442E2C7}"/>
              </a:ext>
            </a:extLst>
          </p:cNvPr>
          <p:cNvSpPr>
            <a:spLocks noGrp="1"/>
          </p:cNvSpPr>
          <p:nvPr>
            <p:ph idx="1"/>
          </p:nvPr>
        </p:nvSpPr>
        <p:spPr/>
        <p:txBody>
          <a:bodyPr>
            <a:normAutofit fontScale="85000" lnSpcReduction="10000"/>
          </a:bodyPr>
          <a:lstStyle/>
          <a:p>
            <a:pPr algn="just"/>
            <a:r>
              <a:rPr lang="uk-UA" dirty="0"/>
              <a:t>Інша важлива знакова система – </a:t>
            </a:r>
            <a:r>
              <a:rPr lang="uk-UA" dirty="0" err="1"/>
              <a:t>акусфера</a:t>
            </a:r>
            <a:r>
              <a:rPr lang="uk-UA" dirty="0"/>
              <a:t>, світ звукових форм культури. У програмуванні поведінки звуки, що впливають в основному не на розум, а на почуття, завжди займали важливе місце. Сприйняття слова значною мірою залежить від того, яким голосом воно вимовлено. </a:t>
            </a:r>
          </a:p>
          <a:p>
            <a:pPr algn="just"/>
            <a:r>
              <a:rPr lang="uk-UA" dirty="0"/>
              <a:t>Сьогодні ми можемо спостерігати «науково обґрунтовану» велику програму псування фонетичної основи української мови. Наприклад, зовні нейтральна справа – заміна дикторів радіомовлення і телебачення. В СРСР склалася власна самобутня школа радіомовлення як особливого виду культури і навіть мистецтва ХХ ст. На сприйняття повідомлення впливає тембр голосу, ритм, темп і безліч інших параметрів читання. Тому диктор повинен майстерно володіти декількома «голосовими інструментами», щоб в досконалості зачитати й повідомлення з галузі медицини, і на сільськогосподарську тему – бо вони вимагають різного аранжування. </a:t>
            </a:r>
          </a:p>
          <a:p>
            <a:pPr algn="just"/>
            <a:r>
              <a:rPr lang="uk-UA" dirty="0"/>
              <a:t>Що ж ми чуємо сьогодні? Наслідуючи «Голос Америки», диктори використовують далекі українській мові тональність і ритм. Інтонації зовсім не відповідають змістові.</a:t>
            </a:r>
          </a:p>
          <a:p>
            <a:endParaRPr lang="uk-UA" dirty="0"/>
          </a:p>
        </p:txBody>
      </p:sp>
    </p:spTree>
    <p:extLst>
      <p:ext uri="{BB962C8B-B14F-4D97-AF65-F5344CB8AC3E}">
        <p14:creationId xmlns:p14="http://schemas.microsoft.com/office/powerpoint/2010/main" val="36783270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0DF2B4-828D-4A62-AC70-DCCD19846E06}"/>
              </a:ext>
            </a:extLst>
          </p:cNvPr>
          <p:cNvSpPr>
            <a:spLocks noGrp="1"/>
          </p:cNvSpPr>
          <p:nvPr>
            <p:ph type="title"/>
          </p:nvPr>
        </p:nvSpPr>
        <p:spPr/>
        <p:txBody>
          <a:bodyPr/>
          <a:lstStyle/>
          <a:p>
            <a:pPr algn="ctr"/>
            <a:r>
              <a:rPr lang="uk-UA" dirty="0"/>
              <a:t>Вплив музики на свідомість </a:t>
            </a:r>
          </a:p>
        </p:txBody>
      </p:sp>
      <p:sp>
        <p:nvSpPr>
          <p:cNvPr id="3" name="Місце для вмісту 2">
            <a:extLst>
              <a:ext uri="{FF2B5EF4-FFF2-40B4-BE49-F238E27FC236}">
                <a16:creationId xmlns:a16="http://schemas.microsoft.com/office/drawing/2014/main" id="{9B54BED0-0C52-4499-8C39-C519B3B84EC3}"/>
              </a:ext>
            </a:extLst>
          </p:cNvPr>
          <p:cNvSpPr>
            <a:spLocks noGrp="1"/>
          </p:cNvSpPr>
          <p:nvPr>
            <p:ph idx="1"/>
          </p:nvPr>
        </p:nvSpPr>
        <p:spPr/>
        <p:txBody>
          <a:bodyPr/>
          <a:lstStyle/>
          <a:p>
            <a:pPr algn="just"/>
            <a:r>
              <a:rPr lang="uk-UA" dirty="0"/>
              <a:t>Вплив музики на свідомість очевидний – варто згадати ефект бойового або жалібного маршу, пісні «Повстань, народе мій» або виступу рок-ансамблю перед юрбою фанатів. Про роль музики в програмуванні поведінки (звичайно, в сукупності з іншими каналами впливу – словом, пластикою рухів і зорових образів) писали багато авторів. Але не менш важливою, ніж звук, частиною </a:t>
            </a:r>
            <a:r>
              <a:rPr lang="uk-UA" dirty="0" err="1"/>
              <a:t>акусфери</a:t>
            </a:r>
            <a:r>
              <a:rPr lang="uk-UA" dirty="0"/>
              <a:t> є тиша. На мислення, свідомість і підсвідомість людини діє саме чергування звуку і тиші – зі своїм ритмом та інтенсивністю. Ніцше не раз повертався до думки: «великі події трапляються в тиші». </a:t>
            </a:r>
          </a:p>
        </p:txBody>
      </p:sp>
    </p:spTree>
    <p:extLst>
      <p:ext uri="{BB962C8B-B14F-4D97-AF65-F5344CB8AC3E}">
        <p14:creationId xmlns:p14="http://schemas.microsoft.com/office/powerpoint/2010/main" val="38155077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F4D5C9-3A1B-4D09-9CC9-4B40324C4AE1}"/>
              </a:ext>
            </a:extLst>
          </p:cNvPr>
          <p:cNvSpPr>
            <a:spLocks noGrp="1"/>
          </p:cNvSpPr>
          <p:nvPr>
            <p:ph type="title"/>
          </p:nvPr>
        </p:nvSpPr>
        <p:spPr/>
        <p:txBody>
          <a:bodyPr/>
          <a:lstStyle/>
          <a:p>
            <a:pPr algn="ctr"/>
            <a:r>
              <a:rPr lang="uk-UA" dirty="0"/>
              <a:t>демократія шуму</a:t>
            </a:r>
          </a:p>
        </p:txBody>
      </p:sp>
      <p:sp>
        <p:nvSpPr>
          <p:cNvPr id="3" name="Місце для вмісту 2">
            <a:extLst>
              <a:ext uri="{FF2B5EF4-FFF2-40B4-BE49-F238E27FC236}">
                <a16:creationId xmlns:a16="http://schemas.microsoft.com/office/drawing/2014/main" id="{8E4CC58F-6046-4096-9621-E5E2BE5CAF15}"/>
              </a:ext>
            </a:extLst>
          </p:cNvPr>
          <p:cNvSpPr>
            <a:spLocks noGrp="1"/>
          </p:cNvSpPr>
          <p:nvPr>
            <p:ph idx="1"/>
          </p:nvPr>
        </p:nvSpPr>
        <p:spPr/>
        <p:txBody>
          <a:bodyPr/>
          <a:lstStyle/>
          <a:p>
            <a:pPr algn="just"/>
            <a:r>
              <a:rPr lang="uk-UA" dirty="0"/>
              <a:t>Щоб запобігти можливості зародження власних груп еліти (інтелігенції) у масі керованих, її потрібно цілком позбавити тиші. Так на сучасному Заході </a:t>
            </a:r>
            <a:r>
              <a:rPr lang="uk-UA" dirty="0" err="1"/>
              <a:t>виникло</a:t>
            </a:r>
            <a:r>
              <a:rPr lang="uk-UA" dirty="0"/>
              <a:t> явище, що одержало назву «демократія шуму». Створено таке звукове (і шумове) оформлення навколишнього простору, що середня людина практично не має достатніх проміжків тиші, щоб зосередитися і додумати до кінця думку. Це – важлива умова її беззахисності проти маніпуляції свідомістю. Еліта, навпроти, дуже високо цінує тишу і має економічні можливості організувати своє життя поза «демократією шуму».</a:t>
            </a:r>
          </a:p>
        </p:txBody>
      </p:sp>
    </p:spTree>
    <p:extLst>
      <p:ext uri="{BB962C8B-B14F-4D97-AF65-F5344CB8AC3E}">
        <p14:creationId xmlns:p14="http://schemas.microsoft.com/office/powerpoint/2010/main" val="7602805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A5E096-6556-4A0E-9C83-FFE6DCB31F2D}"/>
              </a:ext>
            </a:extLst>
          </p:cNvPr>
          <p:cNvSpPr>
            <a:spLocks noGrp="1"/>
          </p:cNvSpPr>
          <p:nvPr>
            <p:ph type="title"/>
          </p:nvPr>
        </p:nvSpPr>
        <p:spPr/>
        <p:txBody>
          <a:bodyPr/>
          <a:lstStyle/>
          <a:p>
            <a:pPr algn="ctr"/>
            <a:r>
              <a:rPr lang="uk-UA" dirty="0"/>
              <a:t>сфера почуттів</a:t>
            </a:r>
          </a:p>
        </p:txBody>
      </p:sp>
      <p:sp>
        <p:nvSpPr>
          <p:cNvPr id="3" name="Місце для вмісту 2">
            <a:extLst>
              <a:ext uri="{FF2B5EF4-FFF2-40B4-BE49-F238E27FC236}">
                <a16:creationId xmlns:a16="http://schemas.microsoft.com/office/drawing/2014/main" id="{113F8C7F-8794-4BF7-872B-55395172D829}"/>
              </a:ext>
            </a:extLst>
          </p:cNvPr>
          <p:cNvSpPr>
            <a:spLocks noGrp="1"/>
          </p:cNvSpPr>
          <p:nvPr>
            <p:ph idx="1"/>
          </p:nvPr>
        </p:nvSpPr>
        <p:spPr/>
        <p:txBody>
          <a:bodyPr/>
          <a:lstStyle/>
          <a:p>
            <a:pPr algn="just"/>
            <a:r>
              <a:rPr lang="uk-UA" dirty="0"/>
              <a:t>Настільки ж важливим, як мислення, об’єктом для маніпуляції є сфера почуттів. Можливо навіть, що це – основна або принаймні перша сфера, на яку спрямований вплив. У всякому разі, почуття більш рухливі і податливі. Можна сказати, що у великій маніпуляції свідомістю гра на почуттях – обов’язковий етап. Засновник учіння про маніпуляції свідомістю маси Г. </a:t>
            </a:r>
            <a:r>
              <a:rPr lang="uk-UA" dirty="0" err="1"/>
              <a:t>Ле</a:t>
            </a:r>
            <a:r>
              <a:rPr lang="uk-UA" dirty="0"/>
              <a:t> Бон писав: «Маси ніколи не вражаються логікою мови, їх вражають почуттєві образи, що народжують певні слова й асоціації слів». Отже, якщо треба в чомусь переконати масу, то цей процес слід розпочинати з впливу на емоції – на освоєння логічної аргументації маса не побажає витрачати ні зусиль, ні часу. </a:t>
            </a:r>
          </a:p>
        </p:txBody>
      </p:sp>
    </p:spTree>
    <p:extLst>
      <p:ext uri="{BB962C8B-B14F-4D97-AF65-F5344CB8AC3E}">
        <p14:creationId xmlns:p14="http://schemas.microsoft.com/office/powerpoint/2010/main" val="986309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511C8B-4D4D-435C-83F8-B7B55A1E2E7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8971471-F28A-4AD5-BCF8-107EB011FC73}"/>
              </a:ext>
            </a:extLst>
          </p:cNvPr>
          <p:cNvSpPr>
            <a:spLocks noGrp="1"/>
          </p:cNvSpPr>
          <p:nvPr>
            <p:ph idx="1"/>
          </p:nvPr>
        </p:nvSpPr>
        <p:spPr/>
        <p:txBody>
          <a:bodyPr>
            <a:normAutofit fontScale="92500" lnSpcReduction="20000"/>
          </a:bodyPr>
          <a:lstStyle/>
          <a:p>
            <a:pPr algn="just"/>
            <a:r>
              <a:rPr lang="uk-UA" dirty="0"/>
              <a:t>Загальною принциповою установкою в маніпуляції масовою свідомістю є попереднє «розгойдування» емоційної сфери. Головним засобом для цього служить створення або використання кризи, аномальної ситуації, що чинить сильний вплив на почуття. Це може бути велика технологічна катастрофа, криваве насильство (акція терористів, маніяк-злочинець, релігійний або національний конфлікт), різке збідніння великих груп населення, політичний скандал і </a:t>
            </a:r>
            <a:r>
              <a:rPr lang="uk-UA" dirty="0" err="1"/>
              <a:t>т.ін</a:t>
            </a:r>
            <a:r>
              <a:rPr lang="uk-UA" dirty="0"/>
              <a:t>. </a:t>
            </a:r>
          </a:p>
          <a:p>
            <a:pPr algn="just"/>
            <a:r>
              <a:rPr lang="uk-UA" dirty="0"/>
              <a:t>Особливо легко збудити ті почуття, що у повсякденній моралі вважаються негідними: страх, заздрість, ненависть, самовдоволення. Вирвавши з-під влади свідомості, вони найгірше піддаються внутрішньому самоконтролеві і виявляються особливо бурхливо. Менш бурхливо, але зате більш </a:t>
            </a:r>
            <a:r>
              <a:rPr lang="uk-UA" dirty="0" err="1"/>
              <a:t>стійко</a:t>
            </a:r>
            <a:r>
              <a:rPr lang="uk-UA" dirty="0"/>
              <a:t> виявляються почуття шляхетні, котрі спираються на традиційні позитивні цінності (природне почуття жалості і співчуття до слабкого, беззахисного).</a:t>
            </a:r>
          </a:p>
          <a:p>
            <a:endParaRPr lang="uk-UA" dirty="0"/>
          </a:p>
        </p:txBody>
      </p:sp>
    </p:spTree>
    <p:extLst>
      <p:ext uri="{BB962C8B-B14F-4D97-AF65-F5344CB8AC3E}">
        <p14:creationId xmlns:p14="http://schemas.microsoft.com/office/powerpoint/2010/main" val="3223697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D7BFDC-997C-443B-811E-C1F05158FDCB}"/>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53FDBCDC-4D00-4C86-B20A-D315E8AD29E8}"/>
              </a:ext>
            </a:extLst>
          </p:cNvPr>
          <p:cNvSpPr>
            <a:spLocks noGrp="1"/>
          </p:cNvSpPr>
          <p:nvPr>
            <p:ph idx="1"/>
          </p:nvPr>
        </p:nvSpPr>
        <p:spPr/>
        <p:txBody>
          <a:bodyPr/>
          <a:lstStyle/>
          <a:p>
            <a:pPr algn="just"/>
            <a:r>
              <a:rPr lang="uk-UA" dirty="0"/>
              <a:t>Для маніпуляції свідомістю придатні будь-які почуття – якщо вони допомагають хоч на час відключити здоровий глузд. Але починають маніпулятори завжди розгойдувати ті почуття, що вже «актуалізовані» у суспільній свідомості. Американський соціолог </a:t>
            </a:r>
            <a:r>
              <a:rPr lang="uk-UA" dirty="0" err="1"/>
              <a:t>Г.Блумер</a:t>
            </a:r>
            <a:r>
              <a:rPr lang="uk-UA" dirty="0"/>
              <a:t> у роботі «Колективна поведінка» пише: «Функціонування пропаганди в першу чергу виражається в грі на емоціях і забобонах, якими люди уже володіють». Так «розгойдували» у радянській людині вражене почуття справедливості. А сьогодні ті ж люди байдуже дивляться на олігархів, які демонструють своє неправедне багатство. </a:t>
            </a:r>
          </a:p>
        </p:txBody>
      </p:sp>
    </p:spTree>
    <p:extLst>
      <p:ext uri="{BB962C8B-B14F-4D97-AF65-F5344CB8AC3E}">
        <p14:creationId xmlns:p14="http://schemas.microsoft.com/office/powerpoint/2010/main" val="16446442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BD7A42E-9BE7-4860-9C4A-9C5FD18E1A5E}"/>
              </a:ext>
            </a:extLst>
          </p:cNvPr>
          <p:cNvSpPr>
            <a:spLocks noGrp="1"/>
          </p:cNvSpPr>
          <p:nvPr>
            <p:ph type="title"/>
          </p:nvPr>
        </p:nvSpPr>
        <p:spPr/>
        <p:txBody>
          <a:bodyPr/>
          <a:lstStyle/>
          <a:p>
            <a:pPr algn="ctr"/>
            <a:r>
              <a:rPr lang="uk-UA" dirty="0"/>
              <a:t>страх</a:t>
            </a:r>
          </a:p>
        </p:txBody>
      </p:sp>
      <p:sp>
        <p:nvSpPr>
          <p:cNvPr id="3" name="Місце для вмісту 2">
            <a:extLst>
              <a:ext uri="{FF2B5EF4-FFF2-40B4-BE49-F238E27FC236}">
                <a16:creationId xmlns:a16="http://schemas.microsoft.com/office/drawing/2014/main" id="{3CAD47B7-4473-40A7-B934-A75A7D709DC1}"/>
              </a:ext>
            </a:extLst>
          </p:cNvPr>
          <p:cNvSpPr>
            <a:spLocks noGrp="1"/>
          </p:cNvSpPr>
          <p:nvPr>
            <p:ph idx="1"/>
          </p:nvPr>
        </p:nvSpPr>
        <p:spPr/>
        <p:txBody>
          <a:bodyPr>
            <a:normAutofit fontScale="85000" lnSpcReduction="20000"/>
          </a:bodyPr>
          <a:lstStyle/>
          <a:p>
            <a:pPr algn="just"/>
            <a:r>
              <a:rPr lang="uk-UA" dirty="0"/>
              <a:t>Чи не головним почуттям, що експлуатується в маніпуляції свідомістю, є страх. </a:t>
            </a:r>
          </a:p>
          <a:p>
            <a:pPr algn="just"/>
            <a:r>
              <a:rPr lang="uk-UA" dirty="0"/>
              <a:t>Можна говорити про різні види страху. Є страх як реакція на реальну небезпеку, прояв інстинкту самозбереження. Він сигналізує про небезпеку, і на підставі цього сигналу робиться вибір найбільш доцільної поведінки (втеча, захист, напад і </a:t>
            </a:r>
            <a:r>
              <a:rPr lang="uk-UA" dirty="0" err="1"/>
              <a:t>т.ін</a:t>
            </a:r>
            <a:r>
              <a:rPr lang="uk-UA" dirty="0"/>
              <a:t>.). Реальний страх може бути надмірним, тоді він шкодить – у тій мірі, у якій він спотворює небезпеку. Але є страх ілюзорний, «невротичний», що не сигналізує про реальну небезпеку, а створюється в уяві, у світі символів, у «віртуальній реальності». Розвиток такого страху недоцільний  й згубний.</a:t>
            </a:r>
          </a:p>
          <a:p>
            <a:pPr algn="just"/>
            <a:r>
              <a:rPr lang="uk-UA" dirty="0"/>
              <a:t>Розрізнення реального і невротичного страху давно хвилювало філософів. Ілюзорний страх навіть вважався феноменом не людини, а Природи, і вже в Плутарха був названий панічним (Пан – уособлення природи). </a:t>
            </a:r>
            <a:r>
              <a:rPr lang="uk-UA" dirty="0" err="1"/>
              <a:t>Шопенгауер</a:t>
            </a:r>
            <a:r>
              <a:rPr lang="uk-UA" dirty="0"/>
              <a:t> пише, що «панічний страх не усвідомлює своїх причин, у крайньому випадку за причину страху видається сам страх». Різновидом ілюзорного страху є маніакальний, коли величина небезпеки, могутність «ворога» багаторазово перебільшується, уявляється ледве не абсолютною, хоча в реальності до цього далеко. </a:t>
            </a:r>
          </a:p>
          <a:p>
            <a:endParaRPr lang="uk-UA" dirty="0"/>
          </a:p>
        </p:txBody>
      </p:sp>
    </p:spTree>
    <p:extLst>
      <p:ext uri="{BB962C8B-B14F-4D97-AF65-F5344CB8AC3E}">
        <p14:creationId xmlns:p14="http://schemas.microsoft.com/office/powerpoint/2010/main" val="3372009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98104BC-0E1F-4CB5-850E-7C5D7E7AAE6E}"/>
              </a:ext>
            </a:extLst>
          </p:cNvPr>
          <p:cNvSpPr>
            <a:spLocks noGrp="1"/>
          </p:cNvSpPr>
          <p:nvPr>
            <p:ph type="title"/>
          </p:nvPr>
        </p:nvSpPr>
        <p:spPr/>
        <p:txBody>
          <a:bodyPr/>
          <a:lstStyle/>
          <a:p>
            <a:pPr algn="ctr"/>
            <a:r>
              <a:rPr lang="uk-UA" dirty="0"/>
              <a:t>родові ознаки маніпуляції. </a:t>
            </a:r>
            <a:br>
              <a:rPr lang="uk-UA" dirty="0"/>
            </a:br>
            <a:endParaRPr lang="uk-UA" dirty="0"/>
          </a:p>
        </p:txBody>
      </p:sp>
      <p:sp>
        <p:nvSpPr>
          <p:cNvPr id="3" name="Місце для вмісту 2">
            <a:extLst>
              <a:ext uri="{FF2B5EF4-FFF2-40B4-BE49-F238E27FC236}">
                <a16:creationId xmlns:a16="http://schemas.microsoft.com/office/drawing/2014/main" id="{4BAA6471-7F07-4918-AC22-D1BEC212234F}"/>
              </a:ext>
            </a:extLst>
          </p:cNvPr>
          <p:cNvSpPr>
            <a:spLocks noGrp="1"/>
          </p:cNvSpPr>
          <p:nvPr>
            <p:ph idx="1"/>
          </p:nvPr>
        </p:nvSpPr>
        <p:spPr/>
        <p:txBody>
          <a:bodyPr>
            <a:normAutofit/>
          </a:bodyPr>
          <a:lstStyle/>
          <a:p>
            <a:pPr marL="457200" indent="-457200" algn="just">
              <a:buFont typeface="+mj-lt"/>
              <a:buAutoNum type="arabicPeriod"/>
            </a:pPr>
            <a:r>
              <a:rPr lang="uk-UA" dirty="0"/>
              <a:t>Маніпуляція це – різновид духовного, психологічного впливу (а не фізичне насильство або погроза насильства). Мішенню дій маніпулятора є психічні структури людської особистості.</a:t>
            </a:r>
          </a:p>
          <a:p>
            <a:pPr marL="457200" indent="-457200" algn="just">
              <a:buFont typeface="+mj-lt"/>
              <a:buAutoNum type="arabicPeriod"/>
            </a:pPr>
            <a:r>
              <a:rPr lang="uk-UA" dirty="0"/>
              <a:t>Маніпуляція – це прихований вплив, факт якого не повинний бути помічений об’єктом маніпуляції. Як зауважує </a:t>
            </a:r>
            <a:r>
              <a:rPr lang="uk-UA" dirty="0" err="1"/>
              <a:t>Г.Шиллер</a:t>
            </a:r>
            <a:r>
              <a:rPr lang="uk-UA" dirty="0"/>
              <a:t>, “Для досягнення успіху маніпуляція повинна залишатися непомітною. Успіх маніпуляції гарантований, коли об’єкт маніпуляції вірить, що все відбувається природно і неминуче. </a:t>
            </a:r>
          </a:p>
          <a:p>
            <a:endParaRPr lang="uk-UA" dirty="0"/>
          </a:p>
        </p:txBody>
      </p:sp>
    </p:spTree>
    <p:extLst>
      <p:ext uri="{BB962C8B-B14F-4D97-AF65-F5344CB8AC3E}">
        <p14:creationId xmlns:p14="http://schemas.microsoft.com/office/powerpoint/2010/main" val="36675648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B985FF-97B9-42E3-A575-89E16DFE389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F2B359AF-59DA-4570-8845-EFD2EBE4BB00}"/>
              </a:ext>
            </a:extLst>
          </p:cNvPr>
          <p:cNvSpPr>
            <a:spLocks noGrp="1"/>
          </p:cNvSpPr>
          <p:nvPr>
            <p:ph idx="1"/>
          </p:nvPr>
        </p:nvSpPr>
        <p:spPr/>
        <p:txBody>
          <a:bodyPr>
            <a:normAutofit fontScale="92500"/>
          </a:bodyPr>
          <a:lstStyle/>
          <a:p>
            <a:pPr algn="just"/>
            <a:r>
              <a:rPr lang="ru-RU" dirty="0"/>
              <a:t>Для </a:t>
            </a:r>
            <a:r>
              <a:rPr lang="ru-RU" dirty="0" err="1"/>
              <a:t>маніпуляції</a:t>
            </a:r>
            <a:r>
              <a:rPr lang="ru-RU" dirty="0"/>
              <a:t> </a:t>
            </a:r>
            <a:r>
              <a:rPr lang="ru-RU" dirty="0" err="1"/>
              <a:t>головний</a:t>
            </a:r>
            <a:r>
              <a:rPr lang="ru-RU" dirty="0"/>
              <a:t> </a:t>
            </a:r>
            <a:r>
              <a:rPr lang="ru-RU" dirty="0" err="1"/>
              <a:t>інтерес</a:t>
            </a:r>
            <a:r>
              <a:rPr lang="ru-RU" dirty="0"/>
              <a:t> становить </a:t>
            </a:r>
            <a:r>
              <a:rPr lang="ru-RU" dirty="0" err="1"/>
              <a:t>саме</a:t>
            </a:r>
            <a:r>
              <a:rPr lang="ru-RU" dirty="0"/>
              <a:t> </a:t>
            </a:r>
            <a:r>
              <a:rPr lang="ru-RU" dirty="0" err="1"/>
              <a:t>неадекватний</a:t>
            </a:r>
            <a:r>
              <a:rPr lang="ru-RU" dirty="0"/>
              <a:t>, </a:t>
            </a:r>
            <a:r>
              <a:rPr lang="ru-RU" dirty="0" err="1"/>
              <a:t>ілюзорний</a:t>
            </a:r>
            <a:r>
              <a:rPr lang="ru-RU" dirty="0"/>
              <a:t> страх – і </a:t>
            </a:r>
            <a:r>
              <a:rPr lang="ru-RU" dirty="0" err="1"/>
              <a:t>способи</a:t>
            </a:r>
            <a:r>
              <a:rPr lang="ru-RU" dirty="0"/>
              <a:t> </a:t>
            </a:r>
            <a:r>
              <a:rPr lang="ru-RU" dirty="0" err="1"/>
              <a:t>його</a:t>
            </a:r>
            <a:r>
              <a:rPr lang="ru-RU" dirty="0"/>
              <a:t> </a:t>
            </a:r>
            <a:r>
              <a:rPr lang="ru-RU" dirty="0" err="1"/>
              <a:t>створення</a:t>
            </a:r>
            <a:r>
              <a:rPr lang="ru-RU" dirty="0"/>
              <a:t>, особливо в </a:t>
            </a:r>
            <a:r>
              <a:rPr lang="ru-RU" dirty="0" err="1"/>
              <a:t>умовах</a:t>
            </a:r>
            <a:r>
              <a:rPr lang="ru-RU" dirty="0"/>
              <a:t> </a:t>
            </a:r>
            <a:r>
              <a:rPr lang="ru-RU" dirty="0" err="1"/>
              <a:t>відключення</a:t>
            </a:r>
            <a:r>
              <a:rPr lang="ru-RU" dirty="0"/>
              <a:t>, </a:t>
            </a:r>
            <a:r>
              <a:rPr lang="ru-RU" dirty="0" err="1"/>
              <a:t>придушення</a:t>
            </a:r>
            <a:r>
              <a:rPr lang="ru-RU" dirty="0"/>
              <a:t> природного, </a:t>
            </a:r>
            <a:r>
              <a:rPr lang="ru-RU" dirty="0" err="1"/>
              <a:t>рятівного</a:t>
            </a:r>
            <a:r>
              <a:rPr lang="ru-RU" dirty="0"/>
              <a:t> страху – </a:t>
            </a:r>
            <a:r>
              <a:rPr lang="ru-RU" dirty="0" err="1"/>
              <a:t>досягнення</a:t>
            </a:r>
            <a:r>
              <a:rPr lang="ru-RU" dirty="0"/>
              <a:t> </a:t>
            </a:r>
            <a:r>
              <a:rPr lang="ru-RU" dirty="0" err="1"/>
              <a:t>апатії</a:t>
            </a:r>
            <a:r>
              <a:rPr lang="ru-RU" dirty="0"/>
              <a:t>, </a:t>
            </a:r>
            <a:r>
              <a:rPr lang="ru-RU" dirty="0" err="1"/>
              <a:t>байдужості</a:t>
            </a:r>
            <a:r>
              <a:rPr lang="ru-RU" dirty="0"/>
              <a:t>, </a:t>
            </a:r>
            <a:r>
              <a:rPr lang="ru-RU" dirty="0" err="1"/>
              <a:t>психологічного</a:t>
            </a:r>
            <a:r>
              <a:rPr lang="ru-RU" dirty="0"/>
              <a:t> </a:t>
            </a:r>
            <a:r>
              <a:rPr lang="ru-RU" dirty="0" err="1"/>
              <a:t>звикання</a:t>
            </a:r>
            <a:r>
              <a:rPr lang="ru-RU" dirty="0"/>
              <a:t> до </a:t>
            </a:r>
            <a:r>
              <a:rPr lang="ru-RU" dirty="0" err="1"/>
              <a:t>реальної</a:t>
            </a:r>
            <a:r>
              <a:rPr lang="ru-RU" dirty="0"/>
              <a:t> </a:t>
            </a:r>
            <a:r>
              <a:rPr lang="ru-RU" dirty="0" err="1"/>
              <a:t>небезпеки</a:t>
            </a:r>
            <a:r>
              <a:rPr lang="ru-RU" dirty="0"/>
              <a:t>.</a:t>
            </a:r>
          </a:p>
          <a:p>
            <a:pPr algn="just"/>
            <a:r>
              <a:rPr lang="ru-RU" dirty="0"/>
              <a:t>Страх як </a:t>
            </a:r>
            <a:r>
              <a:rPr lang="ru-RU" dirty="0" err="1"/>
              <a:t>почуття</a:t>
            </a:r>
            <a:r>
              <a:rPr lang="ru-RU" dirty="0"/>
              <a:t>, </a:t>
            </a:r>
            <a:r>
              <a:rPr lang="ru-RU" dirty="0" err="1"/>
              <a:t>пов’язане</a:t>
            </a:r>
            <a:r>
              <a:rPr lang="ru-RU" dirty="0"/>
              <a:t> з </a:t>
            </a:r>
            <a:r>
              <a:rPr lang="ru-RU" dirty="0" err="1"/>
              <a:t>інстинктами</a:t>
            </a:r>
            <a:r>
              <a:rPr lang="ru-RU" dirty="0"/>
              <a:t> (</a:t>
            </a:r>
            <a:r>
              <a:rPr lang="ru-RU" dirty="0" err="1"/>
              <a:t>тобто</a:t>
            </a:r>
            <a:r>
              <a:rPr lang="ru-RU" dirty="0"/>
              <a:t>, </a:t>
            </a:r>
            <a:r>
              <a:rPr lang="ru-RU" dirty="0" err="1"/>
              <a:t>біологічно</a:t>
            </a:r>
            <a:r>
              <a:rPr lang="ru-RU" dirty="0"/>
              <a:t> </a:t>
            </a:r>
            <a:r>
              <a:rPr lang="ru-RU" dirty="0" err="1"/>
              <a:t>властивій</a:t>
            </a:r>
            <a:r>
              <a:rPr lang="ru-RU" dirty="0"/>
              <a:t> </a:t>
            </a:r>
            <a:r>
              <a:rPr lang="ru-RU" dirty="0" err="1"/>
              <a:t>людині</a:t>
            </a:r>
            <a:r>
              <a:rPr lang="ru-RU" dirty="0"/>
              <a:t>), </a:t>
            </a:r>
            <a:r>
              <a:rPr lang="ru-RU" dirty="0" err="1"/>
              <a:t>виявляється</a:t>
            </a:r>
            <a:r>
              <a:rPr lang="ru-RU" dirty="0"/>
              <a:t> </a:t>
            </a:r>
            <a:r>
              <a:rPr lang="ru-RU" dirty="0" err="1"/>
              <a:t>по-різному</a:t>
            </a:r>
            <a:r>
              <a:rPr lang="ru-RU" dirty="0"/>
              <a:t> в </a:t>
            </a:r>
            <a:r>
              <a:rPr lang="ru-RU" dirty="0" err="1"/>
              <a:t>різних</a:t>
            </a:r>
            <a:r>
              <a:rPr lang="ru-RU" dirty="0"/>
              <a:t> культурах. </a:t>
            </a:r>
            <a:r>
              <a:rPr lang="ru-RU" dirty="0" err="1"/>
              <a:t>Наприклад</a:t>
            </a:r>
            <a:r>
              <a:rPr lang="ru-RU" dirty="0"/>
              <a:t>, </a:t>
            </a:r>
            <a:r>
              <a:rPr lang="ru-RU" dirty="0" err="1"/>
              <a:t>зовсім</a:t>
            </a:r>
            <a:r>
              <a:rPr lang="ru-RU" dirty="0"/>
              <a:t> </a:t>
            </a:r>
            <a:r>
              <a:rPr lang="ru-RU" dirty="0" err="1"/>
              <a:t>різні</a:t>
            </a:r>
            <a:r>
              <a:rPr lang="ru-RU" dirty="0"/>
              <a:t> «</a:t>
            </a:r>
            <a:r>
              <a:rPr lang="ru-RU" dirty="0" err="1"/>
              <a:t>профілі</a:t>
            </a:r>
            <a:r>
              <a:rPr lang="ru-RU" dirty="0"/>
              <a:t> </a:t>
            </a:r>
            <a:r>
              <a:rPr lang="ru-RU" dirty="0" err="1"/>
              <a:t>страхів</a:t>
            </a:r>
            <a:r>
              <a:rPr lang="ru-RU" dirty="0"/>
              <a:t>» </a:t>
            </a:r>
            <a:r>
              <a:rPr lang="ru-RU" dirty="0" err="1"/>
              <a:t>японців</a:t>
            </a:r>
            <a:r>
              <a:rPr lang="ru-RU" dirty="0"/>
              <a:t> і </a:t>
            </a:r>
            <a:r>
              <a:rPr lang="ru-RU" dirty="0" err="1"/>
              <a:t>жителів</a:t>
            </a:r>
            <a:r>
              <a:rPr lang="ru-RU" dirty="0"/>
              <a:t> Заходу. </a:t>
            </a:r>
            <a:r>
              <a:rPr lang="ru-RU" dirty="0" err="1"/>
              <a:t>Японці</a:t>
            </a:r>
            <a:r>
              <a:rPr lang="ru-RU" dirty="0"/>
              <a:t> не бояться </a:t>
            </a:r>
            <a:r>
              <a:rPr lang="ru-RU" dirty="0" err="1"/>
              <a:t>божої</a:t>
            </a:r>
            <a:r>
              <a:rPr lang="ru-RU" dirty="0"/>
              <a:t> кари, </a:t>
            </a:r>
            <a:r>
              <a:rPr lang="ru-RU" dirty="0" err="1"/>
              <a:t>загробних</a:t>
            </a:r>
            <a:r>
              <a:rPr lang="ru-RU" dirty="0"/>
              <a:t> </a:t>
            </a:r>
            <a:r>
              <a:rPr lang="ru-RU" dirty="0" err="1"/>
              <a:t>мучень</a:t>
            </a:r>
            <a:r>
              <a:rPr lang="ru-RU" dirty="0"/>
              <a:t>, у них </a:t>
            </a:r>
            <a:r>
              <a:rPr lang="ru-RU" dirty="0" err="1"/>
              <a:t>немає</a:t>
            </a:r>
            <a:r>
              <a:rPr lang="ru-RU" dirty="0"/>
              <a:t> понять смертного </a:t>
            </a:r>
            <a:r>
              <a:rPr lang="ru-RU" dirty="0" err="1"/>
              <a:t>гріха</a:t>
            </a:r>
            <a:r>
              <a:rPr lang="ru-RU" dirty="0"/>
              <a:t> – </a:t>
            </a:r>
            <a:r>
              <a:rPr lang="ru-RU" dirty="0" err="1"/>
              <a:t>основних</a:t>
            </a:r>
            <a:r>
              <a:rPr lang="ru-RU" dirty="0"/>
              <a:t> </a:t>
            </a:r>
            <a:r>
              <a:rPr lang="ru-RU" dirty="0" err="1"/>
              <a:t>джерел</a:t>
            </a:r>
            <a:r>
              <a:rPr lang="ru-RU" dirty="0"/>
              <a:t> страху в «</a:t>
            </a:r>
            <a:r>
              <a:rPr lang="ru-RU" dirty="0" err="1"/>
              <a:t>культурі</a:t>
            </a:r>
            <a:r>
              <a:rPr lang="ru-RU" dirty="0"/>
              <a:t> </a:t>
            </a:r>
            <a:r>
              <a:rPr lang="ru-RU" dirty="0" err="1"/>
              <a:t>провини</a:t>
            </a:r>
            <a:r>
              <a:rPr lang="ru-RU" dirty="0"/>
              <a:t>» Заходу. </a:t>
            </a:r>
            <a:r>
              <a:rPr lang="ru-RU" dirty="0" err="1"/>
              <a:t>Зате</a:t>
            </a:r>
            <a:r>
              <a:rPr lang="ru-RU" dirty="0"/>
              <a:t> </a:t>
            </a:r>
            <a:r>
              <a:rPr lang="ru-RU" dirty="0" err="1"/>
              <a:t>японці</a:t>
            </a:r>
            <a:r>
              <a:rPr lang="ru-RU" dirty="0"/>
              <a:t> </a:t>
            </a:r>
            <a:r>
              <a:rPr lang="ru-RU" dirty="0" err="1"/>
              <a:t>відчувають</a:t>
            </a:r>
            <a:r>
              <a:rPr lang="ru-RU" dirty="0"/>
              <a:t> </a:t>
            </a:r>
            <a:r>
              <a:rPr lang="ru-RU" dirty="0" err="1"/>
              <a:t>сильні</a:t>
            </a:r>
            <a:r>
              <a:rPr lang="ru-RU" dirty="0"/>
              <a:t> страхи перед «чужим», особливо </a:t>
            </a:r>
            <a:r>
              <a:rPr lang="ru-RU" dirty="0" err="1"/>
              <a:t>якщо</a:t>
            </a:r>
            <a:r>
              <a:rPr lang="ru-RU" dirty="0"/>
              <a:t> вони </a:t>
            </a:r>
            <a:r>
              <a:rPr lang="ru-RU" dirty="0" err="1"/>
              <a:t>втрачають</a:t>
            </a:r>
            <a:r>
              <a:rPr lang="ru-RU" dirty="0"/>
              <a:t> перед ним </a:t>
            </a:r>
            <a:r>
              <a:rPr lang="ru-RU" dirty="0" err="1"/>
              <a:t>своє</a:t>
            </a:r>
            <a:r>
              <a:rPr lang="ru-RU" dirty="0"/>
              <a:t> </a:t>
            </a:r>
            <a:r>
              <a:rPr lang="ru-RU" dirty="0" err="1"/>
              <a:t>достоїнство</a:t>
            </a:r>
            <a:r>
              <a:rPr lang="ru-RU" dirty="0"/>
              <a:t>. </a:t>
            </a:r>
            <a:r>
              <a:rPr lang="ru-RU" dirty="0" err="1"/>
              <a:t>Говорять</a:t>
            </a:r>
            <a:r>
              <a:rPr lang="ru-RU" dirty="0"/>
              <a:t>: </a:t>
            </a:r>
            <a:r>
              <a:rPr lang="ru-RU" dirty="0" err="1"/>
              <a:t>Японія</a:t>
            </a:r>
            <a:r>
              <a:rPr lang="ru-RU" dirty="0"/>
              <a:t> – </a:t>
            </a:r>
            <a:r>
              <a:rPr lang="ru-RU" dirty="0" err="1"/>
              <a:t>це</a:t>
            </a:r>
            <a:r>
              <a:rPr lang="ru-RU" dirty="0"/>
              <a:t> «культура сорому». Страх </a:t>
            </a:r>
            <a:r>
              <a:rPr lang="ru-RU" dirty="0" err="1"/>
              <a:t>ганьби</a:t>
            </a:r>
            <a:r>
              <a:rPr lang="ru-RU" dirty="0"/>
              <a:t> </a:t>
            </a:r>
            <a:r>
              <a:rPr lang="ru-RU" dirty="0" err="1"/>
              <a:t>такий</a:t>
            </a:r>
            <a:r>
              <a:rPr lang="ru-RU" dirty="0"/>
              <a:t> </a:t>
            </a:r>
            <a:r>
              <a:rPr lang="ru-RU" dirty="0" err="1"/>
              <a:t>сильний</a:t>
            </a:r>
            <a:r>
              <a:rPr lang="ru-RU" dirty="0"/>
              <a:t>, </a:t>
            </a:r>
            <a:r>
              <a:rPr lang="ru-RU" dirty="0" err="1"/>
              <a:t>що</a:t>
            </a:r>
            <a:r>
              <a:rPr lang="ru-RU" dirty="0"/>
              <a:t> в </a:t>
            </a:r>
            <a:r>
              <a:rPr lang="ru-RU" dirty="0" err="1"/>
              <a:t>Японії</a:t>
            </a:r>
            <a:r>
              <a:rPr lang="ru-RU" dirty="0"/>
              <a:t> </a:t>
            </a:r>
            <a:r>
              <a:rPr lang="ru-RU" dirty="0" err="1"/>
              <a:t>часті</a:t>
            </a:r>
            <a:r>
              <a:rPr lang="ru-RU" dirty="0"/>
              <a:t> </a:t>
            </a:r>
            <a:r>
              <a:rPr lang="ru-RU" dirty="0" err="1"/>
              <a:t>самогубства</a:t>
            </a:r>
            <a:r>
              <a:rPr lang="ru-RU" dirty="0"/>
              <a:t> </a:t>
            </a:r>
            <a:r>
              <a:rPr lang="ru-RU" dirty="0" err="1"/>
              <a:t>молодих</a:t>
            </a:r>
            <a:r>
              <a:rPr lang="ru-RU" dirty="0"/>
              <a:t> людей через </a:t>
            </a:r>
            <a:r>
              <a:rPr lang="ru-RU" dirty="0" err="1"/>
              <a:t>невдачі</a:t>
            </a:r>
            <a:r>
              <a:rPr lang="ru-RU" dirty="0"/>
              <a:t> на </a:t>
            </a:r>
            <a:r>
              <a:rPr lang="ru-RU" dirty="0" err="1"/>
              <a:t>вступних</a:t>
            </a:r>
            <a:r>
              <a:rPr lang="ru-RU" dirty="0"/>
              <a:t> </a:t>
            </a:r>
            <a:r>
              <a:rPr lang="ru-RU" dirty="0" err="1"/>
              <a:t>іспитах</a:t>
            </a:r>
            <a:r>
              <a:rPr lang="ru-RU" dirty="0"/>
              <a:t>. </a:t>
            </a:r>
          </a:p>
          <a:p>
            <a:endParaRPr lang="uk-UA" dirty="0"/>
          </a:p>
        </p:txBody>
      </p:sp>
    </p:spTree>
    <p:extLst>
      <p:ext uri="{BB962C8B-B14F-4D97-AF65-F5344CB8AC3E}">
        <p14:creationId xmlns:p14="http://schemas.microsoft.com/office/powerpoint/2010/main" val="33259392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B09008-1C2F-44FF-9D5E-CF8755B28288}"/>
              </a:ext>
            </a:extLst>
          </p:cNvPr>
          <p:cNvSpPr>
            <a:spLocks noGrp="1"/>
          </p:cNvSpPr>
          <p:nvPr>
            <p:ph type="title"/>
          </p:nvPr>
        </p:nvSpPr>
        <p:spPr/>
        <p:txBody>
          <a:bodyPr/>
          <a:lstStyle/>
          <a:p>
            <a:r>
              <a:rPr lang="uk-UA" dirty="0"/>
              <a:t>Ірраціональний страх </a:t>
            </a:r>
          </a:p>
        </p:txBody>
      </p:sp>
      <p:sp>
        <p:nvSpPr>
          <p:cNvPr id="3" name="Місце для вмісту 2">
            <a:extLst>
              <a:ext uri="{FF2B5EF4-FFF2-40B4-BE49-F238E27FC236}">
                <a16:creationId xmlns:a16="http://schemas.microsoft.com/office/drawing/2014/main" id="{D047D006-A4E1-4C5F-AB6D-DB3DFAFE0DAD}"/>
              </a:ext>
            </a:extLst>
          </p:cNvPr>
          <p:cNvSpPr>
            <a:spLocks noGrp="1"/>
          </p:cNvSpPr>
          <p:nvPr>
            <p:ph idx="1"/>
          </p:nvPr>
        </p:nvSpPr>
        <p:spPr/>
        <p:txBody>
          <a:bodyPr/>
          <a:lstStyle/>
          <a:p>
            <a:pPr algn="just"/>
            <a:r>
              <a:rPr lang="ru-RU" b="1" i="1" dirty="0" err="1"/>
              <a:t>Ірраціональний</a:t>
            </a:r>
            <a:r>
              <a:rPr lang="ru-RU" b="1" i="1" dirty="0"/>
              <a:t> страх </a:t>
            </a:r>
            <a:r>
              <a:rPr lang="ru-RU" dirty="0"/>
              <a:t>– </a:t>
            </a:r>
            <a:r>
              <a:rPr lang="ru-RU" dirty="0" err="1"/>
              <a:t>дуже</a:t>
            </a:r>
            <a:r>
              <a:rPr lang="ru-RU" dirty="0"/>
              <a:t> </a:t>
            </a:r>
            <a:r>
              <a:rPr lang="ru-RU" dirty="0" err="1"/>
              <a:t>ефективний</a:t>
            </a:r>
            <a:r>
              <a:rPr lang="ru-RU" dirty="0"/>
              <a:t> </a:t>
            </a:r>
            <a:r>
              <a:rPr lang="ru-RU" dirty="0" err="1"/>
              <a:t>засіб</a:t>
            </a:r>
            <a:r>
              <a:rPr lang="ru-RU" dirty="0"/>
              <a:t> «</a:t>
            </a:r>
            <a:r>
              <a:rPr lang="ru-RU" dirty="0" err="1"/>
              <a:t>відключення</a:t>
            </a:r>
            <a:r>
              <a:rPr lang="ru-RU" dirty="0"/>
              <a:t>» здорового глузду і </a:t>
            </a:r>
            <a:r>
              <a:rPr lang="ru-RU" dirty="0" err="1"/>
              <a:t>захисних</a:t>
            </a:r>
            <a:r>
              <a:rPr lang="ru-RU" dirty="0"/>
              <a:t> </a:t>
            </a:r>
            <a:r>
              <a:rPr lang="ru-RU" dirty="0" err="1"/>
              <a:t>психологічних</a:t>
            </a:r>
            <a:r>
              <a:rPr lang="ru-RU" dirty="0"/>
              <a:t> </a:t>
            </a:r>
            <a:r>
              <a:rPr lang="ru-RU" dirty="0" err="1"/>
              <a:t>механізмів</a:t>
            </a:r>
            <a:r>
              <a:rPr lang="ru-RU" dirty="0"/>
              <a:t>. </a:t>
            </a:r>
            <a:r>
              <a:rPr lang="ru-RU" dirty="0" err="1"/>
              <a:t>Вражена</a:t>
            </a:r>
            <a:r>
              <a:rPr lang="ru-RU" dirty="0"/>
              <a:t> страхом </a:t>
            </a:r>
            <a:r>
              <a:rPr lang="ru-RU" dirty="0" err="1"/>
              <a:t>людина</a:t>
            </a:r>
            <a:r>
              <a:rPr lang="ru-RU" dirty="0"/>
              <a:t> легко </a:t>
            </a:r>
            <a:r>
              <a:rPr lang="ru-RU" dirty="0" err="1"/>
              <a:t>піддається</a:t>
            </a:r>
            <a:r>
              <a:rPr lang="ru-RU" dirty="0"/>
              <a:t> </a:t>
            </a:r>
            <a:r>
              <a:rPr lang="ru-RU" dirty="0" err="1"/>
              <a:t>навіюванню</a:t>
            </a:r>
            <a:r>
              <a:rPr lang="ru-RU" dirty="0"/>
              <a:t> і </a:t>
            </a:r>
            <a:r>
              <a:rPr lang="ru-RU" dirty="0" err="1"/>
              <a:t>вірить</a:t>
            </a:r>
            <a:r>
              <a:rPr lang="ru-RU" dirty="0"/>
              <a:t> у будь-</a:t>
            </a:r>
            <a:r>
              <a:rPr lang="ru-RU" dirty="0" err="1"/>
              <a:t>який</a:t>
            </a:r>
            <a:r>
              <a:rPr lang="ru-RU" dirty="0"/>
              <a:t> </a:t>
            </a:r>
            <a:r>
              <a:rPr lang="ru-RU" dirty="0" err="1"/>
              <a:t>запропонований</a:t>
            </a:r>
            <a:r>
              <a:rPr lang="ru-RU" dirty="0"/>
              <a:t> «</a:t>
            </a:r>
            <a:r>
              <a:rPr lang="ru-RU" dirty="0" err="1"/>
              <a:t>рятівний</a:t>
            </a:r>
            <a:r>
              <a:rPr lang="ru-RU" dirty="0"/>
              <a:t>» </a:t>
            </a:r>
            <a:r>
              <a:rPr lang="ru-RU" dirty="0" err="1"/>
              <a:t>засіб</a:t>
            </a:r>
            <a:r>
              <a:rPr lang="ru-RU" dirty="0"/>
              <a:t>. </a:t>
            </a:r>
            <a:r>
              <a:rPr lang="ru-RU" dirty="0" err="1"/>
              <a:t>Масовий</a:t>
            </a:r>
            <a:r>
              <a:rPr lang="ru-RU" dirty="0"/>
              <a:t> (і часто </a:t>
            </a:r>
            <a:r>
              <a:rPr lang="ru-RU" dirty="0" err="1"/>
              <a:t>підсвідомий</a:t>
            </a:r>
            <a:r>
              <a:rPr lang="ru-RU" dirty="0"/>
              <a:t>) страх як </a:t>
            </a:r>
            <a:r>
              <a:rPr lang="ru-RU" dirty="0" err="1"/>
              <a:t>передумова</a:t>
            </a:r>
            <a:r>
              <a:rPr lang="ru-RU" dirty="0"/>
              <a:t> для </a:t>
            </a:r>
            <a:r>
              <a:rPr lang="ru-RU" dirty="0" err="1"/>
              <a:t>програмування</a:t>
            </a:r>
            <a:r>
              <a:rPr lang="ru-RU" dirty="0"/>
              <a:t> </a:t>
            </a:r>
            <a:r>
              <a:rPr lang="ru-RU" dirty="0" err="1"/>
              <a:t>поведінки</a:t>
            </a:r>
            <a:r>
              <a:rPr lang="ru-RU" dirty="0"/>
              <a:t> </a:t>
            </a:r>
            <a:r>
              <a:rPr lang="ru-RU" dirty="0" err="1"/>
              <a:t>перевірений</a:t>
            </a:r>
            <a:r>
              <a:rPr lang="ru-RU" dirty="0"/>
              <a:t> психологами </a:t>
            </a:r>
            <a:r>
              <a:rPr lang="ru-RU" dirty="0" err="1"/>
              <a:t>рекламних</a:t>
            </a:r>
            <a:r>
              <a:rPr lang="ru-RU" dirty="0"/>
              <a:t> агентств у </a:t>
            </a:r>
            <a:r>
              <a:rPr lang="ru-RU" dirty="0" err="1"/>
              <a:t>ході</a:t>
            </a:r>
            <a:r>
              <a:rPr lang="ru-RU" dirty="0"/>
              <a:t> великих </a:t>
            </a:r>
            <a:r>
              <a:rPr lang="ru-RU" dirty="0" err="1"/>
              <a:t>кампаній</a:t>
            </a:r>
            <a:r>
              <a:rPr lang="ru-RU" dirty="0"/>
              <a:t>. </a:t>
            </a:r>
            <a:endParaRPr lang="uk-UA" dirty="0"/>
          </a:p>
        </p:txBody>
      </p:sp>
    </p:spTree>
    <p:extLst>
      <p:ext uri="{BB962C8B-B14F-4D97-AF65-F5344CB8AC3E}">
        <p14:creationId xmlns:p14="http://schemas.microsoft.com/office/powerpoint/2010/main" val="443417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0914FD-14CC-44CE-9745-99DA9BC9439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E908E9C6-A0D9-4AB7-AF9B-24859FCA154D}"/>
              </a:ext>
            </a:extLst>
          </p:cNvPr>
          <p:cNvSpPr>
            <a:spLocks noGrp="1"/>
          </p:cNvSpPr>
          <p:nvPr>
            <p:ph idx="1"/>
          </p:nvPr>
        </p:nvSpPr>
        <p:spPr/>
        <p:txBody>
          <a:bodyPr>
            <a:normAutofit/>
          </a:bodyPr>
          <a:lstStyle/>
          <a:p>
            <a:pPr marL="0" indent="0" algn="just">
              <a:buNone/>
            </a:pPr>
            <a:r>
              <a:rPr lang="uk-UA" dirty="0"/>
              <a:t>3. Маніпуляція – це вплив, що вимагає значної майстерності і знань. Зустрічаються, звичайно, талановиті самородки з могутньою інтуїцією, здатні до маніпуляції свідомістю навколишніх за допомогою доморослих засобів. Але розмах їх дій невеликий, обмежується особистим впливом – у родині, у бригаді, у роті або банді. Якщо ж мова йде про суспільну свідомість, то, як правило, залучаються фахівці або хоча б спеціальні знання, почерпнуті з літератури або інструкцій. Оскільки маніпуляція суспільною свідомістю стала технологією, з’явилися професіонали, що володіють цією технологією. Виникла система підготовки кадрів, наукові установи, наукова і науково-популярна література. </a:t>
            </a:r>
          </a:p>
          <a:p>
            <a:endParaRPr lang="uk-UA" dirty="0"/>
          </a:p>
        </p:txBody>
      </p:sp>
    </p:spTree>
    <p:extLst>
      <p:ext uri="{BB962C8B-B14F-4D97-AF65-F5344CB8AC3E}">
        <p14:creationId xmlns:p14="http://schemas.microsoft.com/office/powerpoint/2010/main" val="3225808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4F43FB-F979-41D2-BD69-D595355174D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295B479-2E8E-41C7-8EE3-4FA0FBD19EC1}"/>
              </a:ext>
            </a:extLst>
          </p:cNvPr>
          <p:cNvSpPr>
            <a:spLocks noGrp="1"/>
          </p:cNvSpPr>
          <p:nvPr>
            <p:ph idx="1"/>
          </p:nvPr>
        </p:nvSpPr>
        <p:spPr/>
        <p:txBody>
          <a:bodyPr/>
          <a:lstStyle/>
          <a:p>
            <a:pPr marL="0" indent="0" algn="just">
              <a:buNone/>
            </a:pPr>
            <a:r>
              <a:rPr lang="ru-RU" dirty="0"/>
              <a:t>4. </a:t>
            </a:r>
            <a:r>
              <a:rPr lang="ru-RU" dirty="0" err="1"/>
              <a:t>Ще</a:t>
            </a:r>
            <a:r>
              <a:rPr lang="ru-RU" dirty="0"/>
              <a:t> одна </a:t>
            </a:r>
            <a:r>
              <a:rPr lang="ru-RU" dirty="0" err="1"/>
              <a:t>важлива</a:t>
            </a:r>
            <a:r>
              <a:rPr lang="ru-RU" dirty="0"/>
              <a:t>, </a:t>
            </a:r>
            <a:r>
              <a:rPr lang="ru-RU" dirty="0" err="1"/>
              <a:t>хоча</a:t>
            </a:r>
            <a:r>
              <a:rPr lang="ru-RU" dirty="0"/>
              <a:t> і не </a:t>
            </a:r>
            <a:r>
              <a:rPr lang="ru-RU" dirty="0" err="1"/>
              <a:t>настільки</a:t>
            </a:r>
            <a:r>
              <a:rPr lang="ru-RU" dirty="0"/>
              <a:t> очевидна </a:t>
            </a:r>
            <a:r>
              <a:rPr lang="ru-RU" dirty="0" err="1"/>
              <a:t>ознака</a:t>
            </a:r>
            <a:r>
              <a:rPr lang="ru-RU" dirty="0"/>
              <a:t>: до людей, </a:t>
            </a:r>
            <a:r>
              <a:rPr lang="ru-RU" dirty="0" err="1"/>
              <a:t>свідомістю</a:t>
            </a:r>
            <a:r>
              <a:rPr lang="ru-RU" dirty="0"/>
              <a:t> </a:t>
            </a:r>
            <a:r>
              <a:rPr lang="ru-RU" dirty="0" err="1"/>
              <a:t>яких</a:t>
            </a:r>
            <a:r>
              <a:rPr lang="ru-RU" dirty="0"/>
              <a:t> </a:t>
            </a:r>
            <a:r>
              <a:rPr lang="ru-RU" dirty="0" err="1"/>
              <a:t>маніпулюють</a:t>
            </a:r>
            <a:r>
              <a:rPr lang="ru-RU" dirty="0"/>
              <a:t>, </a:t>
            </a:r>
            <a:r>
              <a:rPr lang="ru-RU" dirty="0" err="1"/>
              <a:t>ставляться</a:t>
            </a:r>
            <a:r>
              <a:rPr lang="ru-RU" dirty="0"/>
              <a:t> не як до </a:t>
            </a:r>
            <a:r>
              <a:rPr lang="ru-RU" dirty="0" err="1"/>
              <a:t>особистостей</a:t>
            </a:r>
            <a:r>
              <a:rPr lang="ru-RU" dirty="0"/>
              <a:t>, а як до </a:t>
            </a:r>
            <a:r>
              <a:rPr lang="ru-RU" dirty="0" err="1"/>
              <a:t>об’єктів</a:t>
            </a:r>
            <a:r>
              <a:rPr lang="ru-RU" dirty="0"/>
              <a:t>, особливого роду речей. </a:t>
            </a:r>
            <a:r>
              <a:rPr lang="ru-RU" dirty="0" err="1"/>
              <a:t>Маніпуляція</a:t>
            </a:r>
            <a:r>
              <a:rPr lang="ru-RU" dirty="0"/>
              <a:t> – </a:t>
            </a:r>
            <a:r>
              <a:rPr lang="ru-RU" dirty="0" err="1"/>
              <a:t>це</a:t>
            </a:r>
            <a:r>
              <a:rPr lang="ru-RU" dirty="0"/>
              <a:t> </a:t>
            </a:r>
            <a:r>
              <a:rPr lang="ru-RU" dirty="0" err="1"/>
              <a:t>частина</a:t>
            </a:r>
            <a:r>
              <a:rPr lang="ru-RU" dirty="0"/>
              <a:t> </a:t>
            </a:r>
            <a:r>
              <a:rPr lang="ru-RU" dirty="0" err="1"/>
              <a:t>технології</a:t>
            </a:r>
            <a:r>
              <a:rPr lang="ru-RU" dirty="0"/>
              <a:t> </a:t>
            </a:r>
            <a:r>
              <a:rPr lang="ru-RU" dirty="0" err="1"/>
              <a:t>влади</a:t>
            </a:r>
            <a:r>
              <a:rPr lang="ru-RU" dirty="0"/>
              <a:t>, а не </a:t>
            </a:r>
            <a:r>
              <a:rPr lang="ru-RU" dirty="0" err="1"/>
              <a:t>вплив</a:t>
            </a:r>
            <a:r>
              <a:rPr lang="ru-RU" dirty="0"/>
              <a:t> на </a:t>
            </a:r>
            <a:r>
              <a:rPr lang="ru-RU" dirty="0" err="1"/>
              <a:t>поведінку</a:t>
            </a:r>
            <a:r>
              <a:rPr lang="ru-RU" dirty="0"/>
              <a:t> друга </a:t>
            </a:r>
            <a:r>
              <a:rPr lang="ru-RU" dirty="0" err="1"/>
              <a:t>або</a:t>
            </a:r>
            <a:r>
              <a:rPr lang="ru-RU" dirty="0"/>
              <a:t> партнера.</a:t>
            </a:r>
          </a:p>
          <a:p>
            <a:pPr marL="0" indent="0" algn="just">
              <a:buNone/>
            </a:pPr>
            <a:r>
              <a:rPr lang="ru-RU" dirty="0"/>
              <a:t>5. Будь-яка </a:t>
            </a:r>
            <a:r>
              <a:rPr lang="ru-RU" dirty="0" err="1"/>
              <a:t>маніпуляція</a:t>
            </a:r>
            <a:r>
              <a:rPr lang="ru-RU" dirty="0"/>
              <a:t> </a:t>
            </a:r>
            <a:r>
              <a:rPr lang="ru-RU" dirty="0" err="1"/>
              <a:t>свідомістю</a:t>
            </a:r>
            <a:r>
              <a:rPr lang="ru-RU" dirty="0"/>
              <a:t> є </a:t>
            </a:r>
            <a:r>
              <a:rPr lang="ru-RU" dirty="0" err="1"/>
              <a:t>взаємодією</a:t>
            </a:r>
            <a:r>
              <a:rPr lang="ru-RU" dirty="0"/>
              <a:t>. Жертвою </a:t>
            </a:r>
            <a:r>
              <a:rPr lang="ru-RU" dirty="0" err="1"/>
              <a:t>маніпуляції</a:t>
            </a:r>
            <a:r>
              <a:rPr lang="ru-RU" dirty="0"/>
              <a:t> </a:t>
            </a:r>
            <a:r>
              <a:rPr lang="ru-RU" dirty="0" err="1"/>
              <a:t>людина</a:t>
            </a:r>
            <a:r>
              <a:rPr lang="ru-RU" dirty="0"/>
              <a:t> </a:t>
            </a:r>
            <a:r>
              <a:rPr lang="ru-RU" dirty="0" err="1"/>
              <a:t>може</a:t>
            </a:r>
            <a:r>
              <a:rPr lang="ru-RU" dirty="0"/>
              <a:t> стати </a:t>
            </a:r>
            <a:r>
              <a:rPr lang="ru-RU" dirty="0" err="1"/>
              <a:t>лише</a:t>
            </a:r>
            <a:r>
              <a:rPr lang="ru-RU" dirty="0"/>
              <a:t> в тому </a:t>
            </a:r>
            <a:r>
              <a:rPr lang="ru-RU" dirty="0" err="1"/>
              <a:t>випадку</a:t>
            </a:r>
            <a:r>
              <a:rPr lang="ru-RU" dirty="0"/>
              <a:t>, </a:t>
            </a:r>
            <a:r>
              <a:rPr lang="ru-RU" dirty="0" err="1"/>
              <a:t>якщо</a:t>
            </a:r>
            <a:r>
              <a:rPr lang="ru-RU" dirty="0"/>
              <a:t> вона </a:t>
            </a:r>
            <a:r>
              <a:rPr lang="ru-RU" dirty="0" err="1"/>
              <a:t>виступає</a:t>
            </a:r>
            <a:r>
              <a:rPr lang="ru-RU" dirty="0"/>
              <a:t> як </a:t>
            </a:r>
            <a:r>
              <a:rPr lang="ru-RU" dirty="0" err="1"/>
              <a:t>її</a:t>
            </a:r>
            <a:r>
              <a:rPr lang="ru-RU" dirty="0"/>
              <a:t> </a:t>
            </a:r>
            <a:r>
              <a:rPr lang="ru-RU" dirty="0" err="1"/>
              <a:t>співавтор</a:t>
            </a:r>
            <a:r>
              <a:rPr lang="ru-RU" dirty="0"/>
              <a:t>, </a:t>
            </a:r>
            <a:r>
              <a:rPr lang="ru-RU" dirty="0" err="1"/>
              <a:t>співучасник</a:t>
            </a:r>
            <a:r>
              <a:rPr lang="ru-RU" dirty="0"/>
              <a:t>. </a:t>
            </a:r>
            <a:r>
              <a:rPr lang="ru-RU" dirty="0" err="1"/>
              <a:t>Тільки</a:t>
            </a:r>
            <a:r>
              <a:rPr lang="ru-RU" dirty="0"/>
              <a:t> </a:t>
            </a:r>
            <a:r>
              <a:rPr lang="ru-RU" dirty="0" err="1"/>
              <a:t>якщо</a:t>
            </a:r>
            <a:r>
              <a:rPr lang="ru-RU" dirty="0"/>
              <a:t> </a:t>
            </a:r>
            <a:r>
              <a:rPr lang="ru-RU" dirty="0" err="1"/>
              <a:t>людина</a:t>
            </a:r>
            <a:r>
              <a:rPr lang="ru-RU" dirty="0"/>
              <a:t> </a:t>
            </a:r>
            <a:r>
              <a:rPr lang="ru-RU" dirty="0" err="1"/>
              <a:t>під</a:t>
            </a:r>
            <a:r>
              <a:rPr lang="ru-RU" dirty="0"/>
              <a:t> </a:t>
            </a:r>
            <a:r>
              <a:rPr lang="ru-RU" dirty="0" err="1"/>
              <a:t>впливом</a:t>
            </a:r>
            <a:r>
              <a:rPr lang="ru-RU" dirty="0"/>
              <a:t> </a:t>
            </a:r>
            <a:r>
              <a:rPr lang="ru-RU" dirty="0" err="1"/>
              <a:t>отриманих</a:t>
            </a:r>
            <a:r>
              <a:rPr lang="ru-RU" dirty="0"/>
              <a:t> </a:t>
            </a:r>
            <a:r>
              <a:rPr lang="ru-RU" dirty="0" err="1"/>
              <a:t>сигналів</a:t>
            </a:r>
            <a:r>
              <a:rPr lang="ru-RU" dirty="0"/>
              <a:t> </a:t>
            </a:r>
            <a:r>
              <a:rPr lang="ru-RU" dirty="0" err="1"/>
              <a:t>перебудовує</a:t>
            </a:r>
            <a:r>
              <a:rPr lang="ru-RU" dirty="0"/>
              <a:t> </a:t>
            </a:r>
            <a:r>
              <a:rPr lang="ru-RU" dirty="0" err="1"/>
              <a:t>свої</a:t>
            </a:r>
            <a:r>
              <a:rPr lang="ru-RU" dirty="0"/>
              <a:t> погляди, думки, </a:t>
            </a:r>
            <a:r>
              <a:rPr lang="ru-RU" dirty="0" err="1"/>
              <a:t>настрої</a:t>
            </a:r>
            <a:r>
              <a:rPr lang="ru-RU" dirty="0"/>
              <a:t>, </a:t>
            </a:r>
            <a:r>
              <a:rPr lang="ru-RU" dirty="0" err="1"/>
              <a:t>цілі</a:t>
            </a:r>
            <a:r>
              <a:rPr lang="ru-RU" dirty="0"/>
              <a:t> – і </a:t>
            </a:r>
            <a:r>
              <a:rPr lang="ru-RU" dirty="0" err="1"/>
              <a:t>починає</a:t>
            </a:r>
            <a:r>
              <a:rPr lang="ru-RU" dirty="0"/>
              <a:t> </a:t>
            </a:r>
            <a:r>
              <a:rPr lang="ru-RU" dirty="0" err="1"/>
              <a:t>діяти</a:t>
            </a:r>
            <a:r>
              <a:rPr lang="ru-RU" dirty="0"/>
              <a:t> за новою </a:t>
            </a:r>
            <a:r>
              <a:rPr lang="ru-RU" dirty="0" err="1"/>
              <a:t>програмою</a:t>
            </a:r>
            <a:r>
              <a:rPr lang="ru-RU" dirty="0"/>
              <a:t> – </a:t>
            </a:r>
            <a:r>
              <a:rPr lang="ru-RU" dirty="0" err="1"/>
              <a:t>маніпуляція</a:t>
            </a:r>
            <a:r>
              <a:rPr lang="ru-RU" dirty="0"/>
              <a:t> </a:t>
            </a:r>
            <a:r>
              <a:rPr lang="ru-RU" dirty="0" err="1"/>
              <a:t>відбулася</a:t>
            </a:r>
            <a:r>
              <a:rPr lang="ru-RU" dirty="0"/>
              <a:t>. А </a:t>
            </a:r>
            <a:r>
              <a:rPr lang="ru-RU" dirty="0" err="1"/>
              <a:t>якщо</a:t>
            </a:r>
            <a:r>
              <a:rPr lang="ru-RU" dirty="0"/>
              <a:t> вона </a:t>
            </a:r>
            <a:r>
              <a:rPr lang="ru-RU" dirty="0" err="1"/>
              <a:t>засумнівалася</a:t>
            </a:r>
            <a:r>
              <a:rPr lang="ru-RU" dirty="0"/>
              <a:t>, вона жертвою не </a:t>
            </a:r>
            <a:r>
              <a:rPr lang="ru-RU" dirty="0" err="1"/>
              <a:t>стає</a:t>
            </a:r>
            <a:r>
              <a:rPr lang="ru-RU" dirty="0"/>
              <a:t>. </a:t>
            </a:r>
            <a:r>
              <a:rPr lang="ru-RU" dirty="0" err="1"/>
              <a:t>Маніпуляція</a:t>
            </a:r>
            <a:r>
              <a:rPr lang="ru-RU" dirty="0"/>
              <a:t> – </a:t>
            </a:r>
            <a:r>
              <a:rPr lang="ru-RU" dirty="0" err="1"/>
              <a:t>це</a:t>
            </a:r>
            <a:r>
              <a:rPr lang="ru-RU" dirty="0"/>
              <a:t> не </a:t>
            </a:r>
            <a:r>
              <a:rPr lang="ru-RU" dirty="0" err="1"/>
              <a:t>насильство</a:t>
            </a:r>
            <a:r>
              <a:rPr lang="ru-RU" dirty="0"/>
              <a:t>, а </a:t>
            </a:r>
            <a:r>
              <a:rPr lang="ru-RU" dirty="0" err="1"/>
              <a:t>спокуса</a:t>
            </a:r>
            <a:r>
              <a:rPr lang="ru-RU" dirty="0"/>
              <a:t>. </a:t>
            </a:r>
          </a:p>
          <a:p>
            <a:endParaRPr lang="uk-UA" dirty="0"/>
          </a:p>
        </p:txBody>
      </p:sp>
    </p:spTree>
    <p:extLst>
      <p:ext uri="{BB962C8B-B14F-4D97-AF65-F5344CB8AC3E}">
        <p14:creationId xmlns:p14="http://schemas.microsoft.com/office/powerpoint/2010/main" val="947260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C69335-F7D5-4F7D-8B6D-AC20EAA40E2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EFB15E07-5652-4DF0-A99A-FF871F42725A}"/>
              </a:ext>
            </a:extLst>
          </p:cNvPr>
          <p:cNvSpPr>
            <a:spLocks noGrp="1"/>
          </p:cNvSpPr>
          <p:nvPr>
            <p:ph idx="1"/>
          </p:nvPr>
        </p:nvSpPr>
        <p:spPr/>
        <p:txBody>
          <a:bodyPr/>
          <a:lstStyle/>
          <a:p>
            <a:pPr algn="just"/>
            <a:r>
              <a:rPr lang="uk-UA" dirty="0"/>
              <a:t>перша (і, ймовірно, головне) умова успішної маніпуляції полягає в тому, що в переважній більшості випадків переважна більшість громадян не бажає витрачати ні душевних і розумових сил, ні часу на те, щоб просто засумніватися в повідомленнях. Багато в чому це відбувається тому, що пасивно зануритися в потік інформації набагато легше, ніж критично переробляти кожен сигнал. </a:t>
            </a:r>
          </a:p>
        </p:txBody>
      </p:sp>
    </p:spTree>
    <p:extLst>
      <p:ext uri="{BB962C8B-B14F-4D97-AF65-F5344CB8AC3E}">
        <p14:creationId xmlns:p14="http://schemas.microsoft.com/office/powerpoint/2010/main" val="3101028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63908B-3B5B-4753-8048-BE2A01F81090}"/>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48EBF890-83EB-4C52-BBBA-7FE0932414B3}"/>
              </a:ext>
            </a:extLst>
          </p:cNvPr>
          <p:cNvSpPr>
            <a:spLocks noGrp="1"/>
          </p:cNvSpPr>
          <p:nvPr>
            <p:ph idx="1"/>
          </p:nvPr>
        </p:nvSpPr>
        <p:spPr/>
        <p:txBody>
          <a:bodyPr/>
          <a:lstStyle/>
          <a:p>
            <a:pPr algn="just"/>
            <a:r>
              <a:rPr lang="uk-UA" dirty="0"/>
              <a:t>Пошук прихованого змісту – психологічно важкий процес. Вважається, що люди у своєму підході до інтерпретації поділяються на два основних типи. Одні починають з того, що намагаються в міру можливості відновити логіку автора повідомлення, до пори відставляючи убік свої власні версії. Якщо вони знаходять у цій </a:t>
            </a:r>
            <a:r>
              <a:rPr lang="uk-UA" dirty="0" err="1"/>
              <a:t>логіці</a:t>
            </a:r>
            <a:r>
              <a:rPr lang="uk-UA" dirty="0"/>
              <a:t> вади, і в автора повідомлення «кінці з кінцями не в’яжуться», тоді вони і починають копати. Інші не витрачають часу на те, щоб реконструювати «інтелектуальні інструменти» авторів повідомлення. Вони приймають готовий висновок повідомлення як одну з припустимих версій, але лише одну з декількох можливих, і приступають до вироблення набору своїх версій. Вони «конструюють контексти», приміряючи до них версію «підозрюваного» – автора повідомлення. </a:t>
            </a:r>
          </a:p>
        </p:txBody>
      </p:sp>
    </p:spTree>
    <p:extLst>
      <p:ext uri="{BB962C8B-B14F-4D97-AF65-F5344CB8AC3E}">
        <p14:creationId xmlns:p14="http://schemas.microsoft.com/office/powerpoint/2010/main" val="880911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CA6655-D9F7-474A-890A-6CEE61AF45C1}"/>
              </a:ext>
            </a:extLst>
          </p:cNvPr>
          <p:cNvSpPr>
            <a:spLocks noGrp="1"/>
          </p:cNvSpPr>
          <p:nvPr>
            <p:ph type="title"/>
          </p:nvPr>
        </p:nvSpPr>
        <p:spPr/>
        <p:txBody>
          <a:bodyPr/>
          <a:lstStyle/>
          <a:p>
            <a:pPr algn="ctr"/>
            <a:r>
              <a:rPr lang="uk-UA" dirty="0"/>
              <a:t>Маніпулятивна поведінка </a:t>
            </a:r>
          </a:p>
        </p:txBody>
      </p:sp>
      <p:sp>
        <p:nvSpPr>
          <p:cNvPr id="3" name="Місце для вмісту 2">
            <a:extLst>
              <a:ext uri="{FF2B5EF4-FFF2-40B4-BE49-F238E27FC236}">
                <a16:creationId xmlns:a16="http://schemas.microsoft.com/office/drawing/2014/main" id="{1949C3F8-A5C0-4FFB-B058-8E0765A47D69}"/>
              </a:ext>
            </a:extLst>
          </p:cNvPr>
          <p:cNvSpPr>
            <a:spLocks noGrp="1"/>
          </p:cNvSpPr>
          <p:nvPr>
            <p:ph idx="1"/>
          </p:nvPr>
        </p:nvSpPr>
        <p:spPr/>
        <p:txBody>
          <a:bodyPr/>
          <a:lstStyle/>
          <a:p>
            <a:pPr algn="just"/>
            <a:r>
              <a:rPr lang="uk-UA" b="1" dirty="0"/>
              <a:t>Маніпулятивна поведінка </a:t>
            </a:r>
            <a:r>
              <a:rPr lang="uk-UA" dirty="0"/>
              <a:t>– такий спосіб організації відносин, коли один учасник прагне досягти своєї мети за рахунок іншого, причому таким чином, щоб останній не усвідомив, що його поведінка насправді зумовлена (провокована) ініціатором взаємодії. Маніпулювання проявляється у безлічі варіантів, хоча можна виділити найбільш розповсюджені його форми (</a:t>
            </a:r>
            <a:r>
              <a:rPr lang="uk-UA" dirty="0" err="1"/>
              <a:t>Е.Берн</a:t>
            </a:r>
            <a:r>
              <a:rPr lang="uk-UA" dirty="0"/>
              <a:t> назвав їх «іграми»):</a:t>
            </a:r>
          </a:p>
        </p:txBody>
      </p:sp>
    </p:spTree>
    <p:extLst>
      <p:ext uri="{BB962C8B-B14F-4D97-AF65-F5344CB8AC3E}">
        <p14:creationId xmlns:p14="http://schemas.microsoft.com/office/powerpoint/2010/main" val="3720317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5D9D12-7C1A-4BD5-AF9E-78FC08929E83}"/>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1AC7395-5DE0-453A-BA87-65037823685E}"/>
              </a:ext>
            </a:extLst>
          </p:cNvPr>
          <p:cNvSpPr>
            <a:spLocks noGrp="1"/>
          </p:cNvSpPr>
          <p:nvPr>
            <p:ph idx="1"/>
          </p:nvPr>
        </p:nvSpPr>
        <p:spPr/>
        <p:txBody>
          <a:bodyPr>
            <a:normAutofit/>
          </a:bodyPr>
          <a:lstStyle/>
          <a:p>
            <a:pPr algn="just"/>
            <a:r>
              <a:rPr lang="ru-RU" dirty="0"/>
              <a:t>I </a:t>
            </a:r>
            <a:r>
              <a:rPr lang="ru-RU" dirty="0" err="1"/>
              <a:t>клас</a:t>
            </a:r>
            <a:r>
              <a:rPr lang="ru-RU" dirty="0"/>
              <a:t> – </a:t>
            </a:r>
            <a:r>
              <a:rPr lang="ru-RU" dirty="0" err="1"/>
              <a:t>ситуації</a:t>
            </a:r>
            <a:r>
              <a:rPr lang="ru-RU" dirty="0"/>
              <a:t>, </a:t>
            </a:r>
            <a:r>
              <a:rPr lang="ru-RU" dirty="0" err="1"/>
              <a:t>працівнику</a:t>
            </a:r>
            <a:r>
              <a:rPr lang="ru-RU" dirty="0"/>
              <a:t> </a:t>
            </a:r>
            <a:r>
              <a:rPr lang="ru-RU" i="1" dirty="0" err="1"/>
              <a:t>міліції</a:t>
            </a:r>
            <a:r>
              <a:rPr lang="ru-RU" i="1" dirty="0"/>
              <a:t>  </a:t>
            </a:r>
            <a:r>
              <a:rPr lang="ru-RU" i="1" dirty="0" err="1"/>
              <a:t>підпорядковане</a:t>
            </a:r>
            <a:r>
              <a:rPr lang="ru-RU" i="1" dirty="0"/>
              <a:t> становище. </a:t>
            </a:r>
            <a:r>
              <a:rPr lang="ru-RU" i="1" dirty="0" err="1"/>
              <a:t>Такі</a:t>
            </a:r>
            <a:r>
              <a:rPr lang="ru-RU" i="1" dirty="0"/>
              <a:t> </a:t>
            </a:r>
            <a:r>
              <a:rPr lang="ru-RU" i="1" dirty="0" err="1"/>
              <a:t>ігри</a:t>
            </a:r>
            <a:r>
              <a:rPr lang="ru-RU" i="1" dirty="0"/>
              <a:t> </a:t>
            </a:r>
            <a:r>
              <a:rPr lang="ru-RU" i="1" dirty="0" err="1"/>
              <a:t>називаються</a:t>
            </a:r>
            <a:r>
              <a:rPr lang="ru-RU" i="1" dirty="0"/>
              <a:t> «</a:t>
            </a:r>
            <a:r>
              <a:rPr lang="ru-RU" i="1" dirty="0" err="1"/>
              <a:t>прибудовою</a:t>
            </a:r>
            <a:r>
              <a:rPr lang="ru-RU" i="1" dirty="0"/>
              <a:t> </a:t>
            </a:r>
            <a:r>
              <a:rPr lang="ru-RU" i="1" dirty="0" err="1"/>
              <a:t>зверху</a:t>
            </a:r>
            <a:r>
              <a:rPr lang="ru-RU" i="1" dirty="0"/>
              <a:t>», </a:t>
            </a:r>
            <a:r>
              <a:rPr lang="ru-RU" i="1" dirty="0" err="1"/>
              <a:t>їх</a:t>
            </a:r>
            <a:r>
              <a:rPr lang="ru-RU" i="1" dirty="0"/>
              <a:t> </a:t>
            </a:r>
            <a:r>
              <a:rPr lang="ru-RU" i="1" dirty="0" err="1"/>
              <a:t>варіантами</a:t>
            </a:r>
            <a:r>
              <a:rPr lang="ru-RU" i="1" dirty="0"/>
              <a:t> </a:t>
            </a:r>
            <a:r>
              <a:rPr lang="ru-RU" i="1" dirty="0" err="1"/>
              <a:t>можуть</a:t>
            </a:r>
            <a:r>
              <a:rPr lang="ru-RU" i="1" dirty="0"/>
              <a:t> бути:  «Я заслужена </a:t>
            </a:r>
            <a:r>
              <a:rPr lang="ru-RU" i="1" dirty="0" err="1"/>
              <a:t>людина</a:t>
            </a:r>
            <a:r>
              <a:rPr lang="ru-RU" i="1" dirty="0"/>
              <a:t>», «</a:t>
            </a:r>
            <a:r>
              <a:rPr lang="ru-RU" i="1" dirty="0" err="1"/>
              <a:t>Що</a:t>
            </a:r>
            <a:r>
              <a:rPr lang="ru-RU" i="1" dirty="0"/>
              <a:t> </a:t>
            </a:r>
            <a:r>
              <a:rPr lang="ru-RU" i="1" dirty="0" err="1"/>
              <a:t>ви</a:t>
            </a:r>
            <a:r>
              <a:rPr lang="ru-RU" i="1" dirty="0"/>
              <a:t> </a:t>
            </a:r>
            <a:r>
              <a:rPr lang="ru-RU" i="1" dirty="0" err="1"/>
              <a:t>собі</a:t>
            </a:r>
            <a:r>
              <a:rPr lang="ru-RU" i="1" dirty="0"/>
              <a:t> </a:t>
            </a:r>
            <a:r>
              <a:rPr lang="ru-RU" i="1" dirty="0" err="1"/>
              <a:t>дозволяєте</a:t>
            </a:r>
            <a:r>
              <a:rPr lang="ru-RU" i="1" dirty="0"/>
              <a:t>?», «Не </a:t>
            </a:r>
            <a:r>
              <a:rPr lang="ru-RU" i="1" dirty="0" err="1"/>
              <a:t>відривайте</a:t>
            </a:r>
            <a:r>
              <a:rPr lang="ru-RU" i="1" dirty="0"/>
              <a:t> людей </a:t>
            </a:r>
            <a:r>
              <a:rPr lang="ru-RU" i="1" dirty="0" err="1"/>
              <a:t>від</a:t>
            </a:r>
            <a:r>
              <a:rPr lang="ru-RU" i="1" dirty="0"/>
              <a:t> </a:t>
            </a:r>
            <a:r>
              <a:rPr lang="ru-RU" i="1" dirty="0" err="1"/>
              <a:t>роботи</a:t>
            </a:r>
            <a:r>
              <a:rPr lang="ru-RU" i="1" dirty="0"/>
              <a:t>», «</a:t>
            </a:r>
            <a:r>
              <a:rPr lang="ru-RU" i="1" dirty="0" err="1"/>
              <a:t>Спочатку</a:t>
            </a:r>
            <a:r>
              <a:rPr lang="ru-RU" i="1" dirty="0"/>
              <a:t> </a:t>
            </a:r>
            <a:r>
              <a:rPr lang="ru-RU" i="1" dirty="0" err="1"/>
              <a:t>навчіться</a:t>
            </a:r>
            <a:r>
              <a:rPr lang="ru-RU" i="1" dirty="0"/>
              <a:t> </a:t>
            </a:r>
            <a:r>
              <a:rPr lang="ru-RU" i="1" dirty="0" err="1"/>
              <a:t>розмовляти</a:t>
            </a:r>
            <a:r>
              <a:rPr lang="ru-RU" i="1" dirty="0"/>
              <a:t>» </a:t>
            </a:r>
            <a:r>
              <a:rPr lang="ru-RU" dirty="0"/>
              <a:t>та </a:t>
            </a:r>
            <a:r>
              <a:rPr lang="ru-RU" dirty="0" err="1"/>
              <a:t>ін</a:t>
            </a:r>
            <a:r>
              <a:rPr lang="ru-RU" dirty="0"/>
              <a:t>.</a:t>
            </a:r>
          </a:p>
          <a:p>
            <a:pPr algn="just"/>
            <a:r>
              <a:rPr lang="ru-RU" dirty="0"/>
              <a:t>II </a:t>
            </a:r>
            <a:r>
              <a:rPr lang="ru-RU" dirty="0" err="1"/>
              <a:t>клас</a:t>
            </a:r>
            <a:r>
              <a:rPr lang="ru-RU" dirty="0"/>
              <a:t> – </a:t>
            </a:r>
            <a:r>
              <a:rPr lang="ru-RU" dirty="0" err="1"/>
              <a:t>протилежне</a:t>
            </a:r>
            <a:r>
              <a:rPr lang="ru-RU" dirty="0"/>
              <a:t> </a:t>
            </a:r>
            <a:r>
              <a:rPr lang="ru-RU" dirty="0" err="1"/>
              <a:t>співвідношення</a:t>
            </a:r>
            <a:r>
              <a:rPr lang="ru-RU" dirty="0"/>
              <a:t> </a:t>
            </a:r>
            <a:r>
              <a:rPr lang="ru-RU" dirty="0" err="1"/>
              <a:t>позицій</a:t>
            </a:r>
            <a:r>
              <a:rPr lang="ru-RU" dirty="0"/>
              <a:t>, «</a:t>
            </a:r>
            <a:r>
              <a:rPr lang="ru-RU" dirty="0" err="1"/>
              <a:t>прибудова</a:t>
            </a:r>
            <a:r>
              <a:rPr lang="ru-RU" dirty="0"/>
              <a:t> </a:t>
            </a:r>
            <a:r>
              <a:rPr lang="ru-RU" dirty="0" err="1"/>
              <a:t>знизу</a:t>
            </a:r>
            <a:r>
              <a:rPr lang="ru-RU" dirty="0"/>
              <a:t>», </a:t>
            </a:r>
            <a:r>
              <a:rPr lang="ru-RU" dirty="0" err="1"/>
              <a:t>що</a:t>
            </a:r>
            <a:r>
              <a:rPr lang="ru-RU" dirty="0"/>
              <a:t> </a:t>
            </a:r>
            <a:r>
              <a:rPr lang="ru-RU" dirty="0" err="1"/>
              <a:t>досягається</a:t>
            </a:r>
            <a:r>
              <a:rPr lang="ru-RU" dirty="0"/>
              <a:t> </a:t>
            </a:r>
            <a:r>
              <a:rPr lang="ru-RU" dirty="0" err="1"/>
              <a:t>демонстрацією</a:t>
            </a:r>
            <a:r>
              <a:rPr lang="ru-RU" dirty="0"/>
              <a:t> </a:t>
            </a:r>
            <a:r>
              <a:rPr lang="ru-RU" dirty="0" err="1"/>
              <a:t>слабкості</a:t>
            </a:r>
            <a:r>
              <a:rPr lang="ru-RU" dirty="0"/>
              <a:t>, </a:t>
            </a:r>
            <a:r>
              <a:rPr lang="ru-RU" dirty="0" err="1"/>
              <a:t>підлеглості</a:t>
            </a:r>
            <a:r>
              <a:rPr lang="ru-RU" dirty="0"/>
              <a:t>: </a:t>
            </a:r>
            <a:r>
              <a:rPr lang="ru-RU" i="1" dirty="0"/>
              <a:t>«Я </a:t>
            </a:r>
            <a:r>
              <a:rPr lang="ru-RU" i="1" dirty="0" err="1"/>
              <a:t>слабка</a:t>
            </a:r>
            <a:r>
              <a:rPr lang="ru-RU" i="1" dirty="0"/>
              <a:t> </a:t>
            </a:r>
            <a:r>
              <a:rPr lang="ru-RU" i="1" dirty="0" err="1"/>
              <a:t>жінка</a:t>
            </a:r>
            <a:r>
              <a:rPr lang="ru-RU" i="1" dirty="0"/>
              <a:t>», «У мене </a:t>
            </a:r>
            <a:r>
              <a:rPr lang="ru-RU" i="1" dirty="0" err="1"/>
              <a:t>діти</a:t>
            </a:r>
            <a:r>
              <a:rPr lang="ru-RU" i="1" dirty="0"/>
              <a:t>», «А </a:t>
            </a:r>
            <a:r>
              <a:rPr lang="ru-RU" i="1" dirty="0" err="1"/>
              <a:t>що</a:t>
            </a:r>
            <a:r>
              <a:rPr lang="ru-RU" i="1" dirty="0"/>
              <a:t> я </a:t>
            </a:r>
            <a:r>
              <a:rPr lang="ru-RU" i="1" dirty="0" err="1"/>
              <a:t>міг</a:t>
            </a:r>
            <a:r>
              <a:rPr lang="ru-RU" i="1" dirty="0"/>
              <a:t> </a:t>
            </a:r>
            <a:r>
              <a:rPr lang="ru-RU" i="1" dirty="0" err="1"/>
              <a:t>зробити</a:t>
            </a:r>
            <a:r>
              <a:rPr lang="ru-RU" i="1" dirty="0"/>
              <a:t>?» та </a:t>
            </a:r>
            <a:r>
              <a:rPr lang="ru-RU" i="1" dirty="0" err="1"/>
              <a:t>ін</a:t>
            </a:r>
            <a:r>
              <a:rPr lang="ru-RU" i="1" dirty="0"/>
              <a:t>. </a:t>
            </a:r>
            <a:r>
              <a:rPr lang="ru-RU" i="1" dirty="0" err="1"/>
              <a:t>Рольова</a:t>
            </a:r>
            <a:r>
              <a:rPr lang="ru-RU" i="1" dirty="0"/>
              <a:t> </a:t>
            </a:r>
            <a:r>
              <a:rPr lang="ru-RU" i="1" dirty="0" err="1"/>
              <a:t>поведінка</a:t>
            </a:r>
            <a:r>
              <a:rPr lang="ru-RU" i="1" dirty="0"/>
              <a:t> в «</a:t>
            </a:r>
            <a:r>
              <a:rPr lang="ru-RU" i="1" dirty="0" err="1"/>
              <a:t>прибудові</a:t>
            </a:r>
            <a:r>
              <a:rPr lang="ru-RU" i="1" dirty="0"/>
              <a:t> </a:t>
            </a:r>
            <a:r>
              <a:rPr lang="ru-RU" i="1" dirty="0" err="1"/>
              <a:t>знизу</a:t>
            </a:r>
            <a:r>
              <a:rPr lang="ru-RU" i="1" dirty="0"/>
              <a:t>» не </a:t>
            </a:r>
            <a:r>
              <a:rPr lang="ru-RU" i="1" dirty="0" err="1"/>
              <a:t>виключає</a:t>
            </a:r>
            <a:r>
              <a:rPr lang="ru-RU" i="1" dirty="0"/>
              <a:t> </a:t>
            </a:r>
            <a:r>
              <a:rPr lang="ru-RU" i="1" dirty="0" err="1"/>
              <a:t>зміни</a:t>
            </a:r>
            <a:r>
              <a:rPr lang="ru-RU" i="1" dirty="0"/>
              <a:t> </a:t>
            </a:r>
            <a:r>
              <a:rPr lang="ru-RU" i="1" dirty="0" err="1"/>
              <a:t>позицій</a:t>
            </a:r>
            <a:r>
              <a:rPr lang="ru-RU" i="1" dirty="0"/>
              <a:t>, </a:t>
            </a:r>
            <a:r>
              <a:rPr lang="ru-RU" i="1" dirty="0" err="1"/>
              <a:t>наприклад</a:t>
            </a:r>
            <a:r>
              <a:rPr lang="ru-RU" i="1" dirty="0"/>
              <a:t>, «Я </a:t>
            </a:r>
            <a:r>
              <a:rPr lang="ru-RU" i="1" dirty="0" err="1"/>
              <a:t>людина</a:t>
            </a:r>
            <a:r>
              <a:rPr lang="ru-RU" i="1" dirty="0"/>
              <a:t> </a:t>
            </a:r>
            <a:r>
              <a:rPr lang="ru-RU" i="1" dirty="0" err="1"/>
              <a:t>маленька</a:t>
            </a:r>
            <a:r>
              <a:rPr lang="ru-RU" i="1" dirty="0"/>
              <a:t>... але я буду </a:t>
            </a:r>
            <a:r>
              <a:rPr lang="ru-RU" i="1" dirty="0" err="1"/>
              <a:t>скаржитись</a:t>
            </a:r>
            <a:r>
              <a:rPr lang="ru-RU" i="1" dirty="0"/>
              <a:t>», «Над </a:t>
            </a:r>
            <a:r>
              <a:rPr lang="ru-RU" i="1" dirty="0" err="1"/>
              <a:t>простими</a:t>
            </a:r>
            <a:r>
              <a:rPr lang="ru-RU" i="1" dirty="0"/>
              <a:t> людьми </a:t>
            </a:r>
            <a:r>
              <a:rPr lang="ru-RU" i="1" dirty="0" err="1"/>
              <a:t>знущаєтесь</a:t>
            </a:r>
            <a:r>
              <a:rPr lang="ru-RU" i="1" dirty="0"/>
              <a:t>, а начальства </a:t>
            </a:r>
            <a:r>
              <a:rPr lang="ru-RU" i="1" dirty="0" err="1"/>
              <a:t>боїтеся</a:t>
            </a:r>
            <a:r>
              <a:rPr lang="ru-RU" i="1" dirty="0"/>
              <a:t>» </a:t>
            </a:r>
            <a:r>
              <a:rPr lang="ru-RU" i="1" dirty="0" err="1"/>
              <a:t>чи</a:t>
            </a:r>
            <a:r>
              <a:rPr lang="ru-RU" i="1" dirty="0"/>
              <a:t> </a:t>
            </a:r>
            <a:r>
              <a:rPr lang="ru-RU" i="1" dirty="0" err="1"/>
              <a:t>застосовуватись</a:t>
            </a:r>
            <a:r>
              <a:rPr lang="ru-RU" i="1" dirty="0"/>
              <a:t> в </a:t>
            </a:r>
            <a:r>
              <a:rPr lang="ru-RU" i="1" dirty="0" err="1"/>
              <a:t>комбінованому</a:t>
            </a:r>
            <a:r>
              <a:rPr lang="ru-RU" i="1" dirty="0"/>
              <a:t> </a:t>
            </a:r>
            <a:r>
              <a:rPr lang="ru-RU" i="1" dirty="0" err="1"/>
              <a:t>варіанті</a:t>
            </a:r>
            <a:r>
              <a:rPr lang="ru-RU" i="1" dirty="0"/>
              <a:t> «Ми </a:t>
            </a:r>
            <a:r>
              <a:rPr lang="ru-RU" i="1" dirty="0" err="1"/>
              <a:t>університетів</a:t>
            </a:r>
            <a:r>
              <a:rPr lang="ru-RU" i="1" dirty="0"/>
              <a:t> не </a:t>
            </a:r>
            <a:r>
              <a:rPr lang="ru-RU" i="1" dirty="0" err="1"/>
              <a:t>закінчували</a:t>
            </a:r>
            <a:r>
              <a:rPr lang="ru-RU" i="1" dirty="0"/>
              <a:t>»</a:t>
            </a:r>
            <a:r>
              <a:rPr lang="ru-RU" dirty="0"/>
              <a:t>. </a:t>
            </a:r>
          </a:p>
          <a:p>
            <a:endParaRPr lang="uk-UA" dirty="0"/>
          </a:p>
        </p:txBody>
      </p:sp>
    </p:spTree>
    <p:extLst>
      <p:ext uri="{BB962C8B-B14F-4D97-AF65-F5344CB8AC3E}">
        <p14:creationId xmlns:p14="http://schemas.microsoft.com/office/powerpoint/2010/main" val="3298625368"/>
      </p:ext>
    </p:extLst>
  </p:cSld>
  <p:clrMapOvr>
    <a:masterClrMapping/>
  </p:clrMapOvr>
</p:sld>
</file>

<file path=ppt/theme/theme1.xml><?xml version="1.0" encoding="utf-8"?>
<a:theme xmlns:a="http://schemas.openxmlformats.org/drawingml/2006/main" name="Значок">
  <a:themeElements>
    <a:clrScheme name="Badge">
      <a:dk1>
        <a:sysClr val="windowText" lastClr="000000"/>
      </a:dk1>
      <a:lt1>
        <a:sysClr val="window" lastClr="FFFFFF"/>
      </a:lt1>
      <a:dk2>
        <a:srgbClr val="171312"/>
      </a:dk2>
      <a:lt2>
        <a:srgbClr val="F7F0DF"/>
      </a:lt2>
      <a:accent1>
        <a:srgbClr val="53AE6E"/>
      </a:accent1>
      <a:accent2>
        <a:srgbClr val="326267"/>
      </a:accent2>
      <a:accent3>
        <a:srgbClr val="C5C34A"/>
      </a:accent3>
      <a:accent4>
        <a:srgbClr val="BF6546"/>
      </a:accent4>
      <a:accent5>
        <a:srgbClr val="81B5A8"/>
      </a:accent5>
      <a:accent6>
        <a:srgbClr val="636455"/>
      </a:accent6>
      <a:hlink>
        <a:srgbClr val="81B5A8"/>
      </a:hlink>
      <a:folHlink>
        <a:srgbClr val="936888"/>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A1A3E1F0-B5EF-49C5-810A-B1B32AEDDC80}"/>
    </a:ext>
  </a:extLst>
</a:theme>
</file>

<file path=docProps/app.xml><?xml version="1.0" encoding="utf-8"?>
<Properties xmlns="http://schemas.openxmlformats.org/officeDocument/2006/extended-properties" xmlns:vt="http://schemas.openxmlformats.org/officeDocument/2006/docPropsVTypes">
  <Template>TM10001106[[fn=Значок]]</Template>
  <TotalTime>22</TotalTime>
  <Words>3079</Words>
  <Application>Microsoft Office PowerPoint</Application>
  <PresentationFormat>Широкий екран</PresentationFormat>
  <Paragraphs>74</Paragraphs>
  <Slides>31</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31</vt:i4>
      </vt:variant>
    </vt:vector>
  </HeadingPairs>
  <TitlesOfParts>
    <vt:vector size="36" baseType="lpstr">
      <vt:lpstr>Arial</vt:lpstr>
      <vt:lpstr>Corbel</vt:lpstr>
      <vt:lpstr>Gill Sans MT</vt:lpstr>
      <vt:lpstr>Impact</vt:lpstr>
      <vt:lpstr>Значок</vt:lpstr>
      <vt:lpstr>Механізми маніпулювання  масовою  свідомістю</vt:lpstr>
      <vt:lpstr>Маніпуляція: визначення, основні ознаки</vt:lpstr>
      <vt:lpstr>родові ознаки маніпуляції.  </vt:lpstr>
      <vt:lpstr>Презентація PowerPoint</vt:lpstr>
      <vt:lpstr>Презентація PowerPoint</vt:lpstr>
      <vt:lpstr>Презентація PowerPoint</vt:lpstr>
      <vt:lpstr>Презентація PowerPoint</vt:lpstr>
      <vt:lpstr>Маніпулятивна поведінка </vt:lpstr>
      <vt:lpstr>Презентація PowerPoint</vt:lpstr>
      <vt:lpstr>Презентація PowerPoint</vt:lpstr>
      <vt:lpstr>Основними правилами застосування маніпулятивних засобів в професійному спілкуванні є: </vt:lpstr>
      <vt:lpstr>Механізми маніпулювання масовою свідомістю</vt:lpstr>
      <vt:lpstr>Мова слів</vt:lpstr>
      <vt:lpstr>Сугестивність за допомогою слова </vt:lpstr>
      <vt:lpstr>Мова образів </vt:lpstr>
      <vt:lpstr>Прихований вплив</vt:lpstr>
      <vt:lpstr>комікси</vt:lpstr>
      <vt:lpstr>комікси</vt:lpstr>
      <vt:lpstr>зорові образи</vt:lpstr>
      <vt:lpstr>зорові образи</vt:lpstr>
      <vt:lpstr>Інші знакові системи </vt:lpstr>
      <vt:lpstr>річ</vt:lpstr>
      <vt:lpstr>акусфера</vt:lpstr>
      <vt:lpstr>Вплив музики на свідомість </vt:lpstr>
      <vt:lpstr>демократія шуму</vt:lpstr>
      <vt:lpstr>сфера почуттів</vt:lpstr>
      <vt:lpstr>Презентація PowerPoint</vt:lpstr>
      <vt:lpstr>Презентація PowerPoint</vt:lpstr>
      <vt:lpstr>страх</vt:lpstr>
      <vt:lpstr>Презентація PowerPoint</vt:lpstr>
      <vt:lpstr>Ірраціональний страх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Механізми маніпулювання  масовою  свідомістю</dc:title>
  <dc:creator>Admin</dc:creator>
  <cp:lastModifiedBy>Admin</cp:lastModifiedBy>
  <cp:revision>5</cp:revision>
  <dcterms:created xsi:type="dcterms:W3CDTF">2022-11-16T18:36:11Z</dcterms:created>
  <dcterms:modified xsi:type="dcterms:W3CDTF">2022-11-16T18:58:16Z</dcterms:modified>
</cp:coreProperties>
</file>