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310" r:id="rId2"/>
    <p:sldId id="916" r:id="rId3"/>
    <p:sldId id="917" r:id="rId4"/>
    <p:sldId id="918" r:id="rId5"/>
    <p:sldId id="919" r:id="rId6"/>
    <p:sldId id="920" r:id="rId7"/>
    <p:sldId id="921" r:id="rId8"/>
    <p:sldId id="922" r:id="rId9"/>
    <p:sldId id="923" r:id="rId10"/>
    <p:sldId id="924" r:id="rId11"/>
    <p:sldId id="927" r:id="rId12"/>
    <p:sldId id="928" r:id="rId13"/>
    <p:sldId id="929" r:id="rId14"/>
    <p:sldId id="930" r:id="rId15"/>
    <p:sldId id="931" r:id="rId16"/>
    <p:sldId id="932" r:id="rId17"/>
    <p:sldId id="933" r:id="rId18"/>
    <p:sldId id="934" r:id="rId19"/>
    <p:sldId id="935" r:id="rId20"/>
    <p:sldId id="936" r:id="rId21"/>
    <p:sldId id="937" r:id="rId22"/>
    <p:sldId id="938" r:id="rId23"/>
    <p:sldId id="939" r:id="rId24"/>
    <p:sldId id="940" r:id="rId25"/>
    <p:sldId id="941" r:id="rId26"/>
    <p:sldId id="942" r:id="rId27"/>
    <p:sldId id="943" r:id="rId28"/>
    <p:sldId id="944" r:id="rId29"/>
    <p:sldId id="914" r:id="rId30"/>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70" d="100"/>
          <a:sy n="70" d="100"/>
        </p:scale>
        <p:origin x="13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06.02.2024</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4243187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165766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06.02.2024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06.02.2024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06.02.2024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06.02.2024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06.02.2024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06.02.2024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06.02.2024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06.02.2024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06.02.2024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06.02.2024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06.02.2024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06.02.2024</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2</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Процес</a:t>
            </a:r>
            <a:r>
              <a:rPr lang="ru-RU" sz="4400" i="0" dirty="0">
                <a:latin typeface="Bookman Old Style" pitchFamily="18" charset="0"/>
              </a:rPr>
              <a:t> </a:t>
            </a:r>
            <a:r>
              <a:rPr lang="ru-RU" sz="4400" i="0" dirty="0" err="1">
                <a:latin typeface="Bookman Old Style" pitchFamily="18" charset="0"/>
              </a:rPr>
              <a:t>пізнання</a:t>
            </a:r>
            <a:r>
              <a:rPr lang="ru-RU" sz="4400" i="0" dirty="0">
                <a:latin typeface="Bookman Old Style" pitchFamily="18" charset="0"/>
              </a:rPr>
              <a:t> та </a:t>
            </a:r>
            <a:r>
              <a:rPr lang="ru-RU" sz="4400" i="0" dirty="0" err="1">
                <a:latin typeface="Bookman Old Style" pitchFamily="18" charset="0"/>
              </a:rPr>
              <a:t>його</a:t>
            </a:r>
            <a:r>
              <a:rPr lang="ru-RU" sz="4400" i="0" dirty="0">
                <a:latin typeface="Bookman Old Style" pitchFamily="18" charset="0"/>
              </a:rPr>
              <a:t> генезис як основа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4544"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системному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2" name="Рисунок 1"/>
          <p:cNvPicPr>
            <a:picLocks noChangeAspect="1"/>
          </p:cNvPicPr>
          <p:nvPr/>
        </p:nvPicPr>
        <p:blipFill>
          <a:blip r:embed="rId2"/>
          <a:stretch>
            <a:fillRect/>
          </a:stretch>
        </p:blipFill>
        <p:spPr>
          <a:xfrm>
            <a:off x="179512" y="1484784"/>
            <a:ext cx="8640960" cy="5373215"/>
          </a:xfrm>
          <a:prstGeom prst="rect">
            <a:avLst/>
          </a:prstGeom>
        </p:spPr>
      </p:pic>
    </p:spTree>
    <p:extLst>
      <p:ext uri="{BB962C8B-B14F-4D97-AF65-F5344CB8AC3E}">
        <p14:creationId xmlns:p14="http://schemas.microsoft.com/office/powerpoint/2010/main" val="3005915317"/>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646331"/>
          </a:xfrm>
          <a:prstGeom prst="rect">
            <a:avLst/>
          </a:prstGeom>
        </p:spPr>
        <p:txBody>
          <a:bodyPr wrap="square">
            <a:spAutoFit/>
          </a:bodyPr>
          <a:lstStyle/>
          <a:p>
            <a:pPr algn="ctr">
              <a:spcAft>
                <a:spcPts val="0"/>
              </a:spcAft>
            </a:pPr>
            <a:r>
              <a:rPr lang="ru-RU" sz="3600" b="1" dirty="0">
                <a:latin typeface="+mn-lt"/>
                <a:ea typeface="Calibri" panose="020F0502020204030204" pitchFamily="34" charset="0"/>
              </a:rPr>
              <a:t>Форми </a:t>
            </a:r>
            <a:r>
              <a:rPr lang="ru-RU" sz="3600" b="1" dirty="0" err="1">
                <a:latin typeface="+mn-lt"/>
                <a:ea typeface="Calibri" panose="020F0502020204030204" pitchFamily="34" charset="0"/>
              </a:rPr>
              <a:t>пізнання</a:t>
            </a:r>
            <a:r>
              <a:rPr lang="ru-RU" sz="3600" b="1" dirty="0">
                <a:latin typeface="+mn-lt"/>
                <a:ea typeface="Calibri" panose="020F0502020204030204" pitchFamily="34" charset="0"/>
              </a:rPr>
              <a:t> та </a:t>
            </a:r>
            <a:r>
              <a:rPr lang="ru-RU" sz="3600" b="1" dirty="0" err="1">
                <a:latin typeface="+mn-lt"/>
                <a:ea typeface="Calibri" panose="020F0502020204030204" pitchFamily="34" charset="0"/>
              </a:rPr>
              <a:t>його</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елементи</a:t>
            </a:r>
            <a:endParaRPr lang="uk-UA" sz="3600" dirty="0">
              <a:effectLst/>
              <a:latin typeface="+mn-lt"/>
              <a:ea typeface="Calibri" panose="020F0502020204030204" pitchFamily="34" charset="0"/>
            </a:endParaRPr>
          </a:p>
        </p:txBody>
      </p:sp>
      <p:grpSp>
        <p:nvGrpSpPr>
          <p:cNvPr id="6" name="Group 1"/>
          <p:cNvGrpSpPr>
            <a:grpSpLocks/>
          </p:cNvGrpSpPr>
          <p:nvPr/>
        </p:nvGrpSpPr>
        <p:grpSpPr bwMode="auto">
          <a:xfrm>
            <a:off x="7680" y="1114177"/>
            <a:ext cx="8884464" cy="5691636"/>
            <a:chOff x="1314" y="1202"/>
            <a:chExt cx="9466" cy="11128"/>
          </a:xfrm>
        </p:grpSpPr>
        <p:sp>
          <p:nvSpPr>
            <p:cNvPr id="7" name="Line 80"/>
            <p:cNvSpPr>
              <a:spLocks noChangeShapeType="1"/>
            </p:cNvSpPr>
            <p:nvPr/>
          </p:nvSpPr>
          <p:spPr bwMode="auto">
            <a:xfrm>
              <a:off x="1314" y="1663"/>
              <a:ext cx="0" cy="70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8" name="Line 79"/>
            <p:cNvSpPr>
              <a:spLocks noChangeShapeType="1"/>
            </p:cNvSpPr>
            <p:nvPr/>
          </p:nvSpPr>
          <p:spPr bwMode="auto">
            <a:xfrm>
              <a:off x="2542" y="6894"/>
              <a:ext cx="0" cy="1465"/>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9" name="Line 78"/>
            <p:cNvSpPr>
              <a:spLocks noChangeShapeType="1"/>
            </p:cNvSpPr>
            <p:nvPr/>
          </p:nvSpPr>
          <p:spPr bwMode="auto">
            <a:xfrm>
              <a:off x="3952" y="7682"/>
              <a:ext cx="0" cy="2379"/>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314" y="1202"/>
              <a:ext cx="9466" cy="11128"/>
              <a:chOff x="1314" y="1202"/>
              <a:chExt cx="9466" cy="11128"/>
            </a:xfrm>
          </p:grpSpPr>
          <p:sp>
            <p:nvSpPr>
              <p:cNvPr id="11" name="Line 77"/>
              <p:cNvSpPr>
                <a:spLocks noChangeShapeType="1"/>
              </p:cNvSpPr>
              <p:nvPr/>
            </p:nvSpPr>
            <p:spPr bwMode="auto">
              <a:xfrm>
                <a:off x="3769" y="6162"/>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6"/>
              <p:cNvSpPr>
                <a:spLocks noChangeShapeType="1"/>
              </p:cNvSpPr>
              <p:nvPr/>
            </p:nvSpPr>
            <p:spPr bwMode="auto">
              <a:xfrm>
                <a:off x="6684" y="6162"/>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3" name="Group 3"/>
              <p:cNvGrpSpPr>
                <a:grpSpLocks/>
              </p:cNvGrpSpPr>
              <p:nvPr/>
            </p:nvGrpSpPr>
            <p:grpSpPr bwMode="auto">
              <a:xfrm>
                <a:off x="1314" y="1202"/>
                <a:ext cx="9466" cy="11128"/>
                <a:chOff x="1314" y="1202"/>
                <a:chExt cx="9466" cy="11128"/>
              </a:xfrm>
            </p:grpSpPr>
            <p:sp>
              <p:nvSpPr>
                <p:cNvPr id="14" name="Line 75"/>
                <p:cNvSpPr>
                  <a:spLocks noChangeShapeType="1"/>
                </p:cNvSpPr>
                <p:nvPr/>
              </p:nvSpPr>
              <p:spPr bwMode="auto">
                <a:xfrm>
                  <a:off x="6684" y="3784"/>
                  <a:ext cx="154"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5" name="Group 4"/>
                <p:cNvGrpSpPr>
                  <a:grpSpLocks/>
                </p:cNvGrpSpPr>
                <p:nvPr/>
              </p:nvGrpSpPr>
              <p:grpSpPr bwMode="auto">
                <a:xfrm>
                  <a:off x="1314" y="1202"/>
                  <a:ext cx="9466" cy="11128"/>
                  <a:chOff x="1314" y="1202"/>
                  <a:chExt cx="9466" cy="11128"/>
                </a:xfrm>
              </p:grpSpPr>
              <p:sp>
                <p:nvSpPr>
                  <p:cNvPr id="16" name="Line 74"/>
                  <p:cNvSpPr>
                    <a:spLocks noChangeShapeType="1"/>
                  </p:cNvSpPr>
                  <p:nvPr/>
                </p:nvSpPr>
                <p:spPr bwMode="auto">
                  <a:xfrm>
                    <a:off x="2542" y="6879"/>
                    <a:ext cx="7058"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7" name="Line 73"/>
                  <p:cNvSpPr>
                    <a:spLocks noChangeShapeType="1"/>
                  </p:cNvSpPr>
                  <p:nvPr/>
                </p:nvSpPr>
                <p:spPr bwMode="auto">
                  <a:xfrm>
                    <a:off x="4988" y="6894"/>
                    <a:ext cx="0" cy="18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8" name="Line 72"/>
                  <p:cNvSpPr>
                    <a:spLocks noChangeShapeType="1"/>
                  </p:cNvSpPr>
                  <p:nvPr/>
                </p:nvSpPr>
                <p:spPr bwMode="auto">
                  <a:xfrm>
                    <a:off x="7298"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71"/>
                  <p:cNvSpPr>
                    <a:spLocks noChangeShapeType="1"/>
                  </p:cNvSpPr>
                  <p:nvPr/>
                </p:nvSpPr>
                <p:spPr bwMode="auto">
                  <a:xfrm>
                    <a:off x="9600" y="6894"/>
                    <a:ext cx="0" cy="184"/>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0" name="Group 5"/>
                  <p:cNvGrpSpPr>
                    <a:grpSpLocks/>
                  </p:cNvGrpSpPr>
                  <p:nvPr/>
                </p:nvGrpSpPr>
                <p:grpSpPr bwMode="auto">
                  <a:xfrm>
                    <a:off x="1314" y="1202"/>
                    <a:ext cx="9466" cy="11128"/>
                    <a:chOff x="1314" y="1202"/>
                    <a:chExt cx="9466" cy="11128"/>
                  </a:xfrm>
                </p:grpSpPr>
                <p:sp>
                  <p:nvSpPr>
                    <p:cNvPr id="21" name="Line 70"/>
                    <p:cNvSpPr>
                      <a:spLocks noChangeShapeType="1"/>
                    </p:cNvSpPr>
                    <p:nvPr/>
                  </p:nvSpPr>
                  <p:spPr bwMode="auto">
                    <a:xfrm>
                      <a:off x="1314" y="6071"/>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69"/>
                    <p:cNvSpPr>
                      <a:spLocks noChangeShapeType="1"/>
                    </p:cNvSpPr>
                    <p:nvPr/>
                  </p:nvSpPr>
                  <p:spPr bwMode="auto">
                    <a:xfrm>
                      <a:off x="1314" y="8726"/>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23" name="Group 6"/>
                    <p:cNvGrpSpPr>
                      <a:grpSpLocks/>
                    </p:cNvGrpSpPr>
                    <p:nvPr/>
                  </p:nvGrpSpPr>
                  <p:grpSpPr bwMode="auto">
                    <a:xfrm>
                      <a:off x="1314" y="1202"/>
                      <a:ext cx="9466" cy="11128"/>
                      <a:chOff x="1314" y="1202"/>
                      <a:chExt cx="9466" cy="11128"/>
                    </a:xfrm>
                  </p:grpSpPr>
                  <p:grpSp>
                    <p:nvGrpSpPr>
                      <p:cNvPr id="24" name="Group 14"/>
                      <p:cNvGrpSpPr>
                        <a:grpSpLocks/>
                      </p:cNvGrpSpPr>
                      <p:nvPr/>
                    </p:nvGrpSpPr>
                    <p:grpSpPr bwMode="auto">
                      <a:xfrm>
                        <a:off x="1314" y="1202"/>
                        <a:ext cx="9466" cy="11128"/>
                        <a:chOff x="1314" y="1202"/>
                        <a:chExt cx="9466" cy="11128"/>
                      </a:xfrm>
                    </p:grpSpPr>
                    <p:grpSp>
                      <p:nvGrpSpPr>
                        <p:cNvPr id="32" name="Group 23"/>
                        <p:cNvGrpSpPr>
                          <a:grpSpLocks/>
                        </p:cNvGrpSpPr>
                        <p:nvPr/>
                      </p:nvGrpSpPr>
                      <p:grpSpPr bwMode="auto">
                        <a:xfrm>
                          <a:off x="1314" y="1202"/>
                          <a:ext cx="9466" cy="11128"/>
                          <a:chOff x="1314" y="1202"/>
                          <a:chExt cx="9466" cy="11128"/>
                        </a:xfrm>
                      </p:grpSpPr>
                      <p:grpSp>
                        <p:nvGrpSpPr>
                          <p:cNvPr id="41" name="Group 26"/>
                          <p:cNvGrpSpPr>
                            <a:grpSpLocks/>
                          </p:cNvGrpSpPr>
                          <p:nvPr/>
                        </p:nvGrpSpPr>
                        <p:grpSpPr bwMode="auto">
                          <a:xfrm>
                            <a:off x="1314" y="1202"/>
                            <a:ext cx="9466" cy="11128"/>
                            <a:chOff x="1314" y="1202"/>
                            <a:chExt cx="9466" cy="11128"/>
                          </a:xfrm>
                        </p:grpSpPr>
                        <p:sp>
                          <p:nvSpPr>
                            <p:cNvPr id="44" name="Line 68"/>
                            <p:cNvSpPr>
                              <a:spLocks noChangeShapeType="1"/>
                            </p:cNvSpPr>
                            <p:nvPr/>
                          </p:nvSpPr>
                          <p:spPr bwMode="auto">
                            <a:xfrm>
                              <a:off x="3760" y="3858"/>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5" name="Line 67"/>
                            <p:cNvSpPr>
                              <a:spLocks noChangeShapeType="1"/>
                            </p:cNvSpPr>
                            <p:nvPr/>
                          </p:nvSpPr>
                          <p:spPr bwMode="auto">
                            <a:xfrm>
                              <a:off x="1314" y="1663"/>
                              <a:ext cx="2915" cy="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6" name="Group 37"/>
                            <p:cNvGrpSpPr>
                              <a:grpSpLocks/>
                            </p:cNvGrpSpPr>
                            <p:nvPr/>
                          </p:nvGrpSpPr>
                          <p:grpSpPr bwMode="auto">
                            <a:xfrm>
                              <a:off x="1621" y="1202"/>
                              <a:ext cx="9159" cy="11128"/>
                              <a:chOff x="1621" y="1202"/>
                              <a:chExt cx="9159" cy="11128"/>
                            </a:xfrm>
                          </p:grpSpPr>
                          <p:sp>
                            <p:nvSpPr>
                              <p:cNvPr id="57" name="Rectangle 66"/>
                              <p:cNvSpPr>
                                <a:spLocks noChangeArrowheads="1"/>
                              </p:cNvSpPr>
                              <p:nvPr/>
                            </p:nvSpPr>
                            <p:spPr bwMode="auto">
                              <a:xfrm>
                                <a:off x="4229" y="1202"/>
                                <a:ext cx="3530" cy="94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Пізнання </a:t>
                                </a:r>
                                <a:endParaRPr kumimoji="0" lang="uk-UA" altLang="uk-UA" sz="2000" b="0" i="0" u="none" strike="noStrike" cap="none" normalizeH="0" baseline="0" dirty="0" smtClean="0">
                                  <a:ln>
                                    <a:noFill/>
                                  </a:ln>
                                  <a:solidFill>
                                    <a:schemeClr val="tx2"/>
                                  </a:solidFill>
                                  <a:effectLst/>
                                </a:endParaRPr>
                              </a:p>
                            </p:txBody>
                          </p:sp>
                          <p:sp>
                            <p:nvSpPr>
                              <p:cNvPr id="58" name="Rectangle 65"/>
                              <p:cNvSpPr>
                                <a:spLocks noChangeArrowheads="1"/>
                              </p:cNvSpPr>
                              <p:nvPr/>
                            </p:nvSpPr>
                            <p:spPr bwMode="auto">
                              <a:xfrm>
                                <a:off x="1621" y="3039"/>
                                <a:ext cx="2148" cy="144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Чуттєве пізнання </a:t>
                                </a:r>
                                <a:endParaRPr kumimoji="0" lang="uk-UA" altLang="uk-UA" sz="2000" b="0" i="0" u="none" strike="noStrike" cap="none" normalizeH="0" baseline="0" dirty="0" smtClean="0">
                                  <a:ln>
                                    <a:noFill/>
                                  </a:ln>
                                  <a:solidFill>
                                    <a:schemeClr val="tx2"/>
                                  </a:solidFill>
                                  <a:effectLst/>
                                </a:endParaRPr>
                              </a:p>
                            </p:txBody>
                          </p:sp>
                          <p:sp>
                            <p:nvSpPr>
                              <p:cNvPr id="59" name="Rectangle 64"/>
                              <p:cNvSpPr>
                                <a:spLocks noChangeArrowheads="1"/>
                              </p:cNvSpPr>
                              <p:nvPr/>
                            </p:nvSpPr>
                            <p:spPr bwMode="auto">
                              <a:xfrm>
                                <a:off x="1621" y="5388"/>
                                <a:ext cx="2148" cy="12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Раціональне пізнання </a:t>
                                </a:r>
                                <a:endParaRPr kumimoji="0" lang="uk-UA" altLang="uk-UA" sz="2000" b="0" i="0" u="none" strike="noStrike" cap="none" normalizeH="0" baseline="0" dirty="0" smtClean="0">
                                  <a:ln>
                                    <a:noFill/>
                                  </a:ln>
                                  <a:solidFill>
                                    <a:schemeClr val="tx2"/>
                                  </a:solidFill>
                                  <a:effectLst/>
                                </a:endParaRPr>
                              </a:p>
                            </p:txBody>
                          </p:sp>
                          <p:sp>
                            <p:nvSpPr>
                              <p:cNvPr id="60" name="Rectangle 63"/>
                              <p:cNvSpPr>
                                <a:spLocks noChangeArrowheads="1"/>
                              </p:cNvSpPr>
                              <p:nvPr/>
                            </p:nvSpPr>
                            <p:spPr bwMode="auto">
                              <a:xfrm>
                                <a:off x="4076" y="3036"/>
                                <a:ext cx="2609" cy="14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Елементи чуттєвого пізнання </a:t>
                                </a:r>
                                <a:endParaRPr kumimoji="0" lang="uk-UA" altLang="uk-UA" sz="2000" b="0" i="0" u="none" strike="noStrike" cap="none" normalizeH="0" baseline="0" dirty="0" smtClean="0">
                                  <a:ln>
                                    <a:noFill/>
                                  </a:ln>
                                  <a:solidFill>
                                    <a:schemeClr val="tx2"/>
                                  </a:solidFill>
                                  <a:effectLst/>
                                </a:endParaRPr>
                              </a:p>
                            </p:txBody>
                          </p:sp>
                          <p:sp>
                            <p:nvSpPr>
                              <p:cNvPr id="61" name="Rectangle 62"/>
                              <p:cNvSpPr>
                                <a:spLocks noChangeArrowheads="1"/>
                              </p:cNvSpPr>
                              <p:nvPr/>
                            </p:nvSpPr>
                            <p:spPr bwMode="auto">
                              <a:xfrm>
                                <a:off x="1621" y="8359"/>
                                <a:ext cx="2148" cy="178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Структурні елементи пізнання</a:t>
                                </a:r>
                                <a:endParaRPr kumimoji="0" lang="uk-UA" altLang="uk-UA" sz="2000" b="0" i="0" u="none" strike="noStrike" cap="none" normalizeH="0" baseline="0" dirty="0" smtClean="0">
                                  <a:ln>
                                    <a:noFill/>
                                  </a:ln>
                                  <a:solidFill>
                                    <a:schemeClr val="tx2"/>
                                  </a:solidFill>
                                  <a:effectLst/>
                                </a:endParaRPr>
                              </a:p>
                            </p:txBody>
                          </p:sp>
                          <p:sp>
                            <p:nvSpPr>
                              <p:cNvPr id="62" name="Rectangle 61"/>
                              <p:cNvSpPr>
                                <a:spLocks noChangeArrowheads="1"/>
                              </p:cNvSpPr>
                              <p:nvPr/>
                            </p:nvSpPr>
                            <p:spPr bwMode="auto">
                              <a:xfrm>
                                <a:off x="4076" y="5388"/>
                                <a:ext cx="2609" cy="130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Форми мислення</a:t>
                                </a:r>
                                <a:endParaRPr kumimoji="0" lang="uk-UA" altLang="uk-UA" sz="3200" b="0" i="0" u="none" strike="noStrike" cap="none" normalizeH="0" baseline="0" dirty="0" smtClean="0">
                                  <a:ln>
                                    <a:noFill/>
                                  </a:ln>
                                  <a:solidFill>
                                    <a:schemeClr val="tx2"/>
                                  </a:solidFill>
                                  <a:effectLst/>
                                </a:endParaRPr>
                              </a:p>
                            </p:txBody>
                          </p:sp>
                          <p:sp>
                            <p:nvSpPr>
                              <p:cNvPr id="63" name="Rectangle 60"/>
                              <p:cNvSpPr>
                                <a:spLocks noChangeArrowheads="1"/>
                              </p:cNvSpPr>
                              <p:nvPr/>
                            </p:nvSpPr>
                            <p:spPr bwMode="auto">
                              <a:xfrm>
                                <a:off x="6991" y="2319"/>
                                <a:ext cx="3789" cy="88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Відчуття</a:t>
                                </a:r>
                                <a:endParaRPr kumimoji="0" lang="uk-UA" altLang="uk-UA" sz="2000" b="0" i="0" u="none" strike="noStrike" cap="none" normalizeH="0" baseline="0" dirty="0" smtClean="0">
                                  <a:ln>
                                    <a:noFill/>
                                  </a:ln>
                                  <a:solidFill>
                                    <a:schemeClr val="tx2"/>
                                  </a:solidFill>
                                  <a:effectLst/>
                                </a:endParaRPr>
                              </a:p>
                            </p:txBody>
                          </p:sp>
                          <p:sp>
                            <p:nvSpPr>
                              <p:cNvPr id="64" name="Rectangle 59"/>
                              <p:cNvSpPr>
                                <a:spLocks noChangeArrowheads="1"/>
                              </p:cNvSpPr>
                              <p:nvPr/>
                            </p:nvSpPr>
                            <p:spPr bwMode="auto">
                              <a:xfrm>
                                <a:off x="7029" y="3504"/>
                                <a:ext cx="3751" cy="78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Сприймання</a:t>
                                </a:r>
                                <a:endParaRPr kumimoji="0" lang="uk-UA" altLang="uk-UA" sz="2000" b="0" i="0" u="none" strike="noStrike" cap="none" normalizeH="0" baseline="0" smtClean="0">
                                  <a:ln>
                                    <a:noFill/>
                                  </a:ln>
                                  <a:solidFill>
                                    <a:schemeClr val="tx2"/>
                                  </a:solidFill>
                                  <a:effectLst/>
                                </a:endParaRPr>
                              </a:p>
                            </p:txBody>
                          </p:sp>
                          <p:sp>
                            <p:nvSpPr>
                              <p:cNvPr id="65" name="Rectangle 58"/>
                              <p:cNvSpPr>
                                <a:spLocks noChangeArrowheads="1"/>
                              </p:cNvSpPr>
                              <p:nvPr/>
                            </p:nvSpPr>
                            <p:spPr bwMode="auto">
                              <a:xfrm>
                                <a:off x="6999" y="4506"/>
                                <a:ext cx="3781" cy="7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ea typeface="Arial Unicode MS" charset="-128"/>
                                    <a:cs typeface="Times New Roman" panose="02020603050405020304" pitchFamily="18" charset="0"/>
                                  </a:rPr>
                                  <a:t>Уявлення</a:t>
                                </a:r>
                                <a:endParaRPr kumimoji="0" lang="uk-UA" altLang="uk-UA" sz="2000" b="0" i="0" u="none" strike="noStrike" cap="none" normalizeH="0" baseline="0" smtClean="0">
                                  <a:ln>
                                    <a:noFill/>
                                  </a:ln>
                                  <a:solidFill>
                                    <a:schemeClr val="tx2"/>
                                  </a:solidFill>
                                  <a:effectLst/>
                                </a:endParaRPr>
                              </a:p>
                            </p:txBody>
                          </p:sp>
                          <p:sp>
                            <p:nvSpPr>
                              <p:cNvPr id="84" name="Rectangle 57"/>
                              <p:cNvSpPr>
                                <a:spLocks noChangeArrowheads="1"/>
                              </p:cNvSpPr>
                              <p:nvPr/>
                            </p:nvSpPr>
                            <p:spPr bwMode="auto">
                              <a:xfrm>
                                <a:off x="6991" y="5423"/>
                                <a:ext cx="3789"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Абстрактне</a:t>
                                </a:r>
                                <a:r>
                                  <a:rPr kumimoji="0" lang="uk-UA" altLang="uk-UA" sz="1200" b="0" i="0" u="none" strike="noStrike" cap="none" normalizeH="0" baseline="0" dirty="0" smtClean="0">
                                    <a:ln>
                                      <a:noFill/>
                                    </a:ln>
                                    <a:solidFill>
                                      <a:schemeClr val="tx2"/>
                                    </a:solidFill>
                                    <a:effectLst/>
                                    <a:ea typeface="Times New Roman" panose="02020603050405020304" pitchFamily="18" charset="0"/>
                                  </a:rPr>
                                  <a:t> </a:t>
                                </a:r>
                                <a:r>
                                  <a:rPr kumimoji="0" lang="uk-UA" altLang="uk-UA" sz="2000" b="0" i="0" u="none" strike="noStrike" cap="none" normalizeH="0" baseline="0" dirty="0" smtClean="0">
                                    <a:ln>
                                      <a:noFill/>
                                    </a:ln>
                                    <a:solidFill>
                                      <a:schemeClr val="tx2"/>
                                    </a:solidFill>
                                    <a:effectLst/>
                                    <a:ea typeface="Times New Roman" panose="02020603050405020304" pitchFamily="18" charset="0"/>
                                  </a:rPr>
                                  <a:t>мислення</a:t>
                                </a:r>
                                <a:endParaRPr kumimoji="0" lang="uk-UA" altLang="uk-UA" sz="2000" b="0" i="0" u="none" strike="noStrike" cap="none" normalizeH="0" baseline="0" dirty="0" smtClean="0">
                                  <a:ln>
                                    <a:noFill/>
                                  </a:ln>
                                  <a:solidFill>
                                    <a:schemeClr val="tx2"/>
                                  </a:solidFill>
                                  <a:effectLst/>
                                </a:endParaRPr>
                              </a:p>
                            </p:txBody>
                          </p:sp>
                          <p:sp>
                            <p:nvSpPr>
                              <p:cNvPr id="67" name="Rectangle 54"/>
                              <p:cNvSpPr>
                                <a:spLocks noChangeArrowheads="1"/>
                              </p:cNvSpPr>
                              <p:nvPr/>
                            </p:nvSpPr>
                            <p:spPr bwMode="auto">
                              <a:xfrm>
                                <a:off x="3952" y="7074"/>
                                <a:ext cx="2148" cy="70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Умовивід</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endParaRPr>
                              </a:p>
                            </p:txBody>
                          </p:sp>
                          <p:sp>
                            <p:nvSpPr>
                              <p:cNvPr id="68" name="Rectangle 53"/>
                              <p:cNvSpPr>
                                <a:spLocks noChangeArrowheads="1"/>
                              </p:cNvSpPr>
                              <p:nvPr/>
                            </p:nvSpPr>
                            <p:spPr bwMode="auto">
                              <a:xfrm>
                                <a:off x="4106" y="8052"/>
                                <a:ext cx="2225" cy="112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безпосередній</a:t>
                                </a:r>
                                <a:endParaRPr kumimoji="0" lang="uk-UA" altLang="uk-UA" b="0" i="0" u="none" strike="noStrike" cap="none" normalizeH="0" baseline="0" dirty="0" smtClean="0">
                                  <a:ln>
                                    <a:noFill/>
                                  </a:ln>
                                  <a:solidFill>
                                    <a:schemeClr val="tx2"/>
                                  </a:solidFill>
                                  <a:effectLst/>
                                </a:endParaRPr>
                              </a:p>
                            </p:txBody>
                          </p:sp>
                          <p:sp>
                            <p:nvSpPr>
                              <p:cNvPr id="69" name="Rectangle 52"/>
                              <p:cNvSpPr>
                                <a:spLocks noChangeArrowheads="1"/>
                              </p:cNvSpPr>
                              <p:nvPr/>
                            </p:nvSpPr>
                            <p:spPr bwMode="auto">
                              <a:xfrm>
                                <a:off x="4106" y="9301"/>
                                <a:ext cx="2225" cy="129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опосередкований</a:t>
                                </a:r>
                                <a:endParaRPr kumimoji="0" lang="uk-UA" altLang="uk-UA" b="0" i="0" u="none" strike="noStrike" cap="none" normalizeH="0" baseline="0" dirty="0" smtClean="0">
                                  <a:ln>
                                    <a:noFill/>
                                  </a:ln>
                                  <a:solidFill>
                                    <a:schemeClr val="tx2"/>
                                  </a:solidFill>
                                  <a:effectLst/>
                                </a:endParaRPr>
                              </a:p>
                            </p:txBody>
                          </p:sp>
                          <p:sp>
                            <p:nvSpPr>
                              <p:cNvPr id="70" name="Rectangle 51"/>
                              <p:cNvSpPr>
                                <a:spLocks noChangeArrowheads="1"/>
                              </p:cNvSpPr>
                              <p:nvPr/>
                            </p:nvSpPr>
                            <p:spPr bwMode="auto">
                              <a:xfrm>
                                <a:off x="6377" y="7078"/>
                                <a:ext cx="2148" cy="63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Розуміння </a:t>
                                </a:r>
                                <a:endParaRPr kumimoji="0" lang="uk-UA" altLang="uk-UA" sz="2000" b="0" i="0" u="none" strike="noStrike" cap="none" normalizeH="0" baseline="0" dirty="0" smtClean="0">
                                  <a:ln>
                                    <a:noFill/>
                                  </a:ln>
                                  <a:solidFill>
                                    <a:schemeClr val="tx2"/>
                                  </a:solidFill>
                                  <a:effectLst/>
                                </a:endParaRPr>
                              </a:p>
                            </p:txBody>
                          </p:sp>
                          <p:sp>
                            <p:nvSpPr>
                              <p:cNvPr id="71" name="Rectangle 50"/>
                              <p:cNvSpPr>
                                <a:spLocks noChangeArrowheads="1"/>
                              </p:cNvSpPr>
                              <p:nvPr/>
                            </p:nvSpPr>
                            <p:spPr bwMode="auto">
                              <a:xfrm>
                                <a:off x="6531" y="11607"/>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абсолютне</a:t>
                                </a:r>
                                <a:endParaRPr kumimoji="0" lang="uk-UA" altLang="uk-UA" sz="2000" b="0" i="0" u="none" strike="noStrike" cap="none" normalizeH="0" baseline="0" dirty="0" smtClean="0">
                                  <a:ln>
                                    <a:noFill/>
                                  </a:ln>
                                  <a:solidFill>
                                    <a:schemeClr val="tx2"/>
                                  </a:solidFill>
                                  <a:effectLst/>
                                </a:endParaRPr>
                              </a:p>
                            </p:txBody>
                          </p:sp>
                          <p:sp>
                            <p:nvSpPr>
                              <p:cNvPr id="72" name="Rectangle 49"/>
                              <p:cNvSpPr>
                                <a:spLocks noChangeArrowheads="1"/>
                              </p:cNvSpPr>
                              <p:nvPr/>
                            </p:nvSpPr>
                            <p:spPr bwMode="auto">
                              <a:xfrm>
                                <a:off x="6531" y="7779"/>
                                <a:ext cx="1841" cy="7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загальне</a:t>
                                </a:r>
                                <a:endParaRPr kumimoji="0" lang="uk-UA" altLang="uk-UA" b="0" i="0" u="none" strike="noStrike" cap="none" normalizeH="0" baseline="0" dirty="0" smtClean="0">
                                  <a:ln>
                                    <a:noFill/>
                                  </a:ln>
                                  <a:solidFill>
                                    <a:schemeClr val="tx2"/>
                                  </a:solidFill>
                                  <a:effectLst/>
                                </a:endParaRPr>
                              </a:p>
                            </p:txBody>
                          </p:sp>
                          <p:sp>
                            <p:nvSpPr>
                              <p:cNvPr id="73" name="Rectangle 48"/>
                              <p:cNvSpPr>
                                <a:spLocks noChangeArrowheads="1"/>
                              </p:cNvSpPr>
                              <p:nvPr/>
                            </p:nvSpPr>
                            <p:spPr bwMode="auto">
                              <a:xfrm>
                                <a:off x="6531" y="9410"/>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конкретне</a:t>
                                </a:r>
                                <a:endParaRPr kumimoji="0" lang="uk-UA" altLang="uk-UA" b="0" i="0" u="none" strike="noStrike" cap="none" normalizeH="0" baseline="0" dirty="0" smtClean="0">
                                  <a:ln>
                                    <a:noFill/>
                                  </a:ln>
                                  <a:solidFill>
                                    <a:schemeClr val="tx2"/>
                                  </a:solidFill>
                                  <a:effectLst/>
                                </a:endParaRPr>
                              </a:p>
                            </p:txBody>
                          </p:sp>
                          <p:sp>
                            <p:nvSpPr>
                              <p:cNvPr id="74" name="Rectangle 47"/>
                              <p:cNvSpPr>
                                <a:spLocks noChangeArrowheads="1"/>
                              </p:cNvSpPr>
                              <p:nvPr/>
                            </p:nvSpPr>
                            <p:spPr bwMode="auto">
                              <a:xfrm>
                                <a:off x="6531" y="10142"/>
                                <a:ext cx="1841" cy="59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абстрактне</a:t>
                                </a:r>
                                <a:endParaRPr kumimoji="0" lang="uk-UA" altLang="uk-UA" sz="2000" b="0" i="0" u="none" strike="noStrike" cap="none" normalizeH="0" baseline="0" dirty="0" smtClean="0">
                                  <a:ln>
                                    <a:noFill/>
                                  </a:ln>
                                  <a:solidFill>
                                    <a:schemeClr val="tx2"/>
                                  </a:solidFill>
                                  <a:effectLst/>
                                </a:endParaRPr>
                              </a:p>
                            </p:txBody>
                          </p:sp>
                          <p:sp>
                            <p:nvSpPr>
                              <p:cNvPr id="75" name="Rectangle 46"/>
                              <p:cNvSpPr>
                                <a:spLocks noChangeArrowheads="1"/>
                              </p:cNvSpPr>
                              <p:nvPr/>
                            </p:nvSpPr>
                            <p:spPr bwMode="auto">
                              <a:xfrm>
                                <a:off x="6531" y="10875"/>
                                <a:ext cx="1841" cy="59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відносне</a:t>
                                </a:r>
                                <a:endParaRPr kumimoji="0" lang="uk-UA" altLang="uk-UA" b="0" i="0" u="none" strike="noStrike" cap="none" normalizeH="0" baseline="0" dirty="0" smtClean="0">
                                  <a:ln>
                                    <a:noFill/>
                                  </a:ln>
                                  <a:solidFill>
                                    <a:schemeClr val="tx2"/>
                                  </a:solidFill>
                                  <a:effectLst/>
                                </a:endParaRPr>
                              </a:p>
                            </p:txBody>
                          </p:sp>
                          <p:sp>
                            <p:nvSpPr>
                              <p:cNvPr id="76" name="Rectangle 45"/>
                              <p:cNvSpPr>
                                <a:spLocks noChangeArrowheads="1"/>
                              </p:cNvSpPr>
                              <p:nvPr/>
                            </p:nvSpPr>
                            <p:spPr bwMode="auto">
                              <a:xfrm>
                                <a:off x="6531" y="8662"/>
                                <a:ext cx="1841" cy="61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ea typeface="Arial Unicode MS" charset="-128"/>
                                    <a:cs typeface="Times New Roman" panose="02020603050405020304" pitchFamily="18" charset="0"/>
                                  </a:rPr>
                                  <a:t>одиничне</a:t>
                                </a:r>
                                <a:endParaRPr kumimoji="0" lang="uk-UA" altLang="uk-UA" b="0" i="0" u="none" strike="noStrike" cap="none" normalizeH="0" baseline="0" dirty="0" smtClean="0">
                                  <a:ln>
                                    <a:noFill/>
                                  </a:ln>
                                  <a:solidFill>
                                    <a:schemeClr val="tx2"/>
                                  </a:solidFill>
                                  <a:effectLst/>
                                </a:endParaRPr>
                              </a:p>
                            </p:txBody>
                          </p:sp>
                          <p:sp>
                            <p:nvSpPr>
                              <p:cNvPr id="78" name="Rectangle 43"/>
                              <p:cNvSpPr>
                                <a:spLocks noChangeArrowheads="1"/>
                              </p:cNvSpPr>
                              <p:nvPr/>
                            </p:nvSpPr>
                            <p:spPr bwMode="auto">
                              <a:xfrm>
                                <a:off x="8833" y="11738"/>
                                <a:ext cx="1841" cy="5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роздільні</a:t>
                                </a:r>
                                <a:endParaRPr kumimoji="0" lang="uk-UA" altLang="uk-UA" sz="1600" b="0" i="0" u="none" strike="noStrike" cap="none" normalizeH="0" baseline="0" dirty="0" smtClean="0">
                                  <a:ln>
                                    <a:noFill/>
                                  </a:ln>
                                  <a:solidFill>
                                    <a:schemeClr val="tx2"/>
                                  </a:solidFill>
                                  <a:effectLst/>
                                </a:endParaRPr>
                              </a:p>
                            </p:txBody>
                          </p:sp>
                          <p:sp>
                            <p:nvSpPr>
                              <p:cNvPr id="79" name="Rectangle 42"/>
                              <p:cNvSpPr>
                                <a:spLocks noChangeArrowheads="1"/>
                              </p:cNvSpPr>
                              <p:nvPr/>
                            </p:nvSpPr>
                            <p:spPr bwMode="auto">
                              <a:xfrm>
                                <a:off x="8833" y="7871"/>
                                <a:ext cx="1841" cy="6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стверджувальні</a:t>
                                </a:r>
                                <a:endParaRPr kumimoji="0" lang="uk-UA" altLang="uk-UA" sz="1600" b="0" i="0" u="none" strike="noStrike" cap="none" normalizeH="0" baseline="0" dirty="0" smtClean="0">
                                  <a:ln>
                                    <a:noFill/>
                                  </a:ln>
                                  <a:solidFill>
                                    <a:schemeClr val="tx2"/>
                                  </a:solidFill>
                                  <a:effectLst/>
                                </a:endParaRPr>
                              </a:p>
                            </p:txBody>
                          </p:sp>
                          <p:sp>
                            <p:nvSpPr>
                              <p:cNvPr id="80" name="Rectangle 41"/>
                              <p:cNvSpPr>
                                <a:spLocks noChangeArrowheads="1"/>
                              </p:cNvSpPr>
                              <p:nvPr/>
                            </p:nvSpPr>
                            <p:spPr bwMode="auto">
                              <a:xfrm>
                                <a:off x="8833" y="9442"/>
                                <a:ext cx="1841" cy="6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загальні</a:t>
                                </a:r>
                                <a:endParaRPr kumimoji="0" lang="uk-UA" altLang="uk-UA" sz="1600" b="0" i="0" u="none" strike="noStrike" cap="none" normalizeH="0" baseline="0" dirty="0" smtClean="0">
                                  <a:ln>
                                    <a:noFill/>
                                  </a:ln>
                                  <a:solidFill>
                                    <a:schemeClr val="tx2"/>
                                  </a:solidFill>
                                  <a:effectLst/>
                                </a:endParaRPr>
                              </a:p>
                            </p:txBody>
                          </p:sp>
                          <p:sp>
                            <p:nvSpPr>
                              <p:cNvPr id="81" name="Rectangle 40"/>
                              <p:cNvSpPr>
                                <a:spLocks noChangeArrowheads="1"/>
                              </p:cNvSpPr>
                              <p:nvPr/>
                            </p:nvSpPr>
                            <p:spPr bwMode="auto">
                              <a:xfrm>
                                <a:off x="8833" y="10210"/>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часткові</a:t>
                                </a:r>
                                <a:endParaRPr kumimoji="0" lang="uk-UA" altLang="uk-UA" sz="1600" b="0" i="0" u="none" strike="noStrike" cap="none" normalizeH="0" baseline="0" smtClean="0">
                                  <a:ln>
                                    <a:noFill/>
                                  </a:ln>
                                  <a:solidFill>
                                    <a:schemeClr val="tx2"/>
                                  </a:solidFill>
                                  <a:effectLst/>
                                </a:endParaRPr>
                              </a:p>
                            </p:txBody>
                          </p:sp>
                          <p:sp>
                            <p:nvSpPr>
                              <p:cNvPr id="82" name="Rectangle 39"/>
                              <p:cNvSpPr>
                                <a:spLocks noChangeArrowheads="1"/>
                              </p:cNvSpPr>
                              <p:nvPr/>
                            </p:nvSpPr>
                            <p:spPr bwMode="auto">
                              <a:xfrm>
                                <a:off x="8833" y="10978"/>
                                <a:ext cx="1841" cy="62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smtClean="0">
                                    <a:ln>
                                      <a:noFill/>
                                    </a:ln>
                                    <a:solidFill>
                                      <a:schemeClr val="tx2"/>
                                    </a:solidFill>
                                    <a:effectLst/>
                                    <a:ea typeface="Arial Unicode MS" charset="-128"/>
                                    <a:cs typeface="Times New Roman" panose="02020603050405020304" pitchFamily="18" charset="0"/>
                                  </a:rPr>
                                  <a:t>умовні</a:t>
                                </a:r>
                                <a:endParaRPr kumimoji="0" lang="uk-UA" altLang="uk-UA" sz="1600" b="0" i="0" u="none" strike="noStrike" cap="none" normalizeH="0" baseline="0" smtClean="0">
                                  <a:ln>
                                    <a:noFill/>
                                  </a:ln>
                                  <a:solidFill>
                                    <a:schemeClr val="tx2"/>
                                  </a:solidFill>
                                  <a:effectLst/>
                                </a:endParaRPr>
                              </a:p>
                            </p:txBody>
                          </p:sp>
                          <p:sp>
                            <p:nvSpPr>
                              <p:cNvPr id="83" name="Rectangle 38"/>
                              <p:cNvSpPr>
                                <a:spLocks noChangeArrowheads="1"/>
                              </p:cNvSpPr>
                              <p:nvPr/>
                            </p:nvSpPr>
                            <p:spPr bwMode="auto">
                              <a:xfrm>
                                <a:off x="8833" y="8638"/>
                                <a:ext cx="1841" cy="64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ea typeface="Arial Unicode MS" charset="-128"/>
                                    <a:cs typeface="Times New Roman" panose="02020603050405020304" pitchFamily="18" charset="0"/>
                                  </a:rPr>
                                  <a:t>негативні</a:t>
                                </a:r>
                                <a:endParaRPr kumimoji="0" lang="uk-UA" altLang="uk-UA" sz="1600" b="0" i="0" u="none" strike="noStrike" cap="none" normalizeH="0" baseline="0" dirty="0" smtClean="0">
                                  <a:ln>
                                    <a:noFill/>
                                  </a:ln>
                                  <a:solidFill>
                                    <a:schemeClr val="tx2"/>
                                  </a:solidFill>
                                  <a:effectLst/>
                                </a:endParaRPr>
                              </a:p>
                            </p:txBody>
                          </p:sp>
                        </p:grpSp>
                        <p:sp>
                          <p:nvSpPr>
                            <p:cNvPr id="47" name="Line 36"/>
                            <p:cNvSpPr>
                              <a:spLocks noChangeShapeType="1"/>
                            </p:cNvSpPr>
                            <p:nvPr/>
                          </p:nvSpPr>
                          <p:spPr bwMode="auto">
                            <a:xfrm>
                              <a:off x="1314" y="3860"/>
                              <a:ext cx="307"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48" name="Group 27"/>
                            <p:cNvGrpSpPr>
                              <a:grpSpLocks/>
                            </p:cNvGrpSpPr>
                            <p:nvPr/>
                          </p:nvGrpSpPr>
                          <p:grpSpPr bwMode="auto">
                            <a:xfrm>
                              <a:off x="6838" y="2502"/>
                              <a:ext cx="184" cy="4026"/>
                              <a:chOff x="6838" y="2502"/>
                              <a:chExt cx="184" cy="4026"/>
                            </a:xfrm>
                          </p:grpSpPr>
                          <p:grpSp>
                            <p:nvGrpSpPr>
                              <p:cNvPr id="49" name="Group 31"/>
                              <p:cNvGrpSpPr>
                                <a:grpSpLocks/>
                              </p:cNvGrpSpPr>
                              <p:nvPr/>
                            </p:nvGrpSpPr>
                            <p:grpSpPr bwMode="auto">
                              <a:xfrm>
                                <a:off x="6838" y="2502"/>
                                <a:ext cx="184" cy="2563"/>
                                <a:chOff x="6838" y="2502"/>
                                <a:chExt cx="184" cy="2563"/>
                              </a:xfrm>
                            </p:grpSpPr>
                            <p:sp>
                              <p:nvSpPr>
                                <p:cNvPr id="53" name="Line 35"/>
                                <p:cNvSpPr>
                                  <a:spLocks noChangeShapeType="1"/>
                                </p:cNvSpPr>
                                <p:nvPr/>
                              </p:nvSpPr>
                              <p:spPr bwMode="auto">
                                <a:xfrm>
                                  <a:off x="6838" y="2502"/>
                                  <a:ext cx="0" cy="2563"/>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34"/>
                                <p:cNvSpPr>
                                  <a:spLocks noChangeShapeType="1"/>
                                </p:cNvSpPr>
                                <p:nvPr/>
                              </p:nvSpPr>
                              <p:spPr bwMode="auto">
                                <a:xfrm>
                                  <a:off x="6838" y="2502"/>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5" name="Line 33"/>
                                <p:cNvSpPr>
                                  <a:spLocks noChangeShapeType="1"/>
                                </p:cNvSpPr>
                                <p:nvPr/>
                              </p:nvSpPr>
                              <p:spPr bwMode="auto">
                                <a:xfrm>
                                  <a:off x="6868" y="378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6" name="Line 32"/>
                                <p:cNvSpPr>
                                  <a:spLocks noChangeShapeType="1"/>
                                </p:cNvSpPr>
                                <p:nvPr/>
                              </p:nvSpPr>
                              <p:spPr bwMode="auto">
                                <a:xfrm>
                                  <a:off x="6838" y="5064"/>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50" name="Line 30"/>
                              <p:cNvSpPr>
                                <a:spLocks noChangeShapeType="1"/>
                              </p:cNvSpPr>
                              <p:nvPr/>
                            </p:nvSpPr>
                            <p:spPr bwMode="auto">
                              <a:xfrm>
                                <a:off x="6838" y="5796"/>
                                <a:ext cx="0" cy="732"/>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29"/>
                              <p:cNvSpPr>
                                <a:spLocks noChangeShapeType="1"/>
                              </p:cNvSpPr>
                              <p:nvPr/>
                            </p:nvSpPr>
                            <p:spPr bwMode="auto">
                              <a:xfrm>
                                <a:off x="6838" y="579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28"/>
                              <p:cNvSpPr>
                                <a:spLocks noChangeShapeType="1"/>
                              </p:cNvSpPr>
                              <p:nvPr/>
                            </p:nvSpPr>
                            <p:spPr bwMode="auto">
                              <a:xfrm>
                                <a:off x="6838" y="652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2" name="Line 25"/>
                          <p:cNvSpPr>
                            <a:spLocks noChangeShapeType="1"/>
                          </p:cNvSpPr>
                          <p:nvPr/>
                        </p:nvSpPr>
                        <p:spPr bwMode="auto">
                          <a:xfrm>
                            <a:off x="3952" y="8586"/>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24"/>
                          <p:cNvSpPr>
                            <a:spLocks noChangeShapeType="1"/>
                          </p:cNvSpPr>
                          <p:nvPr/>
                        </p:nvSpPr>
                        <p:spPr bwMode="auto">
                          <a:xfrm>
                            <a:off x="3952" y="10061"/>
                            <a:ext cx="153"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nvGrpSpPr>
                        <p:cNvPr id="33" name="Group 15"/>
                        <p:cNvGrpSpPr>
                          <a:grpSpLocks/>
                        </p:cNvGrpSpPr>
                        <p:nvPr/>
                      </p:nvGrpSpPr>
                      <p:grpSpPr bwMode="auto">
                        <a:xfrm>
                          <a:off x="6378" y="7628"/>
                          <a:ext cx="153" cy="4210"/>
                          <a:chOff x="6714" y="7019"/>
                          <a:chExt cx="180" cy="4140"/>
                        </a:xfrm>
                      </p:grpSpPr>
                      <p:sp>
                        <p:nvSpPr>
                          <p:cNvPr id="34" name="Line 22"/>
                          <p:cNvSpPr>
                            <a:spLocks noChangeShapeType="1"/>
                          </p:cNvSpPr>
                          <p:nvPr/>
                        </p:nvSpPr>
                        <p:spPr bwMode="auto">
                          <a:xfrm>
                            <a:off x="6714" y="7019"/>
                            <a:ext cx="0" cy="414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21"/>
                          <p:cNvSpPr>
                            <a:spLocks noChangeShapeType="1"/>
                          </p:cNvSpPr>
                          <p:nvPr/>
                        </p:nvSpPr>
                        <p:spPr bwMode="auto">
                          <a:xfrm>
                            <a:off x="6714" y="75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6714" y="84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19"/>
                          <p:cNvSpPr>
                            <a:spLocks noChangeShapeType="1"/>
                          </p:cNvSpPr>
                          <p:nvPr/>
                        </p:nvSpPr>
                        <p:spPr bwMode="auto">
                          <a:xfrm>
                            <a:off x="6714" y="917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8"/>
                          <p:cNvSpPr>
                            <a:spLocks noChangeShapeType="1"/>
                          </p:cNvSpPr>
                          <p:nvPr/>
                        </p:nvSpPr>
                        <p:spPr bwMode="auto">
                          <a:xfrm>
                            <a:off x="6714" y="989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7"/>
                          <p:cNvSpPr>
                            <a:spLocks noChangeShapeType="1"/>
                          </p:cNvSpPr>
                          <p:nvPr/>
                        </p:nvSpPr>
                        <p:spPr bwMode="auto">
                          <a:xfrm>
                            <a:off x="6714" y="1043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6"/>
                          <p:cNvSpPr>
                            <a:spLocks noChangeShapeType="1"/>
                          </p:cNvSpPr>
                          <p:nvPr/>
                        </p:nvSpPr>
                        <p:spPr bwMode="auto">
                          <a:xfrm>
                            <a:off x="6714" y="11159"/>
                            <a:ext cx="180"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25" name="Line 13"/>
                      <p:cNvSpPr>
                        <a:spLocks noChangeShapeType="1"/>
                      </p:cNvSpPr>
                      <p:nvPr/>
                    </p:nvSpPr>
                    <p:spPr bwMode="auto">
                      <a:xfrm>
                        <a:off x="8679" y="7628"/>
                        <a:ext cx="0" cy="4210"/>
                      </a:xfrm>
                      <a:prstGeom prst="lin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12"/>
                      <p:cNvSpPr>
                        <a:spLocks noChangeShapeType="1"/>
                      </p:cNvSpPr>
                      <p:nvPr/>
                    </p:nvSpPr>
                    <p:spPr bwMode="auto">
                      <a:xfrm>
                        <a:off x="8679" y="817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11"/>
                      <p:cNvSpPr>
                        <a:spLocks noChangeShapeType="1"/>
                      </p:cNvSpPr>
                      <p:nvPr/>
                    </p:nvSpPr>
                    <p:spPr bwMode="auto">
                      <a:xfrm>
                        <a:off x="8679" y="8909"/>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10"/>
                      <p:cNvSpPr>
                        <a:spLocks noChangeShapeType="1"/>
                      </p:cNvSpPr>
                      <p:nvPr/>
                    </p:nvSpPr>
                    <p:spPr bwMode="auto">
                      <a:xfrm>
                        <a:off x="8679" y="9670"/>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9"/>
                      <p:cNvSpPr>
                        <a:spLocks noChangeShapeType="1"/>
                      </p:cNvSpPr>
                      <p:nvPr/>
                    </p:nvSpPr>
                    <p:spPr bwMode="auto">
                      <a:xfrm>
                        <a:off x="8679" y="10557"/>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0" name="Line 8"/>
                      <p:cNvSpPr>
                        <a:spLocks noChangeShapeType="1"/>
                      </p:cNvSpPr>
                      <p:nvPr/>
                    </p:nvSpPr>
                    <p:spPr bwMode="auto">
                      <a:xfrm>
                        <a:off x="8679" y="11106"/>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7"/>
                      <p:cNvSpPr>
                        <a:spLocks noChangeShapeType="1"/>
                      </p:cNvSpPr>
                      <p:nvPr/>
                    </p:nvSpPr>
                    <p:spPr bwMode="auto">
                      <a:xfrm>
                        <a:off x="8679" y="11838"/>
                        <a:ext cx="154" cy="0"/>
                      </a:xfrm>
                      <a:prstGeom prst="line">
                        <a:avLst/>
                      </a:prstGeom>
                      <a:ln>
                        <a:headEnd/>
                        <a:tailEnd type="triangl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grpSp>
        </p:grpSp>
      </p:grpSp>
      <p:sp>
        <p:nvSpPr>
          <p:cNvPr id="88" name="Rectangle 54"/>
          <p:cNvSpPr>
            <a:spLocks noChangeArrowheads="1"/>
          </p:cNvSpPr>
          <p:nvPr/>
        </p:nvSpPr>
        <p:spPr bwMode="auto">
          <a:xfrm>
            <a:off x="6920686" y="4121541"/>
            <a:ext cx="1879477" cy="36424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Arial Unicode MS" charset="-128"/>
                <a:cs typeface="Times New Roman" panose="02020603050405020304" pitchFamily="18" charset="0"/>
              </a:rPr>
              <a:t>Судження</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endParaRPr>
          </a:p>
        </p:txBody>
      </p:sp>
      <p:sp>
        <p:nvSpPr>
          <p:cNvPr id="89" name="Rectangle 57"/>
          <p:cNvSpPr>
            <a:spLocks noChangeArrowheads="1"/>
          </p:cNvSpPr>
          <p:nvPr/>
        </p:nvSpPr>
        <p:spPr bwMode="auto">
          <a:xfrm>
            <a:off x="5343427" y="3674366"/>
            <a:ext cx="3556226" cy="3273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ea typeface="Times New Roman" panose="02020603050405020304" pitchFamily="18" charset="0"/>
              </a:rPr>
              <a:t>Логічне</a:t>
            </a:r>
            <a:endParaRPr kumimoji="0" lang="uk-UA" altLang="uk-UA" sz="2000" b="0" i="0" u="none" strike="noStrike" cap="none" normalizeH="0" baseline="0" dirty="0" smtClean="0">
              <a:ln>
                <a:noFill/>
              </a:ln>
              <a:solidFill>
                <a:schemeClr val="tx2"/>
              </a:solidFill>
              <a:effectLst/>
            </a:endParaRPr>
          </a:p>
        </p:txBody>
      </p:sp>
    </p:spTree>
    <p:extLst>
      <p:ext uri="{BB962C8B-B14F-4D97-AF65-F5344CB8AC3E}">
        <p14:creationId xmlns:p14="http://schemas.microsoft.com/office/powerpoint/2010/main" val="476229515"/>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96552"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відчуттів</a:t>
            </a:r>
            <a:endParaRPr lang="uk-UA" sz="4800" dirty="0">
              <a:effectLst/>
              <a:latin typeface="+mn-lt"/>
              <a:ea typeface="Calibri" panose="020F0502020204030204" pitchFamily="34" charset="0"/>
            </a:endParaRPr>
          </a:p>
        </p:txBody>
      </p:sp>
      <p:grpSp>
        <p:nvGrpSpPr>
          <p:cNvPr id="129" name="Group 61"/>
          <p:cNvGrpSpPr>
            <a:grpSpLocks/>
          </p:cNvGrpSpPr>
          <p:nvPr/>
        </p:nvGrpSpPr>
        <p:grpSpPr bwMode="auto">
          <a:xfrm>
            <a:off x="179512" y="1124744"/>
            <a:ext cx="8784976" cy="5616624"/>
            <a:chOff x="1314" y="722"/>
            <a:chExt cx="9180" cy="4317"/>
          </a:xfrm>
        </p:grpSpPr>
        <p:sp>
          <p:nvSpPr>
            <p:cNvPr id="130" name="Rectangle 98"/>
            <p:cNvSpPr>
              <a:spLocks noChangeArrowheads="1"/>
            </p:cNvSpPr>
            <p:nvPr/>
          </p:nvSpPr>
          <p:spPr bwMode="auto">
            <a:xfrm>
              <a:off x="4554" y="722"/>
              <a:ext cx="27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Відчуття</a:t>
              </a:r>
              <a:endParaRPr kumimoji="0" lang="uk-UA" altLang="uk-UA" sz="3200" b="0" i="0" u="none" strike="noStrike" cap="none" normalizeH="0" baseline="0" dirty="0" smtClean="0">
                <a:ln>
                  <a:noFill/>
                </a:ln>
                <a:solidFill>
                  <a:schemeClr val="tx2"/>
                </a:solidFill>
                <a:effectLst/>
              </a:endParaRPr>
            </a:p>
          </p:txBody>
        </p:sp>
        <p:sp>
          <p:nvSpPr>
            <p:cNvPr id="131" name="Rectangle 97"/>
            <p:cNvSpPr>
              <a:spLocks noChangeArrowheads="1"/>
            </p:cNvSpPr>
            <p:nvPr/>
          </p:nvSpPr>
          <p:spPr bwMode="auto">
            <a:xfrm>
              <a:off x="131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Зовнішні (</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екстероцептори</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endParaRPr kumimoji="0" lang="uk-UA" altLang="uk-UA" sz="2400" b="0" i="0" u="none" strike="noStrike" cap="none" normalizeH="0" baseline="0" dirty="0" smtClean="0">
                <a:ln>
                  <a:noFill/>
                </a:ln>
                <a:solidFill>
                  <a:schemeClr val="tx2"/>
                </a:solidFill>
                <a:effectLst/>
              </a:endParaRPr>
            </a:p>
          </p:txBody>
        </p:sp>
        <p:sp>
          <p:nvSpPr>
            <p:cNvPr id="132" name="Rectangle 96"/>
            <p:cNvSpPr>
              <a:spLocks noChangeArrowheads="1"/>
            </p:cNvSpPr>
            <p:nvPr/>
          </p:nvSpPr>
          <p:spPr bwMode="auto">
            <a:xfrm>
              <a:off x="455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ru-RU" altLang="uk-UA" sz="2400" b="0" i="0" u="none" strike="noStrike" cap="none" normalizeH="0" baseline="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(інтероцептори)</a:t>
              </a:r>
              <a:endParaRPr kumimoji="0" lang="uk-UA" altLang="uk-UA" sz="2400" b="0" i="0" u="none" strike="noStrike" cap="none" normalizeH="0" baseline="0" smtClean="0">
                <a:ln>
                  <a:noFill/>
                </a:ln>
                <a:solidFill>
                  <a:schemeClr val="tx2"/>
                </a:solidFill>
                <a:effectLst/>
              </a:endParaRPr>
            </a:p>
          </p:txBody>
        </p:sp>
        <p:sp>
          <p:nvSpPr>
            <p:cNvPr id="133" name="Rectangle 95"/>
            <p:cNvSpPr>
              <a:spLocks noChangeArrowheads="1"/>
            </p:cNvSpPr>
            <p:nvPr/>
          </p:nvSpPr>
          <p:spPr bwMode="auto">
            <a:xfrm>
              <a:off x="7794" y="1619"/>
              <a:ext cx="270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Зовнішньо-</a:t>
              </a:r>
              <a:endParaRPr kumimoji="0" lang="ru-RU"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внутрішні</a:t>
              </a:r>
              <a:endParaRPr kumimoji="0" lang="uk-UA" altLang="uk-UA" sz="2400" b="0" i="0" u="none" strike="noStrike" cap="none" normalizeH="0" baseline="0" smtClean="0">
                <a:ln>
                  <a:noFill/>
                </a:ln>
                <a:solidFill>
                  <a:schemeClr val="tx2"/>
                </a:solidFill>
                <a:effectLst/>
                <a:latin typeface="Times New Roman" panose="02020603050405020304" pitchFamily="18" charset="0"/>
                <a:cs typeface="Times New Roman" panose="02020603050405020304" pitchFamily="18" charset="0"/>
              </a:endParaRPr>
            </a:p>
          </p:txBody>
        </p:sp>
        <p:grpSp>
          <p:nvGrpSpPr>
            <p:cNvPr id="134" name="Group 81"/>
            <p:cNvGrpSpPr>
              <a:grpSpLocks/>
            </p:cNvGrpSpPr>
            <p:nvPr/>
          </p:nvGrpSpPr>
          <p:grpSpPr bwMode="auto">
            <a:xfrm>
              <a:off x="1314" y="2699"/>
              <a:ext cx="9180" cy="2340"/>
              <a:chOff x="1314" y="2699"/>
              <a:chExt cx="9180" cy="2340"/>
            </a:xfrm>
          </p:grpSpPr>
          <p:sp>
            <p:nvSpPr>
              <p:cNvPr id="154" name="Rectangle 94"/>
              <p:cNvSpPr>
                <a:spLocks noChangeArrowheads="1"/>
              </p:cNvSpPr>
              <p:nvPr/>
            </p:nvSpPr>
            <p:spPr bwMode="auto">
              <a:xfrm>
                <a:off x="13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Зір</a:t>
                </a:r>
                <a:endParaRPr kumimoji="0" lang="uk-UA" altLang="uk-UA" sz="2400" b="0" i="0" u="none" strike="noStrike" cap="none" normalizeH="0" baseline="0" dirty="0" smtClean="0">
                  <a:ln>
                    <a:noFill/>
                  </a:ln>
                  <a:solidFill>
                    <a:schemeClr val="tx2"/>
                  </a:solidFill>
                  <a:effectLst/>
                </a:endParaRPr>
              </a:p>
            </p:txBody>
          </p:sp>
          <p:sp>
            <p:nvSpPr>
              <p:cNvPr id="155" name="Rectangle 93"/>
              <p:cNvSpPr>
                <a:spLocks noChangeArrowheads="1"/>
              </p:cNvSpPr>
              <p:nvPr/>
            </p:nvSpPr>
            <p:spPr bwMode="auto">
              <a:xfrm>
                <a:off x="20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Слух</a:t>
                </a:r>
                <a:endParaRPr kumimoji="0" lang="uk-UA" altLang="uk-UA" sz="2400" b="0" i="0" u="none" strike="noStrike" cap="none" normalizeH="0" baseline="0" smtClean="0">
                  <a:ln>
                    <a:noFill/>
                  </a:ln>
                  <a:solidFill>
                    <a:schemeClr val="tx2"/>
                  </a:solidFill>
                  <a:effectLst/>
                </a:endParaRPr>
              </a:p>
            </p:txBody>
          </p:sp>
          <p:sp>
            <p:nvSpPr>
              <p:cNvPr id="156" name="Rectangle 92"/>
              <p:cNvSpPr>
                <a:spLocks noChangeArrowheads="1"/>
              </p:cNvSpPr>
              <p:nvPr/>
            </p:nvSpPr>
            <p:spPr bwMode="auto">
              <a:xfrm>
                <a:off x="27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Нюх</a:t>
                </a:r>
                <a:endParaRPr kumimoji="0" lang="uk-UA" altLang="uk-UA" sz="2400" b="0" i="0" u="none" strike="noStrike" cap="none" normalizeH="0" baseline="0" smtClean="0">
                  <a:ln>
                    <a:noFill/>
                  </a:ln>
                  <a:solidFill>
                    <a:schemeClr val="tx2"/>
                  </a:solidFill>
                  <a:effectLst/>
                </a:endParaRPr>
              </a:p>
            </p:txBody>
          </p:sp>
          <p:sp>
            <p:nvSpPr>
              <p:cNvPr id="157" name="Rectangle 91"/>
              <p:cNvSpPr>
                <a:spLocks noChangeArrowheads="1"/>
              </p:cNvSpPr>
              <p:nvPr/>
            </p:nvSpPr>
            <p:spPr bwMode="auto">
              <a:xfrm>
                <a:off x="34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Дотик</a:t>
                </a:r>
                <a:endParaRPr kumimoji="0" lang="uk-UA" altLang="uk-UA" sz="2400" b="0" i="0" u="none" strike="noStrike" cap="none" normalizeH="0" baseline="0" smtClean="0">
                  <a:ln>
                    <a:noFill/>
                  </a:ln>
                  <a:solidFill>
                    <a:schemeClr val="tx2"/>
                  </a:solidFill>
                  <a:effectLst/>
                </a:endParaRPr>
              </a:p>
            </p:txBody>
          </p:sp>
          <p:sp>
            <p:nvSpPr>
              <p:cNvPr id="158" name="Rectangle 90"/>
              <p:cNvSpPr>
                <a:spLocks noChangeArrowheads="1"/>
              </p:cNvSpPr>
              <p:nvPr/>
            </p:nvSpPr>
            <p:spPr bwMode="auto">
              <a:xfrm>
                <a:off x="41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Смак</a:t>
                </a:r>
                <a:endParaRPr kumimoji="0" lang="uk-UA" altLang="uk-UA" sz="2400" b="0" i="0" u="none" strike="noStrike" cap="none" normalizeH="0" baseline="0" dirty="0" smtClean="0">
                  <a:ln>
                    <a:noFill/>
                  </a:ln>
                  <a:solidFill>
                    <a:schemeClr val="tx2"/>
                  </a:solidFill>
                  <a:effectLst/>
                </a:endParaRPr>
              </a:p>
            </p:txBody>
          </p:sp>
          <p:sp>
            <p:nvSpPr>
              <p:cNvPr id="159" name="Rectangle 89"/>
              <p:cNvSpPr>
                <a:spLocks noChangeArrowheads="1"/>
              </p:cNvSpPr>
              <p:nvPr/>
            </p:nvSpPr>
            <p:spPr bwMode="auto">
              <a:xfrm>
                <a:off x="49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Больові</a:t>
                </a:r>
                <a:endParaRPr kumimoji="0" lang="uk-UA" altLang="uk-UA" sz="2400" b="0" i="0" u="none" strike="noStrike" cap="none" normalizeH="0" baseline="0" dirty="0" smtClean="0">
                  <a:ln>
                    <a:noFill/>
                  </a:ln>
                  <a:solidFill>
                    <a:schemeClr val="tx2"/>
                  </a:solidFill>
                  <a:effectLst/>
                </a:endParaRPr>
              </a:p>
            </p:txBody>
          </p:sp>
          <p:sp>
            <p:nvSpPr>
              <p:cNvPr id="160" name="Rectangle 88"/>
              <p:cNvSpPr>
                <a:spLocks noChangeArrowheads="1"/>
              </p:cNvSpPr>
              <p:nvPr/>
            </p:nvSpPr>
            <p:spPr bwMode="auto">
              <a:xfrm>
                <a:off x="56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Тактильні</a:t>
                </a:r>
                <a:endParaRPr kumimoji="0" lang="uk-UA" altLang="uk-UA" sz="2400" b="0" i="0" u="none" strike="noStrike" cap="none" normalizeH="0" baseline="0" dirty="0" smtClean="0">
                  <a:ln>
                    <a:noFill/>
                  </a:ln>
                  <a:solidFill>
                    <a:schemeClr val="tx2"/>
                  </a:solidFill>
                  <a:effectLst/>
                </a:endParaRPr>
              </a:p>
            </p:txBody>
          </p:sp>
          <p:sp>
            <p:nvSpPr>
              <p:cNvPr id="161" name="Rectangle 87"/>
              <p:cNvSpPr>
                <a:spLocks noChangeArrowheads="1"/>
              </p:cNvSpPr>
              <p:nvPr/>
            </p:nvSpPr>
            <p:spPr bwMode="auto">
              <a:xfrm>
                <a:off x="63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Температурні</a:t>
                </a:r>
                <a:endParaRPr kumimoji="0" lang="uk-UA" altLang="uk-UA" sz="2000" b="0" i="0" u="none" strike="noStrike" cap="none" normalizeH="0" baseline="0" dirty="0" smtClean="0">
                  <a:ln>
                    <a:noFill/>
                  </a:ln>
                  <a:solidFill>
                    <a:schemeClr val="tx2"/>
                  </a:solidFill>
                  <a:effectLst/>
                </a:endParaRPr>
              </a:p>
            </p:txBody>
          </p:sp>
          <p:sp>
            <p:nvSpPr>
              <p:cNvPr id="162" name="Rectangle 86"/>
              <p:cNvSpPr>
                <a:spLocks noChangeArrowheads="1"/>
              </p:cNvSpPr>
              <p:nvPr/>
            </p:nvSpPr>
            <p:spPr bwMode="auto">
              <a:xfrm>
                <a:off x="707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Рівноваги</a:t>
                </a:r>
                <a:endParaRPr kumimoji="0" lang="uk-UA" altLang="uk-UA" sz="2400" b="0" i="0" u="none" strike="noStrike" cap="none" normalizeH="0" baseline="0" dirty="0" smtClean="0">
                  <a:ln>
                    <a:noFill/>
                  </a:ln>
                  <a:solidFill>
                    <a:schemeClr val="tx2"/>
                  </a:solidFill>
                  <a:effectLst/>
                </a:endParaRPr>
              </a:p>
            </p:txBody>
          </p:sp>
          <p:sp>
            <p:nvSpPr>
              <p:cNvPr id="163" name="Rectangle 85"/>
              <p:cNvSpPr>
                <a:spLocks noChangeArrowheads="1"/>
              </p:cNvSpPr>
              <p:nvPr/>
            </p:nvSpPr>
            <p:spPr bwMode="auto">
              <a:xfrm>
                <a:off x="779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Прискорення</a:t>
                </a:r>
                <a:endParaRPr kumimoji="0" lang="uk-UA" altLang="uk-UA" sz="2400" b="0" i="0" u="none" strike="noStrike" cap="none" normalizeH="0" baseline="0" dirty="0" smtClean="0">
                  <a:ln>
                    <a:noFill/>
                  </a:ln>
                  <a:solidFill>
                    <a:schemeClr val="tx2"/>
                  </a:solidFill>
                  <a:effectLst/>
                </a:endParaRPr>
              </a:p>
            </p:txBody>
          </p:sp>
          <p:sp>
            <p:nvSpPr>
              <p:cNvPr id="164" name="Rectangle 84"/>
              <p:cNvSpPr>
                <a:spLocks noChangeArrowheads="1"/>
              </p:cNvSpPr>
              <p:nvPr/>
            </p:nvSpPr>
            <p:spPr bwMode="auto">
              <a:xfrm>
                <a:off x="851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Вібрацінйі</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400" b="0" i="0" u="none" strike="noStrike" cap="none" normalizeH="0" baseline="0" dirty="0" smtClean="0">
                  <a:ln>
                    <a:noFill/>
                  </a:ln>
                  <a:solidFill>
                    <a:schemeClr val="tx2"/>
                  </a:solidFill>
                  <a:effectLst/>
                </a:endParaRPr>
              </a:p>
            </p:txBody>
          </p:sp>
          <p:sp>
            <p:nvSpPr>
              <p:cNvPr id="165" name="Rectangle 83"/>
              <p:cNvSpPr>
                <a:spLocks noChangeArrowheads="1"/>
              </p:cNvSpPr>
              <p:nvPr/>
            </p:nvSpPr>
            <p:spPr bwMode="auto">
              <a:xfrm>
                <a:off x="923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Статико-динамічні</a:t>
                </a:r>
                <a:endParaRPr kumimoji="0" lang="uk-UA" altLang="uk-UA" sz="2400" b="0" i="0" u="none" strike="noStrike" cap="none" normalizeH="0" baseline="0" dirty="0" smtClean="0">
                  <a:ln>
                    <a:noFill/>
                  </a:ln>
                  <a:solidFill>
                    <a:schemeClr val="tx2"/>
                  </a:solidFill>
                  <a:effectLst/>
                </a:endParaRPr>
              </a:p>
            </p:txBody>
          </p:sp>
          <p:sp>
            <p:nvSpPr>
              <p:cNvPr id="166" name="Rectangle 82"/>
              <p:cNvSpPr>
                <a:spLocks noChangeArrowheads="1"/>
              </p:cNvSpPr>
              <p:nvPr/>
            </p:nvSpPr>
            <p:spPr bwMode="auto">
              <a:xfrm>
                <a:off x="9954" y="2699"/>
                <a:ext cx="540" cy="23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a:t>
                </a:r>
                <a:r>
                  <a:rPr kumimoji="0" lang="uk-UA" altLang="uk-UA" sz="2400"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язово</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-суглобові</a:t>
                </a:r>
                <a:endParaRPr kumimoji="0" lang="uk-UA" altLang="uk-UA" sz="2400" b="0" i="0" u="none" strike="noStrike" cap="none" normalizeH="0" baseline="0" dirty="0" smtClean="0">
                  <a:ln>
                    <a:noFill/>
                  </a:ln>
                  <a:solidFill>
                    <a:schemeClr val="tx2"/>
                  </a:solidFill>
                  <a:effectLst/>
                </a:endParaRPr>
              </a:p>
            </p:txBody>
          </p:sp>
        </p:grpSp>
        <p:sp>
          <p:nvSpPr>
            <p:cNvPr id="135" name="Line 80"/>
            <p:cNvSpPr>
              <a:spLocks noChangeShapeType="1"/>
            </p:cNvSpPr>
            <p:nvPr/>
          </p:nvSpPr>
          <p:spPr bwMode="auto">
            <a:xfrm>
              <a:off x="1674" y="143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6" name="Line 79"/>
            <p:cNvSpPr>
              <a:spLocks noChangeShapeType="1"/>
            </p:cNvSpPr>
            <p:nvPr/>
          </p:nvSpPr>
          <p:spPr bwMode="auto">
            <a:xfrm>
              <a:off x="167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7" name="Line 78"/>
            <p:cNvSpPr>
              <a:spLocks noChangeShapeType="1"/>
            </p:cNvSpPr>
            <p:nvPr/>
          </p:nvSpPr>
          <p:spPr bwMode="auto">
            <a:xfrm flipH="1">
              <a:off x="5894" y="1259"/>
              <a:ext cx="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8" name="Line 77"/>
            <p:cNvSpPr>
              <a:spLocks noChangeShapeType="1"/>
            </p:cNvSpPr>
            <p:nvPr/>
          </p:nvSpPr>
          <p:spPr bwMode="auto">
            <a:xfrm>
              <a:off x="10134" y="143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0" name="Line 75"/>
            <p:cNvSpPr>
              <a:spLocks noChangeShapeType="1"/>
            </p:cNvSpPr>
            <p:nvPr/>
          </p:nvSpPr>
          <p:spPr bwMode="auto">
            <a:xfrm>
              <a:off x="1674" y="2519"/>
              <a:ext cx="8460"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1" name="Line 74"/>
            <p:cNvSpPr>
              <a:spLocks noChangeShapeType="1"/>
            </p:cNvSpPr>
            <p:nvPr/>
          </p:nvSpPr>
          <p:spPr bwMode="auto">
            <a:xfrm>
              <a:off x="1659"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2" name="Line 73"/>
            <p:cNvSpPr>
              <a:spLocks noChangeShapeType="1"/>
            </p:cNvSpPr>
            <p:nvPr/>
          </p:nvSpPr>
          <p:spPr bwMode="auto">
            <a:xfrm>
              <a:off x="227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3" name="Line 72"/>
            <p:cNvSpPr>
              <a:spLocks noChangeShapeType="1"/>
            </p:cNvSpPr>
            <p:nvPr/>
          </p:nvSpPr>
          <p:spPr bwMode="auto">
            <a:xfrm>
              <a:off x="29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4" name="Line 71"/>
            <p:cNvSpPr>
              <a:spLocks noChangeShapeType="1"/>
            </p:cNvSpPr>
            <p:nvPr/>
          </p:nvSpPr>
          <p:spPr bwMode="auto">
            <a:xfrm>
              <a:off x="365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5" name="Line 70"/>
            <p:cNvSpPr>
              <a:spLocks noChangeShapeType="1"/>
            </p:cNvSpPr>
            <p:nvPr/>
          </p:nvSpPr>
          <p:spPr bwMode="auto">
            <a:xfrm>
              <a:off x="44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6" name="Line 69"/>
            <p:cNvSpPr>
              <a:spLocks noChangeShapeType="1"/>
            </p:cNvSpPr>
            <p:nvPr/>
          </p:nvSpPr>
          <p:spPr bwMode="auto">
            <a:xfrm>
              <a:off x="5160"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7" name="Line 68"/>
            <p:cNvSpPr>
              <a:spLocks noChangeShapeType="1"/>
            </p:cNvSpPr>
            <p:nvPr/>
          </p:nvSpPr>
          <p:spPr bwMode="auto">
            <a:xfrm flipH="1">
              <a:off x="5894" y="2345"/>
              <a:ext cx="10" cy="354"/>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8" name="Line 67"/>
            <p:cNvSpPr>
              <a:spLocks noChangeShapeType="1"/>
            </p:cNvSpPr>
            <p:nvPr/>
          </p:nvSpPr>
          <p:spPr bwMode="auto">
            <a:xfrm>
              <a:off x="662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9" name="Line 66"/>
            <p:cNvSpPr>
              <a:spLocks noChangeShapeType="1"/>
            </p:cNvSpPr>
            <p:nvPr/>
          </p:nvSpPr>
          <p:spPr bwMode="auto">
            <a:xfrm>
              <a:off x="7340"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0" name="Line 65"/>
            <p:cNvSpPr>
              <a:spLocks noChangeShapeType="1"/>
            </p:cNvSpPr>
            <p:nvPr/>
          </p:nvSpPr>
          <p:spPr bwMode="auto">
            <a:xfrm>
              <a:off x="806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1" name="Line 64"/>
            <p:cNvSpPr>
              <a:spLocks noChangeShapeType="1"/>
            </p:cNvSpPr>
            <p:nvPr/>
          </p:nvSpPr>
          <p:spPr bwMode="auto">
            <a:xfrm>
              <a:off x="878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2" name="Line 63"/>
            <p:cNvSpPr>
              <a:spLocks noChangeShapeType="1"/>
            </p:cNvSpPr>
            <p:nvPr/>
          </p:nvSpPr>
          <p:spPr bwMode="auto">
            <a:xfrm>
              <a:off x="9481" y="2507"/>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3" name="Line 62"/>
            <p:cNvSpPr>
              <a:spLocks noChangeShapeType="1"/>
            </p:cNvSpPr>
            <p:nvPr/>
          </p:nvSpPr>
          <p:spPr bwMode="auto">
            <a:xfrm>
              <a:off x="10134" y="2519"/>
              <a:ext cx="0" cy="18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495276343"/>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99950" y="11723"/>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Функції </a:t>
            </a:r>
            <a:r>
              <a:rPr lang="ru-RU" sz="4800" b="1" dirty="0" err="1">
                <a:latin typeface="+mn-lt"/>
                <a:ea typeface="Calibri" panose="020F0502020204030204" pitchFamily="34" charset="0"/>
              </a:rPr>
              <a:t>сприймання</a:t>
            </a:r>
            <a:endParaRPr lang="uk-UA" sz="4800" dirty="0">
              <a:effectLst/>
              <a:latin typeface="+mn-lt"/>
              <a:ea typeface="Calibri" panose="020F0502020204030204" pitchFamily="34" charset="0"/>
            </a:endParaRPr>
          </a:p>
        </p:txBody>
      </p:sp>
      <p:grpSp>
        <p:nvGrpSpPr>
          <p:cNvPr id="38" name="Групувати 37"/>
          <p:cNvGrpSpPr/>
          <p:nvPr/>
        </p:nvGrpSpPr>
        <p:grpSpPr>
          <a:xfrm>
            <a:off x="251520" y="1268760"/>
            <a:ext cx="8784622" cy="5184884"/>
            <a:chOff x="251520" y="1268760"/>
            <a:chExt cx="8784622" cy="5184884"/>
          </a:xfrm>
        </p:grpSpPr>
        <p:grpSp>
          <p:nvGrpSpPr>
            <p:cNvPr id="8" name="Group 7"/>
            <p:cNvGrpSpPr>
              <a:grpSpLocks/>
            </p:cNvGrpSpPr>
            <p:nvPr/>
          </p:nvGrpSpPr>
          <p:grpSpPr bwMode="auto">
            <a:xfrm>
              <a:off x="251520" y="1268760"/>
              <a:ext cx="8784622" cy="5184884"/>
              <a:chOff x="1314" y="3779"/>
              <a:chExt cx="9689" cy="2407"/>
            </a:xfrm>
          </p:grpSpPr>
          <p:sp>
            <p:nvSpPr>
              <p:cNvPr id="9" name="Rectangle 8"/>
              <p:cNvSpPr>
                <a:spLocks noChangeArrowheads="1"/>
              </p:cNvSpPr>
              <p:nvPr/>
            </p:nvSpPr>
            <p:spPr bwMode="auto">
              <a:xfrm>
                <a:off x="4099" y="3779"/>
                <a:ext cx="3960" cy="535"/>
              </a:xfrm>
              <a:prstGeom prst="round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Функції сприймання </a:t>
                </a:r>
                <a:endParaRPr kumimoji="0" lang="uk-UA" altLang="uk-UA" sz="4000" b="0" i="0" u="none" strike="noStrike" cap="none" normalizeH="0" baseline="0" dirty="0" smtClean="0">
                  <a:ln>
                    <a:noFill/>
                  </a:ln>
                  <a:solidFill>
                    <a:schemeClr val="tx2"/>
                  </a:solidFill>
                  <a:effectLst/>
                  <a:cs typeface="Arial" panose="020B0604020202020204" pitchFamily="34" charset="0"/>
                </a:endParaRPr>
              </a:p>
            </p:txBody>
          </p:sp>
          <p:grpSp>
            <p:nvGrpSpPr>
              <p:cNvPr id="10" name="Group 9"/>
              <p:cNvGrpSpPr>
                <a:grpSpLocks/>
              </p:cNvGrpSpPr>
              <p:nvPr/>
            </p:nvGrpSpPr>
            <p:grpSpPr bwMode="auto">
              <a:xfrm>
                <a:off x="1314" y="4615"/>
                <a:ext cx="9689" cy="1571"/>
                <a:chOff x="1314" y="4435"/>
                <a:chExt cx="9689" cy="1571"/>
              </a:xfrm>
            </p:grpSpPr>
            <p:sp>
              <p:nvSpPr>
                <p:cNvPr id="11" name="Rectangle 10"/>
                <p:cNvSpPr>
                  <a:spLocks noChangeArrowheads="1"/>
                </p:cNvSpPr>
                <p:nvPr/>
              </p:nvSpPr>
              <p:spPr bwMode="auto">
                <a:xfrm>
                  <a:off x="1390" y="4435"/>
                  <a:ext cx="4500"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Пізнавальна </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354" y="4435"/>
                  <a:ext cx="4649" cy="48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000" b="0" i="0" u="none" strike="noStrike" cap="none" normalizeH="0" baseline="0" dirty="0" smtClean="0">
                      <a:ln>
                        <a:noFill/>
                      </a:ln>
                      <a:solidFill>
                        <a:srgbClr val="002060"/>
                      </a:solidFill>
                      <a:effectLst/>
                      <a:latin typeface="Times New Roman" panose="02020603050405020304" pitchFamily="18" charset="0"/>
                      <a:cs typeface="Arial" panose="020B0604020202020204" pitchFamily="34" charset="0"/>
                    </a:rPr>
                    <a:t>Регулятивна</a:t>
                  </a:r>
                  <a:endParaRPr kumimoji="0" lang="uk-UA" altLang="uk-UA" sz="4000" b="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1314" y="5103"/>
                  <a:ext cx="4500"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розкриває властивості та структуру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6354" y="5103"/>
                  <a:ext cx="4649" cy="90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cs typeface="Arial" panose="020B0604020202020204" pitchFamily="34" charset="0"/>
                    </a:rPr>
                    <a:t>спрямовує практичну діяльність суб'єкта відповідно до цих властивостей об'єктів</a:t>
                  </a:r>
                  <a:endParaRPr kumimoji="0" lang="uk-UA" altLang="uk-UA" sz="3200" b="0" i="0" u="none" strike="noStrike" cap="none" normalizeH="0" baseline="0" dirty="0" smtClean="0">
                    <a:ln>
                      <a:noFill/>
                    </a:ln>
                    <a:solidFill>
                      <a:schemeClr val="tx2"/>
                    </a:solidFill>
                    <a:effectLst/>
                    <a:latin typeface="Arial" panose="020B0604020202020204" pitchFamily="34" charset="0"/>
                    <a:cs typeface="Arial" panose="020B0604020202020204" pitchFamily="34" charset="0"/>
                  </a:endParaRPr>
                </a:p>
              </p:txBody>
            </p:sp>
          </p:grpSp>
        </p:grpSp>
        <p:cxnSp>
          <p:nvCxnSpPr>
            <p:cNvPr id="28" name="Пряма сполучна лінія 27"/>
            <p:cNvCxnSpPr/>
            <p:nvPr/>
          </p:nvCxnSpPr>
          <p:spPr bwMode="auto">
            <a:xfrm>
              <a:off x="2360409" y="2708920"/>
              <a:ext cx="502300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Пряма сполучна лінія 29"/>
            <p:cNvCxnSpPr>
              <a:stCxn id="9" idx="2"/>
            </p:cNvCxnSpPr>
            <p:nvPr/>
          </p:nvCxnSpPr>
          <p:spPr bwMode="auto">
            <a:xfrm>
              <a:off x="4571752" y="2421196"/>
              <a:ext cx="248" cy="287724"/>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Пряма зі стрілкою 33"/>
            <p:cNvCxnSpPr>
              <a:endCxn id="11" idx="0"/>
            </p:cNvCxnSpPr>
            <p:nvPr/>
          </p:nvCxnSpPr>
          <p:spPr bwMode="auto">
            <a:xfrm>
              <a:off x="2360409" y="2708920"/>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p:nvPr/>
          </p:nvCxnSpPr>
          <p:spPr bwMode="auto">
            <a:xfrm>
              <a:off x="7383414" y="2716708"/>
              <a:ext cx="1" cy="36065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37" name="Пряма сполучна лінія 36"/>
            <p:cNvCxnSpPr>
              <a:stCxn id="11" idx="2"/>
            </p:cNvCxnSpPr>
            <p:nvPr/>
          </p:nvCxnSpPr>
          <p:spPr bwMode="auto">
            <a:xfrm flipH="1">
              <a:off x="2360409"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6" name="Пряма сполучна лінія 75"/>
            <p:cNvCxnSpPr/>
            <p:nvPr/>
          </p:nvCxnSpPr>
          <p:spPr bwMode="auto">
            <a:xfrm flipH="1">
              <a:off x="7452320" y="4112153"/>
              <a:ext cx="1" cy="36065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38086341"/>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Види та </a:t>
            </a:r>
            <a:r>
              <a:rPr lang="ru-RU" sz="4800" b="1" dirty="0" err="1">
                <a:latin typeface="+mn-lt"/>
                <a:ea typeface="Calibri" panose="020F0502020204030204" pitchFamily="34" charset="0"/>
              </a:rPr>
              <a:t>функції</a:t>
            </a:r>
            <a:r>
              <a:rPr lang="ru-RU" sz="4800" b="1" dirty="0">
                <a:latin typeface="+mn-lt"/>
                <a:ea typeface="Calibri" panose="020F0502020204030204" pitchFamily="34" charset="0"/>
              </a:rPr>
              <a:t> </a:t>
            </a:r>
            <a:r>
              <a:rPr lang="ru-RU" sz="4800" b="1" dirty="0" err="1">
                <a:latin typeface="+mn-lt"/>
                <a:ea typeface="Calibri" panose="020F0502020204030204" pitchFamily="34" charset="0"/>
              </a:rPr>
              <a:t>уявлення</a:t>
            </a:r>
            <a:endParaRPr lang="uk-UA" sz="4800" dirty="0">
              <a:effectLst/>
              <a:latin typeface="+mn-lt"/>
              <a:ea typeface="Calibri" panose="020F0502020204030204" pitchFamily="34" charset="0"/>
            </a:endParaRPr>
          </a:p>
        </p:txBody>
      </p:sp>
      <p:grpSp>
        <p:nvGrpSpPr>
          <p:cNvPr id="47" name="Групувати 46"/>
          <p:cNvGrpSpPr/>
          <p:nvPr/>
        </p:nvGrpSpPr>
        <p:grpSpPr>
          <a:xfrm>
            <a:off x="179512" y="1196752"/>
            <a:ext cx="8784976" cy="5544616"/>
            <a:chOff x="179512" y="1196752"/>
            <a:chExt cx="8784976" cy="5544616"/>
          </a:xfrm>
        </p:grpSpPr>
        <p:grpSp>
          <p:nvGrpSpPr>
            <p:cNvPr id="7" name="Group 1"/>
            <p:cNvGrpSpPr>
              <a:grpSpLocks/>
            </p:cNvGrpSpPr>
            <p:nvPr/>
          </p:nvGrpSpPr>
          <p:grpSpPr bwMode="auto">
            <a:xfrm>
              <a:off x="179512" y="1196752"/>
              <a:ext cx="8784976" cy="5544616"/>
              <a:chOff x="1314" y="3208"/>
              <a:chExt cx="9720" cy="4140"/>
            </a:xfrm>
          </p:grpSpPr>
          <p:sp>
            <p:nvSpPr>
              <p:cNvPr id="15" name="Line 28"/>
              <p:cNvSpPr>
                <a:spLocks noChangeShapeType="1"/>
              </p:cNvSpPr>
              <p:nvPr/>
            </p:nvSpPr>
            <p:spPr bwMode="auto">
              <a:xfrm flipV="1">
                <a:off x="2754" y="5722"/>
                <a:ext cx="7404" cy="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6" name="Group 2"/>
              <p:cNvGrpSpPr>
                <a:grpSpLocks/>
              </p:cNvGrpSpPr>
              <p:nvPr/>
            </p:nvGrpSpPr>
            <p:grpSpPr bwMode="auto">
              <a:xfrm>
                <a:off x="1314" y="3208"/>
                <a:ext cx="9720" cy="4140"/>
                <a:chOff x="1314" y="3059"/>
                <a:chExt cx="9720" cy="4140"/>
              </a:xfrm>
            </p:grpSpPr>
            <p:grpSp>
              <p:nvGrpSpPr>
                <p:cNvPr id="17" name="Group 15"/>
                <p:cNvGrpSpPr>
                  <a:grpSpLocks/>
                </p:cNvGrpSpPr>
                <p:nvPr/>
              </p:nvGrpSpPr>
              <p:grpSpPr bwMode="auto">
                <a:xfrm>
                  <a:off x="1314" y="3059"/>
                  <a:ext cx="9720" cy="2425"/>
                  <a:chOff x="1314" y="3779"/>
                  <a:chExt cx="9540" cy="2425"/>
                </a:xfrm>
              </p:grpSpPr>
              <p:sp>
                <p:nvSpPr>
                  <p:cNvPr id="32" name="Rectangle 27"/>
                  <p:cNvSpPr>
                    <a:spLocks noChangeArrowheads="1"/>
                  </p:cNvSpPr>
                  <p:nvPr/>
                </p:nvSpPr>
                <p:spPr bwMode="auto">
                  <a:xfrm>
                    <a:off x="4014" y="3779"/>
                    <a:ext cx="396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Уявлення </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grpSp>
                <p:nvGrpSpPr>
                  <p:cNvPr id="33" name="Group 22"/>
                  <p:cNvGrpSpPr>
                    <a:grpSpLocks/>
                  </p:cNvGrpSpPr>
                  <p:nvPr/>
                </p:nvGrpSpPr>
                <p:grpSpPr bwMode="auto">
                  <a:xfrm>
                    <a:off x="1314" y="4679"/>
                    <a:ext cx="9540" cy="1525"/>
                    <a:chOff x="1314" y="4499"/>
                    <a:chExt cx="9540" cy="1525"/>
                  </a:xfrm>
                </p:grpSpPr>
                <p:sp>
                  <p:nvSpPr>
                    <p:cNvPr id="42" name="Rectangle 26"/>
                    <p:cNvSpPr>
                      <a:spLocks noChangeArrowheads="1"/>
                    </p:cNvSpPr>
                    <p:nvPr/>
                  </p:nvSpPr>
                  <p:spPr bwMode="auto">
                    <a:xfrm>
                      <a:off x="131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пам’яті </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3" name="Rectangle 25"/>
                    <p:cNvSpPr>
                      <a:spLocks noChangeArrowheads="1"/>
                    </p:cNvSpPr>
                    <p:nvPr/>
                  </p:nvSpPr>
                  <p:spPr bwMode="auto">
                    <a:xfrm>
                      <a:off x="6354" y="4499"/>
                      <a:ext cx="4500" cy="4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Образи уяви</a:t>
                      </a:r>
                      <a:endParaRPr kumimoji="0" lang="uk-UA" altLang="uk-UA" sz="2800" b="0" i="0" u="none" strike="noStrike" cap="none" normalizeH="0" baseline="0" smtClean="0">
                        <a:ln>
                          <a:noFill/>
                        </a:ln>
                        <a:solidFill>
                          <a:schemeClr val="tx2"/>
                        </a:solidFill>
                        <a:effectLst/>
                        <a:latin typeface="Arial" panose="020B0604020202020204" pitchFamily="34" charset="0"/>
                      </a:endParaRPr>
                    </a:p>
                  </p:txBody>
                </p:sp>
                <p:sp>
                  <p:nvSpPr>
                    <p:cNvPr id="44" name="Rectangle 24"/>
                    <p:cNvSpPr>
                      <a:spLocks noChangeArrowheads="1"/>
                    </p:cNvSpPr>
                    <p:nvPr/>
                  </p:nvSpPr>
                  <p:spPr bwMode="auto">
                    <a:xfrm>
                      <a:off x="1314" y="5130"/>
                      <a:ext cx="4500" cy="88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Зберігають образи, уявлення предметів (оперний театр ім. С. Крушельницької)</a:t>
                      </a:r>
                      <a:endParaRPr kumimoji="0" lang="uk-UA" altLang="uk-UA" sz="2400" b="0" i="0" u="none" strike="noStrike" cap="none" normalizeH="0" baseline="0" dirty="0" smtClean="0">
                        <a:ln>
                          <a:noFill/>
                        </a:ln>
                        <a:solidFill>
                          <a:schemeClr val="tx2"/>
                        </a:solidFill>
                        <a:effectLst/>
                        <a:latin typeface="Arial" panose="020B0604020202020204" pitchFamily="34" charset="0"/>
                      </a:endParaRPr>
                    </a:p>
                  </p:txBody>
                </p:sp>
                <p:sp>
                  <p:nvSpPr>
                    <p:cNvPr id="45" name="Rectangle 23"/>
                    <p:cNvSpPr>
                      <a:spLocks noChangeArrowheads="1"/>
                    </p:cNvSpPr>
                    <p:nvPr/>
                  </p:nvSpPr>
                  <p:spPr bwMode="auto">
                    <a:xfrm>
                      <a:off x="6354" y="5130"/>
                      <a:ext cx="4500" cy="89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Створюють картини</a:t>
                      </a:r>
                      <a:r>
                        <a:rPr kumimoji="0" lang="uk-UA" altLang="uk-UA" sz="24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майбутнього</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(НЛО, привиди)</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35" name="Line 21"/>
                  <p:cNvSpPr>
                    <a:spLocks noChangeShapeType="1"/>
                  </p:cNvSpPr>
                  <p:nvPr/>
                </p:nvSpPr>
                <p:spPr bwMode="auto">
                  <a:xfrm>
                    <a:off x="5994" y="4289"/>
                    <a:ext cx="0" cy="18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2743" y="4474"/>
                    <a:ext cx="7251" cy="1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8" name="Line 19"/>
                  <p:cNvSpPr>
                    <a:spLocks noChangeShapeType="1"/>
                  </p:cNvSpPr>
                  <p:nvPr/>
                </p:nvSpPr>
                <p:spPr bwMode="auto">
                  <a:xfrm flipH="1">
                    <a:off x="2739" y="4474"/>
                    <a:ext cx="4"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9" name="Line 18"/>
                  <p:cNvSpPr>
                    <a:spLocks noChangeShapeType="1"/>
                  </p:cNvSpPr>
                  <p:nvPr/>
                </p:nvSpPr>
                <p:spPr bwMode="auto">
                  <a:xfrm>
                    <a:off x="9994" y="4489"/>
                    <a:ext cx="15" cy="18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0" name="Line 17"/>
                  <p:cNvSpPr>
                    <a:spLocks noChangeShapeType="1"/>
                  </p:cNvSpPr>
                  <p:nvPr/>
                </p:nvSpPr>
                <p:spPr bwMode="auto">
                  <a:xfrm flipH="1">
                    <a:off x="2739"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16"/>
                  <p:cNvSpPr>
                    <a:spLocks noChangeShapeType="1"/>
                  </p:cNvSpPr>
                  <p:nvPr/>
                </p:nvSpPr>
                <p:spPr bwMode="auto">
                  <a:xfrm flipH="1">
                    <a:off x="9994" y="5168"/>
                    <a:ext cx="0" cy="142"/>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18" name="Rectangle 14"/>
                <p:cNvSpPr>
                  <a:spLocks noChangeArrowheads="1"/>
                </p:cNvSpPr>
                <p:nvPr/>
              </p:nvSpPr>
              <p:spPr bwMode="auto">
                <a:xfrm>
                  <a:off x="1314" y="5784"/>
                  <a:ext cx="198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представлення дійсності в певних образах</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19" name="Rectangle 13"/>
                <p:cNvSpPr>
                  <a:spLocks noChangeArrowheads="1"/>
                </p:cNvSpPr>
                <p:nvPr/>
              </p:nvSpPr>
              <p:spPr bwMode="auto">
                <a:xfrm>
                  <a:off x="3384" y="5785"/>
                  <a:ext cx="1800" cy="141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регуляція емоційних стані</a:t>
                  </a:r>
                  <a:r>
                    <a:rPr kumimoji="0" lang="ru-RU"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a:t>
                  </a:r>
                  <a:endParaRPr kumimoji="0" lang="ru-RU" altLang="uk-UA" sz="2000" b="0" i="0" u="none" strike="noStrike" cap="none" normalizeH="0" baseline="0" dirty="0" smtClean="0">
                    <a:ln>
                      <a:noFill/>
                    </a:ln>
                    <a:solidFill>
                      <a:schemeClr val="tx2"/>
                    </a:solidFill>
                    <a:effectLst/>
                    <a:ea typeface="Arial Unicode MS"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0" name="Rectangle 12"/>
                <p:cNvSpPr>
                  <a:spLocks noChangeArrowheads="1"/>
                </p:cNvSpPr>
                <p:nvPr/>
              </p:nvSpPr>
              <p:spPr bwMode="auto">
                <a:xfrm>
                  <a:off x="5274" y="5784"/>
                  <a:ext cx="189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формування внутрішнього плану дій людини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1" name="Rectangle 11"/>
                <p:cNvSpPr>
                  <a:spLocks noChangeArrowheads="1"/>
                </p:cNvSpPr>
                <p:nvPr/>
              </p:nvSpPr>
              <p:spPr bwMode="auto">
                <a:xfrm>
                  <a:off x="7254" y="5784"/>
                  <a:ext cx="1800" cy="141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управління іншими психічними процесами</a:t>
                  </a:r>
                  <a:endParaRPr kumimoji="0" lang="uk-UA" altLang="uk-UA" sz="3200" b="0" i="0" u="none" strike="noStrike" cap="none" normalizeH="0" baseline="0" dirty="0" smtClean="0">
                    <a:ln>
                      <a:noFill/>
                    </a:ln>
                    <a:solidFill>
                      <a:schemeClr val="tx2"/>
                    </a:solidFill>
                    <a:effectLst/>
                    <a:latin typeface="Arial" panose="020B0604020202020204" pitchFamily="34" charset="0"/>
                  </a:endParaRPr>
                </a:p>
              </p:txBody>
            </p:sp>
            <p:sp>
              <p:nvSpPr>
                <p:cNvPr id="22" name="Rectangle 10"/>
                <p:cNvSpPr>
                  <a:spLocks noChangeArrowheads="1"/>
                </p:cNvSpPr>
                <p:nvPr/>
              </p:nvSpPr>
              <p:spPr bwMode="auto">
                <a:xfrm>
                  <a:off x="9234" y="5800"/>
                  <a:ext cx="1800" cy="1399"/>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планування і програмування діяльності людини</a:t>
                  </a:r>
                  <a:endParaRPr kumimoji="0" lang="uk-UA" altLang="uk-UA" sz="3200" b="0" i="0" u="none" strike="noStrike" cap="none" normalizeH="0" baseline="0" smtClean="0">
                    <a:ln>
                      <a:noFill/>
                    </a:ln>
                    <a:solidFill>
                      <a:schemeClr val="tx2"/>
                    </a:solidFill>
                    <a:effectLst/>
                    <a:latin typeface="Arial" panose="020B0604020202020204" pitchFamily="34" charset="0"/>
                  </a:endParaRPr>
                </a:p>
              </p:txBody>
            </p:sp>
            <p:sp>
              <p:nvSpPr>
                <p:cNvPr id="23" name="Line 9"/>
                <p:cNvSpPr>
                  <a:spLocks noChangeShapeType="1"/>
                </p:cNvSpPr>
                <p:nvPr/>
              </p:nvSpPr>
              <p:spPr bwMode="auto">
                <a:xfrm>
                  <a:off x="2739" y="5478"/>
                  <a:ext cx="4" cy="9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8"/>
                <p:cNvSpPr>
                  <a:spLocks noChangeShapeType="1"/>
                </p:cNvSpPr>
                <p:nvPr/>
              </p:nvSpPr>
              <p:spPr bwMode="auto">
                <a:xfrm>
                  <a:off x="10158" y="5490"/>
                  <a:ext cx="0" cy="8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7"/>
                <p:cNvSpPr>
                  <a:spLocks noChangeShapeType="1"/>
                </p:cNvSpPr>
                <p:nvPr/>
              </p:nvSpPr>
              <p:spPr bwMode="auto">
                <a:xfrm>
                  <a:off x="2739" y="5579"/>
                  <a:ext cx="12" cy="20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1" name="Line 3"/>
                <p:cNvSpPr>
                  <a:spLocks noChangeShapeType="1"/>
                </p:cNvSpPr>
                <p:nvPr/>
              </p:nvSpPr>
              <p:spPr bwMode="auto">
                <a:xfrm>
                  <a:off x="10158" y="5585"/>
                  <a:ext cx="5" cy="21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49" name="Line 3"/>
            <p:cNvSpPr>
              <a:spLocks noChangeShapeType="1"/>
            </p:cNvSpPr>
            <p:nvPr/>
          </p:nvSpPr>
          <p:spPr bwMode="auto">
            <a:xfrm>
              <a:off x="6353957" y="4570587"/>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0" name="Line 3"/>
            <p:cNvSpPr>
              <a:spLocks noChangeShapeType="1"/>
            </p:cNvSpPr>
            <p:nvPr/>
          </p:nvSpPr>
          <p:spPr bwMode="auto">
            <a:xfrm>
              <a:off x="4559906" y="4584682"/>
              <a:ext cx="4519" cy="287945"/>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1" name="Line 3"/>
            <p:cNvSpPr>
              <a:spLocks noChangeShapeType="1"/>
            </p:cNvSpPr>
            <p:nvPr/>
          </p:nvSpPr>
          <p:spPr bwMode="auto">
            <a:xfrm flipH="1">
              <a:off x="2851717" y="4585515"/>
              <a:ext cx="12094" cy="273017"/>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599397037"/>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54107"/>
          </a:xfrm>
          <a:prstGeom prst="rect">
            <a:avLst/>
          </a:prstGeom>
        </p:spPr>
        <p:txBody>
          <a:bodyPr wrap="square">
            <a:spAutoFit/>
          </a:bodyPr>
          <a:lstStyle/>
          <a:p>
            <a:pPr algn="ctr">
              <a:spcAft>
                <a:spcPts val="0"/>
              </a:spcAft>
            </a:pPr>
            <a:r>
              <a:rPr lang="ru-RU" sz="2800" b="1" dirty="0">
                <a:latin typeface="+mn-lt"/>
                <a:ea typeface="Calibri" panose="020F0502020204030204" pitchFamily="34" charset="0"/>
              </a:rPr>
              <a:t>Операції </a:t>
            </a:r>
            <a:r>
              <a:rPr lang="ru-RU" sz="2800" b="1" dirty="0" err="1">
                <a:latin typeface="+mn-lt"/>
                <a:ea typeface="Calibri" panose="020F0502020204030204" pitchFamily="34" charset="0"/>
              </a:rPr>
              <a:t>мислення</a:t>
            </a:r>
            <a:r>
              <a:rPr lang="ru-RU" sz="2800" b="1" dirty="0">
                <a:latin typeface="+mn-lt"/>
                <a:ea typeface="Calibri" panose="020F0502020204030204" pitchFamily="34" charset="0"/>
              </a:rPr>
              <a:t>, на </a:t>
            </a:r>
            <a:r>
              <a:rPr lang="ru-RU" sz="2800" b="1" dirty="0" err="1">
                <a:latin typeface="+mn-lt"/>
                <a:ea typeface="Calibri" panose="020F0502020204030204" pitchFamily="34" charset="0"/>
              </a:rPr>
              <a:t>яких</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ґрунтується</a:t>
            </a:r>
            <a:r>
              <a:rPr lang="ru-RU" sz="2800" b="1" dirty="0">
                <a:latin typeface="+mn-lt"/>
                <a:ea typeface="Calibri" panose="020F0502020204030204" pitchFamily="34" charset="0"/>
              </a:rPr>
              <a:t> </a:t>
            </a:r>
            <a:r>
              <a:rPr lang="ru-RU" sz="2800" b="1" dirty="0" err="1">
                <a:latin typeface="+mn-lt"/>
                <a:ea typeface="Calibri" panose="020F0502020204030204" pitchFamily="34" charset="0"/>
              </a:rPr>
              <a:t>розуміння</a:t>
            </a:r>
            <a:endParaRPr lang="uk-UA" sz="2800" dirty="0">
              <a:effectLst/>
              <a:latin typeface="+mn-lt"/>
              <a:ea typeface="Calibri" panose="020F0502020204030204" pitchFamily="34" charset="0"/>
            </a:endParaRPr>
          </a:p>
        </p:txBody>
      </p:sp>
      <p:grpSp>
        <p:nvGrpSpPr>
          <p:cNvPr id="28" name="Групувати 27"/>
          <p:cNvGrpSpPr/>
          <p:nvPr/>
        </p:nvGrpSpPr>
        <p:grpSpPr>
          <a:xfrm>
            <a:off x="215516" y="1196752"/>
            <a:ext cx="8712968" cy="5426938"/>
            <a:chOff x="215516" y="1196752"/>
            <a:chExt cx="8712968" cy="5426938"/>
          </a:xfrm>
        </p:grpSpPr>
        <p:grpSp>
          <p:nvGrpSpPr>
            <p:cNvPr id="2" name="Group 2"/>
            <p:cNvGrpSpPr>
              <a:grpSpLocks/>
            </p:cNvGrpSpPr>
            <p:nvPr/>
          </p:nvGrpSpPr>
          <p:grpSpPr bwMode="auto">
            <a:xfrm>
              <a:off x="215516" y="1196752"/>
              <a:ext cx="8712968" cy="5426938"/>
              <a:chOff x="1134" y="4326"/>
              <a:chExt cx="9900" cy="4327"/>
            </a:xfrm>
          </p:grpSpPr>
          <p:sp>
            <p:nvSpPr>
              <p:cNvPr id="3" name="Rectangle 3"/>
              <p:cNvSpPr>
                <a:spLocks noChangeArrowheads="1"/>
              </p:cNvSpPr>
              <p:nvPr/>
            </p:nvSpPr>
            <p:spPr bwMode="auto">
              <a:xfrm>
                <a:off x="1134" y="4326"/>
                <a:ext cx="9900" cy="632"/>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Елементи процесу </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r>
                  <a:rPr kumimoji="0" lang="uk-UA"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розуміння</a:t>
                </a:r>
                <a:r>
                  <a:rPr kumimoji="0" lang="en-US" altLang="uk-UA" sz="4400" b="1"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a:t>
                </a:r>
                <a:endParaRPr kumimoji="0" lang="uk-UA" altLang="uk-UA" sz="44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4" name="Rectangle 4"/>
              <p:cNvSpPr>
                <a:spLocks noChangeArrowheads="1"/>
              </p:cNvSpPr>
              <p:nvPr/>
            </p:nvSpPr>
            <p:spPr bwMode="auto">
              <a:xfrm>
                <a:off x="1494" y="5145"/>
                <a:ext cx="9528" cy="67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виділення предмета як нового, незвичайного, невідомого або окремих його сторін і</a:t>
                </a:r>
                <a:r>
                  <a:rPr kumimoji="0" lang="en-US"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 </a:t>
                </a: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властивостей</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1494" y="5939"/>
                <a:ext cx="9528" cy="62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“впізнавання”, осмислення, розуміння невідомого на основі відомого</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8" name="Rectangle 6"/>
              <p:cNvSpPr>
                <a:spLocks noChangeArrowheads="1"/>
              </p:cNvSpPr>
              <p:nvPr/>
            </p:nvSpPr>
            <p:spPr bwMode="auto">
              <a:xfrm>
                <a:off x="1494" y="6659"/>
                <a:ext cx="9528" cy="59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dirty="0" smtClean="0">
                    <a:ln>
                      <a:noFill/>
                    </a:ln>
                    <a:solidFill>
                      <a:srgbClr val="0F2E51"/>
                    </a:solidFill>
                    <a:effectLst/>
                    <a:latin typeface="Times New Roman" panose="02020603050405020304" pitchFamily="18" charset="0"/>
                    <a:cs typeface="Arial" panose="020B0604020202020204" pitchFamily="34" charset="0"/>
                  </a:rPr>
                  <a:t>аналіз і синтез</a:t>
                </a:r>
                <a:endParaRPr kumimoji="0" lang="uk-UA" altLang="uk-UA" sz="2800" b="0" i="0" u="none" strike="noStrike" cap="none" normalizeH="0" baseline="0" dirty="0" smtClean="0">
                  <a:ln>
                    <a:noFill/>
                  </a:ln>
                  <a:solidFill>
                    <a:srgbClr val="0F2E51"/>
                  </a:solidFill>
                  <a:effectLst/>
                  <a:latin typeface="Arial" panose="020B0604020202020204" pitchFamily="34" charset="0"/>
                  <a:cs typeface="Arial" panose="020B0604020202020204" pitchFamily="34" charset="0"/>
                </a:endParaRPr>
              </a:p>
            </p:txBody>
          </p:sp>
          <p:sp>
            <p:nvSpPr>
              <p:cNvPr id="9" name="Rectangle 7"/>
              <p:cNvSpPr>
                <a:spLocks noChangeArrowheads="1"/>
              </p:cNvSpPr>
              <p:nvPr/>
            </p:nvSpPr>
            <p:spPr bwMode="auto">
              <a:xfrm>
                <a:off x="1494" y="7348"/>
                <a:ext cx="9528" cy="65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порівняння і узагальнення як виділення спільного в різному і специфічного в загальному</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sp>
            <p:nvSpPr>
              <p:cNvPr id="10" name="Rectangle 8"/>
              <p:cNvSpPr>
                <a:spLocks noChangeArrowheads="1"/>
              </p:cNvSpPr>
              <p:nvPr/>
            </p:nvSpPr>
            <p:spPr bwMode="auto">
              <a:xfrm>
                <a:off x="1494" y="8099"/>
                <a:ext cx="9528" cy="5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800"/>
                  </a:spcAft>
                  <a:buClrTx/>
                  <a:buSzTx/>
                  <a:buFontTx/>
                  <a:buNone/>
                  <a:tabLst/>
                </a:pPr>
                <a:r>
                  <a:rPr kumimoji="0" lang="uk-UA" altLang="uk-UA" sz="2800" b="0" i="0" u="none" strike="noStrike" cap="none" normalizeH="0" baseline="0" smtClean="0">
                    <a:ln>
                      <a:noFill/>
                    </a:ln>
                    <a:solidFill>
                      <a:srgbClr val="0F2E51"/>
                    </a:solidFill>
                    <a:effectLst/>
                    <a:latin typeface="Times New Roman" panose="02020603050405020304" pitchFamily="18" charset="0"/>
                    <a:cs typeface="Arial" panose="020B0604020202020204" pitchFamily="34" charset="0"/>
                  </a:rPr>
                  <a:t>класифікація та систематизація</a:t>
                </a:r>
                <a:endParaRPr kumimoji="0" lang="uk-UA" altLang="uk-UA" sz="2800" b="0" i="0" u="none" strike="noStrike" cap="none" normalizeH="0" baseline="0" smtClean="0">
                  <a:ln>
                    <a:noFill/>
                  </a:ln>
                  <a:solidFill>
                    <a:srgbClr val="0F2E51"/>
                  </a:solidFill>
                  <a:effectLst/>
                  <a:latin typeface="Arial" panose="020B0604020202020204" pitchFamily="34" charset="0"/>
                  <a:cs typeface="Arial" panose="020B0604020202020204" pitchFamily="34" charset="0"/>
                </a:endParaRPr>
              </a:p>
            </p:txBody>
          </p:sp>
        </p:grpSp>
        <p:cxnSp>
          <p:nvCxnSpPr>
            <p:cNvPr id="12" name="Пряма сполучна лінія 11"/>
            <p:cNvCxnSpPr/>
            <p:nvPr/>
          </p:nvCxnSpPr>
          <p:spPr bwMode="auto">
            <a:xfrm>
              <a:off x="323528" y="1989409"/>
              <a:ext cx="0" cy="4286866"/>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Пряма зі стрілкою 26"/>
            <p:cNvCxnSpPr>
              <a:endCxn id="4" idx="1"/>
            </p:cNvCxnSpPr>
            <p:nvPr/>
          </p:nvCxnSpPr>
          <p:spPr bwMode="auto">
            <a:xfrm>
              <a:off x="323528" y="264661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6" name="Пряма зі стрілкою 45"/>
            <p:cNvCxnSpPr/>
            <p:nvPr/>
          </p:nvCxnSpPr>
          <p:spPr bwMode="auto">
            <a:xfrm>
              <a:off x="323528" y="3630533"/>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7" name="Пряма зі стрілкою 46"/>
            <p:cNvCxnSpPr/>
            <p:nvPr/>
          </p:nvCxnSpPr>
          <p:spPr bwMode="auto">
            <a:xfrm>
              <a:off x="323528" y="4492364"/>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48" name="Пряма зі стрілкою 47"/>
            <p:cNvCxnSpPr/>
            <p:nvPr/>
          </p:nvCxnSpPr>
          <p:spPr bwMode="auto">
            <a:xfrm>
              <a:off x="323528" y="5398961"/>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52" name="Пряма зі стрілкою 51"/>
            <p:cNvCxnSpPr/>
            <p:nvPr/>
          </p:nvCxnSpPr>
          <p:spPr bwMode="auto">
            <a:xfrm>
              <a:off x="323528" y="6275452"/>
              <a:ext cx="208823" cy="1"/>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50822268"/>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99392"/>
            <a:ext cx="9001000" cy="923330"/>
          </a:xfrm>
          <a:prstGeom prst="rect">
            <a:avLst/>
          </a:prstGeom>
        </p:spPr>
        <p:txBody>
          <a:bodyPr wrap="square">
            <a:spAutoFit/>
          </a:bodyPr>
          <a:lstStyle/>
          <a:p>
            <a:pPr algn="ctr">
              <a:spcAft>
                <a:spcPts val="0"/>
              </a:spcAft>
            </a:pPr>
            <a:r>
              <a:rPr lang="ru-RU" sz="5400" b="1" dirty="0">
                <a:latin typeface="+mn-lt"/>
                <a:ea typeface="Calibri" panose="020F0502020204030204" pitchFamily="34" charset="0"/>
              </a:rPr>
              <a:t>Класифікація </a:t>
            </a:r>
            <a:r>
              <a:rPr lang="ru-RU" sz="5400" b="1" dirty="0" err="1">
                <a:latin typeface="+mn-lt"/>
                <a:ea typeface="Calibri" panose="020F0502020204030204" pitchFamily="34" charset="0"/>
              </a:rPr>
              <a:t>суджень</a:t>
            </a:r>
            <a:endParaRPr lang="uk-UA" sz="5400" dirty="0">
              <a:effectLst/>
              <a:latin typeface="+mn-lt"/>
              <a:ea typeface="Calibri" panose="020F0502020204030204" pitchFamily="34" charset="0"/>
            </a:endParaRPr>
          </a:p>
        </p:txBody>
      </p:sp>
      <p:grpSp>
        <p:nvGrpSpPr>
          <p:cNvPr id="13" name="Group 1"/>
          <p:cNvGrpSpPr>
            <a:grpSpLocks/>
          </p:cNvGrpSpPr>
          <p:nvPr/>
        </p:nvGrpSpPr>
        <p:grpSpPr bwMode="auto">
          <a:xfrm>
            <a:off x="179512" y="1124744"/>
            <a:ext cx="8712968" cy="5616624"/>
            <a:chOff x="954" y="994"/>
            <a:chExt cx="10260" cy="4405"/>
          </a:xfrm>
        </p:grpSpPr>
        <p:sp>
          <p:nvSpPr>
            <p:cNvPr id="14" name="Rectangle 16"/>
            <p:cNvSpPr>
              <a:spLocks noChangeArrowheads="1"/>
            </p:cNvSpPr>
            <p:nvPr/>
          </p:nvSpPr>
          <p:spPr bwMode="auto">
            <a:xfrm>
              <a:off x="2563" y="994"/>
              <a:ext cx="6480" cy="62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 </a:t>
              </a:r>
              <a:endParaRPr kumimoji="0" lang="uk-UA" altLang="uk-UA" sz="4400" b="0" i="0" u="none" strike="noStrike" cap="none" normalizeH="0" baseline="0" dirty="0" smtClean="0">
                <a:ln>
                  <a:noFill/>
                </a:ln>
                <a:solidFill>
                  <a:schemeClr val="tx2"/>
                </a:solidFill>
                <a:effectLst/>
              </a:endParaRPr>
            </a:p>
          </p:txBody>
        </p:sp>
        <p:sp>
          <p:nvSpPr>
            <p:cNvPr id="15" name="Rectangle 15"/>
            <p:cNvSpPr>
              <a:spLocks noChangeArrowheads="1"/>
            </p:cNvSpPr>
            <p:nvPr/>
          </p:nvSpPr>
          <p:spPr bwMode="auto">
            <a:xfrm>
              <a:off x="1314" y="197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одиничні</a:t>
              </a:r>
              <a:endParaRPr kumimoji="0" lang="uk-UA" altLang="uk-UA" sz="4000" b="0" i="0" u="none" strike="noStrike" cap="none" normalizeH="0" baseline="0" dirty="0" smtClean="0">
                <a:ln>
                  <a:noFill/>
                </a:ln>
                <a:solidFill>
                  <a:schemeClr val="tx2"/>
                </a:solidFill>
                <a:effectLst/>
              </a:endParaRPr>
            </a:p>
          </p:txBody>
        </p:sp>
        <p:sp>
          <p:nvSpPr>
            <p:cNvPr id="16" name="Rectangle 14"/>
            <p:cNvSpPr>
              <a:spLocks noChangeArrowheads="1"/>
            </p:cNvSpPr>
            <p:nvPr/>
          </p:nvSpPr>
          <p:spPr bwMode="auto">
            <a:xfrm>
              <a:off x="1314" y="3413"/>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4000" b="0" i="0" u="none" strike="noStrike" cap="none" normalizeH="0" baseline="0" dirty="0" smtClean="0">
                <a:ln>
                  <a:noFill/>
                </a:ln>
                <a:solidFill>
                  <a:schemeClr val="tx2"/>
                </a:solidFill>
                <a:effectLst/>
              </a:endParaRPr>
            </a:p>
          </p:txBody>
        </p:sp>
        <p:sp>
          <p:nvSpPr>
            <p:cNvPr id="17" name="Rectangle 13"/>
            <p:cNvSpPr>
              <a:spLocks noChangeArrowheads="1"/>
            </p:cNvSpPr>
            <p:nvPr/>
          </p:nvSpPr>
          <p:spPr bwMode="auto">
            <a:xfrm>
              <a:off x="1314" y="4499"/>
              <a:ext cx="2608" cy="54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4000" b="0" i="0" u="none" strike="noStrike" cap="none" normalizeH="0" baseline="0" smtClean="0">
                <a:ln>
                  <a:noFill/>
                </a:ln>
                <a:solidFill>
                  <a:schemeClr val="tx2"/>
                </a:solidFill>
                <a:effectLst/>
              </a:endParaRPr>
            </a:p>
          </p:txBody>
        </p:sp>
        <p:sp>
          <p:nvSpPr>
            <p:cNvPr id="18" name="Rectangle 12"/>
            <p:cNvSpPr>
              <a:spLocks noChangeArrowheads="1"/>
            </p:cNvSpPr>
            <p:nvPr/>
          </p:nvSpPr>
          <p:spPr bwMode="auto">
            <a:xfrm>
              <a:off x="4102" y="1748"/>
              <a:ext cx="7112" cy="1368"/>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установлюють специфічний зв'язок між будь-якими явищами, в них висловлюється думка про окремі предмети</a:t>
              </a:r>
              <a:endParaRPr kumimoji="0" lang="uk-UA" altLang="uk-UA" sz="2800" b="0" i="0" u="none" strike="noStrike" cap="none" normalizeH="0" baseline="0" dirty="0" smtClean="0">
                <a:ln>
                  <a:noFill/>
                </a:ln>
                <a:solidFill>
                  <a:schemeClr val="tx2"/>
                </a:solidFill>
                <a:effectLst/>
              </a:endParaRPr>
            </a:p>
          </p:txBody>
        </p:sp>
        <p:sp>
          <p:nvSpPr>
            <p:cNvPr id="19" name="Rectangle 11"/>
            <p:cNvSpPr>
              <a:spLocks noChangeArrowheads="1"/>
            </p:cNvSpPr>
            <p:nvPr/>
          </p:nvSpPr>
          <p:spPr bwMode="auto">
            <a:xfrm>
              <a:off x="4102" y="3245"/>
              <a:ext cx="7112" cy="94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стверджуються або заперечуються вже наявні</a:t>
              </a:r>
              <a:r>
                <a:rPr kumimoji="0" lang="en-US" altLang="uk-UA" sz="2800" b="0" i="0" u="none" strike="noStrike" cap="none" normalizeH="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будь-які властивості, ознаки групи явищ певного виду </a:t>
              </a:r>
              <a:endParaRPr kumimoji="0" lang="uk-UA" altLang="uk-UA" sz="2800" b="0" i="0" u="none" strike="noStrike" cap="none" normalizeH="0" baseline="0" dirty="0" smtClean="0">
                <a:ln>
                  <a:noFill/>
                </a:ln>
                <a:solidFill>
                  <a:schemeClr val="tx2"/>
                </a:solidFill>
                <a:effectLst/>
              </a:endParaRPr>
            </a:p>
          </p:txBody>
        </p:sp>
        <p:sp>
          <p:nvSpPr>
            <p:cNvPr id="20" name="Rectangle 10"/>
            <p:cNvSpPr>
              <a:spLocks noChangeArrowheads="1"/>
            </p:cNvSpPr>
            <p:nvPr/>
          </p:nvSpPr>
          <p:spPr bwMode="auto">
            <a:xfrm>
              <a:off x="4102" y="4319"/>
              <a:ext cx="7112" cy="108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висловлюється думка про всі явища світу чи про окремі його області,  ділянки, явища певного виду у цілому</a:t>
              </a:r>
              <a:endParaRPr kumimoji="0" lang="uk-UA" altLang="uk-UA" sz="2800" b="0" i="0" u="none" strike="noStrike" cap="none" normalizeH="0" baseline="0" dirty="0" smtClean="0">
                <a:ln>
                  <a:noFill/>
                </a:ln>
                <a:solidFill>
                  <a:schemeClr val="tx2"/>
                </a:solidFill>
                <a:effectLst/>
              </a:endParaRPr>
            </a:p>
          </p:txBody>
        </p:sp>
        <p:sp>
          <p:nvSpPr>
            <p:cNvPr id="21" name="Line 9"/>
            <p:cNvSpPr>
              <a:spLocks noChangeShapeType="1"/>
            </p:cNvSpPr>
            <p:nvPr/>
          </p:nvSpPr>
          <p:spPr bwMode="auto">
            <a:xfrm>
              <a:off x="954" y="1259"/>
              <a:ext cx="162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8"/>
            <p:cNvSpPr>
              <a:spLocks noChangeShapeType="1"/>
            </p:cNvSpPr>
            <p:nvPr/>
          </p:nvSpPr>
          <p:spPr bwMode="auto">
            <a:xfrm>
              <a:off x="954" y="1259"/>
              <a:ext cx="0" cy="3519"/>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7"/>
            <p:cNvSpPr>
              <a:spLocks noChangeShapeType="1"/>
            </p:cNvSpPr>
            <p:nvPr/>
          </p:nvSpPr>
          <p:spPr bwMode="auto">
            <a:xfrm>
              <a:off x="954" y="2249"/>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6"/>
            <p:cNvSpPr>
              <a:spLocks noChangeShapeType="1"/>
            </p:cNvSpPr>
            <p:nvPr/>
          </p:nvSpPr>
          <p:spPr bwMode="auto">
            <a:xfrm>
              <a:off x="954" y="364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5"/>
            <p:cNvSpPr>
              <a:spLocks noChangeShapeType="1"/>
            </p:cNvSpPr>
            <p:nvPr/>
          </p:nvSpPr>
          <p:spPr bwMode="auto">
            <a:xfrm>
              <a:off x="954" y="4778"/>
              <a:ext cx="360"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4"/>
            <p:cNvSpPr>
              <a:spLocks noChangeShapeType="1"/>
            </p:cNvSpPr>
            <p:nvPr/>
          </p:nvSpPr>
          <p:spPr bwMode="auto">
            <a:xfrm>
              <a:off x="3922" y="2249"/>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8" name="Line 3"/>
            <p:cNvSpPr>
              <a:spLocks noChangeShapeType="1"/>
            </p:cNvSpPr>
            <p:nvPr/>
          </p:nvSpPr>
          <p:spPr bwMode="auto">
            <a:xfrm>
              <a:off x="3922" y="364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2"/>
            <p:cNvSpPr>
              <a:spLocks noChangeShapeType="1"/>
            </p:cNvSpPr>
            <p:nvPr/>
          </p:nvSpPr>
          <p:spPr bwMode="auto">
            <a:xfrm>
              <a:off x="3922" y="4778"/>
              <a:ext cx="1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Tree>
    <p:extLst>
      <p:ext uri="{BB962C8B-B14F-4D97-AF65-F5344CB8AC3E}">
        <p14:creationId xmlns:p14="http://schemas.microsoft.com/office/powerpoint/2010/main" val="1116437147"/>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32955"/>
            <a:ext cx="9001000"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Класифікація </a:t>
            </a:r>
            <a:r>
              <a:rPr lang="ru-RU" sz="4800" b="1" dirty="0" err="1">
                <a:latin typeface="+mn-lt"/>
                <a:ea typeface="Calibri" panose="020F0502020204030204" pitchFamily="34" charset="0"/>
              </a:rPr>
              <a:t>умовиводів</a:t>
            </a:r>
            <a:endParaRPr lang="uk-UA" sz="4800" dirty="0">
              <a:effectLst/>
              <a:latin typeface="+mn-lt"/>
              <a:ea typeface="Calibri" panose="020F0502020204030204" pitchFamily="34" charset="0"/>
            </a:endParaRPr>
          </a:p>
        </p:txBody>
      </p:sp>
      <p:grpSp>
        <p:nvGrpSpPr>
          <p:cNvPr id="3" name="Group 1"/>
          <p:cNvGrpSpPr>
            <a:grpSpLocks/>
          </p:cNvGrpSpPr>
          <p:nvPr/>
        </p:nvGrpSpPr>
        <p:grpSpPr bwMode="auto">
          <a:xfrm>
            <a:off x="179512" y="1124744"/>
            <a:ext cx="8784976" cy="5472445"/>
            <a:chOff x="1314" y="1318"/>
            <a:chExt cx="9516" cy="3488"/>
          </a:xfrm>
        </p:grpSpPr>
        <p:grpSp>
          <p:nvGrpSpPr>
            <p:cNvPr id="4" name="Group 5"/>
            <p:cNvGrpSpPr>
              <a:grpSpLocks/>
            </p:cNvGrpSpPr>
            <p:nvPr/>
          </p:nvGrpSpPr>
          <p:grpSpPr bwMode="auto">
            <a:xfrm>
              <a:off x="1314" y="1318"/>
              <a:ext cx="9516" cy="3488"/>
              <a:chOff x="1314" y="1318"/>
              <a:chExt cx="9516" cy="3488"/>
            </a:xfrm>
          </p:grpSpPr>
          <p:grpSp>
            <p:nvGrpSpPr>
              <p:cNvPr id="9" name="Group 11"/>
              <p:cNvGrpSpPr>
                <a:grpSpLocks/>
              </p:cNvGrpSpPr>
              <p:nvPr/>
            </p:nvGrpSpPr>
            <p:grpSpPr bwMode="auto">
              <a:xfrm>
                <a:off x="1642" y="1318"/>
                <a:ext cx="9188" cy="3488"/>
                <a:chOff x="1642" y="1318"/>
                <a:chExt cx="9188" cy="3488"/>
              </a:xfrm>
            </p:grpSpPr>
            <p:sp>
              <p:nvSpPr>
                <p:cNvPr id="31" name="Rectangle 18"/>
                <p:cNvSpPr>
                  <a:spLocks noChangeArrowheads="1"/>
                </p:cNvSpPr>
                <p:nvPr/>
              </p:nvSpPr>
              <p:spPr bwMode="auto">
                <a:xfrm>
                  <a:off x="2782" y="1318"/>
                  <a:ext cx="5911" cy="382"/>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Умовивід </a:t>
                  </a:r>
                  <a:endParaRPr kumimoji="0" lang="uk-UA" altLang="uk-UA" sz="4400" b="0" i="0" u="none" strike="noStrike" cap="none" normalizeH="0" baseline="0" dirty="0" smtClean="0">
                    <a:ln>
                      <a:noFill/>
                    </a:ln>
                    <a:solidFill>
                      <a:schemeClr val="tx1"/>
                    </a:solidFill>
                    <a:effectLst/>
                  </a:endParaRPr>
                </a:p>
              </p:txBody>
            </p:sp>
            <p:sp>
              <p:nvSpPr>
                <p:cNvPr id="32" name="Rectangle 17"/>
                <p:cNvSpPr>
                  <a:spLocks noChangeArrowheads="1"/>
                </p:cNvSpPr>
                <p:nvPr/>
              </p:nvSpPr>
              <p:spPr bwMode="auto">
                <a:xfrm>
                  <a:off x="1642" y="1886"/>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індуктивний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3" name="Rectangle 16"/>
                <p:cNvSpPr>
                  <a:spLocks noChangeArrowheads="1"/>
                </p:cNvSpPr>
                <p:nvPr/>
              </p:nvSpPr>
              <p:spPr bwMode="auto">
                <a:xfrm>
                  <a:off x="1642" y="2771"/>
                  <a:ext cx="3182"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дедуктивний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4" name="Rectangle 15"/>
                <p:cNvSpPr>
                  <a:spLocks noChangeArrowheads="1"/>
                </p:cNvSpPr>
                <p:nvPr/>
              </p:nvSpPr>
              <p:spPr bwMode="auto">
                <a:xfrm>
                  <a:off x="1642" y="4132"/>
                  <a:ext cx="3182"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традуктивний</a:t>
                  </a:r>
                  <a:endParaRPr kumimoji="0" lang="uk-UA" altLang="uk-UA" sz="3600" b="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35" name="Rectangle 14"/>
                <p:cNvSpPr>
                  <a:spLocks noChangeArrowheads="1"/>
                </p:cNvSpPr>
                <p:nvPr/>
              </p:nvSpPr>
              <p:spPr bwMode="auto">
                <a:xfrm>
                  <a:off x="4988" y="1736"/>
                  <a:ext cx="5842" cy="6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часткового до загального</a:t>
                  </a:r>
                  <a:endParaRPr kumimoji="0" lang="uk-UA" altLang="uk-UA" sz="3000" b="0" i="0" u="none" strike="noStrike" cap="none" normalizeH="0" baseline="0" dirty="0" smtClean="0">
                    <a:ln>
                      <a:noFill/>
                    </a:ln>
                    <a:solidFill>
                      <a:schemeClr val="tx1"/>
                    </a:solidFill>
                    <a:effectLst/>
                  </a:endParaRPr>
                </a:p>
              </p:txBody>
            </p:sp>
            <p:sp>
              <p:nvSpPr>
                <p:cNvPr id="36" name="Rectangle 13"/>
                <p:cNvSpPr>
                  <a:spLocks noChangeArrowheads="1"/>
                </p:cNvSpPr>
                <p:nvPr/>
              </p:nvSpPr>
              <p:spPr bwMode="auto">
                <a:xfrm>
                  <a:off x="4988" y="2408"/>
                  <a:ext cx="5842" cy="116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меншої міри спорідненості спільності</a:t>
                  </a:r>
                  <a:endParaRPr kumimoji="0" lang="uk-UA" altLang="uk-UA" sz="3000" b="0" i="0" u="none" strike="noStrike" cap="none" normalizeH="0" baseline="0" dirty="0" smtClean="0">
                    <a:ln>
                      <a:noFill/>
                    </a:ln>
                    <a:solidFill>
                      <a:schemeClr val="tx1"/>
                    </a:solidFill>
                    <a:effectLst/>
                  </a:endParaRPr>
                </a:p>
              </p:txBody>
            </p:sp>
            <p:sp>
              <p:nvSpPr>
                <p:cNvPr id="37" name="Rectangle 12"/>
                <p:cNvSpPr>
                  <a:spLocks noChangeArrowheads="1"/>
                </p:cNvSpPr>
                <p:nvPr/>
              </p:nvSpPr>
              <p:spPr bwMode="auto">
                <a:xfrm>
                  <a:off x="4988" y="3636"/>
                  <a:ext cx="5842" cy="117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висновок йде від знання певного спорідненого рівня до нового знання того ж спорідненого рівня </a:t>
                  </a:r>
                  <a:endParaRPr kumimoji="0" lang="uk-UA" altLang="uk-UA" sz="3000" b="0" i="0" u="none" strike="noStrike" cap="none" normalizeH="0" baseline="0" dirty="0" smtClean="0">
                    <a:ln>
                      <a:noFill/>
                    </a:ln>
                    <a:solidFill>
                      <a:schemeClr val="tx1"/>
                    </a:solidFill>
                    <a:effectLst/>
                  </a:endParaRPr>
                </a:p>
              </p:txBody>
            </p:sp>
          </p:grpSp>
          <p:sp>
            <p:nvSpPr>
              <p:cNvPr id="10" name="Line 10"/>
              <p:cNvSpPr>
                <a:spLocks noChangeShapeType="1"/>
              </p:cNvSpPr>
              <p:nvPr/>
            </p:nvSpPr>
            <p:spPr bwMode="auto">
              <a:xfrm>
                <a:off x="1314" y="1545"/>
                <a:ext cx="14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9"/>
              <p:cNvSpPr>
                <a:spLocks noChangeShapeType="1"/>
              </p:cNvSpPr>
              <p:nvPr/>
            </p:nvSpPr>
            <p:spPr bwMode="auto">
              <a:xfrm>
                <a:off x="1314" y="1545"/>
                <a:ext cx="0" cy="29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Line 8"/>
              <p:cNvSpPr>
                <a:spLocks noChangeShapeType="1"/>
              </p:cNvSpPr>
              <p:nvPr/>
            </p:nvSpPr>
            <p:spPr bwMode="auto">
              <a:xfrm>
                <a:off x="1314" y="211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7" name="Line 7"/>
              <p:cNvSpPr>
                <a:spLocks noChangeShapeType="1"/>
              </p:cNvSpPr>
              <p:nvPr/>
            </p:nvSpPr>
            <p:spPr bwMode="auto">
              <a:xfrm>
                <a:off x="1314" y="3003"/>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0" name="Line 6"/>
              <p:cNvSpPr>
                <a:spLocks noChangeShapeType="1"/>
              </p:cNvSpPr>
              <p:nvPr/>
            </p:nvSpPr>
            <p:spPr bwMode="auto">
              <a:xfrm>
                <a:off x="1314" y="4480"/>
                <a:ext cx="3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6" name="Line 4"/>
            <p:cNvSpPr>
              <a:spLocks noChangeShapeType="1"/>
            </p:cNvSpPr>
            <p:nvPr/>
          </p:nvSpPr>
          <p:spPr bwMode="auto">
            <a:xfrm>
              <a:off x="4824" y="209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Line 3"/>
            <p:cNvSpPr>
              <a:spLocks noChangeShapeType="1"/>
            </p:cNvSpPr>
            <p:nvPr/>
          </p:nvSpPr>
          <p:spPr bwMode="auto">
            <a:xfrm>
              <a:off x="4829" y="2988"/>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Line 2"/>
            <p:cNvSpPr>
              <a:spLocks noChangeShapeType="1"/>
            </p:cNvSpPr>
            <p:nvPr/>
          </p:nvSpPr>
          <p:spPr bwMode="auto">
            <a:xfrm>
              <a:off x="4824" y="4347"/>
              <a:ext cx="1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38" name="Rectangle 2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31568828"/>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4544" y="-171400"/>
            <a:ext cx="9001000" cy="1107996"/>
          </a:xfrm>
          <a:prstGeom prst="rect">
            <a:avLst/>
          </a:prstGeom>
        </p:spPr>
        <p:txBody>
          <a:bodyPr wrap="square">
            <a:spAutoFit/>
          </a:bodyPr>
          <a:lstStyle/>
          <a:p>
            <a:pPr algn="ctr">
              <a:spcAft>
                <a:spcPts val="0"/>
              </a:spcAft>
            </a:pPr>
            <a:r>
              <a:rPr lang="ru-RU" sz="6600" b="1" dirty="0">
                <a:latin typeface="+mn-lt"/>
                <a:ea typeface="Calibri" panose="020F0502020204030204" pitchFamily="34" charset="0"/>
              </a:rPr>
              <a:t>Типи </a:t>
            </a:r>
            <a:r>
              <a:rPr lang="ru-RU" sz="6600" b="1" dirty="0" err="1">
                <a:latin typeface="+mn-lt"/>
                <a:ea typeface="Calibri" panose="020F0502020204030204" pitchFamily="34" charset="0"/>
              </a:rPr>
              <a:t>пізнання</a:t>
            </a:r>
            <a:endParaRPr lang="uk-UA" sz="6600" dirty="0">
              <a:effectLst/>
              <a:latin typeface="+mn-lt"/>
              <a:ea typeface="Calibri" panose="020F0502020204030204" pitchFamily="34" charset="0"/>
            </a:endParaRPr>
          </a:p>
        </p:txBody>
      </p:sp>
      <p:grpSp>
        <p:nvGrpSpPr>
          <p:cNvPr id="13" name="Group 1"/>
          <p:cNvGrpSpPr>
            <a:grpSpLocks/>
          </p:cNvGrpSpPr>
          <p:nvPr/>
        </p:nvGrpSpPr>
        <p:grpSpPr bwMode="auto">
          <a:xfrm>
            <a:off x="251520" y="1124971"/>
            <a:ext cx="8712968" cy="5616166"/>
            <a:chOff x="2574" y="8177"/>
            <a:chExt cx="5760" cy="3984"/>
          </a:xfrm>
        </p:grpSpPr>
        <p:sp>
          <p:nvSpPr>
            <p:cNvPr id="14" name="Rectangle 10"/>
            <p:cNvSpPr>
              <a:spLocks noChangeArrowheads="1"/>
            </p:cNvSpPr>
            <p:nvPr/>
          </p:nvSpPr>
          <p:spPr bwMode="auto">
            <a:xfrm>
              <a:off x="2574" y="8177"/>
              <a:ext cx="720" cy="39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endParaRPr lang="en-US" sz="2800" b="1" dirty="0" smtClean="0"/>
            </a:p>
            <a:p>
              <a:pPr algn="ctr"/>
              <a:r>
                <a:rPr lang="uk-UA" sz="2800" b="1" dirty="0" smtClean="0"/>
                <a:t>Т</a:t>
              </a:r>
              <a:endParaRPr lang="uk-UA" sz="2800" b="1" dirty="0"/>
            </a:p>
            <a:p>
              <a:pPr algn="ctr"/>
              <a:r>
                <a:rPr lang="uk-UA" sz="2800" b="1" dirty="0"/>
                <a:t>И</a:t>
              </a:r>
            </a:p>
            <a:p>
              <a:pPr algn="ctr"/>
              <a:r>
                <a:rPr lang="uk-UA" sz="2800" b="1" dirty="0"/>
                <a:t>П</a:t>
              </a:r>
            </a:p>
            <a:p>
              <a:pPr algn="ctr"/>
              <a:r>
                <a:rPr lang="uk-UA" sz="2800" b="1" dirty="0" smtClean="0"/>
                <a:t>И</a:t>
              </a:r>
              <a:endParaRPr lang="en-US" sz="2800" b="1" dirty="0"/>
            </a:p>
            <a:p>
              <a:pPr algn="ctr"/>
              <a:endParaRPr lang="uk-UA" sz="2800" b="1" dirty="0"/>
            </a:p>
            <a:p>
              <a:pPr algn="ctr"/>
              <a:r>
                <a:rPr lang="uk-UA" sz="2800" b="1" dirty="0"/>
                <a:t>П</a:t>
              </a:r>
            </a:p>
            <a:p>
              <a:pPr algn="ctr"/>
              <a:r>
                <a:rPr lang="uk-UA" sz="2800" b="1" dirty="0"/>
                <a:t>І</a:t>
              </a:r>
            </a:p>
            <a:p>
              <a:pPr algn="ctr"/>
              <a:r>
                <a:rPr lang="uk-UA" sz="2800" b="1" dirty="0"/>
                <a:t>З</a:t>
              </a:r>
            </a:p>
            <a:p>
              <a:pPr algn="ctr"/>
              <a:r>
                <a:rPr lang="uk-UA" sz="2800" b="1" dirty="0"/>
                <a:t>Н</a:t>
              </a:r>
            </a:p>
            <a:p>
              <a:pPr algn="ctr"/>
              <a:r>
                <a:rPr lang="uk-UA" sz="2800" b="1" dirty="0"/>
                <a:t>А</a:t>
              </a:r>
            </a:p>
            <a:p>
              <a:pPr algn="ctr"/>
              <a:r>
                <a:rPr lang="uk-UA" sz="2800" b="1" dirty="0"/>
                <a:t>Н</a:t>
              </a:r>
            </a:p>
            <a:p>
              <a:pPr algn="ctr"/>
              <a:r>
                <a:rPr lang="uk-UA" sz="2800" b="1" dirty="0"/>
                <a:t>Н</a:t>
              </a:r>
            </a:p>
            <a:p>
              <a:pPr algn="ctr"/>
              <a:r>
                <a:rPr lang="uk-UA" sz="2800" b="1" dirty="0"/>
                <a:t>Я</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800" b="1" i="0" u="none" strike="noStrike" cap="none" normalizeH="0" baseline="0" dirty="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4014" y="8279"/>
              <a:ext cx="4320" cy="76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міфологічне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4014" y="9179"/>
              <a:ext cx="4320" cy="79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релігійне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7"/>
            <p:cNvSpPr>
              <a:spLocks noChangeArrowheads="1"/>
            </p:cNvSpPr>
            <p:nvPr/>
          </p:nvSpPr>
          <p:spPr bwMode="auto">
            <a:xfrm>
              <a:off x="4014" y="10157"/>
              <a:ext cx="4320" cy="8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філософське</a:t>
              </a:r>
              <a:endParaRPr kumimoji="0" lang="uk-UA" altLang="uk-UA" sz="60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6"/>
            <p:cNvSpPr>
              <a:spLocks noChangeArrowheads="1"/>
            </p:cNvSpPr>
            <p:nvPr/>
          </p:nvSpPr>
          <p:spPr bwMode="auto">
            <a:xfrm>
              <a:off x="4014" y="11187"/>
              <a:ext cx="432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0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наукове</a:t>
              </a:r>
              <a:r>
                <a:rPr kumimoji="0" lang="uk-UA" altLang="uk-UA" sz="48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800" b="0" i="0" u="none" strike="noStrike" cap="none" normalizeH="0" baseline="0" dirty="0" smtClean="0">
                <a:ln>
                  <a:noFill/>
                </a:ln>
                <a:solidFill>
                  <a:schemeClr val="tx1"/>
                </a:solidFill>
                <a:effectLst/>
                <a:latin typeface="Arial" panose="020B0604020202020204" pitchFamily="34" charset="0"/>
              </a:endParaRPr>
            </a:p>
          </p:txBody>
        </p:sp>
        <p:sp>
          <p:nvSpPr>
            <p:cNvPr id="19" name="Line 5"/>
            <p:cNvSpPr>
              <a:spLocks noChangeShapeType="1"/>
            </p:cNvSpPr>
            <p:nvPr/>
          </p:nvSpPr>
          <p:spPr bwMode="auto">
            <a:xfrm>
              <a:off x="3294" y="115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0" name="Line 4"/>
            <p:cNvSpPr>
              <a:spLocks noChangeShapeType="1"/>
            </p:cNvSpPr>
            <p:nvPr/>
          </p:nvSpPr>
          <p:spPr bwMode="auto">
            <a:xfrm>
              <a:off x="3294" y="1061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1" name="Line 3"/>
            <p:cNvSpPr>
              <a:spLocks noChangeShapeType="1"/>
            </p:cNvSpPr>
            <p:nvPr/>
          </p:nvSpPr>
          <p:spPr bwMode="auto">
            <a:xfrm>
              <a:off x="3294" y="9449"/>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2" name="Line 2"/>
            <p:cNvSpPr>
              <a:spLocks noChangeShapeType="1"/>
            </p:cNvSpPr>
            <p:nvPr/>
          </p:nvSpPr>
          <p:spPr bwMode="auto">
            <a:xfrm>
              <a:off x="3294" y="8504"/>
              <a:ext cx="720" cy="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50176760"/>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8560" y="0"/>
            <a:ext cx="9001000" cy="707886"/>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Концепції </a:t>
            </a:r>
            <a:r>
              <a:rPr lang="ru-RU" sz="4000" b="1" dirty="0" err="1">
                <a:latin typeface="+mn-lt"/>
                <a:ea typeface="Calibri" panose="020F0502020204030204" pitchFamily="34" charset="0"/>
              </a:rPr>
              <a:t>релігійного</a:t>
            </a:r>
            <a:r>
              <a:rPr lang="ru-RU" sz="4000" b="1" dirty="0">
                <a:latin typeface="+mn-lt"/>
                <a:ea typeface="Calibri" panose="020F0502020204030204" pitchFamily="34" charset="0"/>
              </a:rPr>
              <a:t> </a:t>
            </a:r>
            <a:r>
              <a:rPr lang="ru-RU" sz="4000" b="1" dirty="0" err="1">
                <a:latin typeface="+mn-lt"/>
                <a:ea typeface="Calibri" panose="020F0502020204030204" pitchFamily="34" charset="0"/>
              </a:rPr>
              <a:t>пізнання</a:t>
            </a:r>
            <a:endParaRPr lang="uk-UA" sz="40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2" name="Group 25"/>
          <p:cNvGrpSpPr>
            <a:grpSpLocks/>
          </p:cNvGrpSpPr>
          <p:nvPr/>
        </p:nvGrpSpPr>
        <p:grpSpPr bwMode="auto">
          <a:xfrm>
            <a:off x="179512" y="707887"/>
            <a:ext cx="8856803" cy="6033482"/>
            <a:chOff x="1323" y="1314"/>
            <a:chExt cx="9618" cy="12559"/>
          </a:xfrm>
        </p:grpSpPr>
        <p:sp>
          <p:nvSpPr>
            <p:cNvPr id="33" name="Rectangle 40"/>
            <p:cNvSpPr>
              <a:spLocks noChangeArrowheads="1"/>
            </p:cNvSpPr>
            <p:nvPr/>
          </p:nvSpPr>
          <p:spPr bwMode="auto">
            <a:xfrm>
              <a:off x="3001" y="1314"/>
              <a:ext cx="6189" cy="57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Концепції релігійного пізнання</a:t>
              </a:r>
              <a:endParaRPr kumimoji="0" lang="uk-UA" altLang="uk-UA" sz="4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39"/>
            <p:cNvSpPr>
              <a:spLocks noChangeArrowheads="1"/>
            </p:cNvSpPr>
            <p:nvPr/>
          </p:nvSpPr>
          <p:spPr bwMode="auto">
            <a:xfrm>
              <a:off x="1658" y="2266"/>
              <a:ext cx="510" cy="3826"/>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КАТОЛИЦИЗМ</a:t>
              </a:r>
              <a:endParaRPr kumimoji="0" lang="uk-UA" altLang="uk-UA" sz="2000" b="0" i="0" u="none" strike="noStrike" cap="none" normalizeH="0" baseline="0" dirty="0" smtClean="0">
                <a:ln>
                  <a:noFill/>
                </a:ln>
                <a:solidFill>
                  <a:schemeClr val="tx2"/>
                </a:solidFill>
                <a:effectLst/>
              </a:endParaRPr>
            </a:p>
          </p:txBody>
        </p:sp>
        <p:sp>
          <p:nvSpPr>
            <p:cNvPr id="35" name="Rectangle 38"/>
            <p:cNvSpPr>
              <a:spLocks noChangeArrowheads="1"/>
            </p:cNvSpPr>
            <p:nvPr/>
          </p:nvSpPr>
          <p:spPr bwMode="auto">
            <a:xfrm>
              <a:off x="1658" y="6441"/>
              <a:ext cx="510" cy="4048"/>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ПРОТЕСТАНТИЗМ</a:t>
              </a:r>
              <a:endParaRPr kumimoji="0" lang="uk-UA" altLang="uk-UA" sz="2800" b="0" i="0" u="none" strike="noStrike" cap="none" normalizeH="0" baseline="0" dirty="0" smtClean="0">
                <a:ln>
                  <a:noFill/>
                </a:ln>
                <a:solidFill>
                  <a:schemeClr val="tx2"/>
                </a:solidFill>
                <a:effectLst/>
                <a:latin typeface="Arial" panose="020B0604020202020204" pitchFamily="34" charset="0"/>
              </a:endParaRPr>
            </a:p>
          </p:txBody>
        </p:sp>
        <p:sp>
          <p:nvSpPr>
            <p:cNvPr id="36" name="Rectangle 37"/>
            <p:cNvSpPr>
              <a:spLocks noChangeArrowheads="1"/>
            </p:cNvSpPr>
            <p:nvPr/>
          </p:nvSpPr>
          <p:spPr bwMode="auto">
            <a:xfrm>
              <a:off x="1663" y="10682"/>
              <a:ext cx="510" cy="3191"/>
            </a:xfrm>
            <a:prstGeom prst="rect">
              <a:avLst/>
            </a:prstGeom>
            <a:ln>
              <a:headEnd/>
              <a:tailEnd/>
            </a:ln>
          </p:spPr>
          <p:style>
            <a:lnRef idx="1">
              <a:schemeClr val="dk1"/>
            </a:lnRef>
            <a:fillRef idx="2">
              <a:schemeClr val="dk1"/>
            </a:fillRef>
            <a:effectRef idx="1">
              <a:schemeClr val="dk1"/>
            </a:effectRef>
            <a:fontRef idx="minor">
              <a:schemeClr val="dk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ПРАВОСЛАВ’Я</a:t>
              </a: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7" name="Rectangle 36"/>
            <p:cNvSpPr>
              <a:spLocks noChangeArrowheads="1"/>
            </p:cNvSpPr>
            <p:nvPr/>
          </p:nvSpPr>
          <p:spPr bwMode="auto">
            <a:xfrm>
              <a:off x="2340" y="2166"/>
              <a:ext cx="8601" cy="420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католиків Бог є абсолютно актуальною чистою сутністю, яка безмежно перевищує все створене буття і тому недосяжна для нього. Сутність Божа диференціюється шляхом співвідношення з самою собою. Як внутрішня сутність розглядаються три божественні особи (іпостасі): Отця, Сина і Святого Духа. Ненароджений Отець народжує Сина. Син народжується від Отця. Дух Святий походить від Отця і Сина як однієї причини. Відповідно до такого розуміння Абсолюту в католицизмі на сьогодні домінує схоластичний, тобто опосередкований теоретико-раціоналістичний або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інтелектуалістичний</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шлях пізнання Бога з його створінь, Святого Письма та Святого Переказу, що був сформульований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Аквінським і залишається офіційною доктриною сучасної Римо-католицької Церкви. Слід зазначити, що досить впливовою альтернативою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томістського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інтелектуалізму в католицизмі тривалий час був напрямок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екзистенційно</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-містичного, безпосереднього пізнання Бога, обґрунтований ще святим Августином</a:t>
              </a:r>
              <a:endParaRPr kumimoji="0" lang="uk-UA" altLang="uk-UA" sz="1300" b="0" i="0" u="none" strike="noStrike" cap="none" normalizeH="0" baseline="0" dirty="0" smtClean="0">
                <a:ln>
                  <a:noFill/>
                </a:ln>
                <a:solidFill>
                  <a:schemeClr val="tx2"/>
                </a:solidFill>
                <a:effectLst/>
              </a:endParaRPr>
            </a:p>
          </p:txBody>
        </p:sp>
        <p:sp>
          <p:nvSpPr>
            <p:cNvPr id="38" name="Rectangle 35"/>
            <p:cNvSpPr>
              <a:spLocks noChangeArrowheads="1"/>
            </p:cNvSpPr>
            <p:nvPr/>
          </p:nvSpPr>
          <p:spPr bwMode="auto">
            <a:xfrm>
              <a:off x="2340" y="6441"/>
              <a:ext cx="8601" cy="427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Для батьків – засновників протестантизму Лютера та Кальвіна Бог є безмежно величною </a:t>
              </a:r>
              <a:r>
                <a:rPr kumimoji="0" lang="uk-UA" altLang="uk-UA" sz="130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kumimoji="0" lang="uk-UA" altLang="uk-UA" sz="13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перед якою має зникнути будь-яке людське Я. Саме пафосом величі живого Бога надихалася протестантська реформація з її запереченням всього людського. “Все від Бога – ніщо від людини”, – ось гасло первісного протестантизму. Й тому спасіння, за переконанням протестантів, можливе лише вірою, лише через Письмо, лише благодаттю Божою. Проте в результаті, здавалося б, повного заперечення суб’єкта, протестантизм прийшов до його абсолютного ствердження у релігійному пізнанні. Заперечення Святого Переказу як об’єктивно існуючого способу тлумачення Біблії, штовхнуло протестантизм до крайнього суб’єктивізму на шляху пізнання надприродної істини, що можна виразити формулою: “Все від Бога – через людину”. Для протестантизму релігійне пізнання цілком визначається особистою вірою людини, яка осягає Бога виключно за допомогою Святого Письма </a:t>
              </a:r>
              <a:endParaRPr kumimoji="0" lang="uk-UA" altLang="uk-UA" sz="13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39" name="Rectangle 34"/>
            <p:cNvSpPr>
              <a:spLocks noChangeArrowheads="1"/>
            </p:cNvSpPr>
            <p:nvPr/>
          </p:nvSpPr>
          <p:spPr bwMode="auto">
            <a:xfrm>
              <a:off x="2340" y="10789"/>
              <a:ext cx="8601" cy="308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Згідно з догматичним ученням Православної Церкви, Бог являє собою три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вседосконалі</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особи (іпостасі) – Отця, Сина і Святого Духа, які рівною мірою володіють єдиною божественною сутністю. Сутність Божа є безмежним джерелом божественних дій (енергій) стосовно створіння. Кожна Божа особа є унікальним образом буття сутності. Особи мають і спрямовують енергії, що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еманують</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із сутності. Православ’я проголошує абсолютний примат містико- досвідного,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кардіоцентричного</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пізнання вірою через причастя благодатним божим енергіям. Раціонально-логічне мислення виступає тут лише як одна з багатьох і аж ніяк не першочергова сторона інтегрального </a:t>
              </a:r>
              <a:r>
                <a:rPr kumimoji="0" lang="uk-UA" altLang="uk-UA" sz="1250" b="0" i="0" u="none" strike="noStrike" cap="none" normalizeH="0" baseline="0" dirty="0" err="1"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богопізнання</a:t>
              </a:r>
              <a:r>
                <a:rPr kumimoji="0" lang="uk-UA" altLang="uk-UA" sz="125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своїй окремості воно розглядається як недосконале, часткове</a:t>
              </a:r>
              <a:endParaRPr kumimoji="0" lang="uk-UA" altLang="uk-UA" sz="1250" b="0" i="0" u="none" strike="noStrike" cap="none" normalizeH="0" baseline="0" dirty="0" smtClean="0">
                <a:ln>
                  <a:noFill/>
                </a:ln>
                <a:solidFill>
                  <a:schemeClr val="tx2"/>
                </a:solidFill>
                <a:effectLst/>
              </a:endParaRPr>
            </a:p>
          </p:txBody>
        </p:sp>
        <p:sp>
          <p:nvSpPr>
            <p:cNvPr id="40" name="Line 33"/>
            <p:cNvSpPr>
              <a:spLocks noChangeShapeType="1"/>
            </p:cNvSpPr>
            <p:nvPr/>
          </p:nvSpPr>
          <p:spPr bwMode="auto">
            <a:xfrm>
              <a:off x="1323" y="1506"/>
              <a:ext cx="1673"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32"/>
            <p:cNvSpPr>
              <a:spLocks noChangeShapeType="1"/>
            </p:cNvSpPr>
            <p:nvPr/>
          </p:nvSpPr>
          <p:spPr bwMode="auto">
            <a:xfrm>
              <a:off x="1323" y="1506"/>
              <a:ext cx="0" cy="11276"/>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2" name="Line 31"/>
            <p:cNvSpPr>
              <a:spLocks noChangeShapeType="1"/>
            </p:cNvSpPr>
            <p:nvPr/>
          </p:nvSpPr>
          <p:spPr bwMode="auto">
            <a:xfrm>
              <a:off x="1323" y="445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3" name="Line 30"/>
            <p:cNvSpPr>
              <a:spLocks noChangeShapeType="1"/>
            </p:cNvSpPr>
            <p:nvPr/>
          </p:nvSpPr>
          <p:spPr bwMode="auto">
            <a:xfrm>
              <a:off x="1323" y="8577"/>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4" name="Line 29"/>
            <p:cNvSpPr>
              <a:spLocks noChangeShapeType="1"/>
            </p:cNvSpPr>
            <p:nvPr/>
          </p:nvSpPr>
          <p:spPr bwMode="auto">
            <a:xfrm>
              <a:off x="1328" y="12782"/>
              <a:ext cx="335"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957636" y="2215417"/>
            <a:ext cx="1583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81894292"/>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1"/>
            <a:ext cx="8353425" cy="3096344"/>
          </a:xfrm>
        </p:spPr>
        <p:txBody>
          <a:bodyPr/>
          <a:lstStyle/>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.1. Визначення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.2. Рівні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.3. Форми та елементи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dirty="0" smtClean="0">
                <a:solidFill>
                  <a:schemeClr val="accent4">
                    <a:lumMod val="75000"/>
                  </a:schemeClr>
                </a:solidFill>
              </a:rPr>
              <a:t>.4. Типи процесу пізнання</a:t>
            </a:r>
          </a:p>
          <a:p>
            <a:pPr marL="0" indent="0">
              <a:spcBef>
                <a:spcPts val="0"/>
              </a:spcBef>
              <a:spcAft>
                <a:spcPts val="1000"/>
              </a:spcAft>
              <a:buClr>
                <a:schemeClr val="accent1"/>
              </a:buClr>
              <a:buFont typeface="Wingdings" panose="05000000000000000000" pitchFamily="2" charset="2"/>
              <a:buNone/>
              <a:defRPr/>
            </a:pPr>
            <a:r>
              <a:rPr lang="en-US" dirty="0">
                <a:solidFill>
                  <a:schemeClr val="accent4">
                    <a:lumMod val="75000"/>
                  </a:schemeClr>
                </a:solidFill>
              </a:rPr>
              <a:t>2</a:t>
            </a:r>
            <a:r>
              <a:rPr lang="uk-UA" smtClean="0">
                <a:solidFill>
                  <a:schemeClr val="accent4">
                    <a:lumMod val="75000"/>
                  </a:schemeClr>
                </a:solidFill>
              </a:rPr>
              <a:t>.5</a:t>
            </a:r>
            <a:r>
              <a:rPr lang="uk-UA" dirty="0" smtClean="0">
                <a:solidFill>
                  <a:schemeClr val="accent4">
                    <a:lumMod val="75000"/>
                  </a:schemeClr>
                </a:solidFill>
              </a:rPr>
              <a:t>. Генезис процесу пізнання</a:t>
            </a:r>
            <a:endParaRPr lang="uk-UA" dirty="0">
              <a:solidFill>
                <a:schemeClr val="accent4">
                  <a:lumMod val="75000"/>
                </a:schemeClr>
              </a:solidFill>
            </a:endParaRPr>
          </a:p>
        </p:txBody>
      </p:sp>
    </p:spTree>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5096" y="90067"/>
            <a:ext cx="8352928" cy="538609"/>
          </a:xfrm>
          <a:prstGeom prst="rect">
            <a:avLst/>
          </a:prstGeom>
        </p:spPr>
        <p:txBody>
          <a:bodyPr wrap="square">
            <a:spAutoFit/>
          </a:bodyPr>
          <a:lstStyle/>
          <a:p>
            <a:pPr algn="ctr">
              <a:spcAft>
                <a:spcPts val="0"/>
              </a:spcAft>
            </a:pPr>
            <a:r>
              <a:rPr lang="ru-RU" sz="2900" b="1" dirty="0">
                <a:latin typeface="+mn-lt"/>
                <a:ea typeface="Calibri" panose="020F0502020204030204" pitchFamily="34" charset="0"/>
              </a:rPr>
              <a:t>Підходи до </a:t>
            </a:r>
            <a:r>
              <a:rPr lang="ru-RU" sz="2900" b="1" dirty="0" err="1">
                <a:latin typeface="+mn-lt"/>
                <a:ea typeface="Calibri" panose="020F0502020204030204" pitchFamily="34" charset="0"/>
              </a:rPr>
              <a:t>проблеми</a:t>
            </a:r>
            <a:r>
              <a:rPr lang="ru-RU" sz="2900" b="1" dirty="0">
                <a:latin typeface="+mn-lt"/>
                <a:ea typeface="Calibri" panose="020F0502020204030204" pitchFamily="34" charset="0"/>
              </a:rPr>
              <a:t> </a:t>
            </a:r>
            <a:r>
              <a:rPr lang="ru-RU" sz="2900" b="1" dirty="0" err="1">
                <a:latin typeface="+mn-lt"/>
                <a:ea typeface="Calibri" panose="020F0502020204030204" pitchFamily="34" charset="0"/>
              </a:rPr>
              <a:t>пізнання</a:t>
            </a:r>
            <a:r>
              <a:rPr lang="ru-RU" sz="2900" b="1" dirty="0">
                <a:latin typeface="+mn-lt"/>
                <a:ea typeface="Calibri" panose="020F0502020204030204" pitchFamily="34" charset="0"/>
              </a:rPr>
              <a:t> у </a:t>
            </a:r>
            <a:r>
              <a:rPr lang="ru-RU" sz="2900" b="1" dirty="0" err="1">
                <a:latin typeface="+mn-lt"/>
                <a:ea typeface="Calibri" panose="020F0502020204030204" pitchFamily="34" charset="0"/>
              </a:rPr>
              <a:t>філософії</a:t>
            </a:r>
            <a:endParaRPr lang="uk-UA" sz="2900" dirty="0">
              <a:effectLst/>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07504" y="1124744"/>
            <a:ext cx="8928992" cy="5733461"/>
            <a:chOff x="1134" y="5994"/>
            <a:chExt cx="10260" cy="6585"/>
          </a:xfrm>
        </p:grpSpPr>
        <p:sp>
          <p:nvSpPr>
            <p:cNvPr id="4" name="Rectangle 13"/>
            <p:cNvSpPr>
              <a:spLocks noChangeArrowheads="1"/>
            </p:cNvSpPr>
            <p:nvPr/>
          </p:nvSpPr>
          <p:spPr bwMode="auto">
            <a:xfrm>
              <a:off x="4706" y="6714"/>
              <a:ext cx="6688" cy="16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Прихильники гностицизму (як правило, матеріалісти) оптимістично дивляться на сьогодення і майбутнє пізнання. На їхню думку, світ можна пізнати, а людина має потенційно безмежні можливості для пізнання</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grpSp>
          <p:nvGrpSpPr>
            <p:cNvPr id="6" name="Group 2"/>
            <p:cNvGrpSpPr>
              <a:grpSpLocks/>
            </p:cNvGrpSpPr>
            <p:nvPr/>
          </p:nvGrpSpPr>
          <p:grpSpPr bwMode="auto">
            <a:xfrm>
              <a:off x="1134" y="5994"/>
              <a:ext cx="10260" cy="6585"/>
              <a:chOff x="954" y="4859"/>
              <a:chExt cx="10260" cy="6585"/>
            </a:xfrm>
          </p:grpSpPr>
          <p:sp>
            <p:nvSpPr>
              <p:cNvPr id="7" name="Rectangle 12"/>
              <p:cNvSpPr>
                <a:spLocks noChangeArrowheads="1"/>
              </p:cNvSpPr>
              <p:nvPr/>
            </p:nvSpPr>
            <p:spPr bwMode="auto">
              <a:xfrm>
                <a:off x="2563" y="4859"/>
                <a:ext cx="7410" cy="56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Підходи до проблеми пізнання у філософії</a:t>
                </a:r>
                <a:endParaRPr kumimoji="0" lang="uk-UA" altLang="uk-UA" sz="2400" b="0" i="0" u="none" strike="noStrike" cap="none" normalizeH="0" baseline="0" smtClean="0">
                  <a:ln>
                    <a:noFill/>
                  </a:ln>
                  <a:solidFill>
                    <a:schemeClr val="tx2"/>
                  </a:solidFill>
                  <a:effectLst/>
                </a:endParaRPr>
              </a:p>
            </p:txBody>
          </p:sp>
          <p:sp>
            <p:nvSpPr>
              <p:cNvPr id="8" name="Rectangle 11"/>
              <p:cNvSpPr>
                <a:spLocks noChangeArrowheads="1"/>
              </p:cNvSpPr>
              <p:nvPr/>
            </p:nvSpPr>
            <p:spPr bwMode="auto">
              <a:xfrm>
                <a:off x="1299" y="5834"/>
                <a:ext cx="3047" cy="63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Гностицизм</a:t>
                </a:r>
                <a:endParaRPr kumimoji="0" lang="uk-UA" altLang="uk-UA" sz="3200" b="0" i="0" u="none" strike="noStrike" cap="none" normalizeH="0" baseline="0" dirty="0" smtClean="0">
                  <a:ln>
                    <a:noFill/>
                  </a:ln>
                  <a:solidFill>
                    <a:schemeClr val="tx2"/>
                  </a:solidFill>
                  <a:effectLst/>
                </a:endParaRPr>
              </a:p>
            </p:txBody>
          </p:sp>
          <p:sp>
            <p:nvSpPr>
              <p:cNvPr id="9" name="Rectangle 10"/>
              <p:cNvSpPr>
                <a:spLocks noChangeArrowheads="1"/>
              </p:cNvSpPr>
              <p:nvPr/>
            </p:nvSpPr>
            <p:spPr bwMode="auto">
              <a:xfrm>
                <a:off x="1314" y="8819"/>
                <a:ext cx="3032" cy="68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Агностицизм</a:t>
                </a:r>
                <a:endParaRPr kumimoji="0" lang="uk-UA" altLang="uk-UA" sz="3200" b="0" i="0" u="none" strike="noStrike" cap="none" normalizeH="0" baseline="0" smtClean="0">
                  <a:ln>
                    <a:noFill/>
                  </a:ln>
                  <a:solidFill>
                    <a:schemeClr val="tx2"/>
                  </a:solidFill>
                  <a:effectLst/>
                </a:endParaRPr>
              </a:p>
            </p:txBody>
          </p:sp>
          <p:sp>
            <p:nvSpPr>
              <p:cNvPr id="10" name="Rectangle 9"/>
              <p:cNvSpPr>
                <a:spLocks noChangeArrowheads="1"/>
              </p:cNvSpPr>
              <p:nvPr/>
            </p:nvSpPr>
            <p:spPr bwMode="auto">
              <a:xfrm>
                <a:off x="4526" y="7379"/>
                <a:ext cx="6688" cy="40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Агностики (часто ідеалісти) не вірять або в можливості людини пізнавати світ, або в пізнаваність самого світу, або ж допускають обмежену можливість пізнання. Вони висунули послідовну теорію агностицизму, згідно з якою</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сама людина володіє обмеженими пізнавальними можливостями (завдяки обмеженим пізнавальним можливостям розуму). Сам навколишній світ непізнаваний у принципі – людина зможе пізнати зовнішню сторону предметів і явищ, але ніколи не пізнає внутрішню сутність цих предметів і явищ – </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речей у собі</a:t>
                </a:r>
                <a:r>
                  <a:rPr kumimoji="0" lang="ru-RU"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uk-UA" altLang="uk-UA" sz="1900" b="0" i="0" u="none" strike="noStrike" cap="none" normalizeH="0" baseline="0" dirty="0" smtClean="0">
                    <a:ln>
                      <a:noFill/>
                    </a:ln>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uk-UA" altLang="uk-UA" sz="1900" b="0" i="0" u="none" strike="noStrike" cap="none" normalizeH="0" baseline="0" dirty="0" smtClean="0">
                  <a:ln>
                    <a:noFill/>
                  </a:ln>
                  <a:solidFill>
                    <a:schemeClr val="tx2"/>
                  </a:solidFill>
                  <a:effectLst/>
                </a:endParaRPr>
              </a:p>
            </p:txBody>
          </p:sp>
          <p:sp>
            <p:nvSpPr>
              <p:cNvPr id="11" name="Line 8"/>
              <p:cNvSpPr>
                <a:spLocks noChangeShapeType="1"/>
              </p:cNvSpPr>
              <p:nvPr/>
            </p:nvSpPr>
            <p:spPr bwMode="auto">
              <a:xfrm>
                <a:off x="954" y="5221"/>
                <a:ext cx="162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2" name="Line 7"/>
              <p:cNvSpPr>
                <a:spLocks noChangeShapeType="1"/>
              </p:cNvSpPr>
              <p:nvPr/>
            </p:nvSpPr>
            <p:spPr bwMode="auto">
              <a:xfrm>
                <a:off x="954" y="5219"/>
                <a:ext cx="0" cy="396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3" name="Line 6"/>
              <p:cNvSpPr>
                <a:spLocks noChangeShapeType="1"/>
              </p:cNvSpPr>
              <p:nvPr/>
            </p:nvSpPr>
            <p:spPr bwMode="auto">
              <a:xfrm>
                <a:off x="954" y="6116"/>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4" name="Line 5"/>
              <p:cNvSpPr>
                <a:spLocks noChangeShapeType="1"/>
              </p:cNvSpPr>
              <p:nvPr/>
            </p:nvSpPr>
            <p:spPr bwMode="auto">
              <a:xfrm>
                <a:off x="954" y="9179"/>
                <a:ext cx="360" cy="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5" name="Line 4"/>
              <p:cNvSpPr>
                <a:spLocks noChangeShapeType="1"/>
              </p:cNvSpPr>
              <p:nvPr/>
            </p:nvSpPr>
            <p:spPr bwMode="auto">
              <a:xfrm>
                <a:off x="4346" y="6116"/>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6" name="Line 3"/>
              <p:cNvSpPr>
                <a:spLocks noChangeShapeType="1"/>
              </p:cNvSpPr>
              <p:nvPr/>
            </p:nvSpPr>
            <p:spPr bwMode="auto">
              <a:xfrm>
                <a:off x="4346" y="9179"/>
                <a:ext cx="180" cy="0"/>
              </a:xfrm>
              <a:prstGeom prst="lin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5893457"/>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0" y="-198314"/>
            <a:ext cx="8568952" cy="1615827"/>
          </a:xfrm>
          <a:prstGeom prst="rect">
            <a:avLst/>
          </a:prstGeom>
        </p:spPr>
        <p:txBody>
          <a:bodyPr wrap="square" anchor="ctr">
            <a:spAutoFit/>
          </a:bodyPr>
          <a:lstStyle/>
          <a:p>
            <a:pPr algn="ctr">
              <a:spcAft>
                <a:spcPts val="0"/>
              </a:spcAft>
            </a:pPr>
            <a:r>
              <a:rPr lang="ru-RU" sz="3300" b="1" dirty="0">
                <a:latin typeface="+mn-lt"/>
                <a:ea typeface="Calibri" panose="020F0502020204030204" pitchFamily="34" charset="0"/>
              </a:rPr>
              <a:t>Основні </a:t>
            </a:r>
            <a:r>
              <a:rPr lang="ru-RU" sz="3300" b="1" dirty="0" err="1">
                <a:latin typeface="+mn-lt"/>
                <a:ea typeface="Calibri" panose="020F0502020204030204" pitchFamily="34" charset="0"/>
              </a:rPr>
              <a:t>компоненти</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наукового</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пізнання</a:t>
            </a:r>
            <a:endParaRPr lang="ru-RU" sz="3300" b="1" dirty="0">
              <a:latin typeface="+mn-lt"/>
              <a:ea typeface="Calibri" panose="020F0502020204030204" pitchFamily="34" charset="0"/>
            </a:endParaRPr>
          </a:p>
          <a:p>
            <a:pPr algn="ctr">
              <a:spcAft>
                <a:spcPts val="0"/>
              </a:spcAft>
            </a:pPr>
            <a:endParaRPr lang="ru-RU" sz="33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grpSp>
        <p:nvGrpSpPr>
          <p:cNvPr id="18" name="Group 1"/>
          <p:cNvGrpSpPr>
            <a:grpSpLocks/>
          </p:cNvGrpSpPr>
          <p:nvPr/>
        </p:nvGrpSpPr>
        <p:grpSpPr bwMode="auto">
          <a:xfrm>
            <a:off x="152400" y="1112715"/>
            <a:ext cx="8884096" cy="5700308"/>
            <a:chOff x="1152" y="1043"/>
            <a:chExt cx="9540" cy="8015"/>
          </a:xfrm>
        </p:grpSpPr>
        <p:sp>
          <p:nvSpPr>
            <p:cNvPr id="19" name="Line 18"/>
            <p:cNvSpPr>
              <a:spLocks noChangeShapeType="1"/>
            </p:cNvSpPr>
            <p:nvPr/>
          </p:nvSpPr>
          <p:spPr bwMode="auto">
            <a:xfrm>
              <a:off x="1325" y="1649"/>
              <a:ext cx="0" cy="703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0" name="Line 17"/>
            <p:cNvSpPr>
              <a:spLocks noChangeShapeType="1"/>
            </p:cNvSpPr>
            <p:nvPr/>
          </p:nvSpPr>
          <p:spPr bwMode="auto">
            <a:xfrm>
              <a:off x="1325" y="643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1" name="Line 16"/>
            <p:cNvSpPr>
              <a:spLocks noChangeShapeType="1"/>
            </p:cNvSpPr>
            <p:nvPr/>
          </p:nvSpPr>
          <p:spPr bwMode="auto">
            <a:xfrm>
              <a:off x="1325" y="3660"/>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2" name="Line 15"/>
            <p:cNvSpPr>
              <a:spLocks noChangeShapeType="1"/>
            </p:cNvSpPr>
            <p:nvPr/>
          </p:nvSpPr>
          <p:spPr bwMode="auto">
            <a:xfrm>
              <a:off x="1325" y="2441"/>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4"/>
            <p:cNvSpPr>
              <a:spLocks noChangeShapeType="1"/>
            </p:cNvSpPr>
            <p:nvPr/>
          </p:nvSpPr>
          <p:spPr bwMode="auto">
            <a:xfrm>
              <a:off x="1325" y="467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5" name="Line 13"/>
            <p:cNvSpPr>
              <a:spLocks noChangeShapeType="1"/>
            </p:cNvSpPr>
            <p:nvPr/>
          </p:nvSpPr>
          <p:spPr bwMode="auto">
            <a:xfrm>
              <a:off x="1325" y="5657"/>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6" name="Line 12"/>
            <p:cNvSpPr>
              <a:spLocks noChangeShapeType="1"/>
            </p:cNvSpPr>
            <p:nvPr/>
          </p:nvSpPr>
          <p:spPr bwMode="auto">
            <a:xfrm>
              <a:off x="1325" y="7315"/>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7" name="Line 11"/>
            <p:cNvSpPr>
              <a:spLocks noChangeShapeType="1"/>
            </p:cNvSpPr>
            <p:nvPr/>
          </p:nvSpPr>
          <p:spPr bwMode="auto">
            <a:xfrm>
              <a:off x="1325" y="8686"/>
              <a:ext cx="174"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8" name="Rectangle 10"/>
            <p:cNvSpPr>
              <a:spLocks noChangeArrowheads="1"/>
            </p:cNvSpPr>
            <p:nvPr/>
          </p:nvSpPr>
          <p:spPr bwMode="auto">
            <a:xfrm>
              <a:off x="1152" y="1043"/>
              <a:ext cx="9540" cy="60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Основні компоненти наукового пізнання</a:t>
              </a:r>
              <a:endParaRPr kumimoji="0" lang="uk-UA" altLang="uk-UA" sz="3600" b="0" i="0" u="none" strike="noStrike" cap="none" normalizeH="0" baseline="0" smtClean="0">
                <a:ln>
                  <a:noFill/>
                </a:ln>
                <a:solidFill>
                  <a:schemeClr val="tx1"/>
                </a:solidFill>
                <a:effectLst/>
              </a:endParaRPr>
            </a:p>
          </p:txBody>
        </p:sp>
        <p:sp>
          <p:nvSpPr>
            <p:cNvPr id="29" name="Rectangle 9"/>
            <p:cNvSpPr>
              <a:spLocks noChangeArrowheads="1"/>
            </p:cNvSpPr>
            <p:nvPr/>
          </p:nvSpPr>
          <p:spPr bwMode="auto">
            <a:xfrm>
              <a:off x="1499" y="1832"/>
              <a:ext cx="9181" cy="1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пізнавальна діяльність спеціально підготовлених груп людей, які досягли певного рівня знань, навичок, розуміння, виробили відповідні світоглядні та методологічні настанови з приводу своєї професійної діяльності</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b="0" i="0" u="none" strike="noStrike" cap="none" normalizeH="0" baseline="0" dirty="0" smtClean="0">
                <a:ln>
                  <a:noFill/>
                </a:ln>
                <a:solidFill>
                  <a:schemeClr val="tx1"/>
                </a:solidFill>
                <a:effectLst/>
              </a:endParaRPr>
            </a:p>
          </p:txBody>
        </p:sp>
        <p:sp>
          <p:nvSpPr>
            <p:cNvPr id="30" name="Rectangle 8"/>
            <p:cNvSpPr>
              <a:spLocks noChangeArrowheads="1"/>
            </p:cNvSpPr>
            <p:nvPr/>
          </p:nvSpPr>
          <p:spPr bwMode="auto">
            <a:xfrm>
              <a:off x="1499" y="3253"/>
              <a:ext cx="9181" cy="9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об'єкти пізнання, які можуть не збігатися безпосередньо з об'єктами виробничої діяльності, а також практики в цілому</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1" name="Rectangle 7"/>
            <p:cNvSpPr>
              <a:spLocks noChangeArrowheads="1"/>
            </p:cNvSpPr>
            <p:nvPr/>
          </p:nvSpPr>
          <p:spPr bwMode="auto">
            <a:xfrm>
              <a:off x="1499" y="426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предмет пізнання, який детермінується об'єктом пізнання і виявляється в певних логічних формах</a:t>
              </a:r>
              <a:endParaRPr kumimoji="0" lang="uk-UA" altLang="uk-UA" sz="2000" b="0" i="0" u="none" strike="noStrike" cap="none" normalizeH="0" baseline="0" smtClean="0">
                <a:ln>
                  <a:noFill/>
                </a:ln>
                <a:solidFill>
                  <a:schemeClr val="tx1"/>
                </a:solidFill>
                <a:effectLst/>
              </a:endParaRPr>
            </a:p>
          </p:txBody>
        </p:sp>
        <p:grpSp>
          <p:nvGrpSpPr>
            <p:cNvPr id="32" name="Group 4"/>
            <p:cNvGrpSpPr>
              <a:grpSpLocks/>
            </p:cNvGrpSpPr>
            <p:nvPr/>
          </p:nvGrpSpPr>
          <p:grpSpPr bwMode="auto">
            <a:xfrm>
              <a:off x="1499" y="5284"/>
              <a:ext cx="9181" cy="1422"/>
              <a:chOff x="1494" y="5759"/>
              <a:chExt cx="9528" cy="1260"/>
            </a:xfrm>
          </p:grpSpPr>
          <p:sp>
            <p:nvSpPr>
              <p:cNvPr id="35" name="Rectangle 6"/>
              <p:cNvSpPr>
                <a:spLocks noChangeArrowheads="1"/>
              </p:cNvSpPr>
              <p:nvPr/>
            </p:nvSpPr>
            <p:spPr bwMode="auto">
              <a:xfrm>
                <a:off x="1494" y="5759"/>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особливі методи та засоби пізнання</a:t>
                </a:r>
                <a:endParaRPr kumimoji="0" lang="uk-UA" altLang="uk-UA" sz="2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smtClean="0">
                  <a:ln>
                    <a:noFill/>
                  </a:ln>
                  <a:solidFill>
                    <a:schemeClr val="tx1"/>
                  </a:solidFill>
                  <a:effectLst/>
                </a:endParaRPr>
              </a:p>
            </p:txBody>
          </p:sp>
          <p:sp>
            <p:nvSpPr>
              <p:cNvPr id="36" name="Rectangle 5"/>
              <p:cNvSpPr>
                <a:spLocks noChangeArrowheads="1"/>
              </p:cNvSpPr>
              <p:nvPr/>
            </p:nvSpPr>
            <p:spPr bwMode="auto">
              <a:xfrm>
                <a:off x="1494" y="6486"/>
                <a:ext cx="9528" cy="53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уже сформовані логічні форми пізнання та </a:t>
                </a:r>
                <a:r>
                  <a:rPr kumimoji="0" lang="uk-UA" altLang="uk-UA"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мовні</a:t>
                </a: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засоби</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grpSp>
        <p:sp>
          <p:nvSpPr>
            <p:cNvPr id="33" name="Rectangle 3"/>
            <p:cNvSpPr>
              <a:spLocks noChangeArrowheads="1"/>
            </p:cNvSpPr>
            <p:nvPr/>
          </p:nvSpPr>
          <p:spPr bwMode="auto">
            <a:xfrm>
              <a:off x="1499" y="6909"/>
              <a:ext cx="9181" cy="8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результати пізнання, що виражаються переважно в законах, теоріях, наукових гіпотезах</a:t>
              </a:r>
              <a:endParaRPr kumimoji="0" lang="uk-UA" altLang="uk-UA"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000" b="0" i="0" u="none" strike="noStrike" cap="none" normalizeH="0" baseline="0" dirty="0" smtClean="0">
                <a:ln>
                  <a:noFill/>
                </a:ln>
                <a:solidFill>
                  <a:schemeClr val="tx1"/>
                </a:solidFill>
                <a:effectLst/>
              </a:endParaRPr>
            </a:p>
          </p:txBody>
        </p:sp>
        <p:sp>
          <p:nvSpPr>
            <p:cNvPr id="34" name="Rectangle 2"/>
            <p:cNvSpPr>
              <a:spLocks noChangeArrowheads="1"/>
            </p:cNvSpPr>
            <p:nvPr/>
          </p:nvSpPr>
          <p:spPr bwMode="auto">
            <a:xfrm>
              <a:off x="1499" y="7924"/>
              <a:ext cx="9181" cy="11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цілі на досягнення істинного і достовірного, систематизованого знання, здатного пояснити явища, передбачити їхні можливі зміни і бути застосованим практично</a:t>
              </a:r>
              <a:endParaRPr kumimoji="0" lang="uk-UA" altLang="uk-UA" sz="1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900" b="0" i="0" u="none" strike="noStrike" cap="none" normalizeH="0" baseline="0" dirty="0" smtClean="0">
                <a:ln>
                  <a:noFill/>
                </a:ln>
                <a:solidFill>
                  <a:schemeClr val="tx1"/>
                </a:solidFill>
                <a:effectLst/>
              </a:endParaRPr>
            </a:p>
          </p:txBody>
        </p:sp>
      </p:gr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051790753"/>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323528" y="-11430"/>
            <a:ext cx="7812360" cy="830997"/>
          </a:xfrm>
          <a:prstGeom prst="rect">
            <a:avLst/>
          </a:prstGeom>
        </p:spPr>
        <p:txBody>
          <a:bodyPr wrap="square" anchor="ctr">
            <a:spAutoFit/>
          </a:bodyPr>
          <a:lstStyle/>
          <a:p>
            <a:pPr algn="ctr">
              <a:spcAft>
                <a:spcPts val="0"/>
              </a:spcAft>
            </a:pPr>
            <a:r>
              <a:rPr lang="ru-RU" sz="2400" b="1" dirty="0" err="1">
                <a:latin typeface="+mn-lt"/>
                <a:ea typeface="Calibri" panose="020F0502020204030204" pitchFamily="34" charset="0"/>
              </a:rPr>
              <a:t>Філософські</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концепції</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дослідження</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процесу</a:t>
            </a:r>
            <a:r>
              <a:rPr lang="ru-RU" sz="2400" b="1" dirty="0">
                <a:latin typeface="+mn-lt"/>
                <a:ea typeface="Calibri" panose="020F0502020204030204" pitchFamily="34" charset="0"/>
              </a:rPr>
              <a:t> </a:t>
            </a:r>
            <a:r>
              <a:rPr lang="ru-RU" sz="2400" b="1" dirty="0" err="1">
                <a:latin typeface="+mn-lt"/>
                <a:ea typeface="Calibri" panose="020F0502020204030204" pitchFamily="34" charset="0"/>
              </a:rPr>
              <a:t>пізнання</a:t>
            </a:r>
            <a:endParaRPr lang="ru-RU" sz="2400" b="1" dirty="0">
              <a:latin typeface="+mn-lt"/>
              <a:ea typeface="Calibri" panose="020F0502020204030204" pitchFamily="34" charset="0"/>
            </a:endParaRPr>
          </a:p>
        </p:txBody>
      </p:sp>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87320228"/>
              </p:ext>
            </p:extLst>
          </p:nvPr>
        </p:nvGraphicFramePr>
        <p:xfrm>
          <a:off x="0" y="761999"/>
          <a:ext cx="9143999" cy="6096000"/>
        </p:xfrm>
        <a:graphic>
          <a:graphicData uri="http://schemas.openxmlformats.org/drawingml/2006/table">
            <a:tbl>
              <a:tblPr>
                <a:tableStyleId>{69CF1AB2-1976-4502-BF36-3FF5EA218861}</a:tableStyleId>
              </a:tblPr>
              <a:tblGrid>
                <a:gridCol w="991393">
                  <a:extLst>
                    <a:ext uri="{9D8B030D-6E8A-4147-A177-3AD203B41FA5}">
                      <a16:colId xmlns="" xmlns:a16="http://schemas.microsoft.com/office/drawing/2014/main" val="560480302"/>
                    </a:ext>
                  </a:extLst>
                </a:gridCol>
                <a:gridCol w="2371667">
                  <a:extLst>
                    <a:ext uri="{9D8B030D-6E8A-4147-A177-3AD203B41FA5}">
                      <a16:colId xmlns="" xmlns:a16="http://schemas.microsoft.com/office/drawing/2014/main" val="2542742595"/>
                    </a:ext>
                  </a:extLst>
                </a:gridCol>
                <a:gridCol w="5780939">
                  <a:extLst>
                    <a:ext uri="{9D8B030D-6E8A-4147-A177-3AD203B41FA5}">
                      <a16:colId xmlns="" xmlns:a16="http://schemas.microsoft.com/office/drawing/2014/main" val="3689235818"/>
                    </a:ext>
                  </a:extLst>
                </a:gridCol>
              </a:tblGrid>
              <a:tr h="317688">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 </a:t>
                      </a:r>
                    </a:p>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Емпірична концепція</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(Ф. Бекон, </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r>
                        <a:rPr lang="en-US" sz="1800" i="1" dirty="0" smtClean="0">
                          <a:solidFill>
                            <a:schemeClr val="tx2"/>
                          </a:solidFill>
                          <a:effectLst/>
                          <a:latin typeface="Times New Roman" panose="02020603050405020304" pitchFamily="18" charset="0"/>
                          <a:cs typeface="Times New Roman" panose="02020603050405020304" pitchFamily="18" charset="0"/>
                        </a:rPr>
                        <a:t>   </a:t>
                      </a:r>
                      <a:r>
                        <a:rPr lang="uk-UA" sz="1800" i="1" dirty="0" smtClean="0">
                          <a:solidFill>
                            <a:schemeClr val="tx2"/>
                          </a:solidFill>
                          <a:effectLst/>
                          <a:latin typeface="Times New Roman" panose="02020603050405020304" pitchFamily="18" charset="0"/>
                          <a:cs typeface="Times New Roman" panose="02020603050405020304" pitchFamily="18" charset="0"/>
                        </a:rPr>
                        <a:t>Т</a:t>
                      </a:r>
                      <a:r>
                        <a:rPr lang="uk-UA" sz="1800" i="1" dirty="0">
                          <a:solidFill>
                            <a:schemeClr val="tx2"/>
                          </a:solidFill>
                          <a:effectLst/>
                          <a:latin typeface="Times New Roman" panose="02020603050405020304" pitchFamily="18" charset="0"/>
                          <a:cs typeface="Times New Roman" panose="02020603050405020304" pitchFamily="18" charset="0"/>
                        </a:rPr>
                        <a:t>. Гоббс)</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dirty="0">
                          <a:solidFill>
                            <a:schemeClr val="tx2"/>
                          </a:solidFill>
                          <a:effectLst/>
                          <a:latin typeface="Times New Roman" panose="02020603050405020304" pitchFamily="18" charset="0"/>
                          <a:cs typeface="Times New Roman" panose="02020603050405020304" pitchFamily="18" charset="0"/>
                        </a:rPr>
                        <a:t>Пізнання є ключем до всіх інших наук, бо має у собі “розумове знаряддя”, яке дає розумові вказівки або попереджає щодо помилок (“примар”). Бекон вважав, що поширена на той час логіка не є корисною для набуття пізнання. Порушуючи питання про новий метод “іншої логіки”, він наголошував, що нова логіка, на відміну від суто формальної, має виходити не тільки з природи розуму, але й з природи речей, “не вигадувати та надумувати”, а відкривати й відображати те, що здійснює природа, тобто бути змістовною та об'єктивною. Основою пізнання є досвід, а чуттєві форми визначають результати отриманої наукової інформації. Порівняно з логічними формами почуття має перевагу щодо достовірності, тоді як логічне мислення здатне спрямовувати пізнання в помилкове русло</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1366612">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сенсуалізму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Дж</a:t>
                      </a:r>
                      <a:r>
                        <a:rPr lang="uk-UA" sz="1800" i="1" dirty="0">
                          <a:solidFill>
                            <a:schemeClr val="tx2"/>
                          </a:solidFill>
                          <a:effectLst/>
                          <a:latin typeface="Times New Roman" panose="02020603050405020304" pitchFamily="18" charset="0"/>
                          <a:cs typeface="Times New Roman" panose="02020603050405020304" pitchFamily="18" charset="0"/>
                        </a:rPr>
                        <a:t>. Локк) </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sz="1300" dirty="0">
                          <a:solidFill>
                            <a:schemeClr val="tx2"/>
                          </a:solidFill>
                          <a:effectLst/>
                          <a:latin typeface="Times New Roman" panose="02020603050405020304" pitchFamily="18" charset="0"/>
                          <a:cs typeface="Times New Roman" panose="02020603050405020304" pitchFamily="18" charset="0"/>
                        </a:rPr>
                        <a:t>“Немає нічого в розумі, чого не було б у відчуттях” – основний принцип сенсуалізму. Логічному мисленню як виду пізнання відводиться роль певного шостого чуття, що впорядковує емпіричний матеріал, який надають інші п'ять органів чуття. Приміром, </a:t>
                      </a:r>
                      <a:r>
                        <a:rPr lang="uk-UA" sz="1300" dirty="0" err="1">
                          <a:solidFill>
                            <a:schemeClr val="tx2"/>
                          </a:solidFill>
                          <a:effectLst/>
                          <a:latin typeface="Times New Roman" panose="02020603050405020304" pitchFamily="18" charset="0"/>
                          <a:cs typeface="Times New Roman" panose="02020603050405020304" pitchFamily="18" charset="0"/>
                        </a:rPr>
                        <a:t>Дж</a:t>
                      </a:r>
                      <a:r>
                        <a:rPr lang="uk-UA" sz="1300" dirty="0">
                          <a:solidFill>
                            <a:schemeClr val="tx2"/>
                          </a:solidFill>
                          <a:effectLst/>
                          <a:latin typeface="Times New Roman" panose="02020603050405020304" pitchFamily="18" charset="0"/>
                          <a:cs typeface="Times New Roman" panose="02020603050405020304" pitchFamily="18" charset="0"/>
                        </a:rPr>
                        <a:t>. Локк вважав, що знання не має в собі нічого того, що не було присутнім у чуттєвому досвіді. Поняття “сенсуалізм” (з лат. </a:t>
                      </a:r>
                      <a:r>
                        <a:rPr lang="uk-UA" sz="1300" dirty="0" err="1">
                          <a:solidFill>
                            <a:schemeClr val="tx2"/>
                          </a:solidFill>
                          <a:effectLst/>
                          <a:latin typeface="Times New Roman" panose="02020603050405020304" pitchFamily="18" charset="0"/>
                          <a:cs typeface="Times New Roman" panose="02020603050405020304" pitchFamily="18" charset="0"/>
                        </a:rPr>
                        <a:t>sensu</a:t>
                      </a:r>
                      <a:r>
                        <a:rPr lang="uk-UA" sz="1300" dirty="0">
                          <a:solidFill>
                            <a:schemeClr val="tx2"/>
                          </a:solidFill>
                          <a:effectLst/>
                          <a:latin typeface="Times New Roman" panose="02020603050405020304" pitchFamily="18" charset="0"/>
                          <a:cs typeface="Times New Roman" panose="02020603050405020304" pitchFamily="18" charset="0"/>
                        </a:rPr>
                        <a:t> – “почуття”) вживається для характеристики представників ранньої філософії, а саме – тих, які надавали почуттям перевагу над розумом</a:t>
                      </a: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r h="2147534">
                <a:tc>
                  <a:txBody>
                    <a:bodyPr/>
                    <a:lstStyle/>
                    <a:p>
                      <a:pPr algn="ctr">
                        <a:lnSpc>
                          <a:spcPct val="115000"/>
                        </a:lnSpc>
                        <a:spcAft>
                          <a:spcPts val="0"/>
                        </a:spcAft>
                      </a:pPr>
                      <a:r>
                        <a:rPr lang="uk-UA" sz="1800" dirty="0">
                          <a:solidFill>
                            <a:schemeClr val="tx2"/>
                          </a:solidFill>
                          <a:effectLst/>
                          <a:latin typeface="Times New Roman" panose="02020603050405020304" pitchFamily="18" charset="0"/>
                          <a:cs typeface="Times New Roman" panose="02020603050405020304" pitchFamily="18" charset="0"/>
                        </a:rPr>
                        <a:t>XVII ст.</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Концепція раціоналізму </a:t>
                      </a:r>
                    </a:p>
                    <a:p>
                      <a:pPr algn="ctr">
                        <a:lnSpc>
                          <a:spcPct val="115000"/>
                        </a:lnSpc>
                        <a:spcAft>
                          <a:spcPts val="0"/>
                        </a:spcAft>
                      </a:pPr>
                      <a:r>
                        <a:rPr lang="uk-UA" sz="1800" i="1" dirty="0">
                          <a:solidFill>
                            <a:schemeClr val="tx2"/>
                          </a:solidFill>
                          <a:effectLst/>
                          <a:latin typeface="Times New Roman" panose="02020603050405020304" pitchFamily="18" charset="0"/>
                          <a:cs typeface="Times New Roman" panose="02020603050405020304" pitchFamily="18" charset="0"/>
                        </a:rPr>
                        <a:t>(</a:t>
                      </a:r>
                      <a:r>
                        <a:rPr lang="uk-UA" sz="1800" i="1" dirty="0" err="1">
                          <a:solidFill>
                            <a:schemeClr val="tx2"/>
                          </a:solidFill>
                          <a:effectLst/>
                          <a:latin typeface="Times New Roman" panose="02020603050405020304" pitchFamily="18" charset="0"/>
                          <a:cs typeface="Times New Roman" panose="02020603050405020304" pitchFamily="18" charset="0"/>
                        </a:rPr>
                        <a:t>Рене</a:t>
                      </a:r>
                      <a:r>
                        <a:rPr lang="uk-UA" sz="1800" i="1" dirty="0">
                          <a:solidFill>
                            <a:schemeClr val="tx2"/>
                          </a:solidFill>
                          <a:effectLst/>
                          <a:latin typeface="Times New Roman" panose="02020603050405020304" pitchFamily="18" charset="0"/>
                          <a:cs typeface="Times New Roman" panose="02020603050405020304" pitchFamily="18" charset="0"/>
                        </a:rPr>
                        <a:t> Декарт)</a:t>
                      </a:r>
                      <a:endPar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cs typeface="Times New Roman" panose="02020603050405020304" pitchFamily="18" charset="0"/>
                        </a:rPr>
                        <a:t>Раціоналісти – це вчені, які ставлять розум, логічне мислення над почуттям. Вважають, що органи почуття надають лише поверхове й ілюзорне знання, а справжню наукову істину можна встановити лише на основі суворого логічного аналізу. Вся філософія та гносеологія Декарта охоплені переконанням у безмежності людського розуму, у надзвичайній силі пізнання, мислення та понятійного бачення сутності речей. Щоб побудувати храм нової, раціональної, культури потрібний чистий “будівельний майданчик”, тобто спочатку слід “розчистити ґрунт” від традиційної культури. Цю роботу, за Декартом, виконує сумнів: усе є сумнівним, безсумнівним є лише факт самого сумніву. Для Декарта сумнів – це не порожній скептицизм, а дещо конструктивне, всезагальне та універсальне</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98787139"/>
                  </a:ext>
                </a:extLst>
              </a:tr>
            </a:tbl>
          </a:graphicData>
        </a:graphic>
      </p:graphicFrame>
    </p:spTree>
    <p:extLst>
      <p:ext uri="{BB962C8B-B14F-4D97-AF65-F5344CB8AC3E}">
        <p14:creationId xmlns:p14="http://schemas.microsoft.com/office/powerpoint/2010/main" val="3085228631"/>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954153293"/>
              </p:ext>
            </p:extLst>
          </p:nvPr>
        </p:nvGraphicFramePr>
        <p:xfrm>
          <a:off x="23997" y="0"/>
          <a:ext cx="9143999" cy="7795725"/>
        </p:xfrm>
        <a:graphic>
          <a:graphicData uri="http://schemas.openxmlformats.org/drawingml/2006/table">
            <a:tbl>
              <a:tblPr>
                <a:tableStyleId>{69CF1AB2-1976-4502-BF36-3FF5EA218861}</a:tableStyleId>
              </a:tblPr>
              <a:tblGrid>
                <a:gridCol w="1259632">
                  <a:extLst>
                    <a:ext uri="{9D8B030D-6E8A-4147-A177-3AD203B41FA5}">
                      <a16:colId xmlns="" xmlns:a16="http://schemas.microsoft.com/office/drawing/2014/main" val="560480302"/>
                    </a:ext>
                  </a:extLst>
                </a:gridCol>
                <a:gridCol w="2103428">
                  <a:extLst>
                    <a:ext uri="{9D8B030D-6E8A-4147-A177-3AD203B41FA5}">
                      <a16:colId xmlns="" xmlns:a16="http://schemas.microsoft.com/office/drawing/2014/main" val="2542742595"/>
                    </a:ext>
                  </a:extLst>
                </a:gridCol>
                <a:gridCol w="5780939">
                  <a:extLst>
                    <a:ext uri="{9D8B030D-6E8A-4147-A177-3AD203B41FA5}">
                      <a16:colId xmlns="" xmlns:a16="http://schemas.microsoft.com/office/drawing/2014/main" val="3689235818"/>
                    </a:ext>
                  </a:extLst>
                </a:gridCol>
              </a:tblGrid>
              <a:tr h="363109">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3137899">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XVIII ст.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ХIХ ст.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Німецька класична філософія (І. Кант)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Її основоположник І. Кант вперше спробував пов'язати проблеми гносеології з дослідженням історичних форм діяльності людей, стверджуючи, що об'єкт як такий існує лише у формах діяльності суб'єкта. Головне питання своєї гносеологічної концепції – про джерела та межі пізнання – І. Кант сформулював як питання про можливості апріорних синтетичних суджень, які дають нове знання у кожному з трьох головних видів знання – математиці, теоретичному природознавстві та метафізиці як пізнанні істинно сущого. Вирішуючи ці питання, І. Кант досліджував три головні характеристики пізнання – чуттєвість, </a:t>
                      </a:r>
                      <a:r>
                        <a:rPr lang="uk-UA" sz="16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розсудок</a:t>
                      </a:r>
                      <a:r>
                        <a:rPr lang="uk-UA" sz="16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та розум. Він вважав природним, фактичним та очевидним станом мислення діалектику, оскільки існуюча логіка не спроможна задовольнити актуальних потреби у сфері розв'язання природничих та соціальних проблем. У цьому зв'язку І. Кант поділив логіку на загальну (формальну) – логіку роздуму та трансцендентальну – логіку розуму, яка є початком діалектичної логіки</a:t>
                      </a:r>
                      <a:endParaRPr lang="uk-UA"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3531176">
                <a:tc>
                  <a:txBody>
                    <a:bodyPr/>
                    <a:lstStyle/>
                    <a:p>
                      <a:pPr algn="ctr">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наприкінці XIX – перша половина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uk-UA" sz="1800" i="1"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Раціоналістична </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гносеологія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600" spc="-3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Логіка </a:t>
                      </a:r>
                      <a:r>
                        <a:rPr lang="uk-UA" sz="16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філософська стосується не процесів мислення у його загальних суб'єктивних формах як емпірично даних, а об'єктивного характеру мислення, яке пізнає. </a:t>
                      </a:r>
                      <a:endParaRPr lang="uk-UA"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bl>
          </a:graphicData>
        </a:graphic>
      </p:graphicFrame>
    </p:spTree>
    <p:extLst>
      <p:ext uri="{BB962C8B-B14F-4D97-AF65-F5344CB8AC3E}">
        <p14:creationId xmlns:p14="http://schemas.microsoft.com/office/powerpoint/2010/main" val="3708970192"/>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09936359"/>
              </p:ext>
            </p:extLst>
          </p:nvPr>
        </p:nvGraphicFramePr>
        <p:xfrm>
          <a:off x="0" y="0"/>
          <a:ext cx="9249888" cy="6944206"/>
        </p:xfrm>
        <a:graphic>
          <a:graphicData uri="http://schemas.openxmlformats.org/drawingml/2006/table">
            <a:tbl>
              <a:tblPr>
                <a:tableStyleId>{69CF1AB2-1976-4502-BF36-3FF5EA218861}</a:tableStyleId>
              </a:tblPr>
              <a:tblGrid>
                <a:gridCol w="1458214">
                  <a:extLst>
                    <a:ext uri="{9D8B030D-6E8A-4147-A177-3AD203B41FA5}">
                      <a16:colId xmlns="" xmlns:a16="http://schemas.microsoft.com/office/drawing/2014/main" val="560480302"/>
                    </a:ext>
                  </a:extLst>
                </a:gridCol>
                <a:gridCol w="2225186">
                  <a:extLst>
                    <a:ext uri="{9D8B030D-6E8A-4147-A177-3AD203B41FA5}">
                      <a16:colId xmlns="" xmlns:a16="http://schemas.microsoft.com/office/drawing/2014/main" val="2542742595"/>
                    </a:ext>
                  </a:extLst>
                </a:gridCol>
                <a:gridCol w="5566488">
                  <a:extLst>
                    <a:ext uri="{9D8B030D-6E8A-4147-A177-3AD203B41FA5}">
                      <a16:colId xmlns="" xmlns:a16="http://schemas.microsoft.com/office/drawing/2014/main" val="3689235818"/>
                    </a:ext>
                  </a:extLst>
                </a:gridCol>
              </a:tblGrid>
              <a:tr h="264315">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2086344">
                <a:tc>
                  <a:txBody>
                    <a:bodyPr/>
                    <a:lstStyle/>
                    <a:p>
                      <a:pPr algn="ctr">
                        <a:spcAft>
                          <a:spcPts val="0"/>
                        </a:spcAft>
                      </a:pPr>
                      <a:r>
                        <a:rPr lang="uk-UA"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r h="2253671">
                <a:tc>
                  <a:txBody>
                    <a:bodyPr/>
                    <a:lstStyle/>
                    <a:p>
                      <a:pPr algn="ctr">
                        <a:spcAft>
                          <a:spcPts val="0"/>
                        </a:spcAft>
                      </a:pPr>
                      <a:r>
                        <a:rPr lang="uk-UA" sz="18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XIX – XX ст.</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інтуїтивізму</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Микола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Лоський</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виходив з того, що теорію пізнання слід вибудовувати, не спираючись на жодну теорію, вироблену іншими науками, тобто не користуватись твердженнями інших наук як засновками. Теорію знання потрібно розпочинати з аналізу дійсних на даний момент переживань. За такого аналізу, на думку Миколи </a:t>
                      </a:r>
                      <a:r>
                        <a:rPr lang="uk-UA" sz="15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Лоського</a:t>
                      </a:r>
                      <a:r>
                        <a:rPr lang="uk-UA" sz="15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можна використовувати здобутки інших наук, але тільки як матеріал, а не як основу для теорії пізнання. Адже знання не є копією, символом чи уявою дійсності для суб'єкта, який пізнає. Знання – це сама дійсність, саме життя, яке аналізується шляхом порівняння</a:t>
                      </a:r>
                      <a:endParaRPr lang="uk-UA"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56497605"/>
                  </a:ext>
                </a:extLst>
              </a:tr>
            </a:tbl>
          </a:graphicData>
        </a:graphic>
      </p:graphicFrame>
    </p:spTree>
    <p:extLst>
      <p:ext uri="{BB962C8B-B14F-4D97-AF65-F5344CB8AC3E}">
        <p14:creationId xmlns:p14="http://schemas.microsoft.com/office/powerpoint/2010/main" val="1720111696"/>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420139157"/>
              </p:ext>
            </p:extLst>
          </p:nvPr>
        </p:nvGraphicFramePr>
        <p:xfrm>
          <a:off x="71033" y="0"/>
          <a:ext cx="9249888" cy="6901848"/>
        </p:xfrm>
        <a:graphic>
          <a:graphicData uri="http://schemas.openxmlformats.org/drawingml/2006/table">
            <a:tbl>
              <a:tblPr>
                <a:tableStyleId>{69CF1AB2-1976-4502-BF36-3FF5EA218861}</a:tableStyleId>
              </a:tblPr>
              <a:tblGrid>
                <a:gridCol w="1458214">
                  <a:extLst>
                    <a:ext uri="{9D8B030D-6E8A-4147-A177-3AD203B41FA5}">
                      <a16:colId xmlns="" xmlns:a16="http://schemas.microsoft.com/office/drawing/2014/main" val="560480302"/>
                    </a:ext>
                  </a:extLst>
                </a:gridCol>
                <a:gridCol w="2225186">
                  <a:extLst>
                    <a:ext uri="{9D8B030D-6E8A-4147-A177-3AD203B41FA5}">
                      <a16:colId xmlns="" xmlns:a16="http://schemas.microsoft.com/office/drawing/2014/main" val="2542742595"/>
                    </a:ext>
                  </a:extLst>
                </a:gridCol>
                <a:gridCol w="5566488">
                  <a:extLst>
                    <a:ext uri="{9D8B030D-6E8A-4147-A177-3AD203B41FA5}">
                      <a16:colId xmlns="" xmlns:a16="http://schemas.microsoft.com/office/drawing/2014/main" val="3689235818"/>
                    </a:ext>
                  </a:extLst>
                </a:gridCol>
              </a:tblGrid>
              <a:tr h="294562">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1810185">
                <a:tc>
                  <a:txBody>
                    <a:bodyPr/>
                    <a:lstStyle/>
                    <a:p>
                      <a:pPr algn="ctr">
                        <a:lnSpc>
                          <a:spcPct val="115000"/>
                        </a:lnSpc>
                        <a:spcAft>
                          <a:spcPts val="0"/>
                        </a:spcAft>
                      </a:pPr>
                      <a:r>
                        <a:rPr lang="uk-UA" sz="175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XIX ст.</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діалектико-матеріалістичної гносеології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(Карл Маркс,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Фрідріх Енгельс)</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передбачає розуміння пізнання як певної форми духовного виробництва, як процесу відображення дійсності, яка існує незалежно від свідомості, передуючи їй. Процес пізнання цієї дійсності є принципово можливим і становить активне творче відображення реальності у процесі зміни її людьми, тобто в процесі суспільної практики. Процес пізнання, за Марксом та Енгельсом, детермінований соціокультурними факторами і здійснюється не ізольованим суб'єктом як “гносеологічним Робінзоном”, а людиною, яка є соціальною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істотою</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тобто сукупністю усіх соціальних відносин. Активність цієї людини – найважливіша передумова пізнавального процесу</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2353240">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XX ст.</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постпозитивізму</a:t>
                      </a:r>
                      <a:r>
                        <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Фейєрабенд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Головним предметом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постпозитивістської</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гносеології є розвиток знання в його цілісності. Аналіз механізмів зростання і зміни знання він здійснює на підставі історії науки, а не її результатів, зафіксованих у певних формальних </a:t>
                      </a:r>
                      <a:r>
                        <a:rPr lang="uk-UA" sz="1300" spc="-4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4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засобах. Цим зумовлене намагання історично, діалектично усвідомити пізнавальний процес як ідею зростання, розвитку знання (К. Поппер та його послідовники); думку про єдність “нормального життя” (кількісне зростання) та “наукових революцій”, стрибків (Т. Кун); положення про взаємопроникнення, переходи емпіричного і теоретичного в пізнанні, теорії та практиці тощо. Послідовники постпозитивізму довели, що “чистих фактів “, які б не торкалися будь-яких концептуальних висновків (як вважали логічні позитивісти), не існує, наукові факти завжди “теоретично навантажені”. Окрім того, вони вказали на те, що відкриття нового знання та його обґрунтування – це єдиний процес: виникнення та розвиток нової наукової теорії водночас є обґрунтуванням її.</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r h="1994568">
                <a:tc>
                  <a:txBody>
                    <a:bodyPr/>
                    <a:lstStyle/>
                    <a:p>
                      <a:pPr algn="ctr">
                        <a:spcAft>
                          <a:spcPts val="0"/>
                        </a:spcAft>
                      </a:pPr>
                      <a:r>
                        <a:rPr lang="uk-UA" sz="1750" i="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Кінець              ХХ ст. </a:t>
                      </a:r>
                      <a:endParaRPr lang="uk-UA" sz="175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структуралізму                     (К.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Леві-Строс</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Лакан</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П.Фу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постструктуралізму</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(Ж.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Деррід</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А. </a:t>
                      </a:r>
                      <a:r>
                        <a:rPr lang="uk-UA" sz="175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Дельоз</a:t>
                      </a:r>
                      <a:r>
                        <a:rPr lang="uk-UA" sz="175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7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Учені цього напряму досліджували філософське та гуманітарне знання. Якщо представники структуралізму головну увагу приділяли структурі зазначених видів знання, то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постструктуралісти</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намагались усвідомити структуру і все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позаструктурне</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у знанні під кутом зору їх ґенези та історичного розвитку. Обидва підходи вивчали специфіку і методи гуманітарного знання, загальні механізми його функціонування, відмінності від природничого знання, єдність синхронного та </a:t>
                      </a:r>
                      <a:r>
                        <a:rPr lang="uk-UA" sz="1300" spc="-3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діахронного</a:t>
                      </a:r>
                      <a:r>
                        <a:rPr lang="uk-UA" sz="130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 пізнанні соціокультурних утворень (мова, мистецтво, література, мода тощо)</a:t>
                      </a:r>
                      <a:endParaRPr lang="uk-UA" sz="13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56497605"/>
                  </a:ext>
                </a:extLst>
              </a:tr>
            </a:tbl>
          </a:graphicData>
        </a:graphic>
      </p:graphicFrame>
    </p:spTree>
    <p:extLst>
      <p:ext uri="{BB962C8B-B14F-4D97-AF65-F5344CB8AC3E}">
        <p14:creationId xmlns:p14="http://schemas.microsoft.com/office/powerpoint/2010/main" val="3109308834"/>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109112226"/>
              </p:ext>
            </p:extLst>
          </p:nvPr>
        </p:nvGraphicFramePr>
        <p:xfrm>
          <a:off x="0" y="0"/>
          <a:ext cx="9320921" cy="6900540"/>
        </p:xfrm>
        <a:graphic>
          <a:graphicData uri="http://schemas.openxmlformats.org/drawingml/2006/table">
            <a:tbl>
              <a:tblPr>
                <a:tableStyleId>{69CF1AB2-1976-4502-BF36-3FF5EA218861}</a:tableStyleId>
              </a:tblPr>
              <a:tblGrid>
                <a:gridCol w="1270288">
                  <a:extLst>
                    <a:ext uri="{9D8B030D-6E8A-4147-A177-3AD203B41FA5}">
                      <a16:colId xmlns="" xmlns:a16="http://schemas.microsoft.com/office/drawing/2014/main" val="560480302"/>
                    </a:ext>
                  </a:extLst>
                </a:gridCol>
                <a:gridCol w="2176829">
                  <a:extLst>
                    <a:ext uri="{9D8B030D-6E8A-4147-A177-3AD203B41FA5}">
                      <a16:colId xmlns="" xmlns:a16="http://schemas.microsoft.com/office/drawing/2014/main" val="2542742595"/>
                    </a:ext>
                  </a:extLst>
                </a:gridCol>
                <a:gridCol w="5873804">
                  <a:extLst>
                    <a:ext uri="{9D8B030D-6E8A-4147-A177-3AD203B41FA5}">
                      <a16:colId xmlns=""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bl>
          </a:graphicData>
        </a:graphic>
      </p:graphicFrame>
    </p:spTree>
    <p:extLst>
      <p:ext uri="{BB962C8B-B14F-4D97-AF65-F5344CB8AC3E}">
        <p14:creationId xmlns:p14="http://schemas.microsoft.com/office/powerpoint/2010/main" val="613527337"/>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1105767065"/>
              </p:ext>
            </p:extLst>
          </p:nvPr>
        </p:nvGraphicFramePr>
        <p:xfrm>
          <a:off x="0" y="0"/>
          <a:ext cx="9320921" cy="6900540"/>
        </p:xfrm>
        <a:graphic>
          <a:graphicData uri="http://schemas.openxmlformats.org/drawingml/2006/table">
            <a:tbl>
              <a:tblPr>
                <a:tableStyleId>{69CF1AB2-1976-4502-BF36-3FF5EA218861}</a:tableStyleId>
              </a:tblPr>
              <a:tblGrid>
                <a:gridCol w="1270288">
                  <a:extLst>
                    <a:ext uri="{9D8B030D-6E8A-4147-A177-3AD203B41FA5}">
                      <a16:colId xmlns="" xmlns:a16="http://schemas.microsoft.com/office/drawing/2014/main" val="560480302"/>
                    </a:ext>
                  </a:extLst>
                </a:gridCol>
                <a:gridCol w="2176829">
                  <a:extLst>
                    <a:ext uri="{9D8B030D-6E8A-4147-A177-3AD203B41FA5}">
                      <a16:colId xmlns="" xmlns:a16="http://schemas.microsoft.com/office/drawing/2014/main" val="2542742595"/>
                    </a:ext>
                  </a:extLst>
                </a:gridCol>
                <a:gridCol w="5873804">
                  <a:extLst>
                    <a:ext uri="{9D8B030D-6E8A-4147-A177-3AD203B41FA5}">
                      <a16:colId xmlns=""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2649708">
                <a:tc>
                  <a:txBody>
                    <a:bodyPr/>
                    <a:lstStyle/>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Початок        20-х – </a:t>
                      </a:r>
                    </a:p>
                    <a:p>
                      <a:pPr algn="ctr">
                        <a:lnSpc>
                          <a:spcPct val="115000"/>
                        </a:lnSpc>
                        <a:spcAft>
                          <a:spcPts val="0"/>
                        </a:spcAft>
                      </a:pP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60-ті роки </a:t>
                      </a: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Аналітична філософія</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Рассел,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Л.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Вітгенштейн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Куайн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Дж</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Остін,</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Карнап</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-гносеологічну проблематику аналітична філософія розглядає у сфері мови, вирішуючи її на основі аналізу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мовних</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засобів і виразів. Водночас вона наголошує на важливій ролі аналізу в пізнавальній діяльності, намагається використати його для перетворення філософії на струнке й аргументоване знання. Завдяки цьому відбувається певне розмивання меж між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-методологічними та логіко-гносеологічними проблемами, з одного боку, і суто науковими – з другого. Усе більшу увагу сучасної аналітичної філософії привертають такі проблеми, як відношення концептуальних засобів до реальності; перетворення аналізу з мети </a:t>
                      </a:r>
                      <a:r>
                        <a:rPr lang="uk-UA" sz="1300" spc="-1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300" spc="-1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-гносеологічної діяльності на одне з її пізнавальних знарядь; відмова від розуміння аналізу як жорстко пов'язаного з певною парадигмою знання; розширення самого поняття “аналіз”, предметом якого стають будь-які проблеми; прагнення усвідомити ці проблеми на історичних, діалектичних засадах</a:t>
                      </a:r>
                      <a:endPar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Ю.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Габермас</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М. Гайдеггер,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Рікьор</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uk-UA" sz="1300" i="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герменевтики</a:t>
                      </a:r>
                      <a:r>
                        <a:rPr lang="uk-UA" sz="13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головну увагу приділяє дослідженню особливостей гуманітарного знання, способів його здобуття та відмінностей від природознавства, намагається виявити спільне й відмінне у пізнанні та розумінні. Так,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виходить з того, що реально існують різні способи ставлення людини до світу, серед яких науково-теоретичне його освоєння є лише однією з позицій буття людини. Йдеться про те, що спосіб пізнання, пов'язаний з поняттями “наука”, “науковий метод”, не є єдиним чи універсальним. Істина пізнається не тільки й не стільки за допомогою наукового методу, найважливішими способами її розкриття є філософія, мистецтво та історія. X.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наголошував, що філософська герменевтика центральною своєю проблемою має розуміння як таке. Та й сама вона є універсальним аспектом філософії, а її головною метою є осягнення “дива розуміння”, яке, в свою чергу, є способом існування людини, що пізнає, оцінює та діє. Такий універсальний спосіб оволодіння світом невіддільний від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саморозуміння</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інтерпретатора. За своєю суттю розуміння є пошуком сенсу. Розуміння світу людиною та порозуміння між людьми, на думку Х. </a:t>
                      </a:r>
                      <a:r>
                        <a:rPr lang="uk-UA" sz="13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Гадамера</a:t>
                      </a:r>
                      <a:r>
                        <a:rPr lang="uk-UA" sz="13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відбуваються у царині мови, яка є специфічною реальністю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bl>
          </a:graphicData>
        </a:graphic>
      </p:graphicFrame>
    </p:spTree>
    <p:extLst>
      <p:ext uri="{BB962C8B-B14F-4D97-AF65-F5344CB8AC3E}">
        <p14:creationId xmlns:p14="http://schemas.microsoft.com/office/powerpoint/2010/main" val="2097327458"/>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17"/>
          <p:cNvSpPr>
            <a:spLocks noChangeArrowheads="1"/>
          </p:cNvSpPr>
          <p:nvPr/>
        </p:nvSpPr>
        <p:spPr bwMode="auto">
          <a:xfrm>
            <a:off x="1256184" y="32468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8" name="Rectangle 4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7"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71500" algn="l"/>
              </a:tabLst>
              <a:defRPr>
                <a:solidFill>
                  <a:schemeClr val="tx1"/>
                </a:solidFill>
                <a:latin typeface="Arial" panose="020B0604020202020204" pitchFamily="34" charset="0"/>
              </a:defRPr>
            </a:lvl1pPr>
            <a:lvl2pPr>
              <a:tabLst>
                <a:tab pos="571500" algn="l"/>
              </a:tabLst>
              <a:defRPr>
                <a:solidFill>
                  <a:schemeClr val="tx1"/>
                </a:solidFill>
                <a:latin typeface="Arial" panose="020B0604020202020204" pitchFamily="34" charset="0"/>
              </a:defRPr>
            </a:lvl2pPr>
            <a:lvl3pPr>
              <a:tabLst>
                <a:tab pos="571500" algn="l"/>
              </a:tabLst>
              <a:defRPr>
                <a:solidFill>
                  <a:schemeClr val="tx1"/>
                </a:solidFill>
                <a:latin typeface="Arial" panose="020B0604020202020204" pitchFamily="34" charset="0"/>
              </a:defRPr>
            </a:lvl3pPr>
            <a:lvl4pPr>
              <a:tabLst>
                <a:tab pos="571500" algn="l"/>
              </a:tabLst>
              <a:defRPr>
                <a:solidFill>
                  <a:schemeClr val="tx1"/>
                </a:solidFill>
                <a:latin typeface="Arial" panose="020B0604020202020204" pitchFamily="34" charset="0"/>
              </a:defRPr>
            </a:lvl4pPr>
            <a:lvl5pPr>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4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uk-UA" altLang="uk-UA"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uk-UA" altLang="uk-UA" sz="7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37" name="Rectangle 28"/>
          <p:cNvSpPr>
            <a:spLocks noChangeArrowheads="1"/>
          </p:cNvSpPr>
          <p:nvPr/>
        </p:nvSpPr>
        <p:spPr bwMode="auto">
          <a:xfrm>
            <a:off x="744463" y="195091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3961773559"/>
              </p:ext>
            </p:extLst>
          </p:nvPr>
        </p:nvGraphicFramePr>
        <p:xfrm>
          <a:off x="0" y="0"/>
          <a:ext cx="9320921" cy="6900540"/>
        </p:xfrm>
        <a:graphic>
          <a:graphicData uri="http://schemas.openxmlformats.org/drawingml/2006/table">
            <a:tbl>
              <a:tblPr>
                <a:tableStyleId>{69CF1AB2-1976-4502-BF36-3FF5EA218861}</a:tableStyleId>
              </a:tblPr>
              <a:tblGrid>
                <a:gridCol w="1043608">
                  <a:extLst>
                    <a:ext uri="{9D8B030D-6E8A-4147-A177-3AD203B41FA5}">
                      <a16:colId xmlns="" xmlns:a16="http://schemas.microsoft.com/office/drawing/2014/main" val="560480302"/>
                    </a:ext>
                  </a:extLst>
                </a:gridCol>
                <a:gridCol w="2403509">
                  <a:extLst>
                    <a:ext uri="{9D8B030D-6E8A-4147-A177-3AD203B41FA5}">
                      <a16:colId xmlns="" xmlns:a16="http://schemas.microsoft.com/office/drawing/2014/main" val="2542742595"/>
                    </a:ext>
                  </a:extLst>
                </a:gridCol>
                <a:gridCol w="5873804">
                  <a:extLst>
                    <a:ext uri="{9D8B030D-6E8A-4147-A177-3AD203B41FA5}">
                      <a16:colId xmlns="" xmlns:a16="http://schemas.microsoft.com/office/drawing/2014/main" val="3689235818"/>
                    </a:ext>
                  </a:extLst>
                </a:gridCol>
              </a:tblGrid>
              <a:tr h="307980">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Період </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Філософська течія</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2000" dirty="0">
                          <a:solidFill>
                            <a:schemeClr val="tx2"/>
                          </a:solidFill>
                          <a:effectLst/>
                          <a:latin typeface="Times New Roman" panose="02020603050405020304" pitchFamily="18" charset="0"/>
                          <a:cs typeface="Times New Roman" panose="02020603050405020304" pitchFamily="18" charset="0"/>
                        </a:rPr>
                        <a:t>Характеристика</a:t>
                      </a:r>
                      <a:endParaRPr lang="uk-UA" sz="2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209" marR="512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24621604"/>
                  </a:ext>
                </a:extLst>
              </a:tr>
              <a:tr h="2649708">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еволюційної епістемології</a:t>
                      </a:r>
                      <a:r>
                        <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 Поппер, Т. Кун і   С.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Тулмін</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Напрям у західній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філософсько</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-гносеологічній думці, головна мета якого – виявити ґенезу та етапи розвитку пізнання, його форм та методів у контексті еволюції живої природи. Еволюційна епістемологія намагається створити узагальнену теорію розвитку науки, спираючись на принцип історизму і намагаючись опосередкувати крайнощі раціоналізму та ірраціоналізму, когнітивного та соціального, природознавства та соціально-гуманітарних наук тощо. Представлена вона в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постпозитивістських</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моделях зростання і розвитку наукового знання </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93307153"/>
                  </a:ext>
                </a:extLst>
              </a:tr>
              <a:tr h="3900312">
                <a:tc>
                  <a:txBody>
                    <a:bodyPr/>
                    <a:lstStyle/>
                    <a:p>
                      <a:pPr algn="ctr">
                        <a:lnSpc>
                          <a:spcPct val="115000"/>
                        </a:lnSpc>
                        <a:spcAft>
                          <a:spcPts val="0"/>
                        </a:spcAft>
                      </a:pPr>
                      <a:r>
                        <a:rPr lang="en-US"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XX </a:t>
                      </a:r>
                      <a:r>
                        <a:rPr lang="uk-UA" sz="1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ст.</a:t>
                      </a:r>
                    </a:p>
                    <a:p>
                      <a:pPr algn="ctr">
                        <a:lnSpc>
                          <a:spcPct val="115000"/>
                        </a:lnSpc>
                        <a:spcAft>
                          <a:spcPts val="0"/>
                        </a:spcAft>
                      </a:pP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Концепція генетичної епістемології </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(Жан </a:t>
                      </a:r>
                      <a:r>
                        <a:rPr lang="uk-UA" sz="1800"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8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Вона ґрунтується на принципі розширення інваріантності знання суб'єкта про об'єкт під впливом змін в умовах досвіду. Жан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зазначав, що епістемологія – це теорія достовірного знання, яке завжди є процесом, а не станом. Основним завданням її є визначення шляху, яким пізнання дістається реальності, а також зв'язків та відносин, які встановлюються між суб'єктом та об'єктом. При цьому суб'єкт у своїй пізнавальній діяльності не може не керуватися певними методологічними нормами й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регулятивами</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Одним з головних правил генетичної епістемології, на думку Жана </a:t>
                      </a:r>
                      <a:r>
                        <a:rPr lang="uk-UA" sz="17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Піаже</a:t>
                      </a:r>
                      <a:r>
                        <a:rPr lang="uk-UA"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є “правило співробітництва”, згідно з яким, вивчаючи, як зростає людське знання, вона у кожному конкретному випадку вдається до поєднання представників філософії, психології, логіки, математики, кібернетики та інших наук</a:t>
                      </a:r>
                      <a:endParaRPr lang="uk-UA"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9889661"/>
                  </a:ext>
                </a:extLst>
              </a:tr>
            </a:tbl>
          </a:graphicData>
        </a:graphic>
      </p:graphicFrame>
    </p:spTree>
    <p:extLst>
      <p:ext uri="{BB962C8B-B14F-4D97-AF65-F5344CB8AC3E}">
        <p14:creationId xmlns:p14="http://schemas.microsoft.com/office/powerpoint/2010/main" val="2665063226"/>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7504" y="-35064"/>
            <a:ext cx="8928992" cy="954107"/>
          </a:xfrm>
          <a:prstGeom prst="rect">
            <a:avLst/>
          </a:prstGeom>
        </p:spPr>
        <p:txBody>
          <a:bodyPr wrap="square">
            <a:spAutoFit/>
          </a:bodyPr>
          <a:lstStyle/>
          <a:p>
            <a:pPr algn="ctr">
              <a:spcAft>
                <a:spcPts val="0"/>
              </a:spcAft>
            </a:pPr>
            <a:r>
              <a:rPr lang="uk-UA" sz="2800" b="1" dirty="0">
                <a:latin typeface="+mn-lt"/>
                <a:ea typeface="Calibri" panose="020F0502020204030204" pitchFamily="34" charset="0"/>
              </a:rPr>
              <a:t>Дефініції </a:t>
            </a:r>
            <a:r>
              <a:rPr lang="uk-UA" sz="2800" b="1" dirty="0" err="1">
                <a:latin typeface="+mn-lt"/>
                <a:ea typeface="Calibri" panose="020F0502020204030204" pitchFamily="34" charset="0"/>
              </a:rPr>
              <a:t>терміна</a:t>
            </a:r>
            <a:r>
              <a:rPr lang="uk-UA" sz="2800" b="1" dirty="0">
                <a:latin typeface="+mn-lt"/>
                <a:ea typeface="Calibri" panose="020F0502020204030204" pitchFamily="34" charset="0"/>
              </a:rPr>
              <a:t> “пізнання”, надані різними вченими</a:t>
            </a:r>
            <a:endParaRPr lang="uk-UA" sz="2800" dirty="0">
              <a:effectLst/>
              <a:latin typeface="+mn-lt"/>
              <a:ea typeface="Calibri" panose="020F0502020204030204" pitchFamily="34"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2343151661"/>
              </p:ext>
            </p:extLst>
          </p:nvPr>
        </p:nvGraphicFramePr>
        <p:xfrm>
          <a:off x="114069" y="919041"/>
          <a:ext cx="8922427" cy="5822326"/>
        </p:xfrm>
        <a:graphic>
          <a:graphicData uri="http://schemas.openxmlformats.org/drawingml/2006/table">
            <a:tbl>
              <a:tblPr>
                <a:tableStyleId>{69CF1AB2-1976-4502-BF36-3FF5EA218861}</a:tableStyleId>
              </a:tblPr>
              <a:tblGrid>
                <a:gridCol w="1437912">
                  <a:extLst>
                    <a:ext uri="{9D8B030D-6E8A-4147-A177-3AD203B41FA5}">
                      <a16:colId xmlns="" xmlns:a16="http://schemas.microsoft.com/office/drawing/2014/main" val="2719709857"/>
                    </a:ext>
                  </a:extLst>
                </a:gridCol>
                <a:gridCol w="4456454">
                  <a:extLst>
                    <a:ext uri="{9D8B030D-6E8A-4147-A177-3AD203B41FA5}">
                      <a16:colId xmlns="" xmlns:a16="http://schemas.microsoft.com/office/drawing/2014/main" val="389615215"/>
                    </a:ext>
                  </a:extLst>
                </a:gridCol>
                <a:gridCol w="3028061">
                  <a:extLst>
                    <a:ext uri="{9D8B030D-6E8A-4147-A177-3AD203B41FA5}">
                      <a16:colId xmlns="" xmlns:a16="http://schemas.microsoft.com/office/drawing/2014/main" val="1287366688"/>
                    </a:ext>
                  </a:extLst>
                </a:gridCol>
              </a:tblGrid>
              <a:tr h="231067">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86962146"/>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Аристотель</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Будь-яке пізнання починається із здивування ..., а здивування породжує питання, а деякі питання – це проблема</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spc="-30" dirty="0" err="1">
                          <a:effectLst/>
                        </a:rPr>
                        <a:t>Barnes</a:t>
                      </a:r>
                      <a:r>
                        <a:rPr lang="uk-UA" sz="1400" spc="-30" dirty="0">
                          <a:effectLst/>
                        </a:rPr>
                        <a:t> </a:t>
                      </a:r>
                      <a:r>
                        <a:rPr lang="uk-UA" sz="1400" spc="-30" dirty="0" err="1">
                          <a:effectLst/>
                        </a:rPr>
                        <a:t>Jonathan</a:t>
                      </a:r>
                      <a:r>
                        <a:rPr lang="uk-UA" sz="1400" spc="-30" dirty="0">
                          <a:effectLst/>
                        </a:rPr>
                        <a:t>. </a:t>
                      </a:r>
                      <a:r>
                        <a:rPr lang="en-US" sz="1400" spc="-30" dirty="0" smtClean="0">
                          <a:effectLst/>
                        </a:rPr>
                        <a:t>Aristotle : a very short introduction</a:t>
                      </a:r>
                      <a:r>
                        <a:rPr lang="uk-UA" sz="1400" spc="-30" dirty="0" smtClean="0">
                          <a:effectLst/>
                        </a:rPr>
                        <a:t> / </a:t>
                      </a:r>
                      <a:r>
                        <a:rPr lang="uk-UA" sz="1400" spc="-30" dirty="0" err="1">
                          <a:effectLst/>
                        </a:rPr>
                        <a:t>Jonathan</a:t>
                      </a:r>
                      <a:r>
                        <a:rPr lang="uk-UA" sz="1400" spc="-30" dirty="0">
                          <a:effectLst/>
                        </a:rPr>
                        <a:t> </a:t>
                      </a:r>
                      <a:r>
                        <a:rPr lang="uk-UA" sz="1400" spc="-30" dirty="0" err="1">
                          <a:effectLst/>
                        </a:rPr>
                        <a:t>Barnes</a:t>
                      </a:r>
                      <a:r>
                        <a:rPr lang="uk-UA" sz="1400" spc="-30" dirty="0">
                          <a:effectLst/>
                        </a:rPr>
                        <a:t>. – </a:t>
                      </a:r>
                      <a:r>
                        <a:rPr lang="uk-UA" sz="1400" spc="-30" dirty="0" err="1">
                          <a:effectLst/>
                        </a:rPr>
                        <a:t>Oxford</a:t>
                      </a:r>
                      <a:r>
                        <a:rPr lang="uk-UA" sz="1400" spc="-30" dirty="0">
                          <a:effectLst/>
                        </a:rPr>
                        <a:t> : </a:t>
                      </a:r>
                      <a:r>
                        <a:rPr lang="uk-UA" sz="1400" spc="-30" dirty="0" err="1">
                          <a:effectLst/>
                        </a:rPr>
                        <a:t>Oxford</a:t>
                      </a:r>
                      <a:r>
                        <a:rPr lang="uk-UA" sz="1400" spc="-30" dirty="0">
                          <a:effectLst/>
                        </a:rPr>
                        <a:t> </a:t>
                      </a:r>
                      <a:r>
                        <a:rPr lang="uk-UA" sz="1400" spc="-30" dirty="0" err="1">
                          <a:effectLst/>
                        </a:rPr>
                        <a:t>University</a:t>
                      </a:r>
                      <a:r>
                        <a:rPr lang="uk-UA" sz="1400" spc="-30" dirty="0">
                          <a:effectLst/>
                        </a:rPr>
                        <a:t> </a:t>
                      </a:r>
                      <a:r>
                        <a:rPr lang="uk-UA" sz="1400" spc="-30" dirty="0" err="1">
                          <a:effectLst/>
                        </a:rPr>
                        <a:t>Press</a:t>
                      </a:r>
                      <a:r>
                        <a:rPr lang="uk-UA" sz="1400" spc="-30" dirty="0">
                          <a:effectLst/>
                        </a:rPr>
                        <a:t>, 2000. – 160 p.</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85261283"/>
                  </a:ext>
                </a:extLst>
              </a:tr>
              <a:tr h="924268">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Декарт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Мета пізнання в оволодінні силами природи, а також у вдосконаленні самої людини</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510137269"/>
                  </a:ext>
                </a:extLst>
              </a:tr>
              <a:tr h="1200987">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Кант</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Існують два основні стовбури людського пізнання, що виростають, може, з одного спільного, але невідомого нам кореня, а саме чуттєвість і розум: за допомогою чуттєвості предмети нам даються, розумом же вони мисляться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ru-RU" sz="1400" dirty="0" smtClean="0">
                          <a:effectLst/>
                        </a:rPr>
                        <a:t>Кант І. Критика практичного </a:t>
                      </a:r>
                      <a:r>
                        <a:rPr lang="ru-RU" sz="1400" dirty="0" err="1" smtClean="0">
                          <a:effectLst/>
                        </a:rPr>
                        <a:t>розуму</a:t>
                      </a:r>
                      <a:r>
                        <a:rPr lang="ru-RU" sz="1400" dirty="0" smtClean="0">
                          <a:effectLst/>
                        </a:rPr>
                        <a:t> / І. Кант. – К. : </a:t>
                      </a:r>
                      <a:r>
                        <a:rPr lang="ru-RU" sz="1400" dirty="0" err="1" smtClean="0">
                          <a:effectLst/>
                        </a:rPr>
                        <a:t>Юніверс</a:t>
                      </a:r>
                      <a:r>
                        <a:rPr lang="ru-RU" sz="1400" dirty="0" smtClean="0">
                          <a:effectLst/>
                        </a:rPr>
                        <a:t>, 2004. – 240 с.</a:t>
                      </a:r>
                    </a:p>
                    <a:p>
                      <a:pPr>
                        <a:lnSpc>
                          <a:spcPct val="100000"/>
                        </a:lnSpc>
                        <a:spcAft>
                          <a:spcPts val="0"/>
                        </a:spcAft>
                      </a:pP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12890859"/>
                  </a:ext>
                </a:extLst>
              </a:tr>
              <a:tr h="693201">
                <a:tc>
                  <a:txBody>
                    <a:bodyPr/>
                    <a:lstStyle/>
                    <a:p>
                      <a:pPr algn="just">
                        <a:lnSpc>
                          <a:spcPct val="100000"/>
                        </a:lnSpc>
                        <a:spcAft>
                          <a:spcPts val="0"/>
                        </a:spcAft>
                      </a:pPr>
                      <a:r>
                        <a:rPr lang="uk-UA" sz="1400" i="1" u="none" dirty="0">
                          <a:effectLst>
                            <a:outerShdw blurRad="38100" dist="38100" dir="2700000" algn="tl">
                              <a:srgbClr val="000000">
                                <a:alpha val="43137"/>
                              </a:srgbClr>
                            </a:outerShdw>
                          </a:effectLst>
                        </a:rPr>
                        <a:t>Платон</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Завдання чистого пізнання полягає у знаходженні та описі дійсної природи речей. Опис сутності називається визначенням.</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Платон. Діалоги  /  Платон / [пер. з </a:t>
                      </a:r>
                      <a:r>
                        <a:rPr lang="uk-UA" sz="1400" dirty="0" err="1">
                          <a:effectLst/>
                        </a:rPr>
                        <a:t>давньогрец</a:t>
                      </a:r>
                      <a:r>
                        <a:rPr lang="uk-UA" sz="1400" dirty="0">
                          <a:effectLst/>
                        </a:rPr>
                        <a:t>.].  – Х.: Фоліо, 2008. – 349 с.</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982062140"/>
                  </a:ext>
                </a:extLst>
              </a:tr>
              <a:tr h="1848535">
                <a:tc>
                  <a:txBody>
                    <a:bodyPr/>
                    <a:lstStyle/>
                    <a:p>
                      <a:pPr>
                        <a:lnSpc>
                          <a:spcPct val="100000"/>
                        </a:lnSpc>
                        <a:spcAft>
                          <a:spcPts val="0"/>
                        </a:spcAft>
                      </a:pPr>
                      <a:r>
                        <a:rPr lang="uk-UA" sz="1400" i="1" u="none" dirty="0">
                          <a:effectLst>
                            <a:outerShdw blurRad="38100" dist="38100" dir="2700000" algn="tl">
                              <a:srgbClr val="000000">
                                <a:alpha val="43137"/>
                              </a:srgbClr>
                            </a:outerShdw>
                          </a:effectLst>
                        </a:rPr>
                        <a:t>Т. </a:t>
                      </a:r>
                      <a:r>
                        <a:rPr lang="uk-UA" sz="1400" i="1" u="none" dirty="0" err="1">
                          <a:effectLst>
                            <a:outerShdw blurRad="38100" dist="38100" dir="2700000" algn="tl">
                              <a:srgbClr val="000000">
                                <a:alpha val="43137"/>
                              </a:srgbClr>
                            </a:outerShdw>
                          </a:effectLst>
                        </a:rPr>
                        <a:t>Вільямсон</a:t>
                      </a:r>
                      <a:r>
                        <a:rPr lang="uk-UA" sz="1400" i="1" u="none" dirty="0">
                          <a:effectLst>
                            <a:outerShdw blurRad="38100" dist="38100" dir="2700000" algn="tl">
                              <a:srgbClr val="000000">
                                <a:alpha val="43137"/>
                              </a:srgbClr>
                            </a:outerShdw>
                          </a:effectLst>
                        </a:rPr>
                        <a:t> </a:t>
                      </a:r>
                    </a:p>
                    <a:p>
                      <a:pPr>
                        <a:lnSpc>
                          <a:spcPct val="100000"/>
                        </a:lnSpc>
                        <a:spcAft>
                          <a:spcPts val="0"/>
                        </a:spcAft>
                      </a:pPr>
                      <a:r>
                        <a:rPr lang="uk-UA" sz="1400" i="1" u="none" dirty="0">
                          <a:effectLst>
                            <a:outerShdw blurRad="38100" dist="38100" dir="2700000" algn="tl">
                              <a:srgbClr val="000000">
                                <a:alpha val="43137"/>
                              </a:srgbClr>
                            </a:outerShdw>
                          </a:effectLst>
                        </a:rPr>
                        <a:t>(T. </a:t>
                      </a:r>
                      <a:r>
                        <a:rPr lang="uk-UA" sz="1400" i="1" u="none" dirty="0" err="1">
                          <a:effectLst>
                            <a:outerShdw blurRad="38100" dist="38100" dir="2700000" algn="tl">
                              <a:srgbClr val="000000">
                                <a:alpha val="43137"/>
                              </a:srgbClr>
                            </a:outerShdw>
                          </a:effectLst>
                        </a:rPr>
                        <a:t>Williamson</a:t>
                      </a:r>
                      <a:r>
                        <a:rPr lang="uk-UA" sz="1400" i="1" u="none" dirty="0">
                          <a:effectLst>
                            <a:outerShdw blurRad="38100" dist="38100" dir="2700000" algn="tl">
                              <a:srgbClr val="000000">
                                <a:alpha val="43137"/>
                              </a:srgbClr>
                            </a:outerShdw>
                          </a:effectLst>
                        </a:rPr>
                        <a:t>)</a:t>
                      </a:r>
                      <a:endParaRPr lang="uk-UA" sz="1400" b="0" i="1" u="none" dirty="0">
                        <a:solidFill>
                          <a:schemeClr val="tx1"/>
                        </a:solidFill>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a:effectLst/>
                        </a:rPr>
                        <a:t>Пізнання, як правило, визначається як щось на зразок процесу набуття, зберігання та застосування знань. У першому визначенні пізнання є наукою через взаємозв’язок між суб’єктом і об’єктом пізнання. Як правило, хоча і не завжди те, що відоме, включає в себе вплив зовнішнього середовища стосовно суб’єкта пізнання</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uk-UA" sz="1400" dirty="0" err="1">
                          <a:effectLst/>
                        </a:rPr>
                        <a:t>Williamson</a:t>
                      </a:r>
                      <a:r>
                        <a:rPr lang="uk-UA" sz="1400" dirty="0">
                          <a:effectLst/>
                        </a:rPr>
                        <a:t> </a:t>
                      </a:r>
                      <a:r>
                        <a:rPr lang="uk-UA" sz="1400" dirty="0" err="1">
                          <a:effectLst/>
                        </a:rPr>
                        <a:t>Timothy</a:t>
                      </a:r>
                      <a:r>
                        <a:rPr lang="uk-UA" sz="1400" dirty="0">
                          <a:effectLst/>
                        </a:rPr>
                        <a:t>. </a:t>
                      </a:r>
                      <a:r>
                        <a:rPr lang="uk-UA" sz="1400" dirty="0" err="1">
                          <a:effectLst/>
                        </a:rPr>
                        <a:t>Can</a:t>
                      </a:r>
                      <a:r>
                        <a:rPr lang="uk-UA" sz="1400" dirty="0">
                          <a:effectLst/>
                        </a:rPr>
                        <a:t> </a:t>
                      </a:r>
                      <a:r>
                        <a:rPr lang="uk-UA" sz="1400" dirty="0" err="1">
                          <a:effectLst/>
                        </a:rPr>
                        <a:t>Cognition</a:t>
                      </a:r>
                      <a:r>
                        <a:rPr lang="uk-UA" sz="1400" dirty="0">
                          <a:effectLst/>
                        </a:rPr>
                        <a:t> </a:t>
                      </a:r>
                      <a:r>
                        <a:rPr lang="uk-UA" sz="1400" dirty="0" err="1">
                          <a:effectLst/>
                        </a:rPr>
                        <a:t>be</a:t>
                      </a:r>
                      <a:r>
                        <a:rPr lang="uk-UA" sz="1400" dirty="0">
                          <a:effectLst/>
                        </a:rPr>
                        <a:t> </a:t>
                      </a:r>
                      <a:r>
                        <a:rPr lang="uk-UA" sz="1400" dirty="0" err="1">
                          <a:effectLst/>
                        </a:rPr>
                        <a:t>Factorised</a:t>
                      </a:r>
                      <a:r>
                        <a:rPr lang="uk-UA" sz="1400" dirty="0">
                          <a:effectLst/>
                        </a:rPr>
                        <a:t> </a:t>
                      </a:r>
                      <a:r>
                        <a:rPr lang="uk-UA" sz="1400" dirty="0" err="1">
                          <a:effectLst/>
                        </a:rPr>
                        <a:t>into</a:t>
                      </a:r>
                      <a:r>
                        <a:rPr lang="uk-UA" sz="1400" dirty="0">
                          <a:effectLst/>
                        </a:rPr>
                        <a:t> </a:t>
                      </a:r>
                      <a:r>
                        <a:rPr lang="uk-UA" sz="1400" dirty="0" err="1">
                          <a:effectLst/>
                        </a:rPr>
                        <a:t>Internal</a:t>
                      </a:r>
                      <a:r>
                        <a:rPr lang="uk-UA" sz="1400" dirty="0">
                          <a:effectLst/>
                        </a:rPr>
                        <a:t> </a:t>
                      </a:r>
                      <a:r>
                        <a:rPr lang="uk-UA" sz="1400" dirty="0" err="1">
                          <a:effectLst/>
                        </a:rPr>
                        <a:t>and</a:t>
                      </a:r>
                      <a:r>
                        <a:rPr lang="uk-UA" sz="1400" dirty="0">
                          <a:effectLst/>
                        </a:rPr>
                        <a:t> </a:t>
                      </a:r>
                      <a:r>
                        <a:rPr lang="uk-UA" sz="1400" dirty="0" err="1">
                          <a:effectLst/>
                        </a:rPr>
                        <a:t>External</a:t>
                      </a:r>
                      <a:r>
                        <a:rPr lang="uk-UA" sz="1400" dirty="0">
                          <a:effectLst/>
                        </a:rPr>
                        <a:t> </a:t>
                      </a:r>
                      <a:r>
                        <a:rPr lang="uk-UA" sz="1400" dirty="0" err="1">
                          <a:effectLst/>
                        </a:rPr>
                        <a:t>Components</a:t>
                      </a:r>
                      <a:r>
                        <a:rPr lang="uk-UA" sz="1400" dirty="0">
                          <a:effectLst/>
                        </a:rPr>
                        <a:t>? / </a:t>
                      </a:r>
                      <a:r>
                        <a:rPr lang="uk-UA" sz="1400" dirty="0" err="1">
                          <a:effectLst/>
                        </a:rPr>
                        <a:t>Timothy</a:t>
                      </a:r>
                      <a:r>
                        <a:rPr lang="uk-UA" sz="1400" dirty="0">
                          <a:effectLst/>
                        </a:rPr>
                        <a:t> </a:t>
                      </a:r>
                      <a:r>
                        <a:rPr lang="uk-UA" sz="1400" dirty="0" err="1">
                          <a:effectLst/>
                        </a:rPr>
                        <a:t>Williamson</a:t>
                      </a:r>
                      <a:r>
                        <a:rPr lang="uk-UA" sz="1400" dirty="0">
                          <a:effectLst/>
                        </a:rPr>
                        <a:t> // </a:t>
                      </a:r>
                      <a:r>
                        <a:rPr lang="uk-UA" sz="1400" dirty="0" err="1">
                          <a:effectLst/>
                        </a:rPr>
                        <a:t>Contemporary</a:t>
                      </a:r>
                      <a:r>
                        <a:rPr lang="uk-UA" sz="1400" dirty="0">
                          <a:effectLst/>
                        </a:rPr>
                        <a:t> </a:t>
                      </a:r>
                      <a:r>
                        <a:rPr lang="uk-UA" sz="1400" dirty="0" err="1">
                          <a:effectLst/>
                        </a:rPr>
                        <a:t>Debates</a:t>
                      </a:r>
                      <a:r>
                        <a:rPr lang="uk-UA" sz="1400" dirty="0">
                          <a:effectLst/>
                        </a:rPr>
                        <a:t> </a:t>
                      </a:r>
                      <a:r>
                        <a:rPr lang="uk-UA" sz="1400" dirty="0" err="1">
                          <a:effectLst/>
                        </a:rPr>
                        <a:t>in</a:t>
                      </a:r>
                      <a:r>
                        <a:rPr lang="uk-UA" sz="1400" dirty="0">
                          <a:effectLst/>
                        </a:rPr>
                        <a:t> </a:t>
                      </a:r>
                      <a:r>
                        <a:rPr lang="uk-UA" sz="1400" dirty="0" err="1">
                          <a:effectLst/>
                        </a:rPr>
                        <a:t>Cognitive</a:t>
                      </a:r>
                      <a:r>
                        <a:rPr lang="uk-UA" sz="1400" dirty="0">
                          <a:effectLst/>
                        </a:rPr>
                        <a:t> </a:t>
                      </a:r>
                      <a:r>
                        <a:rPr lang="uk-UA" sz="1400" dirty="0" err="1">
                          <a:effectLst/>
                        </a:rPr>
                        <a:t>Science</a:t>
                      </a:r>
                      <a:r>
                        <a:rPr lang="uk-UA" sz="1400" dirty="0">
                          <a:effectLst/>
                        </a:rPr>
                        <a:t>, </a:t>
                      </a:r>
                      <a:r>
                        <a:rPr lang="uk-UA" sz="1400" dirty="0" err="1">
                          <a:effectLst/>
                        </a:rPr>
                        <a:t>Oxford</a:t>
                      </a:r>
                      <a:r>
                        <a:rPr lang="uk-UA" sz="1400" dirty="0">
                          <a:effectLst/>
                        </a:rPr>
                        <a:t> : </a:t>
                      </a:r>
                      <a:r>
                        <a:rPr lang="uk-UA" sz="1400" dirty="0" err="1">
                          <a:effectLst/>
                        </a:rPr>
                        <a:t>Blackwell</a:t>
                      </a:r>
                      <a:r>
                        <a:rPr lang="uk-UA" sz="1400" dirty="0">
                          <a:effectLst/>
                        </a:rPr>
                        <a:t>. – 2006. –  p. 291 – 306</a:t>
                      </a:r>
                      <a:endParaRPr lang="uk-U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87631510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я 1"/>
          <p:cNvGraphicFramePr>
            <a:graphicFrameLocks noGrp="1"/>
          </p:cNvGraphicFramePr>
          <p:nvPr>
            <p:extLst>
              <p:ext uri="{D42A27DB-BD31-4B8C-83A1-F6EECF244321}">
                <p14:modId xmlns:p14="http://schemas.microsoft.com/office/powerpoint/2010/main" val="3650014785"/>
              </p:ext>
            </p:extLst>
          </p:nvPr>
        </p:nvGraphicFramePr>
        <p:xfrm>
          <a:off x="89756" y="0"/>
          <a:ext cx="8964488" cy="7002780"/>
        </p:xfrm>
        <a:graphic>
          <a:graphicData uri="http://schemas.openxmlformats.org/drawingml/2006/table">
            <a:tbl>
              <a:tblPr>
                <a:tableStyleId>{69CF1AB2-1976-4502-BF36-3FF5EA218861}</a:tableStyleId>
              </a:tblPr>
              <a:tblGrid>
                <a:gridCol w="1658471">
                  <a:extLst>
                    <a:ext uri="{9D8B030D-6E8A-4147-A177-3AD203B41FA5}">
                      <a16:colId xmlns="" xmlns:a16="http://schemas.microsoft.com/office/drawing/2014/main" val="1891514510"/>
                    </a:ext>
                  </a:extLst>
                </a:gridCol>
                <a:gridCol w="4263681">
                  <a:extLst>
                    <a:ext uri="{9D8B030D-6E8A-4147-A177-3AD203B41FA5}">
                      <a16:colId xmlns="" xmlns:a16="http://schemas.microsoft.com/office/drawing/2014/main" val="1227259930"/>
                    </a:ext>
                  </a:extLst>
                </a:gridCol>
                <a:gridCol w="3042336">
                  <a:extLst>
                    <a:ext uri="{9D8B030D-6E8A-4147-A177-3AD203B41FA5}">
                      <a16:colId xmlns="" xmlns:a16="http://schemas.microsoft.com/office/drawing/2014/main" val="1085807087"/>
                    </a:ext>
                  </a:extLst>
                </a:gridCol>
              </a:tblGrid>
              <a:tr h="213360">
                <a:tc>
                  <a:txBody>
                    <a:bodyPr/>
                    <a:lstStyle/>
                    <a:p>
                      <a:pPr algn="ctr">
                        <a:lnSpc>
                          <a:spcPct val="100000"/>
                        </a:lnSpc>
                        <a:spcAft>
                          <a:spcPts val="0"/>
                        </a:spcAft>
                      </a:pPr>
                      <a:r>
                        <a:rPr lang="uk-UA" sz="1400" b="1" dirty="0">
                          <a:effectLst/>
                        </a:rPr>
                        <a:t>Учений (учені)</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Характеристика</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uk-UA" sz="1400" b="1" dirty="0">
                          <a:effectLst/>
                        </a:rPr>
                        <a:t>Джерело</a:t>
                      </a:r>
                      <a:endParaRPr lang="uk-UA"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33804017"/>
                  </a:ext>
                </a:extLst>
              </a:tr>
              <a:tr h="2057400">
                <a:tc>
                  <a:txBody>
                    <a:bodyPr/>
                    <a:lstStyle/>
                    <a:p>
                      <a:pPr>
                        <a:spcAft>
                          <a:spcPts val="0"/>
                        </a:spcAft>
                      </a:pPr>
                      <a:r>
                        <a:rPr lang="uk-UA" sz="1300" i="1" dirty="0">
                          <a:effectLst>
                            <a:outerShdw blurRad="38100" dist="38100" dir="2700000" algn="tl">
                              <a:srgbClr val="000000">
                                <a:alpha val="43137"/>
                              </a:srgbClr>
                            </a:outerShdw>
                          </a:effectLst>
                        </a:rPr>
                        <a:t>Й. І. </a:t>
                      </a:r>
                      <a:r>
                        <a:rPr lang="uk-UA" sz="1300" i="1" dirty="0" err="1">
                          <a:effectLst>
                            <a:outerShdw blurRad="38100" dist="38100" dir="2700000" algn="tl">
                              <a:srgbClr val="000000">
                                <a:alpha val="43137"/>
                              </a:srgbClr>
                            </a:outerShdw>
                          </a:effectLst>
                        </a:rPr>
                        <a:t>Леду</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(J. E. </a:t>
                      </a:r>
                      <a:r>
                        <a:rPr lang="uk-UA" sz="1300" i="1" dirty="0" err="1">
                          <a:effectLst>
                            <a:outerShdw blurRad="38100" dist="38100" dir="2700000" algn="tl">
                              <a:srgbClr val="000000">
                                <a:alpha val="43137"/>
                              </a:srgbClr>
                            </a:outerShdw>
                          </a:effectLst>
                        </a:rPr>
                        <a:t>LeDoux</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Якщо пізнання визначається широко, включаючи чуттєву обробку інформації, наприклад, тієї, що аналізується мозком людини, а також іншими сенсорними ділянками тіла людини, то емоційний аналіз повністю залежить від чуттєвих процесів. Якщо пізнавальний процес визначати вузько, то він включає тільки складні психічні функції організму людини, швидше за все, опосередковано асоціативний аналіз мозку, тому емоції не завжди залежать від попередньої пізнавальної обробки</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uk-UA" sz="1300" dirty="0" err="1">
                          <a:effectLst/>
                        </a:rPr>
                        <a:t>LeDoux</a:t>
                      </a:r>
                      <a:r>
                        <a:rPr lang="uk-UA" sz="1300" dirty="0">
                          <a:effectLst/>
                        </a:rPr>
                        <a:t> J. E. </a:t>
                      </a:r>
                      <a:r>
                        <a:rPr lang="uk-UA" sz="1300" dirty="0" err="1">
                          <a:effectLst/>
                        </a:rPr>
                        <a:t>Emotion</a:t>
                      </a:r>
                      <a:r>
                        <a:rPr lang="uk-UA" sz="1300" dirty="0">
                          <a:effectLst/>
                        </a:rPr>
                        <a:t>: </a:t>
                      </a:r>
                      <a:r>
                        <a:rPr lang="uk-UA" sz="1300" dirty="0" err="1">
                          <a:effectLst/>
                        </a:rPr>
                        <a:t>Clues</a:t>
                      </a:r>
                      <a:r>
                        <a:rPr lang="uk-UA" sz="1300" dirty="0">
                          <a:effectLst/>
                        </a:rPr>
                        <a:t> </a:t>
                      </a:r>
                      <a:r>
                        <a:rPr lang="uk-UA" sz="1300" dirty="0" err="1">
                          <a:effectLst/>
                        </a:rPr>
                        <a:t>from</a:t>
                      </a:r>
                      <a:r>
                        <a:rPr lang="uk-UA" sz="1300" dirty="0">
                          <a:effectLst/>
                        </a:rPr>
                        <a:t> </a:t>
                      </a:r>
                      <a:r>
                        <a:rPr lang="uk-UA" sz="1300" dirty="0" err="1">
                          <a:effectLst/>
                        </a:rPr>
                        <a:t>the</a:t>
                      </a:r>
                      <a:r>
                        <a:rPr lang="uk-UA" sz="1300" dirty="0">
                          <a:effectLst/>
                        </a:rPr>
                        <a:t> </a:t>
                      </a:r>
                      <a:r>
                        <a:rPr lang="uk-UA" sz="1300" dirty="0" err="1">
                          <a:effectLst/>
                        </a:rPr>
                        <a:t>brain</a:t>
                      </a:r>
                      <a:r>
                        <a:rPr lang="uk-UA" sz="1300" dirty="0">
                          <a:effectLst/>
                        </a:rPr>
                        <a:t> / J. E. </a:t>
                      </a:r>
                      <a:r>
                        <a:rPr lang="uk-UA" sz="1300" dirty="0" err="1">
                          <a:effectLst/>
                        </a:rPr>
                        <a:t>LeDoux</a:t>
                      </a:r>
                      <a:r>
                        <a:rPr lang="uk-UA" sz="1300" dirty="0">
                          <a:effectLst/>
                        </a:rPr>
                        <a:t> // </a:t>
                      </a:r>
                      <a:r>
                        <a:rPr lang="uk-UA" sz="1300" dirty="0" err="1">
                          <a:effectLst/>
                        </a:rPr>
                        <a:t>Center</a:t>
                      </a:r>
                      <a:r>
                        <a:rPr lang="uk-UA" sz="1300" dirty="0">
                          <a:effectLst/>
                        </a:rPr>
                        <a:t> </a:t>
                      </a:r>
                      <a:r>
                        <a:rPr lang="uk-UA" sz="1300" dirty="0" err="1">
                          <a:effectLst/>
                        </a:rPr>
                        <a:t>for</a:t>
                      </a:r>
                      <a:r>
                        <a:rPr lang="uk-UA" sz="1300" dirty="0">
                          <a:effectLst/>
                        </a:rPr>
                        <a:t> </a:t>
                      </a:r>
                      <a:r>
                        <a:rPr lang="uk-UA" sz="1300" dirty="0" err="1">
                          <a:effectLst/>
                        </a:rPr>
                        <a:t>Neural</a:t>
                      </a:r>
                      <a:r>
                        <a:rPr lang="uk-UA" sz="1300" dirty="0">
                          <a:effectLst/>
                        </a:rPr>
                        <a:t> </a:t>
                      </a:r>
                      <a:r>
                        <a:rPr lang="uk-UA" sz="1300" dirty="0" err="1">
                          <a:effectLst/>
                        </a:rPr>
                        <a:t>Science</a:t>
                      </a:r>
                      <a:r>
                        <a:rPr lang="uk-UA" sz="1300" dirty="0">
                          <a:effectLst/>
                        </a:rPr>
                        <a:t>. – </a:t>
                      </a:r>
                      <a:r>
                        <a:rPr lang="uk-UA" sz="1300" dirty="0" err="1">
                          <a:effectLst/>
                        </a:rPr>
                        <a:t>Department</a:t>
                      </a:r>
                      <a:r>
                        <a:rPr lang="uk-UA" sz="1300" dirty="0">
                          <a:effectLst/>
                        </a:rPr>
                        <a:t> </a:t>
                      </a:r>
                      <a:r>
                        <a:rPr lang="uk-UA" sz="1300" dirty="0" err="1">
                          <a:effectLst/>
                        </a:rPr>
                        <a:t>of</a:t>
                      </a:r>
                      <a:r>
                        <a:rPr lang="uk-UA" sz="1300" dirty="0">
                          <a:effectLst/>
                        </a:rPr>
                        <a:t> </a:t>
                      </a:r>
                      <a:r>
                        <a:rPr lang="uk-UA" sz="1300" dirty="0" err="1">
                          <a:effectLst/>
                        </a:rPr>
                        <a:t>Psychology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a:t>
                      </a:r>
                      <a:r>
                        <a:rPr lang="uk-UA" sz="1300" dirty="0" err="1">
                          <a:effectLst/>
                        </a:rPr>
                        <a:t>University</a:t>
                      </a:r>
                      <a:r>
                        <a:rPr lang="uk-UA" sz="1300" dirty="0">
                          <a:effectLst/>
                        </a:rPr>
                        <a:t>. – </a:t>
                      </a:r>
                      <a:r>
                        <a:rPr lang="uk-UA" sz="1300" dirty="0" err="1">
                          <a:effectLst/>
                        </a:rPr>
                        <a:t>New</a:t>
                      </a:r>
                      <a:r>
                        <a:rPr lang="uk-UA" sz="1300" dirty="0">
                          <a:effectLst/>
                        </a:rPr>
                        <a:t> </a:t>
                      </a:r>
                      <a:r>
                        <a:rPr lang="uk-UA" sz="1300" dirty="0" err="1">
                          <a:effectLst/>
                        </a:rPr>
                        <a:t>York</a:t>
                      </a:r>
                      <a:r>
                        <a:rPr lang="uk-UA" sz="1300" dirty="0">
                          <a:effectLst/>
                        </a:rPr>
                        <a:t>. – p. 209–235.</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22951090"/>
                  </a:ext>
                </a:extLst>
              </a:tr>
              <a:tr h="1645920">
                <a:tc>
                  <a:txBody>
                    <a:bodyPr/>
                    <a:lstStyle/>
                    <a:p>
                      <a:pPr>
                        <a:spcAft>
                          <a:spcPts val="0"/>
                        </a:spcAft>
                      </a:pPr>
                      <a:r>
                        <a:rPr lang="uk-UA" sz="1300" i="1" dirty="0">
                          <a:effectLst>
                            <a:outerShdw blurRad="38100" dist="38100" dir="2700000" algn="tl">
                              <a:srgbClr val="000000">
                                <a:alpha val="43137"/>
                              </a:srgbClr>
                            </a:outerShdw>
                          </a:effectLst>
                        </a:rPr>
                        <a:t>У. </a:t>
                      </a:r>
                      <a:r>
                        <a:rPr lang="uk-UA" sz="1300" i="1" dirty="0" err="1">
                          <a:effectLst>
                            <a:outerShdw blurRad="38100" dist="38100" dir="2700000" algn="tl">
                              <a:srgbClr val="000000">
                                <a:alpha val="43137"/>
                              </a:srgbClr>
                            </a:outerShdw>
                          </a:effectLst>
                        </a:rPr>
                        <a:t>Найссер</a:t>
                      </a:r>
                      <a:r>
                        <a:rPr lang="uk-UA" sz="1300" i="1" dirty="0">
                          <a:effectLst>
                            <a:outerShdw blurRad="38100" dist="38100" dir="2700000" algn="tl">
                              <a:srgbClr val="000000">
                                <a:alpha val="43137"/>
                              </a:srgbClr>
                            </a:outerShdw>
                          </a:effectLst>
                        </a:rPr>
                        <a:t> </a:t>
                      </a:r>
                    </a:p>
                    <a:p>
                      <a:pPr>
                        <a:spcAft>
                          <a:spcPts val="0"/>
                        </a:spcAft>
                      </a:pPr>
                      <a:r>
                        <a:rPr lang="uk-UA" sz="1300" i="1" dirty="0">
                          <a:effectLst>
                            <a:outerShdw blurRad="38100" dist="38100" dir="2700000" algn="tl">
                              <a:srgbClr val="000000">
                                <a:alpha val="43137"/>
                              </a:srgbClr>
                            </a:outerShdw>
                          </a:effectLst>
                        </a:rPr>
                        <a:t>(U. </a:t>
                      </a:r>
                      <a:r>
                        <a:rPr lang="uk-UA" sz="1300" i="1" dirty="0" err="1">
                          <a:effectLst>
                            <a:outerShdw blurRad="38100" dist="38100" dir="2700000" algn="tl">
                              <a:srgbClr val="000000">
                                <a:alpha val="43137"/>
                              </a:srgbClr>
                            </a:outerShdw>
                          </a:effectLst>
                        </a:rPr>
                        <a:t>Neisser</a:t>
                      </a:r>
                      <a:r>
                        <a:rPr lang="uk-UA" sz="1300" i="1" dirty="0">
                          <a:effectLst>
                            <a:outerShdw blurRad="38100" dist="38100" dir="2700000" algn="tl">
                              <a:srgbClr val="000000">
                                <a:alpha val="43137"/>
                              </a:srgbClr>
                            </a:outerShdw>
                          </a:effectLst>
                        </a:rPr>
                        <a:t>)</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Термін “пізнання” стосується всіх процесів, з яких відчуття змінюються, перетворюються і використовуються. Це пов'язано з цими процесами, навіть якщо вони працюють за відсутності відповідної стимуляції. При цьому очевидно, що пізнання бере участь у всіх процесах, які людська істота може здійснити, тому кожен психологічний феномен є пізнавальним феноменом</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Neisser</a:t>
                      </a:r>
                      <a:r>
                        <a:rPr lang="uk-UA" sz="1300" dirty="0">
                          <a:effectLst/>
                        </a:rPr>
                        <a:t> U. </a:t>
                      </a:r>
                      <a:r>
                        <a:rPr lang="uk-UA" sz="1300" dirty="0" err="1">
                          <a:effectLst/>
                        </a:rPr>
                        <a:t>Cognitive</a:t>
                      </a:r>
                      <a:r>
                        <a:rPr lang="uk-UA" sz="1300" dirty="0">
                          <a:effectLst/>
                        </a:rPr>
                        <a:t> </a:t>
                      </a:r>
                      <a:r>
                        <a:rPr lang="uk-UA" sz="1300" dirty="0" err="1">
                          <a:effectLst/>
                        </a:rPr>
                        <a:t>psychology</a:t>
                      </a:r>
                      <a:r>
                        <a:rPr lang="uk-UA" sz="1300" dirty="0">
                          <a:effectLst/>
                        </a:rPr>
                        <a:t> /  U. </a:t>
                      </a:r>
                      <a:r>
                        <a:rPr lang="uk-UA" sz="1300" dirty="0" err="1">
                          <a:effectLst/>
                        </a:rPr>
                        <a:t>Neisser</a:t>
                      </a:r>
                      <a:r>
                        <a:rPr lang="uk-UA" sz="1300" dirty="0">
                          <a:effectLst/>
                        </a:rPr>
                        <a:t> // </a:t>
                      </a:r>
                      <a:r>
                        <a:rPr lang="uk-UA" sz="1300" dirty="0" err="1">
                          <a:effectLst/>
                        </a:rPr>
                        <a:t>Meredith</a:t>
                      </a:r>
                      <a:r>
                        <a:rPr lang="uk-UA" sz="1300" dirty="0">
                          <a:effectLst/>
                        </a:rPr>
                        <a:t> </a:t>
                      </a:r>
                      <a:r>
                        <a:rPr lang="uk-UA" sz="1300" dirty="0" err="1">
                          <a:effectLst/>
                        </a:rPr>
                        <a:t>Publishing</a:t>
                      </a:r>
                      <a:r>
                        <a:rPr lang="uk-UA" sz="1300" dirty="0">
                          <a:effectLst/>
                        </a:rPr>
                        <a:t> </a:t>
                      </a:r>
                      <a:r>
                        <a:rPr lang="uk-UA" sz="1300" dirty="0" err="1">
                          <a:effectLst/>
                        </a:rPr>
                        <a:t>Company</a:t>
                      </a:r>
                      <a:r>
                        <a:rPr lang="uk-UA" sz="1300" dirty="0">
                          <a:effectLst/>
                        </a:rPr>
                        <a:t>. – 1967. [Електронний ресурс]. – Режим доступу : </a:t>
                      </a:r>
                      <a:r>
                        <a:rPr lang="en-US" sz="1300" dirty="0" smtClean="0">
                          <a:effectLst/>
                        </a:rPr>
                        <a:t>http://figuraleffect.wordpress. com/2008/06/02/what-is-</a:t>
                      </a:r>
                      <a:r>
                        <a:rPr lang="en-US" sz="1300" dirty="0" err="1" smtClean="0">
                          <a:effectLst/>
                        </a:rPr>
                        <a:t>cogni</a:t>
                      </a:r>
                      <a:r>
                        <a:rPr lang="en-US" sz="1300" dirty="0" smtClean="0">
                          <a:effectLst/>
                        </a:rPr>
                        <a:t> </a:t>
                      </a:r>
                      <a:r>
                        <a:rPr lang="en-US" sz="1300" dirty="0" err="1" smtClean="0">
                          <a:effectLst/>
                        </a:rPr>
                        <a:t>tion</a:t>
                      </a:r>
                      <a:r>
                        <a:rPr lang="en-US" sz="1300" dirty="0" smtClean="0">
                          <a:effectLst/>
                        </a:rPr>
                        <a:t>/</a:t>
                      </a:r>
                    </a:p>
                    <a:p>
                      <a:pPr>
                        <a:spcAft>
                          <a:spcPts val="0"/>
                        </a:spcAft>
                      </a:pPr>
                      <a:r>
                        <a:rPr lang="uk-UA" sz="1300" dirty="0">
                          <a:effectLst/>
                        </a:rPr>
                        <a:t> </a:t>
                      </a:r>
                    </a:p>
                    <a:p>
                      <a:pPr>
                        <a:spcAft>
                          <a:spcPts val="0"/>
                        </a:spcAft>
                      </a:pPr>
                      <a:r>
                        <a:rPr lang="uk-UA" sz="1300" dirty="0">
                          <a:effectLst/>
                        </a:rPr>
                        <a:t> </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275845852"/>
                  </a:ext>
                </a:extLst>
              </a:tr>
              <a:tr h="1234440">
                <a:tc>
                  <a:txBody>
                    <a:bodyPr/>
                    <a:lstStyle/>
                    <a:p>
                      <a:pPr>
                        <a:spcAft>
                          <a:spcPts val="0"/>
                        </a:spcAft>
                      </a:pPr>
                      <a:r>
                        <a:rPr lang="uk-UA" sz="1300" i="1" spc="-10" dirty="0">
                          <a:effectLst>
                            <a:outerShdw blurRad="38100" dist="38100" dir="2700000" algn="tl">
                              <a:srgbClr val="000000">
                                <a:alpha val="43137"/>
                              </a:srgbClr>
                            </a:outerShdw>
                          </a:effectLst>
                        </a:rPr>
                        <a:t>Л. B. </a:t>
                      </a:r>
                      <a:r>
                        <a:rPr lang="uk-UA" sz="1300" i="1" spc="-10" dirty="0" err="1">
                          <a:effectLst>
                            <a:outerShdw blurRad="38100" dist="38100" dir="2700000" algn="tl">
                              <a:srgbClr val="000000">
                                <a:alpha val="43137"/>
                              </a:srgbClr>
                            </a:outerShdw>
                          </a:effectLst>
                        </a:rPr>
                        <a:t>Губерський</a:t>
                      </a:r>
                      <a:r>
                        <a:rPr lang="uk-UA" sz="1300" i="1" spc="-10" dirty="0">
                          <a:effectLst>
                            <a:outerShdw blurRad="38100" dist="38100" dir="2700000" algn="tl">
                              <a:srgbClr val="000000">
                                <a:alpha val="43137"/>
                              </a:srgbClr>
                            </a:outerShdw>
                          </a:effectLst>
                        </a:rPr>
                        <a:t>,</a:t>
                      </a:r>
                      <a:r>
                        <a:rPr lang="uk-UA" sz="1300" i="1" dirty="0">
                          <a:effectLst>
                            <a:outerShdw blurRad="38100" dist="38100" dir="2700000" algn="tl">
                              <a:srgbClr val="000000">
                                <a:alpha val="43137"/>
                              </a:srgbClr>
                            </a:outerShdw>
                          </a:effectLst>
                        </a:rPr>
                        <a:t> В. Г. Кремень, </a:t>
                      </a:r>
                    </a:p>
                    <a:p>
                      <a:pPr>
                        <a:spcAft>
                          <a:spcPts val="0"/>
                        </a:spcAft>
                      </a:pPr>
                      <a:r>
                        <a:rPr lang="uk-UA" sz="1300" i="1" spc="-50" dirty="0">
                          <a:effectLst>
                            <a:outerShdw blurRad="38100" dist="38100" dir="2700000" algn="tl">
                              <a:srgbClr val="000000">
                                <a:alpha val="43137"/>
                              </a:srgbClr>
                            </a:outerShdw>
                          </a:effectLst>
                        </a:rPr>
                        <a:t>А. О. </a:t>
                      </a:r>
                      <a:r>
                        <a:rPr lang="uk-UA" sz="1300" i="1" spc="-50" dirty="0" err="1">
                          <a:effectLst>
                            <a:outerShdw blurRad="38100" dist="38100" dir="2700000" algn="tl">
                              <a:srgbClr val="000000">
                                <a:alpha val="43137"/>
                              </a:srgbClr>
                            </a:outerShdw>
                          </a:effectLst>
                        </a:rPr>
                        <a:t>Приятельчук</a:t>
                      </a:r>
                      <a:r>
                        <a:rPr lang="uk-UA" sz="1300" i="1" spc="-50"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a:effectLst/>
                        </a:rPr>
                        <a:t>Пізнання – це відображення об'єктивної дійсності як суб'єктивного образу, ім'я якого – знання</a:t>
                      </a:r>
                      <a:endParaRPr lang="uk-UA" sz="13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Губернський Л. В. Людина і світ : підручник / Л. B. Губернський, В. Г. Кремень, А. О. </a:t>
                      </a:r>
                      <a:r>
                        <a:rPr lang="uk-UA" sz="1300" dirty="0" err="1">
                          <a:effectLst/>
                        </a:rPr>
                        <a:t>Приятельчук</a:t>
                      </a:r>
                      <a:r>
                        <a:rPr lang="uk-UA" sz="1300" dirty="0">
                          <a:effectLst/>
                        </a:rPr>
                        <a:t> та ін. / [</a:t>
                      </a:r>
                      <a:r>
                        <a:rPr lang="uk-UA" sz="1300" dirty="0" err="1">
                          <a:effectLst/>
                        </a:rPr>
                        <a:t>голов</a:t>
                      </a:r>
                      <a:r>
                        <a:rPr lang="uk-UA" sz="1300" dirty="0">
                          <a:effectLst/>
                        </a:rPr>
                        <a:t>. ред. Л. B. Губернський]. –  2- ге вид. [</a:t>
                      </a:r>
                      <a:r>
                        <a:rPr lang="uk-UA" sz="1300" dirty="0" err="1">
                          <a:effectLst/>
                        </a:rPr>
                        <a:t>випр</a:t>
                      </a:r>
                      <a:r>
                        <a:rPr lang="uk-UA" sz="1300" dirty="0">
                          <a:effectLst/>
                        </a:rPr>
                        <a:t>. і </a:t>
                      </a:r>
                      <a:r>
                        <a:rPr lang="uk-UA" sz="1300" dirty="0" err="1">
                          <a:effectLst/>
                        </a:rPr>
                        <a:t>доп</a:t>
                      </a:r>
                      <a:r>
                        <a:rPr lang="uk-UA" sz="1300" dirty="0">
                          <a:effectLst/>
                        </a:rPr>
                        <a:t>.]  – К. : Т-во "Знання", КОО, 2001. – 349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08396437"/>
                  </a:ext>
                </a:extLst>
              </a:tr>
              <a:tr h="1851660">
                <a:tc>
                  <a:txBody>
                    <a:bodyPr/>
                    <a:lstStyle/>
                    <a:p>
                      <a:pPr algn="just">
                        <a:spcAft>
                          <a:spcPts val="0"/>
                        </a:spcAft>
                      </a:pPr>
                      <a:r>
                        <a:rPr lang="uk-UA" sz="1300" i="1" dirty="0">
                          <a:effectLst>
                            <a:outerShdw blurRad="38100" dist="38100" dir="2700000" algn="tl">
                              <a:srgbClr val="000000">
                                <a:alpha val="43137"/>
                              </a:srgbClr>
                            </a:outerShdw>
                          </a:effectLst>
                        </a:rPr>
                        <a:t>Н.М. </a:t>
                      </a:r>
                      <a:r>
                        <a:rPr lang="uk-UA" sz="1300" i="1" dirty="0" err="1">
                          <a:effectLst>
                            <a:outerShdw blurRad="38100" dist="38100" dir="2700000" algn="tl">
                              <a:srgbClr val="000000">
                                <a:alpha val="43137"/>
                              </a:srgbClr>
                            </a:outerShdw>
                          </a:effectLst>
                        </a:rPr>
                        <a:t>Малюга</a:t>
                      </a:r>
                      <a:r>
                        <a:rPr lang="uk-UA" sz="1300" i="1" dirty="0">
                          <a:effectLst>
                            <a:outerShdw blurRad="38100" dist="38100" dir="2700000" algn="tl">
                              <a:srgbClr val="000000">
                                <a:alpha val="43137"/>
                              </a:srgbClr>
                            </a:outerShdw>
                          </a:effectLst>
                        </a:rPr>
                        <a:t> </a:t>
                      </a:r>
                      <a:endParaRPr lang="uk-UA" sz="1300" i="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a:effectLst/>
                        </a:rPr>
                        <a:t>Пізнання – процес здобуття і розвитку знання, постійного його поглиблення, розширення, удосконалення й відтворення. Пізнання – це надання визначеності різним сутностям, які спостерігаються, поняттям, об'єктам, явищам, взаємодіям в необхідному та достатньому обсязі, що може бути досягнуто порівнянням нового з уже відомим, засвоєним, адже все пізнається в порівнянні.</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300" dirty="0" err="1">
                          <a:effectLst/>
                        </a:rPr>
                        <a:t>Малюга</a:t>
                      </a:r>
                      <a:r>
                        <a:rPr lang="uk-UA" sz="1300" dirty="0">
                          <a:effectLst/>
                        </a:rPr>
                        <a:t> Н. М. Наукові дослідження в бухгалтерському обліку : </a:t>
                      </a:r>
                      <a:r>
                        <a:rPr lang="uk-UA" sz="1300" dirty="0" err="1">
                          <a:effectLst/>
                        </a:rPr>
                        <a:t>навч</a:t>
                      </a:r>
                      <a:r>
                        <a:rPr lang="uk-UA" sz="1300" dirty="0">
                          <a:effectLst/>
                        </a:rPr>
                        <a:t>. </a:t>
                      </a:r>
                      <a:r>
                        <a:rPr lang="uk-UA" sz="1300" dirty="0" err="1">
                          <a:effectLst/>
                        </a:rPr>
                        <a:t>посіб</a:t>
                      </a:r>
                      <a:r>
                        <a:rPr lang="uk-UA" sz="1300" dirty="0">
                          <a:effectLst/>
                        </a:rPr>
                        <a:t>. для </a:t>
                      </a:r>
                      <a:r>
                        <a:rPr lang="uk-UA" sz="1300" dirty="0" err="1">
                          <a:effectLst/>
                        </a:rPr>
                        <a:t>студ</a:t>
                      </a:r>
                      <a:r>
                        <a:rPr lang="uk-UA" sz="1300" dirty="0">
                          <a:effectLst/>
                        </a:rPr>
                        <a:t>. </a:t>
                      </a:r>
                      <a:r>
                        <a:rPr lang="uk-UA" sz="1300" dirty="0" err="1">
                          <a:effectLst/>
                        </a:rPr>
                        <a:t>вищ</a:t>
                      </a:r>
                      <a:r>
                        <a:rPr lang="uk-UA" sz="1300" dirty="0">
                          <a:effectLst/>
                        </a:rPr>
                        <a:t>. </a:t>
                      </a:r>
                      <a:r>
                        <a:rPr lang="uk-UA" sz="1300" dirty="0" err="1">
                          <a:effectLst/>
                        </a:rPr>
                        <a:t>навч</a:t>
                      </a:r>
                      <a:r>
                        <a:rPr lang="uk-UA" sz="1300" dirty="0">
                          <a:effectLst/>
                        </a:rPr>
                        <a:t>. </a:t>
                      </a:r>
                      <a:r>
                        <a:rPr lang="uk-UA" sz="1300" dirty="0" err="1">
                          <a:effectLst/>
                        </a:rPr>
                        <a:t>закл</a:t>
                      </a:r>
                      <a:r>
                        <a:rPr lang="uk-UA" sz="1300" dirty="0">
                          <a:effectLst/>
                        </a:rPr>
                        <a:t>. /   Н. М. </a:t>
                      </a:r>
                      <a:r>
                        <a:rPr lang="uk-UA" sz="1300" dirty="0" err="1">
                          <a:effectLst/>
                        </a:rPr>
                        <a:t>Малюга</a:t>
                      </a:r>
                      <a:r>
                        <a:rPr lang="uk-UA" sz="1300" dirty="0">
                          <a:effectLst/>
                        </a:rPr>
                        <a:t> ; [за ред. проф. Ф.Ф. </a:t>
                      </a:r>
                      <a:r>
                        <a:rPr lang="uk-UA" sz="1300" dirty="0" err="1">
                          <a:effectLst/>
                        </a:rPr>
                        <a:t>Бутинця</a:t>
                      </a:r>
                      <a:r>
                        <a:rPr lang="uk-UA" sz="1300" dirty="0">
                          <a:effectLst/>
                        </a:rPr>
                        <a:t>]. – Житомир : ПП “Рута”, 2003. – 476 с.</a:t>
                      </a:r>
                      <a:endParaRPr lang="uk-UA" sz="13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3965134"/>
                  </a:ext>
                </a:extLst>
              </a:tr>
            </a:tbl>
          </a:graphicData>
        </a:graphic>
      </p:graphicFrame>
    </p:spTree>
    <p:extLst>
      <p:ext uri="{BB962C8B-B14F-4D97-AF65-F5344CB8AC3E}">
        <p14:creationId xmlns:p14="http://schemas.microsoft.com/office/powerpoint/2010/main" val="2782304156"/>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52536" y="0"/>
            <a:ext cx="8928992" cy="769441"/>
          </a:xfrm>
          <a:prstGeom prst="rect">
            <a:avLst/>
          </a:prstGeom>
        </p:spPr>
        <p:txBody>
          <a:bodyPr wrap="square">
            <a:spAutoFit/>
          </a:bodyPr>
          <a:lstStyle/>
          <a:p>
            <a:pPr algn="ctr">
              <a:spcAft>
                <a:spcPts val="0"/>
              </a:spcAft>
            </a:pPr>
            <a:r>
              <a:rPr lang="uk-UA" sz="4400" b="1" dirty="0">
                <a:latin typeface="+mn-lt"/>
                <a:ea typeface="Calibri" panose="020F0502020204030204" pitchFamily="34" charset="0"/>
              </a:rPr>
              <a:t>Методи наукового пізнання</a:t>
            </a:r>
            <a:endParaRPr lang="uk-UA" sz="4400" dirty="0">
              <a:effectLst/>
              <a:latin typeface="+mn-lt"/>
              <a:ea typeface="Calibri" panose="020F0502020204030204" pitchFamily="34" charset="0"/>
            </a:endParaRPr>
          </a:p>
        </p:txBody>
      </p:sp>
      <p:grpSp>
        <p:nvGrpSpPr>
          <p:cNvPr id="18" name="Group 3"/>
          <p:cNvGrpSpPr>
            <a:grpSpLocks/>
          </p:cNvGrpSpPr>
          <p:nvPr/>
        </p:nvGrpSpPr>
        <p:grpSpPr bwMode="auto">
          <a:xfrm>
            <a:off x="122098" y="1887537"/>
            <a:ext cx="8899804" cy="3082925"/>
            <a:chOff x="-1284" y="-619"/>
            <a:chExt cx="14512" cy="4855"/>
          </a:xfrm>
        </p:grpSpPr>
        <p:sp>
          <p:nvSpPr>
            <p:cNvPr id="19" name="Rectangle 11"/>
            <p:cNvSpPr>
              <a:spLocks noChangeArrowheads="1"/>
            </p:cNvSpPr>
            <p:nvPr/>
          </p:nvSpPr>
          <p:spPr bwMode="auto">
            <a:xfrm>
              <a:off x="1920" y="-619"/>
              <a:ext cx="8688" cy="2132"/>
            </a:xfrm>
            <a:prstGeom prst="round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bg1"/>
                  </a:solidFill>
                  <a:effectLst/>
                  <a:ea typeface="Arial Unicode MS" charset="-128"/>
                  <a:cs typeface="Arial" panose="020B0604020202020204" pitchFamily="34" charset="0"/>
                </a:rPr>
                <a:t>Методи наукового пізнання</a:t>
              </a:r>
              <a:endParaRPr kumimoji="0" lang="uk-UA" altLang="uk-UA" sz="4000" b="0" i="0" u="none" strike="noStrike" cap="none" normalizeH="0" baseline="0" dirty="0" smtClean="0">
                <a:ln>
                  <a:noFill/>
                </a:ln>
                <a:solidFill>
                  <a:schemeClr val="bg1"/>
                </a:solidFill>
                <a:effectLst/>
                <a:cs typeface="Arial" panose="020B0604020202020204" pitchFamily="34" charset="0"/>
              </a:endParaRPr>
            </a:p>
          </p:txBody>
        </p:sp>
        <p:sp>
          <p:nvSpPr>
            <p:cNvPr id="20" name="Rectangle 10"/>
            <p:cNvSpPr>
              <a:spLocks noChangeArrowheads="1"/>
            </p:cNvSpPr>
            <p:nvPr/>
          </p:nvSpPr>
          <p:spPr bwMode="auto">
            <a:xfrm>
              <a:off x="-1284" y="2601"/>
              <a:ext cx="4227"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філософські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1" name="Rectangle 9"/>
            <p:cNvSpPr>
              <a:spLocks noChangeArrowheads="1"/>
            </p:cNvSpPr>
            <p:nvPr/>
          </p:nvSpPr>
          <p:spPr bwMode="auto">
            <a:xfrm>
              <a:off x="3091" y="2601"/>
              <a:ext cx="5401"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загальнонаукові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2" name="Rectangle 8"/>
            <p:cNvSpPr>
              <a:spLocks noChangeArrowheads="1"/>
            </p:cNvSpPr>
            <p:nvPr/>
          </p:nvSpPr>
          <p:spPr bwMode="auto">
            <a:xfrm>
              <a:off x="8649" y="2601"/>
              <a:ext cx="4579" cy="163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rgbClr val="0F2E51"/>
                  </a:solidFill>
                  <a:effectLst/>
                  <a:latin typeface="Times New Roman" panose="02020603050405020304" pitchFamily="18" charset="0"/>
                  <a:ea typeface="Arial Unicode MS" charset="-128"/>
                  <a:cs typeface="Arial" panose="020B0604020202020204" pitchFamily="34" charset="0"/>
                </a:rPr>
                <a:t>спеціальні</a:t>
              </a:r>
              <a:endParaRPr kumimoji="0" lang="uk-UA" altLang="uk-UA" sz="3600" b="0" i="0" u="none" strike="noStrike" cap="none" normalizeH="0" baseline="0" dirty="0" smtClean="0">
                <a:ln>
                  <a:noFill/>
                </a:ln>
                <a:solidFill>
                  <a:srgbClr val="0F2E51"/>
                </a:solidFill>
                <a:effectLst/>
                <a:cs typeface="Arial" panose="020B0604020202020204" pitchFamily="34" charset="0"/>
              </a:endParaRPr>
            </a:p>
          </p:txBody>
        </p:sp>
        <p:sp>
          <p:nvSpPr>
            <p:cNvPr id="23" name="Line 7"/>
            <p:cNvSpPr>
              <a:spLocks noChangeShapeType="1"/>
            </p:cNvSpPr>
            <p:nvPr/>
          </p:nvSpPr>
          <p:spPr bwMode="auto">
            <a:xfrm>
              <a:off x="2214" y="1881"/>
              <a:ext cx="8100" cy="0"/>
            </a:xfrm>
            <a:prstGeom prst="line">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4" name="Line 6"/>
            <p:cNvSpPr>
              <a:spLocks noChangeShapeType="1"/>
            </p:cNvSpPr>
            <p:nvPr/>
          </p:nvSpPr>
          <p:spPr bwMode="auto">
            <a:xfrm>
              <a:off x="22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25" name="Line 5"/>
            <p:cNvSpPr>
              <a:spLocks noChangeShapeType="1"/>
            </p:cNvSpPr>
            <p:nvPr/>
          </p:nvSpPr>
          <p:spPr bwMode="auto">
            <a:xfrm>
              <a:off x="5948" y="1515"/>
              <a:ext cx="0" cy="109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sz="4000" dirty="0"/>
            </a:p>
          </p:txBody>
        </p:sp>
        <p:sp>
          <p:nvSpPr>
            <p:cNvPr id="26" name="Line 4"/>
            <p:cNvSpPr>
              <a:spLocks noChangeShapeType="1"/>
            </p:cNvSpPr>
            <p:nvPr/>
          </p:nvSpPr>
          <p:spPr bwMode="auto">
            <a:xfrm>
              <a:off x="10314" y="1875"/>
              <a:ext cx="0" cy="735"/>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606813122"/>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07504"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Рівні пізнання</a:t>
            </a:r>
            <a:endParaRPr lang="uk-UA" sz="6000" dirty="0">
              <a:effectLst/>
              <a:latin typeface="+mn-lt"/>
              <a:ea typeface="Calibri" panose="020F0502020204030204" pitchFamily="34" charset="0"/>
            </a:endParaRPr>
          </a:p>
        </p:txBody>
      </p:sp>
      <p:grpSp>
        <p:nvGrpSpPr>
          <p:cNvPr id="17" name="Групувати 16"/>
          <p:cNvGrpSpPr/>
          <p:nvPr/>
        </p:nvGrpSpPr>
        <p:grpSpPr>
          <a:xfrm>
            <a:off x="1187624" y="1268760"/>
            <a:ext cx="6985000" cy="5177170"/>
            <a:chOff x="1187624" y="1268760"/>
            <a:chExt cx="6985000" cy="5177170"/>
          </a:xfrm>
        </p:grpSpPr>
        <p:grpSp>
          <p:nvGrpSpPr>
            <p:cNvPr id="4" name="Group 1"/>
            <p:cNvGrpSpPr>
              <a:grpSpLocks/>
            </p:cNvGrpSpPr>
            <p:nvPr/>
          </p:nvGrpSpPr>
          <p:grpSpPr bwMode="auto">
            <a:xfrm>
              <a:off x="1187624" y="1268760"/>
              <a:ext cx="6985000" cy="2621017"/>
              <a:chOff x="304" y="1223"/>
              <a:chExt cx="11000" cy="4128"/>
            </a:xfrm>
          </p:grpSpPr>
          <p:sp>
            <p:nvSpPr>
              <p:cNvPr id="5" name="AutoShape 12"/>
              <p:cNvSpPr>
                <a:spLocks noChangeArrowheads="1"/>
              </p:cNvSpPr>
              <p:nvPr/>
            </p:nvSpPr>
            <p:spPr bwMode="auto">
              <a:xfrm>
                <a:off x="304" y="1223"/>
                <a:ext cx="11000" cy="1788"/>
              </a:xfrm>
              <a:prstGeom prst="ribbon2">
                <a:avLst>
                  <a:gd name="adj1" fmla="val 12500"/>
                  <a:gd name="adj2" fmla="val 50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1" i="0" u="none" strike="noStrike" cap="none" normalizeH="0" baseline="0" dirty="0" smtClean="0">
                    <a:ln>
                      <a:noFill/>
                    </a:ln>
                    <a:solidFill>
                      <a:schemeClr val="bg1"/>
                    </a:solidFill>
                    <a:effectLst/>
                    <a:ea typeface="Arial Unicode MS" charset="-128"/>
                    <a:cs typeface="Times New Roman" panose="02020603050405020304" pitchFamily="18" charset="0"/>
                  </a:rPr>
                  <a:t>Рівні пізнання</a:t>
                </a:r>
                <a:endParaRPr kumimoji="0" lang="uk-UA" altLang="uk-UA" sz="3600" b="0" i="0" u="none" strike="noStrike" cap="none" normalizeH="0" baseline="0" dirty="0" smtClean="0">
                  <a:ln>
                    <a:noFill/>
                  </a:ln>
                  <a:solidFill>
                    <a:schemeClr val="bg1"/>
                  </a:solidFill>
                  <a:effectLst/>
                </a:endParaRPr>
              </a:p>
            </p:txBody>
          </p:sp>
          <p:sp>
            <p:nvSpPr>
              <p:cNvPr id="6" name="Rectangle 11"/>
              <p:cNvSpPr>
                <a:spLocks noChangeArrowheads="1"/>
              </p:cNvSpPr>
              <p:nvPr/>
            </p:nvSpPr>
            <p:spPr bwMode="auto">
              <a:xfrm>
                <a:off x="1665" y="3374"/>
                <a:ext cx="7938" cy="80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mn-lt"/>
                    <a:ea typeface="Arial Unicode MS" charset="-128"/>
                    <a:cs typeface="Times New Roman" panose="02020603050405020304" pitchFamily="18" charset="0"/>
                  </a:rPr>
                  <a:t>Безсистемний</a:t>
                </a:r>
                <a:endParaRPr kumimoji="0" lang="uk-UA" altLang="uk-UA" sz="3600" b="0" i="0" u="none" strike="noStrike" cap="none" normalizeH="0" baseline="0" dirty="0" smtClean="0">
                  <a:ln>
                    <a:noFill/>
                  </a:ln>
                  <a:solidFill>
                    <a:schemeClr val="tx1"/>
                  </a:solidFill>
                  <a:effectLst/>
                  <a:latin typeface="+mn-lt"/>
                </a:endParaRPr>
              </a:p>
            </p:txBody>
          </p:sp>
          <p:sp>
            <p:nvSpPr>
              <p:cNvPr id="11" name="Line 6"/>
              <p:cNvSpPr>
                <a:spLocks noChangeShapeType="1"/>
              </p:cNvSpPr>
              <p:nvPr/>
            </p:nvSpPr>
            <p:spPr bwMode="auto">
              <a:xfrm flipH="1">
                <a:off x="5634" y="2831"/>
                <a:ext cx="6" cy="543"/>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2" name="Line 5"/>
              <p:cNvSpPr>
                <a:spLocks noChangeShapeType="1"/>
              </p:cNvSpPr>
              <p:nvPr/>
            </p:nvSpPr>
            <p:spPr bwMode="auto">
              <a:xfrm>
                <a:off x="5634" y="4091"/>
                <a:ext cx="0" cy="556"/>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3" name="Line 4"/>
              <p:cNvSpPr>
                <a:spLocks noChangeShapeType="1"/>
              </p:cNvSpPr>
              <p:nvPr/>
            </p:nvSpPr>
            <p:spPr bwMode="auto">
              <a:xfrm>
                <a:off x="5634" y="4991"/>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27" name="Rectangle 11"/>
            <p:cNvSpPr>
              <a:spLocks noChangeArrowheads="1"/>
            </p:cNvSpPr>
            <p:nvPr/>
          </p:nvSpPr>
          <p:spPr bwMode="auto">
            <a:xfrm>
              <a:off x="2051685" y="3425004"/>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Досисистемний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8" name="Rectangle 11"/>
            <p:cNvSpPr>
              <a:spLocks noChangeArrowheads="1"/>
            </p:cNvSpPr>
            <p:nvPr/>
          </p:nvSpPr>
          <p:spPr bwMode="auto">
            <a:xfrm>
              <a:off x="2059034" y="420026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Псевдосистемний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29" name="Rectangle 11"/>
            <p:cNvSpPr>
              <a:spLocks noChangeArrowheads="1"/>
            </p:cNvSpPr>
            <p:nvPr/>
          </p:nvSpPr>
          <p:spPr bwMode="auto">
            <a:xfrm>
              <a:off x="2041335" y="5069387"/>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a:latin typeface="+mn-lt"/>
                  <a:ea typeface="Calibri" panose="020F0502020204030204" pitchFamily="34" charset="0"/>
                  <a:cs typeface="Times New Roman" panose="02020603050405020304" pitchFamily="18" charset="0"/>
                </a:rPr>
                <a:t>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0" name="Rectangle 11"/>
            <p:cNvSpPr>
              <a:spLocks noChangeArrowheads="1"/>
            </p:cNvSpPr>
            <p:nvPr/>
          </p:nvSpPr>
          <p:spPr bwMode="auto">
            <a:xfrm>
              <a:off x="2076953" y="5934171"/>
              <a:ext cx="5040630" cy="51175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a:lnSpc>
                  <a:spcPct val="115000"/>
                </a:lnSpc>
                <a:spcAft>
                  <a:spcPts val="1000"/>
                </a:spcAft>
              </a:pPr>
              <a:r>
                <a:rPr lang="uk-UA" sz="3600" dirty="0" err="1">
                  <a:latin typeface="+mn-lt"/>
                  <a:ea typeface="Calibri" panose="020F0502020204030204" pitchFamily="34" charset="0"/>
                  <a:cs typeface="Times New Roman" panose="02020603050405020304" pitchFamily="18" charset="0"/>
                </a:rPr>
                <a:t>Метасистемний</a:t>
              </a:r>
              <a:endParaRPr lang="uk-UA" sz="3600" dirty="0">
                <a:effectLst/>
                <a:latin typeface="+mn-lt"/>
                <a:ea typeface="Calibri" panose="020F0502020204030204" pitchFamily="34" charset="0"/>
                <a:cs typeface="Times New Roman" panose="02020603050405020304" pitchFamily="18" charset="0"/>
              </a:endParaRPr>
            </a:p>
          </p:txBody>
        </p:sp>
        <p:sp>
          <p:nvSpPr>
            <p:cNvPr id="31" name="Line 5"/>
            <p:cNvSpPr>
              <a:spLocks noChangeShapeType="1"/>
            </p:cNvSpPr>
            <p:nvPr/>
          </p:nvSpPr>
          <p:spPr bwMode="auto">
            <a:xfrm flipH="1">
              <a:off x="4571999" y="3956372"/>
              <a:ext cx="2277" cy="259127"/>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5" name="Line 5"/>
            <p:cNvSpPr>
              <a:spLocks noChangeShapeType="1"/>
            </p:cNvSpPr>
            <p:nvPr/>
          </p:nvSpPr>
          <p:spPr bwMode="auto">
            <a:xfrm>
              <a:off x="4597268" y="5581146"/>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6" name="Line 5"/>
            <p:cNvSpPr>
              <a:spLocks noChangeShapeType="1"/>
            </p:cNvSpPr>
            <p:nvPr/>
          </p:nvSpPr>
          <p:spPr bwMode="auto">
            <a:xfrm>
              <a:off x="4571999" y="4712020"/>
              <a:ext cx="0" cy="353025"/>
            </a:xfrm>
            <a:prstGeom prst="line">
              <a:avLst/>
            </a:prstGeom>
            <a:ln>
              <a:headEnd/>
              <a:tailEnd type="triangle" w="sm" len="sm"/>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211298544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0" y="-99392"/>
            <a:ext cx="9144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a:t>
            </a:r>
            <a:r>
              <a:rPr lang="ru-RU" sz="3300" b="1" dirty="0" err="1">
                <a:latin typeface="+mn-lt"/>
                <a:ea typeface="Calibri" panose="020F0502020204030204" pitchFamily="34" charset="0"/>
              </a:rPr>
              <a:t>безсистемному</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5122" name="Рисунок 4" desc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568951" cy="530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105797"/>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71500"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a:t>
            </a:r>
            <a:r>
              <a:rPr lang="ru-RU" sz="3300" b="1" dirty="0" err="1">
                <a:latin typeface="+mn-lt"/>
                <a:ea typeface="Calibri" panose="020F0502020204030204" pitchFamily="34" charset="0"/>
              </a:rPr>
              <a:t>досистемному</a:t>
            </a:r>
            <a:r>
              <a:rPr lang="ru-RU" sz="3300" b="1" dirty="0">
                <a:latin typeface="+mn-lt"/>
                <a:ea typeface="Calibri" panose="020F0502020204030204" pitchFamily="34" charset="0"/>
              </a:rPr>
              <a:t>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6146" name="Рисунок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8568952"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525673"/>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24544" y="0"/>
            <a:ext cx="9001000" cy="600164"/>
          </a:xfrm>
          <a:prstGeom prst="rect">
            <a:avLst/>
          </a:prstGeom>
        </p:spPr>
        <p:txBody>
          <a:bodyPr wrap="square">
            <a:spAutoFit/>
          </a:bodyPr>
          <a:lstStyle/>
          <a:p>
            <a:pPr algn="ctr">
              <a:spcAft>
                <a:spcPts val="0"/>
              </a:spcAft>
            </a:pPr>
            <a:r>
              <a:rPr lang="ru-RU" sz="3300" b="1" dirty="0">
                <a:latin typeface="+mn-lt"/>
                <a:ea typeface="Calibri" panose="020F0502020204030204" pitchFamily="34" charset="0"/>
              </a:rPr>
              <a:t>Динаміка </a:t>
            </a:r>
            <a:r>
              <a:rPr lang="ru-RU" sz="3300" b="1" dirty="0" err="1">
                <a:latin typeface="+mn-lt"/>
                <a:ea typeface="Calibri" panose="020F0502020204030204" pitchFamily="34" charset="0"/>
              </a:rPr>
              <a:t>пізнання</a:t>
            </a:r>
            <a:r>
              <a:rPr lang="ru-RU" sz="3300" b="1" dirty="0">
                <a:latin typeface="+mn-lt"/>
                <a:ea typeface="Calibri" panose="020F0502020204030204" pitchFamily="34" charset="0"/>
              </a:rPr>
              <a:t> на системному </a:t>
            </a:r>
            <a:r>
              <a:rPr lang="ru-RU" sz="3300" b="1" dirty="0" err="1">
                <a:latin typeface="+mn-lt"/>
                <a:ea typeface="Calibri" panose="020F0502020204030204" pitchFamily="34" charset="0"/>
              </a:rPr>
              <a:t>рівні</a:t>
            </a:r>
            <a:endParaRPr lang="uk-UA" sz="3300" dirty="0">
              <a:effectLst/>
              <a:latin typeface="+mn-lt"/>
              <a:ea typeface="Calibri" panose="020F0502020204030204" pitchFamily="34" charset="0"/>
            </a:endParaRPr>
          </a:p>
        </p:txBody>
      </p:sp>
      <p:pic>
        <p:nvPicPr>
          <p:cNvPr id="7170" name="Рисунок 6"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84784"/>
            <a:ext cx="864096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891659"/>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10450</TotalTime>
  <Words>4034</Words>
  <Application>Microsoft Office PowerPoint</Application>
  <PresentationFormat>Экран (4:3)</PresentationFormat>
  <Paragraphs>332</Paragraphs>
  <Slides>29</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29</vt:i4>
      </vt:variant>
    </vt:vector>
  </HeadingPairs>
  <TitlesOfParts>
    <vt:vector size="38" baseType="lpstr">
      <vt:lpstr>Arial Unicode MS</vt:lpstr>
      <vt:lpstr>Arial</vt:lpstr>
      <vt:lpstr>Arial Black</vt:lpstr>
      <vt:lpstr>Bookman Old Style</vt:lpstr>
      <vt:lpstr>Calibri</vt:lpstr>
      <vt:lpstr>Times New Roman</vt:lpstr>
      <vt:lpstr>Verdana</vt:lpstr>
      <vt:lpstr>Wingdings</vt:lpstr>
      <vt:lpstr>cdb2004100l</vt:lpstr>
      <vt:lpstr>Тема 2. Процес пізнання та його генезис як основа наукової діяльності</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lenovo</cp:lastModifiedBy>
  <cp:revision>895</cp:revision>
  <dcterms:modified xsi:type="dcterms:W3CDTF">2024-02-06T12:47:29Z</dcterms:modified>
</cp:coreProperties>
</file>