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9"/>
  </p:notesMasterIdLst>
  <p:sldIdLst>
    <p:sldId id="310" r:id="rId2"/>
    <p:sldId id="916" r:id="rId3"/>
    <p:sldId id="947" r:id="rId4"/>
    <p:sldId id="948" r:id="rId5"/>
    <p:sldId id="949" r:id="rId6"/>
    <p:sldId id="919" r:id="rId7"/>
    <p:sldId id="920" r:id="rId8"/>
    <p:sldId id="927" r:id="rId9"/>
    <p:sldId id="928" r:id="rId10"/>
    <p:sldId id="929" r:id="rId11"/>
    <p:sldId id="930" r:id="rId12"/>
    <p:sldId id="931" r:id="rId13"/>
    <p:sldId id="932" r:id="rId14"/>
    <p:sldId id="933" r:id="rId15"/>
    <p:sldId id="934" r:id="rId16"/>
    <p:sldId id="935" r:id="rId17"/>
    <p:sldId id="936" r:id="rId18"/>
    <p:sldId id="937" r:id="rId19"/>
    <p:sldId id="950" r:id="rId20"/>
    <p:sldId id="951" r:id="rId21"/>
    <p:sldId id="952" r:id="rId22"/>
    <p:sldId id="954" r:id="rId23"/>
    <p:sldId id="955" r:id="rId24"/>
    <p:sldId id="956" r:id="rId25"/>
    <p:sldId id="957" r:id="rId26"/>
    <p:sldId id="958" r:id="rId27"/>
    <p:sldId id="914" r:id="rId28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2E51"/>
    <a:srgbClr val="CDD9FC"/>
    <a:srgbClr val="1D528D"/>
    <a:srgbClr val="91AAEC"/>
    <a:srgbClr val="FFFFFF"/>
    <a:srgbClr val="3186E3"/>
    <a:srgbClr val="E6E6E6"/>
    <a:srgbClr val="E8EDFD"/>
    <a:srgbClr val="2F85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4868" autoAdjust="0"/>
  </p:normalViewPr>
  <p:slideViewPr>
    <p:cSldViewPr>
      <p:cViewPr varScale="1">
        <p:scale>
          <a:sx n="72" d="100"/>
          <a:sy n="72" d="100"/>
        </p:scale>
        <p:origin x="-108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26.03.2025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243187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  <p:extLst>
      <p:ext uri="{BB962C8B-B14F-4D97-AF65-F5344CB8AC3E}">
        <p14:creationId xmlns:p14="http://schemas.microsoft.com/office/powerpoint/2010/main" val="1657662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26.03.2025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26.03.2025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26.03.2025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26.03.2025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26.03.2025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26.03.2025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26.03.2025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26.03.2025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26.03.2025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26.03.2025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26.03.2025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26.03.2025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Тема </a:t>
            </a:r>
            <a:r>
              <a:rPr lang="en-US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2</a:t>
            </a: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.</a:t>
            </a: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ru-RU" sz="4400" dirty="0" smtClean="0"/>
              <a:t>Структура </a:t>
            </a:r>
            <a:r>
              <a:rPr lang="ru-RU" sz="4400" dirty="0" err="1"/>
              <a:t>наукового</a:t>
            </a:r>
            <a:r>
              <a:rPr lang="ru-RU" sz="4400" dirty="0"/>
              <a:t> </a:t>
            </a:r>
            <a:r>
              <a:rPr lang="ru-RU" sz="4400" dirty="0" err="1"/>
              <a:t>пізнання</a:t>
            </a:r>
            <a:r>
              <a:rPr lang="ru-RU" sz="4400" dirty="0"/>
              <a:t> та </a:t>
            </a:r>
            <a:r>
              <a:rPr lang="ru-RU" sz="4400" dirty="0" err="1"/>
              <a:t>його</a:t>
            </a:r>
            <a:r>
              <a:rPr lang="ru-RU" sz="4400" dirty="0"/>
              <a:t> </a:t>
            </a:r>
            <a:r>
              <a:rPr lang="ru-RU" sz="4400" dirty="0" err="1"/>
              <a:t>закономірності</a:t>
            </a:r>
            <a:r>
              <a:rPr lang="ru-RU" sz="4400" dirty="0"/>
              <a:t>. </a:t>
            </a:r>
            <a:r>
              <a:rPr lang="ru-RU" sz="4400" dirty="0" err="1"/>
              <a:t>Історія</a:t>
            </a:r>
            <a:r>
              <a:rPr lang="ru-RU" sz="4400" dirty="0"/>
              <a:t> </a:t>
            </a:r>
            <a:r>
              <a:rPr lang="ru-RU" sz="4400" dirty="0" err="1"/>
              <a:t>розвитку</a:t>
            </a:r>
            <a:r>
              <a:rPr lang="ru-RU" sz="4400" dirty="0"/>
              <a:t> науки та </a:t>
            </a:r>
            <a:r>
              <a:rPr lang="ru-RU" sz="4400" dirty="0" err="1"/>
              <a:t>наукознавства</a:t>
            </a: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-99950" y="11723"/>
            <a:ext cx="9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800" b="1" dirty="0">
                <a:latin typeface="+mn-lt"/>
                <a:ea typeface="Calibri" panose="020F0502020204030204" pitchFamily="34" charset="0"/>
              </a:rPr>
              <a:t>Функції </a:t>
            </a:r>
            <a:r>
              <a:rPr lang="ru-RU" sz="4800" b="1" dirty="0" err="1">
                <a:latin typeface="+mn-lt"/>
                <a:ea typeface="Calibri" panose="020F0502020204030204" pitchFamily="34" charset="0"/>
              </a:rPr>
              <a:t>сприймання</a:t>
            </a:r>
            <a:endParaRPr lang="uk-UA" sz="4800" dirty="0">
              <a:effectLst/>
              <a:latin typeface="+mn-lt"/>
              <a:ea typeface="Calibri" panose="020F0502020204030204" pitchFamily="34" charset="0"/>
            </a:endParaRPr>
          </a:p>
        </p:txBody>
      </p:sp>
      <p:grpSp>
        <p:nvGrpSpPr>
          <p:cNvPr id="38" name="Групувати 37"/>
          <p:cNvGrpSpPr/>
          <p:nvPr/>
        </p:nvGrpSpPr>
        <p:grpSpPr>
          <a:xfrm>
            <a:off x="251520" y="1268760"/>
            <a:ext cx="8784622" cy="5184884"/>
            <a:chOff x="251520" y="1268760"/>
            <a:chExt cx="8784622" cy="5184884"/>
          </a:xfrm>
        </p:grpSpPr>
        <p:grpSp>
          <p:nvGrpSpPr>
            <p:cNvPr id="8" name="Group 7"/>
            <p:cNvGrpSpPr>
              <a:grpSpLocks/>
            </p:cNvGrpSpPr>
            <p:nvPr/>
          </p:nvGrpSpPr>
          <p:grpSpPr bwMode="auto">
            <a:xfrm>
              <a:off x="251520" y="1268760"/>
              <a:ext cx="8784622" cy="5184884"/>
              <a:chOff x="1314" y="3779"/>
              <a:chExt cx="9689" cy="2407"/>
            </a:xfrm>
          </p:grpSpPr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4099" y="3779"/>
                <a:ext cx="3960" cy="535"/>
              </a:xfrm>
              <a:prstGeom prst="roundRect">
                <a:avLst/>
              </a:prstGeom>
              <a:ln>
                <a:headEnd/>
                <a:tailEnd/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40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cs typeface="Arial" panose="020B0604020202020204" pitchFamily="34" charset="0"/>
                  </a:rPr>
                  <a:t>Функції сприймання </a:t>
                </a:r>
                <a:endParaRPr kumimoji="0" lang="uk-UA" altLang="uk-UA" sz="4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grpSp>
            <p:nvGrpSpPr>
              <p:cNvPr id="10" name="Group 9"/>
              <p:cNvGrpSpPr>
                <a:grpSpLocks/>
              </p:cNvGrpSpPr>
              <p:nvPr/>
            </p:nvGrpSpPr>
            <p:grpSpPr bwMode="auto">
              <a:xfrm>
                <a:off x="1314" y="4615"/>
                <a:ext cx="9689" cy="1571"/>
                <a:chOff x="1314" y="4435"/>
                <a:chExt cx="9689" cy="1571"/>
              </a:xfrm>
            </p:grpSpPr>
            <p:sp>
              <p:nvSpPr>
                <p:cNvPr id="11" name="Rectangle 10"/>
                <p:cNvSpPr>
                  <a:spLocks noChangeArrowheads="1"/>
                </p:cNvSpPr>
                <p:nvPr/>
              </p:nvSpPr>
              <p:spPr bwMode="auto">
                <a:xfrm>
                  <a:off x="1390" y="4435"/>
                  <a:ext cx="4500" cy="484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8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4000" b="0" i="0" u="none" strike="noStrike" cap="none" normalizeH="0" baseline="0" dirty="0" smtClean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Times New Roman" panose="02020603050405020304" pitchFamily="18" charset="0"/>
                      <a:cs typeface="Arial" panose="020B0604020202020204" pitchFamily="34" charset="0"/>
                    </a:rPr>
                    <a:t>Пізнавальна </a:t>
                  </a:r>
                  <a:endParaRPr kumimoji="0" lang="uk-UA" altLang="uk-UA" sz="4000" b="0" i="0" u="none" strike="noStrike" cap="none" normalizeH="0" baseline="0" dirty="0" smtClean="0">
                    <a:ln>
                      <a:noFill/>
                    </a:ln>
                    <a:solidFill>
                      <a:srgbClr val="00206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" name="Rectangle 11"/>
                <p:cNvSpPr>
                  <a:spLocks noChangeArrowheads="1"/>
                </p:cNvSpPr>
                <p:nvPr/>
              </p:nvSpPr>
              <p:spPr bwMode="auto">
                <a:xfrm>
                  <a:off x="6354" y="4435"/>
                  <a:ext cx="4649" cy="484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8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4000" b="0" i="0" u="none" strike="noStrike" cap="none" normalizeH="0" baseline="0" dirty="0" smtClean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Times New Roman" panose="02020603050405020304" pitchFamily="18" charset="0"/>
                      <a:cs typeface="Arial" panose="020B0604020202020204" pitchFamily="34" charset="0"/>
                    </a:rPr>
                    <a:t>Регулятивна</a:t>
                  </a:r>
                  <a:endParaRPr kumimoji="0" lang="uk-UA" altLang="uk-UA" sz="4000" b="0" i="0" u="none" strike="noStrike" cap="none" normalizeH="0" baseline="0" dirty="0" smtClean="0">
                    <a:ln>
                      <a:noFill/>
                    </a:ln>
                    <a:solidFill>
                      <a:srgbClr val="00206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" name="Rectangle 12"/>
                <p:cNvSpPr>
                  <a:spLocks noChangeArrowheads="1"/>
                </p:cNvSpPr>
                <p:nvPr/>
              </p:nvSpPr>
              <p:spPr bwMode="auto">
                <a:xfrm>
                  <a:off x="1314" y="5103"/>
                  <a:ext cx="4500" cy="903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ts val="6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2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cs typeface="Arial" panose="020B0604020202020204" pitchFamily="34" charset="0"/>
                    </a:rPr>
                    <a:t>розкриває властивості та структуру об'єктів</a:t>
                  </a:r>
                  <a:endPara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" name="Rectangle 13"/>
                <p:cNvSpPr>
                  <a:spLocks noChangeArrowheads="1"/>
                </p:cNvSpPr>
                <p:nvPr/>
              </p:nvSpPr>
              <p:spPr bwMode="auto">
                <a:xfrm>
                  <a:off x="6354" y="5103"/>
                  <a:ext cx="4649" cy="903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8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2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cs typeface="Arial" panose="020B0604020202020204" pitchFamily="34" charset="0"/>
                    </a:rPr>
                    <a:t>спрямовує практичну діяльність суб'єкта відповідно до цих властивостей об'єктів</a:t>
                  </a:r>
                  <a:endPara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cxnSp>
          <p:nvCxnSpPr>
            <p:cNvPr id="28" name="Пряма сполучна лінія 27"/>
            <p:cNvCxnSpPr/>
            <p:nvPr/>
          </p:nvCxnSpPr>
          <p:spPr bwMode="auto">
            <a:xfrm>
              <a:off x="2360409" y="2708920"/>
              <a:ext cx="502300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 сполучна лінія 29"/>
            <p:cNvCxnSpPr>
              <a:stCxn id="9" idx="2"/>
            </p:cNvCxnSpPr>
            <p:nvPr/>
          </p:nvCxnSpPr>
          <p:spPr bwMode="auto">
            <a:xfrm>
              <a:off x="4571752" y="2421196"/>
              <a:ext cx="248" cy="287724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 зі стрілкою 33"/>
            <p:cNvCxnSpPr>
              <a:endCxn id="11" idx="0"/>
            </p:cNvCxnSpPr>
            <p:nvPr/>
          </p:nvCxnSpPr>
          <p:spPr bwMode="auto">
            <a:xfrm>
              <a:off x="2360409" y="2708920"/>
              <a:ext cx="1" cy="360656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 зі стрілкою 72"/>
            <p:cNvCxnSpPr/>
            <p:nvPr/>
          </p:nvCxnSpPr>
          <p:spPr bwMode="auto">
            <a:xfrm>
              <a:off x="7383414" y="2716708"/>
              <a:ext cx="1" cy="360656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 сполучна лінія 36"/>
            <p:cNvCxnSpPr>
              <a:stCxn id="11" idx="2"/>
            </p:cNvCxnSpPr>
            <p:nvPr/>
          </p:nvCxnSpPr>
          <p:spPr bwMode="auto">
            <a:xfrm flipH="1">
              <a:off x="2360409" y="4112153"/>
              <a:ext cx="1" cy="360655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 сполучна лінія 75"/>
            <p:cNvCxnSpPr/>
            <p:nvPr/>
          </p:nvCxnSpPr>
          <p:spPr bwMode="auto">
            <a:xfrm flipH="1">
              <a:off x="7452320" y="4112153"/>
              <a:ext cx="1" cy="360655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3808634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-468560" y="0"/>
            <a:ext cx="9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800" b="1" dirty="0">
                <a:latin typeface="+mn-lt"/>
                <a:ea typeface="Calibri" panose="020F0502020204030204" pitchFamily="34" charset="0"/>
              </a:rPr>
              <a:t>Види та </a:t>
            </a:r>
            <a:r>
              <a:rPr lang="ru-RU" sz="4800" b="1" dirty="0" err="1">
                <a:latin typeface="+mn-lt"/>
                <a:ea typeface="Calibri" panose="020F0502020204030204" pitchFamily="34" charset="0"/>
              </a:rPr>
              <a:t>функції</a:t>
            </a:r>
            <a:r>
              <a:rPr lang="ru-RU" sz="48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4800" b="1" dirty="0" err="1">
                <a:latin typeface="+mn-lt"/>
                <a:ea typeface="Calibri" panose="020F0502020204030204" pitchFamily="34" charset="0"/>
              </a:rPr>
              <a:t>уявлення</a:t>
            </a:r>
            <a:endParaRPr lang="uk-UA" sz="4800" dirty="0">
              <a:effectLst/>
              <a:latin typeface="+mn-lt"/>
              <a:ea typeface="Calibri" panose="020F0502020204030204" pitchFamily="34" charset="0"/>
            </a:endParaRPr>
          </a:p>
        </p:txBody>
      </p:sp>
      <p:grpSp>
        <p:nvGrpSpPr>
          <p:cNvPr id="47" name="Групувати 46"/>
          <p:cNvGrpSpPr/>
          <p:nvPr/>
        </p:nvGrpSpPr>
        <p:grpSpPr>
          <a:xfrm>
            <a:off x="179512" y="1196752"/>
            <a:ext cx="8784976" cy="5544616"/>
            <a:chOff x="179512" y="1196752"/>
            <a:chExt cx="8784976" cy="5544616"/>
          </a:xfrm>
        </p:grpSpPr>
        <p:grpSp>
          <p:nvGrpSpPr>
            <p:cNvPr id="7" name="Group 1"/>
            <p:cNvGrpSpPr>
              <a:grpSpLocks/>
            </p:cNvGrpSpPr>
            <p:nvPr/>
          </p:nvGrpSpPr>
          <p:grpSpPr bwMode="auto">
            <a:xfrm>
              <a:off x="179512" y="1196752"/>
              <a:ext cx="8784976" cy="5544616"/>
              <a:chOff x="1314" y="3208"/>
              <a:chExt cx="9720" cy="4140"/>
            </a:xfrm>
          </p:grpSpPr>
          <p:sp>
            <p:nvSpPr>
              <p:cNvPr id="15" name="Line 28"/>
              <p:cNvSpPr>
                <a:spLocks noChangeShapeType="1"/>
              </p:cNvSpPr>
              <p:nvPr/>
            </p:nvSpPr>
            <p:spPr bwMode="auto">
              <a:xfrm flipV="1">
                <a:off x="2754" y="5722"/>
                <a:ext cx="7404" cy="6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grpSp>
            <p:nvGrpSpPr>
              <p:cNvPr id="16" name="Group 2"/>
              <p:cNvGrpSpPr>
                <a:grpSpLocks/>
              </p:cNvGrpSpPr>
              <p:nvPr/>
            </p:nvGrpSpPr>
            <p:grpSpPr bwMode="auto">
              <a:xfrm>
                <a:off x="1314" y="3208"/>
                <a:ext cx="9720" cy="4140"/>
                <a:chOff x="1314" y="3059"/>
                <a:chExt cx="9720" cy="4140"/>
              </a:xfrm>
            </p:grpSpPr>
            <p:grpSp>
              <p:nvGrpSpPr>
                <p:cNvPr id="17" name="Group 15"/>
                <p:cNvGrpSpPr>
                  <a:grpSpLocks/>
                </p:cNvGrpSpPr>
                <p:nvPr/>
              </p:nvGrpSpPr>
              <p:grpSpPr bwMode="auto">
                <a:xfrm>
                  <a:off x="1314" y="3059"/>
                  <a:ext cx="9720" cy="2425"/>
                  <a:chOff x="1314" y="3779"/>
                  <a:chExt cx="9540" cy="2425"/>
                </a:xfrm>
              </p:grpSpPr>
              <p:sp>
                <p:nvSpPr>
                  <p:cNvPr id="32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4014" y="3779"/>
                    <a:ext cx="3960" cy="484"/>
                  </a:xfrm>
                  <a:prstGeom prst="rect">
                    <a:avLst/>
                  </a:prstGeom>
                  <a:ln>
                    <a:headEnd/>
                    <a:tailEnd/>
                  </a:ln>
                </p:spPr>
                <p:style>
                  <a:lnRef idx="1">
                    <a:schemeClr val="dk1"/>
                  </a:lnRef>
                  <a:fillRef idx="2">
                    <a:schemeClr val="dk1"/>
                  </a:fillRef>
                  <a:effectRef idx="1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Arial Unicode MS" charset="-128"/>
                        <a:cs typeface="Times New Roman" panose="02020603050405020304" pitchFamily="18" charset="0"/>
                      </a:rPr>
                      <a:t>Уявлення </a:t>
                    </a:r>
                    <a:endParaRPr kumimoji="0" lang="uk-UA" altLang="uk-UA" sz="32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33" name="Group 22"/>
                  <p:cNvGrpSpPr>
                    <a:grpSpLocks/>
                  </p:cNvGrpSpPr>
                  <p:nvPr/>
                </p:nvGrpSpPr>
                <p:grpSpPr bwMode="auto">
                  <a:xfrm>
                    <a:off x="1314" y="4679"/>
                    <a:ext cx="9540" cy="1525"/>
                    <a:chOff x="1314" y="4499"/>
                    <a:chExt cx="9540" cy="1525"/>
                  </a:xfrm>
                </p:grpSpPr>
                <p:sp>
                  <p:nvSpPr>
                    <p:cNvPr id="42" name="Rectangle 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14" y="4499"/>
                      <a:ext cx="4500" cy="484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Arial Unicode MS" charset="-128"/>
                          <a:cs typeface="Times New Roman" panose="02020603050405020304" pitchFamily="18" charset="0"/>
                        </a:rPr>
                        <a:t>Образи пам’яті </a:t>
                      </a:r>
                      <a:endParaRPr kumimoji="0" lang="uk-UA" altLang="uk-U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3" name="Rectangle 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354" y="4499"/>
                      <a:ext cx="4500" cy="484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Arial Unicode MS" charset="-128"/>
                          <a:cs typeface="Times New Roman" panose="02020603050405020304" pitchFamily="18" charset="0"/>
                        </a:rPr>
                        <a:t>Образи уяви</a:t>
                      </a:r>
                      <a:endParaRPr kumimoji="0" lang="uk-UA" altLang="uk-U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4" name="Rectangle 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14" y="5130"/>
                      <a:ext cx="4500" cy="888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Arial Unicode MS" charset="-128"/>
                          <a:cs typeface="Times New Roman" panose="02020603050405020304" pitchFamily="18" charset="0"/>
                        </a:rPr>
                        <a:t>Зберігають образи, уявлення предметів (оперний театр ім. С. Крушельницької)</a:t>
                      </a:r>
                      <a:endParaRPr kumimoji="0" lang="uk-UA" alt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5" name="Rectangle 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354" y="5130"/>
                      <a:ext cx="4500" cy="894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Arial Unicode MS" charset="-128"/>
                          <a:cs typeface="Times New Roman" panose="02020603050405020304" pitchFamily="18" charset="0"/>
                        </a:rPr>
                        <a:t>Створюють картини</a:t>
                      </a:r>
                      <a:r>
                        <a:rPr kumimoji="0" lang="uk-UA" altLang="uk-UA" sz="2400" b="0" i="0" u="none" strike="noStrike" cap="none" normalizeH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Arial Unicode MS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uk-UA" alt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Arial Unicode MS" charset="-128"/>
                          <a:cs typeface="Times New Roman" panose="02020603050405020304" pitchFamily="18" charset="0"/>
                        </a:rPr>
                        <a:t>майбутнього</a:t>
                      </a:r>
                      <a:endParaRPr kumimoji="0" lang="ru-RU" alt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Arial Unicode MS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Arial Unicode MS" charset="-128"/>
                          <a:cs typeface="Times New Roman" panose="02020603050405020304" pitchFamily="18" charset="0"/>
                        </a:rPr>
                        <a:t>(НЛО, привиди)</a:t>
                      </a:r>
                      <a:endParaRPr kumimoji="0" lang="uk-UA" altLang="uk-UA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35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5994" y="4289"/>
                    <a:ext cx="0" cy="180"/>
                  </a:xfrm>
                  <a:prstGeom prst="line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uk-UA">
                      <a:solidFill>
                        <a:schemeClr val="tx2"/>
                      </a:solidFill>
                    </a:endParaRPr>
                  </a:p>
                </p:txBody>
              </p:sp>
              <p:sp>
                <p:nvSpPr>
                  <p:cNvPr id="36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2743" y="4474"/>
                    <a:ext cx="7251" cy="15"/>
                  </a:xfrm>
                  <a:prstGeom prst="line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uk-UA">
                      <a:solidFill>
                        <a:schemeClr val="tx2"/>
                      </a:solidFill>
                    </a:endParaRPr>
                  </a:p>
                </p:txBody>
              </p:sp>
              <p:sp>
                <p:nvSpPr>
                  <p:cNvPr id="38" name="Line 1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739" y="4474"/>
                    <a:ext cx="4" cy="205"/>
                  </a:xfrm>
                  <a:prstGeom prst="line">
                    <a:avLst/>
                  </a:prstGeom>
                  <a:ln>
                    <a:headEnd/>
                    <a:tailEnd type="triangle" w="med" len="med"/>
                  </a:ln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uk-UA">
                      <a:solidFill>
                        <a:schemeClr val="tx2"/>
                      </a:solidFill>
                    </a:endParaRPr>
                  </a:p>
                </p:txBody>
              </p:sp>
              <p:sp>
                <p:nvSpPr>
                  <p:cNvPr id="39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9994" y="4489"/>
                    <a:ext cx="15" cy="185"/>
                  </a:xfrm>
                  <a:prstGeom prst="line">
                    <a:avLst/>
                  </a:prstGeom>
                  <a:ln>
                    <a:headEnd/>
                    <a:tailEnd type="triangle" w="med" len="med"/>
                  </a:ln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uk-UA">
                      <a:solidFill>
                        <a:schemeClr val="tx2"/>
                      </a:solidFill>
                    </a:endParaRPr>
                  </a:p>
                </p:txBody>
              </p:sp>
              <p:sp>
                <p:nvSpPr>
                  <p:cNvPr id="40" name="Line 1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739" y="5168"/>
                    <a:ext cx="0" cy="142"/>
                  </a:xfrm>
                  <a:prstGeom prst="line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uk-UA">
                      <a:solidFill>
                        <a:schemeClr val="tx2"/>
                      </a:solidFill>
                    </a:endParaRPr>
                  </a:p>
                </p:txBody>
              </p:sp>
              <p:sp>
                <p:nvSpPr>
                  <p:cNvPr id="41" name="Line 1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994" y="5168"/>
                    <a:ext cx="0" cy="142"/>
                  </a:xfrm>
                  <a:prstGeom prst="line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0">
                    <a:schemeClr val="dk1"/>
                  </a:fillRef>
                  <a:effectRef idx="1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uk-UA">
                      <a:solidFill>
                        <a:schemeClr val="tx2"/>
                      </a:solidFill>
                    </a:endParaRPr>
                  </a:p>
                </p:txBody>
              </p:sp>
            </p:grpSp>
            <p:sp>
              <p:nvSpPr>
                <p:cNvPr id="18" name="Rectangle 14"/>
                <p:cNvSpPr>
                  <a:spLocks noChangeArrowheads="1"/>
                </p:cNvSpPr>
                <p:nvPr/>
              </p:nvSpPr>
              <p:spPr bwMode="auto">
                <a:xfrm>
                  <a:off x="1314" y="5784"/>
                  <a:ext cx="1980" cy="1415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представлення дійсності в певних образах</a:t>
                  </a:r>
                  <a:endParaRPr kumimoji="0" lang="uk-UA" altLang="uk-UA" sz="20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9" name="Rectangle 13"/>
                <p:cNvSpPr>
                  <a:spLocks noChangeArrowheads="1"/>
                </p:cNvSpPr>
                <p:nvPr/>
              </p:nvSpPr>
              <p:spPr bwMode="auto">
                <a:xfrm>
                  <a:off x="3384" y="5785"/>
                  <a:ext cx="1800" cy="1414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регуляція емоційних стані</a:t>
                  </a:r>
                  <a:r>
                    <a:rPr kumimoji="0" lang="ru-RU" altLang="uk-UA" sz="2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в</a:t>
                  </a:r>
                  <a:endParaRPr kumimoji="0" lang="ru-RU" altLang="uk-UA" sz="20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ea typeface="Arial Unicode MS" charset="-128"/>
                  </a:endParaRPr>
                </a:p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людини</a:t>
                  </a:r>
                  <a:endPara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" name="Rectangle 12"/>
                <p:cNvSpPr>
                  <a:spLocks noChangeArrowheads="1"/>
                </p:cNvSpPr>
                <p:nvPr/>
              </p:nvSpPr>
              <p:spPr bwMode="auto">
                <a:xfrm>
                  <a:off x="5274" y="5784"/>
                  <a:ext cx="1890" cy="1415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формування внутрішнього плану дій людини</a:t>
                  </a:r>
                  <a:endPara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" name="Rectangle 11"/>
                <p:cNvSpPr>
                  <a:spLocks noChangeArrowheads="1"/>
                </p:cNvSpPr>
                <p:nvPr/>
              </p:nvSpPr>
              <p:spPr bwMode="auto">
                <a:xfrm>
                  <a:off x="7254" y="5784"/>
                  <a:ext cx="1800" cy="1415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управління іншими психічними процесами</a:t>
                  </a:r>
                  <a:endPara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9234" y="5800"/>
                  <a:ext cx="1800" cy="1399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000" b="0" i="0" u="none" strike="noStrike" cap="none" normalizeH="0" baseline="0" smtClean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планування і програмування діяльності людини</a:t>
                  </a:r>
                  <a:endParaRPr kumimoji="0" lang="uk-UA" altLang="uk-UA" sz="32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" name="Line 9"/>
                <p:cNvSpPr>
                  <a:spLocks noChangeShapeType="1"/>
                </p:cNvSpPr>
                <p:nvPr/>
              </p:nvSpPr>
              <p:spPr bwMode="auto">
                <a:xfrm>
                  <a:off x="2739" y="5478"/>
                  <a:ext cx="4" cy="96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24" name="Line 8"/>
                <p:cNvSpPr>
                  <a:spLocks noChangeShapeType="1"/>
                </p:cNvSpPr>
                <p:nvPr/>
              </p:nvSpPr>
              <p:spPr bwMode="auto">
                <a:xfrm>
                  <a:off x="10158" y="5490"/>
                  <a:ext cx="0" cy="89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25" name="Line 7"/>
                <p:cNvSpPr>
                  <a:spLocks noChangeShapeType="1"/>
                </p:cNvSpPr>
                <p:nvPr/>
              </p:nvSpPr>
              <p:spPr bwMode="auto">
                <a:xfrm>
                  <a:off x="2739" y="5579"/>
                  <a:ext cx="12" cy="205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chemeClr val="tx2"/>
                    </a:solidFill>
                  </a:endParaRPr>
                </a:p>
              </p:txBody>
            </p:sp>
            <p:sp>
              <p:nvSpPr>
                <p:cNvPr id="31" name="Line 3"/>
                <p:cNvSpPr>
                  <a:spLocks noChangeShapeType="1"/>
                </p:cNvSpPr>
                <p:nvPr/>
              </p:nvSpPr>
              <p:spPr bwMode="auto">
                <a:xfrm>
                  <a:off x="10158" y="5585"/>
                  <a:ext cx="5" cy="215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chemeClr val="tx2"/>
                    </a:solidFill>
                  </a:endParaRPr>
                </a:p>
              </p:txBody>
            </p:sp>
          </p:grpSp>
        </p:grpSp>
        <p:sp>
          <p:nvSpPr>
            <p:cNvPr id="49" name="Line 3"/>
            <p:cNvSpPr>
              <a:spLocks noChangeShapeType="1"/>
            </p:cNvSpPr>
            <p:nvPr/>
          </p:nvSpPr>
          <p:spPr bwMode="auto">
            <a:xfrm>
              <a:off x="6353957" y="4570587"/>
              <a:ext cx="4519" cy="287945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0" name="Line 3"/>
            <p:cNvSpPr>
              <a:spLocks noChangeShapeType="1"/>
            </p:cNvSpPr>
            <p:nvPr/>
          </p:nvSpPr>
          <p:spPr bwMode="auto">
            <a:xfrm>
              <a:off x="4559906" y="4584682"/>
              <a:ext cx="4519" cy="287945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51" name="Line 3"/>
            <p:cNvSpPr>
              <a:spLocks noChangeShapeType="1"/>
            </p:cNvSpPr>
            <p:nvPr/>
          </p:nvSpPr>
          <p:spPr bwMode="auto">
            <a:xfrm flipH="1">
              <a:off x="2851717" y="4585515"/>
              <a:ext cx="12094" cy="273017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259939703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-324544" y="-99392"/>
            <a:ext cx="9001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>
                <a:latin typeface="+mn-lt"/>
                <a:ea typeface="Calibri" panose="020F0502020204030204" pitchFamily="34" charset="0"/>
              </a:rPr>
              <a:t>Операції </a:t>
            </a:r>
            <a:r>
              <a:rPr lang="ru-RU" sz="2800" b="1" dirty="0" err="1">
                <a:latin typeface="+mn-lt"/>
                <a:ea typeface="Calibri" panose="020F0502020204030204" pitchFamily="34" charset="0"/>
              </a:rPr>
              <a:t>мислення</a:t>
            </a:r>
            <a:r>
              <a:rPr lang="ru-RU" sz="2800" b="1" dirty="0">
                <a:latin typeface="+mn-lt"/>
                <a:ea typeface="Calibri" panose="020F0502020204030204" pitchFamily="34" charset="0"/>
              </a:rPr>
              <a:t>, на </a:t>
            </a:r>
            <a:r>
              <a:rPr lang="ru-RU" sz="2800" b="1" dirty="0" err="1">
                <a:latin typeface="+mn-lt"/>
                <a:ea typeface="Calibri" panose="020F0502020204030204" pitchFamily="34" charset="0"/>
              </a:rPr>
              <a:t>яких</a:t>
            </a:r>
            <a:r>
              <a:rPr lang="ru-RU" sz="28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2800" b="1" dirty="0" err="1">
                <a:latin typeface="+mn-lt"/>
                <a:ea typeface="Calibri" panose="020F0502020204030204" pitchFamily="34" charset="0"/>
              </a:rPr>
              <a:t>ґрунтується</a:t>
            </a:r>
            <a:r>
              <a:rPr lang="ru-RU" sz="28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2800" b="1" dirty="0" err="1">
                <a:latin typeface="+mn-lt"/>
                <a:ea typeface="Calibri" panose="020F0502020204030204" pitchFamily="34" charset="0"/>
              </a:rPr>
              <a:t>розуміння</a:t>
            </a:r>
            <a:endParaRPr lang="uk-UA" sz="2800" dirty="0">
              <a:effectLst/>
              <a:latin typeface="+mn-lt"/>
              <a:ea typeface="Calibri" panose="020F0502020204030204" pitchFamily="34" charset="0"/>
            </a:endParaRPr>
          </a:p>
        </p:txBody>
      </p:sp>
      <p:grpSp>
        <p:nvGrpSpPr>
          <p:cNvPr id="28" name="Групувати 27"/>
          <p:cNvGrpSpPr/>
          <p:nvPr/>
        </p:nvGrpSpPr>
        <p:grpSpPr>
          <a:xfrm>
            <a:off x="215516" y="1196752"/>
            <a:ext cx="8712968" cy="5426938"/>
            <a:chOff x="215516" y="1196752"/>
            <a:chExt cx="8712968" cy="5426938"/>
          </a:xfrm>
        </p:grpSpPr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15516" y="1196752"/>
              <a:ext cx="8712968" cy="5426938"/>
              <a:chOff x="1134" y="4326"/>
              <a:chExt cx="9900" cy="4327"/>
            </a:xfrm>
          </p:grpSpPr>
          <p:sp>
            <p:nvSpPr>
              <p:cNvPr id="3" name="Rectangle 3"/>
              <p:cNvSpPr>
                <a:spLocks noChangeArrowheads="1"/>
              </p:cNvSpPr>
              <p:nvPr/>
            </p:nvSpPr>
            <p:spPr bwMode="auto">
              <a:xfrm>
                <a:off x="1134" y="4326"/>
                <a:ext cx="9900" cy="632"/>
              </a:xfrm>
              <a:prstGeom prst="round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4400" b="1" i="0" u="none" strike="noStrike" cap="none" normalizeH="0" baseline="0" dirty="0" smtClean="0">
                    <a:ln>
                      <a:noFill/>
                    </a:ln>
                    <a:solidFill>
                      <a:srgbClr val="0F2E51"/>
                    </a:solidFill>
                    <a:effectLst/>
                    <a:latin typeface="Times New Roman" panose="02020603050405020304" pitchFamily="18" charset="0"/>
                    <a:cs typeface="Arial" panose="020B0604020202020204" pitchFamily="34" charset="0"/>
                  </a:rPr>
                  <a:t>Елементи процесу </a:t>
                </a:r>
                <a:r>
                  <a:rPr kumimoji="0" lang="en-US" altLang="uk-UA" sz="4400" b="1" i="0" u="none" strike="noStrike" cap="none" normalizeH="0" baseline="0" dirty="0" smtClean="0">
                    <a:ln>
                      <a:noFill/>
                    </a:ln>
                    <a:solidFill>
                      <a:srgbClr val="0F2E51"/>
                    </a:solidFill>
                    <a:effectLst/>
                    <a:latin typeface="Times New Roman" panose="02020603050405020304" pitchFamily="18" charset="0"/>
                    <a:cs typeface="Arial" panose="020B0604020202020204" pitchFamily="34" charset="0"/>
                  </a:rPr>
                  <a:t>“</a:t>
                </a:r>
                <a:r>
                  <a:rPr kumimoji="0" lang="uk-UA" altLang="uk-UA" sz="4400" b="1" i="0" u="none" strike="noStrike" cap="none" normalizeH="0" baseline="0" dirty="0" smtClean="0">
                    <a:ln>
                      <a:noFill/>
                    </a:ln>
                    <a:solidFill>
                      <a:srgbClr val="0F2E51"/>
                    </a:solidFill>
                    <a:effectLst/>
                    <a:latin typeface="Times New Roman" panose="02020603050405020304" pitchFamily="18" charset="0"/>
                    <a:cs typeface="Arial" panose="020B0604020202020204" pitchFamily="34" charset="0"/>
                  </a:rPr>
                  <a:t>розуміння</a:t>
                </a:r>
                <a:r>
                  <a:rPr kumimoji="0" lang="en-US" altLang="uk-UA" sz="4400" b="1" i="0" u="none" strike="noStrike" cap="none" normalizeH="0" baseline="0" dirty="0" smtClean="0">
                    <a:ln>
                      <a:noFill/>
                    </a:ln>
                    <a:solidFill>
                      <a:srgbClr val="0F2E51"/>
                    </a:solidFill>
                    <a:effectLst/>
                    <a:latin typeface="Times New Roman" panose="02020603050405020304" pitchFamily="18" charset="0"/>
                    <a:cs typeface="Arial" panose="020B0604020202020204" pitchFamily="34" charset="0"/>
                  </a:rPr>
                  <a:t>”</a:t>
                </a:r>
                <a:endParaRPr kumimoji="0" lang="uk-UA" altLang="uk-UA" sz="4400" b="0" i="0" u="none" strike="noStrike" cap="none" normalizeH="0" baseline="0" dirty="0" smtClean="0">
                  <a:ln>
                    <a:noFill/>
                  </a:ln>
                  <a:solidFill>
                    <a:srgbClr val="0F2E5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" name="Rectangle 4"/>
              <p:cNvSpPr>
                <a:spLocks noChangeArrowheads="1"/>
              </p:cNvSpPr>
              <p:nvPr/>
            </p:nvSpPr>
            <p:spPr bwMode="auto">
              <a:xfrm>
                <a:off x="1494" y="5145"/>
                <a:ext cx="9528" cy="67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0" i="0" u="none" strike="noStrike" cap="none" normalizeH="0" baseline="0" dirty="0" smtClean="0">
                    <a:ln>
                      <a:noFill/>
                    </a:ln>
                    <a:solidFill>
                      <a:srgbClr val="0F2E51"/>
                    </a:solidFill>
                    <a:effectLst/>
                    <a:latin typeface="Times New Roman" panose="02020603050405020304" pitchFamily="18" charset="0"/>
                    <a:cs typeface="Arial" panose="020B0604020202020204" pitchFamily="34" charset="0"/>
                  </a:rPr>
                  <a:t>виділення предмета як нового, незвичайного, невідомого або окремих його сторін і</a:t>
                </a:r>
                <a:r>
                  <a:rPr kumimoji="0" lang="en-US" altLang="uk-UA" sz="2800" b="0" i="0" u="none" strike="noStrike" cap="none" normalizeH="0" baseline="0" dirty="0" smtClean="0">
                    <a:ln>
                      <a:noFill/>
                    </a:ln>
                    <a:solidFill>
                      <a:srgbClr val="0F2E51"/>
                    </a:solidFill>
                    <a:effectLst/>
                    <a:latin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kumimoji="0" lang="uk-UA" altLang="uk-UA" sz="2800" b="0" i="0" u="none" strike="noStrike" cap="none" normalizeH="0" baseline="0" dirty="0" smtClean="0">
                    <a:ln>
                      <a:noFill/>
                    </a:ln>
                    <a:solidFill>
                      <a:srgbClr val="0F2E51"/>
                    </a:solidFill>
                    <a:effectLst/>
                    <a:latin typeface="Times New Roman" panose="02020603050405020304" pitchFamily="18" charset="0"/>
                    <a:cs typeface="Arial" panose="020B0604020202020204" pitchFamily="34" charset="0"/>
                  </a:rPr>
                  <a:t>властивостей</a:t>
                </a:r>
                <a:endPara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rgbClr val="0F2E5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1494" y="5939"/>
                <a:ext cx="9528" cy="626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0" i="0" u="none" strike="noStrike" cap="none" normalizeH="0" baseline="0" dirty="0" smtClean="0">
                    <a:ln>
                      <a:noFill/>
                    </a:ln>
                    <a:solidFill>
                      <a:srgbClr val="0F2E51"/>
                    </a:solidFill>
                    <a:effectLst/>
                    <a:latin typeface="Times New Roman" panose="02020603050405020304" pitchFamily="18" charset="0"/>
                    <a:cs typeface="Arial" panose="020B0604020202020204" pitchFamily="34" charset="0"/>
                  </a:rPr>
                  <a:t>“впізнавання”, осмислення, розуміння невідомого на основі відомого</a:t>
                </a:r>
                <a:endPara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rgbClr val="0F2E5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1494" y="6659"/>
                <a:ext cx="9528" cy="59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0" i="0" u="none" strike="noStrike" cap="none" normalizeH="0" baseline="0" dirty="0" smtClean="0">
                    <a:ln>
                      <a:noFill/>
                    </a:ln>
                    <a:solidFill>
                      <a:srgbClr val="0F2E51"/>
                    </a:solidFill>
                    <a:effectLst/>
                    <a:latin typeface="Times New Roman" panose="02020603050405020304" pitchFamily="18" charset="0"/>
                    <a:cs typeface="Arial" panose="020B0604020202020204" pitchFamily="34" charset="0"/>
                  </a:rPr>
                  <a:t>аналіз і синтез</a:t>
                </a:r>
                <a:endPara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rgbClr val="0F2E5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/>
            </p:nvSpPr>
            <p:spPr bwMode="auto">
              <a:xfrm>
                <a:off x="1494" y="7348"/>
                <a:ext cx="9528" cy="65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0" i="0" u="none" strike="noStrike" cap="none" normalizeH="0" baseline="0" smtClean="0">
                    <a:ln>
                      <a:noFill/>
                    </a:ln>
                    <a:solidFill>
                      <a:srgbClr val="0F2E51"/>
                    </a:solidFill>
                    <a:effectLst/>
                    <a:latin typeface="Times New Roman" panose="02020603050405020304" pitchFamily="18" charset="0"/>
                    <a:cs typeface="Arial" panose="020B0604020202020204" pitchFamily="34" charset="0"/>
                  </a:rPr>
                  <a:t>порівняння і узагальнення як виділення спільного в різному і специфічного в загальному</a:t>
                </a:r>
                <a:endParaRPr kumimoji="0" lang="uk-UA" altLang="uk-UA" sz="2800" b="0" i="0" u="none" strike="noStrike" cap="none" normalizeH="0" baseline="0" smtClean="0">
                  <a:ln>
                    <a:noFill/>
                  </a:ln>
                  <a:solidFill>
                    <a:srgbClr val="0F2E5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1494" y="8099"/>
                <a:ext cx="9528" cy="55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0" i="0" u="none" strike="noStrike" cap="none" normalizeH="0" baseline="0" smtClean="0">
                    <a:ln>
                      <a:noFill/>
                    </a:ln>
                    <a:solidFill>
                      <a:srgbClr val="0F2E51"/>
                    </a:solidFill>
                    <a:effectLst/>
                    <a:latin typeface="Times New Roman" panose="02020603050405020304" pitchFamily="18" charset="0"/>
                    <a:cs typeface="Arial" panose="020B0604020202020204" pitchFamily="34" charset="0"/>
                  </a:rPr>
                  <a:t>класифікація та систематизація</a:t>
                </a:r>
                <a:endParaRPr kumimoji="0" lang="uk-UA" altLang="uk-UA" sz="2800" b="0" i="0" u="none" strike="noStrike" cap="none" normalizeH="0" baseline="0" smtClean="0">
                  <a:ln>
                    <a:noFill/>
                  </a:ln>
                  <a:solidFill>
                    <a:srgbClr val="0F2E5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2" name="Пряма сполучна лінія 11"/>
            <p:cNvCxnSpPr/>
            <p:nvPr/>
          </p:nvCxnSpPr>
          <p:spPr bwMode="auto">
            <a:xfrm>
              <a:off x="323528" y="1989409"/>
              <a:ext cx="0" cy="428686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 зі стрілкою 26"/>
            <p:cNvCxnSpPr>
              <a:endCxn id="4" idx="1"/>
            </p:cNvCxnSpPr>
            <p:nvPr/>
          </p:nvCxnSpPr>
          <p:spPr bwMode="auto">
            <a:xfrm>
              <a:off x="323528" y="2646611"/>
              <a:ext cx="208823" cy="1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 зі стрілкою 45"/>
            <p:cNvCxnSpPr/>
            <p:nvPr/>
          </p:nvCxnSpPr>
          <p:spPr bwMode="auto">
            <a:xfrm>
              <a:off x="323528" y="3630533"/>
              <a:ext cx="208823" cy="1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 зі стрілкою 46"/>
            <p:cNvCxnSpPr/>
            <p:nvPr/>
          </p:nvCxnSpPr>
          <p:spPr bwMode="auto">
            <a:xfrm>
              <a:off x="323528" y="4492364"/>
              <a:ext cx="208823" cy="1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 зі стрілкою 47"/>
            <p:cNvCxnSpPr/>
            <p:nvPr/>
          </p:nvCxnSpPr>
          <p:spPr bwMode="auto">
            <a:xfrm>
              <a:off x="323528" y="5398961"/>
              <a:ext cx="208823" cy="1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 зі стрілкою 51"/>
            <p:cNvCxnSpPr/>
            <p:nvPr/>
          </p:nvCxnSpPr>
          <p:spPr bwMode="auto">
            <a:xfrm>
              <a:off x="323528" y="6275452"/>
              <a:ext cx="208823" cy="1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5082226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-324544" y="-99392"/>
            <a:ext cx="9001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5400" b="1" dirty="0">
                <a:latin typeface="+mn-lt"/>
                <a:ea typeface="Calibri" panose="020F0502020204030204" pitchFamily="34" charset="0"/>
              </a:rPr>
              <a:t>Класифікація </a:t>
            </a:r>
            <a:r>
              <a:rPr lang="ru-RU" sz="5400" b="1" dirty="0" err="1">
                <a:latin typeface="+mn-lt"/>
                <a:ea typeface="Calibri" panose="020F0502020204030204" pitchFamily="34" charset="0"/>
              </a:rPr>
              <a:t>суджень</a:t>
            </a:r>
            <a:endParaRPr lang="uk-UA" sz="5400" dirty="0">
              <a:effectLst/>
              <a:latin typeface="+mn-lt"/>
              <a:ea typeface="Calibri" panose="020F0502020204030204" pitchFamily="34" charset="0"/>
            </a:endParaRPr>
          </a:p>
        </p:txBody>
      </p:sp>
      <p:grpSp>
        <p:nvGrpSpPr>
          <p:cNvPr id="13" name="Group 1"/>
          <p:cNvGrpSpPr>
            <a:grpSpLocks/>
          </p:cNvGrpSpPr>
          <p:nvPr/>
        </p:nvGrpSpPr>
        <p:grpSpPr bwMode="auto">
          <a:xfrm>
            <a:off x="179512" y="1124744"/>
            <a:ext cx="8712968" cy="5616624"/>
            <a:chOff x="954" y="994"/>
            <a:chExt cx="10260" cy="4405"/>
          </a:xfrm>
        </p:grpSpPr>
        <p:sp>
          <p:nvSpPr>
            <p:cNvPr id="14" name="Rectangle 16"/>
            <p:cNvSpPr>
              <a:spLocks noChangeArrowheads="1"/>
            </p:cNvSpPr>
            <p:nvPr/>
          </p:nvSpPr>
          <p:spPr bwMode="auto">
            <a:xfrm>
              <a:off x="2563" y="994"/>
              <a:ext cx="6480" cy="62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400" b="1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Судження </a:t>
              </a:r>
              <a:endParaRPr kumimoji="0" lang="uk-UA" altLang="uk-UA" sz="4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314" y="1979"/>
              <a:ext cx="2608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одиничні</a:t>
              </a:r>
              <a:endParaRPr kumimoji="0" lang="uk-UA" altLang="uk-UA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314" y="3413"/>
              <a:ext cx="2608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особливі</a:t>
              </a:r>
              <a:endParaRPr kumimoji="0" lang="uk-UA" altLang="uk-UA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1314" y="4499"/>
              <a:ext cx="2608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загальні</a:t>
              </a:r>
              <a:endParaRPr kumimoji="0" lang="uk-UA" altLang="uk-UA" sz="4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18" name="Rectangle 12"/>
            <p:cNvSpPr>
              <a:spLocks noChangeArrowheads="1"/>
            </p:cNvSpPr>
            <p:nvPr/>
          </p:nvSpPr>
          <p:spPr bwMode="auto">
            <a:xfrm>
              <a:off x="4102" y="1748"/>
              <a:ext cx="7112" cy="136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установлюють специфічний зв'язок між будь-якими явищами, в них висловлюється думка про окремі предмети</a:t>
              </a:r>
              <a:endPara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19" name="Rectangle 11"/>
            <p:cNvSpPr>
              <a:spLocks noChangeArrowheads="1"/>
            </p:cNvSpPr>
            <p:nvPr/>
          </p:nvSpPr>
          <p:spPr bwMode="auto">
            <a:xfrm>
              <a:off x="4102" y="3245"/>
              <a:ext cx="7112" cy="94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стверджуються або заперечуються вже наявні</a:t>
              </a:r>
              <a:r>
                <a:rPr kumimoji="0" lang="en-US" altLang="uk-UA" sz="2800" b="0" i="0" u="none" strike="noStrike" cap="none" normalizeH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r>
                <a: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будь-які властивості, ознаки групи явищ певного виду </a:t>
              </a:r>
              <a:endPara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4102" y="4319"/>
              <a:ext cx="7112" cy="108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висловлюється думка про всі явища світу чи про окремі його області,  ділянки, явища певного виду у цілому</a:t>
              </a:r>
              <a:endPara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21" name="Line 9"/>
            <p:cNvSpPr>
              <a:spLocks noChangeShapeType="1"/>
            </p:cNvSpPr>
            <p:nvPr/>
          </p:nvSpPr>
          <p:spPr bwMode="auto">
            <a:xfrm>
              <a:off x="954" y="1259"/>
              <a:ext cx="162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22" name="Line 8"/>
            <p:cNvSpPr>
              <a:spLocks noChangeShapeType="1"/>
            </p:cNvSpPr>
            <p:nvPr/>
          </p:nvSpPr>
          <p:spPr bwMode="auto">
            <a:xfrm>
              <a:off x="954" y="1259"/>
              <a:ext cx="0" cy="3519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23" name="Line 7"/>
            <p:cNvSpPr>
              <a:spLocks noChangeShapeType="1"/>
            </p:cNvSpPr>
            <p:nvPr/>
          </p:nvSpPr>
          <p:spPr bwMode="auto">
            <a:xfrm>
              <a:off x="954" y="2249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24" name="Line 6"/>
            <p:cNvSpPr>
              <a:spLocks noChangeShapeType="1"/>
            </p:cNvSpPr>
            <p:nvPr/>
          </p:nvSpPr>
          <p:spPr bwMode="auto">
            <a:xfrm>
              <a:off x="954" y="3648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>
              <a:off x="954" y="4778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26" name="Line 4"/>
            <p:cNvSpPr>
              <a:spLocks noChangeShapeType="1"/>
            </p:cNvSpPr>
            <p:nvPr/>
          </p:nvSpPr>
          <p:spPr bwMode="auto">
            <a:xfrm>
              <a:off x="3922" y="2249"/>
              <a:ext cx="18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28" name="Line 3"/>
            <p:cNvSpPr>
              <a:spLocks noChangeShapeType="1"/>
            </p:cNvSpPr>
            <p:nvPr/>
          </p:nvSpPr>
          <p:spPr bwMode="auto">
            <a:xfrm>
              <a:off x="3922" y="3648"/>
              <a:ext cx="18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29" name="Line 2"/>
            <p:cNvSpPr>
              <a:spLocks noChangeShapeType="1"/>
            </p:cNvSpPr>
            <p:nvPr/>
          </p:nvSpPr>
          <p:spPr bwMode="auto">
            <a:xfrm>
              <a:off x="3922" y="4778"/>
              <a:ext cx="18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643714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-468560" y="32955"/>
            <a:ext cx="9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800" b="1" dirty="0">
                <a:latin typeface="+mn-lt"/>
                <a:ea typeface="Calibri" panose="020F0502020204030204" pitchFamily="34" charset="0"/>
              </a:rPr>
              <a:t>Класифікація </a:t>
            </a:r>
            <a:r>
              <a:rPr lang="ru-RU" sz="4800" b="1" dirty="0" err="1">
                <a:latin typeface="+mn-lt"/>
                <a:ea typeface="Calibri" panose="020F0502020204030204" pitchFamily="34" charset="0"/>
              </a:rPr>
              <a:t>умовиводів</a:t>
            </a:r>
            <a:endParaRPr lang="uk-UA" sz="4800" dirty="0">
              <a:effectLst/>
              <a:latin typeface="+mn-lt"/>
              <a:ea typeface="Calibri" panose="020F0502020204030204" pitchFamily="34" charset="0"/>
            </a:endParaRPr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79512" y="1124744"/>
            <a:ext cx="8784976" cy="5472445"/>
            <a:chOff x="1314" y="1318"/>
            <a:chExt cx="9516" cy="3488"/>
          </a:xfrm>
        </p:grpSpPr>
        <p:grpSp>
          <p:nvGrpSpPr>
            <p:cNvPr id="4" name="Group 5"/>
            <p:cNvGrpSpPr>
              <a:grpSpLocks/>
            </p:cNvGrpSpPr>
            <p:nvPr/>
          </p:nvGrpSpPr>
          <p:grpSpPr bwMode="auto">
            <a:xfrm>
              <a:off x="1314" y="1318"/>
              <a:ext cx="9516" cy="3488"/>
              <a:chOff x="1314" y="1318"/>
              <a:chExt cx="9516" cy="3488"/>
            </a:xfrm>
          </p:grpSpPr>
          <p:grpSp>
            <p:nvGrpSpPr>
              <p:cNvPr id="9" name="Group 11"/>
              <p:cNvGrpSpPr>
                <a:grpSpLocks/>
              </p:cNvGrpSpPr>
              <p:nvPr/>
            </p:nvGrpSpPr>
            <p:grpSpPr bwMode="auto">
              <a:xfrm>
                <a:off x="1642" y="1318"/>
                <a:ext cx="9188" cy="3488"/>
                <a:chOff x="1642" y="1318"/>
                <a:chExt cx="9188" cy="3488"/>
              </a:xfrm>
            </p:grpSpPr>
            <p:sp>
              <p:nvSpPr>
                <p:cNvPr id="31" name="Rectangle 18"/>
                <p:cNvSpPr>
                  <a:spLocks noChangeArrowheads="1"/>
                </p:cNvSpPr>
                <p:nvPr/>
              </p:nvSpPr>
              <p:spPr bwMode="auto">
                <a:xfrm>
                  <a:off x="2782" y="1318"/>
                  <a:ext cx="5911" cy="38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4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Умовивід </a:t>
                  </a:r>
                  <a:endParaRPr kumimoji="0" lang="uk-UA" altLang="uk-UA" sz="4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endParaRPr>
                </a:p>
              </p:txBody>
            </p:sp>
            <p:sp>
              <p:nvSpPr>
                <p:cNvPr id="32" name="Rectangle 17"/>
                <p:cNvSpPr>
                  <a:spLocks noChangeArrowheads="1"/>
                </p:cNvSpPr>
                <p:nvPr/>
              </p:nvSpPr>
              <p:spPr bwMode="auto">
                <a:xfrm>
                  <a:off x="1642" y="1886"/>
                  <a:ext cx="3182" cy="46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індуктивний</a:t>
                  </a:r>
                  <a:endPara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33" name="Rectangle 16"/>
                <p:cNvSpPr>
                  <a:spLocks noChangeArrowheads="1"/>
                </p:cNvSpPr>
                <p:nvPr/>
              </p:nvSpPr>
              <p:spPr bwMode="auto">
                <a:xfrm>
                  <a:off x="1642" y="2771"/>
                  <a:ext cx="3182" cy="46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дедуктивний</a:t>
                  </a:r>
                  <a:endPara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34" name="Rectangle 15"/>
                <p:cNvSpPr>
                  <a:spLocks noChangeArrowheads="1"/>
                </p:cNvSpPr>
                <p:nvPr/>
              </p:nvSpPr>
              <p:spPr bwMode="auto">
                <a:xfrm>
                  <a:off x="1642" y="4132"/>
                  <a:ext cx="3182" cy="463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dirty="0" err="1" smtClean="0">
                      <a:ln>
                        <a:noFill/>
                      </a:ln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традуктивний</a:t>
                  </a:r>
                  <a:endPara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35" name="Rectangle 14"/>
                <p:cNvSpPr>
                  <a:spLocks noChangeArrowheads="1"/>
                </p:cNvSpPr>
                <p:nvPr/>
              </p:nvSpPr>
              <p:spPr bwMode="auto">
                <a:xfrm>
                  <a:off x="4988" y="1736"/>
                  <a:ext cx="5842" cy="604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висновок йде від часткового до загального</a:t>
                  </a:r>
                  <a:endParaRPr kumimoji="0" lang="uk-UA" altLang="uk-UA" sz="3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endParaRPr>
                </a:p>
              </p:txBody>
            </p:sp>
            <p:sp>
              <p:nvSpPr>
                <p:cNvPr id="36" name="Rectangle 13"/>
                <p:cNvSpPr>
                  <a:spLocks noChangeArrowheads="1"/>
                </p:cNvSpPr>
                <p:nvPr/>
              </p:nvSpPr>
              <p:spPr bwMode="auto">
                <a:xfrm>
                  <a:off x="4988" y="2408"/>
                  <a:ext cx="5842" cy="116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висновок йде від знання певного спорідненого рівня до нового знання меншої міри спорідненості спільності</a:t>
                  </a:r>
                  <a:endParaRPr kumimoji="0" lang="uk-UA" altLang="uk-UA" sz="3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endParaRPr>
                </a:p>
              </p:txBody>
            </p:sp>
            <p:sp>
              <p:nvSpPr>
                <p:cNvPr id="37" name="Rectangle 12"/>
                <p:cNvSpPr>
                  <a:spLocks noChangeArrowheads="1"/>
                </p:cNvSpPr>
                <p:nvPr/>
              </p:nvSpPr>
              <p:spPr bwMode="auto">
                <a:xfrm>
                  <a:off x="4988" y="3636"/>
                  <a:ext cx="5842" cy="117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Arial Unicode MS" charset="-128"/>
                      <a:cs typeface="Times New Roman" panose="02020603050405020304" pitchFamily="18" charset="0"/>
                    </a:rPr>
                    <a:t>висновок йде від знання певного спорідненого рівня до нового знання того ж спорідненого рівня </a:t>
                  </a:r>
                  <a:endParaRPr kumimoji="0" lang="uk-UA" altLang="uk-UA" sz="3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endParaRPr>
                </a:p>
              </p:txBody>
            </p:sp>
          </p:grpSp>
          <p:sp>
            <p:nvSpPr>
              <p:cNvPr id="10" name="Line 10"/>
              <p:cNvSpPr>
                <a:spLocks noChangeShapeType="1"/>
              </p:cNvSpPr>
              <p:nvPr/>
            </p:nvSpPr>
            <p:spPr bwMode="auto">
              <a:xfrm>
                <a:off x="1314" y="1545"/>
                <a:ext cx="147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1" name="Line 9"/>
              <p:cNvSpPr>
                <a:spLocks noChangeShapeType="1"/>
              </p:cNvSpPr>
              <p:nvPr/>
            </p:nvSpPr>
            <p:spPr bwMode="auto">
              <a:xfrm>
                <a:off x="1314" y="1545"/>
                <a:ext cx="0" cy="293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2" name="Line 8"/>
              <p:cNvSpPr>
                <a:spLocks noChangeShapeType="1"/>
              </p:cNvSpPr>
              <p:nvPr/>
            </p:nvSpPr>
            <p:spPr bwMode="auto">
              <a:xfrm>
                <a:off x="1314" y="2113"/>
                <a:ext cx="3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27" name="Line 7"/>
              <p:cNvSpPr>
                <a:spLocks noChangeShapeType="1"/>
              </p:cNvSpPr>
              <p:nvPr/>
            </p:nvSpPr>
            <p:spPr bwMode="auto">
              <a:xfrm>
                <a:off x="1314" y="3003"/>
                <a:ext cx="3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30" name="Line 6"/>
              <p:cNvSpPr>
                <a:spLocks noChangeShapeType="1"/>
              </p:cNvSpPr>
              <p:nvPr/>
            </p:nvSpPr>
            <p:spPr bwMode="auto">
              <a:xfrm>
                <a:off x="1314" y="4480"/>
                <a:ext cx="3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</p:grp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4824" y="2098"/>
              <a:ext cx="1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7" name="Line 3"/>
            <p:cNvSpPr>
              <a:spLocks noChangeShapeType="1"/>
            </p:cNvSpPr>
            <p:nvPr/>
          </p:nvSpPr>
          <p:spPr bwMode="auto">
            <a:xfrm>
              <a:off x="4829" y="2988"/>
              <a:ext cx="1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8" name="Line 2"/>
            <p:cNvSpPr>
              <a:spLocks noChangeShapeType="1"/>
            </p:cNvSpPr>
            <p:nvPr/>
          </p:nvSpPr>
          <p:spPr bwMode="auto">
            <a:xfrm>
              <a:off x="4824" y="4347"/>
              <a:ext cx="1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38" name="Rectangle 2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156882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-324544" y="-171400"/>
            <a:ext cx="9001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6600" b="1" dirty="0">
                <a:latin typeface="+mn-lt"/>
                <a:ea typeface="Calibri" panose="020F0502020204030204" pitchFamily="34" charset="0"/>
              </a:rPr>
              <a:t>Типи </a:t>
            </a:r>
            <a:r>
              <a:rPr lang="ru-RU" sz="6600" b="1" dirty="0" err="1">
                <a:latin typeface="+mn-lt"/>
                <a:ea typeface="Calibri" panose="020F0502020204030204" pitchFamily="34" charset="0"/>
              </a:rPr>
              <a:t>пізнання</a:t>
            </a:r>
            <a:endParaRPr lang="uk-UA" sz="6600" dirty="0">
              <a:effectLst/>
              <a:latin typeface="+mn-lt"/>
              <a:ea typeface="Calibri" panose="020F0502020204030204" pitchFamily="34" charset="0"/>
            </a:endParaRPr>
          </a:p>
        </p:txBody>
      </p:sp>
      <p:grpSp>
        <p:nvGrpSpPr>
          <p:cNvPr id="13" name="Group 1"/>
          <p:cNvGrpSpPr>
            <a:grpSpLocks/>
          </p:cNvGrpSpPr>
          <p:nvPr/>
        </p:nvGrpSpPr>
        <p:grpSpPr bwMode="auto">
          <a:xfrm>
            <a:off x="251520" y="1124971"/>
            <a:ext cx="8712968" cy="5616166"/>
            <a:chOff x="2574" y="8177"/>
            <a:chExt cx="5760" cy="3984"/>
          </a:xfrm>
        </p:grpSpPr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2574" y="8177"/>
              <a:ext cx="720" cy="398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2800" b="1" dirty="0" smtClean="0"/>
            </a:p>
            <a:p>
              <a:pPr algn="ctr"/>
              <a:r>
                <a:rPr lang="uk-UA" sz="2800" b="1" dirty="0" smtClean="0"/>
                <a:t>Т</a:t>
              </a:r>
              <a:endParaRPr lang="uk-UA" sz="2800" b="1" dirty="0"/>
            </a:p>
            <a:p>
              <a:pPr algn="ctr"/>
              <a:r>
                <a:rPr lang="uk-UA" sz="2800" b="1" dirty="0"/>
                <a:t>И</a:t>
              </a:r>
            </a:p>
            <a:p>
              <a:pPr algn="ctr"/>
              <a:r>
                <a:rPr lang="uk-UA" sz="2800" b="1" dirty="0"/>
                <a:t>П</a:t>
              </a:r>
            </a:p>
            <a:p>
              <a:pPr algn="ctr"/>
              <a:r>
                <a:rPr lang="uk-UA" sz="2800" b="1" dirty="0" smtClean="0"/>
                <a:t>И</a:t>
              </a:r>
              <a:endParaRPr lang="en-US" sz="2800" b="1" dirty="0"/>
            </a:p>
            <a:p>
              <a:pPr algn="ctr"/>
              <a:endParaRPr lang="uk-UA" sz="2800" b="1" dirty="0"/>
            </a:p>
            <a:p>
              <a:pPr algn="ctr"/>
              <a:r>
                <a:rPr lang="uk-UA" sz="2800" b="1" dirty="0"/>
                <a:t>П</a:t>
              </a:r>
            </a:p>
            <a:p>
              <a:pPr algn="ctr"/>
              <a:r>
                <a:rPr lang="uk-UA" sz="2800" b="1" dirty="0"/>
                <a:t>І</a:t>
              </a:r>
            </a:p>
            <a:p>
              <a:pPr algn="ctr"/>
              <a:r>
                <a:rPr lang="uk-UA" sz="2800" b="1" dirty="0"/>
                <a:t>З</a:t>
              </a:r>
            </a:p>
            <a:p>
              <a:pPr algn="ctr"/>
              <a:r>
                <a:rPr lang="uk-UA" sz="2800" b="1" dirty="0"/>
                <a:t>Н</a:t>
              </a:r>
            </a:p>
            <a:p>
              <a:pPr algn="ctr"/>
              <a:r>
                <a:rPr lang="uk-UA" sz="2800" b="1" dirty="0"/>
                <a:t>А</a:t>
              </a:r>
            </a:p>
            <a:p>
              <a:pPr algn="ctr"/>
              <a:r>
                <a:rPr lang="uk-UA" sz="2800" b="1" dirty="0"/>
                <a:t>Н</a:t>
              </a:r>
            </a:p>
            <a:p>
              <a:pPr algn="ctr"/>
              <a:r>
                <a:rPr lang="uk-UA" sz="2800" b="1" dirty="0"/>
                <a:t>Н</a:t>
              </a:r>
            </a:p>
            <a:p>
              <a:pPr algn="ctr"/>
              <a:r>
                <a:rPr lang="uk-UA" sz="2800" b="1" dirty="0"/>
                <a:t>Я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4014" y="8279"/>
              <a:ext cx="4320" cy="76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міфологічне</a:t>
              </a:r>
              <a:endParaRPr kumimoji="0" lang="uk-UA" altLang="uk-UA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8"/>
            <p:cNvSpPr>
              <a:spLocks noChangeArrowheads="1"/>
            </p:cNvSpPr>
            <p:nvPr/>
          </p:nvSpPr>
          <p:spPr bwMode="auto">
            <a:xfrm>
              <a:off x="4014" y="9179"/>
              <a:ext cx="4320" cy="79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релігійне</a:t>
              </a:r>
              <a:endParaRPr kumimoji="0" lang="uk-UA" altLang="uk-UA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7"/>
            <p:cNvSpPr>
              <a:spLocks noChangeArrowheads="1"/>
            </p:cNvSpPr>
            <p:nvPr/>
          </p:nvSpPr>
          <p:spPr bwMode="auto">
            <a:xfrm>
              <a:off x="4014" y="10157"/>
              <a:ext cx="4320" cy="88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філософське</a:t>
              </a:r>
              <a:endParaRPr kumimoji="0" lang="uk-UA" altLang="uk-UA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6"/>
            <p:cNvSpPr>
              <a:spLocks noChangeArrowheads="1"/>
            </p:cNvSpPr>
            <p:nvPr/>
          </p:nvSpPr>
          <p:spPr bwMode="auto">
            <a:xfrm>
              <a:off x="4014" y="11187"/>
              <a:ext cx="4320" cy="92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6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наукове</a:t>
              </a:r>
              <a:r>
                <a:rPr kumimoji="0" lang="uk-UA" altLang="uk-UA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 </a:t>
              </a:r>
              <a:endParaRPr kumimoji="0" lang="uk-UA" altLang="uk-UA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Line 5"/>
            <p:cNvSpPr>
              <a:spLocks noChangeShapeType="1"/>
            </p:cNvSpPr>
            <p:nvPr/>
          </p:nvSpPr>
          <p:spPr bwMode="auto">
            <a:xfrm>
              <a:off x="3294" y="11519"/>
              <a:ext cx="72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0" name="Line 4"/>
            <p:cNvSpPr>
              <a:spLocks noChangeShapeType="1"/>
            </p:cNvSpPr>
            <p:nvPr/>
          </p:nvSpPr>
          <p:spPr bwMode="auto">
            <a:xfrm>
              <a:off x="3294" y="10619"/>
              <a:ext cx="72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1" name="Line 3"/>
            <p:cNvSpPr>
              <a:spLocks noChangeShapeType="1"/>
            </p:cNvSpPr>
            <p:nvPr/>
          </p:nvSpPr>
          <p:spPr bwMode="auto">
            <a:xfrm>
              <a:off x="3294" y="9449"/>
              <a:ext cx="72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2" name="Line 2"/>
            <p:cNvSpPr>
              <a:spLocks noChangeShapeType="1"/>
            </p:cNvSpPr>
            <p:nvPr/>
          </p:nvSpPr>
          <p:spPr bwMode="auto">
            <a:xfrm>
              <a:off x="3294" y="8504"/>
              <a:ext cx="72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1256184" y="32468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017676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-468560" y="0"/>
            <a:ext cx="9001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000" b="1" dirty="0">
                <a:latin typeface="+mn-lt"/>
                <a:ea typeface="Calibri" panose="020F0502020204030204" pitchFamily="34" charset="0"/>
              </a:rPr>
              <a:t>Концепції </a:t>
            </a:r>
            <a:r>
              <a:rPr lang="ru-RU" sz="4000" b="1" dirty="0" err="1">
                <a:latin typeface="+mn-lt"/>
                <a:ea typeface="Calibri" panose="020F0502020204030204" pitchFamily="34" charset="0"/>
              </a:rPr>
              <a:t>релігійного</a:t>
            </a:r>
            <a:r>
              <a:rPr lang="ru-RU" sz="40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4000" b="1" dirty="0" err="1">
                <a:latin typeface="+mn-lt"/>
                <a:ea typeface="Calibri" panose="020F0502020204030204" pitchFamily="34" charset="0"/>
              </a:rPr>
              <a:t>пізнання</a:t>
            </a:r>
            <a:endParaRPr lang="uk-UA" sz="40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1256184" y="32468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32" name="Group 25"/>
          <p:cNvGrpSpPr>
            <a:grpSpLocks/>
          </p:cNvGrpSpPr>
          <p:nvPr/>
        </p:nvGrpSpPr>
        <p:grpSpPr bwMode="auto">
          <a:xfrm>
            <a:off x="179512" y="707887"/>
            <a:ext cx="8856803" cy="6033482"/>
            <a:chOff x="1323" y="1314"/>
            <a:chExt cx="9618" cy="12559"/>
          </a:xfrm>
        </p:grpSpPr>
        <p:sp>
          <p:nvSpPr>
            <p:cNvPr id="33" name="Rectangle 40"/>
            <p:cNvSpPr>
              <a:spLocks noChangeArrowheads="1"/>
            </p:cNvSpPr>
            <p:nvPr/>
          </p:nvSpPr>
          <p:spPr bwMode="auto">
            <a:xfrm>
              <a:off x="3001" y="1314"/>
              <a:ext cx="6189" cy="57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Концепції релігійного пізнання</a:t>
              </a:r>
              <a:endParaRPr kumimoji="0" lang="uk-UA" altLang="uk-UA" sz="4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9"/>
            <p:cNvSpPr>
              <a:spLocks noChangeArrowheads="1"/>
            </p:cNvSpPr>
            <p:nvPr/>
          </p:nvSpPr>
          <p:spPr bwMode="auto">
            <a:xfrm>
              <a:off x="1658" y="2266"/>
              <a:ext cx="510" cy="382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vert270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КАТОЛИЦИЗМ</a:t>
              </a:r>
              <a:endPara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35" name="Rectangle 38"/>
            <p:cNvSpPr>
              <a:spLocks noChangeArrowheads="1"/>
            </p:cNvSpPr>
            <p:nvPr/>
          </p:nvSpPr>
          <p:spPr bwMode="auto">
            <a:xfrm>
              <a:off x="1658" y="6441"/>
              <a:ext cx="510" cy="404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vert270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ПРОТЕСТАНТИЗМ</a:t>
              </a:r>
              <a:endPara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7"/>
            <p:cNvSpPr>
              <a:spLocks noChangeArrowheads="1"/>
            </p:cNvSpPr>
            <p:nvPr/>
          </p:nvSpPr>
          <p:spPr bwMode="auto">
            <a:xfrm>
              <a:off x="1663" y="10682"/>
              <a:ext cx="510" cy="319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vert270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ПРАВОСЛАВ’Я</a:t>
              </a:r>
              <a:endPara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2340" y="2166"/>
              <a:ext cx="8601" cy="420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3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Для католиків Бог є абсолютно актуальною чистою сутністю, яка безмежно перевищує все створене буття і тому недосяжна для нього. Сутність Божа диференціюється шляхом співвідношення з самою собою. Як внутрішня сутність розглядаються три божественні особи (іпостасі): Отця, Сина і Святого Духа. Ненароджений Отець народжує Сина. Син народжується від Отця. Дух Святий походить від Отця і Сина як однієї причини. Відповідно до такого розуміння Абсолюту в католицизмі на сьогодні домінує схоластичний, тобто опосередкований теоретико-раціоналістичний або </a:t>
              </a:r>
              <a:r>
                <a:rPr kumimoji="0" lang="uk-UA" altLang="uk-UA" sz="1300" b="0" i="0" u="none" strike="noStrike" cap="none" normalizeH="0" baseline="0" dirty="0" err="1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інтелектуалістичний</a:t>
              </a:r>
              <a:r>
                <a:rPr kumimoji="0" lang="uk-UA" altLang="uk-UA" sz="13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шлях пізнання Бога з його створінь, Святого Письма та Святого Переказу, що був сформульований </a:t>
              </a:r>
              <a:r>
                <a:rPr kumimoji="0" lang="uk-UA" altLang="uk-UA" sz="1300" b="0" i="0" u="none" strike="noStrike" cap="none" normalizeH="0" baseline="0" dirty="0" err="1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Томою</a:t>
              </a:r>
              <a:r>
                <a:rPr kumimoji="0" lang="uk-UA" altLang="uk-UA" sz="13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Аквінським і залишається офіційною доктриною сучасної Римо-католицької Церкви. Слід зазначити, що досить впливовою альтернативою </a:t>
              </a:r>
              <a:r>
                <a:rPr kumimoji="0" lang="uk-UA" altLang="uk-UA" sz="1300" b="0" i="0" u="none" strike="noStrike" cap="none" normalizeH="0" baseline="0" dirty="0" err="1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томістського</a:t>
              </a:r>
              <a:r>
                <a:rPr kumimoji="0" lang="uk-UA" altLang="uk-UA" sz="13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інтелектуалізму в католицизмі тривалий час був напрямок </a:t>
              </a:r>
              <a:r>
                <a:rPr kumimoji="0" lang="uk-UA" altLang="uk-UA" sz="1300" b="0" i="0" u="none" strike="noStrike" cap="none" normalizeH="0" baseline="0" dirty="0" err="1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екзистенційно</a:t>
              </a:r>
              <a:r>
                <a:rPr kumimoji="0" lang="uk-UA" altLang="uk-UA" sz="13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-містичного, безпосереднього пізнання Бога, обґрунтований ще святим Августином</a:t>
              </a:r>
              <a:endParaRPr kumimoji="0" lang="uk-UA" altLang="uk-UA" sz="13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2340" y="6441"/>
              <a:ext cx="8601" cy="427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3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Для батьків – засновників протестантизму Лютера та Кальвіна Бог є безмежно величною </a:t>
              </a:r>
              <a:r>
                <a:rPr kumimoji="0" lang="uk-UA" altLang="uk-UA" sz="1300" b="0" i="0" u="none" strike="noStrike" cap="none" normalizeH="0" baseline="0" dirty="0" err="1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істотою</a:t>
              </a:r>
              <a:r>
                <a:rPr kumimoji="0" lang="uk-UA" altLang="uk-UA" sz="13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перед якою має зникнути будь-яке людське Я. Саме пафосом величі живого Бога надихалася протестантська реформація з її запереченням всього людського. “Все від Бога – ніщо від людини”, – ось гасло первісного протестантизму. Й тому спасіння, за переконанням протестантів, можливе лише вірою, лише через Письмо, лише благодаттю Божою. Проте в результаті, здавалося б, повного заперечення суб’єкта, протестантизм прийшов до його абсолютного ствердження у релігійному пізнанні. Заперечення Святого Переказу як об’єктивно існуючого способу тлумачення Біблії, штовхнуло протестантизм до крайнього суб’єктивізму на шляху пізнання надприродної істини, що можна виразити формулою: “Все від Бога – через людину”. Для протестантизму релігійне пізнання цілком визначається особистою вірою людини, яка осягає Бога виключно за допомогою Святого Письма </a:t>
              </a:r>
              <a:endParaRPr kumimoji="0" lang="uk-UA" altLang="uk-UA" sz="13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4"/>
            <p:cNvSpPr>
              <a:spLocks noChangeArrowheads="1"/>
            </p:cNvSpPr>
            <p:nvPr/>
          </p:nvSpPr>
          <p:spPr bwMode="auto">
            <a:xfrm>
              <a:off x="2340" y="10789"/>
              <a:ext cx="8601" cy="308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25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Згідно з догматичним ученням Православної Церкви, Бог являє собою три </a:t>
              </a:r>
              <a:r>
                <a:rPr kumimoji="0" lang="uk-UA" altLang="uk-UA" sz="1250" b="0" i="0" u="none" strike="noStrike" cap="none" normalizeH="0" baseline="0" dirty="0" err="1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вседосконалі</a:t>
              </a:r>
              <a:r>
                <a:rPr kumimoji="0" lang="uk-UA" altLang="uk-UA" sz="125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особи (іпостасі) – Отця, Сина і Святого Духа, які рівною мірою володіють єдиною божественною сутністю. Сутність Божа є безмежним джерелом божественних дій (енергій) стосовно створіння. Кожна Божа особа є унікальним образом буття сутності. Особи мають і спрямовують енергії, що </a:t>
              </a:r>
              <a:r>
                <a:rPr kumimoji="0" lang="uk-UA" altLang="uk-UA" sz="1250" b="0" i="0" u="none" strike="noStrike" cap="none" normalizeH="0" baseline="0" dirty="0" err="1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еманують</a:t>
              </a:r>
              <a:r>
                <a:rPr kumimoji="0" lang="uk-UA" altLang="uk-UA" sz="125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із сутності. Православ’я проголошує абсолютний примат містико- досвідного, </a:t>
              </a:r>
              <a:r>
                <a:rPr kumimoji="0" lang="uk-UA" altLang="uk-UA" sz="1250" b="0" i="0" u="none" strike="noStrike" cap="none" normalizeH="0" baseline="0" dirty="0" err="1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кардіоцентричного</a:t>
              </a:r>
              <a:r>
                <a:rPr kumimoji="0" lang="uk-UA" altLang="uk-UA" sz="125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пізнання вірою через причастя благодатним божим енергіям. Раціонально-логічне мислення виступає тут лише як одна з багатьох і аж ніяк не першочергова сторона інтегрального </a:t>
              </a:r>
              <a:r>
                <a:rPr kumimoji="0" lang="uk-UA" altLang="uk-UA" sz="1250" b="0" i="0" u="none" strike="noStrike" cap="none" normalizeH="0" baseline="0" dirty="0" err="1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богопізнання</a:t>
              </a:r>
              <a:r>
                <a:rPr kumimoji="0" lang="uk-UA" altLang="uk-UA" sz="125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; у своїй окремості воно розглядається як недосконале, часткове</a:t>
              </a:r>
              <a:endParaRPr kumimoji="0" lang="uk-UA" altLang="uk-UA" sz="125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40" name="Line 33"/>
            <p:cNvSpPr>
              <a:spLocks noChangeShapeType="1"/>
            </p:cNvSpPr>
            <p:nvPr/>
          </p:nvSpPr>
          <p:spPr bwMode="auto">
            <a:xfrm>
              <a:off x="1323" y="1506"/>
              <a:ext cx="1673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41" name="Line 32"/>
            <p:cNvSpPr>
              <a:spLocks noChangeShapeType="1"/>
            </p:cNvSpPr>
            <p:nvPr/>
          </p:nvSpPr>
          <p:spPr bwMode="auto">
            <a:xfrm>
              <a:off x="1323" y="1506"/>
              <a:ext cx="0" cy="11276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42" name="Line 31"/>
            <p:cNvSpPr>
              <a:spLocks noChangeShapeType="1"/>
            </p:cNvSpPr>
            <p:nvPr/>
          </p:nvSpPr>
          <p:spPr bwMode="auto">
            <a:xfrm>
              <a:off x="1323" y="4452"/>
              <a:ext cx="335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43" name="Line 30"/>
            <p:cNvSpPr>
              <a:spLocks noChangeShapeType="1"/>
            </p:cNvSpPr>
            <p:nvPr/>
          </p:nvSpPr>
          <p:spPr bwMode="auto">
            <a:xfrm>
              <a:off x="1323" y="8577"/>
              <a:ext cx="335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44" name="Line 29"/>
            <p:cNvSpPr>
              <a:spLocks noChangeShapeType="1"/>
            </p:cNvSpPr>
            <p:nvPr/>
          </p:nvSpPr>
          <p:spPr bwMode="auto">
            <a:xfrm>
              <a:off x="1328" y="12782"/>
              <a:ext cx="335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</p:grpSp>
      <p:sp>
        <p:nvSpPr>
          <p:cNvPr id="48" name="Rectangle 4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cxnSp>
        <p:nvCxnSpPr>
          <p:cNvPr id="53" name="Пряма сполучна лінія 52"/>
          <p:cNvCxnSpPr/>
          <p:nvPr/>
        </p:nvCxnSpPr>
        <p:spPr bwMode="auto">
          <a:xfrm>
            <a:off x="957636" y="2215417"/>
            <a:ext cx="1583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48189429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-5096" y="90067"/>
            <a:ext cx="8352928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900" b="1" dirty="0">
                <a:latin typeface="+mn-lt"/>
                <a:ea typeface="Calibri" panose="020F0502020204030204" pitchFamily="34" charset="0"/>
              </a:rPr>
              <a:t>Підходи до </a:t>
            </a:r>
            <a:r>
              <a:rPr lang="ru-RU" sz="2900" b="1" dirty="0" err="1">
                <a:latin typeface="+mn-lt"/>
                <a:ea typeface="Calibri" panose="020F0502020204030204" pitchFamily="34" charset="0"/>
              </a:rPr>
              <a:t>проблеми</a:t>
            </a:r>
            <a:r>
              <a:rPr lang="ru-RU" sz="29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2900" b="1" dirty="0" err="1">
                <a:latin typeface="+mn-lt"/>
                <a:ea typeface="Calibri" panose="020F0502020204030204" pitchFamily="34" charset="0"/>
              </a:rPr>
              <a:t>пізнання</a:t>
            </a:r>
            <a:r>
              <a:rPr lang="ru-RU" sz="2900" b="1" dirty="0">
                <a:latin typeface="+mn-lt"/>
                <a:ea typeface="Calibri" panose="020F0502020204030204" pitchFamily="34" charset="0"/>
              </a:rPr>
              <a:t> у </a:t>
            </a:r>
            <a:r>
              <a:rPr lang="ru-RU" sz="2900" b="1" dirty="0" err="1">
                <a:latin typeface="+mn-lt"/>
                <a:ea typeface="Calibri" panose="020F0502020204030204" pitchFamily="34" charset="0"/>
              </a:rPr>
              <a:t>філософії</a:t>
            </a:r>
            <a:endParaRPr lang="uk-UA" sz="29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1256184" y="32468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8" name="Rectangle 4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07504" y="1124744"/>
            <a:ext cx="8928992" cy="5733461"/>
            <a:chOff x="1134" y="5994"/>
            <a:chExt cx="10260" cy="6585"/>
          </a:xfrm>
        </p:grpSpPr>
        <p:sp>
          <p:nvSpPr>
            <p:cNvPr id="4" name="Rectangle 13"/>
            <p:cNvSpPr>
              <a:spLocks noChangeArrowheads="1"/>
            </p:cNvSpPr>
            <p:nvPr/>
          </p:nvSpPr>
          <p:spPr bwMode="auto">
            <a:xfrm>
              <a:off x="4706" y="6714"/>
              <a:ext cx="6688" cy="162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9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Прихильники гностицизму (як правило, матеріалісти) оптимістично дивляться на сьогодення і майбутнє пізнання. На їхню думку, світ можна пізнати, а людина має потенційно безмежні можливості для пізнання</a:t>
              </a:r>
              <a:br>
                <a:rPr kumimoji="0" lang="uk-UA" altLang="uk-UA" sz="19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kumimoji="0" lang="uk-UA" altLang="uk-UA" sz="19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/>
              </a:r>
              <a:br>
                <a:rPr kumimoji="0" lang="uk-UA" altLang="uk-UA" sz="19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endParaRPr kumimoji="0" lang="uk-UA" altLang="uk-UA" sz="19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grpSp>
          <p:nvGrpSpPr>
            <p:cNvPr id="6" name="Group 2"/>
            <p:cNvGrpSpPr>
              <a:grpSpLocks/>
            </p:cNvGrpSpPr>
            <p:nvPr/>
          </p:nvGrpSpPr>
          <p:grpSpPr bwMode="auto">
            <a:xfrm>
              <a:off x="1134" y="5994"/>
              <a:ext cx="10260" cy="6585"/>
              <a:chOff x="954" y="4859"/>
              <a:chExt cx="10260" cy="6585"/>
            </a:xfrm>
          </p:grpSpPr>
          <p:sp>
            <p:nvSpPr>
              <p:cNvPr id="7" name="Rectangle 12"/>
              <p:cNvSpPr>
                <a:spLocks noChangeArrowheads="1"/>
              </p:cNvSpPr>
              <p:nvPr/>
            </p:nvSpPr>
            <p:spPr bwMode="auto">
              <a:xfrm>
                <a:off x="2563" y="4859"/>
                <a:ext cx="7410" cy="56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Підходи до проблеми пізнання у філософії</a:t>
                </a:r>
                <a:endParaRPr kumimoji="0" lang="uk-UA" altLang="uk-UA" sz="24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8" name="Rectangle 11"/>
              <p:cNvSpPr>
                <a:spLocks noChangeArrowheads="1"/>
              </p:cNvSpPr>
              <p:nvPr/>
            </p:nvSpPr>
            <p:spPr bwMode="auto">
              <a:xfrm>
                <a:off x="1299" y="5834"/>
                <a:ext cx="3047" cy="63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Гностицизм</a:t>
                </a:r>
                <a:endParaRPr kumimoji="0" lang="uk-UA" altLang="uk-UA" sz="32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9" name="Rectangle 10"/>
              <p:cNvSpPr>
                <a:spLocks noChangeArrowheads="1"/>
              </p:cNvSpPr>
              <p:nvPr/>
            </p:nvSpPr>
            <p:spPr bwMode="auto">
              <a:xfrm>
                <a:off x="1314" y="8819"/>
                <a:ext cx="3032" cy="683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2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Агностицизм</a:t>
                </a:r>
                <a:endParaRPr kumimoji="0" lang="uk-UA" altLang="uk-UA" sz="32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4526" y="7379"/>
                <a:ext cx="6688" cy="406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9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Агностики (часто ідеалісти) не вірять або в можливості людини пізнавати світ, або в пізнаваність самого світу, або ж допускають обмежену можливість пізнання. Вони висунули послідовну теорію агностицизму, згідно з якою</a:t>
                </a:r>
                <a:br>
                  <a:rPr kumimoji="0" lang="uk-UA" altLang="uk-UA" sz="19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kumimoji="0" lang="uk-UA" altLang="uk-UA" sz="19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сама людина володіє обмеженими пізнавальними можливостями (завдяки обмеженим пізнавальним можливостям розуму). Сам навколишній світ непізнаваний у принципі – людина зможе пізнати зовнішню сторону предметів і явищ, але ніколи не пізнає внутрішню сутність цих предметів і явищ – </a:t>
                </a:r>
                <a:r>
                  <a:rPr kumimoji="0" lang="ru-RU" altLang="uk-UA" sz="19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“</a:t>
                </a:r>
                <a:r>
                  <a:rPr kumimoji="0" lang="uk-UA" altLang="uk-UA" sz="19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речей у собі</a:t>
                </a:r>
                <a:r>
                  <a:rPr kumimoji="0" lang="ru-RU" altLang="uk-UA" sz="19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”</a:t>
                </a:r>
                <a:r>
                  <a:rPr kumimoji="0" lang="uk-UA" altLang="uk-UA" sz="19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br>
                  <a:rPr kumimoji="0" lang="uk-UA" altLang="uk-UA" sz="19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r>
                  <a:rPr kumimoji="0" lang="uk-UA" altLang="uk-UA" sz="19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/>
                </a:r>
                <a:br>
                  <a:rPr kumimoji="0" lang="uk-UA" altLang="uk-UA" sz="19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endParaRPr kumimoji="0" lang="uk-UA" altLang="uk-UA" sz="19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1" name="Line 8"/>
              <p:cNvSpPr>
                <a:spLocks noChangeShapeType="1"/>
              </p:cNvSpPr>
              <p:nvPr/>
            </p:nvSpPr>
            <p:spPr bwMode="auto">
              <a:xfrm>
                <a:off x="954" y="5221"/>
                <a:ext cx="162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954" y="5219"/>
                <a:ext cx="0" cy="396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sp>
            <p:nvSpPr>
              <p:cNvPr id="13" name="Line 6"/>
              <p:cNvSpPr>
                <a:spLocks noChangeShapeType="1"/>
              </p:cNvSpPr>
              <p:nvPr/>
            </p:nvSpPr>
            <p:spPr bwMode="auto">
              <a:xfrm>
                <a:off x="954" y="6116"/>
                <a:ext cx="360" cy="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sp>
            <p:nvSpPr>
              <p:cNvPr id="14" name="Line 5"/>
              <p:cNvSpPr>
                <a:spLocks noChangeShapeType="1"/>
              </p:cNvSpPr>
              <p:nvPr/>
            </p:nvSpPr>
            <p:spPr bwMode="auto">
              <a:xfrm>
                <a:off x="954" y="9179"/>
                <a:ext cx="360" cy="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sp>
            <p:nvSpPr>
              <p:cNvPr id="15" name="Line 4"/>
              <p:cNvSpPr>
                <a:spLocks noChangeShapeType="1"/>
              </p:cNvSpPr>
              <p:nvPr/>
            </p:nvSpPr>
            <p:spPr bwMode="auto">
              <a:xfrm>
                <a:off x="4346" y="6116"/>
                <a:ext cx="18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sp>
            <p:nvSpPr>
              <p:cNvPr id="16" name="Line 3"/>
              <p:cNvSpPr>
                <a:spLocks noChangeShapeType="1"/>
              </p:cNvSpPr>
              <p:nvPr/>
            </p:nvSpPr>
            <p:spPr bwMode="auto">
              <a:xfrm>
                <a:off x="4346" y="9179"/>
                <a:ext cx="18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</p:grpSp>
      </p:grp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endParaRPr kumimoji="0" lang="uk-UA" altLang="uk-UA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uk-UA" altLang="uk-UA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endParaRPr kumimoji="0" lang="uk-UA" alt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89345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0" y="-198314"/>
            <a:ext cx="8568952" cy="161582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300" b="1" dirty="0">
                <a:latin typeface="+mn-lt"/>
                <a:ea typeface="Calibri" panose="020F0502020204030204" pitchFamily="34" charset="0"/>
              </a:rPr>
              <a:t>Основні </a:t>
            </a:r>
            <a:r>
              <a:rPr lang="ru-RU" sz="3300" b="1" dirty="0" err="1">
                <a:latin typeface="+mn-lt"/>
                <a:ea typeface="Calibri" panose="020F0502020204030204" pitchFamily="34" charset="0"/>
              </a:rPr>
              <a:t>компоненти</a:t>
            </a:r>
            <a:r>
              <a:rPr lang="ru-RU" sz="33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3300" b="1" dirty="0" err="1">
                <a:latin typeface="+mn-lt"/>
                <a:ea typeface="Calibri" panose="020F0502020204030204" pitchFamily="34" charset="0"/>
              </a:rPr>
              <a:t>наукового</a:t>
            </a:r>
            <a:r>
              <a:rPr lang="ru-RU" sz="33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3300" b="1" dirty="0" err="1">
                <a:latin typeface="+mn-lt"/>
                <a:ea typeface="Calibri" panose="020F0502020204030204" pitchFamily="34" charset="0"/>
              </a:rPr>
              <a:t>пізнання</a:t>
            </a:r>
            <a:endParaRPr lang="ru-RU" sz="3300" b="1" dirty="0">
              <a:latin typeface="+mn-lt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endParaRPr lang="ru-RU" sz="3300" b="1" dirty="0">
              <a:latin typeface="+mn-lt"/>
              <a:ea typeface="Calibri" panose="020F0502020204030204" pitchFamily="34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1256184" y="324688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48" name="Rectangle 4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endParaRPr kumimoji="0" lang="uk-UA" altLang="uk-UA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uk-UA" altLang="uk-UA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endParaRPr kumimoji="0" lang="uk-UA" alt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8" name="Group 1"/>
          <p:cNvGrpSpPr>
            <a:grpSpLocks/>
          </p:cNvGrpSpPr>
          <p:nvPr/>
        </p:nvGrpSpPr>
        <p:grpSpPr bwMode="auto">
          <a:xfrm>
            <a:off x="152400" y="1112715"/>
            <a:ext cx="8884096" cy="5700308"/>
            <a:chOff x="1152" y="1043"/>
            <a:chExt cx="9540" cy="8015"/>
          </a:xfrm>
        </p:grpSpPr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1325" y="1649"/>
              <a:ext cx="0" cy="7036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0" name="Line 17"/>
            <p:cNvSpPr>
              <a:spLocks noChangeShapeType="1"/>
            </p:cNvSpPr>
            <p:nvPr/>
          </p:nvSpPr>
          <p:spPr bwMode="auto">
            <a:xfrm>
              <a:off x="1325" y="6435"/>
              <a:ext cx="174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1" name="Line 16"/>
            <p:cNvSpPr>
              <a:spLocks noChangeShapeType="1"/>
            </p:cNvSpPr>
            <p:nvPr/>
          </p:nvSpPr>
          <p:spPr bwMode="auto">
            <a:xfrm>
              <a:off x="1325" y="3660"/>
              <a:ext cx="174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2" name="Line 15"/>
            <p:cNvSpPr>
              <a:spLocks noChangeShapeType="1"/>
            </p:cNvSpPr>
            <p:nvPr/>
          </p:nvSpPr>
          <p:spPr bwMode="auto">
            <a:xfrm>
              <a:off x="1325" y="2441"/>
              <a:ext cx="174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4" name="Line 14"/>
            <p:cNvSpPr>
              <a:spLocks noChangeShapeType="1"/>
            </p:cNvSpPr>
            <p:nvPr/>
          </p:nvSpPr>
          <p:spPr bwMode="auto">
            <a:xfrm>
              <a:off x="1325" y="4675"/>
              <a:ext cx="174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5" name="Line 13"/>
            <p:cNvSpPr>
              <a:spLocks noChangeShapeType="1"/>
            </p:cNvSpPr>
            <p:nvPr/>
          </p:nvSpPr>
          <p:spPr bwMode="auto">
            <a:xfrm>
              <a:off x="1325" y="5657"/>
              <a:ext cx="174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6" name="Line 12"/>
            <p:cNvSpPr>
              <a:spLocks noChangeShapeType="1"/>
            </p:cNvSpPr>
            <p:nvPr/>
          </p:nvSpPr>
          <p:spPr bwMode="auto">
            <a:xfrm>
              <a:off x="1325" y="7315"/>
              <a:ext cx="174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7" name="Line 11"/>
            <p:cNvSpPr>
              <a:spLocks noChangeShapeType="1"/>
            </p:cNvSpPr>
            <p:nvPr/>
          </p:nvSpPr>
          <p:spPr bwMode="auto">
            <a:xfrm>
              <a:off x="1325" y="8686"/>
              <a:ext cx="174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8" name="Rectangle 10"/>
            <p:cNvSpPr>
              <a:spLocks noChangeArrowheads="1"/>
            </p:cNvSpPr>
            <p:nvPr/>
          </p:nvSpPr>
          <p:spPr bwMode="auto">
            <a:xfrm>
              <a:off x="1152" y="1043"/>
              <a:ext cx="9540" cy="60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Основні компоненти наукового пізнання</a:t>
              </a:r>
              <a:endParaRPr kumimoji="0" lang="uk-UA" altLang="uk-UA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9" name="Rectangle 9"/>
            <p:cNvSpPr>
              <a:spLocks noChangeArrowheads="1"/>
            </p:cNvSpPr>
            <p:nvPr/>
          </p:nvSpPr>
          <p:spPr bwMode="auto">
            <a:xfrm>
              <a:off x="1499" y="1832"/>
              <a:ext cx="9181" cy="13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пізнавальна діяльність спеціально підготовлених груп людей, які досягли певного рівня знань, навичок, розуміння, виробили відповідні світоглядні та методологічні настанови з приводу своєї професійної діяльності</a:t>
              </a:r>
              <a:endPara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0" name="Rectangle 8"/>
            <p:cNvSpPr>
              <a:spLocks noChangeArrowheads="1"/>
            </p:cNvSpPr>
            <p:nvPr/>
          </p:nvSpPr>
          <p:spPr bwMode="auto">
            <a:xfrm>
              <a:off x="1499" y="3253"/>
              <a:ext cx="9181" cy="9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об'єкти пізнання, які можуть не збігатися безпосередньо з об'єктами виробничої діяльності, а також практики в цілому</a:t>
              </a:r>
              <a:endPara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1" name="Rectangle 7"/>
            <p:cNvSpPr>
              <a:spLocks noChangeArrowheads="1"/>
            </p:cNvSpPr>
            <p:nvPr/>
          </p:nvSpPr>
          <p:spPr bwMode="auto">
            <a:xfrm>
              <a:off x="1499" y="4269"/>
              <a:ext cx="9181" cy="8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предмет пізнання, який детермінується об'єктом пізнання і виявляється в певних логічних формах</a:t>
              </a:r>
              <a:endParaRPr kumimoji="0" lang="uk-UA" altLang="uk-UA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grpSp>
          <p:nvGrpSpPr>
            <p:cNvPr id="32" name="Group 4"/>
            <p:cNvGrpSpPr>
              <a:grpSpLocks/>
            </p:cNvGrpSpPr>
            <p:nvPr/>
          </p:nvGrpSpPr>
          <p:grpSpPr bwMode="auto">
            <a:xfrm>
              <a:off x="1499" y="5284"/>
              <a:ext cx="9181" cy="1422"/>
              <a:chOff x="1494" y="5759"/>
              <a:chExt cx="9528" cy="1260"/>
            </a:xfrm>
          </p:grpSpPr>
          <p:sp>
            <p:nvSpPr>
              <p:cNvPr id="35" name="Rectangle 6"/>
              <p:cNvSpPr>
                <a:spLocks noChangeArrowheads="1"/>
              </p:cNvSpPr>
              <p:nvPr/>
            </p:nvSpPr>
            <p:spPr bwMode="auto">
              <a:xfrm>
                <a:off x="1494" y="5759"/>
                <a:ext cx="9528" cy="53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особливі методи та засоби пізнання</a:t>
                </a:r>
                <a:endParaRPr kumimoji="0" lang="uk-UA" altLang="uk-UA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36" name="Rectangle 5"/>
              <p:cNvSpPr>
                <a:spLocks noChangeArrowheads="1"/>
              </p:cNvSpPr>
              <p:nvPr/>
            </p:nvSpPr>
            <p:spPr bwMode="auto">
              <a:xfrm>
                <a:off x="1494" y="6486"/>
                <a:ext cx="9528" cy="53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уже сформовані логічні форми пізнання та </a:t>
                </a:r>
                <a:r>
                  <a:rPr kumimoji="0" lang="uk-UA" altLang="uk-UA" sz="20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мовні</a:t>
                </a:r>
                <a:r>
                  <a:rPr kumimoji="0" lang="uk-UA" altLang="uk-UA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засоби</a:t>
                </a:r>
                <a:endPara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</p:grpSp>
        <p:sp>
          <p:nvSpPr>
            <p:cNvPr id="33" name="Rectangle 3"/>
            <p:cNvSpPr>
              <a:spLocks noChangeArrowheads="1"/>
            </p:cNvSpPr>
            <p:nvPr/>
          </p:nvSpPr>
          <p:spPr bwMode="auto">
            <a:xfrm>
              <a:off x="1499" y="6909"/>
              <a:ext cx="9181" cy="8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результати пізнання, що виражаються переважно в законах, теоріях, наукових гіпотезах</a:t>
              </a:r>
              <a:endPara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4" name="Rectangle 2"/>
            <p:cNvSpPr>
              <a:spLocks noChangeArrowheads="1"/>
            </p:cNvSpPr>
            <p:nvPr/>
          </p:nvSpPr>
          <p:spPr bwMode="auto">
            <a:xfrm>
              <a:off x="1499" y="7924"/>
              <a:ext cx="9181" cy="11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1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цілі на досягнення істинного і достовірного, систематизованого знання, здатного пояснити явища, передбачити їхні можливі зміни і бути застосованим практично</a:t>
              </a:r>
              <a:endParaRPr kumimoji="0" lang="uk-UA" alt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alt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37" name="Rectangle 28"/>
          <p:cNvSpPr>
            <a:spLocks noChangeArrowheads="1"/>
          </p:cNvSpPr>
          <p:nvPr/>
        </p:nvSpPr>
        <p:spPr bwMode="auto">
          <a:xfrm>
            <a:off x="744463" y="195091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179075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396552" y="0"/>
            <a:ext cx="89289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4000" b="1" dirty="0">
                <a:latin typeface="+mn-lt"/>
                <a:ea typeface="Calibri" panose="020F0502020204030204" pitchFamily="34" charset="0"/>
              </a:rPr>
              <a:t>Передумови виникнення науки</a:t>
            </a:r>
            <a:endParaRPr lang="uk-UA" sz="4000" dirty="0">
              <a:effectLst/>
              <a:latin typeface="+mn-lt"/>
              <a:ea typeface="Calibri" panose="020F0502020204030204" pitchFamily="34" charset="0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251520" y="517371"/>
            <a:ext cx="8640960" cy="6161603"/>
            <a:chOff x="2034" y="4846"/>
            <a:chExt cx="5940" cy="5610"/>
          </a:xfrm>
        </p:grpSpPr>
        <p:sp>
          <p:nvSpPr>
            <p:cNvPr id="7" name="AutoShape 16"/>
            <p:cNvSpPr>
              <a:spLocks noChangeArrowheads="1"/>
            </p:cNvSpPr>
            <p:nvPr/>
          </p:nvSpPr>
          <p:spPr bwMode="auto">
            <a:xfrm>
              <a:off x="3114" y="4846"/>
              <a:ext cx="4860" cy="1356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400" b="1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Передумови виникнення науки</a:t>
              </a:r>
              <a:endParaRPr kumimoji="0" lang="uk-UA" altLang="uk-UA" sz="44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AutoShape 15"/>
            <p:cNvSpPr>
              <a:spLocks noChangeArrowheads="1"/>
            </p:cNvSpPr>
            <p:nvPr/>
          </p:nvSpPr>
          <p:spPr bwMode="auto">
            <a:xfrm>
              <a:off x="3114" y="6181"/>
              <a:ext cx="4860" cy="720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формування мови</a:t>
              </a:r>
              <a:endParaRPr kumimoji="0" lang="uk-UA" alt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AutoShape 14"/>
            <p:cNvSpPr>
              <a:spLocks noChangeArrowheads="1"/>
            </p:cNvSpPr>
            <p:nvPr/>
          </p:nvSpPr>
          <p:spPr bwMode="auto">
            <a:xfrm>
              <a:off x="3114" y="6870"/>
              <a:ext cx="4860" cy="720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розвиток рахівництва</a:t>
              </a:r>
              <a:endParaRPr kumimoji="0" lang="uk-UA" alt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AutoShape 13"/>
            <p:cNvSpPr>
              <a:spLocks noChangeArrowheads="1"/>
            </p:cNvSpPr>
            <p:nvPr/>
          </p:nvSpPr>
          <p:spPr bwMode="auto">
            <a:xfrm>
              <a:off x="3114" y="7559"/>
              <a:ext cx="4860" cy="720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виникнення мистецтва</a:t>
              </a:r>
              <a:endParaRPr kumimoji="0" lang="uk-UA" alt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AutoShape 12"/>
            <p:cNvSpPr>
              <a:spLocks noChangeArrowheads="1"/>
            </p:cNvSpPr>
            <p:nvPr/>
          </p:nvSpPr>
          <p:spPr bwMode="auto">
            <a:xfrm>
              <a:off x="3114" y="8279"/>
              <a:ext cx="4860" cy="720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формування письменності</a:t>
              </a:r>
              <a:endParaRPr kumimoji="0" lang="uk-UA" altLang="uk-UA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>
              <a:off x="3114" y="8999"/>
              <a:ext cx="4860" cy="720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формування світогляду</a:t>
              </a:r>
              <a:endParaRPr kumimoji="0" lang="uk-UA" altLang="uk-UA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AutoShape 10"/>
            <p:cNvSpPr>
              <a:spLocks noChangeArrowheads="1"/>
            </p:cNvSpPr>
            <p:nvPr/>
          </p:nvSpPr>
          <p:spPr bwMode="auto">
            <a:xfrm>
              <a:off x="3114" y="9736"/>
              <a:ext cx="4860" cy="720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виникнення філософії</a:t>
              </a:r>
              <a:endParaRPr kumimoji="0" lang="uk-UA" altLang="uk-UA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>
              <a:off x="2034" y="5524"/>
              <a:ext cx="108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>
              <a:off x="2034" y="5524"/>
              <a:ext cx="0" cy="4645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6" name="AutoShape 7"/>
            <p:cNvSpPr>
              <a:spLocks noChangeArrowheads="1"/>
            </p:cNvSpPr>
            <p:nvPr/>
          </p:nvSpPr>
          <p:spPr bwMode="auto">
            <a:xfrm>
              <a:off x="2214" y="8639"/>
              <a:ext cx="720" cy="180"/>
            </a:xfrm>
            <a:prstGeom prst="chevron">
              <a:avLst>
                <a:gd name="adj" fmla="val 1000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7" name="AutoShape 6"/>
            <p:cNvSpPr>
              <a:spLocks noChangeArrowheads="1"/>
            </p:cNvSpPr>
            <p:nvPr/>
          </p:nvSpPr>
          <p:spPr bwMode="auto">
            <a:xfrm>
              <a:off x="2214" y="7199"/>
              <a:ext cx="720" cy="180"/>
            </a:xfrm>
            <a:prstGeom prst="chevron">
              <a:avLst>
                <a:gd name="adj" fmla="val 1000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8" name="AutoShape 5"/>
            <p:cNvSpPr>
              <a:spLocks noChangeArrowheads="1"/>
            </p:cNvSpPr>
            <p:nvPr/>
          </p:nvSpPr>
          <p:spPr bwMode="auto">
            <a:xfrm>
              <a:off x="2214" y="7919"/>
              <a:ext cx="720" cy="180"/>
            </a:xfrm>
            <a:prstGeom prst="chevron">
              <a:avLst>
                <a:gd name="adj" fmla="val 1000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9" name="AutoShape 4"/>
            <p:cNvSpPr>
              <a:spLocks noChangeArrowheads="1"/>
            </p:cNvSpPr>
            <p:nvPr/>
          </p:nvSpPr>
          <p:spPr bwMode="auto">
            <a:xfrm>
              <a:off x="2214" y="6479"/>
              <a:ext cx="720" cy="180"/>
            </a:xfrm>
            <a:prstGeom prst="chevron">
              <a:avLst>
                <a:gd name="adj" fmla="val 1000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0" name="AutoShape 3"/>
            <p:cNvSpPr>
              <a:spLocks noChangeArrowheads="1"/>
            </p:cNvSpPr>
            <p:nvPr/>
          </p:nvSpPr>
          <p:spPr bwMode="auto">
            <a:xfrm>
              <a:off x="2214" y="9338"/>
              <a:ext cx="720" cy="180"/>
            </a:xfrm>
            <a:prstGeom prst="chevron">
              <a:avLst>
                <a:gd name="adj" fmla="val 1000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1" name="AutoShape 2"/>
            <p:cNvSpPr>
              <a:spLocks noChangeArrowheads="1"/>
            </p:cNvSpPr>
            <p:nvPr/>
          </p:nvSpPr>
          <p:spPr bwMode="auto">
            <a:xfrm>
              <a:off x="2214" y="10079"/>
              <a:ext cx="720" cy="180"/>
            </a:xfrm>
            <a:prstGeom prst="chevron">
              <a:avLst>
                <a:gd name="adj" fmla="val 1000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1425352" y="220486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21980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l">
              <a:defRPr/>
            </a:pPr>
            <a:r>
              <a:rPr lang="uk-UA" sz="3500" dirty="0" smtClean="0">
                <a:solidFill>
                  <a:schemeClr val="accent4">
                    <a:lumMod val="50000"/>
                  </a:schemeClr>
                </a:solidFill>
                <a:latin typeface="+mn-lt"/>
              </a:rPr>
              <a:t>Питання лекції</a:t>
            </a:r>
            <a:endParaRPr lang="uk-UA" sz="3500" dirty="0">
              <a:solidFill>
                <a:schemeClr val="accent4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1340768"/>
            <a:ext cx="8353425" cy="309634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None/>
              <a:defRPr/>
            </a:pPr>
            <a:r>
              <a:rPr lang="uk-UA" dirty="0"/>
              <a:t>2.1. Поняття наукового </a:t>
            </a:r>
            <a:r>
              <a:rPr lang="uk-UA" dirty="0" smtClean="0"/>
              <a:t>знання</a:t>
            </a:r>
          </a:p>
          <a:p>
            <a:pPr marL="0" indent="0"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None/>
              <a:defRPr/>
            </a:pPr>
            <a:r>
              <a:rPr lang="uk-UA" dirty="0" smtClean="0"/>
              <a:t>2.2</a:t>
            </a:r>
            <a:r>
              <a:rPr lang="uk-UA" dirty="0"/>
              <a:t>. Рівні </a:t>
            </a:r>
            <a:r>
              <a:rPr lang="uk-UA" dirty="0" smtClean="0"/>
              <a:t>пізнання</a:t>
            </a:r>
          </a:p>
          <a:p>
            <a:pPr marL="0" indent="0"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None/>
              <a:defRPr/>
            </a:pPr>
            <a:r>
              <a:rPr lang="uk-UA" dirty="0" smtClean="0"/>
              <a:t>2.3</a:t>
            </a:r>
            <a:r>
              <a:rPr lang="uk-UA" dirty="0"/>
              <a:t>. Діалектична </a:t>
            </a:r>
            <a:r>
              <a:rPr lang="uk-UA" dirty="0" smtClean="0"/>
              <a:t>методологія</a:t>
            </a:r>
          </a:p>
          <a:p>
            <a:pPr marL="0" indent="0"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None/>
              <a:defRPr/>
            </a:pPr>
            <a:r>
              <a:rPr lang="uk-UA" dirty="0" smtClean="0"/>
              <a:t>2.4</a:t>
            </a:r>
            <a:r>
              <a:rPr lang="uk-UA" dirty="0"/>
              <a:t>. Причини, історичні етапи та періоди розвитку </a:t>
            </a:r>
            <a:r>
              <a:rPr lang="uk-UA" dirty="0" smtClean="0"/>
              <a:t>науки</a:t>
            </a:r>
          </a:p>
          <a:p>
            <a:pPr marL="0" indent="0"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None/>
              <a:defRPr/>
            </a:pPr>
            <a:r>
              <a:rPr lang="uk-UA" dirty="0" smtClean="0"/>
              <a:t>2.5</a:t>
            </a:r>
            <a:r>
              <a:rPr lang="uk-UA" dirty="0"/>
              <a:t>. Наукові революції та їх </a:t>
            </a:r>
            <a:r>
              <a:rPr lang="uk-UA" dirty="0" smtClean="0"/>
              <a:t>наслідки</a:t>
            </a:r>
          </a:p>
          <a:p>
            <a:pPr marL="0" indent="0"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None/>
              <a:defRPr/>
            </a:pPr>
            <a:r>
              <a:rPr lang="uk-UA" dirty="0" smtClean="0"/>
              <a:t>2.6</a:t>
            </a:r>
            <a:r>
              <a:rPr lang="uk-UA" dirty="0"/>
              <a:t>. Суть, характеристика та історія розвитку </a:t>
            </a:r>
            <a:r>
              <a:rPr lang="uk-UA" dirty="0" smtClean="0"/>
              <a:t>наукознавства</a:t>
            </a:r>
            <a:endParaRPr lang="uk-UA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strips dir="l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396552" y="0"/>
            <a:ext cx="89289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4000" b="1" dirty="0">
                <a:latin typeface="+mn-lt"/>
                <a:ea typeface="Calibri" panose="020F0502020204030204" pitchFamily="34" charset="0"/>
              </a:rPr>
              <a:t>Історичні етапи розвитку науки</a:t>
            </a:r>
            <a:endParaRPr lang="uk-UA" sz="40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1425352" y="220486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" name="Таблиця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602093"/>
              </p:ext>
            </p:extLst>
          </p:nvPr>
        </p:nvGraphicFramePr>
        <p:xfrm>
          <a:off x="107504" y="707886"/>
          <a:ext cx="8928992" cy="6079998"/>
        </p:xfrm>
        <a:graphic>
          <a:graphicData uri="http://schemas.openxmlformats.org/drawingml/2006/table">
            <a:tbl>
              <a:tblPr/>
              <a:tblGrid>
                <a:gridCol w="2088232">
                  <a:extLst>
                    <a:ext uri="{9D8B030D-6E8A-4147-A177-3AD203B41FA5}">
                      <a16:colId xmlns="" xmlns:a16="http://schemas.microsoft.com/office/drawing/2014/main" val="2937872491"/>
                    </a:ext>
                  </a:extLst>
                </a:gridCol>
                <a:gridCol w="6840760">
                  <a:extLst>
                    <a:ext uri="{9D8B030D-6E8A-4147-A177-3AD203B41FA5}">
                      <a16:colId xmlns="" xmlns:a16="http://schemas.microsoft.com/office/drawing/2014/main" val="2913536099"/>
                    </a:ext>
                  </a:extLst>
                </a:gridCol>
              </a:tblGrid>
              <a:tr h="655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Історичний період</a:t>
                      </a:r>
                      <a:endParaRPr lang="uk-UA" sz="22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 стану науки</a:t>
                      </a:r>
                      <a:endParaRPr lang="uk-UA" sz="22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4591180"/>
                  </a:ext>
                </a:extLst>
              </a:tr>
              <a:tr h="16185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Антична епоха</a:t>
                      </a:r>
                      <a:endParaRPr lang="uk-UA" sz="24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Складаються перші теоретичні системи знання в галузі 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геометрії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механіки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астрономії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Евклід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Архімед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spc="1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Птолемей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Фалеса і </a:t>
                      </a:r>
                      <a:r>
                        <a:rPr lang="uk-UA" sz="1550" spc="1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Демокріт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); розвивається 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натурфілософська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концепція 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атомізму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1550" u="none" strike="noStrike" spc="1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Демокріт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spc="1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Епікур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); робляться спроби аналізу закономірностей суспільства і мислення (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Аристотель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Платон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Геродот</a:t>
                      </a:r>
                      <a:r>
                        <a:rPr lang="uk-UA" sz="1550" spc="1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). Аристотель розділив науки на фізику (природа), етику (суспільство) і логіку (мислення)</a:t>
                      </a:r>
                      <a:endParaRPr lang="uk-UA" sz="155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7003450"/>
                  </a:ext>
                </a:extLst>
              </a:tr>
              <a:tr h="18199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Середньовіччя</a:t>
                      </a:r>
                      <a:endParaRPr lang="uk-UA" sz="24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Розвиваються (особливо в країнах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арабського сходу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єврейської громади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Кордоби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й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Середньої Азії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позитивні наукові ідеї в галузі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математики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астрономії,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фізики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медицини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історії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інших наукових дисциплін (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Ібн Сіна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Ібн </a:t>
                      </a:r>
                      <a:r>
                        <a:rPr lang="uk-UA" sz="155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Рушд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Біруні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ін.). У Західній Європі, долаючи опір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богослов'я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йде процес нагромадження фактичного матеріалу в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біології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робляться спроби розвитку елементів математики і дослідного природознавства (</a:t>
                      </a:r>
                      <a:r>
                        <a:rPr lang="uk-UA" sz="155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Роджер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Бекон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Альберт Великий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ін.). На високому рівні були наукові знання в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Київській Русі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33575385"/>
                  </a:ext>
                </a:extLst>
              </a:tr>
              <a:tr h="15924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Відродження</a:t>
                      </a:r>
                      <a:endParaRPr lang="uk-UA" sz="24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Виникнення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капіталізму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розвиток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промисловості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й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торгівлі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мореплавства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військової техніки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стимулювали бурхливе зростання науки. Наука пориває з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теологією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сприяючи утвердженню матеріалістичних ідей (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Джордано Бруно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Леонардо да Вінчі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Френсіс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Бекон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Лука Паколі). Великого поширення набуває експериментальне вивчення природи, обґрунтування якого мало революційне значення для науки. Справжній переворот відбувається в астрономії (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Микола Коперник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Галілео Галілей</a:t>
                      </a:r>
                      <a:r>
                        <a:rPr lang="uk-UA" sz="15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25723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232375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1425352" y="220486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" name="Таблиця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298401"/>
              </p:ext>
            </p:extLst>
          </p:nvPr>
        </p:nvGraphicFramePr>
        <p:xfrm>
          <a:off x="107504" y="116632"/>
          <a:ext cx="8928992" cy="6587480"/>
        </p:xfrm>
        <a:graphic>
          <a:graphicData uri="http://schemas.openxmlformats.org/drawingml/2006/table">
            <a:tbl>
              <a:tblPr/>
              <a:tblGrid>
                <a:gridCol w="2160240">
                  <a:extLst>
                    <a:ext uri="{9D8B030D-6E8A-4147-A177-3AD203B41FA5}">
                      <a16:colId xmlns="" xmlns:a16="http://schemas.microsoft.com/office/drawing/2014/main" val="2937872491"/>
                    </a:ext>
                  </a:extLst>
                </a:gridCol>
                <a:gridCol w="6768752">
                  <a:extLst>
                    <a:ext uri="{9D8B030D-6E8A-4147-A177-3AD203B41FA5}">
                      <a16:colId xmlns="" xmlns:a16="http://schemas.microsoft.com/office/drawing/2014/main" val="2913536099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Історичний період</a:t>
                      </a:r>
                      <a:endParaRPr lang="uk-UA" sz="22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 стану науки</a:t>
                      </a:r>
                      <a:endParaRPr lang="uk-UA" sz="22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4591180"/>
                  </a:ext>
                </a:extLst>
              </a:tr>
              <a:tr h="26139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u="none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XVII–XVIII ст.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Створюються класична механіка, диференціальне й інтегральне числення, аналітична геометрія, хімічна атомістика, система класифікації рослин і тварин, стверджується принцип збереження матерії і руху (</a:t>
                      </a:r>
                      <a:r>
                        <a:rPr lang="uk-UA" sz="1750" i="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Ісаак</a:t>
                      </a:r>
                      <a:r>
                        <a:rPr lang="uk-UA" sz="175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Ньютон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750" i="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Ґотфрід</a:t>
                      </a:r>
                      <a:r>
                        <a:rPr lang="uk-UA" sz="175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Вільгельм </a:t>
                      </a:r>
                      <a:r>
                        <a:rPr lang="uk-UA" sz="1750" i="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Лейбніц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750" i="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Рене</a:t>
                      </a:r>
                      <a:r>
                        <a:rPr lang="uk-UA" sz="175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Декарт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75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Джон Дальтон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75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Карл </a:t>
                      </a:r>
                      <a:r>
                        <a:rPr lang="uk-UA" sz="1750" i="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Лінней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75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Михайло Васильович Ломоносов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ін.). В цей же час відбувається дальше оформлення науки як соціального інституту, створюються перші європейські академії, наукові товариства, починається видання наукової періодичної літератури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7003450"/>
                  </a:ext>
                </a:extLst>
              </a:tr>
              <a:tr h="30306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ХІХ ст.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50" i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 зв'язку з промисловим переворотом кінця XVIII ст. почався новий етап у розвитку науки. Виникли нові фізичні дисципліни (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термодинаміка, електродинаміка класична), створюються еволюційне вчення і клітинна теорія в біології, формулюється закон збереження і перетворення енергії, розвиваються нові концепції в астрономії і математиці (Джеймс Клерк Максвелл, Майкл Фарадей, Жан </a:t>
                      </a:r>
                      <a:r>
                        <a:rPr lang="uk-UA" sz="1750" i="0" u="non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Батіст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uk-UA" sz="1750" i="0" u="non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Ламарк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Чарльз Дарвін, Теодор </a:t>
                      </a:r>
                      <a:r>
                        <a:rPr lang="uk-UA" sz="1750" i="0" u="non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Шванн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750" i="0" u="non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Маттіас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750" i="0" u="non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Шлейден</a:t>
                      </a:r>
                      <a:r>
                        <a:rPr lang="uk-UA" sz="1750" i="0" u="non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uk-UA" sz="1750" i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ін.). Основи сучасної класифікації наук заклав Сен-Симон, Огюст </a:t>
                      </a:r>
                      <a:r>
                        <a:rPr lang="uk-UA" sz="1750" i="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Конт</a:t>
                      </a:r>
                      <a:r>
                        <a:rPr lang="uk-UA" sz="1750" i="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 XIX ст. систематизував його ідеї і склав “енциклопедичний ряд” основних наук, розташувавши їх у порядку зменшення абстрактності. Цей ряд у сучасному вигляді змальовується концепцією “сходи науки</a:t>
                      </a:r>
                      <a:r>
                        <a:rPr lang="uk-UA" sz="1750" i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  <a:endParaRPr lang="uk-UA" sz="1750" i="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33575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21199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1425352" y="220486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" name="Таблиця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469697"/>
              </p:ext>
            </p:extLst>
          </p:nvPr>
        </p:nvGraphicFramePr>
        <p:xfrm>
          <a:off x="107504" y="116633"/>
          <a:ext cx="8928992" cy="6671313"/>
        </p:xfrm>
        <a:graphic>
          <a:graphicData uri="http://schemas.openxmlformats.org/drawingml/2006/table">
            <a:tbl>
              <a:tblPr/>
              <a:tblGrid>
                <a:gridCol w="1656184">
                  <a:extLst>
                    <a:ext uri="{9D8B030D-6E8A-4147-A177-3AD203B41FA5}">
                      <a16:colId xmlns="" xmlns:a16="http://schemas.microsoft.com/office/drawing/2014/main" val="2937872491"/>
                    </a:ext>
                  </a:extLst>
                </a:gridCol>
                <a:gridCol w="7272808">
                  <a:extLst>
                    <a:ext uri="{9D8B030D-6E8A-4147-A177-3AD203B41FA5}">
                      <a16:colId xmlns="" xmlns:a16="http://schemas.microsoft.com/office/drawing/2014/main" val="2913536099"/>
                    </a:ext>
                  </a:extLst>
                </a:gridCol>
              </a:tblGrid>
              <a:tr h="6498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Історичний період</a:t>
                      </a:r>
                      <a:endParaRPr lang="uk-UA" sz="22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 стану науки</a:t>
                      </a:r>
                      <a:endParaRPr lang="uk-UA" sz="22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4591180"/>
                  </a:ext>
                </a:extLst>
              </a:tr>
              <a:tr h="30705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ХІХ ст. (Україна)</a:t>
                      </a:r>
                      <a:endParaRPr lang="uk-UA" sz="24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Починається піднесення науки і в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Україні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Ф. Прокопович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 С. Сковорода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 працює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Київська академія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Визнаними науковими центрами стали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Харківський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Київський університети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Новоросійський університет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Одесі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де успішно працювали видатні російські вчені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І. М. Сєченов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І. І. Мечников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 І. Пирогов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О. О. Ковалевський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 В. Докучаєв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інші, а також відомі українські вчені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 О. Максимович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 О. </a:t>
                      </a:r>
                      <a:r>
                        <a:rPr lang="uk-UA" sz="1650" u="none" strike="noStrike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Бец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О. С. Роговин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 О. Потебня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та інші. Подальшого розвитку набули й суспільні науки.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Соціалісти-утопісти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закликали до заміни капіталістичного суспільства соціалістичним. Класики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політичної економії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заклали основи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трудової теорії вартості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Праці в галузі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діалектики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й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матеріалізму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були видатним досягненням філософської думки. Закономірним наслідком революційної класової боротьби трудящих стало виникнення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марксизму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Карла Маркса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Фрідріха Енгельса</a:t>
                      </a:r>
                      <a:endParaRPr lang="uk-UA" sz="165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7003450"/>
                  </a:ext>
                </a:extLst>
              </a:tr>
              <a:tr h="28323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ХІХ–ХХ ст.</a:t>
                      </a:r>
                      <a:endParaRPr lang="uk-UA" sz="24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Великі зміни в науковій картині світу і низка нових </a:t>
                      </a:r>
                      <a:r>
                        <a:rPr lang="uk-UA" sz="165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відкриттів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 фізиці (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електрон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рентгенівське випромінювання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радіоактивність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тощо) призводять до кризи класичного природознавства і насамперед його механістичної методології. У XX ст. значних успіхів досягли математика і фізика, виникли такі галузі технічних наук, як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радіотехніка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електроніка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З'явилась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кібернетика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яка збільшує свій вплив на подальший розвиток науки і техніки. Успіхи фізики і хімії сприяють глибшому вивченню біологічних процесів у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клітинах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що стимулює розвиток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сільськогосподарських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медичних</a:t>
                      </a:r>
                      <a:r>
                        <a:rPr lang="uk-UA" sz="16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наук. Відбувається тісне зближення науки з виробництвом, зростають і зміцнюються її зв'язки із суспільним життям. Сучасна наука становить важливу складову </a:t>
                      </a:r>
                      <a:r>
                        <a:rPr lang="uk-UA" sz="165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науково-технічної революції</a:t>
                      </a:r>
                      <a:endParaRPr lang="uk-UA" sz="1650" dirty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33575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604342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1425352" y="220486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4" name="Таблиця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847025"/>
              </p:ext>
            </p:extLst>
          </p:nvPr>
        </p:nvGraphicFramePr>
        <p:xfrm>
          <a:off x="107504" y="116633"/>
          <a:ext cx="8928992" cy="6568440"/>
        </p:xfrm>
        <a:graphic>
          <a:graphicData uri="http://schemas.openxmlformats.org/drawingml/2006/table">
            <a:tbl>
              <a:tblPr/>
              <a:tblGrid>
                <a:gridCol w="1656184">
                  <a:extLst>
                    <a:ext uri="{9D8B030D-6E8A-4147-A177-3AD203B41FA5}">
                      <a16:colId xmlns="" xmlns:a16="http://schemas.microsoft.com/office/drawing/2014/main" val="2937872491"/>
                    </a:ext>
                  </a:extLst>
                </a:gridCol>
                <a:gridCol w="7272808">
                  <a:extLst>
                    <a:ext uri="{9D8B030D-6E8A-4147-A177-3AD203B41FA5}">
                      <a16:colId xmlns="" xmlns:a16="http://schemas.microsoft.com/office/drawing/2014/main" val="2913536099"/>
                    </a:ext>
                  </a:extLst>
                </a:gridCol>
              </a:tblGrid>
              <a:tr h="6498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Історичний період</a:t>
                      </a:r>
                      <a:endParaRPr lang="uk-UA" sz="22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2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Характеристика стану науки</a:t>
                      </a:r>
                      <a:endParaRPr lang="uk-UA" sz="22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4591180"/>
                  </a:ext>
                </a:extLst>
              </a:tr>
              <a:tr h="30705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Україна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(XX–XXI ст.)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1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Починаючи з дати проголошення незалежності України (1991 р.) наукова діяльність тут здійснюється під егідою Національної академії наук України (НАН) – вища наукова установа України з самоврядною організацією. Академія нині налічує 173 наукові інститути та </a:t>
                      </a:r>
                      <a:r>
                        <a:rPr lang="uk-UA" sz="2150" spc="3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установи, де працює понад 43 тисячі співробітників, з них понад 10</a:t>
                      </a:r>
                      <a:r>
                        <a:rPr lang="uk-UA" sz="215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тисяч докторів і кандидатів наук. У складі Академії 478 академіків і членів-кореспондентів. На сьогоднішній день НАН України складається з шести регіональних центрів. У Національній академії наук діють три секції, що об'єднують 14 відділень наук: математики, інформатики, механіки, фізики і астрономії, наук про Землю, фізико-технічних проблем матеріалознавства, фізико-технічних проблем енергетики, ядерної фізики та енергетики, хімії, біохімії, фізіології і молекулярної біології; загальної біології; економіки; історії, філософії та права, літератури, мови та мистецтвознавства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7003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180481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396552" y="0"/>
            <a:ext cx="89289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000" b="1" dirty="0">
                <a:latin typeface="+mn-lt"/>
                <a:ea typeface="Calibri" panose="020F0502020204030204" pitchFamily="34" charset="0"/>
              </a:rPr>
              <a:t>Сходи наук за Огюстом Контом</a:t>
            </a:r>
          </a:p>
          <a:p>
            <a:pPr algn="ctr">
              <a:spcAft>
                <a:spcPts val="0"/>
              </a:spcAft>
            </a:pPr>
            <a:endParaRPr lang="ru-RU" sz="4000" b="1" dirty="0">
              <a:latin typeface="+mn-lt"/>
              <a:ea typeface="Calibri" panose="020F0502020204030204" pitchFamily="34" charset="0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1425352" y="220486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51520" y="1412776"/>
            <a:ext cx="8332510" cy="5231179"/>
            <a:chOff x="721" y="10014"/>
            <a:chExt cx="8978" cy="2681"/>
          </a:xfrm>
        </p:grpSpPr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721" y="12155"/>
              <a:ext cx="4345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5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Математика</a:t>
              </a:r>
              <a:endParaRPr kumimoji="0" lang="uk-UA" altLang="uk-UA" sz="5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5"/>
            <p:cNvSpPr>
              <a:spLocks noChangeArrowheads="1"/>
            </p:cNvSpPr>
            <p:nvPr/>
          </p:nvSpPr>
          <p:spPr bwMode="auto">
            <a:xfrm>
              <a:off x="1713" y="11617"/>
              <a:ext cx="4555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5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Фізика</a:t>
              </a:r>
              <a:endParaRPr kumimoji="0" lang="uk-UA" altLang="uk-UA" sz="5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4"/>
            <p:cNvSpPr>
              <a:spLocks noChangeArrowheads="1"/>
            </p:cNvSpPr>
            <p:nvPr/>
          </p:nvSpPr>
          <p:spPr bwMode="auto">
            <a:xfrm>
              <a:off x="2836" y="11076"/>
              <a:ext cx="4733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5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Хімія</a:t>
              </a:r>
              <a:endParaRPr kumimoji="0" lang="uk-UA" altLang="uk-UA" sz="5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3"/>
            <p:cNvSpPr>
              <a:spLocks noChangeArrowheads="1"/>
            </p:cNvSpPr>
            <p:nvPr/>
          </p:nvSpPr>
          <p:spPr bwMode="auto">
            <a:xfrm>
              <a:off x="3967" y="10546"/>
              <a:ext cx="4733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5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Біологія</a:t>
              </a:r>
              <a:endParaRPr kumimoji="0" lang="uk-UA" altLang="uk-UA" sz="5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"/>
            <p:cNvSpPr>
              <a:spLocks noChangeArrowheads="1"/>
            </p:cNvSpPr>
            <p:nvPr/>
          </p:nvSpPr>
          <p:spPr bwMode="auto">
            <a:xfrm>
              <a:off x="5066" y="10014"/>
              <a:ext cx="4633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5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Соціологія</a:t>
              </a:r>
              <a:endParaRPr kumimoji="0" lang="uk-UA" altLang="uk-UA" sz="5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887724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396552" y="0"/>
            <a:ext cx="89289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800" b="1" dirty="0">
                <a:latin typeface="+mn-lt"/>
                <a:ea typeface="Calibri" panose="020F0502020204030204" pitchFamily="34" charset="0"/>
              </a:rPr>
              <a:t>Періоди </a:t>
            </a:r>
            <a:r>
              <a:rPr lang="ru-RU" sz="4800" b="1" dirty="0" err="1">
                <a:latin typeface="+mn-lt"/>
                <a:ea typeface="Calibri" panose="020F0502020204030204" pitchFamily="34" charset="0"/>
              </a:rPr>
              <a:t>розвитку</a:t>
            </a:r>
            <a:r>
              <a:rPr lang="ru-RU" sz="4800" b="1" dirty="0">
                <a:latin typeface="+mn-lt"/>
                <a:ea typeface="Calibri" panose="020F0502020204030204" pitchFamily="34" charset="0"/>
              </a:rPr>
              <a:t> науки</a:t>
            </a: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73092"/>
              </p:ext>
            </p:extLst>
          </p:nvPr>
        </p:nvGraphicFramePr>
        <p:xfrm>
          <a:off x="107504" y="830997"/>
          <a:ext cx="9036496" cy="5973733"/>
        </p:xfrm>
        <a:graphic>
          <a:graphicData uri="http://schemas.openxmlformats.org/drawingml/2006/table">
            <a:tbl>
              <a:tblPr/>
              <a:tblGrid>
                <a:gridCol w="2186249">
                  <a:extLst>
                    <a:ext uri="{9D8B030D-6E8A-4147-A177-3AD203B41FA5}">
                      <a16:colId xmlns="" xmlns:a16="http://schemas.microsoft.com/office/drawing/2014/main" val="952697126"/>
                    </a:ext>
                  </a:extLst>
                </a:gridCol>
                <a:gridCol w="6850247">
                  <a:extLst>
                    <a:ext uri="{9D8B030D-6E8A-4147-A177-3AD203B41FA5}">
                      <a16:colId xmlns="" xmlns:a16="http://schemas.microsoft.com/office/drawing/2014/main" val="255430991"/>
                    </a:ext>
                  </a:extLst>
                </a:gridCol>
              </a:tblGrid>
              <a:tr h="29725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20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періоду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2000" b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8590345"/>
                  </a:ext>
                </a:extLst>
              </a:tr>
              <a:tr h="56890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Переднаука</a:t>
                      </a:r>
                      <a:endParaRPr lang="uk-UA" sz="20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Зародження науки в цивілізаціях Давнього Сходу: астрології,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доевклідової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геометрії, грамоти,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нумерології</a:t>
                      </a:r>
                      <a:endParaRPr lang="uk-UA" sz="180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75001702"/>
                  </a:ext>
                </a:extLst>
              </a:tr>
              <a:tr h="160518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Антична наука (</a:t>
                      </a: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докласична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наука)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перших наукових теорій (атомізм) та складання перших наукових трактатів в епоху Античності: астрономія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Птолемея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ботаніка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Теофраста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геометрія Евкліда, фізика Аристотеля, а також поява перших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протонаучних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спільнот у вигляді академії. Пошук абсолютної істини, спостереження і роздуми, метод аналогій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51556359"/>
                  </a:ext>
                </a:extLst>
              </a:tr>
              <a:tr h="59451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Середньовічна магічна наука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експериментальної науки на прикладі алхімії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Джабіра</a:t>
                      </a:r>
                      <a:endParaRPr lang="uk-UA" sz="180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23607695"/>
                  </a:ext>
                </a:extLst>
              </a:tr>
              <a:tr h="85335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Класична наука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науки в сучасному сенсі у працях Галілея, Ньютона,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Ліннея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З'являється планування експериментів, введено принцип детермінізму, підвищується значущість науки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1394666"/>
                  </a:ext>
                </a:extLst>
              </a:tr>
              <a:tr h="1137804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Неокласична наука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епохи кризи класичної раціональності: теорія еволюції Дарвіна, теорія відносності Ейнштейна, принцип невизначеності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Гейзенберга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гіпотеза Великого Вибуху, теорія катастроф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Рене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Тома,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фрактальна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геометрія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Мандельброта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99304982"/>
                  </a:ext>
                </a:extLst>
              </a:tr>
              <a:tr h="85335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Постнеокласична наука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336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З'являється </a:t>
                      </a:r>
                      <a:r>
                        <a:rPr lang="uk-UA" sz="18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синергетика</a:t>
                      </a: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розширюється предметне поле пізнання, наука виходить за свої рамки і проникає в інші галузі, пошук цілей науки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12627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52085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396552" y="0"/>
            <a:ext cx="89289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5400" b="1" dirty="0" err="1">
                <a:latin typeface="+mn-lt"/>
                <a:ea typeface="Calibri" panose="020F0502020204030204" pitchFamily="34" charset="0"/>
              </a:rPr>
              <a:t>Фази</a:t>
            </a:r>
            <a:r>
              <a:rPr lang="ru-RU" sz="54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5400" b="1" dirty="0" err="1">
                <a:latin typeface="+mn-lt"/>
                <a:ea typeface="Calibri" panose="020F0502020204030204" pitchFamily="34" charset="0"/>
              </a:rPr>
              <a:t>розвитку</a:t>
            </a:r>
            <a:r>
              <a:rPr lang="ru-RU" sz="5400" b="1" dirty="0">
                <a:latin typeface="+mn-lt"/>
                <a:ea typeface="Calibri" panose="020F0502020204030204" pitchFamily="34" charset="0"/>
              </a:rPr>
              <a:t> науки</a:t>
            </a:r>
          </a:p>
        </p:txBody>
      </p: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51520" y="848573"/>
            <a:ext cx="8640960" cy="5892817"/>
            <a:chOff x="1314" y="1277"/>
            <a:chExt cx="9180" cy="3464"/>
          </a:xfrm>
        </p:grpSpPr>
        <p:grpSp>
          <p:nvGrpSpPr>
            <p:cNvPr id="5" name="Group 8"/>
            <p:cNvGrpSpPr>
              <a:grpSpLocks/>
            </p:cNvGrpSpPr>
            <p:nvPr/>
          </p:nvGrpSpPr>
          <p:grpSpPr bwMode="auto">
            <a:xfrm>
              <a:off x="1314" y="1277"/>
              <a:ext cx="9180" cy="3464"/>
              <a:chOff x="1134" y="1397"/>
              <a:chExt cx="10260" cy="3464"/>
            </a:xfrm>
          </p:grpSpPr>
          <p:sp>
            <p:nvSpPr>
              <p:cNvPr id="13" name="AutoShape 12"/>
              <p:cNvSpPr>
                <a:spLocks noChangeArrowheads="1"/>
              </p:cNvSpPr>
              <p:nvPr/>
            </p:nvSpPr>
            <p:spPr bwMode="auto">
              <a:xfrm>
                <a:off x="1647" y="1397"/>
                <a:ext cx="9234" cy="1076"/>
              </a:xfrm>
              <a:prstGeom prst="ellipseRibbon">
                <a:avLst>
                  <a:gd name="adj1" fmla="val 28780"/>
                  <a:gd name="adj2" fmla="val 50000"/>
                  <a:gd name="adj3" fmla="val 125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4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Фази розвитку науки</a:t>
                </a:r>
                <a:endParaRPr kumimoji="0" lang="uk-UA" altLang="uk-UA" sz="4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14" name="Rectangle 11"/>
              <p:cNvSpPr>
                <a:spLocks noChangeArrowheads="1"/>
              </p:cNvSpPr>
              <p:nvPr/>
            </p:nvSpPr>
            <p:spPr bwMode="auto">
              <a:xfrm>
                <a:off x="1134" y="2912"/>
                <a:ext cx="4140" cy="7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Фаза спокійного розвитку науки</a:t>
                </a:r>
                <a:endPara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15" name="Rectangle 10"/>
              <p:cNvSpPr>
                <a:spLocks noChangeArrowheads="1"/>
              </p:cNvSpPr>
              <p:nvPr/>
            </p:nvSpPr>
            <p:spPr bwMode="auto">
              <a:xfrm>
                <a:off x="6894" y="2902"/>
                <a:ext cx="4140" cy="73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Фаза наукової революції</a:t>
                </a:r>
                <a:endParaRPr kumimoji="0" lang="uk-UA" altLang="uk-UA" sz="3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16" name="AutoShape 9"/>
              <p:cNvSpPr>
                <a:spLocks noChangeArrowheads="1"/>
              </p:cNvSpPr>
              <p:nvPr/>
            </p:nvSpPr>
            <p:spPr bwMode="auto">
              <a:xfrm>
                <a:off x="3613" y="4014"/>
                <a:ext cx="7781" cy="847"/>
              </a:xfrm>
              <a:prstGeom prst="ellipseRibbon">
                <a:avLst>
                  <a:gd name="adj1" fmla="val 25000"/>
                  <a:gd name="adj2" fmla="val 50000"/>
                  <a:gd name="adj3" fmla="val 125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Подальший розвиток науки</a:t>
                </a:r>
                <a:endPara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</p:grpSp>
        <p:grpSp>
          <p:nvGrpSpPr>
            <p:cNvPr id="7" name="Group 2"/>
            <p:cNvGrpSpPr>
              <a:grpSpLocks/>
            </p:cNvGrpSpPr>
            <p:nvPr/>
          </p:nvGrpSpPr>
          <p:grpSpPr bwMode="auto">
            <a:xfrm>
              <a:off x="2574" y="2289"/>
              <a:ext cx="6840" cy="1792"/>
              <a:chOff x="2574" y="2372"/>
              <a:chExt cx="6840" cy="1792"/>
            </a:xfrm>
          </p:grpSpPr>
          <p:sp>
            <p:nvSpPr>
              <p:cNvPr id="8" name="Line 7"/>
              <p:cNvSpPr>
                <a:spLocks noChangeShapeType="1"/>
              </p:cNvSpPr>
              <p:nvPr/>
            </p:nvSpPr>
            <p:spPr bwMode="auto">
              <a:xfrm>
                <a:off x="5994" y="2372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9" name="Line 6"/>
              <p:cNvSpPr>
                <a:spLocks noChangeShapeType="1"/>
              </p:cNvSpPr>
              <p:nvPr/>
            </p:nvSpPr>
            <p:spPr bwMode="auto">
              <a:xfrm>
                <a:off x="2574" y="2552"/>
                <a:ext cx="68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2574" y="2552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1" name="Line 4"/>
              <p:cNvSpPr>
                <a:spLocks noChangeShapeType="1"/>
              </p:cNvSpPr>
              <p:nvPr/>
            </p:nvSpPr>
            <p:spPr bwMode="auto">
              <a:xfrm>
                <a:off x="9414" y="2552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2" name="AutoShape 3"/>
              <p:cNvSpPr>
                <a:spLocks noChangeArrowheads="1"/>
              </p:cNvSpPr>
              <p:nvPr/>
            </p:nvSpPr>
            <p:spPr bwMode="auto">
              <a:xfrm>
                <a:off x="7434" y="3639"/>
                <a:ext cx="153" cy="525"/>
              </a:xfrm>
              <a:prstGeom prst="downArrow">
                <a:avLst>
                  <a:gd name="adj1" fmla="val 50000"/>
                  <a:gd name="adj2" fmla="val 10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</p:grpSp>
      </p:grp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1289348" y="307429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931059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dirty="0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dirty="0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за увагу! </a:t>
            </a:r>
            <a:endParaRPr lang="uk-UA" sz="800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396552" y="-99392"/>
            <a:ext cx="89289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6000" b="1" dirty="0">
                <a:latin typeface="+mn-lt"/>
                <a:ea typeface="Calibri" panose="020F0502020204030204" pitchFamily="34" charset="0"/>
              </a:rPr>
              <a:t>Спрямування знань</a:t>
            </a:r>
            <a:endParaRPr lang="uk-UA" sz="60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1634530" y="23859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20" name="Групувати 19"/>
          <p:cNvGrpSpPr/>
          <p:nvPr/>
        </p:nvGrpSpPr>
        <p:grpSpPr>
          <a:xfrm>
            <a:off x="107504" y="1124744"/>
            <a:ext cx="8928992" cy="5544616"/>
            <a:chOff x="107504" y="1124744"/>
            <a:chExt cx="8928992" cy="5544616"/>
          </a:xfrm>
        </p:grpSpPr>
        <p:grpSp>
          <p:nvGrpSpPr>
            <p:cNvPr id="5" name="Group 1"/>
            <p:cNvGrpSpPr>
              <a:grpSpLocks/>
            </p:cNvGrpSpPr>
            <p:nvPr/>
          </p:nvGrpSpPr>
          <p:grpSpPr bwMode="auto">
            <a:xfrm>
              <a:off x="107504" y="1124744"/>
              <a:ext cx="8928992" cy="5544616"/>
              <a:chOff x="1224" y="1189"/>
              <a:chExt cx="9540" cy="3801"/>
            </a:xfrm>
          </p:grpSpPr>
          <p:sp>
            <p:nvSpPr>
              <p:cNvPr id="6" name="Rectangle 8"/>
              <p:cNvSpPr>
                <a:spLocks noChangeArrowheads="1"/>
              </p:cNvSpPr>
              <p:nvPr/>
            </p:nvSpPr>
            <p:spPr bwMode="auto">
              <a:xfrm>
                <a:off x="1224" y="1189"/>
                <a:ext cx="694" cy="3801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З</a:t>
                </a:r>
                <a:endParaRPr kumimoji="0" lang="ru-RU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Н</a:t>
                </a:r>
                <a:endParaRPr kumimoji="0" lang="ru-RU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А</a:t>
                </a:r>
                <a:endParaRPr kumimoji="0" lang="ru-RU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Н</a:t>
                </a:r>
                <a:endParaRPr kumimoji="0" lang="ru-RU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Н</a:t>
                </a:r>
                <a:endParaRPr kumimoji="0" lang="ru-RU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Я</a:t>
                </a:r>
                <a:endParaRPr kumimoji="0" lang="ru-RU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С</a:t>
                </a:r>
                <a:endParaRPr kumimoji="0" lang="ru-RU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П</a:t>
                </a:r>
                <a:endParaRPr kumimoji="0" lang="ru-RU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Р</a:t>
                </a:r>
                <a:endParaRPr kumimoji="0" lang="ru-RU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И</a:t>
                </a:r>
                <a:endParaRPr kumimoji="0" lang="ru-RU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Я</a:t>
                </a:r>
                <a:endParaRPr kumimoji="0" lang="ru-RU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Ю</a:t>
                </a:r>
                <a:endParaRPr kumimoji="0" lang="ru-RU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Т</a:t>
                </a:r>
                <a:endParaRPr kumimoji="0" lang="ru-RU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Ь</a:t>
                </a:r>
                <a:endParaRPr kumimoji="0" lang="uk-UA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7"/>
              <p:cNvSpPr>
                <a:spLocks noChangeArrowheads="1"/>
              </p:cNvSpPr>
              <p:nvPr/>
            </p:nvSpPr>
            <p:spPr bwMode="auto">
              <a:xfrm>
                <a:off x="2224" y="1243"/>
                <a:ext cx="8540" cy="51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3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становленню і розвитку особистості, що має знання (освітнє знання)</a:t>
                </a:r>
                <a:endParaRPr kumimoji="0" lang="uk-UA" altLang="uk-UA" sz="23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2224" y="1880"/>
                <a:ext cx="8540" cy="185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300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становленню світу й позачасовому становленню його вищих принципів, розглянутих з позиції конкретного й наявного буття. Таке знання дістало назву релігійно-культурологічного. Воно описує науково-культурологічну картину світу. Акумуляція і трансляція таких знань відбуваються за допомогою традицій, звичаїв, обрядів і дістають своє відображення у релігії та господарській думці</a:t>
                </a:r>
                <a:endParaRPr kumimoji="0" lang="uk-UA" altLang="uk-UA" sz="23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2224" y="3910"/>
                <a:ext cx="8532" cy="102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300" b="0" i="0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визначенню мети становлення – практичне панування над світом і його перетворення для людських цілей. Це знання позитивних наук, знання панування і дії</a:t>
                </a:r>
                <a:endParaRPr kumimoji="0" lang="uk-UA" altLang="uk-UA" sz="23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cxnSp>
          <p:nvCxnSpPr>
            <p:cNvPr id="17" name="Пряма зі стрілкою 16"/>
            <p:cNvCxnSpPr/>
            <p:nvPr/>
          </p:nvCxnSpPr>
          <p:spPr bwMode="auto">
            <a:xfrm>
              <a:off x="757055" y="1628800"/>
              <a:ext cx="286553" cy="0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 зі стрілкою 17"/>
            <p:cNvCxnSpPr/>
            <p:nvPr/>
          </p:nvCxnSpPr>
          <p:spPr bwMode="auto">
            <a:xfrm>
              <a:off x="757055" y="3140968"/>
              <a:ext cx="286553" cy="0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 зі стрілкою 18"/>
            <p:cNvCxnSpPr/>
            <p:nvPr/>
          </p:nvCxnSpPr>
          <p:spPr bwMode="auto">
            <a:xfrm>
              <a:off x="757055" y="5661248"/>
              <a:ext cx="286553" cy="0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8599917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-324544" y="-98749"/>
            <a:ext cx="89289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6000" b="1" dirty="0">
                <a:latin typeface="+mn-lt"/>
                <a:ea typeface="Calibri" panose="020F0502020204030204" pitchFamily="34" charset="0"/>
              </a:rPr>
              <a:t>Класифікація знань</a:t>
            </a:r>
            <a:endParaRPr lang="uk-UA" sz="6000" dirty="0"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132" name="Групувати 131"/>
          <p:cNvGrpSpPr/>
          <p:nvPr/>
        </p:nvGrpSpPr>
        <p:grpSpPr>
          <a:xfrm>
            <a:off x="101400" y="804666"/>
            <a:ext cx="8960334" cy="5891149"/>
            <a:chOff x="101400" y="804666"/>
            <a:chExt cx="8960334" cy="5891149"/>
          </a:xfrm>
        </p:grpSpPr>
        <p:grpSp>
          <p:nvGrpSpPr>
            <p:cNvPr id="3" name="Group 1"/>
            <p:cNvGrpSpPr>
              <a:grpSpLocks/>
            </p:cNvGrpSpPr>
            <p:nvPr/>
          </p:nvGrpSpPr>
          <p:grpSpPr bwMode="auto">
            <a:xfrm>
              <a:off x="107504" y="804666"/>
              <a:ext cx="8954230" cy="5891149"/>
              <a:chOff x="954" y="86"/>
              <a:chExt cx="10289" cy="14920"/>
            </a:xfrm>
          </p:grpSpPr>
          <p:sp>
            <p:nvSpPr>
              <p:cNvPr id="10" name="Rectangle 57"/>
              <p:cNvSpPr>
                <a:spLocks noChangeArrowheads="1"/>
              </p:cNvSpPr>
              <p:nvPr/>
            </p:nvSpPr>
            <p:spPr bwMode="auto">
              <a:xfrm>
                <a:off x="1300" y="121"/>
                <a:ext cx="2880" cy="98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Автор</a:t>
                </a:r>
                <a:endParaRPr kumimoji="0" lang="uk-UA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Rectangle 56"/>
              <p:cNvSpPr>
                <a:spLocks noChangeArrowheads="1"/>
              </p:cNvSpPr>
              <p:nvPr/>
            </p:nvSpPr>
            <p:spPr bwMode="auto">
              <a:xfrm>
                <a:off x="4374" y="86"/>
                <a:ext cx="6840" cy="98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Види знань</a:t>
                </a:r>
                <a:endParaRPr kumimoji="0" lang="uk-UA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55"/>
              <p:cNvSpPr>
                <a:spLocks noChangeArrowheads="1"/>
              </p:cNvSpPr>
              <p:nvPr/>
            </p:nvSpPr>
            <p:spPr bwMode="auto">
              <a:xfrm>
                <a:off x="1112" y="1185"/>
                <a:ext cx="3150" cy="1039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1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Б.Коротяєв</a:t>
                </a:r>
                <a:r>
                  <a:rPr kumimoji="0" lang="uk-UA" altLang="uk-UA" sz="2000" b="0" i="1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, </a:t>
                </a:r>
                <a:r>
                  <a:rPr kumimoji="0" lang="uk-UA" altLang="uk-UA" sz="2000" b="0" i="1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І.Лернер</a:t>
                </a:r>
                <a:r>
                  <a:rPr kumimoji="0" lang="uk-UA" altLang="uk-UA" sz="2000" b="0" i="1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 </a:t>
                </a:r>
                <a:endPara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Rectangle 54"/>
              <p:cNvSpPr>
                <a:spLocks noChangeArrowheads="1"/>
              </p:cNvSpPr>
              <p:nvPr/>
            </p:nvSpPr>
            <p:spPr bwMode="auto">
              <a:xfrm>
                <a:off x="4403" y="1206"/>
                <a:ext cx="6840" cy="79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наукове і навчальне</a:t>
                </a:r>
                <a:endParaRPr kumimoji="0" lang="ru-RU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altLang="uk-UA" sz="18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Rectangle 53"/>
              <p:cNvSpPr>
                <a:spLocks noChangeArrowheads="1"/>
              </p:cNvSpPr>
              <p:nvPr/>
            </p:nvSpPr>
            <p:spPr bwMode="auto">
              <a:xfrm>
                <a:off x="1134" y="2748"/>
                <a:ext cx="3091" cy="88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1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П.Копнін</a:t>
                </a:r>
                <a:endPara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Rectangle 52"/>
              <p:cNvSpPr>
                <a:spLocks noChangeArrowheads="1"/>
              </p:cNvSpPr>
              <p:nvPr/>
            </p:nvSpPr>
            <p:spPr bwMode="auto">
              <a:xfrm>
                <a:off x="4396" y="2162"/>
                <a:ext cx="6840" cy="185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основи науки або загальні теоретичні положення; закони; основні поняття; теорія; ідеї</a:t>
                </a:r>
                <a:endParaRPr kumimoji="0" lang="ru-RU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altLang="uk-UA" sz="18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Rectangle 51"/>
              <p:cNvSpPr>
                <a:spLocks noChangeArrowheads="1"/>
              </p:cNvSpPr>
              <p:nvPr/>
            </p:nvSpPr>
            <p:spPr bwMode="auto">
              <a:xfrm>
                <a:off x="1130" y="4333"/>
                <a:ext cx="3091" cy="317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900" b="0" i="1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О.Степанов</a:t>
                </a:r>
                <a:r>
                  <a:rPr kumimoji="0" lang="uk-UA" altLang="uk-UA" sz="1900" b="0" i="1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,</a:t>
                </a:r>
                <a:endParaRPr lang="en-US" altLang="uk-UA" sz="1900" i="1" dirty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900" b="0" i="1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Б.Мещеряков</a:t>
                </a:r>
                <a:r>
                  <a:rPr kumimoji="0" lang="uk-UA" altLang="uk-UA" sz="1900" b="0" i="1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,</a:t>
                </a:r>
                <a:r>
                  <a:rPr kumimoji="0" lang="en-US" altLang="uk-UA" sz="1900" b="0" i="1" u="none" strike="noStrike" cap="none" normalizeH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 </a:t>
                </a:r>
                <a:r>
                  <a:rPr kumimoji="0" lang="uk-UA" altLang="uk-UA" sz="1900" b="0" i="1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А.Гріцанов</a:t>
                </a:r>
                <a:r>
                  <a:rPr kumimoji="0" lang="uk-UA" altLang="uk-UA" sz="1900" b="0" i="1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, </a:t>
                </a:r>
                <a:r>
                  <a:rPr kumimoji="0" lang="uk-UA" altLang="uk-UA" sz="1900" b="0" i="1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В.Абушенко</a:t>
                </a:r>
                <a:r>
                  <a:rPr kumimoji="0" lang="uk-UA" altLang="uk-UA" sz="1900" b="0" i="1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, </a:t>
                </a:r>
                <a:r>
                  <a:rPr kumimoji="0" lang="uk-UA" altLang="uk-UA" sz="1900" b="0" i="1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І.Підласий</a:t>
                </a:r>
                <a:r>
                  <a:rPr kumimoji="0" lang="uk-UA" altLang="uk-UA" sz="1900" b="0" i="1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, </a:t>
                </a:r>
                <a:r>
                  <a:rPr kumimoji="0" lang="uk-UA" altLang="uk-UA" sz="1900" b="0" i="1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Н.Підд`яків</a:t>
                </a:r>
                <a:endParaRPr kumimoji="0" lang="uk-UA" altLang="uk-UA" sz="19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Rectangle 50"/>
              <p:cNvSpPr>
                <a:spLocks noChangeArrowheads="1"/>
              </p:cNvSpPr>
              <p:nvPr/>
            </p:nvSpPr>
            <p:spPr bwMode="auto">
              <a:xfrm>
                <a:off x="4396" y="4242"/>
                <a:ext cx="6840" cy="3588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явні; неявні (латентні); декларативні; процедурні; експериментальні; </a:t>
                </a:r>
                <a:r>
                  <a:rPr kumimoji="0" lang="uk-UA" altLang="uk-UA" b="0" i="0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епістемічні</a:t>
                </a: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; </a:t>
                </a:r>
                <a:endParaRPr kumimoji="0" lang="ru-RU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безпосередні; опосередковані; </a:t>
                </a:r>
                <a:endParaRPr kumimoji="0" lang="ru-RU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визначені (точні, ясні); </a:t>
                </a:r>
                <a:endParaRPr kumimoji="0" lang="ru-RU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невизначені </a:t>
                </a:r>
                <a:endPara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Rectangle 49"/>
              <p:cNvSpPr>
                <a:spLocks noChangeArrowheads="1"/>
              </p:cNvSpPr>
              <p:nvPr/>
            </p:nvSpPr>
            <p:spPr bwMode="auto">
              <a:xfrm>
                <a:off x="1130" y="8125"/>
                <a:ext cx="3091" cy="97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1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Б.Айсмонтас </a:t>
                </a:r>
                <a:endParaRPr kumimoji="0" lang="uk-UA" altLang="uk-UA" sz="20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Rectangle 48"/>
              <p:cNvSpPr>
                <a:spLocks noChangeArrowheads="1"/>
              </p:cNvSpPr>
              <p:nvPr/>
            </p:nvSpPr>
            <p:spPr bwMode="auto">
              <a:xfrm>
                <a:off x="4396" y="8065"/>
                <a:ext cx="6840" cy="1446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знання з предметної галузі</a:t>
                </a:r>
                <a:endParaRPr kumimoji="0" lang="ru-RU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знання закономірностей пізнавальної діяльності</a:t>
                </a:r>
                <a:endPara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Rectangle 47"/>
              <p:cNvSpPr>
                <a:spLocks noChangeArrowheads="1"/>
              </p:cNvSpPr>
              <p:nvPr/>
            </p:nvSpPr>
            <p:spPr bwMode="auto">
              <a:xfrm>
                <a:off x="1119" y="9629"/>
                <a:ext cx="3091" cy="92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1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Л. Зоріна </a:t>
                </a:r>
                <a:endParaRPr kumimoji="0" lang="uk-UA" altLang="uk-UA" sz="20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Rectangle 46"/>
              <p:cNvSpPr>
                <a:spLocks noChangeArrowheads="1"/>
              </p:cNvSpPr>
              <p:nvPr/>
            </p:nvSpPr>
            <p:spPr bwMode="auto">
              <a:xfrm>
                <a:off x="4396" y="9703"/>
                <a:ext cx="6840" cy="77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основні і допоміжні </a:t>
                </a:r>
                <a:endPara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Rectangle 45"/>
              <p:cNvSpPr>
                <a:spLocks noChangeArrowheads="1"/>
              </p:cNvSpPr>
              <p:nvPr/>
            </p:nvSpPr>
            <p:spPr bwMode="auto">
              <a:xfrm>
                <a:off x="1119" y="11745"/>
                <a:ext cx="3091" cy="109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1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В. Аванесов</a:t>
                </a:r>
                <a:endParaRPr kumimoji="0" lang="uk-UA" altLang="uk-UA" sz="20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Rectangle 44"/>
              <p:cNvSpPr>
                <a:spLocks noChangeArrowheads="1"/>
              </p:cNvSpPr>
              <p:nvPr/>
            </p:nvSpPr>
            <p:spPr bwMode="auto">
              <a:xfrm>
                <a:off x="4396" y="10672"/>
                <a:ext cx="6840" cy="433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знання назв, імен; знання сенсу назв, імен; </a:t>
                </a:r>
                <a:r>
                  <a:rPr kumimoji="0" lang="uk-UA" altLang="uk-UA" b="0" i="0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фактуальні</a:t>
                </a: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 знання; знання визначень; порівняльні, зіставні; знання протилежностей, суперечностей, антонімів; асоціативні; класифікаційні; знання причинно-наслідкових стосунків, знання підстав; процесуальні, алгоритмічні, процедурні; технологічні; імовірнісні; абстрактні; методологічні </a:t>
                </a:r>
                <a:endPara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Line 35"/>
              <p:cNvSpPr>
                <a:spLocks noChangeShapeType="1"/>
              </p:cNvSpPr>
              <p:nvPr/>
            </p:nvSpPr>
            <p:spPr bwMode="auto">
              <a:xfrm>
                <a:off x="954" y="494"/>
                <a:ext cx="415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Line 34"/>
              <p:cNvSpPr>
                <a:spLocks noChangeShapeType="1"/>
              </p:cNvSpPr>
              <p:nvPr/>
            </p:nvSpPr>
            <p:spPr bwMode="auto">
              <a:xfrm>
                <a:off x="954" y="494"/>
                <a:ext cx="9" cy="1189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73" name="Пряма зі стрілкою 72"/>
            <p:cNvCxnSpPr>
              <a:endCxn id="12" idx="1"/>
            </p:cNvCxnSpPr>
            <p:nvPr/>
          </p:nvCxnSpPr>
          <p:spPr bwMode="auto">
            <a:xfrm>
              <a:off x="118399" y="1437215"/>
              <a:ext cx="126189" cy="6472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 зі стрілкою 77"/>
            <p:cNvCxnSpPr/>
            <p:nvPr/>
          </p:nvCxnSpPr>
          <p:spPr bwMode="auto">
            <a:xfrm flipV="1">
              <a:off x="104074" y="2976871"/>
              <a:ext cx="160898" cy="6348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 зі стрілкою 79"/>
            <p:cNvCxnSpPr/>
            <p:nvPr/>
          </p:nvCxnSpPr>
          <p:spPr bwMode="auto">
            <a:xfrm flipV="1">
              <a:off x="111321" y="2011324"/>
              <a:ext cx="160898" cy="6348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 зі стрілкою 80"/>
            <p:cNvCxnSpPr/>
            <p:nvPr/>
          </p:nvCxnSpPr>
          <p:spPr bwMode="auto">
            <a:xfrm flipV="1">
              <a:off x="104074" y="4140870"/>
              <a:ext cx="160898" cy="6348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Пряма зі стрілкою 82"/>
            <p:cNvCxnSpPr/>
            <p:nvPr/>
          </p:nvCxnSpPr>
          <p:spPr bwMode="auto">
            <a:xfrm flipV="1">
              <a:off x="111321" y="4748980"/>
              <a:ext cx="141057" cy="6348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 зі стрілкою 84"/>
            <p:cNvCxnSpPr/>
            <p:nvPr/>
          </p:nvCxnSpPr>
          <p:spPr bwMode="auto">
            <a:xfrm flipV="1">
              <a:off x="101400" y="5654963"/>
              <a:ext cx="160898" cy="6348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Пряма сполучна лінія 88"/>
            <p:cNvCxnSpPr>
              <a:stCxn id="12" idx="3"/>
            </p:cNvCxnSpPr>
            <p:nvPr/>
          </p:nvCxnSpPr>
          <p:spPr bwMode="auto">
            <a:xfrm>
              <a:off x="2985945" y="1443687"/>
              <a:ext cx="127931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Пряма сполучна лінія 95"/>
            <p:cNvCxnSpPr/>
            <p:nvPr/>
          </p:nvCxnSpPr>
          <p:spPr bwMode="auto">
            <a:xfrm>
              <a:off x="2950683" y="3021760"/>
              <a:ext cx="15229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Пряма сполучна лінія 100"/>
            <p:cNvCxnSpPr/>
            <p:nvPr/>
          </p:nvCxnSpPr>
          <p:spPr bwMode="auto">
            <a:xfrm>
              <a:off x="2962866" y="2011324"/>
              <a:ext cx="15229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Пряма сполучна лінія 101"/>
            <p:cNvCxnSpPr/>
            <p:nvPr/>
          </p:nvCxnSpPr>
          <p:spPr bwMode="auto">
            <a:xfrm>
              <a:off x="2951029" y="4148842"/>
              <a:ext cx="15229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Пряма сполучна лінія 102"/>
            <p:cNvCxnSpPr/>
            <p:nvPr/>
          </p:nvCxnSpPr>
          <p:spPr bwMode="auto">
            <a:xfrm>
              <a:off x="2950683" y="4725144"/>
              <a:ext cx="15229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Пряма сполучна лінія 103"/>
            <p:cNvCxnSpPr/>
            <p:nvPr/>
          </p:nvCxnSpPr>
          <p:spPr bwMode="auto">
            <a:xfrm>
              <a:off x="2941110" y="5652056"/>
              <a:ext cx="15229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4564728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8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cxnSp>
        <p:nvCxnSpPr>
          <p:cNvPr id="5" name="Пряма сполучна лінія 4"/>
          <p:cNvCxnSpPr>
            <a:stCxn id="38" idx="0"/>
            <a:endCxn id="10" idx="1"/>
          </p:cNvCxnSpPr>
          <p:nvPr/>
        </p:nvCxnSpPr>
        <p:spPr bwMode="auto">
          <a:xfrm flipV="1">
            <a:off x="196632" y="255301"/>
            <a:ext cx="313298" cy="520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0" name="Групувати 89"/>
          <p:cNvGrpSpPr/>
          <p:nvPr/>
        </p:nvGrpSpPr>
        <p:grpSpPr>
          <a:xfrm>
            <a:off x="196632" y="0"/>
            <a:ext cx="8855889" cy="6518688"/>
            <a:chOff x="196632" y="0"/>
            <a:chExt cx="8855889" cy="6518688"/>
          </a:xfrm>
        </p:grpSpPr>
        <p:grpSp>
          <p:nvGrpSpPr>
            <p:cNvPr id="3" name="Group 1"/>
            <p:cNvGrpSpPr>
              <a:grpSpLocks/>
            </p:cNvGrpSpPr>
            <p:nvPr/>
          </p:nvGrpSpPr>
          <p:grpSpPr bwMode="auto">
            <a:xfrm>
              <a:off x="196632" y="0"/>
              <a:ext cx="8855889" cy="6518688"/>
              <a:chOff x="954" y="1079"/>
              <a:chExt cx="10176" cy="13788"/>
            </a:xfrm>
          </p:grpSpPr>
          <p:sp>
            <p:nvSpPr>
              <p:cNvPr id="10" name="Rectangle 57"/>
              <p:cNvSpPr>
                <a:spLocks noChangeArrowheads="1"/>
              </p:cNvSpPr>
              <p:nvPr/>
            </p:nvSpPr>
            <p:spPr bwMode="auto">
              <a:xfrm>
                <a:off x="1314" y="1079"/>
                <a:ext cx="2880" cy="108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Автор</a:t>
                </a:r>
                <a:endParaRPr kumimoji="0" lang="uk-UA" altLang="uk-UA" sz="2400" b="1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</a:endParaRPr>
              </a:p>
            </p:txBody>
          </p:sp>
          <p:sp>
            <p:nvSpPr>
              <p:cNvPr id="11" name="Rectangle 56"/>
              <p:cNvSpPr>
                <a:spLocks noChangeArrowheads="1"/>
              </p:cNvSpPr>
              <p:nvPr/>
            </p:nvSpPr>
            <p:spPr bwMode="auto">
              <a:xfrm>
                <a:off x="4284" y="1079"/>
                <a:ext cx="6840" cy="108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1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Види знань</a:t>
                </a:r>
                <a:endParaRPr kumimoji="0" lang="uk-UA" altLang="uk-UA" sz="2400" b="1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</a:endParaRPr>
              </a:p>
            </p:txBody>
          </p:sp>
          <p:sp>
            <p:nvSpPr>
              <p:cNvPr id="29" name="Rectangle 43"/>
              <p:cNvSpPr>
                <a:spLocks noChangeArrowheads="1"/>
              </p:cNvSpPr>
              <p:nvPr/>
            </p:nvSpPr>
            <p:spPr bwMode="auto">
              <a:xfrm>
                <a:off x="4284" y="2532"/>
                <a:ext cx="6840" cy="30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раціональні й емоціональні; феноменальні (якісні) й </a:t>
                </a:r>
                <a:r>
                  <a:rPr kumimoji="0" lang="uk-UA" altLang="uk-UA" b="0" i="0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есенціалістичні</a:t>
                </a: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 (кількісні); емпіричні й теоретичні; фундаментальні та прикладні; філософські і знання окремих наук; природничо-наукові та гуманітарні; наукові й </a:t>
                </a:r>
                <a:r>
                  <a:rPr kumimoji="0" lang="uk-UA" altLang="uk-UA" b="0" i="0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позанаукові</a:t>
                </a:r>
                <a:endPara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</a:endParaRPr>
              </a:p>
            </p:txBody>
          </p:sp>
          <p:sp>
            <p:nvSpPr>
              <p:cNvPr id="30" name="Rectangle 42"/>
              <p:cNvSpPr>
                <a:spLocks noChangeArrowheads="1"/>
              </p:cNvSpPr>
              <p:nvPr/>
            </p:nvSpPr>
            <p:spPr bwMode="auto">
              <a:xfrm>
                <a:off x="1134" y="3544"/>
                <a:ext cx="2880" cy="1431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1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Н. </a:t>
                </a:r>
                <a:r>
                  <a:rPr kumimoji="0" lang="uk-UA" altLang="uk-UA" sz="2000" b="0" i="1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Малюга</a:t>
                </a:r>
                <a:endPara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</a:endParaRPr>
              </a:p>
            </p:txBody>
          </p:sp>
          <p:sp>
            <p:nvSpPr>
              <p:cNvPr id="31" name="Rectangle 41"/>
              <p:cNvSpPr>
                <a:spLocks noChangeArrowheads="1"/>
              </p:cNvSpPr>
              <p:nvPr/>
            </p:nvSpPr>
            <p:spPr bwMode="auto">
              <a:xfrm>
                <a:off x="4284" y="5760"/>
                <a:ext cx="6840" cy="133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інтуїтивне; демонстративне;</a:t>
                </a:r>
                <a:endParaRPr kumimoji="0" lang="ru-RU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сенситивне (</a:t>
                </a:r>
                <a:r>
                  <a:rPr kumimoji="0" lang="uk-UA" altLang="uk-UA" b="0" i="0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відчуттєве</a:t>
                </a: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) </a:t>
                </a:r>
                <a:endPara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Rectangle 40"/>
              <p:cNvSpPr>
                <a:spLocks noChangeArrowheads="1"/>
              </p:cNvSpPr>
              <p:nvPr/>
            </p:nvSpPr>
            <p:spPr bwMode="auto">
              <a:xfrm>
                <a:off x="1179" y="5939"/>
                <a:ext cx="2880" cy="7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1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Дж. Локк</a:t>
                </a:r>
                <a:endParaRPr kumimoji="0" lang="uk-UA" altLang="uk-UA" sz="20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</a:endParaRPr>
              </a:p>
            </p:txBody>
          </p:sp>
          <p:sp>
            <p:nvSpPr>
              <p:cNvPr id="33" name="Rectangle 39"/>
              <p:cNvSpPr>
                <a:spLocks noChangeArrowheads="1"/>
              </p:cNvSpPr>
              <p:nvPr/>
            </p:nvSpPr>
            <p:spPr bwMode="auto">
              <a:xfrm>
                <a:off x="1179" y="7290"/>
                <a:ext cx="2880" cy="77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1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М. </a:t>
                </a:r>
                <a:r>
                  <a:rPr kumimoji="0" lang="uk-UA" altLang="uk-UA" sz="2000" b="0" i="1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Полані</a:t>
                </a:r>
                <a:r>
                  <a:rPr kumimoji="0" lang="uk-UA" altLang="uk-UA" sz="2000" b="0" i="1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 </a:t>
                </a:r>
                <a:endPara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</a:endParaRPr>
              </a:p>
            </p:txBody>
          </p:sp>
          <p:sp>
            <p:nvSpPr>
              <p:cNvPr id="34" name="Rectangle 38"/>
              <p:cNvSpPr>
                <a:spLocks noChangeArrowheads="1"/>
              </p:cNvSpPr>
              <p:nvPr/>
            </p:nvSpPr>
            <p:spPr bwMode="auto">
              <a:xfrm>
                <a:off x="4284" y="7290"/>
                <a:ext cx="6840" cy="80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явне (артикульоване) і неявне (</a:t>
                </a:r>
                <a:r>
                  <a:rPr kumimoji="0" lang="uk-UA" altLang="uk-UA" b="0" i="0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імпліцитичне</a:t>
                </a: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) знання</a:t>
                </a:r>
                <a:endPara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</a:endParaRPr>
              </a:p>
            </p:txBody>
          </p:sp>
          <p:sp>
            <p:nvSpPr>
              <p:cNvPr id="35" name="Rectangle 37"/>
              <p:cNvSpPr>
                <a:spLocks noChangeArrowheads="1"/>
              </p:cNvSpPr>
              <p:nvPr/>
            </p:nvSpPr>
            <p:spPr bwMode="auto">
              <a:xfrm>
                <a:off x="1179" y="8624"/>
                <a:ext cx="2880" cy="923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1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В. Гінецинський</a:t>
                </a:r>
                <a:endParaRPr kumimoji="0" lang="uk-UA" altLang="uk-UA" sz="20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</a:endParaRPr>
              </a:p>
            </p:txBody>
          </p:sp>
          <p:sp>
            <p:nvSpPr>
              <p:cNvPr id="36" name="Rectangle 36"/>
              <p:cNvSpPr>
                <a:spLocks noChangeArrowheads="1"/>
              </p:cNvSpPr>
              <p:nvPr/>
            </p:nvSpPr>
            <p:spPr bwMode="auto">
              <a:xfrm>
                <a:off x="4284" y="8272"/>
                <a:ext cx="6840" cy="162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мереологічне</a:t>
                </a: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, реляційне, операційне </a:t>
                </a:r>
                <a:endPara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</a:endParaRPr>
              </a:p>
            </p:txBody>
          </p:sp>
          <p:sp>
            <p:nvSpPr>
              <p:cNvPr id="38" name="Line 34"/>
              <p:cNvSpPr>
                <a:spLocks noChangeShapeType="1"/>
              </p:cNvSpPr>
              <p:nvPr/>
            </p:nvSpPr>
            <p:spPr bwMode="auto">
              <a:xfrm>
                <a:off x="954" y="1630"/>
                <a:ext cx="0" cy="12642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8" name="Rectangle 14"/>
              <p:cNvSpPr>
                <a:spLocks noChangeArrowheads="1"/>
              </p:cNvSpPr>
              <p:nvPr/>
            </p:nvSpPr>
            <p:spPr bwMode="auto">
              <a:xfrm>
                <a:off x="1179" y="10079"/>
                <a:ext cx="2880" cy="1419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1" u="none" strike="noStrike" cap="none" normalizeH="0" baseline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В. Максаковський, А.Усова</a:t>
                </a:r>
                <a:endParaRPr kumimoji="0" lang="uk-UA" altLang="uk-UA" sz="2000" b="0" i="0" u="none" strike="noStrike" cap="none" normalizeH="0" baseline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</a:endParaRPr>
              </a:p>
            </p:txBody>
          </p:sp>
          <p:sp>
            <p:nvSpPr>
              <p:cNvPr id="59" name="Rectangle 13"/>
              <p:cNvSpPr>
                <a:spLocks noChangeArrowheads="1"/>
              </p:cNvSpPr>
              <p:nvPr/>
            </p:nvSpPr>
            <p:spPr bwMode="auto">
              <a:xfrm>
                <a:off x="4290" y="10079"/>
                <a:ext cx="6840" cy="154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терміни, поняття, факти, закони, теорії, методологічні, оцінні, закономірності, парадигми, концепції, гіпотези, ідеї</a:t>
                </a:r>
                <a:endPara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</a:endParaRPr>
              </a:p>
            </p:txBody>
          </p:sp>
          <p:sp>
            <p:nvSpPr>
              <p:cNvPr id="60" name="Rectangle 12"/>
              <p:cNvSpPr>
                <a:spLocks noChangeArrowheads="1"/>
              </p:cNvSpPr>
              <p:nvPr/>
            </p:nvSpPr>
            <p:spPr bwMode="auto">
              <a:xfrm>
                <a:off x="1202" y="12124"/>
                <a:ext cx="2880" cy="818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b="0" i="1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П.Підкасістий</a:t>
                </a:r>
                <a:endPara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61" name="Rectangle 11"/>
              <p:cNvSpPr>
                <a:spLocks noChangeArrowheads="1"/>
              </p:cNvSpPr>
              <p:nvPr/>
            </p:nvSpPr>
            <p:spPr bwMode="auto">
              <a:xfrm>
                <a:off x="4284" y="11872"/>
                <a:ext cx="6840" cy="144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буденне, спеціалізоване (наукове, релігійне, філософське), професійне, практичне; описові, пояснювальні, приписові</a:t>
                </a:r>
                <a:endPara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Rectangle 10"/>
              <p:cNvSpPr>
                <a:spLocks noChangeArrowheads="1"/>
              </p:cNvSpPr>
              <p:nvPr/>
            </p:nvSpPr>
            <p:spPr bwMode="auto">
              <a:xfrm>
                <a:off x="1202" y="13568"/>
                <a:ext cx="2880" cy="1299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000" i="1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С.Аверінцев</a:t>
                </a:r>
                <a:r>
                  <a:rPr kumimoji="0" lang="uk-UA" altLang="uk-UA" sz="2000" i="1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kumimoji="0" lang="uk-UA" altLang="uk-UA" sz="2000" i="1" u="none" strike="noStrike" cap="none" normalizeH="0" baseline="0" dirty="0" err="1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Б.Єнікеєв</a:t>
                </a:r>
                <a:r>
                  <a:rPr kumimoji="0" lang="uk-UA" altLang="uk-UA" sz="2000" b="0" i="1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endParaRPr kumimoji="0" lang="ru-RU" altLang="uk-UA" sz="2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altLang="uk-UA" sz="2000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" name="Rectangle 9"/>
              <p:cNvSpPr>
                <a:spLocks noChangeArrowheads="1"/>
              </p:cNvSpPr>
              <p:nvPr/>
            </p:nvSpPr>
            <p:spPr bwMode="auto">
              <a:xfrm>
                <a:off x="4284" y="13802"/>
                <a:ext cx="6840" cy="831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b="0" i="0" u="none" strike="noStrike" cap="none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явні, неявні, особистісні, суспільні, визначені, невизначені</a:t>
                </a:r>
                <a:endParaRPr kumimoji="0" lang="uk-UA" altLang="uk-UA" b="0" i="0" u="none" strike="noStrike" cap="none" normalizeH="0" baseline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7" name="Пряма зі стрілкою 6"/>
            <p:cNvCxnSpPr>
              <a:endCxn id="30" idx="1"/>
            </p:cNvCxnSpPr>
            <p:nvPr/>
          </p:nvCxnSpPr>
          <p:spPr bwMode="auto">
            <a:xfrm>
              <a:off x="196632" y="1503676"/>
              <a:ext cx="156649" cy="0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 зі стрілкою 71"/>
            <p:cNvCxnSpPr>
              <a:endCxn id="32" idx="1"/>
            </p:cNvCxnSpPr>
            <p:nvPr/>
          </p:nvCxnSpPr>
          <p:spPr bwMode="auto">
            <a:xfrm flipV="1">
              <a:off x="196632" y="2467911"/>
              <a:ext cx="195811" cy="11546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 зі стрілкою 72"/>
            <p:cNvCxnSpPr>
              <a:endCxn id="33" idx="1"/>
            </p:cNvCxnSpPr>
            <p:nvPr/>
          </p:nvCxnSpPr>
          <p:spPr bwMode="auto">
            <a:xfrm>
              <a:off x="197475" y="3118884"/>
              <a:ext cx="194968" cy="517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 зі стрілкою 73"/>
            <p:cNvCxnSpPr/>
            <p:nvPr/>
          </p:nvCxnSpPr>
          <p:spPr bwMode="auto">
            <a:xfrm>
              <a:off x="202304" y="3781533"/>
              <a:ext cx="194968" cy="517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Пряма зі стрілкою 74"/>
            <p:cNvCxnSpPr/>
            <p:nvPr/>
          </p:nvCxnSpPr>
          <p:spPr bwMode="auto">
            <a:xfrm>
              <a:off x="197053" y="4588871"/>
              <a:ext cx="194968" cy="517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 зі стрілкою 75"/>
            <p:cNvCxnSpPr>
              <a:endCxn id="60" idx="1"/>
            </p:cNvCxnSpPr>
            <p:nvPr/>
          </p:nvCxnSpPr>
          <p:spPr bwMode="auto">
            <a:xfrm>
              <a:off x="213084" y="5404132"/>
              <a:ext cx="199375" cy="11088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 зі стрілкою 76"/>
            <p:cNvCxnSpPr>
              <a:stCxn id="38" idx="1"/>
            </p:cNvCxnSpPr>
            <p:nvPr/>
          </p:nvCxnSpPr>
          <p:spPr bwMode="auto">
            <a:xfrm flipV="1">
              <a:off x="196633" y="6232422"/>
              <a:ext cx="211419" cy="4962"/>
            </a:xfrm>
            <a:prstGeom prst="straightConnector1">
              <a:avLst/>
            </a:prstGeom>
            <a:ln>
              <a:headEnd type="none" w="med" len="med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 сполучна лінія 78"/>
            <p:cNvCxnSpPr>
              <a:stCxn id="62" idx="3"/>
              <a:endCxn id="63" idx="1"/>
            </p:cNvCxnSpPr>
            <p:nvPr/>
          </p:nvCxnSpPr>
          <p:spPr bwMode="auto">
            <a:xfrm>
              <a:off x="2918843" y="6211618"/>
              <a:ext cx="17579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 сполучна лінія 79"/>
            <p:cNvCxnSpPr/>
            <p:nvPr/>
          </p:nvCxnSpPr>
          <p:spPr bwMode="auto">
            <a:xfrm>
              <a:off x="2918842" y="5404132"/>
              <a:ext cx="17579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 сполучна лінія 80"/>
            <p:cNvCxnSpPr/>
            <p:nvPr/>
          </p:nvCxnSpPr>
          <p:spPr bwMode="auto">
            <a:xfrm>
              <a:off x="2911119" y="4588493"/>
              <a:ext cx="17579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 сполучна лінія 81"/>
            <p:cNvCxnSpPr/>
            <p:nvPr/>
          </p:nvCxnSpPr>
          <p:spPr bwMode="auto">
            <a:xfrm>
              <a:off x="2911119" y="3773109"/>
              <a:ext cx="17579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Пряма сполучна лінія 82"/>
            <p:cNvCxnSpPr/>
            <p:nvPr/>
          </p:nvCxnSpPr>
          <p:spPr bwMode="auto">
            <a:xfrm>
              <a:off x="2905509" y="3118884"/>
              <a:ext cx="17579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 сполучна лінія 83"/>
            <p:cNvCxnSpPr/>
            <p:nvPr/>
          </p:nvCxnSpPr>
          <p:spPr bwMode="auto">
            <a:xfrm>
              <a:off x="2905508" y="2467519"/>
              <a:ext cx="175795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 сполучна лінія 86"/>
            <p:cNvCxnSpPr/>
            <p:nvPr/>
          </p:nvCxnSpPr>
          <p:spPr bwMode="auto">
            <a:xfrm>
              <a:off x="2859665" y="1503676"/>
              <a:ext cx="234972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0207646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-252536" y="0"/>
            <a:ext cx="892899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4400" b="1" dirty="0">
                <a:latin typeface="+mn-lt"/>
                <a:ea typeface="Calibri" panose="020F0502020204030204" pitchFamily="34" charset="0"/>
              </a:rPr>
              <a:t>Методи наукового пізнання</a:t>
            </a:r>
            <a:endParaRPr lang="uk-UA" sz="4400" dirty="0">
              <a:effectLst/>
              <a:latin typeface="+mn-lt"/>
              <a:ea typeface="Calibri" panose="020F0502020204030204" pitchFamily="34" charset="0"/>
            </a:endParaRPr>
          </a:p>
        </p:txBody>
      </p:sp>
      <p:grpSp>
        <p:nvGrpSpPr>
          <p:cNvPr id="18" name="Group 3"/>
          <p:cNvGrpSpPr>
            <a:grpSpLocks/>
          </p:cNvGrpSpPr>
          <p:nvPr/>
        </p:nvGrpSpPr>
        <p:grpSpPr bwMode="auto">
          <a:xfrm>
            <a:off x="122098" y="1887537"/>
            <a:ext cx="8899804" cy="3082925"/>
            <a:chOff x="-1284" y="-619"/>
            <a:chExt cx="14512" cy="4855"/>
          </a:xfrm>
        </p:grpSpPr>
        <p:sp>
          <p:nvSpPr>
            <p:cNvPr id="19" name="Rectangle 11"/>
            <p:cNvSpPr>
              <a:spLocks noChangeArrowheads="1"/>
            </p:cNvSpPr>
            <p:nvPr/>
          </p:nvSpPr>
          <p:spPr bwMode="auto">
            <a:xfrm>
              <a:off x="1920" y="-619"/>
              <a:ext cx="8688" cy="2132"/>
            </a:xfrm>
            <a:prstGeom prst="round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ea typeface="Arial Unicode MS" charset="-128"/>
                  <a:cs typeface="Arial" panose="020B0604020202020204" pitchFamily="34" charset="0"/>
                </a:rPr>
                <a:t>Методи наукового пізнання</a:t>
              </a:r>
              <a:endParaRPr kumimoji="0" lang="uk-UA" altLang="uk-UA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-1284" y="2601"/>
              <a:ext cx="4227" cy="163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rgbClr val="0F2E5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Arial" panose="020B0604020202020204" pitchFamily="34" charset="0"/>
                </a:rPr>
                <a:t>філософські</a:t>
              </a:r>
              <a:endParaRPr kumimoji="0" lang="uk-UA" altLang="uk-UA" sz="3600" b="0" i="0" u="none" strike="noStrike" cap="none" normalizeH="0" baseline="0" dirty="0" smtClean="0">
                <a:ln>
                  <a:noFill/>
                </a:ln>
                <a:solidFill>
                  <a:srgbClr val="0F2E5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1" name="Rectangle 9"/>
            <p:cNvSpPr>
              <a:spLocks noChangeArrowheads="1"/>
            </p:cNvSpPr>
            <p:nvPr/>
          </p:nvSpPr>
          <p:spPr bwMode="auto">
            <a:xfrm>
              <a:off x="3091" y="2601"/>
              <a:ext cx="5401" cy="163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rgbClr val="0F2E5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Arial" panose="020B0604020202020204" pitchFamily="34" charset="0"/>
                </a:rPr>
                <a:t>загальнонаукові</a:t>
              </a:r>
              <a:endParaRPr kumimoji="0" lang="uk-UA" altLang="uk-UA" sz="3600" b="0" i="0" u="none" strike="noStrike" cap="none" normalizeH="0" baseline="0" dirty="0" smtClean="0">
                <a:ln>
                  <a:noFill/>
                </a:ln>
                <a:solidFill>
                  <a:srgbClr val="0F2E5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2" name="Rectangle 8"/>
            <p:cNvSpPr>
              <a:spLocks noChangeArrowheads="1"/>
            </p:cNvSpPr>
            <p:nvPr/>
          </p:nvSpPr>
          <p:spPr bwMode="auto">
            <a:xfrm>
              <a:off x="8649" y="2601"/>
              <a:ext cx="4579" cy="163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rgbClr val="0F2E5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Arial" panose="020B0604020202020204" pitchFamily="34" charset="0"/>
                </a:rPr>
                <a:t>спеціальні</a:t>
              </a:r>
              <a:endParaRPr kumimoji="0" lang="uk-UA" altLang="uk-UA" sz="3600" b="0" i="0" u="none" strike="noStrike" cap="none" normalizeH="0" baseline="0" dirty="0" smtClean="0">
                <a:ln>
                  <a:noFill/>
                </a:ln>
                <a:solidFill>
                  <a:srgbClr val="0F2E5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3" name="Line 7"/>
            <p:cNvSpPr>
              <a:spLocks noChangeShapeType="1"/>
            </p:cNvSpPr>
            <p:nvPr/>
          </p:nvSpPr>
          <p:spPr bwMode="auto">
            <a:xfrm>
              <a:off x="2214" y="1881"/>
              <a:ext cx="81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4000" dirty="0"/>
            </a:p>
          </p:txBody>
        </p:sp>
        <p:sp>
          <p:nvSpPr>
            <p:cNvPr id="24" name="Line 6"/>
            <p:cNvSpPr>
              <a:spLocks noChangeShapeType="1"/>
            </p:cNvSpPr>
            <p:nvPr/>
          </p:nvSpPr>
          <p:spPr bwMode="auto">
            <a:xfrm>
              <a:off x="2214" y="1875"/>
              <a:ext cx="0" cy="735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>
              <a:off x="5948" y="1515"/>
              <a:ext cx="0" cy="1095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4000" dirty="0"/>
            </a:p>
          </p:txBody>
        </p:sp>
        <p:sp>
          <p:nvSpPr>
            <p:cNvPr id="26" name="Line 4"/>
            <p:cNvSpPr>
              <a:spLocks noChangeShapeType="1"/>
            </p:cNvSpPr>
            <p:nvPr/>
          </p:nvSpPr>
          <p:spPr bwMode="auto">
            <a:xfrm>
              <a:off x="10314" y="1875"/>
              <a:ext cx="0" cy="735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260681312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107504" y="-99392"/>
            <a:ext cx="89289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6000" b="1" dirty="0">
                <a:latin typeface="+mn-lt"/>
                <a:ea typeface="Calibri" panose="020F0502020204030204" pitchFamily="34" charset="0"/>
              </a:rPr>
              <a:t>Рівні пізнання</a:t>
            </a:r>
            <a:endParaRPr lang="uk-UA" sz="6000" dirty="0">
              <a:effectLst/>
              <a:latin typeface="+mn-lt"/>
              <a:ea typeface="Calibri" panose="020F0502020204030204" pitchFamily="34" charset="0"/>
            </a:endParaRPr>
          </a:p>
        </p:txBody>
      </p:sp>
      <p:grpSp>
        <p:nvGrpSpPr>
          <p:cNvPr id="17" name="Групувати 16"/>
          <p:cNvGrpSpPr/>
          <p:nvPr/>
        </p:nvGrpSpPr>
        <p:grpSpPr>
          <a:xfrm>
            <a:off x="1187624" y="1268760"/>
            <a:ext cx="6985000" cy="5177170"/>
            <a:chOff x="1187624" y="1268760"/>
            <a:chExt cx="6985000" cy="5177170"/>
          </a:xfrm>
        </p:grpSpPr>
        <p:grpSp>
          <p:nvGrpSpPr>
            <p:cNvPr id="4" name="Group 1"/>
            <p:cNvGrpSpPr>
              <a:grpSpLocks/>
            </p:cNvGrpSpPr>
            <p:nvPr/>
          </p:nvGrpSpPr>
          <p:grpSpPr bwMode="auto">
            <a:xfrm>
              <a:off x="1187624" y="1268760"/>
              <a:ext cx="6985000" cy="2621017"/>
              <a:chOff x="304" y="1223"/>
              <a:chExt cx="11000" cy="4128"/>
            </a:xfrm>
          </p:grpSpPr>
          <p:sp>
            <p:nvSpPr>
              <p:cNvPr id="5" name="AutoShape 12"/>
              <p:cNvSpPr>
                <a:spLocks noChangeArrowheads="1"/>
              </p:cNvSpPr>
              <p:nvPr/>
            </p:nvSpPr>
            <p:spPr bwMode="auto">
              <a:xfrm>
                <a:off x="304" y="1223"/>
                <a:ext cx="11000" cy="1788"/>
              </a:xfrm>
              <a:prstGeom prst="ribbon2">
                <a:avLst>
                  <a:gd name="adj1" fmla="val 12500"/>
                  <a:gd name="adj2" fmla="val 50000"/>
                </a:avLst>
              </a:prstGeom>
              <a:ln>
                <a:headEnd/>
                <a:tailE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ea typeface="Arial Unicode MS" charset="-128"/>
                    <a:cs typeface="Times New Roman" panose="02020603050405020304" pitchFamily="18" charset="0"/>
                  </a:rPr>
                  <a:t>Рівні пізнання</a:t>
                </a:r>
                <a:endPara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6" name="Rectangle 11"/>
              <p:cNvSpPr>
                <a:spLocks noChangeArrowheads="1"/>
              </p:cNvSpPr>
              <p:nvPr/>
            </p:nvSpPr>
            <p:spPr bwMode="auto">
              <a:xfrm>
                <a:off x="1665" y="3374"/>
                <a:ext cx="7938" cy="806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Arial Unicode MS" charset="-128"/>
                    <a:cs typeface="Times New Roman" panose="02020603050405020304" pitchFamily="18" charset="0"/>
                  </a:rPr>
                  <a:t>Безсистемний</a:t>
                </a:r>
                <a:endParaRPr kumimoji="0" lang="uk-UA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1" name="Line 6"/>
              <p:cNvSpPr>
                <a:spLocks noChangeShapeType="1"/>
              </p:cNvSpPr>
              <p:nvPr/>
            </p:nvSpPr>
            <p:spPr bwMode="auto">
              <a:xfrm flipH="1">
                <a:off x="5634" y="2831"/>
                <a:ext cx="6" cy="543"/>
              </a:xfrm>
              <a:prstGeom prst="line">
                <a:avLst/>
              </a:prstGeom>
              <a:ln>
                <a:headEnd/>
                <a:tailEnd type="triangle" w="sm" len="sm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2" name="Line 5"/>
              <p:cNvSpPr>
                <a:spLocks noChangeShapeType="1"/>
              </p:cNvSpPr>
              <p:nvPr/>
            </p:nvSpPr>
            <p:spPr bwMode="auto">
              <a:xfrm>
                <a:off x="5634" y="4091"/>
                <a:ext cx="0" cy="556"/>
              </a:xfrm>
              <a:prstGeom prst="line">
                <a:avLst/>
              </a:prstGeom>
              <a:ln>
                <a:headEnd/>
                <a:tailEnd type="triangle" w="sm" len="sm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3" name="Line 4"/>
              <p:cNvSpPr>
                <a:spLocks noChangeShapeType="1"/>
              </p:cNvSpPr>
              <p:nvPr/>
            </p:nvSpPr>
            <p:spPr bwMode="auto">
              <a:xfrm>
                <a:off x="5634" y="4991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</p:grpSp>
        <p:sp>
          <p:nvSpPr>
            <p:cNvPr id="27" name="Rectangle 11"/>
            <p:cNvSpPr>
              <a:spLocks noChangeArrowheads="1"/>
            </p:cNvSpPr>
            <p:nvPr/>
          </p:nvSpPr>
          <p:spPr bwMode="auto">
            <a:xfrm>
              <a:off x="2051685" y="3425004"/>
              <a:ext cx="5040630" cy="511759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uk-UA" sz="36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Досисистемний</a:t>
              </a:r>
              <a:endParaRPr lang="uk-UA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Rectangle 11"/>
            <p:cNvSpPr>
              <a:spLocks noChangeArrowheads="1"/>
            </p:cNvSpPr>
            <p:nvPr/>
          </p:nvSpPr>
          <p:spPr bwMode="auto">
            <a:xfrm>
              <a:off x="2059034" y="4200261"/>
              <a:ext cx="5040630" cy="511759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uk-UA" sz="3600" dirty="0" err="1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Псевдосистемний</a:t>
              </a:r>
              <a:endParaRPr lang="uk-UA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11"/>
            <p:cNvSpPr>
              <a:spLocks noChangeArrowheads="1"/>
            </p:cNvSpPr>
            <p:nvPr/>
          </p:nvSpPr>
          <p:spPr bwMode="auto">
            <a:xfrm>
              <a:off x="2041335" y="5069387"/>
              <a:ext cx="5040630" cy="511759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uk-UA" sz="3600" dirty="0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Системний</a:t>
              </a:r>
              <a:endParaRPr lang="uk-UA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Rectangle 11"/>
            <p:cNvSpPr>
              <a:spLocks noChangeArrowheads="1"/>
            </p:cNvSpPr>
            <p:nvPr/>
          </p:nvSpPr>
          <p:spPr bwMode="auto">
            <a:xfrm>
              <a:off x="2076953" y="5934171"/>
              <a:ext cx="5040630" cy="511759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uk-UA" sz="3600" dirty="0" err="1">
                  <a:latin typeface="+mn-lt"/>
                  <a:ea typeface="Calibri" panose="020F0502020204030204" pitchFamily="34" charset="0"/>
                  <a:cs typeface="Times New Roman" panose="02020603050405020304" pitchFamily="18" charset="0"/>
                </a:rPr>
                <a:t>Метасистемний</a:t>
              </a:r>
              <a:endParaRPr lang="uk-UA" sz="3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Line 5"/>
            <p:cNvSpPr>
              <a:spLocks noChangeShapeType="1"/>
            </p:cNvSpPr>
            <p:nvPr/>
          </p:nvSpPr>
          <p:spPr bwMode="auto">
            <a:xfrm flipH="1">
              <a:off x="4571999" y="3956372"/>
              <a:ext cx="2277" cy="259127"/>
            </a:xfrm>
            <a:prstGeom prst="line">
              <a:avLst/>
            </a:prstGeom>
            <a:ln>
              <a:headEnd/>
              <a:tailEnd type="triangle" w="sm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5" name="Line 5"/>
            <p:cNvSpPr>
              <a:spLocks noChangeShapeType="1"/>
            </p:cNvSpPr>
            <p:nvPr/>
          </p:nvSpPr>
          <p:spPr bwMode="auto">
            <a:xfrm>
              <a:off x="4597268" y="5581146"/>
              <a:ext cx="0" cy="353025"/>
            </a:xfrm>
            <a:prstGeom prst="line">
              <a:avLst/>
            </a:prstGeom>
            <a:ln>
              <a:headEnd/>
              <a:tailEnd type="triangle" w="sm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36" name="Line 5"/>
            <p:cNvSpPr>
              <a:spLocks noChangeShapeType="1"/>
            </p:cNvSpPr>
            <p:nvPr/>
          </p:nvSpPr>
          <p:spPr bwMode="auto">
            <a:xfrm>
              <a:off x="4571999" y="4712020"/>
              <a:ext cx="0" cy="353025"/>
            </a:xfrm>
            <a:prstGeom prst="line">
              <a:avLst/>
            </a:prstGeom>
            <a:ln>
              <a:headEnd/>
              <a:tailEnd type="triangle" w="sm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211298544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-396552" y="0"/>
            <a:ext cx="9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dirty="0">
                <a:latin typeface="+mn-lt"/>
                <a:ea typeface="Calibri" panose="020F0502020204030204" pitchFamily="34" charset="0"/>
              </a:rPr>
              <a:t>Форми </a:t>
            </a:r>
            <a:r>
              <a:rPr lang="ru-RU" sz="3600" b="1" dirty="0" err="1">
                <a:latin typeface="+mn-lt"/>
                <a:ea typeface="Calibri" panose="020F0502020204030204" pitchFamily="34" charset="0"/>
              </a:rPr>
              <a:t>пізнання</a:t>
            </a:r>
            <a:r>
              <a:rPr lang="ru-RU" sz="3600" b="1" dirty="0">
                <a:latin typeface="+mn-lt"/>
                <a:ea typeface="Calibri" panose="020F0502020204030204" pitchFamily="34" charset="0"/>
              </a:rPr>
              <a:t> та </a:t>
            </a:r>
            <a:r>
              <a:rPr lang="ru-RU" sz="3600" b="1" dirty="0" err="1">
                <a:latin typeface="+mn-lt"/>
                <a:ea typeface="Calibri" panose="020F0502020204030204" pitchFamily="34" charset="0"/>
              </a:rPr>
              <a:t>його</a:t>
            </a:r>
            <a:r>
              <a:rPr lang="ru-RU" sz="36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ru-RU" sz="3600" b="1" dirty="0" err="1">
                <a:latin typeface="+mn-lt"/>
                <a:ea typeface="Calibri" panose="020F0502020204030204" pitchFamily="34" charset="0"/>
              </a:rPr>
              <a:t>елементи</a:t>
            </a:r>
            <a:endParaRPr lang="uk-UA" sz="3600" dirty="0">
              <a:effectLst/>
              <a:latin typeface="+mn-lt"/>
              <a:ea typeface="Calibri" panose="020F0502020204030204" pitchFamily="34" charset="0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7680" y="1114177"/>
            <a:ext cx="8884464" cy="5691636"/>
            <a:chOff x="1314" y="1202"/>
            <a:chExt cx="9466" cy="11128"/>
          </a:xfrm>
        </p:grpSpPr>
        <p:sp>
          <p:nvSpPr>
            <p:cNvPr id="7" name="Line 80"/>
            <p:cNvSpPr>
              <a:spLocks noChangeShapeType="1"/>
            </p:cNvSpPr>
            <p:nvPr/>
          </p:nvSpPr>
          <p:spPr bwMode="auto">
            <a:xfrm>
              <a:off x="1314" y="1663"/>
              <a:ext cx="0" cy="7063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8" name="Line 79"/>
            <p:cNvSpPr>
              <a:spLocks noChangeShapeType="1"/>
            </p:cNvSpPr>
            <p:nvPr/>
          </p:nvSpPr>
          <p:spPr bwMode="auto">
            <a:xfrm>
              <a:off x="2542" y="6894"/>
              <a:ext cx="0" cy="1465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9" name="Line 78"/>
            <p:cNvSpPr>
              <a:spLocks noChangeShapeType="1"/>
            </p:cNvSpPr>
            <p:nvPr/>
          </p:nvSpPr>
          <p:spPr bwMode="auto">
            <a:xfrm>
              <a:off x="3952" y="7682"/>
              <a:ext cx="0" cy="2379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grpSp>
          <p:nvGrpSpPr>
            <p:cNvPr id="10" name="Group 2"/>
            <p:cNvGrpSpPr>
              <a:grpSpLocks/>
            </p:cNvGrpSpPr>
            <p:nvPr/>
          </p:nvGrpSpPr>
          <p:grpSpPr bwMode="auto">
            <a:xfrm>
              <a:off x="1314" y="1202"/>
              <a:ext cx="9466" cy="11128"/>
              <a:chOff x="1314" y="1202"/>
              <a:chExt cx="9466" cy="11128"/>
            </a:xfrm>
          </p:grpSpPr>
          <p:sp>
            <p:nvSpPr>
              <p:cNvPr id="11" name="Line 77"/>
              <p:cNvSpPr>
                <a:spLocks noChangeShapeType="1"/>
              </p:cNvSpPr>
              <p:nvPr/>
            </p:nvSpPr>
            <p:spPr bwMode="auto">
              <a:xfrm>
                <a:off x="3769" y="6162"/>
                <a:ext cx="307" cy="0"/>
              </a:xfrm>
              <a:prstGeom prst="line">
                <a:avLst/>
              </a:prstGeom>
              <a:ln>
                <a:headEnd/>
                <a:tailEnd type="triangle" w="med" len="med"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sp>
            <p:nvSpPr>
              <p:cNvPr id="12" name="Line 76"/>
              <p:cNvSpPr>
                <a:spLocks noChangeShapeType="1"/>
              </p:cNvSpPr>
              <p:nvPr/>
            </p:nvSpPr>
            <p:spPr bwMode="auto">
              <a:xfrm>
                <a:off x="6684" y="6162"/>
                <a:ext cx="154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>
                  <a:solidFill>
                    <a:schemeClr val="tx2"/>
                  </a:solidFill>
                </a:endParaRPr>
              </a:p>
            </p:txBody>
          </p:sp>
          <p:grpSp>
            <p:nvGrpSpPr>
              <p:cNvPr id="13" name="Group 3"/>
              <p:cNvGrpSpPr>
                <a:grpSpLocks/>
              </p:cNvGrpSpPr>
              <p:nvPr/>
            </p:nvGrpSpPr>
            <p:grpSpPr bwMode="auto">
              <a:xfrm>
                <a:off x="1314" y="1202"/>
                <a:ext cx="9466" cy="11128"/>
                <a:chOff x="1314" y="1202"/>
                <a:chExt cx="9466" cy="11128"/>
              </a:xfrm>
            </p:grpSpPr>
            <p:sp>
              <p:nvSpPr>
                <p:cNvPr id="14" name="Line 75"/>
                <p:cNvSpPr>
                  <a:spLocks noChangeShapeType="1"/>
                </p:cNvSpPr>
                <p:nvPr/>
              </p:nvSpPr>
              <p:spPr bwMode="auto">
                <a:xfrm>
                  <a:off x="6684" y="3784"/>
                  <a:ext cx="154" cy="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>
                    <a:solidFill>
                      <a:schemeClr val="tx2"/>
                    </a:solidFill>
                  </a:endParaRPr>
                </a:p>
              </p:txBody>
            </p:sp>
            <p:grpSp>
              <p:nvGrpSpPr>
                <p:cNvPr id="15" name="Group 4"/>
                <p:cNvGrpSpPr>
                  <a:grpSpLocks/>
                </p:cNvGrpSpPr>
                <p:nvPr/>
              </p:nvGrpSpPr>
              <p:grpSpPr bwMode="auto">
                <a:xfrm>
                  <a:off x="1314" y="1202"/>
                  <a:ext cx="9466" cy="11128"/>
                  <a:chOff x="1314" y="1202"/>
                  <a:chExt cx="9466" cy="11128"/>
                </a:xfrm>
              </p:grpSpPr>
              <p:sp>
                <p:nvSpPr>
                  <p:cNvPr id="16" name="Line 74"/>
                  <p:cNvSpPr>
                    <a:spLocks noChangeShapeType="1"/>
                  </p:cNvSpPr>
                  <p:nvPr/>
                </p:nvSpPr>
                <p:spPr bwMode="auto">
                  <a:xfrm>
                    <a:off x="2542" y="6879"/>
                    <a:ext cx="7058" cy="0"/>
                  </a:xfrm>
                  <a:prstGeom prst="line">
                    <a:avLst/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4"/>
                  </a:lnRef>
                  <a:fillRef idx="2">
                    <a:schemeClr val="accent4"/>
                  </a:fillRef>
                  <a:effectRef idx="1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uk-UA">
                      <a:solidFill>
                        <a:schemeClr val="tx2"/>
                      </a:solidFill>
                    </a:endParaRPr>
                  </a:p>
                </p:txBody>
              </p:sp>
              <p:sp>
                <p:nvSpPr>
                  <p:cNvPr id="17" name="Line 73"/>
                  <p:cNvSpPr>
                    <a:spLocks noChangeShapeType="1"/>
                  </p:cNvSpPr>
                  <p:nvPr/>
                </p:nvSpPr>
                <p:spPr bwMode="auto">
                  <a:xfrm>
                    <a:off x="4988" y="6894"/>
                    <a:ext cx="0" cy="180"/>
                  </a:xfrm>
                  <a:prstGeom prst="line">
                    <a:avLst/>
                  </a:prstGeom>
                  <a:ln>
                    <a:headEnd/>
                    <a:tailEnd type="triangle" w="med" len="med"/>
                  </a:ln>
                </p:spPr>
                <p:style>
                  <a:lnRef idx="1">
                    <a:schemeClr val="accent4"/>
                  </a:lnRef>
                  <a:fillRef idx="2">
                    <a:schemeClr val="accent4"/>
                  </a:fillRef>
                  <a:effectRef idx="1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uk-UA">
                      <a:solidFill>
                        <a:schemeClr val="tx2"/>
                      </a:solidFill>
                    </a:endParaRPr>
                  </a:p>
                </p:txBody>
              </p:sp>
              <p:sp>
                <p:nvSpPr>
                  <p:cNvPr id="18" name="Line 72"/>
                  <p:cNvSpPr>
                    <a:spLocks noChangeShapeType="1"/>
                  </p:cNvSpPr>
                  <p:nvPr/>
                </p:nvSpPr>
                <p:spPr bwMode="auto">
                  <a:xfrm>
                    <a:off x="7298" y="6894"/>
                    <a:ext cx="0" cy="184"/>
                  </a:xfrm>
                  <a:prstGeom prst="line">
                    <a:avLst/>
                  </a:prstGeom>
                  <a:ln>
                    <a:headEnd/>
                    <a:tailEnd type="triangle" w="med" len="med"/>
                  </a:ln>
                </p:spPr>
                <p:style>
                  <a:lnRef idx="1">
                    <a:schemeClr val="accent4"/>
                  </a:lnRef>
                  <a:fillRef idx="2">
                    <a:schemeClr val="accent4"/>
                  </a:fillRef>
                  <a:effectRef idx="1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uk-UA">
                      <a:solidFill>
                        <a:schemeClr val="tx2"/>
                      </a:solidFill>
                    </a:endParaRPr>
                  </a:p>
                </p:txBody>
              </p:sp>
              <p:sp>
                <p:nvSpPr>
                  <p:cNvPr id="19" name="Line 71"/>
                  <p:cNvSpPr>
                    <a:spLocks noChangeShapeType="1"/>
                  </p:cNvSpPr>
                  <p:nvPr/>
                </p:nvSpPr>
                <p:spPr bwMode="auto">
                  <a:xfrm>
                    <a:off x="9600" y="6894"/>
                    <a:ext cx="0" cy="184"/>
                  </a:xfrm>
                  <a:prstGeom prst="line">
                    <a:avLst/>
                  </a:prstGeom>
                  <a:ln>
                    <a:headEnd/>
                    <a:tailEnd type="triangle" w="med" len="med"/>
                  </a:ln>
                </p:spPr>
                <p:style>
                  <a:lnRef idx="1">
                    <a:schemeClr val="accent4"/>
                  </a:lnRef>
                  <a:fillRef idx="2">
                    <a:schemeClr val="accent4"/>
                  </a:fillRef>
                  <a:effectRef idx="1">
                    <a:schemeClr val="accent4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uk-UA">
                      <a:solidFill>
                        <a:schemeClr val="tx2"/>
                      </a:solidFill>
                    </a:endParaRPr>
                  </a:p>
                </p:txBody>
              </p:sp>
              <p:grpSp>
                <p:nvGrpSpPr>
                  <p:cNvPr id="20" name="Group 5"/>
                  <p:cNvGrpSpPr>
                    <a:grpSpLocks/>
                  </p:cNvGrpSpPr>
                  <p:nvPr/>
                </p:nvGrpSpPr>
                <p:grpSpPr bwMode="auto">
                  <a:xfrm>
                    <a:off x="1314" y="1202"/>
                    <a:ext cx="9466" cy="11128"/>
                    <a:chOff x="1314" y="1202"/>
                    <a:chExt cx="9466" cy="11128"/>
                  </a:xfrm>
                </p:grpSpPr>
                <p:sp>
                  <p:nvSpPr>
                    <p:cNvPr id="21" name="Line 7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14" y="6071"/>
                      <a:ext cx="307" cy="0"/>
                    </a:xfrm>
                    <a:prstGeom prst="line">
                      <a:avLst/>
                    </a:prstGeom>
                    <a:ln>
                      <a:headEnd/>
                      <a:tailEnd type="triangle" w="med" len="med"/>
                    </a:ln>
                  </p:spPr>
                  <p:style>
                    <a:lnRef idx="1">
                      <a:schemeClr val="accent4"/>
                    </a:lnRef>
                    <a:fillRef idx="2">
                      <a:schemeClr val="accent4"/>
                    </a:fillRef>
                    <a:effectRef idx="1">
                      <a:schemeClr val="accent4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uk-UA">
                        <a:solidFill>
                          <a:schemeClr val="tx2"/>
                        </a:solidFill>
                      </a:endParaRPr>
                    </a:p>
                  </p:txBody>
                </p:sp>
                <p:sp>
                  <p:nvSpPr>
                    <p:cNvPr id="22" name="Line 6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14" y="8726"/>
                      <a:ext cx="307" cy="0"/>
                    </a:xfrm>
                    <a:prstGeom prst="line">
                      <a:avLst/>
                    </a:prstGeom>
                    <a:ln>
                      <a:headEnd/>
                      <a:tailEnd type="triangle" w="med" len="med"/>
                    </a:ln>
                  </p:spPr>
                  <p:style>
                    <a:lnRef idx="1">
                      <a:schemeClr val="accent4"/>
                    </a:lnRef>
                    <a:fillRef idx="2">
                      <a:schemeClr val="accent4"/>
                    </a:fillRef>
                    <a:effectRef idx="1">
                      <a:schemeClr val="accent4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uk-UA">
                        <a:solidFill>
                          <a:schemeClr val="tx2"/>
                        </a:solidFill>
                      </a:endParaRPr>
                    </a:p>
                  </p:txBody>
                </p:sp>
                <p:grpSp>
                  <p:nvGrpSpPr>
                    <p:cNvPr id="23" name="Group 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314" y="1202"/>
                      <a:ext cx="9466" cy="11128"/>
                      <a:chOff x="1314" y="1202"/>
                      <a:chExt cx="9466" cy="11128"/>
                    </a:xfrm>
                  </p:grpSpPr>
                  <p:grpSp>
                    <p:nvGrpSpPr>
                      <p:cNvPr id="24" name="Group 1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314" y="1202"/>
                        <a:ext cx="9466" cy="11128"/>
                        <a:chOff x="1314" y="1202"/>
                        <a:chExt cx="9466" cy="11128"/>
                      </a:xfrm>
                    </p:grpSpPr>
                    <p:grpSp>
                      <p:nvGrpSpPr>
                        <p:cNvPr id="32" name="Group 2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314" y="1202"/>
                          <a:ext cx="9466" cy="11128"/>
                          <a:chOff x="1314" y="1202"/>
                          <a:chExt cx="9466" cy="11128"/>
                        </a:xfrm>
                      </p:grpSpPr>
                      <p:grpSp>
                        <p:nvGrpSpPr>
                          <p:cNvPr id="41" name="Group 26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314" y="1202"/>
                            <a:ext cx="9466" cy="11128"/>
                            <a:chOff x="1314" y="1202"/>
                            <a:chExt cx="9466" cy="11128"/>
                          </a:xfrm>
                        </p:grpSpPr>
                        <p:sp>
                          <p:nvSpPr>
                            <p:cNvPr id="44" name="Line 68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3760" y="3858"/>
                              <a:ext cx="307" cy="0"/>
                            </a:xfrm>
                            <a:prstGeom prst="line">
                              <a:avLst/>
                            </a:prstGeom>
                            <a:ln>
                              <a:headEnd/>
                              <a:tailEnd type="triangle" w="med" len="med"/>
                            </a:ln>
                          </p:spPr>
                          <p:style>
                            <a:lnRef idx="1">
                              <a:schemeClr val="accent4"/>
                            </a:lnRef>
                            <a:fillRef idx="2">
                              <a:schemeClr val="accent4"/>
                            </a:fillRef>
                            <a:effectRef idx="1">
                              <a:schemeClr val="accent4"/>
                            </a:effectRef>
                            <a:fontRef idx="minor">
                              <a:schemeClr val="dk1"/>
                            </a:fontRef>
                          </p:style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uk-UA">
                                <a:solidFill>
                                  <a:schemeClr val="tx2"/>
                                </a:solidFill>
                              </a:endParaRPr>
                            </a:p>
                          </p:txBody>
                        </p:sp>
                        <p:sp>
                          <p:nvSpPr>
                            <p:cNvPr id="45" name="Line 67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1314" y="1663"/>
                              <a:ext cx="2915" cy="0"/>
                            </a:xfrm>
                            <a:prstGeom prst="line">
                              <a:avLst/>
                            </a:prstGeom>
                            <a:ln>
                              <a:headEnd/>
                              <a:tailEnd/>
                            </a:ln>
                          </p:spPr>
                          <p:style>
                            <a:lnRef idx="1">
                              <a:schemeClr val="accent4"/>
                            </a:lnRef>
                            <a:fillRef idx="2">
                              <a:schemeClr val="accent4"/>
                            </a:fillRef>
                            <a:effectRef idx="1">
                              <a:schemeClr val="accent4"/>
                            </a:effectRef>
                            <a:fontRef idx="minor">
                              <a:schemeClr val="dk1"/>
                            </a:fontRef>
                          </p:style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uk-UA">
                                <a:solidFill>
                                  <a:schemeClr val="tx2"/>
                                </a:solidFill>
                              </a:endParaRPr>
                            </a:p>
                          </p:txBody>
                        </p:sp>
                        <p:grpSp>
                          <p:nvGrpSpPr>
                            <p:cNvPr id="46" name="Group 37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1621" y="1202"/>
                              <a:ext cx="9159" cy="11128"/>
                              <a:chOff x="1621" y="1202"/>
                              <a:chExt cx="9159" cy="11128"/>
                            </a:xfrm>
                          </p:grpSpPr>
                          <p:sp>
                            <p:nvSpPr>
                              <p:cNvPr id="57" name="Rectangle 66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4229" y="1202"/>
                                <a:ext cx="3530" cy="946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20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Пізнання </a:t>
                                </a:r>
                                <a:endParaRPr kumimoji="0" lang="uk-UA" altLang="uk-UA" sz="20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58" name="Rectangle 65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1621" y="3039"/>
                                <a:ext cx="2148" cy="1449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20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Чуттєве пізнання </a:t>
                                </a:r>
                                <a:endParaRPr kumimoji="0" lang="uk-UA" altLang="uk-UA" sz="20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59" name="Rectangle 64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1621" y="5388"/>
                                <a:ext cx="2148" cy="1292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ctr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20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Раціональне пізнання </a:t>
                                </a:r>
                                <a:endParaRPr kumimoji="0" lang="uk-UA" altLang="uk-UA" sz="20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60" name="Rectangle 63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4076" y="3036"/>
                                <a:ext cx="2609" cy="1437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20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Елементи чуттєвого пізнання </a:t>
                                </a:r>
                                <a:endParaRPr kumimoji="0" lang="uk-UA" altLang="uk-UA" sz="20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61" name="Rectangle 62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1621" y="8359"/>
                                <a:ext cx="2148" cy="1783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ctr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20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Структурні елементи пізнання</a:t>
                                </a:r>
                                <a:endParaRPr kumimoji="0" lang="uk-UA" altLang="uk-UA" sz="20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62" name="Rectangle 61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4076" y="5388"/>
                                <a:ext cx="2609" cy="1308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ctr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20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Форми мислення</a:t>
                                </a:r>
                                <a:endParaRPr kumimoji="0" lang="uk-UA" altLang="uk-UA" sz="32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63" name="Rectangle 60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6991" y="2319"/>
                                <a:ext cx="3789" cy="884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20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Відчуття</a:t>
                                </a:r>
                                <a:endParaRPr kumimoji="0" lang="uk-UA" altLang="uk-UA" sz="20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64" name="Rectangle 59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7029" y="3504"/>
                                <a:ext cx="3751" cy="782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2000" b="0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Сприймання</a:t>
                                </a:r>
                                <a:endParaRPr kumimoji="0" lang="uk-UA" altLang="uk-UA" sz="2000" b="0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65" name="Rectangle 58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6999" y="4506"/>
                                <a:ext cx="3781" cy="732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2000" b="0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Уявлення</a:t>
                                </a:r>
                                <a:endParaRPr kumimoji="0" lang="uk-UA" altLang="uk-UA" sz="2000" b="0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84" name="Rectangle 57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6991" y="5423"/>
                                <a:ext cx="3789" cy="640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20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Times New Roman" panose="02020603050405020304" pitchFamily="18" charset="0"/>
                                  </a:rPr>
                                  <a:t>Абстрактне</a:t>
                                </a:r>
                                <a:r>
                                  <a:rPr kumimoji="0" lang="uk-UA" altLang="uk-UA" sz="12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Times New Roman" panose="02020603050405020304" pitchFamily="18" charset="0"/>
                                  </a:rPr>
                                  <a:t> </a:t>
                                </a:r>
                                <a:r>
                                  <a:rPr kumimoji="0" lang="uk-UA" altLang="uk-UA" sz="20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Times New Roman" panose="02020603050405020304" pitchFamily="18" charset="0"/>
                                  </a:rPr>
                                  <a:t>мислення</a:t>
                                </a:r>
                                <a:endParaRPr kumimoji="0" lang="uk-UA" altLang="uk-UA" sz="20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67" name="Rectangle 54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3952" y="7074"/>
                                <a:ext cx="2148" cy="701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20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Умовивід</a:t>
                                </a:r>
                                <a:endParaRPr kumimoji="0" lang="ru-RU" altLang="uk-UA" sz="20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  <a:ea typeface="Arial Unicode MS" charset="-128"/>
                                </a:endParaRPr>
                              </a:p>
                              <a:p>
                                <a:pPr marL="0" marR="0" lvl="0" indent="0" algn="l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endParaRPr kumimoji="0" lang="ru-RU" altLang="uk-UA" sz="18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68" name="Rectangle 53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4106" y="8052"/>
                                <a:ext cx="2225" cy="1124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ctr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безпосередній</a:t>
                                </a:r>
                                <a:endParaRPr kumimoji="0" lang="uk-UA" altLang="uk-UA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69" name="Rectangle 52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4106" y="9301"/>
                                <a:ext cx="2225" cy="1296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ctr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опосередкований</a:t>
                                </a:r>
                                <a:endParaRPr kumimoji="0" lang="uk-UA" altLang="uk-UA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70" name="Rectangle 51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6377" y="7078"/>
                                <a:ext cx="2148" cy="633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ctr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20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Розуміння </a:t>
                                </a:r>
                                <a:endParaRPr kumimoji="0" lang="uk-UA" altLang="uk-UA" sz="20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71" name="Rectangle 50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6531" y="11607"/>
                                <a:ext cx="1841" cy="597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ctr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абсолютне</a:t>
                                </a:r>
                                <a:endParaRPr kumimoji="0" lang="uk-UA" altLang="uk-UA" sz="20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72" name="Rectangle 49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6531" y="7779"/>
                                <a:ext cx="1841" cy="731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ctr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загальне</a:t>
                                </a:r>
                                <a:endParaRPr kumimoji="0" lang="uk-UA" altLang="uk-UA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73" name="Rectangle 48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6531" y="9410"/>
                                <a:ext cx="1841" cy="597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ctr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конкретне</a:t>
                                </a:r>
                                <a:endParaRPr kumimoji="0" lang="uk-UA" altLang="uk-UA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74" name="Rectangle 47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6531" y="10142"/>
                                <a:ext cx="1841" cy="598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ctr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абстрактне</a:t>
                                </a:r>
                                <a:endParaRPr kumimoji="0" lang="uk-UA" altLang="uk-UA" sz="20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75" name="Rectangle 46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6531" y="10875"/>
                                <a:ext cx="1841" cy="597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ctr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відносне</a:t>
                                </a:r>
                                <a:endParaRPr kumimoji="0" lang="uk-UA" altLang="uk-UA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76" name="Rectangle 45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6531" y="8662"/>
                                <a:ext cx="1841" cy="613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ctr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одиничне</a:t>
                                </a:r>
                                <a:endParaRPr kumimoji="0" lang="uk-UA" altLang="uk-UA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78" name="Rectangle 43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8833" y="11738"/>
                                <a:ext cx="1841" cy="592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16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роздільні</a:t>
                                </a:r>
                                <a:endParaRPr kumimoji="0" lang="uk-UA" altLang="uk-UA" sz="16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79" name="Rectangle 42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8833" y="7871"/>
                                <a:ext cx="1841" cy="637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16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стверджувальні</a:t>
                                </a:r>
                                <a:endParaRPr kumimoji="0" lang="uk-UA" altLang="uk-UA" sz="16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80" name="Rectangle 41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8833" y="9442"/>
                                <a:ext cx="1841" cy="623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16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загальні</a:t>
                                </a:r>
                                <a:endParaRPr kumimoji="0" lang="uk-UA" altLang="uk-UA" sz="16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81" name="Rectangle 40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8833" y="10210"/>
                                <a:ext cx="1841" cy="622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1600" b="0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часткові</a:t>
                                </a:r>
                                <a:endParaRPr kumimoji="0" lang="uk-UA" altLang="uk-UA" sz="1600" b="0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82" name="Rectangle 39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8833" y="10978"/>
                                <a:ext cx="1841" cy="622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1600" b="0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умовні</a:t>
                                </a:r>
                                <a:endParaRPr kumimoji="0" lang="uk-UA" altLang="uk-UA" sz="1600" b="0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  <p:sp>
                            <p:nvSpPr>
                              <p:cNvPr id="83" name="Rectangle 38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8833" y="8638"/>
                                <a:ext cx="1841" cy="640"/>
                              </a:xfrm>
                              <a:prstGeom prst="rect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pPr marL="0" marR="0" lvl="0" indent="0" algn="ctr" defTabSz="914400" rtl="0" eaLnBrk="0" fontAlgn="base" latinLnBrk="0" hangingPunct="0">
                                  <a:lnSpc>
                                    <a:spcPct val="100000"/>
                                  </a:lnSpc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buClrTx/>
                                  <a:buSzTx/>
                                  <a:buFontTx/>
                                  <a:buNone/>
                                  <a:tabLst/>
                                </a:pPr>
                                <a:r>
                                  <a:rPr kumimoji="0" lang="uk-UA" altLang="uk-UA" sz="1600" b="0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tx2"/>
                                    </a:solidFill>
                                    <a:effectLst/>
                                    <a:ea typeface="Arial Unicode MS" charset="-128"/>
                                    <a:cs typeface="Times New Roman" panose="02020603050405020304" pitchFamily="18" charset="0"/>
                                  </a:rPr>
                                  <a:t>негативні</a:t>
                                </a:r>
                                <a:endParaRPr kumimoji="0" lang="uk-UA" altLang="uk-UA" sz="1600" b="0" i="0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2"/>
                                  </a:solidFill>
                                  <a:effectLst/>
                                </a:endParaRPr>
                              </a:p>
                            </p:txBody>
                          </p:sp>
                        </p:grpSp>
                        <p:sp>
                          <p:nvSpPr>
                            <p:cNvPr id="47" name="Line 36"/>
                            <p:cNvSpPr>
                              <a:spLocks noChangeShapeType="1"/>
                            </p:cNvSpPr>
                            <p:nvPr/>
                          </p:nvSpPr>
                          <p:spPr bwMode="auto">
                            <a:xfrm>
                              <a:off x="1314" y="3860"/>
                              <a:ext cx="307" cy="0"/>
                            </a:xfrm>
                            <a:prstGeom prst="line">
                              <a:avLst/>
                            </a:prstGeom>
                            <a:ln>
                              <a:headEnd/>
                              <a:tailEnd type="triangle" w="med" len="med"/>
                            </a:ln>
                          </p:spPr>
                          <p:style>
                            <a:lnRef idx="1">
                              <a:schemeClr val="accent4"/>
                            </a:lnRef>
                            <a:fillRef idx="2">
                              <a:schemeClr val="accent4"/>
                            </a:fillRef>
                            <a:effectRef idx="1">
                              <a:schemeClr val="accent4"/>
                            </a:effectRef>
                            <a:fontRef idx="minor">
                              <a:schemeClr val="dk1"/>
                            </a:fontRef>
                          </p:style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uk-UA">
                                <a:solidFill>
                                  <a:schemeClr val="tx2"/>
                                </a:solidFill>
                              </a:endParaRPr>
                            </a:p>
                          </p:txBody>
                        </p:sp>
                        <p:grpSp>
                          <p:nvGrpSpPr>
                            <p:cNvPr id="48" name="Group 27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6838" y="2502"/>
                              <a:ext cx="184" cy="4026"/>
                              <a:chOff x="6838" y="2502"/>
                              <a:chExt cx="184" cy="4026"/>
                            </a:xfrm>
                          </p:grpSpPr>
                          <p:grpSp>
                            <p:nvGrpSpPr>
                              <p:cNvPr id="49" name="Group 31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6838" y="2502"/>
                                <a:ext cx="184" cy="2563"/>
                                <a:chOff x="6838" y="2502"/>
                                <a:chExt cx="184" cy="2563"/>
                              </a:xfrm>
                            </p:grpSpPr>
                            <p:sp>
                              <p:nvSpPr>
                                <p:cNvPr id="53" name="Line 35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6838" y="2502"/>
                                  <a:ext cx="0" cy="2563"/>
                                </a:xfrm>
                                <a:prstGeom prst="line">
                                  <a:avLst/>
                                </a:prstGeom>
                                <a:ln>
                                  <a:headEnd/>
                                  <a:tailEnd/>
                                </a:ln>
                              </p:spPr>
                              <p:style>
                                <a:lnRef idx="1">
                                  <a:schemeClr val="accent4"/>
                                </a:lnRef>
                                <a:fillRef idx="2">
                                  <a:schemeClr val="accent4"/>
                                </a:fillRef>
                                <a:effectRef idx="1">
                                  <a:schemeClr val="accent4"/>
                                </a:effectRef>
                                <a:fontRef idx="minor">
                                  <a:schemeClr val="dk1"/>
                                </a:fontRef>
                              </p:style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uk-UA">
                                    <a:solidFill>
                                      <a:schemeClr val="tx2"/>
                                    </a:solidFill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54" name="Line 34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6838" y="2502"/>
                                  <a:ext cx="154" cy="0"/>
                                </a:xfrm>
                                <a:prstGeom prst="line">
                                  <a:avLst/>
                                </a:prstGeom>
                                <a:ln>
                                  <a:headEnd/>
                                  <a:tailEnd type="triangle" w="med" len="med"/>
                                </a:ln>
                              </p:spPr>
                              <p:style>
                                <a:lnRef idx="1">
                                  <a:schemeClr val="accent4"/>
                                </a:lnRef>
                                <a:fillRef idx="2">
                                  <a:schemeClr val="accent4"/>
                                </a:fillRef>
                                <a:effectRef idx="1">
                                  <a:schemeClr val="accent4"/>
                                </a:effectRef>
                                <a:fontRef idx="minor">
                                  <a:schemeClr val="dk1"/>
                                </a:fontRef>
                              </p:style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uk-UA">
                                    <a:solidFill>
                                      <a:schemeClr val="tx2"/>
                                    </a:solidFill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55" name="Line 33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6868" y="3789"/>
                                  <a:ext cx="154" cy="0"/>
                                </a:xfrm>
                                <a:prstGeom prst="line">
                                  <a:avLst/>
                                </a:prstGeom>
                                <a:ln>
                                  <a:headEnd/>
                                  <a:tailEnd type="triangle" w="med" len="med"/>
                                </a:ln>
                              </p:spPr>
                              <p:style>
                                <a:lnRef idx="1">
                                  <a:schemeClr val="accent4"/>
                                </a:lnRef>
                                <a:fillRef idx="2">
                                  <a:schemeClr val="accent4"/>
                                </a:fillRef>
                                <a:effectRef idx="1">
                                  <a:schemeClr val="accent4"/>
                                </a:effectRef>
                                <a:fontRef idx="minor">
                                  <a:schemeClr val="dk1"/>
                                </a:fontRef>
                              </p:style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uk-UA">
                                    <a:solidFill>
                                      <a:schemeClr val="tx2"/>
                                    </a:solidFill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56" name="Line 32"/>
                                <p:cNvSpPr>
                                  <a:spLocks noChangeShapeType="1"/>
                                </p:cNvSpPr>
                                <p:nvPr/>
                              </p:nvSpPr>
                              <p:spPr bwMode="auto">
                                <a:xfrm>
                                  <a:off x="6838" y="5064"/>
                                  <a:ext cx="154" cy="0"/>
                                </a:xfrm>
                                <a:prstGeom prst="line">
                                  <a:avLst/>
                                </a:prstGeom>
                                <a:ln>
                                  <a:headEnd/>
                                  <a:tailEnd type="triangle" w="med" len="med"/>
                                </a:ln>
                              </p:spPr>
                              <p:style>
                                <a:lnRef idx="1">
                                  <a:schemeClr val="accent4"/>
                                </a:lnRef>
                                <a:fillRef idx="2">
                                  <a:schemeClr val="accent4"/>
                                </a:fillRef>
                                <a:effectRef idx="1">
                                  <a:schemeClr val="accent4"/>
                                </a:effectRef>
                                <a:fontRef idx="minor">
                                  <a:schemeClr val="dk1"/>
                                </a:fontRef>
                              </p:style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uk-UA">
                                    <a:solidFill>
                                      <a:schemeClr val="tx2"/>
                                    </a:solidFill>
                                  </a:endParaRPr>
                                </a:p>
                              </p:txBody>
                            </p:sp>
                          </p:grpSp>
                          <p:sp>
                            <p:nvSpPr>
                              <p:cNvPr id="50" name="Line 30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>
                                <a:off x="6838" y="5796"/>
                                <a:ext cx="0" cy="732"/>
                              </a:xfrm>
                              <a:prstGeom prst="line">
                                <a:avLst/>
                              </a:pr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uk-UA">
                                  <a:solidFill>
                                    <a:schemeClr val="tx2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51" name="Line 29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>
                                <a:off x="6838" y="5796"/>
                                <a:ext cx="154" cy="0"/>
                              </a:xfrm>
                              <a:prstGeom prst="line">
                                <a:avLst/>
                              </a:prstGeom>
                              <a:ln>
                                <a:headEnd/>
                                <a:tailEnd type="triangle" w="med" len="med"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uk-UA">
                                  <a:solidFill>
                                    <a:schemeClr val="tx2"/>
                                  </a:solidFill>
                                </a:endParaRPr>
                              </a:p>
                            </p:txBody>
                          </p:sp>
                          <p:sp>
                            <p:nvSpPr>
                              <p:cNvPr id="52" name="Line 28"/>
                              <p:cNvSpPr>
                                <a:spLocks noChangeShapeType="1"/>
                              </p:cNvSpPr>
                              <p:nvPr/>
                            </p:nvSpPr>
                            <p:spPr bwMode="auto">
                              <a:xfrm>
                                <a:off x="6838" y="6528"/>
                                <a:ext cx="154" cy="0"/>
                              </a:xfrm>
                              <a:prstGeom prst="line">
                                <a:avLst/>
                              </a:prstGeom>
                              <a:ln>
                                <a:headEnd/>
                                <a:tailEnd type="triangle" w="med" len="med"/>
                              </a:ln>
                            </p:spPr>
                            <p:style>
                              <a:lnRef idx="1">
                                <a:schemeClr val="accent4"/>
                              </a:lnRef>
                              <a:fillRef idx="2">
                                <a:schemeClr val="accent4"/>
                              </a:fillRef>
                              <a:effectRef idx="1">
                                <a:schemeClr val="accent4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uk-UA">
                                  <a:solidFill>
                                    <a:schemeClr val="tx2"/>
                                  </a:solidFill>
                                </a:endParaRPr>
                              </a:p>
                            </p:txBody>
                          </p:sp>
                        </p:grpSp>
                      </p:grpSp>
                      <p:sp>
                        <p:nvSpPr>
                          <p:cNvPr id="42" name="Line 25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3952" y="8586"/>
                            <a:ext cx="153" cy="0"/>
                          </a:xfrm>
                          <a:prstGeom prst="line">
                            <a:avLst/>
                          </a:prstGeom>
                          <a:ln>
                            <a:headEnd/>
                            <a:tailEnd type="triangle" w="med" len="med"/>
                          </a:ln>
                        </p:spPr>
                        <p:style>
                          <a:lnRef idx="1">
                            <a:schemeClr val="accent4"/>
                          </a:lnRef>
                          <a:fillRef idx="2">
                            <a:schemeClr val="accent4"/>
                          </a:fillRef>
                          <a:effectRef idx="1">
                            <a:schemeClr val="accent4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uk-UA">
                              <a:solidFill>
                                <a:schemeClr val="tx2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43" name="Line 24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3952" y="10061"/>
                            <a:ext cx="153" cy="0"/>
                          </a:xfrm>
                          <a:prstGeom prst="line">
                            <a:avLst/>
                          </a:prstGeom>
                          <a:ln>
                            <a:headEnd/>
                            <a:tailEnd type="triangle" w="med" len="med"/>
                          </a:ln>
                        </p:spPr>
                        <p:style>
                          <a:lnRef idx="1">
                            <a:schemeClr val="accent4"/>
                          </a:lnRef>
                          <a:fillRef idx="2">
                            <a:schemeClr val="accent4"/>
                          </a:fillRef>
                          <a:effectRef idx="1">
                            <a:schemeClr val="accent4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uk-UA">
                              <a:solidFill>
                                <a:schemeClr val="tx2"/>
                              </a:solidFill>
                            </a:endParaRPr>
                          </a:p>
                        </p:txBody>
                      </p:sp>
                    </p:grpSp>
                    <p:grpSp>
                      <p:nvGrpSpPr>
                        <p:cNvPr id="33" name="Group 15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378" y="7628"/>
                          <a:ext cx="153" cy="4210"/>
                          <a:chOff x="6714" y="7019"/>
                          <a:chExt cx="180" cy="4140"/>
                        </a:xfrm>
                      </p:grpSpPr>
                      <p:sp>
                        <p:nvSpPr>
                          <p:cNvPr id="34" name="Line 22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6714" y="7019"/>
                            <a:ext cx="0" cy="4140"/>
                          </a:xfrm>
                          <a:prstGeom prst="line">
                            <a:avLst/>
                          </a:prstGeom>
                          <a:ln>
                            <a:headEnd/>
                            <a:tailEnd/>
                          </a:ln>
                        </p:spPr>
                        <p:style>
                          <a:lnRef idx="1">
                            <a:schemeClr val="accent4"/>
                          </a:lnRef>
                          <a:fillRef idx="2">
                            <a:schemeClr val="accent4"/>
                          </a:fillRef>
                          <a:effectRef idx="1">
                            <a:schemeClr val="accent4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uk-UA">
                              <a:solidFill>
                                <a:schemeClr val="tx2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35" name="Line 21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6714" y="7559"/>
                            <a:ext cx="180" cy="0"/>
                          </a:xfrm>
                          <a:prstGeom prst="line">
                            <a:avLst/>
                          </a:prstGeom>
                          <a:ln>
                            <a:headEnd/>
                            <a:tailEnd type="triangle" w="med" len="med"/>
                          </a:ln>
                        </p:spPr>
                        <p:style>
                          <a:lnRef idx="1">
                            <a:schemeClr val="accent4"/>
                          </a:lnRef>
                          <a:fillRef idx="2">
                            <a:schemeClr val="accent4"/>
                          </a:fillRef>
                          <a:effectRef idx="1">
                            <a:schemeClr val="accent4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uk-UA">
                              <a:solidFill>
                                <a:schemeClr val="tx2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36" name="Line 20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6714" y="8459"/>
                            <a:ext cx="180" cy="0"/>
                          </a:xfrm>
                          <a:prstGeom prst="line">
                            <a:avLst/>
                          </a:prstGeom>
                          <a:ln>
                            <a:headEnd/>
                            <a:tailEnd type="triangle" w="med" len="med"/>
                          </a:ln>
                        </p:spPr>
                        <p:style>
                          <a:lnRef idx="1">
                            <a:schemeClr val="accent4"/>
                          </a:lnRef>
                          <a:fillRef idx="2">
                            <a:schemeClr val="accent4"/>
                          </a:fillRef>
                          <a:effectRef idx="1">
                            <a:schemeClr val="accent4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uk-UA">
                              <a:solidFill>
                                <a:schemeClr val="tx2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37" name="Line 19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6714" y="9179"/>
                            <a:ext cx="180" cy="0"/>
                          </a:xfrm>
                          <a:prstGeom prst="line">
                            <a:avLst/>
                          </a:prstGeom>
                          <a:ln>
                            <a:headEnd/>
                            <a:tailEnd type="triangle" w="med" len="med"/>
                          </a:ln>
                        </p:spPr>
                        <p:style>
                          <a:lnRef idx="1">
                            <a:schemeClr val="accent4"/>
                          </a:lnRef>
                          <a:fillRef idx="2">
                            <a:schemeClr val="accent4"/>
                          </a:fillRef>
                          <a:effectRef idx="1">
                            <a:schemeClr val="accent4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uk-UA">
                              <a:solidFill>
                                <a:schemeClr val="tx2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38" name="Line 18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6714" y="9899"/>
                            <a:ext cx="180" cy="0"/>
                          </a:xfrm>
                          <a:prstGeom prst="line">
                            <a:avLst/>
                          </a:prstGeom>
                          <a:ln>
                            <a:headEnd/>
                            <a:tailEnd type="triangle" w="med" len="med"/>
                          </a:ln>
                        </p:spPr>
                        <p:style>
                          <a:lnRef idx="1">
                            <a:schemeClr val="accent4"/>
                          </a:lnRef>
                          <a:fillRef idx="2">
                            <a:schemeClr val="accent4"/>
                          </a:fillRef>
                          <a:effectRef idx="1">
                            <a:schemeClr val="accent4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uk-UA">
                              <a:solidFill>
                                <a:schemeClr val="tx2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39" name="Line 17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6714" y="10439"/>
                            <a:ext cx="180" cy="0"/>
                          </a:xfrm>
                          <a:prstGeom prst="line">
                            <a:avLst/>
                          </a:prstGeom>
                          <a:ln>
                            <a:headEnd/>
                            <a:tailEnd type="triangle" w="med" len="med"/>
                          </a:ln>
                        </p:spPr>
                        <p:style>
                          <a:lnRef idx="1">
                            <a:schemeClr val="accent4"/>
                          </a:lnRef>
                          <a:fillRef idx="2">
                            <a:schemeClr val="accent4"/>
                          </a:fillRef>
                          <a:effectRef idx="1">
                            <a:schemeClr val="accent4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uk-UA">
                              <a:solidFill>
                                <a:schemeClr val="tx2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40" name="Line 16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6714" y="11159"/>
                            <a:ext cx="180" cy="0"/>
                          </a:xfrm>
                          <a:prstGeom prst="line">
                            <a:avLst/>
                          </a:prstGeom>
                          <a:ln>
                            <a:headEnd/>
                            <a:tailEnd type="triangle" w="med" len="med"/>
                          </a:ln>
                        </p:spPr>
                        <p:style>
                          <a:lnRef idx="1">
                            <a:schemeClr val="accent4"/>
                          </a:lnRef>
                          <a:fillRef idx="2">
                            <a:schemeClr val="accent4"/>
                          </a:fillRef>
                          <a:effectRef idx="1">
                            <a:schemeClr val="accent4"/>
                          </a:effectRef>
                          <a:fontRef idx="minor">
                            <a:schemeClr val="dk1"/>
                          </a:fontRef>
                        </p:style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uk-UA">
                              <a:solidFill>
                                <a:schemeClr val="tx2"/>
                              </a:solidFill>
                            </a:endParaRPr>
                          </a:p>
                        </p:txBody>
                      </p:sp>
                    </p:grpSp>
                  </p:grpSp>
                  <p:sp>
                    <p:nvSpPr>
                      <p:cNvPr id="25" name="Line 1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679" y="7628"/>
                        <a:ext cx="0" cy="4210"/>
                      </a:xfrm>
                      <a:prstGeom prst="line">
                        <a:avLst/>
                      </a:prstGeom>
                      <a:ln>
                        <a:headEnd/>
                        <a:tailEnd/>
                      </a:ln>
                    </p:spPr>
                    <p:style>
                      <a:lnRef idx="1">
                        <a:schemeClr val="accent4"/>
                      </a:lnRef>
                      <a:fillRef idx="2">
                        <a:schemeClr val="accent4"/>
                      </a:fillRef>
                      <a:effectRef idx="1">
                        <a:schemeClr val="accent4"/>
                      </a:effectRef>
                      <a:fontRef idx="minor">
                        <a:schemeClr val="dk1"/>
                      </a:fontRef>
                    </p:style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uk-UA">
                          <a:solidFill>
                            <a:schemeClr val="tx2"/>
                          </a:solidFill>
                        </a:endParaRPr>
                      </a:p>
                    </p:txBody>
                  </p:sp>
                  <p:sp>
                    <p:nvSpPr>
                      <p:cNvPr id="26" name="Line 1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679" y="8177"/>
                        <a:ext cx="154" cy="0"/>
                      </a:xfrm>
                      <a:prstGeom prst="line">
                        <a:avLst/>
                      </a:prstGeom>
                      <a:ln>
                        <a:headEnd/>
                        <a:tailEnd type="triangle" w="med" len="med"/>
                      </a:ln>
                    </p:spPr>
                    <p:style>
                      <a:lnRef idx="1">
                        <a:schemeClr val="accent4"/>
                      </a:lnRef>
                      <a:fillRef idx="2">
                        <a:schemeClr val="accent4"/>
                      </a:fillRef>
                      <a:effectRef idx="1">
                        <a:schemeClr val="accent4"/>
                      </a:effectRef>
                      <a:fontRef idx="minor">
                        <a:schemeClr val="dk1"/>
                      </a:fontRef>
                    </p:style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uk-UA">
                          <a:solidFill>
                            <a:schemeClr val="tx2"/>
                          </a:solidFill>
                        </a:endParaRPr>
                      </a:p>
                    </p:txBody>
                  </p:sp>
                  <p:sp>
                    <p:nvSpPr>
                      <p:cNvPr id="27" name="Line 1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679" y="8909"/>
                        <a:ext cx="154" cy="0"/>
                      </a:xfrm>
                      <a:prstGeom prst="line">
                        <a:avLst/>
                      </a:prstGeom>
                      <a:ln>
                        <a:headEnd/>
                        <a:tailEnd type="triangle" w="med" len="med"/>
                      </a:ln>
                    </p:spPr>
                    <p:style>
                      <a:lnRef idx="1">
                        <a:schemeClr val="accent4"/>
                      </a:lnRef>
                      <a:fillRef idx="2">
                        <a:schemeClr val="accent4"/>
                      </a:fillRef>
                      <a:effectRef idx="1">
                        <a:schemeClr val="accent4"/>
                      </a:effectRef>
                      <a:fontRef idx="minor">
                        <a:schemeClr val="dk1"/>
                      </a:fontRef>
                    </p:style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uk-UA">
                          <a:solidFill>
                            <a:schemeClr val="tx2"/>
                          </a:solidFill>
                        </a:endParaRPr>
                      </a:p>
                    </p:txBody>
                  </p:sp>
                  <p:sp>
                    <p:nvSpPr>
                      <p:cNvPr id="28" name="Line 1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679" y="9670"/>
                        <a:ext cx="154" cy="0"/>
                      </a:xfrm>
                      <a:prstGeom prst="line">
                        <a:avLst/>
                      </a:prstGeom>
                      <a:ln>
                        <a:headEnd/>
                        <a:tailEnd type="triangle" w="med" len="med"/>
                      </a:ln>
                    </p:spPr>
                    <p:style>
                      <a:lnRef idx="1">
                        <a:schemeClr val="accent4"/>
                      </a:lnRef>
                      <a:fillRef idx="2">
                        <a:schemeClr val="accent4"/>
                      </a:fillRef>
                      <a:effectRef idx="1">
                        <a:schemeClr val="accent4"/>
                      </a:effectRef>
                      <a:fontRef idx="minor">
                        <a:schemeClr val="dk1"/>
                      </a:fontRef>
                    </p:style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uk-UA">
                          <a:solidFill>
                            <a:schemeClr val="tx2"/>
                          </a:solidFill>
                        </a:endParaRPr>
                      </a:p>
                    </p:txBody>
                  </p:sp>
                  <p:sp>
                    <p:nvSpPr>
                      <p:cNvPr id="29" name="Line 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679" y="10557"/>
                        <a:ext cx="154" cy="0"/>
                      </a:xfrm>
                      <a:prstGeom prst="line">
                        <a:avLst/>
                      </a:prstGeom>
                      <a:ln>
                        <a:headEnd/>
                        <a:tailEnd type="triangle" w="med" len="med"/>
                      </a:ln>
                    </p:spPr>
                    <p:style>
                      <a:lnRef idx="1">
                        <a:schemeClr val="accent4"/>
                      </a:lnRef>
                      <a:fillRef idx="2">
                        <a:schemeClr val="accent4"/>
                      </a:fillRef>
                      <a:effectRef idx="1">
                        <a:schemeClr val="accent4"/>
                      </a:effectRef>
                      <a:fontRef idx="minor">
                        <a:schemeClr val="dk1"/>
                      </a:fontRef>
                    </p:style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uk-UA">
                          <a:solidFill>
                            <a:schemeClr val="tx2"/>
                          </a:solidFill>
                        </a:endParaRPr>
                      </a:p>
                    </p:txBody>
                  </p:sp>
                  <p:sp>
                    <p:nvSpPr>
                      <p:cNvPr id="30" name="Line 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679" y="11106"/>
                        <a:ext cx="154" cy="0"/>
                      </a:xfrm>
                      <a:prstGeom prst="line">
                        <a:avLst/>
                      </a:prstGeom>
                      <a:ln>
                        <a:headEnd/>
                        <a:tailEnd type="triangle" w="med" len="med"/>
                      </a:ln>
                    </p:spPr>
                    <p:style>
                      <a:lnRef idx="1">
                        <a:schemeClr val="accent4"/>
                      </a:lnRef>
                      <a:fillRef idx="2">
                        <a:schemeClr val="accent4"/>
                      </a:fillRef>
                      <a:effectRef idx="1">
                        <a:schemeClr val="accent4"/>
                      </a:effectRef>
                      <a:fontRef idx="minor">
                        <a:schemeClr val="dk1"/>
                      </a:fontRef>
                    </p:style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uk-UA">
                          <a:solidFill>
                            <a:schemeClr val="tx2"/>
                          </a:solidFill>
                        </a:endParaRPr>
                      </a:p>
                    </p:txBody>
                  </p:sp>
                  <p:sp>
                    <p:nvSpPr>
                      <p:cNvPr id="31" name="Line 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679" y="11838"/>
                        <a:ext cx="154" cy="0"/>
                      </a:xfrm>
                      <a:prstGeom prst="line">
                        <a:avLst/>
                      </a:prstGeom>
                      <a:ln>
                        <a:headEnd/>
                        <a:tailEnd type="triangle" w="med" len="med"/>
                      </a:ln>
                    </p:spPr>
                    <p:style>
                      <a:lnRef idx="1">
                        <a:schemeClr val="accent4"/>
                      </a:lnRef>
                      <a:fillRef idx="2">
                        <a:schemeClr val="accent4"/>
                      </a:fillRef>
                      <a:effectRef idx="1">
                        <a:schemeClr val="accent4"/>
                      </a:effectRef>
                      <a:fontRef idx="minor">
                        <a:schemeClr val="dk1"/>
                      </a:fontRef>
                    </p:style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uk-UA">
                          <a:solidFill>
                            <a:schemeClr val="tx2"/>
                          </a:solidFill>
                        </a:endParaRPr>
                      </a:p>
                    </p:txBody>
                  </p:sp>
                </p:grpSp>
              </p:grpSp>
            </p:grpSp>
          </p:grpSp>
        </p:grpSp>
      </p:grpSp>
      <p:sp>
        <p:nvSpPr>
          <p:cNvPr id="88" name="Rectangle 54"/>
          <p:cNvSpPr>
            <a:spLocks noChangeArrowheads="1"/>
          </p:cNvSpPr>
          <p:nvPr/>
        </p:nvSpPr>
        <p:spPr bwMode="auto">
          <a:xfrm>
            <a:off x="6920686" y="4121541"/>
            <a:ext cx="1879477" cy="36424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ea typeface="Arial Unicode MS" charset="-128"/>
                <a:cs typeface="Times New Roman" panose="02020603050405020304" pitchFamily="18" charset="0"/>
              </a:rPr>
              <a:t>Судження</a:t>
            </a:r>
            <a:endParaRPr kumimoji="0" lang="ru-RU" altLang="uk-UA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ea typeface="Arial Unicode MS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9" name="Rectangle 57"/>
          <p:cNvSpPr>
            <a:spLocks noChangeArrowheads="1"/>
          </p:cNvSpPr>
          <p:nvPr/>
        </p:nvSpPr>
        <p:spPr bwMode="auto">
          <a:xfrm>
            <a:off x="5343427" y="3674366"/>
            <a:ext cx="3556226" cy="32734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Логічне</a:t>
            </a:r>
            <a:endParaRPr kumimoji="0" lang="uk-UA" altLang="uk-UA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7622951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-396552" y="0"/>
            <a:ext cx="9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800" b="1" dirty="0">
                <a:latin typeface="+mn-lt"/>
                <a:ea typeface="Calibri" panose="020F0502020204030204" pitchFamily="34" charset="0"/>
              </a:rPr>
              <a:t>Класифікація </a:t>
            </a:r>
            <a:r>
              <a:rPr lang="ru-RU" sz="4800" b="1" dirty="0" err="1">
                <a:latin typeface="+mn-lt"/>
                <a:ea typeface="Calibri" panose="020F0502020204030204" pitchFamily="34" charset="0"/>
              </a:rPr>
              <a:t>відчуттів</a:t>
            </a:r>
            <a:endParaRPr lang="uk-UA" sz="4800" dirty="0">
              <a:effectLst/>
              <a:latin typeface="+mn-lt"/>
              <a:ea typeface="Calibri" panose="020F0502020204030204" pitchFamily="34" charset="0"/>
            </a:endParaRPr>
          </a:p>
        </p:txBody>
      </p:sp>
      <p:grpSp>
        <p:nvGrpSpPr>
          <p:cNvPr id="129" name="Group 61"/>
          <p:cNvGrpSpPr>
            <a:grpSpLocks/>
          </p:cNvGrpSpPr>
          <p:nvPr/>
        </p:nvGrpSpPr>
        <p:grpSpPr bwMode="auto">
          <a:xfrm>
            <a:off x="179512" y="1124744"/>
            <a:ext cx="8784976" cy="5616624"/>
            <a:chOff x="1314" y="722"/>
            <a:chExt cx="9180" cy="4317"/>
          </a:xfrm>
        </p:grpSpPr>
        <p:sp>
          <p:nvSpPr>
            <p:cNvPr id="130" name="Rectangle 98"/>
            <p:cNvSpPr>
              <a:spLocks noChangeArrowheads="1"/>
            </p:cNvSpPr>
            <p:nvPr/>
          </p:nvSpPr>
          <p:spPr bwMode="auto">
            <a:xfrm>
              <a:off x="4554" y="722"/>
              <a:ext cx="2700" cy="54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Відчуття</a:t>
              </a:r>
              <a:endPara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131" name="Rectangle 97"/>
            <p:cNvSpPr>
              <a:spLocks noChangeArrowheads="1"/>
            </p:cNvSpPr>
            <p:nvPr/>
          </p:nvSpPr>
          <p:spPr bwMode="auto">
            <a:xfrm>
              <a:off x="1314" y="1619"/>
              <a:ext cx="2700" cy="72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Зовнішні (</a:t>
              </a:r>
              <a:r>
                <a:rPr kumimoji="0" lang="uk-UA" altLang="uk-UA" sz="2400" b="0" i="0" u="none" strike="noStrike" cap="none" normalizeH="0" baseline="0" dirty="0" err="1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екстероцептори</a:t>
              </a:r>
              <a:r>
                <a: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)</a:t>
              </a:r>
              <a:endPara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132" name="Rectangle 96"/>
            <p:cNvSpPr>
              <a:spLocks noChangeArrowheads="1"/>
            </p:cNvSpPr>
            <p:nvPr/>
          </p:nvSpPr>
          <p:spPr bwMode="auto">
            <a:xfrm>
              <a:off x="4554" y="1619"/>
              <a:ext cx="2700" cy="72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4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Внутрішні</a:t>
              </a:r>
              <a:endParaRPr kumimoji="0" lang="ru-RU" altLang="uk-UA" sz="2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ea typeface="Arial Unicode MS" charset="-128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4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(інтероцептори)</a:t>
              </a:r>
              <a:endParaRPr kumimoji="0" lang="uk-UA" altLang="uk-UA" sz="2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</a:endParaRPr>
            </a:p>
          </p:txBody>
        </p:sp>
        <p:sp>
          <p:nvSpPr>
            <p:cNvPr id="133" name="Rectangle 95"/>
            <p:cNvSpPr>
              <a:spLocks noChangeArrowheads="1"/>
            </p:cNvSpPr>
            <p:nvPr/>
          </p:nvSpPr>
          <p:spPr bwMode="auto">
            <a:xfrm>
              <a:off x="7794" y="1619"/>
              <a:ext cx="2700" cy="72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4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Зовнішньо-</a:t>
              </a:r>
              <a:endParaRPr kumimoji="0" lang="ru-RU" altLang="uk-UA" sz="2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Arial Unicode MS" charset="-128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4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внутрішні</a:t>
              </a:r>
              <a:endParaRPr kumimoji="0" lang="uk-UA" altLang="uk-UA" sz="2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34" name="Group 81"/>
            <p:cNvGrpSpPr>
              <a:grpSpLocks/>
            </p:cNvGrpSpPr>
            <p:nvPr/>
          </p:nvGrpSpPr>
          <p:grpSpPr bwMode="auto">
            <a:xfrm>
              <a:off x="1314" y="2699"/>
              <a:ext cx="9180" cy="2340"/>
              <a:chOff x="1314" y="2699"/>
              <a:chExt cx="9180" cy="2340"/>
            </a:xfrm>
          </p:grpSpPr>
          <p:sp>
            <p:nvSpPr>
              <p:cNvPr id="154" name="Rectangle 94"/>
              <p:cNvSpPr>
                <a:spLocks noChangeArrowheads="1"/>
              </p:cNvSpPr>
              <p:nvPr/>
            </p:nvSpPr>
            <p:spPr bwMode="auto">
              <a:xfrm>
                <a:off x="1314" y="2699"/>
                <a:ext cx="540" cy="23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vert270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Зір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55" name="Rectangle 93"/>
              <p:cNvSpPr>
                <a:spLocks noChangeArrowheads="1"/>
              </p:cNvSpPr>
              <p:nvPr/>
            </p:nvSpPr>
            <p:spPr bwMode="auto">
              <a:xfrm>
                <a:off x="2034" y="2699"/>
                <a:ext cx="540" cy="23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vert270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Слух</a:t>
                </a:r>
                <a:endParaRPr kumimoji="0" lang="uk-UA" altLang="uk-UA" sz="24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56" name="Rectangle 92"/>
              <p:cNvSpPr>
                <a:spLocks noChangeArrowheads="1"/>
              </p:cNvSpPr>
              <p:nvPr/>
            </p:nvSpPr>
            <p:spPr bwMode="auto">
              <a:xfrm>
                <a:off x="2754" y="2699"/>
                <a:ext cx="540" cy="23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vert270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Нюх</a:t>
                </a:r>
                <a:endParaRPr kumimoji="0" lang="uk-UA" altLang="uk-UA" sz="24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57" name="Rectangle 91"/>
              <p:cNvSpPr>
                <a:spLocks noChangeArrowheads="1"/>
              </p:cNvSpPr>
              <p:nvPr/>
            </p:nvSpPr>
            <p:spPr bwMode="auto">
              <a:xfrm>
                <a:off x="3474" y="2699"/>
                <a:ext cx="540" cy="23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vert270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Дотик</a:t>
                </a:r>
                <a:endParaRPr kumimoji="0" lang="uk-UA" altLang="uk-UA" sz="24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58" name="Rectangle 90"/>
              <p:cNvSpPr>
                <a:spLocks noChangeArrowheads="1"/>
              </p:cNvSpPr>
              <p:nvPr/>
            </p:nvSpPr>
            <p:spPr bwMode="auto">
              <a:xfrm>
                <a:off x="4194" y="2699"/>
                <a:ext cx="540" cy="23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vert270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Смак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59" name="Rectangle 89"/>
              <p:cNvSpPr>
                <a:spLocks noChangeArrowheads="1"/>
              </p:cNvSpPr>
              <p:nvPr/>
            </p:nvSpPr>
            <p:spPr bwMode="auto">
              <a:xfrm>
                <a:off x="4914" y="2699"/>
                <a:ext cx="540" cy="23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vert270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Больові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60" name="Rectangle 88"/>
              <p:cNvSpPr>
                <a:spLocks noChangeArrowheads="1"/>
              </p:cNvSpPr>
              <p:nvPr/>
            </p:nvSpPr>
            <p:spPr bwMode="auto">
              <a:xfrm>
                <a:off x="5634" y="2699"/>
                <a:ext cx="540" cy="23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vert270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Тактильні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61" name="Rectangle 87"/>
              <p:cNvSpPr>
                <a:spLocks noChangeArrowheads="1"/>
              </p:cNvSpPr>
              <p:nvPr/>
            </p:nvSpPr>
            <p:spPr bwMode="auto">
              <a:xfrm>
                <a:off x="6354" y="2699"/>
                <a:ext cx="540" cy="23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vert270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Температурні</a:t>
                </a:r>
                <a:endParaRPr kumimoji="0" lang="uk-UA" alt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62" name="Rectangle 86"/>
              <p:cNvSpPr>
                <a:spLocks noChangeArrowheads="1"/>
              </p:cNvSpPr>
              <p:nvPr/>
            </p:nvSpPr>
            <p:spPr bwMode="auto">
              <a:xfrm>
                <a:off x="7074" y="2699"/>
                <a:ext cx="540" cy="23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vert270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Рівноваги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63" name="Rectangle 85"/>
              <p:cNvSpPr>
                <a:spLocks noChangeArrowheads="1"/>
              </p:cNvSpPr>
              <p:nvPr/>
            </p:nvSpPr>
            <p:spPr bwMode="auto">
              <a:xfrm>
                <a:off x="7794" y="2699"/>
                <a:ext cx="540" cy="23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vert270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Прискорення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64" name="Rectangle 84"/>
              <p:cNvSpPr>
                <a:spLocks noChangeArrowheads="1"/>
              </p:cNvSpPr>
              <p:nvPr/>
            </p:nvSpPr>
            <p:spPr bwMode="auto">
              <a:xfrm>
                <a:off x="8514" y="2699"/>
                <a:ext cx="540" cy="23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vert270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Вібрацінйі</a:t>
                </a: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 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65" name="Rectangle 83"/>
              <p:cNvSpPr>
                <a:spLocks noChangeArrowheads="1"/>
              </p:cNvSpPr>
              <p:nvPr/>
            </p:nvSpPr>
            <p:spPr bwMode="auto">
              <a:xfrm>
                <a:off x="9234" y="2699"/>
                <a:ext cx="540" cy="23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vert270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Статико-динамічні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  <p:sp>
            <p:nvSpPr>
              <p:cNvPr id="166" name="Rectangle 82"/>
              <p:cNvSpPr>
                <a:spLocks noChangeArrowheads="1"/>
              </p:cNvSpPr>
              <p:nvPr/>
            </p:nvSpPr>
            <p:spPr bwMode="auto">
              <a:xfrm>
                <a:off x="9954" y="2699"/>
                <a:ext cx="540" cy="23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vert270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М</a:t>
                </a:r>
                <a:r>
                  <a:rPr kumimoji="0" lang="en-US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’</a:t>
                </a:r>
                <a:r>
                  <a:rPr kumimoji="0" lang="uk-UA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язово</a:t>
                </a: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Arial Unicode MS" charset="-128"/>
                    <a:cs typeface="Times New Roman" panose="02020603050405020304" pitchFamily="18" charset="0"/>
                  </a:rPr>
                  <a:t>-суглобові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</a:endParaRPr>
              </a:p>
            </p:txBody>
          </p:sp>
        </p:grpSp>
        <p:sp>
          <p:nvSpPr>
            <p:cNvPr id="135" name="Line 80"/>
            <p:cNvSpPr>
              <a:spLocks noChangeShapeType="1"/>
            </p:cNvSpPr>
            <p:nvPr/>
          </p:nvSpPr>
          <p:spPr bwMode="auto">
            <a:xfrm>
              <a:off x="1674" y="1439"/>
              <a:ext cx="846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36" name="Line 79"/>
            <p:cNvSpPr>
              <a:spLocks noChangeShapeType="1"/>
            </p:cNvSpPr>
            <p:nvPr/>
          </p:nvSpPr>
          <p:spPr bwMode="auto">
            <a:xfrm>
              <a:off x="1674" y="1439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37" name="Line 78"/>
            <p:cNvSpPr>
              <a:spLocks noChangeShapeType="1"/>
            </p:cNvSpPr>
            <p:nvPr/>
          </p:nvSpPr>
          <p:spPr bwMode="auto">
            <a:xfrm flipH="1">
              <a:off x="5894" y="1259"/>
              <a:ext cx="0" cy="354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38" name="Line 77"/>
            <p:cNvSpPr>
              <a:spLocks noChangeShapeType="1"/>
            </p:cNvSpPr>
            <p:nvPr/>
          </p:nvSpPr>
          <p:spPr bwMode="auto">
            <a:xfrm>
              <a:off x="10134" y="1439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40" name="Line 75"/>
            <p:cNvSpPr>
              <a:spLocks noChangeShapeType="1"/>
            </p:cNvSpPr>
            <p:nvPr/>
          </p:nvSpPr>
          <p:spPr bwMode="auto">
            <a:xfrm>
              <a:off x="1674" y="2519"/>
              <a:ext cx="846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41" name="Line 74"/>
            <p:cNvSpPr>
              <a:spLocks noChangeShapeType="1"/>
            </p:cNvSpPr>
            <p:nvPr/>
          </p:nvSpPr>
          <p:spPr bwMode="auto">
            <a:xfrm>
              <a:off x="1659" y="2519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42" name="Line 73"/>
            <p:cNvSpPr>
              <a:spLocks noChangeShapeType="1"/>
            </p:cNvSpPr>
            <p:nvPr/>
          </p:nvSpPr>
          <p:spPr bwMode="auto">
            <a:xfrm>
              <a:off x="2274" y="2519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43" name="Line 72"/>
            <p:cNvSpPr>
              <a:spLocks noChangeShapeType="1"/>
            </p:cNvSpPr>
            <p:nvPr/>
          </p:nvSpPr>
          <p:spPr bwMode="auto">
            <a:xfrm>
              <a:off x="2964" y="2519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44" name="Line 71"/>
            <p:cNvSpPr>
              <a:spLocks noChangeShapeType="1"/>
            </p:cNvSpPr>
            <p:nvPr/>
          </p:nvSpPr>
          <p:spPr bwMode="auto">
            <a:xfrm>
              <a:off x="3654" y="2519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45" name="Line 70"/>
            <p:cNvSpPr>
              <a:spLocks noChangeShapeType="1"/>
            </p:cNvSpPr>
            <p:nvPr/>
          </p:nvSpPr>
          <p:spPr bwMode="auto">
            <a:xfrm>
              <a:off x="4464" y="2519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46" name="Line 69"/>
            <p:cNvSpPr>
              <a:spLocks noChangeShapeType="1"/>
            </p:cNvSpPr>
            <p:nvPr/>
          </p:nvSpPr>
          <p:spPr bwMode="auto">
            <a:xfrm>
              <a:off x="5160" y="2507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47" name="Line 68"/>
            <p:cNvSpPr>
              <a:spLocks noChangeShapeType="1"/>
            </p:cNvSpPr>
            <p:nvPr/>
          </p:nvSpPr>
          <p:spPr bwMode="auto">
            <a:xfrm flipH="1">
              <a:off x="5894" y="2345"/>
              <a:ext cx="10" cy="354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48" name="Line 67"/>
            <p:cNvSpPr>
              <a:spLocks noChangeShapeType="1"/>
            </p:cNvSpPr>
            <p:nvPr/>
          </p:nvSpPr>
          <p:spPr bwMode="auto">
            <a:xfrm>
              <a:off x="6624" y="2519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49" name="Line 66"/>
            <p:cNvSpPr>
              <a:spLocks noChangeShapeType="1"/>
            </p:cNvSpPr>
            <p:nvPr/>
          </p:nvSpPr>
          <p:spPr bwMode="auto">
            <a:xfrm>
              <a:off x="7340" y="2519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50" name="Line 65"/>
            <p:cNvSpPr>
              <a:spLocks noChangeShapeType="1"/>
            </p:cNvSpPr>
            <p:nvPr/>
          </p:nvSpPr>
          <p:spPr bwMode="auto">
            <a:xfrm>
              <a:off x="8064" y="2519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51" name="Line 64"/>
            <p:cNvSpPr>
              <a:spLocks noChangeShapeType="1"/>
            </p:cNvSpPr>
            <p:nvPr/>
          </p:nvSpPr>
          <p:spPr bwMode="auto">
            <a:xfrm>
              <a:off x="8784" y="2519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52" name="Line 63"/>
            <p:cNvSpPr>
              <a:spLocks noChangeShapeType="1"/>
            </p:cNvSpPr>
            <p:nvPr/>
          </p:nvSpPr>
          <p:spPr bwMode="auto">
            <a:xfrm>
              <a:off x="9481" y="2507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  <p:sp>
          <p:nvSpPr>
            <p:cNvPr id="153" name="Line 62"/>
            <p:cNvSpPr>
              <a:spLocks noChangeShapeType="1"/>
            </p:cNvSpPr>
            <p:nvPr/>
          </p:nvSpPr>
          <p:spPr bwMode="auto">
            <a:xfrm>
              <a:off x="10134" y="2519"/>
              <a:ext cx="0" cy="18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527634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10470</TotalTime>
  <Words>2176</Words>
  <Application>Microsoft Office PowerPoint</Application>
  <PresentationFormat>Экран (4:3)</PresentationFormat>
  <Paragraphs>283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cdb2004100l</vt:lpstr>
      <vt:lpstr>Тема 2. Структура наукового пізнання та його закономірності. Історія розвитку науки та наукознавства</vt:lpstr>
      <vt:lpstr>Питання лекції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Хоменко Ганна Юріївна</cp:lastModifiedBy>
  <cp:revision>897</cp:revision>
  <dcterms:modified xsi:type="dcterms:W3CDTF">2025-03-26T10:50:48Z</dcterms:modified>
</cp:coreProperties>
</file>