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Montserrat"/>
      <p:regular r:id="rId25"/>
      <p:bold r:id="rId26"/>
      <p:italic r:id="rId27"/>
      <p:boldItalic r:id="rId28"/>
    </p:embeddedFont>
    <p:embeddedFont>
      <p:font typeface="Montserrat ExtraBold"/>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1" roundtripDataSignature="AMtx7mjuPUHBODsUhfxoXo57A7iFyBzZ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ExtraBold-bold.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ExtraBol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 name="Shape 18"/>
        <p:cNvGrpSpPr/>
        <p:nvPr/>
      </p:nvGrpSpPr>
      <p:grpSpPr>
        <a:xfrm>
          <a:off x="0" y="0"/>
          <a:ext cx="0" cy="0"/>
          <a:chOff x="0" y="0"/>
          <a:chExt cx="0" cy="0"/>
        </a:xfrm>
      </p:grpSpPr>
      <p:sp>
        <p:nvSpPr>
          <p:cNvPr id="19" name="Google Shape;1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ий слайд">
  <p:cSld name="Титульний слайд">
    <p:spTree>
      <p:nvGrpSpPr>
        <p:cNvPr id="6" name="Shape 6"/>
        <p:cNvGrpSpPr/>
        <p:nvPr/>
      </p:nvGrpSpPr>
      <p:grpSpPr>
        <a:xfrm>
          <a:off x="0" y="0"/>
          <a:ext cx="0" cy="0"/>
          <a:chOff x="0" y="0"/>
          <a:chExt cx="0" cy="0"/>
        </a:xfrm>
      </p:grpSpPr>
      <p:pic>
        <p:nvPicPr>
          <p:cNvPr id="7" name="Google Shape;7;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 name="Google Shape;8;p21"/>
          <p:cNvSpPr txBox="1"/>
          <p:nvPr>
            <p:ph type="title"/>
          </p:nvPr>
        </p:nvSpPr>
        <p:spPr>
          <a:xfrm>
            <a:off x="334962" y="1992473"/>
            <a:ext cx="11522075" cy="319055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lt1"/>
              </a:buClr>
              <a:buSzPts val="5400"/>
              <a:buFont typeface="Montserrat ExtraBold"/>
              <a:buNone/>
              <a:defRPr b="0" i="0" sz="5400" u="none" cap="none" strike="noStrike">
                <a:solidFill>
                  <a:schemeClr val="lt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сновний слайд">
  <p:cSld name="Основний слайд">
    <p:spTree>
      <p:nvGrpSpPr>
        <p:cNvPr id="9" name="Shape 9"/>
        <p:cNvGrpSpPr/>
        <p:nvPr/>
      </p:nvGrpSpPr>
      <p:grpSpPr>
        <a:xfrm>
          <a:off x="0" y="0"/>
          <a:ext cx="0" cy="0"/>
          <a:chOff x="0" y="0"/>
          <a:chExt cx="0" cy="0"/>
        </a:xfrm>
      </p:grpSpPr>
      <p:pic>
        <p:nvPicPr>
          <p:cNvPr id="10" name="Google Shape;10;p22"/>
          <p:cNvPicPr preferRelativeResize="0"/>
          <p:nvPr/>
        </p:nvPicPr>
        <p:blipFill rotWithShape="1">
          <a:blip r:embed="rId2">
            <a:alphaModFix/>
          </a:blip>
          <a:srcRect b="0" l="0" r="0" t="0"/>
          <a:stretch/>
        </p:blipFill>
        <p:spPr>
          <a:xfrm>
            <a:off x="0" y="18707"/>
            <a:ext cx="12192000" cy="6858000"/>
          </a:xfrm>
          <a:prstGeom prst="rect">
            <a:avLst/>
          </a:prstGeom>
          <a:noFill/>
          <a:ln>
            <a:noFill/>
          </a:ln>
        </p:spPr>
      </p:pic>
      <p:sp>
        <p:nvSpPr>
          <p:cNvPr id="11" name="Google Shape;11;p22"/>
          <p:cNvSpPr txBox="1"/>
          <p:nvPr>
            <p:ph type="title"/>
          </p:nvPr>
        </p:nvSpPr>
        <p:spPr>
          <a:xfrm>
            <a:off x="334961" y="188914"/>
            <a:ext cx="11522075" cy="140510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4500"/>
              <a:buFont typeface="Montserrat ExtraBold"/>
              <a:buNone/>
              <a:defRPr b="0" i="0" sz="4500" u="none" cap="none" strike="noStrike">
                <a:solidFill>
                  <a:schemeClr val="dk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2"/>
          <p:cNvSpPr txBox="1"/>
          <p:nvPr>
            <p:ph idx="1" type="body"/>
          </p:nvPr>
        </p:nvSpPr>
        <p:spPr>
          <a:xfrm>
            <a:off x="334963" y="1593850"/>
            <a:ext cx="11522075" cy="4176713"/>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dk1"/>
              </a:buClr>
              <a:buSzPts val="3600"/>
              <a:buFont typeface="Arial"/>
              <a:buChar char="•"/>
              <a:defRPr b="1" i="0" sz="36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сновний слайд з вмістом">
  <p:cSld name="Основний слайд з вмістом">
    <p:spTree>
      <p:nvGrpSpPr>
        <p:cNvPr id="13" name="Shape 13"/>
        <p:cNvGrpSpPr/>
        <p:nvPr/>
      </p:nvGrpSpPr>
      <p:grpSpPr>
        <a:xfrm>
          <a:off x="0" y="0"/>
          <a:ext cx="0" cy="0"/>
          <a:chOff x="0" y="0"/>
          <a:chExt cx="0" cy="0"/>
        </a:xfrm>
      </p:grpSpPr>
      <p:pic>
        <p:nvPicPr>
          <p:cNvPr id="14" name="Google Shape;14;p23"/>
          <p:cNvPicPr preferRelativeResize="0"/>
          <p:nvPr/>
        </p:nvPicPr>
        <p:blipFill rotWithShape="1">
          <a:blip r:embed="rId2">
            <a:alphaModFix/>
          </a:blip>
          <a:srcRect b="0" l="0" r="0" t="0"/>
          <a:stretch/>
        </p:blipFill>
        <p:spPr>
          <a:xfrm>
            <a:off x="0" y="18707"/>
            <a:ext cx="12192000" cy="6858000"/>
          </a:xfrm>
          <a:prstGeom prst="rect">
            <a:avLst/>
          </a:prstGeom>
          <a:noFill/>
          <a:ln>
            <a:noFill/>
          </a:ln>
        </p:spPr>
      </p:pic>
      <p:sp>
        <p:nvSpPr>
          <p:cNvPr id="15" name="Google Shape;15;p23"/>
          <p:cNvSpPr txBox="1"/>
          <p:nvPr>
            <p:ph idx="1" type="body"/>
          </p:nvPr>
        </p:nvSpPr>
        <p:spPr>
          <a:xfrm>
            <a:off x="334963" y="188913"/>
            <a:ext cx="11522075" cy="55784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1" i="0" sz="32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ФІнальний слайд">
  <p:cSld name="ФІнальний слайд">
    <p:spTree>
      <p:nvGrpSpPr>
        <p:cNvPr id="16" name="Shape 16"/>
        <p:cNvGrpSpPr/>
        <p:nvPr/>
      </p:nvGrpSpPr>
      <p:grpSpPr>
        <a:xfrm>
          <a:off x="0" y="0"/>
          <a:ext cx="0" cy="0"/>
          <a:chOff x="0" y="0"/>
          <a:chExt cx="0" cy="0"/>
        </a:xfrm>
      </p:grpSpPr>
      <p:pic>
        <p:nvPicPr>
          <p:cNvPr id="17" name="Google Shape;17;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9">
          <p15:clr>
            <a:srgbClr val="F26B43"/>
          </p15:clr>
        </p15:guide>
        <p15:guide id="2" pos="3840">
          <p15:clr>
            <a:srgbClr val="F26B43"/>
          </p15:clr>
        </p15:guide>
        <p15:guide id="3" pos="211">
          <p15:clr>
            <a:srgbClr val="F26B43"/>
          </p15:clr>
        </p15:guide>
        <p15:guide id="4" pos="7469">
          <p15:clr>
            <a:srgbClr val="F26B43"/>
          </p15:clr>
        </p15:guide>
        <p15:guide id="5" orient="horz" pos="2260">
          <p15:clr>
            <a:srgbClr val="F26B43"/>
          </p15:clr>
        </p15:guide>
        <p15:guide id="6" orient="horz" pos="37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 name="Shape 21"/>
        <p:cNvGrpSpPr/>
        <p:nvPr/>
      </p:nvGrpSpPr>
      <p:grpSpPr>
        <a:xfrm>
          <a:off x="0" y="0"/>
          <a:ext cx="0" cy="0"/>
          <a:chOff x="0" y="0"/>
          <a:chExt cx="0" cy="0"/>
        </a:xfrm>
      </p:grpSpPr>
      <p:sp>
        <p:nvSpPr>
          <p:cNvPr id="22" name="Google Shape;22;p1"/>
          <p:cNvSpPr txBox="1"/>
          <p:nvPr>
            <p:ph type="title"/>
          </p:nvPr>
        </p:nvSpPr>
        <p:spPr>
          <a:xfrm>
            <a:off x="334962" y="1992473"/>
            <a:ext cx="11522075" cy="31905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Montserrat ExtraBold"/>
              <a:buNone/>
            </a:pPr>
            <a:r>
              <a:rPr lang="ru-RU"/>
              <a:t>Досвід добору та формування кадрів для публічної служби в європейських країнах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0"/>
          <p:cNvSpPr txBox="1"/>
          <p:nvPr>
            <p:ph type="title"/>
          </p:nvPr>
        </p:nvSpPr>
        <p:spPr>
          <a:xfrm>
            <a:off x="260316" y="0"/>
            <a:ext cx="11522075" cy="14051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500"/>
              <a:buFont typeface="Montserrat ExtraBold"/>
              <a:buNone/>
            </a:pPr>
            <a:r>
              <a:rPr lang="ru-RU"/>
              <a:t>Класифікація конкурсних процедур</a:t>
            </a:r>
            <a:endParaRPr/>
          </a:p>
        </p:txBody>
      </p:sp>
      <p:sp>
        <p:nvSpPr>
          <p:cNvPr id="73" name="Google Shape;73;p10"/>
          <p:cNvSpPr txBox="1"/>
          <p:nvPr>
            <p:ph idx="1" type="body"/>
          </p:nvPr>
        </p:nvSpPr>
        <p:spPr>
          <a:xfrm>
            <a:off x="241656" y="1164643"/>
            <a:ext cx="11522075" cy="2567602"/>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500"/>
              <a:buNone/>
            </a:pPr>
            <a:r>
              <a:rPr lang="ru-RU" sz="2500"/>
              <a:t>3) за юридичними наслідками проведеного конкурсу:</a:t>
            </a:r>
            <a:endParaRPr/>
          </a:p>
          <a:p>
            <a:pPr indent="0" lvl="0" marL="0" rtl="0" algn="just">
              <a:lnSpc>
                <a:spcPct val="90000"/>
              </a:lnSpc>
              <a:spcBef>
                <a:spcPts val="1000"/>
              </a:spcBef>
              <a:spcAft>
                <a:spcPts val="0"/>
              </a:spcAft>
              <a:buClr>
                <a:schemeClr val="dk1"/>
              </a:buClr>
              <a:buSzPts val="2800"/>
              <a:buNone/>
            </a:pPr>
            <a:r>
              <a:rPr b="0" lang="ru-RU" sz="2800"/>
              <a:t>– з виникненням лише права на зайняття посади публічної служби; </a:t>
            </a:r>
            <a:endParaRPr/>
          </a:p>
          <a:p>
            <a:pPr indent="0" lvl="0" marL="0" rtl="0" algn="just">
              <a:lnSpc>
                <a:spcPct val="90000"/>
              </a:lnSpc>
              <a:spcBef>
                <a:spcPts val="1000"/>
              </a:spcBef>
              <a:spcAft>
                <a:spcPts val="0"/>
              </a:spcAft>
              <a:buClr>
                <a:schemeClr val="dk1"/>
              </a:buClr>
              <a:buSzPts val="2800"/>
              <a:buNone/>
            </a:pPr>
            <a:r>
              <a:rPr b="0" lang="ru-RU" sz="2800"/>
              <a:t>– із зайняттям конкретної посади; </a:t>
            </a:r>
            <a:endParaRPr b="0" sz="2800"/>
          </a:p>
          <a:p>
            <a:pPr indent="0" lvl="0" marL="0" rtl="0" algn="just">
              <a:lnSpc>
                <a:spcPct val="90000"/>
              </a:lnSpc>
              <a:spcBef>
                <a:spcPts val="1000"/>
              </a:spcBef>
              <a:spcAft>
                <a:spcPts val="0"/>
              </a:spcAft>
              <a:buClr>
                <a:schemeClr val="dk1"/>
              </a:buClr>
              <a:buSzPts val="2500"/>
              <a:buNone/>
            </a:pPr>
            <a:r>
              <a:rPr lang="ru-RU" sz="2500"/>
              <a:t>4) за змістом конкурсної процедури: </a:t>
            </a:r>
            <a:endParaRPr/>
          </a:p>
          <a:p>
            <a:pPr indent="0" lvl="0" marL="0" rtl="0" algn="just">
              <a:lnSpc>
                <a:spcPct val="90000"/>
              </a:lnSpc>
              <a:spcBef>
                <a:spcPts val="1000"/>
              </a:spcBef>
              <a:spcAft>
                <a:spcPts val="0"/>
              </a:spcAft>
              <a:buClr>
                <a:schemeClr val="dk1"/>
              </a:buClr>
              <a:buSzPts val="2800"/>
              <a:buNone/>
            </a:pPr>
            <a:r>
              <a:rPr b="0" lang="ru-RU" sz="2800"/>
              <a:t>– конкурси на базі документів (про освіту, попередній досвід, наявні характеристики); </a:t>
            </a:r>
            <a:endParaRPr/>
          </a:p>
          <a:p>
            <a:pPr indent="0" lvl="0" marL="0" rtl="0" algn="just">
              <a:lnSpc>
                <a:spcPct val="90000"/>
              </a:lnSpc>
              <a:spcBef>
                <a:spcPts val="1000"/>
              </a:spcBef>
              <a:spcAft>
                <a:spcPts val="0"/>
              </a:spcAft>
              <a:buClr>
                <a:schemeClr val="dk1"/>
              </a:buClr>
              <a:buSzPts val="2800"/>
              <a:buNone/>
            </a:pPr>
            <a:r>
              <a:rPr b="0" lang="ru-RU" sz="2800"/>
              <a:t>– конкурси, що передбачають складання іспитів; </a:t>
            </a:r>
            <a:endParaRPr/>
          </a:p>
          <a:p>
            <a:pPr indent="0" lvl="0" marL="0" rtl="0" algn="just">
              <a:lnSpc>
                <a:spcPct val="90000"/>
              </a:lnSpc>
              <a:spcBef>
                <a:spcPts val="1000"/>
              </a:spcBef>
              <a:spcAft>
                <a:spcPts val="0"/>
              </a:spcAft>
              <a:buClr>
                <a:schemeClr val="dk1"/>
              </a:buClr>
              <a:buSzPts val="2800"/>
              <a:buNone/>
            </a:pPr>
            <a:r>
              <a:rPr b="0" lang="ru-RU" sz="2800"/>
              <a:t>– змішані конкурси (містять елементи обох вище названих процедур).</a:t>
            </a:r>
            <a:endParaRPr b="0" sz="2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1"/>
          <p:cNvSpPr txBox="1"/>
          <p:nvPr>
            <p:ph type="title"/>
          </p:nvPr>
        </p:nvSpPr>
        <p:spPr>
          <a:xfrm>
            <a:off x="297639" y="2372278"/>
            <a:ext cx="11522075" cy="140510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4500"/>
              <a:buFont typeface="Montserrat ExtraBold"/>
              <a:buNone/>
            </a:pPr>
            <a:r>
              <a:rPr lang="ru-RU"/>
              <a:t>3. Особливості порядку проведення конкурсу.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2"/>
          <p:cNvSpPr txBox="1"/>
          <p:nvPr>
            <p:ph idx="1" type="body"/>
          </p:nvPr>
        </p:nvSpPr>
        <p:spPr>
          <a:xfrm>
            <a:off x="335901" y="279918"/>
            <a:ext cx="11521137" cy="5337111"/>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800"/>
              <a:buChar char="•"/>
            </a:pPr>
            <a:r>
              <a:rPr b="0" lang="ru-RU" sz="2800"/>
              <a:t>При характеристиці процедури слід наголосити на суб’єктах, уповноважених проводити конкурс у різних державах. Зарубіжні дослідники зазначають, що про конкурс можна говорити лише тоді, коли журі (конкурсна комісія), що його проводить, є незалежним водночас від кандидатів, політичної влади і начальників служби, у якій пропонуються вакантні посади для заміщення. Вплив парламенту чи глави держави у питаннях підбору персоналу обґрунтовано обмежується політичними та патронатними посадами. А от для набору чиновників створюються спеціальні конкурсні комісії в межах публічної адміністрації. Найбільш незалежними конкурсні комісії традиційно є в державах англо-американської правової системи, зокрема у Великій Британії та Ірландії.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idx="1" type="body"/>
          </p:nvPr>
        </p:nvSpPr>
        <p:spPr>
          <a:xfrm>
            <a:off x="241657" y="530160"/>
            <a:ext cx="11522075" cy="417671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3600"/>
              <a:buNone/>
            </a:pPr>
            <a:r>
              <a:rPr lang="ru-RU"/>
              <a:t>Комісії з набору на публічну службу мають різні назви: </a:t>
            </a:r>
            <a:endParaRPr/>
          </a:p>
          <a:p>
            <a:pPr indent="0" lvl="0" marL="0" rtl="0" algn="just">
              <a:lnSpc>
                <a:spcPct val="90000"/>
              </a:lnSpc>
              <a:spcBef>
                <a:spcPts val="1000"/>
              </a:spcBef>
              <a:spcAft>
                <a:spcPts val="0"/>
              </a:spcAft>
              <a:buClr>
                <a:schemeClr val="dk1"/>
              </a:buClr>
              <a:buSzPts val="3600"/>
              <a:buNone/>
            </a:pPr>
            <a:r>
              <a:rPr lang="ru-RU"/>
              <a:t>- власне конкурсні комісії (Болгарія, Чехія); </a:t>
            </a:r>
            <a:endParaRPr/>
          </a:p>
          <a:p>
            <a:pPr indent="-228600" lvl="0" marL="228600" rtl="0" algn="just">
              <a:lnSpc>
                <a:spcPct val="90000"/>
              </a:lnSpc>
              <a:spcBef>
                <a:spcPts val="1000"/>
              </a:spcBef>
              <a:spcAft>
                <a:spcPts val="0"/>
              </a:spcAft>
              <a:buClr>
                <a:schemeClr val="dk1"/>
              </a:buClr>
              <a:buSzPts val="3600"/>
              <a:buFont typeface="Montserrat"/>
              <a:buChar char="-"/>
            </a:pPr>
            <a:r>
              <a:rPr lang="ru-RU"/>
              <a:t>оцінювальні комісії (Латвія);</a:t>
            </a:r>
            <a:endParaRPr/>
          </a:p>
          <a:p>
            <a:pPr indent="0" lvl="0" marL="0" rtl="0" algn="just">
              <a:lnSpc>
                <a:spcPct val="90000"/>
              </a:lnSpc>
              <a:spcBef>
                <a:spcPts val="1000"/>
              </a:spcBef>
              <a:spcAft>
                <a:spcPts val="0"/>
              </a:spcAft>
              <a:buClr>
                <a:schemeClr val="dk1"/>
              </a:buClr>
              <a:buSzPts val="3600"/>
              <a:buNone/>
            </a:pPr>
            <a:r>
              <a:rPr lang="ru-RU"/>
              <a:t>- конкурсно-атестаційні комісії (Естонія). </a:t>
            </a:r>
            <a:endParaRPr b="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idx="1" type="body"/>
          </p:nvPr>
        </p:nvSpPr>
        <p:spPr>
          <a:xfrm>
            <a:off x="409607" y="671803"/>
            <a:ext cx="11522075" cy="417671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800"/>
              <a:buNone/>
            </a:pPr>
            <a:r>
              <a:rPr b="0" lang="ru-RU" sz="2800"/>
              <a:t>Процедура проведення конкурсів, без сумніву, має істотні відмінності у залежності не лише від країни, але й характеру служби. Проте можна виділити два основні напрями, які, зрештою, нерідко поєднуються. Першим є конкурс за формальними показниками: </a:t>
            </a:r>
            <a:endParaRPr b="0" sz="2800"/>
          </a:p>
          <a:p>
            <a:pPr indent="-228600" lvl="0" marL="228600" rtl="0" algn="just">
              <a:lnSpc>
                <a:spcPct val="90000"/>
              </a:lnSpc>
              <a:spcBef>
                <a:spcPts val="1000"/>
              </a:spcBef>
              <a:spcAft>
                <a:spcPts val="0"/>
              </a:spcAft>
              <a:buClr>
                <a:schemeClr val="dk1"/>
              </a:buClr>
              <a:buSzPts val="2800"/>
              <a:buFont typeface="Montserrat"/>
              <a:buChar char="-"/>
            </a:pPr>
            <a:r>
              <a:rPr b="0" lang="ru-RU" sz="2800"/>
              <a:t>рівень оцінок у здобутих атестатах чи дипломах претендентів; </a:t>
            </a:r>
            <a:endParaRPr b="0" sz="2800"/>
          </a:p>
          <a:p>
            <a:pPr indent="-228600" lvl="0" marL="228600" rtl="0" algn="just">
              <a:lnSpc>
                <a:spcPct val="90000"/>
              </a:lnSpc>
              <a:spcBef>
                <a:spcPts val="1000"/>
              </a:spcBef>
              <a:spcAft>
                <a:spcPts val="0"/>
              </a:spcAft>
              <a:buClr>
                <a:schemeClr val="dk1"/>
              </a:buClr>
              <a:buSzPts val="2800"/>
              <a:buFont typeface="Montserrat"/>
              <a:buChar char="-"/>
            </a:pPr>
            <a:r>
              <a:rPr b="0" lang="ru-RU" sz="2800"/>
              <a:t>наявність диплому вищого ступеня; </a:t>
            </a:r>
            <a:endParaRPr b="0" sz="2800"/>
          </a:p>
          <a:p>
            <a:pPr indent="-228600" lvl="0" marL="228600" rtl="0" algn="just">
              <a:lnSpc>
                <a:spcPct val="90000"/>
              </a:lnSpc>
              <a:spcBef>
                <a:spcPts val="1000"/>
              </a:spcBef>
              <a:spcAft>
                <a:spcPts val="0"/>
              </a:spcAft>
              <a:buClr>
                <a:schemeClr val="dk1"/>
              </a:buClr>
              <a:buSzPts val="2800"/>
              <a:buFont typeface="Montserrat"/>
              <a:buChar char="-"/>
            </a:pPr>
            <a:r>
              <a:rPr b="0" lang="ru-RU" sz="2800"/>
              <a:t> позитивні характеристики з попередніх місць служби; </a:t>
            </a:r>
            <a:endParaRPr b="0" sz="2800"/>
          </a:p>
          <a:p>
            <a:pPr indent="-228600" lvl="0" marL="228600" rtl="0" algn="just">
              <a:lnSpc>
                <a:spcPct val="90000"/>
              </a:lnSpc>
              <a:spcBef>
                <a:spcPts val="1000"/>
              </a:spcBef>
              <a:spcAft>
                <a:spcPts val="0"/>
              </a:spcAft>
              <a:buClr>
                <a:schemeClr val="dk1"/>
              </a:buClr>
              <a:buSzPts val="2800"/>
              <a:buFont typeface="Montserrat"/>
              <a:buChar char="-"/>
            </a:pPr>
            <a:r>
              <a:rPr b="0" lang="ru-RU" sz="2800"/>
              <a:t>успішне проходження підготовчої практики чи стажування.</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idx="1" type="body"/>
          </p:nvPr>
        </p:nvSpPr>
        <p:spPr>
          <a:xfrm>
            <a:off x="297640" y="754095"/>
            <a:ext cx="11522075" cy="4176713"/>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800"/>
              <a:buChar char="•"/>
            </a:pPr>
            <a:r>
              <a:rPr lang="ru-RU" sz="2800"/>
              <a:t>Цей напрям можна назвати формальним, бо він враховує здебільшого попередні досягнення претендентів і не завжди об’єктивно відображає відмінності у рівні професійних здібностей претендентів на час проведення конкурсу. Тому у більшості зарубіжних країн зазначені критерії або беруться до уваги в комплексі з безпосереднім екзаменуванням кандидатів, або відходять на другий план. Проведення ж іспитів, які розглядаються як другий і найважливіший напрям у процедурах проведення конкурсів, також здійснюється різними способами: письмово, усно чи поєднуючи письмове тестування зі співбесідою.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idx="1" type="body"/>
          </p:nvPr>
        </p:nvSpPr>
        <p:spPr>
          <a:xfrm>
            <a:off x="409609" y="642129"/>
            <a:ext cx="11522075" cy="4176713"/>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800"/>
              <a:buChar char="•"/>
            </a:pPr>
            <a:r>
              <a:rPr lang="ru-RU" sz="2800"/>
              <a:t>У Німеччині набір на публічну службу виглядає надзвичайно формалізованим. Для того, щоб зайняти постійну посаду в апараті, кандидати передусім повинні скласти два державні іспити перед незалежним журі у складі чиновників та викладачів університету. З цього правила є винятки, проте навіть успіх на цих двох етапах не веде автоматично до зайняття посади у державному апараті, а лише дає право на зайняття посади. У випадку оголошення вакансії кадровою службою конкретного адміністративного органу, як правило, проводяться співбесіди з претендентами, і аж тоді приймається рішення про призначення. </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idx="1" type="body"/>
          </p:nvPr>
        </p:nvSpPr>
        <p:spPr>
          <a:xfrm>
            <a:off x="372285" y="1052675"/>
            <a:ext cx="11522075" cy="4176713"/>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3200"/>
              <a:buChar char="•"/>
            </a:pPr>
            <a:r>
              <a:rPr lang="ru-RU" sz="3200"/>
              <a:t>У Великій Британії для набору цивільних службовців так само проводяться конкурсні письмові екзамени та співбесіди. Причому, усному екзаменові (співбесіді) надається визначальна роль. Британці обґрунтовано вважають, що саме співбесіда дозволяє визначити справжній рівень претендентів. Екзамени та співбесіди, як уже згадувалося, проводяться незалежними комісіями.</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idx="1" type="body"/>
          </p:nvPr>
        </p:nvSpPr>
        <p:spPr>
          <a:xfrm>
            <a:off x="266715" y="575830"/>
            <a:ext cx="11522100" cy="4176600"/>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800"/>
              <a:buChar char="•"/>
            </a:pPr>
            <a:r>
              <a:rPr lang="ru-RU" sz="2800"/>
              <a:t>У Франції іспити проводяться за наперед відомою програмою і розпочинаються з письмових екзаменів, успіх на яких дає право бути допущеним до усних іспитів. Під час письмового екзамену суворо дотримується принцип анонімності, що є додатковою гарантією неупередженості конкурсного журі. Форми цих екзаменів можуть бути найрізноманітнішими: завдання може полягати у редагуванні тексту, підготовці певного досьє тощо. На усному екзамені оцінюється рівень загальної культури кандидатів, їх спеціальні знання, а також здатність логічно викладати свої думки.</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334961" y="188914"/>
            <a:ext cx="11522075" cy="140510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ExtraBold"/>
              <a:buNone/>
            </a:pPr>
            <a:r>
              <a:rPr lang="ru-RU"/>
              <a:t>Узагальнюючи, порядок проведення конкурсу у європейських державах можна поділити на такі стадії: </a:t>
            </a:r>
            <a:endParaRPr/>
          </a:p>
        </p:txBody>
      </p:sp>
      <p:sp>
        <p:nvSpPr>
          <p:cNvPr id="119" name="Google Shape;119;p19"/>
          <p:cNvSpPr txBox="1"/>
          <p:nvPr>
            <p:ph idx="1" type="body"/>
          </p:nvPr>
        </p:nvSpPr>
        <p:spPr>
          <a:xfrm>
            <a:off x="204335" y="1967076"/>
            <a:ext cx="11522075" cy="3519326"/>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3000"/>
              <a:buChar char="•"/>
            </a:pPr>
            <a:r>
              <a:rPr lang="ru-RU" sz="3000"/>
              <a:t>1) публічне інформування про наступний конкурс на певні посади. </a:t>
            </a:r>
            <a:endParaRPr sz="3000"/>
          </a:p>
          <a:p>
            <a:pPr indent="-228600" lvl="0" marL="228600" rtl="0" algn="just">
              <a:lnSpc>
                <a:spcPct val="90000"/>
              </a:lnSpc>
              <a:spcBef>
                <a:spcPts val="1000"/>
              </a:spcBef>
              <a:spcAft>
                <a:spcPts val="0"/>
              </a:spcAft>
              <a:buClr>
                <a:schemeClr val="dk1"/>
              </a:buClr>
              <a:buSzPts val="3000"/>
              <a:buChar char="•"/>
            </a:pPr>
            <a:r>
              <a:rPr lang="ru-RU" sz="3000"/>
              <a:t>2) конкурс документів (відбір конкурсною комісією кандидатів, що відповідають встановленим та оголошеним вимогам згідно з поданими документами). </a:t>
            </a:r>
            <a:endParaRPr sz="3000"/>
          </a:p>
          <a:p>
            <a:pPr indent="-228600" lvl="0" marL="228600" rtl="0" algn="just">
              <a:lnSpc>
                <a:spcPct val="90000"/>
              </a:lnSpc>
              <a:spcBef>
                <a:spcPts val="1000"/>
              </a:spcBef>
              <a:spcAft>
                <a:spcPts val="0"/>
              </a:spcAft>
              <a:buClr>
                <a:schemeClr val="dk1"/>
              </a:buClr>
              <a:buSzPts val="3000"/>
              <a:buChar char="•"/>
            </a:pPr>
            <a:r>
              <a:rPr lang="ru-RU" sz="3000"/>
              <a:t>3) проведення іспиту.</a:t>
            </a:r>
            <a:endParaRPr sz="3000"/>
          </a:p>
          <a:p>
            <a:pPr indent="-228600" lvl="0" marL="228600" rtl="0" algn="just">
              <a:lnSpc>
                <a:spcPct val="90000"/>
              </a:lnSpc>
              <a:spcBef>
                <a:spcPts val="1000"/>
              </a:spcBef>
              <a:spcAft>
                <a:spcPts val="0"/>
              </a:spcAft>
              <a:buClr>
                <a:schemeClr val="dk1"/>
              </a:buClr>
              <a:buSzPts val="3000"/>
              <a:buChar char="•"/>
            </a:pPr>
            <a:r>
              <a:rPr lang="ru-RU" sz="3000"/>
              <a:t>4) прийняття рішення про рекомендації на зайняття певних посад. </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2"/>
          <p:cNvSpPr txBox="1"/>
          <p:nvPr>
            <p:ph type="title"/>
          </p:nvPr>
        </p:nvSpPr>
        <p:spPr>
          <a:xfrm>
            <a:off x="334961" y="188914"/>
            <a:ext cx="11522075" cy="14051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500"/>
              <a:buFont typeface="Montserrat ExtraBold"/>
              <a:buNone/>
            </a:pPr>
            <a:r>
              <a:rPr lang="ru-RU"/>
              <a:t>План</a:t>
            </a:r>
            <a:endParaRPr/>
          </a:p>
        </p:txBody>
      </p:sp>
      <p:sp>
        <p:nvSpPr>
          <p:cNvPr id="28" name="Google Shape;28;p2"/>
          <p:cNvSpPr txBox="1"/>
          <p:nvPr>
            <p:ph idx="1" type="body"/>
          </p:nvPr>
        </p:nvSpPr>
        <p:spPr>
          <a:xfrm>
            <a:off x="334963" y="1593850"/>
            <a:ext cx="11522075" cy="417671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ru-RU"/>
              <a:t>1. Умови доступу до публічної служби. </a:t>
            </a:r>
            <a:endParaRPr/>
          </a:p>
          <a:p>
            <a:pPr indent="-228600" lvl="0" marL="228600" rtl="0" algn="l">
              <a:lnSpc>
                <a:spcPct val="90000"/>
              </a:lnSpc>
              <a:spcBef>
                <a:spcPts val="1000"/>
              </a:spcBef>
              <a:spcAft>
                <a:spcPts val="0"/>
              </a:spcAft>
              <a:buClr>
                <a:schemeClr val="dk1"/>
              </a:buClr>
              <a:buSzPts val="3600"/>
              <a:buChar char="•"/>
            </a:pPr>
            <a:r>
              <a:rPr lang="ru-RU"/>
              <a:t>2. Особливості відбору кандидатів на публічну службу. </a:t>
            </a:r>
            <a:endParaRPr/>
          </a:p>
          <a:p>
            <a:pPr indent="-228600" lvl="0" marL="228600" rtl="0" algn="l">
              <a:lnSpc>
                <a:spcPct val="90000"/>
              </a:lnSpc>
              <a:spcBef>
                <a:spcPts val="1000"/>
              </a:spcBef>
              <a:spcAft>
                <a:spcPts val="0"/>
              </a:spcAft>
              <a:buClr>
                <a:schemeClr val="dk1"/>
              </a:buClr>
              <a:buSzPts val="3600"/>
              <a:buChar char="•"/>
            </a:pPr>
            <a:r>
              <a:rPr lang="ru-RU"/>
              <a:t>3. Особливості порядку проведення конкурсу.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3"/>
          <p:cNvSpPr txBox="1"/>
          <p:nvPr>
            <p:ph type="title"/>
          </p:nvPr>
        </p:nvSpPr>
        <p:spPr>
          <a:xfrm>
            <a:off x="335902" y="2390938"/>
            <a:ext cx="11522075" cy="14051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500"/>
              <a:buFont typeface="Montserrat ExtraBold"/>
              <a:buNone/>
            </a:pPr>
            <a:r>
              <a:rPr lang="ru-RU"/>
              <a:t>1. Умови доступу до публічної служби. </a:t>
            </a:r>
            <a:br>
              <a:rPr lang="ru-RU"/>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4"/>
          <p:cNvSpPr txBox="1"/>
          <p:nvPr>
            <p:ph idx="1" type="body"/>
          </p:nvPr>
        </p:nvSpPr>
        <p:spPr>
          <a:xfrm>
            <a:off x="241657" y="175597"/>
            <a:ext cx="11522075" cy="41767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ru-RU" sz="2000"/>
              <a:t>Умови доступу до публічної служби є об’єктивно відмінними у різних країнах, проте можна виокремити цілий ряд вимог, що є спільними для більшості країн: </a:t>
            </a:r>
            <a:endParaRPr/>
          </a:p>
          <a:p>
            <a:pPr indent="0" lvl="0" marL="0" rtl="0" algn="l">
              <a:lnSpc>
                <a:spcPct val="90000"/>
              </a:lnSpc>
              <a:spcBef>
                <a:spcPts val="1000"/>
              </a:spcBef>
              <a:spcAft>
                <a:spcPts val="0"/>
              </a:spcAft>
              <a:buClr>
                <a:schemeClr val="dk1"/>
              </a:buClr>
              <a:buSzPts val="1800"/>
              <a:buNone/>
            </a:pPr>
            <a:r>
              <a:rPr lang="ru-RU" sz="1800"/>
              <a:t>1) громадянство держави, на службу якої вступає особа. </a:t>
            </a:r>
            <a:endParaRPr sz="1800"/>
          </a:p>
          <a:p>
            <a:pPr indent="0" lvl="0" marL="0" rtl="0" algn="l">
              <a:lnSpc>
                <a:spcPct val="90000"/>
              </a:lnSpc>
              <a:spcBef>
                <a:spcPts val="1000"/>
              </a:spcBef>
              <a:spcAft>
                <a:spcPts val="0"/>
              </a:spcAft>
              <a:buClr>
                <a:schemeClr val="dk1"/>
              </a:buClr>
              <a:buSzPts val="1800"/>
              <a:buNone/>
            </a:pPr>
            <a:r>
              <a:rPr lang="ru-RU" sz="1800"/>
              <a:t>2) повна дієздатність особи.</a:t>
            </a:r>
            <a:endParaRPr/>
          </a:p>
          <a:p>
            <a:pPr indent="0" lvl="0" marL="0" rtl="0" algn="l">
              <a:lnSpc>
                <a:spcPct val="90000"/>
              </a:lnSpc>
              <a:spcBef>
                <a:spcPts val="1000"/>
              </a:spcBef>
              <a:spcAft>
                <a:spcPts val="0"/>
              </a:spcAft>
              <a:buClr>
                <a:schemeClr val="dk1"/>
              </a:buClr>
              <a:buSzPts val="1800"/>
              <a:buNone/>
            </a:pPr>
            <a:r>
              <a:rPr lang="ru-RU" sz="1800"/>
              <a:t>3) володіння державною мовою (мовами).</a:t>
            </a:r>
            <a:endParaRPr/>
          </a:p>
          <a:p>
            <a:pPr indent="0" lvl="0" marL="0" rtl="0" algn="l">
              <a:lnSpc>
                <a:spcPct val="90000"/>
              </a:lnSpc>
              <a:spcBef>
                <a:spcPts val="1000"/>
              </a:spcBef>
              <a:spcAft>
                <a:spcPts val="0"/>
              </a:spcAft>
              <a:buClr>
                <a:schemeClr val="dk1"/>
              </a:buClr>
              <a:buSzPts val="1800"/>
              <a:buNone/>
            </a:pPr>
            <a:r>
              <a:rPr lang="ru-RU" sz="1800"/>
              <a:t>4) перебування у межах певного віку.</a:t>
            </a:r>
            <a:endParaRPr/>
          </a:p>
          <a:p>
            <a:pPr indent="0" lvl="0" marL="0" rtl="0" algn="l">
              <a:lnSpc>
                <a:spcPct val="90000"/>
              </a:lnSpc>
              <a:spcBef>
                <a:spcPts val="1000"/>
              </a:spcBef>
              <a:spcAft>
                <a:spcPts val="0"/>
              </a:spcAft>
              <a:buClr>
                <a:schemeClr val="dk1"/>
              </a:buClr>
              <a:buSzPts val="1800"/>
              <a:buNone/>
            </a:pPr>
            <a:r>
              <a:rPr lang="ru-RU" sz="1800"/>
              <a:t>5) наявність відповідної освіти.</a:t>
            </a:r>
            <a:endParaRPr/>
          </a:p>
          <a:p>
            <a:pPr indent="0" lvl="0" marL="0" rtl="0" algn="l">
              <a:lnSpc>
                <a:spcPct val="90000"/>
              </a:lnSpc>
              <a:spcBef>
                <a:spcPts val="1000"/>
              </a:spcBef>
              <a:spcAft>
                <a:spcPts val="0"/>
              </a:spcAft>
              <a:buClr>
                <a:schemeClr val="dk1"/>
              </a:buClr>
              <a:buSzPts val="1800"/>
              <a:buNone/>
            </a:pPr>
            <a:r>
              <a:rPr lang="ru-RU" sz="1800"/>
              <a:t>6) відсутність судимості.</a:t>
            </a:r>
            <a:endParaRPr/>
          </a:p>
          <a:p>
            <a:pPr indent="0" lvl="0" marL="0" rtl="0" algn="l">
              <a:lnSpc>
                <a:spcPct val="90000"/>
              </a:lnSpc>
              <a:spcBef>
                <a:spcPts val="1000"/>
              </a:spcBef>
              <a:spcAft>
                <a:spcPts val="0"/>
              </a:spcAft>
              <a:buClr>
                <a:schemeClr val="dk1"/>
              </a:buClr>
              <a:buSzPts val="1800"/>
              <a:buNone/>
            </a:pPr>
            <a:r>
              <a:rPr lang="ru-RU" sz="1800"/>
              <a:t>7) відсутність кровної спорідненості претендента на посаду із майбутнім безпосереднім керівником.</a:t>
            </a:r>
            <a:endParaRPr/>
          </a:p>
          <a:p>
            <a:pPr indent="0" lvl="0" marL="0" rtl="0" algn="l">
              <a:lnSpc>
                <a:spcPct val="90000"/>
              </a:lnSpc>
              <a:spcBef>
                <a:spcPts val="1000"/>
              </a:spcBef>
              <a:spcAft>
                <a:spcPts val="0"/>
              </a:spcAft>
              <a:buClr>
                <a:schemeClr val="dk1"/>
              </a:buClr>
              <a:buSzPts val="1800"/>
              <a:buNone/>
            </a:pPr>
            <a:r>
              <a:rPr lang="ru-RU" sz="1800"/>
              <a:t>8) фізична (медична) придатність для зайняття певної посади.</a:t>
            </a:r>
            <a:endParaRPr/>
          </a:p>
          <a:p>
            <a:pPr indent="0" lvl="0" marL="0" rtl="0" algn="l">
              <a:lnSpc>
                <a:spcPct val="90000"/>
              </a:lnSpc>
              <a:spcBef>
                <a:spcPts val="1000"/>
              </a:spcBef>
              <a:spcAft>
                <a:spcPts val="0"/>
              </a:spcAft>
              <a:buClr>
                <a:schemeClr val="dk1"/>
              </a:buClr>
              <a:buSzPts val="1800"/>
              <a:buNone/>
            </a:pPr>
            <a:r>
              <a:rPr lang="ru-RU" sz="1800"/>
              <a:t>9) дотримання військового законодавства – претендент чоловічої статі повинен або вже пройти військову службу, або бути звільненим від неї;</a:t>
            </a:r>
            <a:endParaRPr/>
          </a:p>
          <a:p>
            <a:pPr indent="0" lvl="0" marL="0" rtl="0" algn="l">
              <a:lnSpc>
                <a:spcPct val="90000"/>
              </a:lnSpc>
              <a:spcBef>
                <a:spcPts val="1000"/>
              </a:spcBef>
              <a:spcAft>
                <a:spcPts val="0"/>
              </a:spcAft>
              <a:buClr>
                <a:schemeClr val="dk1"/>
              </a:buClr>
              <a:buSzPts val="1800"/>
              <a:buNone/>
            </a:pPr>
            <a:r>
              <a:rPr lang="ru-RU" sz="1800"/>
              <a:t>10) неналежність до організацій, заборонених у судовому порядку або законодавством.</a:t>
            </a:r>
            <a:endParaRPr/>
          </a:p>
          <a:p>
            <a:pPr indent="0" lvl="0" marL="0" rtl="0" algn="l">
              <a:lnSpc>
                <a:spcPct val="90000"/>
              </a:lnSpc>
              <a:spcBef>
                <a:spcPts val="1000"/>
              </a:spcBef>
              <a:spcAft>
                <a:spcPts val="0"/>
              </a:spcAft>
              <a:buClr>
                <a:schemeClr val="dk1"/>
              </a:buClr>
              <a:buSzPts val="1800"/>
              <a:buNone/>
            </a:pPr>
            <a:r>
              <a:rPr lang="ru-RU" sz="1800"/>
              <a:t>11) попередній професійний досвід.</a:t>
            </a:r>
            <a:endParaRPr/>
          </a:p>
          <a:p>
            <a:pPr indent="0" lvl="0" marL="0" rtl="0" algn="l">
              <a:lnSpc>
                <a:spcPct val="90000"/>
              </a:lnSpc>
              <a:spcBef>
                <a:spcPts val="1000"/>
              </a:spcBef>
              <a:spcAft>
                <a:spcPts val="0"/>
              </a:spcAft>
              <a:buClr>
                <a:schemeClr val="dk1"/>
              </a:buClr>
              <a:buSzPts val="1800"/>
              <a:buNone/>
            </a:pPr>
            <a:r>
              <a:rPr lang="ru-RU" sz="1800"/>
              <a:t>12) проходження підготовчої служби. </a:t>
            </a:r>
            <a:endParaRPr sz="1800"/>
          </a:p>
          <a:p>
            <a:pPr indent="0" lvl="0" marL="228600" rtl="0" algn="l">
              <a:lnSpc>
                <a:spcPct val="90000"/>
              </a:lnSpc>
              <a:spcBef>
                <a:spcPts val="1000"/>
              </a:spcBef>
              <a:spcAft>
                <a:spcPts val="0"/>
              </a:spcAft>
              <a:buClr>
                <a:schemeClr val="dk1"/>
              </a:buClr>
              <a:buSzPts val="36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5"/>
          <p:cNvSpPr txBox="1"/>
          <p:nvPr>
            <p:ph type="title"/>
          </p:nvPr>
        </p:nvSpPr>
        <p:spPr>
          <a:xfrm>
            <a:off x="334961" y="2111020"/>
            <a:ext cx="11522075" cy="140510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ExtraBold"/>
              <a:buNone/>
            </a:pPr>
            <a:r>
              <a:rPr lang="ru-RU"/>
              <a:t>2. Особливості відбору кандидатів на публічну службу. </a:t>
            </a:r>
            <a:br>
              <a:rPr lang="ru-RU"/>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6"/>
          <p:cNvSpPr txBox="1"/>
          <p:nvPr>
            <p:ph idx="1" type="body"/>
          </p:nvPr>
        </p:nvSpPr>
        <p:spPr>
          <a:xfrm>
            <a:off x="297641" y="194258"/>
            <a:ext cx="11522075" cy="363129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3600"/>
              <a:buNone/>
            </a:pPr>
            <a:r>
              <a:rPr b="0" lang="ru-RU"/>
              <a:t>Призначення на основі конкурсу є основним способом заміщення вакантних посад. </a:t>
            </a:r>
            <a:endParaRPr b="0"/>
          </a:p>
          <a:p>
            <a:pPr indent="0" lvl="0" marL="0" rtl="0" algn="just">
              <a:lnSpc>
                <a:spcPct val="90000"/>
              </a:lnSpc>
              <a:spcBef>
                <a:spcPts val="1000"/>
              </a:spcBef>
              <a:spcAft>
                <a:spcPts val="0"/>
              </a:spcAft>
              <a:buClr>
                <a:schemeClr val="dk1"/>
              </a:buClr>
              <a:buSzPts val="3600"/>
              <a:buNone/>
            </a:pPr>
            <a:r>
              <a:rPr b="0" lang="ru-RU"/>
              <a:t>Конкурсна процедура полягає в тому, що на кожну посаду претендує кілька кандидатів, і це робить можливим вибір найкращого з огляду на професійні якості. </a:t>
            </a:r>
            <a:endParaRPr b="0"/>
          </a:p>
        </p:txBody>
      </p:sp>
      <p:pic>
        <p:nvPicPr>
          <p:cNvPr id="49" name="Google Shape;49;p6"/>
          <p:cNvPicPr preferRelativeResize="0"/>
          <p:nvPr/>
        </p:nvPicPr>
        <p:blipFill rotWithShape="1">
          <a:blip r:embed="rId3">
            <a:alphaModFix/>
          </a:blip>
          <a:srcRect b="0" l="0" r="0" t="0"/>
          <a:stretch/>
        </p:blipFill>
        <p:spPr>
          <a:xfrm>
            <a:off x="3209730" y="2909753"/>
            <a:ext cx="5520547" cy="39571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7"/>
          <p:cNvSpPr txBox="1"/>
          <p:nvPr>
            <p:ph type="title"/>
          </p:nvPr>
        </p:nvSpPr>
        <p:spPr>
          <a:xfrm>
            <a:off x="334961" y="188913"/>
            <a:ext cx="11522075" cy="26289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Montserrat ExtraBold"/>
              <a:buNone/>
            </a:pPr>
            <a:r>
              <a:rPr lang="ru-RU" sz="3000"/>
              <a:t>Призначення без проведення конкурсу, тобто на розсуд уповноваженого у справах персоналу органу чи посадової особи, вважається винятковим, і можливе в наступних випадках:</a:t>
            </a:r>
            <a:endParaRPr sz="3000"/>
          </a:p>
        </p:txBody>
      </p:sp>
      <p:sp>
        <p:nvSpPr>
          <p:cNvPr id="55" name="Google Shape;55;p7"/>
          <p:cNvSpPr txBox="1"/>
          <p:nvPr>
            <p:ph idx="1" type="body"/>
          </p:nvPr>
        </p:nvSpPr>
        <p:spPr>
          <a:xfrm>
            <a:off x="204334" y="2321638"/>
            <a:ext cx="11522075" cy="253028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ru-RU" sz="2800"/>
              <a:t>1) на посади керівників органів публічної адміністрації. </a:t>
            </a:r>
            <a:endParaRPr sz="2800"/>
          </a:p>
          <a:p>
            <a:pPr indent="-228600" lvl="0" marL="228600" rtl="0" algn="l">
              <a:lnSpc>
                <a:spcPct val="90000"/>
              </a:lnSpc>
              <a:spcBef>
                <a:spcPts val="1000"/>
              </a:spcBef>
              <a:spcAft>
                <a:spcPts val="0"/>
              </a:spcAft>
              <a:buClr>
                <a:schemeClr val="dk1"/>
              </a:buClr>
              <a:buSzPts val="2800"/>
              <a:buChar char="•"/>
            </a:pPr>
            <a:r>
              <a:rPr lang="ru-RU" sz="2800"/>
              <a:t>2) на посади працівників патронатних служб.</a:t>
            </a:r>
            <a:endParaRPr/>
          </a:p>
          <a:p>
            <a:pPr indent="-228600" lvl="0" marL="228600" rtl="0" algn="l">
              <a:lnSpc>
                <a:spcPct val="90000"/>
              </a:lnSpc>
              <a:spcBef>
                <a:spcPts val="1000"/>
              </a:spcBef>
              <a:spcAft>
                <a:spcPts val="0"/>
              </a:spcAft>
              <a:buClr>
                <a:schemeClr val="dk1"/>
              </a:buClr>
              <a:buSzPts val="2800"/>
              <a:buChar char="•"/>
            </a:pPr>
            <a:r>
              <a:rPr lang="ru-RU" sz="2800"/>
              <a:t>3) у разі призначення виконуючих обовʼязки публічних службовців. </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8"/>
          <p:cNvSpPr txBox="1"/>
          <p:nvPr>
            <p:ph type="title"/>
          </p:nvPr>
        </p:nvSpPr>
        <p:spPr>
          <a:xfrm>
            <a:off x="260316" y="0"/>
            <a:ext cx="11522075" cy="14051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500"/>
              <a:buFont typeface="Montserrat ExtraBold"/>
              <a:buNone/>
            </a:pPr>
            <a:r>
              <a:rPr lang="ru-RU" sz="4400"/>
              <a:t>Класифікація конкурсних процедур</a:t>
            </a:r>
            <a:endParaRPr sz="4400"/>
          </a:p>
        </p:txBody>
      </p:sp>
      <p:sp>
        <p:nvSpPr>
          <p:cNvPr id="61" name="Google Shape;61;p8"/>
          <p:cNvSpPr txBox="1"/>
          <p:nvPr>
            <p:ph idx="1" type="body"/>
          </p:nvPr>
        </p:nvSpPr>
        <p:spPr>
          <a:xfrm>
            <a:off x="334961" y="722169"/>
            <a:ext cx="11522100" cy="417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500"/>
              <a:buNone/>
            </a:pPr>
            <a:r>
              <a:rPr lang="ru-RU" sz="2500"/>
              <a:t>1) за ступенем допуску кандидатів конкурси можуть бути:</a:t>
            </a:r>
            <a:endParaRPr/>
          </a:p>
          <a:p>
            <a:pPr indent="0" lvl="0" marL="0" rtl="0" algn="just">
              <a:lnSpc>
                <a:spcPct val="90000"/>
              </a:lnSpc>
              <a:spcBef>
                <a:spcPts val="1000"/>
              </a:spcBef>
              <a:spcAft>
                <a:spcPts val="0"/>
              </a:spcAft>
              <a:buClr>
                <a:schemeClr val="dk1"/>
              </a:buClr>
              <a:buSzPts val="2800"/>
              <a:buNone/>
            </a:pPr>
            <a:r>
              <a:rPr b="0" lang="ru-RU" sz="2800"/>
              <a:t>– відкриті: будь-яка особа, що відповідає встановленим умовам вступу на публічну службу та вимогам для зайняття певної посади, може брати участь у конкурсі на зайняття будь-якої посади.</a:t>
            </a:r>
            <a:endParaRPr/>
          </a:p>
          <a:p>
            <a:pPr indent="0" lvl="0" marL="0" rtl="0" algn="just">
              <a:lnSpc>
                <a:spcPct val="90000"/>
              </a:lnSpc>
              <a:spcBef>
                <a:spcPts val="1000"/>
              </a:spcBef>
              <a:spcAft>
                <a:spcPts val="0"/>
              </a:spcAft>
              <a:buClr>
                <a:schemeClr val="dk1"/>
              </a:buClr>
              <a:buSzPts val="2800"/>
              <a:buNone/>
            </a:pPr>
            <a:r>
              <a:rPr b="0" lang="ru-RU" sz="2800"/>
              <a:t>– закриті: кандидатом можуть бути лише особи, що вже мають статус службовця або перебувають на підготовчій службі; </a:t>
            </a:r>
            <a:endParaRPr/>
          </a:p>
          <a:p>
            <a:pPr indent="0" lvl="0" marL="0" rtl="0" algn="just">
              <a:lnSpc>
                <a:spcPct val="90000"/>
              </a:lnSpc>
              <a:spcBef>
                <a:spcPts val="1000"/>
              </a:spcBef>
              <a:spcAft>
                <a:spcPts val="0"/>
              </a:spcAft>
              <a:buClr>
                <a:schemeClr val="dk1"/>
              </a:buClr>
              <a:buSzPts val="2800"/>
              <a:buNone/>
            </a:pPr>
            <a:r>
              <a:rPr b="0" lang="ru-RU" sz="2800"/>
              <a:t>– змішані: коли на частину посад можуть претендувати будь-які особи, в тому числі зпоза меж публічної служби, а на окремі посади можна претендувати, лише маючи певний досвід публічної служби;</a:t>
            </a:r>
            <a:endParaRPr b="0"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9"/>
          <p:cNvSpPr txBox="1"/>
          <p:nvPr>
            <p:ph type="title"/>
          </p:nvPr>
        </p:nvSpPr>
        <p:spPr>
          <a:xfrm>
            <a:off x="260316" y="0"/>
            <a:ext cx="11522075" cy="14051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500"/>
              <a:buFont typeface="Montserrat ExtraBold"/>
              <a:buNone/>
            </a:pPr>
            <a:r>
              <a:rPr lang="ru-RU"/>
              <a:t>Класифікація конкурсних процедур</a:t>
            </a:r>
            <a:endParaRPr/>
          </a:p>
        </p:txBody>
      </p:sp>
      <p:sp>
        <p:nvSpPr>
          <p:cNvPr id="67" name="Google Shape;67;p9"/>
          <p:cNvSpPr txBox="1"/>
          <p:nvPr>
            <p:ph idx="1" type="body"/>
          </p:nvPr>
        </p:nvSpPr>
        <p:spPr>
          <a:xfrm>
            <a:off x="297640" y="1463223"/>
            <a:ext cx="11522075" cy="25676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500"/>
              <a:buNone/>
            </a:pPr>
            <a:r>
              <a:rPr lang="ru-RU" sz="2500"/>
              <a:t>2) за стадіями службової карʼєри слід виділити конкурси: </a:t>
            </a:r>
            <a:endParaRPr/>
          </a:p>
          <a:p>
            <a:pPr indent="0" lvl="0" marL="0" rtl="0" algn="l">
              <a:lnSpc>
                <a:spcPct val="90000"/>
              </a:lnSpc>
              <a:spcBef>
                <a:spcPts val="1000"/>
              </a:spcBef>
              <a:spcAft>
                <a:spcPts val="0"/>
              </a:spcAft>
              <a:buClr>
                <a:schemeClr val="dk1"/>
              </a:buClr>
              <a:buSzPts val="2800"/>
              <a:buNone/>
            </a:pPr>
            <a:r>
              <a:rPr b="0" lang="ru-RU" sz="2800"/>
              <a:t>– на проходження підготовчої служби (практики); </a:t>
            </a:r>
            <a:endParaRPr/>
          </a:p>
          <a:p>
            <a:pPr indent="0" lvl="0" marL="0" rtl="0" algn="l">
              <a:lnSpc>
                <a:spcPct val="90000"/>
              </a:lnSpc>
              <a:spcBef>
                <a:spcPts val="1000"/>
              </a:spcBef>
              <a:spcAft>
                <a:spcPts val="0"/>
              </a:spcAft>
              <a:buClr>
                <a:schemeClr val="dk1"/>
              </a:buClr>
              <a:buSzPts val="2800"/>
              <a:buNone/>
            </a:pPr>
            <a:r>
              <a:rPr b="0" lang="ru-RU" sz="2800"/>
              <a:t>– на призначення на постійну посаду публічної служби; </a:t>
            </a:r>
            <a:endParaRPr/>
          </a:p>
          <a:p>
            <a:pPr indent="0" lvl="0" marL="0" rtl="0" algn="l">
              <a:lnSpc>
                <a:spcPct val="90000"/>
              </a:lnSpc>
              <a:spcBef>
                <a:spcPts val="1000"/>
              </a:spcBef>
              <a:spcAft>
                <a:spcPts val="0"/>
              </a:spcAft>
              <a:buClr>
                <a:schemeClr val="dk1"/>
              </a:buClr>
              <a:buSzPts val="2800"/>
              <a:buNone/>
            </a:pPr>
            <a:r>
              <a:rPr b="0" lang="ru-RU" sz="2800"/>
              <a:t>– на підвищення за посадою; </a:t>
            </a:r>
            <a:endParaRPr b="0" sz="2800"/>
          </a:p>
          <a:p>
            <a:pPr indent="0" lvl="0" marL="0" rtl="0" algn="l">
              <a:lnSpc>
                <a:spcPct val="90000"/>
              </a:lnSpc>
              <a:spcBef>
                <a:spcPts val="1000"/>
              </a:spcBef>
              <a:spcAft>
                <a:spcPts val="0"/>
              </a:spcAft>
              <a:buClr>
                <a:schemeClr val="dk1"/>
              </a:buClr>
              <a:buSzPts val="2800"/>
              <a:buNone/>
            </a:pPr>
            <a:r>
              <a:t/>
            </a:r>
            <a:endParaRPr b="0" sz="2800"/>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Житомирська політехніка">
      <a:dk1>
        <a:srgbClr val="224D83"/>
      </a:dk1>
      <a:lt1>
        <a:srgbClr val="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2023-01-12T09:20:21Z</dcterms:created>
  <dc:creator>Новосьолов Іван Володимирович</dc:creator>
</cp:coreProperties>
</file>