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2"/>
  </p:notesMasterIdLst>
  <p:sldIdLst>
    <p:sldId id="619" r:id="rId2"/>
    <p:sldId id="667" r:id="rId3"/>
    <p:sldId id="666" r:id="rId4"/>
    <p:sldId id="695" r:id="rId5"/>
    <p:sldId id="696" r:id="rId6"/>
    <p:sldId id="618" r:id="rId7"/>
    <p:sldId id="698" r:id="rId8"/>
    <p:sldId id="684" r:id="rId9"/>
    <p:sldId id="699" r:id="rId10"/>
    <p:sldId id="685" r:id="rId11"/>
    <p:sldId id="697" r:id="rId12"/>
    <p:sldId id="700" r:id="rId13"/>
    <p:sldId id="691" r:id="rId14"/>
    <p:sldId id="694" r:id="rId15"/>
    <p:sldId id="701" r:id="rId16"/>
    <p:sldId id="702" r:id="rId17"/>
    <p:sldId id="693" r:id="rId18"/>
    <p:sldId id="692" r:id="rId19"/>
    <p:sldId id="688" r:id="rId20"/>
    <p:sldId id="690" r:id="rId21"/>
    <p:sldId id="677" r:id="rId22"/>
    <p:sldId id="678" r:id="rId23"/>
    <p:sldId id="679" r:id="rId24"/>
    <p:sldId id="629" r:id="rId25"/>
    <p:sldId id="681" r:id="rId26"/>
    <p:sldId id="682" r:id="rId27"/>
    <p:sldId id="680" r:id="rId28"/>
    <p:sldId id="668" r:id="rId29"/>
    <p:sldId id="676" r:id="rId30"/>
    <p:sldId id="655"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3979" autoAdjust="0"/>
  </p:normalViewPr>
  <p:slideViewPr>
    <p:cSldViewPr snapToGrid="0">
      <p:cViewPr varScale="1">
        <p:scale>
          <a:sx n="69" d="100"/>
          <a:sy n="69" d="100"/>
        </p:scale>
        <p:origin x="8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8EF8-C5DA-48A6-8388-2DC7CD75FC89}" type="datetimeFigureOut">
              <a:rPr lang="uk-UA" smtClean="0"/>
              <a:t>10.03.2025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A392-6E94-4F57-9F74-0323B6B46DC5}" type="slidenum">
              <a:rPr lang="uk-UA" smtClean="0"/>
              <a:t>‹#›</a:t>
            </a:fld>
            <a:endParaRPr lang="uk-UA"/>
          </a:p>
        </p:txBody>
      </p:sp>
    </p:spTree>
    <p:extLst>
      <p:ext uri="{BB962C8B-B14F-4D97-AF65-F5344CB8AC3E}">
        <p14:creationId xmlns:p14="http://schemas.microsoft.com/office/powerpoint/2010/main" val="158994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a:t>
            </a:fld>
            <a:endParaRPr lang="uk-UA"/>
          </a:p>
        </p:txBody>
      </p:sp>
    </p:spTree>
    <p:extLst>
      <p:ext uri="{BB962C8B-B14F-4D97-AF65-F5344CB8AC3E}">
        <p14:creationId xmlns:p14="http://schemas.microsoft.com/office/powerpoint/2010/main" val="181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12</a:t>
            </a:fld>
            <a:endParaRPr lang="uk-UA"/>
          </a:p>
        </p:txBody>
      </p:sp>
    </p:spTree>
    <p:extLst>
      <p:ext uri="{BB962C8B-B14F-4D97-AF65-F5344CB8AC3E}">
        <p14:creationId xmlns:p14="http://schemas.microsoft.com/office/powerpoint/2010/main" val="1019279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13</a:t>
            </a:fld>
            <a:endParaRPr lang="uk-UA"/>
          </a:p>
        </p:txBody>
      </p:sp>
    </p:spTree>
    <p:extLst>
      <p:ext uri="{BB962C8B-B14F-4D97-AF65-F5344CB8AC3E}">
        <p14:creationId xmlns:p14="http://schemas.microsoft.com/office/powerpoint/2010/main" val="3735563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14</a:t>
            </a:fld>
            <a:endParaRPr lang="uk-UA"/>
          </a:p>
        </p:txBody>
      </p:sp>
    </p:spTree>
    <p:extLst>
      <p:ext uri="{BB962C8B-B14F-4D97-AF65-F5344CB8AC3E}">
        <p14:creationId xmlns:p14="http://schemas.microsoft.com/office/powerpoint/2010/main" val="1597848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15</a:t>
            </a:fld>
            <a:endParaRPr lang="uk-UA"/>
          </a:p>
        </p:txBody>
      </p:sp>
    </p:spTree>
    <p:extLst>
      <p:ext uri="{BB962C8B-B14F-4D97-AF65-F5344CB8AC3E}">
        <p14:creationId xmlns:p14="http://schemas.microsoft.com/office/powerpoint/2010/main" val="3649162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16</a:t>
            </a:fld>
            <a:endParaRPr lang="uk-UA"/>
          </a:p>
        </p:txBody>
      </p:sp>
    </p:spTree>
    <p:extLst>
      <p:ext uri="{BB962C8B-B14F-4D97-AF65-F5344CB8AC3E}">
        <p14:creationId xmlns:p14="http://schemas.microsoft.com/office/powerpoint/2010/main" val="9009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17</a:t>
            </a:fld>
            <a:endParaRPr lang="uk-UA"/>
          </a:p>
        </p:txBody>
      </p:sp>
    </p:spTree>
    <p:extLst>
      <p:ext uri="{BB962C8B-B14F-4D97-AF65-F5344CB8AC3E}">
        <p14:creationId xmlns:p14="http://schemas.microsoft.com/office/powerpoint/2010/main" val="65835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18</a:t>
            </a:fld>
            <a:endParaRPr lang="uk-UA"/>
          </a:p>
        </p:txBody>
      </p:sp>
    </p:spTree>
    <p:extLst>
      <p:ext uri="{BB962C8B-B14F-4D97-AF65-F5344CB8AC3E}">
        <p14:creationId xmlns:p14="http://schemas.microsoft.com/office/powerpoint/2010/main" val="793424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19</a:t>
            </a:fld>
            <a:endParaRPr lang="uk-UA"/>
          </a:p>
        </p:txBody>
      </p:sp>
    </p:spTree>
    <p:extLst>
      <p:ext uri="{BB962C8B-B14F-4D97-AF65-F5344CB8AC3E}">
        <p14:creationId xmlns:p14="http://schemas.microsoft.com/office/powerpoint/2010/main" val="28673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20</a:t>
            </a:fld>
            <a:endParaRPr lang="uk-UA"/>
          </a:p>
        </p:txBody>
      </p:sp>
    </p:spTree>
    <p:extLst>
      <p:ext uri="{BB962C8B-B14F-4D97-AF65-F5344CB8AC3E}">
        <p14:creationId xmlns:p14="http://schemas.microsoft.com/office/powerpoint/2010/main" val="2933768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24</a:t>
            </a:fld>
            <a:endParaRPr lang="uk-UA"/>
          </a:p>
        </p:txBody>
      </p:sp>
    </p:spTree>
    <p:extLst>
      <p:ext uri="{BB962C8B-B14F-4D97-AF65-F5344CB8AC3E}">
        <p14:creationId xmlns:p14="http://schemas.microsoft.com/office/powerpoint/2010/main" val="287535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Нерівномірний</a:t>
            </a:r>
            <a:r>
              <a:rPr lang="uk-UA" baseline="0" dirty="0" smtClean="0"/>
              <a:t> розподіл робочої сили в світі. </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a:t>
            </a:fld>
            <a:endParaRPr lang="uk-UA"/>
          </a:p>
        </p:txBody>
      </p:sp>
    </p:spTree>
    <p:extLst>
      <p:ext uri="{BB962C8B-B14F-4D97-AF65-F5344CB8AC3E}">
        <p14:creationId xmlns:p14="http://schemas.microsoft.com/office/powerpoint/2010/main" val="474667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25</a:t>
            </a:fld>
            <a:endParaRPr lang="uk-UA"/>
          </a:p>
        </p:txBody>
      </p:sp>
    </p:spTree>
    <p:extLst>
      <p:ext uri="{BB962C8B-B14F-4D97-AF65-F5344CB8AC3E}">
        <p14:creationId xmlns:p14="http://schemas.microsoft.com/office/powerpoint/2010/main" val="90591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26</a:t>
            </a:fld>
            <a:endParaRPr lang="uk-UA"/>
          </a:p>
        </p:txBody>
      </p:sp>
    </p:spTree>
    <p:extLst>
      <p:ext uri="{BB962C8B-B14F-4D97-AF65-F5344CB8AC3E}">
        <p14:creationId xmlns:p14="http://schemas.microsoft.com/office/powerpoint/2010/main" val="202629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27</a:t>
            </a:fld>
            <a:endParaRPr lang="uk-UA"/>
          </a:p>
        </p:txBody>
      </p:sp>
    </p:spTree>
    <p:extLst>
      <p:ext uri="{BB962C8B-B14F-4D97-AF65-F5344CB8AC3E}">
        <p14:creationId xmlns:p14="http://schemas.microsoft.com/office/powerpoint/2010/main" val="2271575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This section looks at the age structure of the population. The analyses are provided for 3 separate age groups:</a:t>
            </a:r>
          </a:p>
          <a:p>
            <a:r>
              <a:rPr lang="en-US" sz="1200" b="0" i="0" kern="1200" dirty="0" smtClean="0">
                <a:solidFill>
                  <a:schemeClr val="tx1"/>
                </a:solidFill>
                <a:effectLst/>
                <a:latin typeface="+mn-lt"/>
                <a:ea typeface="+mn-ea"/>
                <a:cs typeface="+mn-cs"/>
              </a:rPr>
              <a:t>15-29 years (referred to as youth);</a:t>
            </a:r>
          </a:p>
          <a:p>
            <a:r>
              <a:rPr lang="en-US" sz="1200" b="0" i="0" kern="1200" dirty="0" smtClean="0">
                <a:solidFill>
                  <a:schemeClr val="tx1"/>
                </a:solidFill>
                <a:effectLst/>
                <a:latin typeface="+mn-lt"/>
                <a:ea typeface="+mn-ea"/>
                <a:cs typeface="+mn-cs"/>
              </a:rPr>
              <a:t>30-54 years;</a:t>
            </a:r>
          </a:p>
          <a:p>
            <a:r>
              <a:rPr lang="en-US" sz="1200" b="0" i="0" kern="1200" dirty="0" smtClean="0">
                <a:solidFill>
                  <a:schemeClr val="tx1"/>
                </a:solidFill>
                <a:effectLst/>
                <a:latin typeface="+mn-lt"/>
                <a:ea typeface="+mn-ea"/>
                <a:cs typeface="+mn-cs"/>
              </a:rPr>
              <a:t>55-74 years.</a:t>
            </a:r>
          </a:p>
          <a:p>
            <a:r>
              <a:rPr lang="en-US" sz="1200" b="0" i="0" kern="1200" dirty="0" smtClean="0">
                <a:solidFill>
                  <a:schemeClr val="tx1"/>
                </a:solidFill>
                <a:effectLst/>
                <a:latin typeface="+mn-lt"/>
                <a:ea typeface="+mn-ea"/>
                <a:cs typeface="+mn-cs"/>
              </a:rPr>
              <a:t>In 2023, the age structure of native-born persons with two native-born parents shows a majority in the 30-54 age group (44.0%), followed by the 55-74 age group (35.9%), and finally the youngest age group (20.1%). A similar pattern is observed for foreign-born people, though with a higher proportion in the 30-54 age group (56.1%), and lower proportions in the older (25.9%) and younger (18.0%) age groups.</a:t>
            </a:r>
          </a:p>
          <a:p>
            <a:r>
              <a:rPr lang="en-US" sz="1200" b="0" i="0" kern="1200" dirty="0" smtClean="0">
                <a:solidFill>
                  <a:schemeClr val="tx1"/>
                </a:solidFill>
                <a:effectLst/>
                <a:latin typeface="+mn-lt"/>
                <a:ea typeface="+mn-ea"/>
                <a:cs typeface="+mn-cs"/>
              </a:rPr>
              <a:t>The other 2 subpopulations had a younger age structure, with the oldest age group being the smallest. However, for native-born persons with one foreign-born parent, the largest share is observed for those aged 30-54 (36.8%), while for native-born persons with two foreign-born parents, the youngest age group is the most numerous (42.3%).</a:t>
            </a:r>
          </a:p>
          <a:p>
            <a:r>
              <a:rPr lang="en-US" sz="1200" b="0" i="0" kern="1200" dirty="0" smtClean="0">
                <a:solidFill>
                  <a:schemeClr val="tx1"/>
                </a:solidFill>
                <a:effectLst/>
                <a:latin typeface="+mn-lt"/>
                <a:ea typeface="+mn-ea"/>
                <a:cs typeface="+mn-cs"/>
              </a:rPr>
              <a:t>For a majority of EU countries, the share of young people in the total population in 2023 was lowest among foreign-born persons. Equally, the largest share of people aged 30-54 years in 2023 was observed for foreign-born persons in most EU countries.</a:t>
            </a:r>
          </a:p>
          <a:p>
            <a:r>
              <a:rPr lang="en-US" sz="1200" b="0" i="0" kern="1200" dirty="0" smtClean="0">
                <a:solidFill>
                  <a:schemeClr val="tx1"/>
                </a:solidFill>
                <a:effectLst/>
                <a:latin typeface="+mn-lt"/>
                <a:ea typeface="+mn-ea"/>
                <a:cs typeface="+mn-cs"/>
              </a:rPr>
              <a:t>Looking at each migration status, the age structure for native-born persons with two native-born parents was relatively similar across all EU countries. Among the 3 other categories (among the EU countries with reliable data), the structures were much more varied in 2023. For example, for native-born persons with two foreign-born parents the shares ranged from:</a:t>
            </a:r>
          </a:p>
          <a:p>
            <a:r>
              <a:rPr lang="en-US" sz="1200" b="0" i="0" kern="1200" dirty="0" smtClean="0">
                <a:solidFill>
                  <a:schemeClr val="tx1"/>
                </a:solidFill>
                <a:effectLst/>
                <a:latin typeface="+mn-lt"/>
                <a:ea typeface="+mn-ea"/>
                <a:cs typeface="+mn-cs"/>
              </a:rPr>
              <a:t>3.8% in Latvia to 90.7% in Cyprus for those aged 15-29 years;</a:t>
            </a:r>
          </a:p>
          <a:p>
            <a:r>
              <a:rPr lang="en-US" sz="1200" b="0" i="0" kern="1200" dirty="0" smtClean="0">
                <a:solidFill>
                  <a:schemeClr val="tx1"/>
                </a:solidFill>
                <a:effectLst/>
                <a:latin typeface="+mn-lt"/>
                <a:ea typeface="+mn-ea"/>
                <a:cs typeface="+mn-cs"/>
              </a:rPr>
              <a:t>7.0% in Italy to 64.1% in Slovenia for those aged 30-54 years;</a:t>
            </a:r>
          </a:p>
          <a:p>
            <a:r>
              <a:rPr lang="en-US" sz="1200" b="0" i="0" kern="1200" dirty="0" smtClean="0">
                <a:solidFill>
                  <a:schemeClr val="tx1"/>
                </a:solidFill>
                <a:effectLst/>
                <a:latin typeface="+mn-lt"/>
                <a:ea typeface="+mn-ea"/>
                <a:cs typeface="+mn-cs"/>
              </a:rPr>
              <a:t>1.7% in Spain to 88.3% in Poland for those aged 55-74 years.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29</a:t>
            </a:fld>
            <a:endParaRPr lang="uk-UA"/>
          </a:p>
        </p:txBody>
      </p:sp>
    </p:spTree>
    <p:extLst>
      <p:ext uri="{BB962C8B-B14F-4D97-AF65-F5344CB8AC3E}">
        <p14:creationId xmlns:p14="http://schemas.microsoft.com/office/powerpoint/2010/main" val="219073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current population of </a:t>
            </a:r>
            <a:r>
              <a:rPr lang="en-US" sz="1200" b="1" i="0" kern="1200" dirty="0" smtClean="0">
                <a:solidFill>
                  <a:schemeClr val="tx1"/>
                </a:solidFill>
                <a:effectLst/>
                <a:latin typeface="+mn-lt"/>
                <a:ea typeface="+mn-ea"/>
                <a:cs typeface="+mn-cs"/>
              </a:rPr>
              <a:t>Europe</a:t>
            </a:r>
            <a:r>
              <a:rPr lang="en-US" sz="1200" b="0" i="0" kern="1200" dirty="0" smtClean="0">
                <a:solidFill>
                  <a:schemeClr val="tx1"/>
                </a:solidFill>
                <a:effectLst/>
                <a:latin typeface="+mn-lt"/>
                <a:ea typeface="+mn-ea"/>
                <a:cs typeface="+mn-cs"/>
              </a:rPr>
              <a:t> is </a:t>
            </a:r>
            <a:r>
              <a:rPr lang="en-US" sz="1200" b="1" i="0" kern="1200" dirty="0" smtClean="0">
                <a:solidFill>
                  <a:schemeClr val="tx1"/>
                </a:solidFill>
                <a:effectLst/>
                <a:latin typeface="+mn-lt"/>
                <a:ea typeface="+mn-ea"/>
                <a:cs typeface="+mn-cs"/>
              </a:rPr>
              <a:t>744,819,089</a:t>
            </a:r>
            <a:r>
              <a:rPr lang="en-US" sz="1200" b="0" i="0" kern="1200" dirty="0" smtClean="0">
                <a:solidFill>
                  <a:schemeClr val="tx1"/>
                </a:solidFill>
                <a:effectLst/>
                <a:latin typeface="+mn-lt"/>
                <a:ea typeface="+mn-ea"/>
                <a:cs typeface="+mn-cs"/>
              </a:rPr>
              <a:t> as of Tuesday, November 19, 2024, based on the latest United Nations estimates.</a:t>
            </a:r>
          </a:p>
          <a:p>
            <a:r>
              <a:rPr lang="en-US" sz="1200" b="0" i="0" kern="1200" dirty="0" smtClean="0">
                <a:solidFill>
                  <a:schemeClr val="tx1"/>
                </a:solidFill>
                <a:effectLst/>
                <a:latin typeface="+mn-lt"/>
                <a:ea typeface="+mn-ea"/>
                <a:cs typeface="+mn-cs"/>
              </a:rPr>
              <a:t>Europe population is equivalent to </a:t>
            </a:r>
            <a:r>
              <a:rPr lang="en-US" sz="1200" b="1" i="0" kern="1200" dirty="0" smtClean="0">
                <a:solidFill>
                  <a:schemeClr val="tx1"/>
                </a:solidFill>
                <a:effectLst/>
                <a:latin typeface="+mn-lt"/>
                <a:ea typeface="+mn-ea"/>
                <a:cs typeface="+mn-cs"/>
              </a:rPr>
              <a:t>9.21%</a:t>
            </a:r>
            <a:r>
              <a:rPr lang="en-US" sz="1200" b="0" i="0" kern="1200" dirty="0" smtClean="0">
                <a:solidFill>
                  <a:schemeClr val="tx1"/>
                </a:solidFill>
                <a:effectLst/>
                <a:latin typeface="+mn-lt"/>
                <a:ea typeface="+mn-ea"/>
                <a:cs typeface="+mn-cs"/>
              </a:rPr>
              <a:t> of the </a:t>
            </a:r>
            <a:r>
              <a:rPr lang="en-US" sz="1200" b="0" i="0" u="sng" kern="1200" dirty="0" smtClean="0">
                <a:solidFill>
                  <a:schemeClr val="tx1"/>
                </a:solidFill>
                <a:effectLst/>
                <a:latin typeface="+mn-lt"/>
                <a:ea typeface="+mn-ea"/>
                <a:cs typeface="+mn-cs"/>
                <a:hlinkClick r:id="rId3"/>
              </a:rPr>
              <a:t>total world population</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Europe ranks number </a:t>
            </a:r>
            <a:r>
              <a:rPr lang="en-US" sz="1200" b="1" i="0"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among </a:t>
            </a:r>
            <a:r>
              <a:rPr lang="en-US" sz="1200" b="0" i="0" u="sng" kern="1200" dirty="0" smtClean="0">
                <a:solidFill>
                  <a:schemeClr val="tx1"/>
                </a:solidFill>
                <a:effectLst/>
                <a:latin typeface="+mn-lt"/>
                <a:ea typeface="+mn-ea"/>
                <a:cs typeface="+mn-cs"/>
                <a:hlinkClick r:id="rId4"/>
              </a:rPr>
              <a:t>regions of the world</a:t>
            </a:r>
            <a:r>
              <a:rPr lang="en-US" sz="1200" b="0" i="0" kern="1200" dirty="0" smtClean="0">
                <a:solidFill>
                  <a:schemeClr val="tx1"/>
                </a:solidFill>
                <a:effectLst/>
                <a:latin typeface="+mn-lt"/>
                <a:ea typeface="+mn-ea"/>
                <a:cs typeface="+mn-cs"/>
              </a:rPr>
              <a:t> (roughly equivalent to "continents"), ordered by population.</a:t>
            </a:r>
          </a:p>
          <a:p>
            <a:r>
              <a:rPr lang="en-US" sz="1200" b="0" i="0" kern="1200" dirty="0" smtClean="0">
                <a:solidFill>
                  <a:schemeClr val="tx1"/>
                </a:solidFill>
                <a:effectLst/>
                <a:latin typeface="+mn-lt"/>
                <a:ea typeface="+mn-ea"/>
                <a:cs typeface="+mn-cs"/>
              </a:rPr>
              <a:t>The population density in Europe is 34 per Km</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(87 people per mi</a:t>
            </a:r>
            <a:r>
              <a:rPr lang="en-US" sz="1200" b="0"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total land area is 22,134,900 Km2 (8,546,329 sq. miles)</a:t>
            </a:r>
          </a:p>
          <a:p>
            <a:r>
              <a:rPr lang="en-US" sz="1200" b="1" i="0" kern="1200" dirty="0" smtClean="0">
                <a:solidFill>
                  <a:schemeClr val="tx1"/>
                </a:solidFill>
                <a:effectLst/>
                <a:latin typeface="+mn-lt"/>
                <a:ea typeface="+mn-ea"/>
                <a:cs typeface="+mn-cs"/>
              </a:rPr>
              <a:t>75.6 %</a:t>
            </a:r>
            <a:r>
              <a:rPr lang="en-US" sz="1200" b="0" i="0" kern="1200" dirty="0" smtClean="0">
                <a:solidFill>
                  <a:schemeClr val="tx1"/>
                </a:solidFill>
                <a:effectLst/>
                <a:latin typeface="+mn-lt"/>
                <a:ea typeface="+mn-ea"/>
                <a:cs typeface="+mn-cs"/>
              </a:rPr>
              <a:t> of the population is </a:t>
            </a:r>
            <a:r>
              <a:rPr lang="en-US" sz="1200" b="1" i="0" kern="1200" dirty="0" smtClean="0">
                <a:solidFill>
                  <a:schemeClr val="tx1"/>
                </a:solidFill>
                <a:effectLst/>
                <a:latin typeface="+mn-lt"/>
                <a:ea typeface="+mn-ea"/>
                <a:cs typeface="+mn-cs"/>
              </a:rPr>
              <a:t>urban</a:t>
            </a:r>
            <a:r>
              <a:rPr lang="en-US" sz="1200" b="0" i="0" kern="1200" dirty="0" smtClean="0">
                <a:solidFill>
                  <a:schemeClr val="tx1"/>
                </a:solidFill>
                <a:effectLst/>
                <a:latin typeface="+mn-lt"/>
                <a:ea typeface="+mn-ea"/>
                <a:cs typeface="+mn-cs"/>
              </a:rPr>
              <a:t> (563,417,440 people in 2024)</a:t>
            </a: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median age</a:t>
            </a:r>
            <a:r>
              <a:rPr lang="en-US" sz="1200" b="0" i="0" kern="1200" dirty="0" smtClean="0">
                <a:solidFill>
                  <a:schemeClr val="tx1"/>
                </a:solidFill>
                <a:effectLst/>
                <a:latin typeface="+mn-lt"/>
                <a:ea typeface="+mn-ea"/>
                <a:cs typeface="+mn-cs"/>
              </a:rPr>
              <a:t> in Europe is </a:t>
            </a:r>
            <a:r>
              <a:rPr lang="en-US" sz="1200" b="1" i="0" kern="1200" dirty="0" smtClean="0">
                <a:solidFill>
                  <a:schemeClr val="tx1"/>
                </a:solidFill>
                <a:effectLst/>
                <a:latin typeface="+mn-lt"/>
                <a:ea typeface="+mn-ea"/>
                <a:cs typeface="+mn-cs"/>
              </a:rPr>
              <a:t>42.5 years</a:t>
            </a:r>
            <a:r>
              <a:rPr lang="en-US" sz="1200" b="0" i="0" kern="1200" dirty="0" smtClean="0">
                <a:solidFill>
                  <a:schemeClr val="tx1"/>
                </a:solidFill>
                <a:effectLst/>
                <a:latin typeface="+mn-lt"/>
                <a:ea typeface="+mn-ea"/>
                <a:cs typeface="+mn-cs"/>
              </a:rPr>
              <a:t>.</a:t>
            </a:r>
          </a:p>
          <a:p>
            <a:endParaRPr lang="en-US" dirty="0" smtClean="0"/>
          </a:p>
          <a:p>
            <a:r>
              <a:rPr lang="en-US" sz="1200" b="1" i="0" u="none" strike="noStrike" kern="1200" dirty="0" smtClean="0">
                <a:solidFill>
                  <a:schemeClr val="tx1"/>
                </a:solidFill>
                <a:effectLst/>
                <a:latin typeface="+mn-lt"/>
                <a:ea typeface="+mn-ea"/>
                <a:cs typeface="+mn-cs"/>
                <a:hlinkClick r:id="rId5"/>
              </a:rPr>
              <a:t>According to the report</a:t>
            </a:r>
            <a:r>
              <a:rPr lang="en-US" sz="1200" b="0" i="0" kern="1200" dirty="0" smtClean="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smtClean="0">
                <a:solidFill>
                  <a:schemeClr val="tx1"/>
                </a:solidFill>
                <a:effectLst/>
                <a:latin typeface="+mn-lt"/>
                <a:ea typeface="+mn-ea"/>
                <a:cs typeface="+mn-cs"/>
              </a:rPr>
              <a:t>The drastic shift in the demographic pyramid will upend the </a:t>
            </a:r>
            <a:r>
              <a:rPr lang="en-US" sz="1200" b="0" i="0" kern="1200" dirty="0" err="1" smtClean="0">
                <a:solidFill>
                  <a:schemeClr val="tx1"/>
                </a:solidFill>
                <a:effectLst/>
                <a:latin typeface="+mn-lt"/>
                <a:ea typeface="+mn-ea"/>
                <a:cs typeface="+mn-cs"/>
              </a:rPr>
              <a:t>labour</a:t>
            </a:r>
            <a:r>
              <a:rPr lang="en-US" sz="1200" b="0" i="0" kern="1200" dirty="0" smtClean="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smtClean="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a:t>
            </a:fld>
            <a:endParaRPr lang="uk-UA"/>
          </a:p>
        </p:txBody>
      </p:sp>
    </p:spTree>
    <p:extLst>
      <p:ext uri="{BB962C8B-B14F-4D97-AF65-F5344CB8AC3E}">
        <p14:creationId xmlns:p14="http://schemas.microsoft.com/office/powerpoint/2010/main" val="28440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smtClean="0">
                <a:solidFill>
                  <a:schemeClr val="tx1"/>
                </a:solidFill>
                <a:effectLst/>
                <a:latin typeface="+mn-lt"/>
                <a:ea typeface="+mn-ea"/>
                <a:cs typeface="+mn-cs"/>
                <a:hlinkClick r:id="rId3"/>
              </a:rPr>
              <a:t>Info Sapiens</a:t>
            </a:r>
            <a:r>
              <a:rPr lang="en-US" sz="1200" b="0" i="0" kern="1200" dirty="0" smtClean="0">
                <a:solidFill>
                  <a:schemeClr val="tx1"/>
                </a:solidFill>
                <a:effectLst/>
                <a:latin typeface="+mn-lt"/>
                <a:ea typeface="+mn-ea"/>
                <a:cs typeface="+mn-cs"/>
              </a:rPr>
              <a:t> research agency makes its own estimates of the unemployment rate. According to them </a:t>
            </a:r>
            <a:r>
              <a:rPr lang="en-US" sz="1200" b="1" i="0" kern="1200" dirty="0" smtClean="0">
                <a:solidFill>
                  <a:schemeClr val="tx1"/>
                </a:solidFill>
                <a:effectLst/>
                <a:latin typeface="+mn-lt"/>
                <a:ea typeface="+mn-ea"/>
                <a:cs typeface="+mn-cs"/>
              </a:rPr>
              <a:t>in October 2024, the unemployment rate in Ukraine was 15.3%</a:t>
            </a:r>
            <a:r>
              <a:rPr lang="en-US" sz="1200" b="0" i="0" kern="1200" dirty="0" smtClean="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5</a:t>
            </a:fld>
            <a:endParaRPr lang="uk-UA"/>
          </a:p>
        </p:txBody>
      </p:sp>
    </p:spTree>
    <p:extLst>
      <p:ext uri="{BB962C8B-B14F-4D97-AF65-F5344CB8AC3E}">
        <p14:creationId xmlns:p14="http://schemas.microsoft.com/office/powerpoint/2010/main" val="947143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6</a:t>
            </a:fld>
            <a:endParaRPr lang="uk-UA"/>
          </a:p>
        </p:txBody>
      </p:sp>
    </p:spTree>
    <p:extLst>
      <p:ext uri="{BB962C8B-B14F-4D97-AF65-F5344CB8AC3E}">
        <p14:creationId xmlns:p14="http://schemas.microsoft.com/office/powerpoint/2010/main" val="1806995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7</a:t>
            </a:fld>
            <a:endParaRPr lang="uk-UA"/>
          </a:p>
        </p:txBody>
      </p:sp>
    </p:spTree>
    <p:extLst>
      <p:ext uri="{BB962C8B-B14F-4D97-AF65-F5344CB8AC3E}">
        <p14:creationId xmlns:p14="http://schemas.microsoft.com/office/powerpoint/2010/main" val="627845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8</a:t>
            </a:fld>
            <a:endParaRPr lang="uk-UA"/>
          </a:p>
        </p:txBody>
      </p:sp>
    </p:spTree>
    <p:extLst>
      <p:ext uri="{BB962C8B-B14F-4D97-AF65-F5344CB8AC3E}">
        <p14:creationId xmlns:p14="http://schemas.microsoft.com/office/powerpoint/2010/main" val="10929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9</a:t>
            </a:fld>
            <a:endParaRPr lang="uk-UA"/>
          </a:p>
        </p:txBody>
      </p:sp>
    </p:spTree>
    <p:extLst>
      <p:ext uri="{BB962C8B-B14F-4D97-AF65-F5344CB8AC3E}">
        <p14:creationId xmlns:p14="http://schemas.microsoft.com/office/powerpoint/2010/main" val="4118684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10</a:t>
            </a:fld>
            <a:endParaRPr lang="uk-UA"/>
          </a:p>
        </p:txBody>
      </p:sp>
    </p:spTree>
    <p:extLst>
      <p:ext uri="{BB962C8B-B14F-4D97-AF65-F5344CB8AC3E}">
        <p14:creationId xmlns:p14="http://schemas.microsoft.com/office/powerpoint/2010/main" val="259453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10.03.2025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7988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10.03.2025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8325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10.03.2025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2676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10.03.2025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309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1D36D8-E4C7-41AA-90E2-C8161BAB98C4}" type="datetimeFigureOut">
              <a:rPr lang="uk-UA" smtClean="0"/>
              <a:t>10.03.2025</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969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951D36D8-E4C7-41AA-90E2-C8161BAB98C4}" type="datetimeFigureOut">
              <a:rPr lang="uk-UA" smtClean="0"/>
              <a:t>10.03.2025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244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951D36D8-E4C7-41AA-90E2-C8161BAB98C4}" type="datetimeFigureOut">
              <a:rPr lang="uk-UA" smtClean="0"/>
              <a:t>10.03.2025</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794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951D36D8-E4C7-41AA-90E2-C8161BAB98C4}" type="datetimeFigureOut">
              <a:rPr lang="uk-UA" smtClean="0"/>
              <a:t>10.03.2025</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039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D36D8-E4C7-41AA-90E2-C8161BAB98C4}" type="datetimeFigureOut">
              <a:rPr lang="uk-UA" smtClean="0"/>
              <a:t>10.03.2025</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92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10.03.2025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4096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10.03.2025</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1827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36D8-E4C7-41AA-90E2-C8161BAB98C4}" type="datetimeFigureOut">
              <a:rPr lang="uk-UA" smtClean="0"/>
              <a:t>10.03.2025</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5491-77A9-4224-86F5-74928B983E64}" type="slidenum">
              <a:rPr lang="uk-UA" smtClean="0"/>
              <a:t>‹#›</a:t>
            </a:fld>
            <a:endParaRPr lang="uk-UA"/>
          </a:p>
        </p:txBody>
      </p:sp>
    </p:spTree>
    <p:extLst>
      <p:ext uri="{BB962C8B-B14F-4D97-AF65-F5344CB8AC3E}">
        <p14:creationId xmlns:p14="http://schemas.microsoft.com/office/powerpoint/2010/main" val="198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34292" y="803207"/>
            <a:ext cx="11037454" cy="1600438"/>
          </a:xfrm>
          <a:prstGeom prst="rect">
            <a:avLst/>
          </a:prstGeom>
        </p:spPr>
        <p:txBody>
          <a:bodyPr wrap="square">
            <a:spAutoFit/>
          </a:bodyPr>
          <a:lstStyle/>
          <a:p>
            <a:pPr algn="ctr">
              <a:lnSpc>
                <a:spcPct val="150000"/>
              </a:lnSpc>
            </a:pPr>
            <a:r>
              <a:rPr lang="en-GB" sz="2800" b="1" dirty="0" smtClean="0">
                <a:solidFill>
                  <a:srgbClr val="224A98"/>
                </a:solidFill>
                <a:latin typeface="Arial" panose="020B0604020202020204" pitchFamily="34" charset="0"/>
                <a:cs typeface="Arial" panose="020B0604020202020204" pitchFamily="34" charset="0"/>
              </a:rPr>
              <a:t>PESTLE-</a:t>
            </a:r>
            <a:r>
              <a:rPr lang="uk-UA" sz="2800" b="1" dirty="0" smtClean="0">
                <a:solidFill>
                  <a:srgbClr val="224A98"/>
                </a:solidFill>
                <a:latin typeface="Arial" panose="020B0604020202020204" pitchFamily="34" charset="0"/>
                <a:cs typeface="Arial" panose="020B0604020202020204" pitchFamily="34" charset="0"/>
              </a:rPr>
              <a:t>аналіз </a:t>
            </a:r>
            <a:r>
              <a:rPr lang="uk-UA" sz="2800" b="1" dirty="0" err="1" smtClean="0">
                <a:solidFill>
                  <a:srgbClr val="224A98"/>
                </a:solidFill>
                <a:latin typeface="Arial" panose="020B0604020202020204" pitchFamily="34" charset="0"/>
                <a:cs typeface="Arial" panose="020B0604020202020204" pitchFamily="34" charset="0"/>
              </a:rPr>
              <a:t>безпекової</a:t>
            </a:r>
            <a:r>
              <a:rPr lang="uk-UA" sz="2800" b="1" dirty="0" smtClean="0">
                <a:solidFill>
                  <a:srgbClr val="224A98"/>
                </a:solidFill>
                <a:latin typeface="Arial" panose="020B0604020202020204" pitchFamily="34" charset="0"/>
                <a:cs typeface="Arial" panose="020B0604020202020204" pitchFamily="34" charset="0"/>
              </a:rPr>
              <a:t> сфери</a:t>
            </a:r>
            <a:endParaRPr lang="uk-UA" sz="2800" b="1" dirty="0">
              <a:solidFill>
                <a:srgbClr val="224A98"/>
              </a:solidFill>
              <a:latin typeface="Arial" panose="020B0604020202020204" pitchFamily="34" charset="0"/>
              <a:cs typeface="Arial" panose="020B0604020202020204" pitchFamily="34" charset="0"/>
            </a:endParaRPr>
          </a:p>
          <a:p>
            <a:pPr algn="ctr">
              <a:lnSpc>
                <a:spcPct val="200000"/>
              </a:lnSpc>
            </a:pPr>
            <a:endParaRPr lang="uk-UA" sz="2800" b="1" dirty="0" smtClean="0">
              <a:solidFill>
                <a:srgbClr val="224A98"/>
              </a:solidFill>
              <a:latin typeface="Arial" panose="020B0604020202020204" pitchFamily="34" charset="0"/>
              <a:cs typeface="Arial" panose="020B0604020202020204" pitchFamily="34" charset="0"/>
            </a:endParaRPr>
          </a:p>
        </p:txBody>
      </p:sp>
      <p:pic>
        <p:nvPicPr>
          <p:cNvPr id="3078" name="Picture 6" descr="Pestle Analysis Stock Illustrations – 898 Pestle Analysis Stock  Illustrations, Vectors &amp; Clipart - Dreams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3963" y="1603426"/>
            <a:ext cx="7195127" cy="509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371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80291" y="1185223"/>
            <a:ext cx="9781309" cy="4662815"/>
          </a:xfrm>
          <a:prstGeom prst="rect">
            <a:avLst/>
          </a:prstGeom>
        </p:spPr>
        <p:txBody>
          <a:bodyPr wrap="square">
            <a:spAutoFit/>
          </a:bodyPr>
          <a:lstStyle/>
          <a:p>
            <a:pPr>
              <a:lnSpc>
                <a:spcPct val="150000"/>
              </a:lnSpc>
            </a:pPr>
            <a:r>
              <a:rPr lang="uk-UA" b="1" dirty="0">
                <a:solidFill>
                  <a:srgbClr val="224A98"/>
                </a:solidFill>
              </a:rPr>
              <a:t>3. Соціальні фактори (</a:t>
            </a:r>
            <a:r>
              <a:rPr lang="en-GB" b="1" dirty="0">
                <a:solidFill>
                  <a:srgbClr val="224A98"/>
                </a:solidFill>
              </a:rPr>
              <a:t>Social)</a:t>
            </a:r>
          </a:p>
          <a:p>
            <a:pPr>
              <a:lnSpc>
                <a:spcPct val="150000"/>
              </a:lnSpc>
              <a:buFont typeface="+mj-lt"/>
              <a:buAutoNum type="arabicPeriod"/>
            </a:pPr>
            <a:r>
              <a:rPr lang="uk-UA" dirty="0">
                <a:solidFill>
                  <a:srgbClr val="224A98"/>
                </a:solidFill>
              </a:rPr>
              <a:t>Демографічні зміни (старіння населення, міграція).</a:t>
            </a:r>
          </a:p>
          <a:p>
            <a:pPr>
              <a:lnSpc>
                <a:spcPct val="150000"/>
              </a:lnSpc>
              <a:buFont typeface="+mj-lt"/>
              <a:buAutoNum type="arabicPeriod"/>
            </a:pPr>
            <a:r>
              <a:rPr lang="uk-UA" dirty="0">
                <a:solidFill>
                  <a:srgbClr val="224A98"/>
                </a:solidFill>
              </a:rPr>
              <a:t>Поляризація суспільства та соціальні конфлікти.</a:t>
            </a:r>
          </a:p>
          <a:p>
            <a:pPr>
              <a:lnSpc>
                <a:spcPct val="150000"/>
              </a:lnSpc>
              <a:buFont typeface="+mj-lt"/>
              <a:buAutoNum type="arabicPeriod"/>
            </a:pPr>
            <a:r>
              <a:rPr lang="uk-UA" dirty="0">
                <a:solidFill>
                  <a:srgbClr val="224A98"/>
                </a:solidFill>
              </a:rPr>
              <a:t>Рівень освіти та його вплив на радикалізацію.</a:t>
            </a:r>
          </a:p>
          <a:p>
            <a:pPr>
              <a:lnSpc>
                <a:spcPct val="150000"/>
              </a:lnSpc>
              <a:buFont typeface="+mj-lt"/>
              <a:buAutoNum type="arabicPeriod"/>
            </a:pPr>
            <a:r>
              <a:rPr lang="uk-UA" dirty="0">
                <a:solidFill>
                  <a:srgbClr val="224A98"/>
                </a:solidFill>
              </a:rPr>
              <a:t>Культурні особливості, що впливають на відносини між різними етнічними групами.</a:t>
            </a:r>
          </a:p>
          <a:p>
            <a:pPr>
              <a:lnSpc>
                <a:spcPct val="150000"/>
              </a:lnSpc>
              <a:buFont typeface="+mj-lt"/>
              <a:buAutoNum type="arabicPeriod"/>
            </a:pPr>
            <a:r>
              <a:rPr lang="uk-UA" dirty="0">
                <a:solidFill>
                  <a:srgbClr val="224A98"/>
                </a:solidFill>
              </a:rPr>
              <a:t>Вплив соціальних мереж на масові заворушення та дезінформацію.</a:t>
            </a:r>
          </a:p>
          <a:p>
            <a:pPr>
              <a:lnSpc>
                <a:spcPct val="150000"/>
              </a:lnSpc>
              <a:buFont typeface="+mj-lt"/>
              <a:buAutoNum type="arabicPeriod"/>
            </a:pPr>
            <a:r>
              <a:rPr lang="uk-UA" dirty="0">
                <a:solidFill>
                  <a:srgbClr val="224A98"/>
                </a:solidFill>
              </a:rPr>
              <a:t>Довіра до силових структур та рівень громадського контролю.</a:t>
            </a:r>
          </a:p>
          <a:p>
            <a:pPr>
              <a:lnSpc>
                <a:spcPct val="150000"/>
              </a:lnSpc>
              <a:buFont typeface="+mj-lt"/>
              <a:buAutoNum type="arabicPeriod"/>
            </a:pPr>
            <a:r>
              <a:rPr lang="uk-UA" dirty="0">
                <a:solidFill>
                  <a:srgbClr val="224A98"/>
                </a:solidFill>
              </a:rPr>
              <a:t>Урбанізація та зростання криміногенних районів.</a:t>
            </a:r>
          </a:p>
          <a:p>
            <a:pPr>
              <a:lnSpc>
                <a:spcPct val="150000"/>
              </a:lnSpc>
              <a:buFont typeface="+mj-lt"/>
              <a:buAutoNum type="arabicPeriod"/>
            </a:pPr>
            <a:r>
              <a:rPr lang="uk-UA" dirty="0">
                <a:solidFill>
                  <a:srgbClr val="224A98"/>
                </a:solidFill>
              </a:rPr>
              <a:t>Рівень життя та соціальна нерівність.</a:t>
            </a:r>
          </a:p>
          <a:p>
            <a:pPr>
              <a:lnSpc>
                <a:spcPct val="150000"/>
              </a:lnSpc>
              <a:buFont typeface="+mj-lt"/>
              <a:buAutoNum type="arabicPeriod"/>
            </a:pPr>
            <a:r>
              <a:rPr lang="uk-UA" dirty="0">
                <a:solidFill>
                  <a:srgbClr val="224A98"/>
                </a:solidFill>
              </a:rPr>
              <a:t>Поширення ідеологій екстремізму серед молоді.</a:t>
            </a:r>
          </a:p>
          <a:p>
            <a:pPr>
              <a:lnSpc>
                <a:spcPct val="150000"/>
              </a:lnSpc>
              <a:buFont typeface="+mj-lt"/>
              <a:buAutoNum type="arabicPeriod"/>
            </a:pPr>
            <a:r>
              <a:rPr lang="uk-UA" dirty="0">
                <a:solidFill>
                  <a:srgbClr val="224A98"/>
                </a:solidFill>
              </a:rPr>
              <a:t>Вплив пандемій на соціальну стабільність.</a:t>
            </a:r>
          </a:p>
        </p:txBody>
      </p:sp>
      <p:pic>
        <p:nvPicPr>
          <p:cNvPr id="4100" name="Picture 4" descr="Participarea la vot – modele de cercetare | Fundatia Multumedia pentru  Democratie Loca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8084" y="3516630"/>
            <a:ext cx="38862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028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static.ukrinform.com/photos/2024_11/1731595155-6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8526" y="701856"/>
            <a:ext cx="7254948" cy="592648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4873" y="6443671"/>
            <a:ext cx="11037454" cy="369332"/>
          </a:xfrm>
          <a:prstGeom prst="rect">
            <a:avLst/>
          </a:prstGeom>
        </p:spPr>
        <p:txBody>
          <a:bodyPr wrap="square">
            <a:spAutoFit/>
          </a:bodyPr>
          <a:lstStyle/>
          <a:p>
            <a:r>
              <a:rPr lang="uk-UA" dirty="0"/>
              <a:t>https://fact-news.com.ua/viyna-vseredini-yak-polyarizatsiya-ruynue-ukrainske-suspilstvo/</a:t>
            </a:r>
          </a:p>
        </p:txBody>
      </p:sp>
    </p:spTree>
    <p:extLst>
      <p:ext uri="{BB962C8B-B14F-4D97-AF65-F5344CB8AC3E}">
        <p14:creationId xmlns:p14="http://schemas.microsoft.com/office/powerpoint/2010/main" val="2787494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58618" y="840747"/>
            <a:ext cx="11785599" cy="646331"/>
          </a:xfrm>
          <a:prstGeom prst="rect">
            <a:avLst/>
          </a:prstGeom>
        </p:spPr>
        <p:txBody>
          <a:bodyPr wrap="square">
            <a:spAutoFit/>
          </a:bodyPr>
          <a:lstStyle/>
          <a:p>
            <a:pPr algn="just"/>
            <a:r>
              <a:rPr lang="uk-UA" b="1" dirty="0">
                <a:solidFill>
                  <a:srgbClr val="224A98"/>
                </a:solidFill>
                <a:latin typeface="Roboto"/>
              </a:rPr>
              <a:t>Технологічні фактори </a:t>
            </a:r>
            <a:r>
              <a:rPr lang="uk-UA" dirty="0">
                <a:solidFill>
                  <a:srgbClr val="224A98"/>
                </a:solidFill>
                <a:latin typeface="Roboto"/>
              </a:rPr>
              <a:t>передбачають вплив </a:t>
            </a:r>
            <a:r>
              <a:rPr lang="uk-UA" dirty="0" smtClean="0">
                <a:solidFill>
                  <a:srgbClr val="224A98"/>
                </a:solidFill>
                <a:latin typeface="Roboto"/>
              </a:rPr>
              <a:t>нових технологій, що </a:t>
            </a:r>
            <a:r>
              <a:rPr lang="uk-UA" dirty="0">
                <a:solidFill>
                  <a:srgbClr val="224A98"/>
                </a:solidFill>
                <a:latin typeface="Roboto"/>
              </a:rPr>
              <a:t>включає досягнення в цифрових технологіях, автоматизації, дослідженнях і розробках </a:t>
            </a:r>
            <a:r>
              <a:rPr lang="uk-UA" dirty="0" smtClean="0">
                <a:solidFill>
                  <a:srgbClr val="224A98"/>
                </a:solidFill>
                <a:latin typeface="Roboto"/>
              </a:rPr>
              <a:t>і </a:t>
            </a:r>
            <a:r>
              <a:rPr lang="uk-UA" dirty="0" err="1" smtClean="0">
                <a:solidFill>
                  <a:srgbClr val="224A98"/>
                </a:solidFill>
                <a:latin typeface="Roboto"/>
              </a:rPr>
              <a:t>кібербезпеці</a:t>
            </a:r>
            <a:r>
              <a:rPr lang="uk-UA" dirty="0">
                <a:solidFill>
                  <a:srgbClr val="224A98"/>
                </a:solidFill>
                <a:latin typeface="Roboto"/>
              </a:rPr>
              <a:t>:</a:t>
            </a:r>
            <a:endParaRPr lang="uk-UA" dirty="0">
              <a:solidFill>
                <a:srgbClr val="224A98"/>
              </a:solidFill>
            </a:endParaRPr>
          </a:p>
        </p:txBody>
      </p:sp>
      <p:sp>
        <p:nvSpPr>
          <p:cNvPr id="4" name="Прямоугольник 3"/>
          <p:cNvSpPr/>
          <p:nvPr/>
        </p:nvSpPr>
        <p:spPr>
          <a:xfrm>
            <a:off x="527428" y="1727678"/>
            <a:ext cx="10732654" cy="2585323"/>
          </a:xfrm>
          <a:prstGeom prst="rect">
            <a:avLst/>
          </a:prstGeom>
        </p:spPr>
        <p:txBody>
          <a:bodyPr wrap="square">
            <a:spAutoFit/>
          </a:bodyPr>
          <a:lstStyle/>
          <a:p>
            <a:pPr>
              <a:buFont typeface="Arial" panose="020B0604020202020204" pitchFamily="34" charset="0"/>
              <a:buChar char="•"/>
            </a:pPr>
            <a:r>
              <a:rPr lang="uk-UA" dirty="0" smtClean="0">
                <a:solidFill>
                  <a:srgbClr val="224A98"/>
                </a:solidFill>
                <a:latin typeface="Roboto"/>
              </a:rPr>
              <a:t>дослідницько-конструкторські </a:t>
            </a:r>
            <a:r>
              <a:rPr lang="uk-UA" dirty="0">
                <a:solidFill>
                  <a:srgbClr val="224A98"/>
                </a:solidFill>
                <a:latin typeface="Roboto"/>
              </a:rPr>
              <a:t>можливості </a:t>
            </a:r>
            <a:endParaRPr lang="uk-UA" dirty="0" smtClean="0">
              <a:solidFill>
                <a:srgbClr val="224A98"/>
              </a:solidFill>
              <a:latin typeface="Roboto"/>
            </a:endParaRPr>
          </a:p>
          <a:p>
            <a:pPr>
              <a:buFont typeface="Arial" panose="020B0604020202020204" pitchFamily="34" charset="0"/>
              <a:buChar char="•"/>
            </a:pPr>
            <a:r>
              <a:rPr lang="uk-UA" dirty="0">
                <a:solidFill>
                  <a:srgbClr val="224A98"/>
                </a:solidFill>
                <a:latin typeface="Roboto"/>
              </a:rPr>
              <a:t>і</a:t>
            </a:r>
            <a:r>
              <a:rPr lang="uk-UA" dirty="0" smtClean="0">
                <a:solidFill>
                  <a:srgbClr val="224A98"/>
                </a:solidFill>
                <a:latin typeface="Roboto"/>
              </a:rPr>
              <a:t>нноваційне виробництво </a:t>
            </a:r>
            <a:r>
              <a:rPr lang="uk-UA" dirty="0">
                <a:solidFill>
                  <a:srgbClr val="224A98"/>
                </a:solidFill>
                <a:latin typeface="Roboto"/>
              </a:rPr>
              <a:t>товарів і послуг</a:t>
            </a:r>
          </a:p>
          <a:p>
            <a:pPr>
              <a:buFont typeface="Arial" panose="020B0604020202020204" pitchFamily="34" charset="0"/>
              <a:buChar char="•"/>
            </a:pPr>
            <a:r>
              <a:rPr lang="uk-UA" dirty="0" smtClean="0">
                <a:solidFill>
                  <a:srgbClr val="224A98"/>
                </a:solidFill>
                <a:latin typeface="Roboto"/>
              </a:rPr>
              <a:t>інноваційне розповсюдження </a:t>
            </a:r>
            <a:r>
              <a:rPr lang="uk-UA" dirty="0">
                <a:solidFill>
                  <a:srgbClr val="224A98"/>
                </a:solidFill>
                <a:latin typeface="Roboto"/>
              </a:rPr>
              <a:t>товарів і послуг</a:t>
            </a:r>
          </a:p>
          <a:p>
            <a:pPr>
              <a:buFont typeface="Arial" panose="020B0604020202020204" pitchFamily="34" charset="0"/>
              <a:buChar char="•"/>
            </a:pPr>
            <a:r>
              <a:rPr lang="uk-UA" dirty="0" smtClean="0">
                <a:solidFill>
                  <a:srgbClr val="224A98"/>
                </a:solidFill>
                <a:latin typeface="Roboto"/>
              </a:rPr>
              <a:t>цифрові технології</a:t>
            </a:r>
            <a:endParaRPr lang="uk-UA" dirty="0">
              <a:solidFill>
                <a:srgbClr val="224A98"/>
              </a:solidFill>
              <a:latin typeface="Roboto"/>
            </a:endParaRPr>
          </a:p>
          <a:p>
            <a:pPr>
              <a:buFont typeface="Arial" panose="020B0604020202020204" pitchFamily="34" charset="0"/>
              <a:buChar char="•"/>
            </a:pPr>
            <a:r>
              <a:rPr lang="uk-UA" dirty="0">
                <a:solidFill>
                  <a:srgbClr val="224A98"/>
                </a:solidFill>
                <a:latin typeface="Roboto"/>
              </a:rPr>
              <a:t>автоматизація</a:t>
            </a:r>
          </a:p>
          <a:p>
            <a:pPr>
              <a:buFont typeface="Arial" panose="020B0604020202020204" pitchFamily="34" charset="0"/>
              <a:buChar char="•"/>
            </a:pPr>
            <a:r>
              <a:rPr lang="uk-UA" dirty="0" smtClean="0">
                <a:solidFill>
                  <a:srgbClr val="224A98"/>
                </a:solidFill>
                <a:latin typeface="Roboto"/>
              </a:rPr>
              <a:t>інтернет речей</a:t>
            </a:r>
            <a:endParaRPr lang="en-GB" dirty="0">
              <a:solidFill>
                <a:srgbClr val="224A98"/>
              </a:solidFill>
              <a:latin typeface="Roboto"/>
            </a:endParaRPr>
          </a:p>
          <a:p>
            <a:pPr>
              <a:buFont typeface="Arial" panose="020B0604020202020204" pitchFamily="34" charset="0"/>
              <a:buChar char="•"/>
            </a:pPr>
            <a:r>
              <a:rPr lang="uk-UA" dirty="0">
                <a:solidFill>
                  <a:srgbClr val="224A98"/>
                </a:solidFill>
                <a:latin typeface="Roboto"/>
              </a:rPr>
              <a:t>н</a:t>
            </a:r>
            <a:r>
              <a:rPr lang="uk-UA" dirty="0" smtClean="0">
                <a:solidFill>
                  <a:srgbClr val="224A98"/>
                </a:solidFill>
                <a:latin typeface="Roboto"/>
              </a:rPr>
              <a:t>ові </a:t>
            </a:r>
            <a:r>
              <a:rPr lang="uk-UA" dirty="0">
                <a:solidFill>
                  <a:srgbClr val="224A98"/>
                </a:solidFill>
                <a:latin typeface="Roboto"/>
              </a:rPr>
              <a:t>технології</a:t>
            </a:r>
          </a:p>
          <a:p>
            <a:pPr>
              <a:buFont typeface="Arial" panose="020B0604020202020204" pitchFamily="34" charset="0"/>
              <a:buChar char="•"/>
            </a:pPr>
            <a:r>
              <a:rPr lang="uk-UA" dirty="0" smtClean="0">
                <a:solidFill>
                  <a:srgbClr val="224A98"/>
                </a:solidFill>
                <a:latin typeface="Roboto"/>
              </a:rPr>
              <a:t>авторське </a:t>
            </a:r>
            <a:r>
              <a:rPr lang="uk-UA" dirty="0">
                <a:solidFill>
                  <a:srgbClr val="224A98"/>
                </a:solidFill>
                <a:latin typeface="Roboto"/>
              </a:rPr>
              <a:t>право або патентний захист інтелектуальної власності </a:t>
            </a:r>
            <a:r>
              <a:rPr lang="uk-UA" dirty="0" smtClean="0">
                <a:solidFill>
                  <a:srgbClr val="224A98"/>
                </a:solidFill>
                <a:latin typeface="Roboto"/>
              </a:rPr>
              <a:t>та </a:t>
            </a:r>
            <a:r>
              <a:rPr lang="uk-UA" dirty="0">
                <a:solidFill>
                  <a:srgbClr val="224A98"/>
                </a:solidFill>
                <a:latin typeface="Roboto"/>
              </a:rPr>
              <a:t>їхня ефективність</a:t>
            </a:r>
          </a:p>
          <a:p>
            <a:pPr>
              <a:buFont typeface="Arial" panose="020B0604020202020204" pitchFamily="34" charset="0"/>
              <a:buChar char="•"/>
            </a:pPr>
            <a:r>
              <a:rPr lang="uk-UA" dirty="0" smtClean="0">
                <a:solidFill>
                  <a:srgbClr val="224A98"/>
                </a:solidFill>
                <a:latin typeface="Roboto"/>
              </a:rPr>
              <a:t>технологічна </a:t>
            </a:r>
            <a:r>
              <a:rPr lang="uk-UA" dirty="0">
                <a:solidFill>
                  <a:srgbClr val="224A98"/>
                </a:solidFill>
                <a:latin typeface="Roboto"/>
              </a:rPr>
              <a:t>обізнаність і майстерність</a:t>
            </a:r>
            <a:endParaRPr lang="uk-UA" b="0" i="0" dirty="0">
              <a:solidFill>
                <a:srgbClr val="224A98"/>
              </a:solidFill>
              <a:effectLst/>
              <a:latin typeface="Roboto"/>
            </a:endParaRPr>
          </a:p>
        </p:txBody>
      </p:sp>
      <p:pic>
        <p:nvPicPr>
          <p:cNvPr id="23554" name="Picture 2" descr="Інформаційні ресурси та технології"/>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49859" y="3914934"/>
            <a:ext cx="5094358" cy="285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17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4991" y="840747"/>
            <a:ext cx="9965081" cy="4619854"/>
          </a:xfrm>
          <a:prstGeom prst="rect">
            <a:avLst/>
          </a:prstGeom>
        </p:spPr>
        <p:txBody>
          <a:bodyPr wrap="square">
            <a:spAutoFit/>
          </a:bodyPr>
          <a:lstStyle/>
          <a:p>
            <a:pPr>
              <a:lnSpc>
                <a:spcPct val="150000"/>
              </a:lnSpc>
            </a:pPr>
            <a:r>
              <a:rPr lang="uk-UA" b="1" dirty="0">
                <a:solidFill>
                  <a:srgbClr val="224A98"/>
                </a:solidFill>
              </a:rPr>
              <a:t>4. Технологічні фактори (</a:t>
            </a:r>
            <a:r>
              <a:rPr lang="en-GB" b="1" dirty="0">
                <a:solidFill>
                  <a:srgbClr val="224A98"/>
                </a:solidFill>
              </a:rPr>
              <a:t>Technological)</a:t>
            </a:r>
          </a:p>
          <a:p>
            <a:pPr>
              <a:lnSpc>
                <a:spcPct val="150000"/>
              </a:lnSpc>
              <a:buFont typeface="+mj-lt"/>
              <a:buAutoNum type="arabicPeriod"/>
            </a:pPr>
            <a:r>
              <a:rPr lang="uk-UA" dirty="0" err="1">
                <a:solidFill>
                  <a:srgbClr val="224A98"/>
                </a:solidFill>
              </a:rPr>
              <a:t>Кібербезпека</a:t>
            </a:r>
            <a:r>
              <a:rPr lang="uk-UA" dirty="0">
                <a:solidFill>
                  <a:srgbClr val="224A98"/>
                </a:solidFill>
              </a:rPr>
              <a:t> та ризики </a:t>
            </a:r>
            <a:r>
              <a:rPr lang="uk-UA" dirty="0" err="1">
                <a:solidFill>
                  <a:srgbClr val="224A98"/>
                </a:solidFill>
              </a:rPr>
              <a:t>хакерських</a:t>
            </a:r>
            <a:r>
              <a:rPr lang="uk-UA" dirty="0">
                <a:solidFill>
                  <a:srgbClr val="224A98"/>
                </a:solidFill>
              </a:rPr>
              <a:t> атак на критичну інфраструктуру.</a:t>
            </a:r>
          </a:p>
          <a:p>
            <a:pPr>
              <a:lnSpc>
                <a:spcPct val="150000"/>
              </a:lnSpc>
              <a:buFont typeface="+mj-lt"/>
              <a:buAutoNum type="arabicPeriod"/>
            </a:pPr>
            <a:r>
              <a:rPr lang="uk-UA" dirty="0">
                <a:solidFill>
                  <a:srgbClr val="224A98"/>
                </a:solidFill>
              </a:rPr>
              <a:t>Використання штучного інтелекту у військовій сфері.</a:t>
            </a:r>
          </a:p>
          <a:p>
            <a:pPr>
              <a:lnSpc>
                <a:spcPct val="150000"/>
              </a:lnSpc>
              <a:buFont typeface="+mj-lt"/>
              <a:buAutoNum type="arabicPeriod"/>
            </a:pPr>
            <a:r>
              <a:rPr lang="uk-UA" dirty="0">
                <a:solidFill>
                  <a:srgbClr val="224A98"/>
                </a:solidFill>
              </a:rPr>
              <a:t>Розвиток </a:t>
            </a:r>
            <a:r>
              <a:rPr lang="uk-UA" dirty="0" err="1">
                <a:solidFill>
                  <a:srgbClr val="224A98"/>
                </a:solidFill>
              </a:rPr>
              <a:t>дронів</a:t>
            </a:r>
            <a:r>
              <a:rPr lang="uk-UA" dirty="0">
                <a:solidFill>
                  <a:srgbClr val="224A98"/>
                </a:solidFill>
              </a:rPr>
              <a:t> та безпілотних систем у безпеці.</a:t>
            </a:r>
          </a:p>
          <a:p>
            <a:pPr>
              <a:lnSpc>
                <a:spcPct val="150000"/>
              </a:lnSpc>
              <a:buFont typeface="+mj-lt"/>
              <a:buAutoNum type="arabicPeriod"/>
            </a:pPr>
            <a:r>
              <a:rPr lang="uk-UA" dirty="0">
                <a:solidFill>
                  <a:srgbClr val="224A98"/>
                </a:solidFill>
              </a:rPr>
              <a:t>Використання біометричних систем контролю.</a:t>
            </a:r>
          </a:p>
          <a:p>
            <a:pPr>
              <a:lnSpc>
                <a:spcPct val="150000"/>
              </a:lnSpc>
              <a:buFont typeface="+mj-lt"/>
              <a:buAutoNum type="arabicPeriod"/>
            </a:pPr>
            <a:r>
              <a:rPr lang="uk-UA" dirty="0">
                <a:solidFill>
                  <a:srgbClr val="224A98"/>
                </a:solidFill>
              </a:rPr>
              <a:t>Системи масового стеження та їхній вплив на конфіденційність.</a:t>
            </a:r>
          </a:p>
          <a:p>
            <a:pPr>
              <a:lnSpc>
                <a:spcPct val="150000"/>
              </a:lnSpc>
              <a:buFont typeface="+mj-lt"/>
              <a:buAutoNum type="arabicPeriod"/>
            </a:pPr>
            <a:r>
              <a:rPr lang="uk-UA" dirty="0">
                <a:solidFill>
                  <a:srgbClr val="224A98"/>
                </a:solidFill>
              </a:rPr>
              <a:t>Захист інформаційних систем державного управління.</a:t>
            </a:r>
          </a:p>
          <a:p>
            <a:pPr>
              <a:lnSpc>
                <a:spcPct val="150000"/>
              </a:lnSpc>
              <a:buFont typeface="+mj-lt"/>
              <a:buAutoNum type="arabicPeriod"/>
            </a:pPr>
            <a:r>
              <a:rPr lang="uk-UA" dirty="0">
                <a:solidFill>
                  <a:srgbClr val="224A98"/>
                </a:solidFill>
              </a:rPr>
              <a:t>Розвиток 5</a:t>
            </a:r>
            <a:r>
              <a:rPr lang="en-GB" dirty="0">
                <a:solidFill>
                  <a:srgbClr val="224A98"/>
                </a:solidFill>
              </a:rPr>
              <a:t>G </a:t>
            </a:r>
            <a:r>
              <a:rPr lang="uk-UA" dirty="0">
                <a:solidFill>
                  <a:srgbClr val="224A98"/>
                </a:solidFill>
              </a:rPr>
              <a:t>і його потенційні ризики для безпеки.</a:t>
            </a:r>
          </a:p>
          <a:p>
            <a:pPr>
              <a:lnSpc>
                <a:spcPct val="150000"/>
              </a:lnSpc>
              <a:buFont typeface="+mj-lt"/>
              <a:buAutoNum type="arabicPeriod"/>
            </a:pPr>
            <a:r>
              <a:rPr lang="uk-UA" dirty="0">
                <a:solidFill>
                  <a:srgbClr val="224A98"/>
                </a:solidFill>
              </a:rPr>
              <a:t>Технології розпізнавання </a:t>
            </a:r>
            <a:r>
              <a:rPr lang="uk-UA" dirty="0" err="1">
                <a:solidFill>
                  <a:srgbClr val="224A98"/>
                </a:solidFill>
              </a:rPr>
              <a:t>облич</a:t>
            </a:r>
            <a:r>
              <a:rPr lang="uk-UA" dirty="0">
                <a:solidFill>
                  <a:srgbClr val="224A98"/>
                </a:solidFill>
              </a:rPr>
              <a:t> для контролю кордонів.</a:t>
            </a:r>
          </a:p>
          <a:p>
            <a:pPr>
              <a:lnSpc>
                <a:spcPct val="150000"/>
              </a:lnSpc>
              <a:buFont typeface="+mj-lt"/>
              <a:buAutoNum type="arabicPeriod"/>
            </a:pPr>
            <a:r>
              <a:rPr lang="uk-UA" dirty="0">
                <a:solidFill>
                  <a:srgbClr val="224A98"/>
                </a:solidFill>
              </a:rPr>
              <a:t>Застосування квантових технологій у криптографії.</a:t>
            </a:r>
          </a:p>
          <a:p>
            <a:pPr>
              <a:lnSpc>
                <a:spcPct val="150000"/>
              </a:lnSpc>
              <a:buFont typeface="+mj-lt"/>
              <a:buAutoNum type="arabicPeriod"/>
            </a:pPr>
            <a:r>
              <a:rPr lang="uk-UA" dirty="0">
                <a:solidFill>
                  <a:srgbClr val="224A98"/>
                </a:solidFill>
              </a:rPr>
              <a:t>Використання </a:t>
            </a:r>
            <a:r>
              <a:rPr lang="en-GB" dirty="0" err="1">
                <a:solidFill>
                  <a:srgbClr val="224A98"/>
                </a:solidFill>
              </a:rPr>
              <a:t>deepfake</a:t>
            </a:r>
            <a:r>
              <a:rPr lang="en-GB" dirty="0">
                <a:solidFill>
                  <a:srgbClr val="224A98"/>
                </a:solidFill>
              </a:rPr>
              <a:t>-</a:t>
            </a:r>
            <a:r>
              <a:rPr lang="uk-UA" dirty="0">
                <a:solidFill>
                  <a:srgbClr val="224A98"/>
                </a:solidFill>
              </a:rPr>
              <a:t>технологій у пропаганді та дезінформації.</a:t>
            </a:r>
          </a:p>
        </p:txBody>
      </p:sp>
      <p:pic>
        <p:nvPicPr>
          <p:cNvPr id="14338" name="Picture 2" descr="Важливі технологічні тренди 2021 року: версія Айкюжн ІТ"/>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6654" y="4069157"/>
            <a:ext cx="4907683" cy="267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90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7236" y="840747"/>
            <a:ext cx="11517746" cy="369332"/>
          </a:xfrm>
          <a:prstGeom prst="rect">
            <a:avLst/>
          </a:prstGeom>
        </p:spPr>
        <p:txBody>
          <a:bodyPr wrap="square">
            <a:spAutoFit/>
          </a:bodyPr>
          <a:lstStyle/>
          <a:p>
            <a:r>
              <a:rPr lang="ru-RU" b="1" dirty="0" err="1">
                <a:solidFill>
                  <a:srgbClr val="224A98"/>
                </a:solidFill>
                <a:latin typeface="Roboto"/>
              </a:rPr>
              <a:t>Правові</a:t>
            </a:r>
            <a:r>
              <a:rPr lang="ru-RU" b="1" dirty="0">
                <a:solidFill>
                  <a:srgbClr val="224A98"/>
                </a:solidFill>
                <a:latin typeface="Roboto"/>
              </a:rPr>
              <a:t> </a:t>
            </a:r>
            <a:r>
              <a:rPr lang="ru-RU" b="1" dirty="0" err="1">
                <a:solidFill>
                  <a:srgbClr val="224A98"/>
                </a:solidFill>
                <a:latin typeface="Roboto"/>
              </a:rPr>
              <a:t>чинники</a:t>
            </a:r>
            <a:r>
              <a:rPr lang="ru-RU" b="1" dirty="0">
                <a:solidFill>
                  <a:srgbClr val="224A98"/>
                </a:solidFill>
                <a:latin typeface="Roboto"/>
              </a:rPr>
              <a:t> </a:t>
            </a:r>
            <a:r>
              <a:rPr lang="ru-RU" dirty="0" err="1">
                <a:solidFill>
                  <a:srgbClr val="224A98"/>
                </a:solidFill>
                <a:latin typeface="Roboto"/>
              </a:rPr>
              <a:t>включають</a:t>
            </a:r>
            <a:r>
              <a:rPr lang="ru-RU" dirty="0">
                <a:solidFill>
                  <a:srgbClr val="224A98"/>
                </a:solidFill>
                <a:latin typeface="Roboto"/>
              </a:rPr>
              <a:t> </a:t>
            </a:r>
            <a:r>
              <a:rPr lang="ru-RU" dirty="0" err="1">
                <a:solidFill>
                  <a:srgbClr val="224A98"/>
                </a:solidFill>
                <a:latin typeface="Roboto"/>
              </a:rPr>
              <a:t>нормативне</a:t>
            </a:r>
            <a:r>
              <a:rPr lang="ru-RU" dirty="0">
                <a:solidFill>
                  <a:srgbClr val="224A98"/>
                </a:solidFill>
                <a:latin typeface="Roboto"/>
              </a:rPr>
              <a:t> </a:t>
            </a:r>
            <a:r>
              <a:rPr lang="ru-RU" dirty="0" err="1" smtClean="0">
                <a:solidFill>
                  <a:srgbClr val="224A98"/>
                </a:solidFill>
                <a:latin typeface="Roboto"/>
              </a:rPr>
              <a:t>середовище</a:t>
            </a:r>
            <a:r>
              <a:rPr lang="ru-RU" dirty="0" smtClean="0">
                <a:solidFill>
                  <a:srgbClr val="224A98"/>
                </a:solidFill>
                <a:latin typeface="Roboto"/>
              </a:rPr>
              <a:t>:</a:t>
            </a:r>
            <a:endParaRPr lang="uk-UA" dirty="0">
              <a:solidFill>
                <a:srgbClr val="224A98"/>
              </a:solidFill>
            </a:endParaRPr>
          </a:p>
        </p:txBody>
      </p:sp>
      <p:pic>
        <p:nvPicPr>
          <p:cNvPr id="11268" name="Picture 4" descr="Роль права в житті кожної людин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3502" y="2503055"/>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a:xfrm>
            <a:off x="646545" y="1619240"/>
            <a:ext cx="6096000" cy="1477328"/>
          </a:xfrm>
          <a:prstGeom prst="rect">
            <a:avLst/>
          </a:prstGeom>
        </p:spPr>
        <p:txBody>
          <a:bodyPr>
            <a:spAutoFit/>
          </a:bodyPr>
          <a:lstStyle/>
          <a:p>
            <a:pPr>
              <a:buFont typeface="Arial" panose="020B0604020202020204" pitchFamily="34" charset="0"/>
              <a:buChar char="•"/>
            </a:pPr>
            <a:r>
              <a:rPr lang="ru-RU" dirty="0">
                <a:solidFill>
                  <a:srgbClr val="224A98"/>
                </a:solidFill>
                <a:latin typeface="Roboto"/>
              </a:rPr>
              <a:t>Правила </a:t>
            </a:r>
            <a:endParaRPr lang="ru-RU" dirty="0" smtClean="0">
              <a:solidFill>
                <a:srgbClr val="224A98"/>
              </a:solidFill>
              <a:latin typeface="Roboto"/>
            </a:endParaRPr>
          </a:p>
          <a:p>
            <a:pPr>
              <a:buFont typeface="Arial" panose="020B0604020202020204" pitchFamily="34" charset="0"/>
              <a:buChar char="•"/>
            </a:pPr>
            <a:r>
              <a:rPr lang="ru-RU" dirty="0" err="1" smtClean="0">
                <a:solidFill>
                  <a:srgbClr val="224A98"/>
                </a:solidFill>
                <a:latin typeface="Roboto"/>
              </a:rPr>
              <a:t>Закони</a:t>
            </a:r>
            <a:endParaRPr lang="ru-RU" dirty="0">
              <a:solidFill>
                <a:srgbClr val="224A98"/>
              </a:solidFill>
              <a:latin typeface="Roboto"/>
            </a:endParaRPr>
          </a:p>
          <a:p>
            <a:pPr>
              <a:buFont typeface="Arial" panose="020B0604020202020204" pitchFamily="34" charset="0"/>
              <a:buChar char="•"/>
            </a:pPr>
            <a:r>
              <a:rPr lang="ru-RU" dirty="0" err="1" smtClean="0">
                <a:solidFill>
                  <a:srgbClr val="224A98"/>
                </a:solidFill>
                <a:latin typeface="Roboto"/>
              </a:rPr>
              <a:t>Вимоги</a:t>
            </a:r>
            <a:endParaRPr lang="ru-RU" dirty="0">
              <a:solidFill>
                <a:srgbClr val="224A98"/>
              </a:solidFill>
              <a:latin typeface="Roboto"/>
            </a:endParaRPr>
          </a:p>
          <a:p>
            <a:pPr>
              <a:buFont typeface="Arial" panose="020B0604020202020204" pitchFamily="34" charset="0"/>
              <a:buChar char="•"/>
            </a:pPr>
            <a:r>
              <a:rPr lang="ru-RU" dirty="0" err="1" smtClean="0">
                <a:solidFill>
                  <a:srgbClr val="224A98"/>
                </a:solidFill>
                <a:latin typeface="Roboto"/>
              </a:rPr>
              <a:t>Стандарти</a:t>
            </a:r>
            <a:r>
              <a:rPr lang="ru-RU" dirty="0" smtClean="0">
                <a:solidFill>
                  <a:srgbClr val="224A98"/>
                </a:solidFill>
                <a:latin typeface="Roboto"/>
              </a:rPr>
              <a:t> </a:t>
            </a:r>
          </a:p>
          <a:p>
            <a:pPr>
              <a:buFont typeface="Arial" panose="020B0604020202020204" pitchFamily="34" charset="0"/>
              <a:buChar char="•"/>
            </a:pPr>
            <a:r>
              <a:rPr lang="ru-RU" dirty="0" err="1" smtClean="0">
                <a:solidFill>
                  <a:srgbClr val="224A98"/>
                </a:solidFill>
                <a:latin typeface="Roboto"/>
              </a:rPr>
              <a:t>Ліцензії</a:t>
            </a:r>
            <a:r>
              <a:rPr lang="ru-RU" dirty="0" smtClean="0">
                <a:solidFill>
                  <a:srgbClr val="224A98"/>
                </a:solidFill>
                <a:latin typeface="Roboto"/>
              </a:rPr>
              <a:t> </a:t>
            </a:r>
            <a:r>
              <a:rPr lang="ru-RU" dirty="0">
                <a:solidFill>
                  <a:srgbClr val="224A98"/>
                </a:solidFill>
                <a:latin typeface="Roboto"/>
              </a:rPr>
              <a:t>та </a:t>
            </a:r>
            <a:r>
              <a:rPr lang="ru-RU" dirty="0" err="1">
                <a:solidFill>
                  <a:srgbClr val="224A98"/>
                </a:solidFill>
                <a:latin typeface="Roboto"/>
              </a:rPr>
              <a:t>дозволи</a:t>
            </a:r>
            <a:endParaRPr lang="ru-RU" b="0" i="0" dirty="0">
              <a:solidFill>
                <a:srgbClr val="224A98"/>
              </a:solidFill>
              <a:effectLst/>
              <a:latin typeface="Roboto"/>
            </a:endParaRPr>
          </a:p>
        </p:txBody>
      </p:sp>
    </p:spTree>
    <p:extLst>
      <p:ext uri="{BB962C8B-B14F-4D97-AF65-F5344CB8AC3E}">
        <p14:creationId xmlns:p14="http://schemas.microsoft.com/office/powerpoint/2010/main" val="2912193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41745" y="924789"/>
            <a:ext cx="9033163" cy="4619854"/>
          </a:xfrm>
          <a:prstGeom prst="rect">
            <a:avLst/>
          </a:prstGeom>
        </p:spPr>
        <p:txBody>
          <a:bodyPr wrap="square">
            <a:spAutoFit/>
          </a:bodyPr>
          <a:lstStyle/>
          <a:p>
            <a:pPr>
              <a:lnSpc>
                <a:spcPct val="150000"/>
              </a:lnSpc>
            </a:pPr>
            <a:r>
              <a:rPr lang="uk-UA" b="1" dirty="0">
                <a:solidFill>
                  <a:srgbClr val="224A98"/>
                </a:solidFill>
              </a:rPr>
              <a:t>5. Правові фактори (</a:t>
            </a:r>
            <a:r>
              <a:rPr lang="en-GB" b="1" dirty="0">
                <a:solidFill>
                  <a:srgbClr val="224A98"/>
                </a:solidFill>
              </a:rPr>
              <a:t>Legal)</a:t>
            </a:r>
          </a:p>
          <a:p>
            <a:pPr>
              <a:lnSpc>
                <a:spcPct val="150000"/>
              </a:lnSpc>
              <a:buFont typeface="+mj-lt"/>
              <a:buAutoNum type="arabicPeriod"/>
            </a:pPr>
            <a:r>
              <a:rPr lang="uk-UA" dirty="0">
                <a:solidFill>
                  <a:srgbClr val="224A98"/>
                </a:solidFill>
              </a:rPr>
              <a:t>Міжнародні угоди щодо контролю за озброєнням.</a:t>
            </a:r>
          </a:p>
          <a:p>
            <a:pPr>
              <a:lnSpc>
                <a:spcPct val="150000"/>
              </a:lnSpc>
              <a:buFont typeface="+mj-lt"/>
              <a:buAutoNum type="arabicPeriod"/>
            </a:pPr>
            <a:r>
              <a:rPr lang="uk-UA" dirty="0">
                <a:solidFill>
                  <a:srgbClr val="224A98"/>
                </a:solidFill>
              </a:rPr>
              <a:t>Законодавство про боротьбу з тероризмом.</a:t>
            </a:r>
          </a:p>
          <a:p>
            <a:pPr>
              <a:lnSpc>
                <a:spcPct val="150000"/>
              </a:lnSpc>
              <a:buFont typeface="+mj-lt"/>
              <a:buAutoNum type="arabicPeriod"/>
            </a:pPr>
            <a:r>
              <a:rPr lang="uk-UA" dirty="0">
                <a:solidFill>
                  <a:srgbClr val="224A98"/>
                </a:solidFill>
              </a:rPr>
              <a:t>Регулювання використання військових технологій (ШІ, автономні системи).</a:t>
            </a:r>
          </a:p>
          <a:p>
            <a:pPr>
              <a:lnSpc>
                <a:spcPct val="150000"/>
              </a:lnSpc>
              <a:buFont typeface="+mj-lt"/>
              <a:buAutoNum type="arabicPeriod"/>
            </a:pPr>
            <a:r>
              <a:rPr lang="uk-UA" dirty="0">
                <a:solidFill>
                  <a:srgbClr val="224A98"/>
                </a:solidFill>
              </a:rPr>
              <a:t>Захист прав людини у сфері національної безпеки.</a:t>
            </a:r>
          </a:p>
          <a:p>
            <a:pPr>
              <a:lnSpc>
                <a:spcPct val="150000"/>
              </a:lnSpc>
              <a:buFont typeface="+mj-lt"/>
              <a:buAutoNum type="arabicPeriod"/>
            </a:pPr>
            <a:r>
              <a:rPr lang="uk-UA" dirty="0">
                <a:solidFill>
                  <a:srgbClr val="224A98"/>
                </a:solidFill>
              </a:rPr>
              <a:t>Політика екстрадиції злочинців між країнами.</a:t>
            </a:r>
          </a:p>
          <a:p>
            <a:pPr>
              <a:lnSpc>
                <a:spcPct val="150000"/>
              </a:lnSpc>
              <a:buFont typeface="+mj-lt"/>
              <a:buAutoNum type="arabicPeriod"/>
            </a:pPr>
            <a:r>
              <a:rPr lang="uk-UA" dirty="0">
                <a:solidFill>
                  <a:srgbClr val="224A98"/>
                </a:solidFill>
              </a:rPr>
              <a:t>Антикорупційне законодавство у сфері безпеки.</a:t>
            </a:r>
          </a:p>
          <a:p>
            <a:pPr>
              <a:lnSpc>
                <a:spcPct val="150000"/>
              </a:lnSpc>
              <a:buFont typeface="+mj-lt"/>
              <a:buAutoNum type="arabicPeriod"/>
            </a:pPr>
            <a:r>
              <a:rPr lang="uk-UA" dirty="0">
                <a:solidFill>
                  <a:srgbClr val="224A98"/>
                </a:solidFill>
              </a:rPr>
              <a:t>Закони щодо інформаційної безпеки та захисту персональних даних.</a:t>
            </a:r>
          </a:p>
          <a:p>
            <a:pPr>
              <a:lnSpc>
                <a:spcPct val="150000"/>
              </a:lnSpc>
              <a:buFont typeface="+mj-lt"/>
              <a:buAutoNum type="arabicPeriod"/>
            </a:pPr>
            <a:r>
              <a:rPr lang="uk-UA" dirty="0">
                <a:solidFill>
                  <a:srgbClr val="224A98"/>
                </a:solidFill>
              </a:rPr>
              <a:t>Регулювання діяльності спецслужб.</a:t>
            </a:r>
          </a:p>
          <a:p>
            <a:pPr>
              <a:lnSpc>
                <a:spcPct val="150000"/>
              </a:lnSpc>
              <a:buFont typeface="+mj-lt"/>
              <a:buAutoNum type="arabicPeriod"/>
            </a:pPr>
            <a:r>
              <a:rPr lang="uk-UA" dirty="0">
                <a:solidFill>
                  <a:srgbClr val="224A98"/>
                </a:solidFill>
              </a:rPr>
              <a:t>Юридична відповідальність за порушення воєнних злочинів.</a:t>
            </a:r>
          </a:p>
          <a:p>
            <a:pPr>
              <a:lnSpc>
                <a:spcPct val="150000"/>
              </a:lnSpc>
              <a:buFont typeface="+mj-lt"/>
              <a:buAutoNum type="arabicPeriod"/>
            </a:pPr>
            <a:r>
              <a:rPr lang="uk-UA" dirty="0">
                <a:solidFill>
                  <a:srgbClr val="224A98"/>
                </a:solidFill>
              </a:rPr>
              <a:t>Закони про </a:t>
            </a:r>
            <a:r>
              <a:rPr lang="uk-UA" dirty="0" err="1">
                <a:solidFill>
                  <a:srgbClr val="224A98"/>
                </a:solidFill>
              </a:rPr>
              <a:t>кібербезпеку</a:t>
            </a:r>
            <a:r>
              <a:rPr lang="uk-UA" dirty="0">
                <a:solidFill>
                  <a:srgbClr val="224A98"/>
                </a:solidFill>
              </a:rPr>
              <a:t> та цифровий суверенітет.</a:t>
            </a:r>
          </a:p>
        </p:txBody>
      </p:sp>
      <p:pic>
        <p:nvPicPr>
          <p:cNvPr id="11266" name="Picture 2" descr="Повторне дослідження доказів: практика ВС / Публикации /  Судебно-юридическая газет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9228" y="4269126"/>
            <a:ext cx="4072206" cy="255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9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06399" y="926098"/>
            <a:ext cx="11619345" cy="646331"/>
          </a:xfrm>
          <a:prstGeom prst="rect">
            <a:avLst/>
          </a:prstGeom>
        </p:spPr>
        <p:txBody>
          <a:bodyPr wrap="square">
            <a:spAutoFit/>
          </a:bodyPr>
          <a:lstStyle/>
          <a:p>
            <a:pPr algn="just"/>
            <a:r>
              <a:rPr lang="ru-RU" dirty="0" err="1">
                <a:solidFill>
                  <a:srgbClr val="224A98"/>
                </a:solidFill>
                <a:latin typeface="Roboto"/>
              </a:rPr>
              <a:t>Фактори</a:t>
            </a:r>
            <a:r>
              <a:rPr lang="ru-RU" dirty="0">
                <a:solidFill>
                  <a:srgbClr val="224A98"/>
                </a:solidFill>
                <a:latin typeface="Roboto"/>
              </a:rPr>
              <a:t> </a:t>
            </a:r>
            <a:r>
              <a:rPr lang="ru-RU" dirty="0" err="1">
                <a:solidFill>
                  <a:srgbClr val="224A98"/>
                </a:solidFill>
                <a:latin typeface="Roboto"/>
              </a:rPr>
              <a:t>навколишнього</a:t>
            </a:r>
            <a:r>
              <a:rPr lang="ru-RU" dirty="0">
                <a:solidFill>
                  <a:srgbClr val="224A98"/>
                </a:solidFill>
                <a:latin typeface="Roboto"/>
              </a:rPr>
              <a:t> </a:t>
            </a:r>
            <a:r>
              <a:rPr lang="ru-RU" dirty="0" err="1">
                <a:solidFill>
                  <a:srgbClr val="224A98"/>
                </a:solidFill>
                <a:latin typeface="Roboto"/>
              </a:rPr>
              <a:t>середовища</a:t>
            </a:r>
            <a:r>
              <a:rPr lang="ru-RU" dirty="0">
                <a:solidFill>
                  <a:srgbClr val="224A98"/>
                </a:solidFill>
                <a:latin typeface="Roboto"/>
              </a:rPr>
              <a:t>, </a:t>
            </a:r>
            <a:r>
              <a:rPr lang="ru-RU" dirty="0" err="1">
                <a:solidFill>
                  <a:srgbClr val="224A98"/>
                </a:solidFill>
                <a:latin typeface="Roboto"/>
              </a:rPr>
              <a:t>які</a:t>
            </a:r>
            <a:r>
              <a:rPr lang="ru-RU" dirty="0">
                <a:solidFill>
                  <a:srgbClr val="224A98"/>
                </a:solidFill>
                <a:latin typeface="Roboto"/>
              </a:rPr>
              <a:t> </a:t>
            </a:r>
            <a:r>
              <a:rPr lang="ru-RU" dirty="0" err="1">
                <a:solidFill>
                  <a:srgbClr val="224A98"/>
                </a:solidFill>
                <a:latin typeface="Roboto"/>
              </a:rPr>
              <a:t>іноді</a:t>
            </a:r>
            <a:r>
              <a:rPr lang="ru-RU" dirty="0">
                <a:solidFill>
                  <a:srgbClr val="224A98"/>
                </a:solidFill>
                <a:latin typeface="Roboto"/>
              </a:rPr>
              <a:t> </a:t>
            </a:r>
            <a:r>
              <a:rPr lang="ru-RU" dirty="0" err="1">
                <a:solidFill>
                  <a:srgbClr val="224A98"/>
                </a:solidFill>
                <a:latin typeface="Roboto"/>
              </a:rPr>
              <a:t>називають</a:t>
            </a:r>
            <a:r>
              <a:rPr lang="ru-RU" dirty="0">
                <a:solidFill>
                  <a:srgbClr val="224A98"/>
                </a:solidFill>
                <a:latin typeface="Roboto"/>
              </a:rPr>
              <a:t> </a:t>
            </a:r>
            <a:r>
              <a:rPr lang="ru-RU" dirty="0" err="1">
                <a:solidFill>
                  <a:srgbClr val="224A98"/>
                </a:solidFill>
                <a:latin typeface="Roboto"/>
              </a:rPr>
              <a:t>екологічними</a:t>
            </a:r>
            <a:r>
              <a:rPr lang="ru-RU" dirty="0">
                <a:solidFill>
                  <a:srgbClr val="224A98"/>
                </a:solidFill>
                <a:latin typeface="Roboto"/>
              </a:rPr>
              <a:t> факторами, </a:t>
            </a:r>
            <a:r>
              <a:rPr lang="ru-RU" dirty="0" err="1">
                <a:solidFill>
                  <a:srgbClr val="224A98"/>
                </a:solidFill>
                <a:latin typeface="Roboto"/>
              </a:rPr>
              <a:t>стосуються</a:t>
            </a:r>
            <a:r>
              <a:rPr lang="ru-RU" dirty="0">
                <a:solidFill>
                  <a:srgbClr val="224A98"/>
                </a:solidFill>
                <a:latin typeface="Roboto"/>
              </a:rPr>
              <a:t> </a:t>
            </a:r>
            <a:r>
              <a:rPr lang="ru-RU" dirty="0" err="1">
                <a:solidFill>
                  <a:srgbClr val="224A98"/>
                </a:solidFill>
                <a:latin typeface="Roboto"/>
              </a:rPr>
              <a:t>фізичного</a:t>
            </a:r>
            <a:r>
              <a:rPr lang="ru-RU" dirty="0">
                <a:solidFill>
                  <a:srgbClr val="224A98"/>
                </a:solidFill>
                <a:latin typeface="Roboto"/>
              </a:rPr>
              <a:t> </a:t>
            </a:r>
            <a:r>
              <a:rPr lang="ru-RU" dirty="0" err="1">
                <a:solidFill>
                  <a:srgbClr val="224A98"/>
                </a:solidFill>
                <a:latin typeface="Roboto"/>
              </a:rPr>
              <a:t>середовища</a:t>
            </a:r>
            <a:r>
              <a:rPr lang="ru-RU" dirty="0">
                <a:solidFill>
                  <a:srgbClr val="224A98"/>
                </a:solidFill>
                <a:latin typeface="Roboto"/>
              </a:rPr>
              <a:t> та </a:t>
            </a:r>
            <a:r>
              <a:rPr lang="ru-RU" dirty="0" err="1">
                <a:solidFill>
                  <a:srgbClr val="224A98"/>
                </a:solidFill>
                <a:latin typeface="Roboto"/>
              </a:rPr>
              <a:t>екологічних</a:t>
            </a:r>
            <a:r>
              <a:rPr lang="ru-RU" dirty="0">
                <a:solidFill>
                  <a:srgbClr val="224A98"/>
                </a:solidFill>
                <a:latin typeface="Roboto"/>
              </a:rPr>
              <a:t> </a:t>
            </a:r>
            <a:r>
              <a:rPr lang="ru-RU" dirty="0" smtClean="0">
                <a:solidFill>
                  <a:srgbClr val="224A98"/>
                </a:solidFill>
                <a:latin typeface="Roboto"/>
              </a:rPr>
              <a:t>проблем:</a:t>
            </a:r>
            <a:endParaRPr lang="uk-UA" dirty="0">
              <a:solidFill>
                <a:srgbClr val="224A98"/>
              </a:solidFill>
            </a:endParaRPr>
          </a:p>
        </p:txBody>
      </p:sp>
      <p:sp>
        <p:nvSpPr>
          <p:cNvPr id="4" name="Прямоугольник 3"/>
          <p:cNvSpPr/>
          <p:nvPr/>
        </p:nvSpPr>
        <p:spPr>
          <a:xfrm>
            <a:off x="859937" y="1777407"/>
            <a:ext cx="8700655" cy="2031325"/>
          </a:xfrm>
          <a:prstGeom prst="rect">
            <a:avLst/>
          </a:prstGeom>
        </p:spPr>
        <p:txBody>
          <a:bodyPr wrap="square">
            <a:spAutoFit/>
          </a:bodyPr>
          <a:lstStyle/>
          <a:p>
            <a:pPr>
              <a:buFont typeface="Arial" panose="020B0604020202020204" pitchFamily="34" charset="0"/>
              <a:buChar char="•"/>
            </a:pPr>
            <a:r>
              <a:rPr lang="uk-UA" dirty="0" smtClean="0">
                <a:solidFill>
                  <a:srgbClr val="224A98"/>
                </a:solidFill>
                <a:latin typeface="Roboto"/>
              </a:rPr>
              <a:t>забруднення </a:t>
            </a:r>
            <a:r>
              <a:rPr lang="uk-UA" dirty="0">
                <a:solidFill>
                  <a:srgbClr val="224A98"/>
                </a:solidFill>
                <a:latin typeface="Roboto"/>
              </a:rPr>
              <a:t>та викиди парникових газів</a:t>
            </a:r>
          </a:p>
          <a:p>
            <a:pPr>
              <a:buFont typeface="Arial" panose="020B0604020202020204" pitchFamily="34" charset="0"/>
              <a:buChar char="•"/>
            </a:pPr>
            <a:r>
              <a:rPr lang="uk-UA" dirty="0" smtClean="0">
                <a:solidFill>
                  <a:srgbClr val="224A98"/>
                </a:solidFill>
                <a:latin typeface="Roboto"/>
              </a:rPr>
              <a:t>вуглецевий </a:t>
            </a:r>
            <a:r>
              <a:rPr lang="uk-UA" dirty="0">
                <a:solidFill>
                  <a:srgbClr val="224A98"/>
                </a:solidFill>
                <a:latin typeface="Roboto"/>
              </a:rPr>
              <a:t>слід</a:t>
            </a:r>
          </a:p>
          <a:p>
            <a:pPr>
              <a:buFont typeface="Arial" panose="020B0604020202020204" pitchFamily="34" charset="0"/>
              <a:buChar char="•"/>
            </a:pPr>
            <a:r>
              <a:rPr lang="uk-UA" dirty="0" smtClean="0">
                <a:solidFill>
                  <a:srgbClr val="224A98"/>
                </a:solidFill>
                <a:latin typeface="Roboto"/>
              </a:rPr>
              <a:t>клімат </a:t>
            </a:r>
            <a:r>
              <a:rPr lang="uk-UA" dirty="0">
                <a:solidFill>
                  <a:srgbClr val="224A98"/>
                </a:solidFill>
                <a:latin typeface="Roboto"/>
              </a:rPr>
              <a:t>і погода</a:t>
            </a:r>
          </a:p>
          <a:p>
            <a:pPr>
              <a:buFont typeface="Arial" panose="020B0604020202020204" pitchFamily="34" charset="0"/>
              <a:buChar char="•"/>
            </a:pPr>
            <a:r>
              <a:rPr lang="uk-UA" dirty="0">
                <a:solidFill>
                  <a:srgbClr val="224A98"/>
                </a:solidFill>
                <a:latin typeface="Roboto"/>
              </a:rPr>
              <a:t>с</a:t>
            </a:r>
            <a:r>
              <a:rPr lang="uk-UA" dirty="0" smtClean="0">
                <a:solidFill>
                  <a:srgbClr val="224A98"/>
                </a:solidFill>
                <a:latin typeface="Roboto"/>
              </a:rPr>
              <a:t>тихійні </a:t>
            </a:r>
            <a:r>
              <a:rPr lang="uk-UA" dirty="0">
                <a:solidFill>
                  <a:srgbClr val="224A98"/>
                </a:solidFill>
                <a:latin typeface="Roboto"/>
              </a:rPr>
              <a:t>лиха</a:t>
            </a:r>
          </a:p>
          <a:p>
            <a:pPr>
              <a:buFont typeface="Arial" panose="020B0604020202020204" pitchFamily="34" charset="0"/>
              <a:buChar char="•"/>
            </a:pPr>
            <a:r>
              <a:rPr lang="uk-UA" dirty="0" smtClean="0">
                <a:solidFill>
                  <a:srgbClr val="224A98"/>
                </a:solidFill>
                <a:latin typeface="Roboto"/>
              </a:rPr>
              <a:t>відновлювані </a:t>
            </a:r>
            <a:r>
              <a:rPr lang="uk-UA" dirty="0">
                <a:solidFill>
                  <a:srgbClr val="224A98"/>
                </a:solidFill>
                <a:latin typeface="Roboto"/>
              </a:rPr>
              <a:t>джерела енергії, управління відходами та переробка</a:t>
            </a:r>
          </a:p>
          <a:p>
            <a:pPr>
              <a:buFont typeface="Arial" panose="020B0604020202020204" pitchFamily="34" charset="0"/>
              <a:buChar char="•"/>
            </a:pPr>
            <a:r>
              <a:rPr lang="uk-UA" dirty="0" smtClean="0">
                <a:solidFill>
                  <a:srgbClr val="224A98"/>
                </a:solidFill>
                <a:latin typeface="Roboto"/>
              </a:rPr>
              <a:t>екологічне </a:t>
            </a:r>
            <a:r>
              <a:rPr lang="uk-UA" dirty="0">
                <a:solidFill>
                  <a:srgbClr val="224A98"/>
                </a:solidFill>
                <a:latin typeface="Roboto"/>
              </a:rPr>
              <a:t>законодавство</a:t>
            </a:r>
          </a:p>
          <a:p>
            <a:pPr>
              <a:buFont typeface="Arial" panose="020B0604020202020204" pitchFamily="34" charset="0"/>
              <a:buChar char="•"/>
            </a:pPr>
            <a:r>
              <a:rPr lang="uk-UA" dirty="0" smtClean="0">
                <a:solidFill>
                  <a:srgbClr val="224A98"/>
                </a:solidFill>
                <a:latin typeface="Roboto"/>
              </a:rPr>
              <a:t>географічне </a:t>
            </a:r>
            <a:r>
              <a:rPr lang="uk-UA" dirty="0">
                <a:solidFill>
                  <a:srgbClr val="224A98"/>
                </a:solidFill>
                <a:latin typeface="Roboto"/>
              </a:rPr>
              <a:t>розташування та доступність</a:t>
            </a:r>
            <a:endParaRPr lang="uk-UA" b="0" i="0" dirty="0">
              <a:solidFill>
                <a:srgbClr val="224A98"/>
              </a:solidFill>
              <a:effectLst/>
              <a:latin typeface="Roboto"/>
            </a:endParaRPr>
          </a:p>
        </p:txBody>
      </p:sp>
      <p:pic>
        <p:nvPicPr>
          <p:cNvPr id="7" name="Рисунок 6"/>
          <p:cNvPicPr>
            <a:picLocks noChangeAspect="1"/>
          </p:cNvPicPr>
          <p:nvPr/>
        </p:nvPicPr>
        <p:blipFill>
          <a:blip r:embed="rId6"/>
          <a:stretch>
            <a:fillRect/>
          </a:stretch>
        </p:blipFill>
        <p:spPr>
          <a:xfrm>
            <a:off x="7093526" y="4163092"/>
            <a:ext cx="5098473" cy="2694907"/>
          </a:xfrm>
          <a:prstGeom prst="rect">
            <a:avLst/>
          </a:prstGeom>
        </p:spPr>
      </p:pic>
    </p:spTree>
    <p:extLst>
      <p:ext uri="{BB962C8B-B14F-4D97-AF65-F5344CB8AC3E}">
        <p14:creationId xmlns:p14="http://schemas.microsoft.com/office/powerpoint/2010/main" val="3003599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4037" y="718022"/>
            <a:ext cx="11000508" cy="4619854"/>
          </a:xfrm>
          <a:prstGeom prst="rect">
            <a:avLst/>
          </a:prstGeom>
        </p:spPr>
        <p:txBody>
          <a:bodyPr wrap="square">
            <a:spAutoFit/>
          </a:bodyPr>
          <a:lstStyle/>
          <a:p>
            <a:pPr>
              <a:lnSpc>
                <a:spcPct val="150000"/>
              </a:lnSpc>
            </a:pPr>
            <a:r>
              <a:rPr lang="uk-UA" b="1" dirty="0">
                <a:solidFill>
                  <a:srgbClr val="224A98"/>
                </a:solidFill>
              </a:rPr>
              <a:t>6. Екологічні фактори (</a:t>
            </a:r>
            <a:r>
              <a:rPr lang="en-GB" b="1" dirty="0">
                <a:solidFill>
                  <a:srgbClr val="224A98"/>
                </a:solidFill>
              </a:rPr>
              <a:t>Environmental)</a:t>
            </a:r>
          </a:p>
          <a:p>
            <a:pPr>
              <a:lnSpc>
                <a:spcPct val="150000"/>
              </a:lnSpc>
              <a:buFont typeface="+mj-lt"/>
              <a:buAutoNum type="arabicPeriod"/>
            </a:pPr>
            <a:r>
              <a:rPr lang="uk-UA" dirty="0">
                <a:solidFill>
                  <a:srgbClr val="224A98"/>
                </a:solidFill>
              </a:rPr>
              <a:t>Вплив змін клімату на геополітичну стабільність (конфлікти через ресурси).</a:t>
            </a:r>
          </a:p>
          <a:p>
            <a:pPr>
              <a:lnSpc>
                <a:spcPct val="150000"/>
              </a:lnSpc>
              <a:buFont typeface="+mj-lt"/>
              <a:buAutoNum type="arabicPeriod"/>
            </a:pPr>
            <a:r>
              <a:rPr lang="uk-UA" dirty="0">
                <a:solidFill>
                  <a:srgbClr val="224A98"/>
                </a:solidFill>
              </a:rPr>
              <a:t>Використання природних катастроф для дестабілізації регіону (еко-тероризм).</a:t>
            </a:r>
          </a:p>
          <a:p>
            <a:pPr>
              <a:lnSpc>
                <a:spcPct val="150000"/>
              </a:lnSpc>
              <a:buFont typeface="+mj-lt"/>
              <a:buAutoNum type="arabicPeriod"/>
            </a:pPr>
            <a:r>
              <a:rPr lang="uk-UA" dirty="0">
                <a:solidFill>
                  <a:srgbClr val="224A98"/>
                </a:solidFill>
              </a:rPr>
              <a:t>Проблеми ядерної безпеки та ризик аварій на АЕС.</a:t>
            </a:r>
          </a:p>
          <a:p>
            <a:pPr>
              <a:lnSpc>
                <a:spcPct val="150000"/>
              </a:lnSpc>
              <a:buFont typeface="+mj-lt"/>
              <a:buAutoNum type="arabicPeriod"/>
            </a:pPr>
            <a:r>
              <a:rPr lang="uk-UA" dirty="0">
                <a:solidFill>
                  <a:srgbClr val="224A98"/>
                </a:solidFill>
              </a:rPr>
              <a:t>Дефіцит води як причина конфліктів.</a:t>
            </a:r>
          </a:p>
          <a:p>
            <a:pPr>
              <a:lnSpc>
                <a:spcPct val="150000"/>
              </a:lnSpc>
              <a:buFont typeface="+mj-lt"/>
              <a:buAutoNum type="arabicPeriod"/>
            </a:pPr>
            <a:r>
              <a:rPr lang="uk-UA" dirty="0">
                <a:solidFill>
                  <a:srgbClr val="224A98"/>
                </a:solidFill>
              </a:rPr>
              <a:t>Наслідки забруднення довкілля для здоров’я населення.</a:t>
            </a:r>
          </a:p>
          <a:p>
            <a:pPr>
              <a:lnSpc>
                <a:spcPct val="150000"/>
              </a:lnSpc>
              <a:buFont typeface="+mj-lt"/>
              <a:buAutoNum type="arabicPeriod"/>
            </a:pPr>
            <a:r>
              <a:rPr lang="uk-UA" dirty="0">
                <a:solidFill>
                  <a:srgbClr val="224A98"/>
                </a:solidFill>
              </a:rPr>
              <a:t>Використання токсичних речовин у війнах.</a:t>
            </a:r>
          </a:p>
          <a:p>
            <a:pPr>
              <a:lnSpc>
                <a:spcPct val="150000"/>
              </a:lnSpc>
              <a:buFont typeface="+mj-lt"/>
              <a:buAutoNum type="arabicPeriod"/>
            </a:pPr>
            <a:r>
              <a:rPr lang="uk-UA" dirty="0">
                <a:solidFill>
                  <a:srgbClr val="224A98"/>
                </a:solidFill>
              </a:rPr>
              <a:t>Контроль за зберіганням і транспортуванням небезпечних відходів.</a:t>
            </a:r>
          </a:p>
          <a:p>
            <a:pPr>
              <a:lnSpc>
                <a:spcPct val="150000"/>
              </a:lnSpc>
              <a:buFont typeface="+mj-lt"/>
              <a:buAutoNum type="arabicPeriod"/>
            </a:pPr>
            <a:r>
              <a:rPr lang="uk-UA" dirty="0">
                <a:solidFill>
                  <a:srgbClr val="224A98"/>
                </a:solidFill>
              </a:rPr>
              <a:t>Військові дії та їхній екологічний вплив (знищення лісів, руйнування ґрунтів).</a:t>
            </a:r>
          </a:p>
          <a:p>
            <a:pPr>
              <a:lnSpc>
                <a:spcPct val="150000"/>
              </a:lnSpc>
              <a:buFont typeface="+mj-lt"/>
              <a:buAutoNum type="arabicPeriod"/>
            </a:pPr>
            <a:r>
              <a:rPr lang="uk-UA" dirty="0">
                <a:solidFill>
                  <a:srgbClr val="224A98"/>
                </a:solidFill>
              </a:rPr>
              <a:t>Забезпечення продовольчої безпеки в умовах кліматичних змін.</a:t>
            </a:r>
          </a:p>
          <a:p>
            <a:pPr>
              <a:lnSpc>
                <a:spcPct val="150000"/>
              </a:lnSpc>
              <a:buFont typeface="+mj-lt"/>
              <a:buAutoNum type="arabicPeriod"/>
            </a:pPr>
            <a:r>
              <a:rPr lang="uk-UA" dirty="0">
                <a:solidFill>
                  <a:srgbClr val="224A98"/>
                </a:solidFill>
              </a:rPr>
              <a:t>Енергетичний перехід та його вплив на національну безпеку.</a:t>
            </a:r>
          </a:p>
        </p:txBody>
      </p:sp>
      <p:pic>
        <p:nvPicPr>
          <p:cNvPr id="5" name="Рисунок 4"/>
          <p:cNvPicPr>
            <a:picLocks noChangeAspect="1"/>
          </p:cNvPicPr>
          <p:nvPr/>
        </p:nvPicPr>
        <p:blipFill>
          <a:blip r:embed="rId6"/>
          <a:stretch>
            <a:fillRect/>
          </a:stretch>
        </p:blipFill>
        <p:spPr>
          <a:xfrm>
            <a:off x="7065818" y="4754952"/>
            <a:ext cx="4992000" cy="1896960"/>
          </a:xfrm>
          <a:prstGeom prst="rect">
            <a:avLst/>
          </a:prstGeom>
        </p:spPr>
      </p:pic>
    </p:spTree>
    <p:extLst>
      <p:ext uri="{BB962C8B-B14F-4D97-AF65-F5344CB8AC3E}">
        <p14:creationId xmlns:p14="http://schemas.microsoft.com/office/powerpoint/2010/main" val="351818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Аналіз PESTEL Шаблон інфографіки PowerPoi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2483" y="3238174"/>
            <a:ext cx="4471844" cy="279490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812347" y="1887345"/>
            <a:ext cx="3763210" cy="646331"/>
          </a:xfrm>
          <a:prstGeom prst="rect">
            <a:avLst/>
          </a:prstGeom>
        </p:spPr>
        <p:txBody>
          <a:bodyPr wrap="none">
            <a:spAutoFit/>
          </a:bodyPr>
          <a:lstStyle/>
          <a:p>
            <a:r>
              <a:rPr lang="uk-UA" sz="3600" b="1" dirty="0" smtClean="0">
                <a:solidFill>
                  <a:srgbClr val="224A98"/>
                </a:solidFill>
              </a:rPr>
              <a:t>ШАБЛОНИ PESTEL</a:t>
            </a:r>
            <a:endParaRPr lang="uk-UA" sz="3600" b="1" dirty="0">
              <a:solidFill>
                <a:srgbClr val="224A98"/>
              </a:solidFill>
            </a:endParaRPr>
          </a:p>
        </p:txBody>
      </p:sp>
    </p:spTree>
    <p:extLst>
      <p:ext uri="{BB962C8B-B14F-4D97-AF65-F5344CB8AC3E}">
        <p14:creationId xmlns:p14="http://schemas.microsoft.com/office/powerpoint/2010/main" val="1855676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Шаблон аналізу шкідників"/>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404" y="1033172"/>
            <a:ext cx="8361465" cy="557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08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2" name="Прямая соединительная линия 11"/>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st – Hrom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864" y="2572272"/>
            <a:ext cx="11392271" cy="29430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95564" y="701856"/>
            <a:ext cx="11748654" cy="2343655"/>
          </a:xfrm>
          <a:prstGeom prst="rect">
            <a:avLst/>
          </a:prstGeom>
        </p:spPr>
        <p:txBody>
          <a:bodyPr wrap="square">
            <a:spAutoFit/>
          </a:bodyPr>
          <a:lstStyle/>
          <a:p>
            <a:pPr algn="just">
              <a:lnSpc>
                <a:spcPct val="150000"/>
              </a:lnSpc>
            </a:pPr>
            <a:r>
              <a:rPr lang="uk-UA" sz="2000" b="1" dirty="0">
                <a:solidFill>
                  <a:srgbClr val="224A98"/>
                </a:solidFill>
                <a:latin typeface="Manrope"/>
              </a:rPr>
              <a:t>Аналітична модель </a:t>
            </a:r>
            <a:r>
              <a:rPr lang="en-GB" sz="2000" b="1" dirty="0" smtClean="0">
                <a:solidFill>
                  <a:srgbClr val="224A98"/>
                </a:solidFill>
                <a:latin typeface="Manrope"/>
              </a:rPr>
              <a:t>PESTLE</a:t>
            </a:r>
            <a:r>
              <a:rPr lang="en-GB" sz="2000" dirty="0">
                <a:solidFill>
                  <a:srgbClr val="224A98"/>
                </a:solidFill>
                <a:latin typeface="Manrope"/>
              </a:rPr>
              <a:t> </a:t>
            </a:r>
            <a:r>
              <a:rPr lang="uk-UA" sz="2000" dirty="0">
                <a:solidFill>
                  <a:srgbClr val="224A98"/>
                </a:solidFill>
                <a:latin typeface="Manrope"/>
              </a:rPr>
              <a:t>була створена дослідником бізнес-планування </a:t>
            </a:r>
            <a:r>
              <a:rPr lang="uk-UA" sz="2000" dirty="0" err="1">
                <a:solidFill>
                  <a:srgbClr val="224A98"/>
                </a:solidFill>
                <a:latin typeface="Manrope"/>
              </a:rPr>
              <a:t>Френсісом</a:t>
            </a:r>
            <a:r>
              <a:rPr lang="uk-UA" sz="2000" dirty="0">
                <a:solidFill>
                  <a:srgbClr val="224A98"/>
                </a:solidFill>
                <a:latin typeface="Manrope"/>
              </a:rPr>
              <a:t> </a:t>
            </a:r>
            <a:r>
              <a:rPr lang="uk-UA" sz="2000" dirty="0" err="1">
                <a:solidFill>
                  <a:srgbClr val="224A98"/>
                </a:solidFill>
                <a:latin typeface="Manrope"/>
              </a:rPr>
              <a:t>Агіларом</a:t>
            </a:r>
            <a:r>
              <a:rPr lang="uk-UA" sz="2000" dirty="0">
                <a:solidFill>
                  <a:srgbClr val="224A98"/>
                </a:solidFill>
                <a:latin typeface="Manrope"/>
              </a:rPr>
              <a:t> у 1967 році. Її суть полягає в оцінці впливу на </a:t>
            </a:r>
            <a:r>
              <a:rPr lang="uk-UA" sz="2000" dirty="0" err="1">
                <a:solidFill>
                  <a:srgbClr val="224A98"/>
                </a:solidFill>
                <a:latin typeface="Manrope"/>
              </a:rPr>
              <a:t>проєкт</a:t>
            </a:r>
            <a:r>
              <a:rPr lang="uk-UA" sz="2000" dirty="0">
                <a:solidFill>
                  <a:srgbClr val="224A98"/>
                </a:solidFill>
                <a:latin typeface="Manrope"/>
              </a:rPr>
              <a:t> чинників зовнішнього середовища. </a:t>
            </a:r>
            <a:r>
              <a:rPr lang="uk-UA" sz="2000" dirty="0" smtClean="0">
                <a:solidFill>
                  <a:srgbClr val="224A98"/>
                </a:solidFill>
                <a:latin typeface="Manrope"/>
              </a:rPr>
              <a:t>Ця модель є доповненням до </a:t>
            </a:r>
            <a:r>
              <a:rPr lang="en-GB" sz="2000" dirty="0" smtClean="0">
                <a:solidFill>
                  <a:srgbClr val="224A98"/>
                </a:solidFill>
              </a:rPr>
              <a:t>SWOT</a:t>
            </a:r>
            <a:r>
              <a:rPr lang="uk-UA" sz="2000" dirty="0" smtClean="0">
                <a:solidFill>
                  <a:srgbClr val="224A98"/>
                </a:solidFill>
              </a:rPr>
              <a:t> аналізу і, аналогічно до нього, є універсальною методологією</a:t>
            </a:r>
            <a:r>
              <a:rPr lang="uk-UA" sz="2000" dirty="0">
                <a:solidFill>
                  <a:srgbClr val="224A98"/>
                </a:solidFill>
              </a:rPr>
              <a:t>, що використовується для формування стратегій у різних сферах життєдіяльності.</a:t>
            </a:r>
          </a:p>
          <a:p>
            <a:pPr algn="just">
              <a:lnSpc>
                <a:spcPct val="150000"/>
              </a:lnSpc>
            </a:pPr>
            <a:endParaRPr lang="uk-UA" sz="2000" dirty="0">
              <a:solidFill>
                <a:srgbClr val="224A98"/>
              </a:solidFill>
              <a:latin typeface="Manrope"/>
            </a:endParaRPr>
          </a:p>
        </p:txBody>
      </p:sp>
      <p:sp>
        <p:nvSpPr>
          <p:cNvPr id="4" name="Прямоугольник 3"/>
          <p:cNvSpPr/>
          <p:nvPr/>
        </p:nvSpPr>
        <p:spPr>
          <a:xfrm>
            <a:off x="859937" y="5867508"/>
            <a:ext cx="10932198" cy="369332"/>
          </a:xfrm>
          <a:prstGeom prst="rect">
            <a:avLst/>
          </a:prstGeom>
        </p:spPr>
        <p:txBody>
          <a:bodyPr wrap="square">
            <a:spAutoFit/>
          </a:bodyPr>
          <a:lstStyle/>
          <a:p>
            <a:r>
              <a:rPr lang="ru-RU" dirty="0">
                <a:solidFill>
                  <a:srgbClr val="224A98"/>
                </a:solidFill>
                <a:latin typeface="Arial" panose="020B0604020202020204" pitchFamily="34" charset="0"/>
              </a:rPr>
              <a:t>Даний метод </a:t>
            </a:r>
            <a:r>
              <a:rPr lang="ru-RU" dirty="0" err="1">
                <a:solidFill>
                  <a:srgbClr val="224A98"/>
                </a:solidFill>
                <a:latin typeface="Arial" panose="020B0604020202020204" pitchFamily="34" charset="0"/>
              </a:rPr>
              <a:t>був</a:t>
            </a:r>
            <a:r>
              <a:rPr lang="ru-RU" dirty="0">
                <a:solidFill>
                  <a:srgbClr val="224A98"/>
                </a:solidFill>
                <a:latin typeface="Arial" panose="020B0604020202020204" pitchFamily="34" charset="0"/>
              </a:rPr>
              <a:t> </a:t>
            </a:r>
            <a:r>
              <a:rPr lang="ru-RU" dirty="0" err="1">
                <a:solidFill>
                  <a:srgbClr val="224A98"/>
                </a:solidFill>
                <a:latin typeface="Arial" panose="020B0604020202020204" pitchFamily="34" charset="0"/>
              </a:rPr>
              <a:t>запропонований</a:t>
            </a:r>
            <a:r>
              <a:rPr lang="ru-RU" dirty="0">
                <a:solidFill>
                  <a:srgbClr val="224A98"/>
                </a:solidFill>
                <a:latin typeface="Arial" panose="020B0604020202020204" pitchFamily="34" charset="0"/>
              </a:rPr>
              <a:t> </a:t>
            </a:r>
            <a:r>
              <a:rPr lang="ru-RU" dirty="0" err="1">
                <a:solidFill>
                  <a:srgbClr val="224A98"/>
                </a:solidFill>
                <a:latin typeface="Arial" panose="020B0604020202020204" pitchFamily="34" charset="0"/>
              </a:rPr>
              <a:t>профес</a:t>
            </a:r>
            <a:r>
              <a:rPr lang="ru-RU" b="1" dirty="0" err="1">
                <a:solidFill>
                  <a:srgbClr val="224A98"/>
                </a:solidFill>
                <a:latin typeface="Arial" panose="020B0604020202020204" pitchFamily="34" charset="0"/>
              </a:rPr>
              <a:t>ором</a:t>
            </a:r>
            <a:r>
              <a:rPr lang="ru-RU" b="1" dirty="0">
                <a:solidFill>
                  <a:srgbClr val="224A98"/>
                </a:solidFill>
                <a:latin typeface="Arial" panose="020B0604020202020204" pitchFamily="34" charset="0"/>
              </a:rPr>
              <a:t> Гарварду </a:t>
            </a:r>
            <a:r>
              <a:rPr lang="ru-RU" b="1" dirty="0" err="1">
                <a:solidFill>
                  <a:srgbClr val="224A98"/>
                </a:solidFill>
                <a:latin typeface="Arial" panose="020B0604020202020204" pitchFamily="34" charset="0"/>
              </a:rPr>
              <a:t>Френсісом</a:t>
            </a:r>
            <a:r>
              <a:rPr lang="ru-RU" b="1" dirty="0">
                <a:solidFill>
                  <a:srgbClr val="224A98"/>
                </a:solidFill>
                <a:latin typeface="Arial" panose="020B0604020202020204" pitchFamily="34" charset="0"/>
              </a:rPr>
              <a:t>. </a:t>
            </a:r>
            <a:r>
              <a:rPr lang="ru-RU" b="1" dirty="0" err="1">
                <a:solidFill>
                  <a:srgbClr val="224A98"/>
                </a:solidFill>
                <a:latin typeface="Arial" panose="020B0604020202020204" pitchFamily="34" charset="0"/>
              </a:rPr>
              <a:t>Агіларом</a:t>
            </a:r>
            <a:r>
              <a:rPr lang="ru-RU" dirty="0">
                <a:solidFill>
                  <a:srgbClr val="224A98"/>
                </a:solidFill>
                <a:latin typeface="Arial" panose="020B0604020202020204" pitchFamily="34" charset="0"/>
              </a:rPr>
              <a:t> у 1967 </a:t>
            </a:r>
            <a:r>
              <a:rPr lang="ru-RU" dirty="0" err="1">
                <a:solidFill>
                  <a:srgbClr val="224A98"/>
                </a:solidFill>
                <a:latin typeface="Arial" panose="020B0604020202020204" pitchFamily="34" charset="0"/>
              </a:rPr>
              <a:t>році</a:t>
            </a:r>
            <a:r>
              <a:rPr lang="ru-RU" dirty="0">
                <a:solidFill>
                  <a:srgbClr val="224A98"/>
                </a:solidFill>
                <a:latin typeface="Arial" panose="020B0604020202020204" pitchFamily="34" charset="0"/>
              </a:rPr>
              <a:t>.</a:t>
            </a:r>
            <a:endParaRPr lang="uk-UA" dirty="0">
              <a:solidFill>
                <a:srgbClr val="224A98"/>
              </a:solidFill>
            </a:endParaRPr>
          </a:p>
        </p:txBody>
      </p:sp>
    </p:spTree>
    <p:extLst>
      <p:ext uri="{BB962C8B-B14F-4D97-AF65-F5344CB8AC3E}">
        <p14:creationId xmlns:p14="http://schemas.microsoft.com/office/powerpoint/2010/main" val="30434095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Шаблон презентації діаграми Пестел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943" y="145011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14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Шаблон матриці шкідників"/>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2847" y="914399"/>
            <a:ext cx="762000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348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stretch>
            <a:fillRect/>
          </a:stretch>
        </p:blipFill>
        <p:spPr>
          <a:xfrm>
            <a:off x="902455" y="1434166"/>
            <a:ext cx="10320667" cy="5157264"/>
          </a:xfrm>
          <a:prstGeom prst="rect">
            <a:avLst/>
          </a:prstGeom>
        </p:spPr>
      </p:pic>
    </p:spTree>
    <p:extLst>
      <p:ext uri="{BB962C8B-B14F-4D97-AF65-F5344CB8AC3E}">
        <p14:creationId xmlns:p14="http://schemas.microsoft.com/office/powerpoint/2010/main" val="1674301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Пример использования PESTEL для стратегического планировани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405" y="799300"/>
            <a:ext cx="9358543" cy="600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82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PESTLE Analysis, PESTLE Analysis Template - Group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7454" y="888644"/>
            <a:ext cx="10190649" cy="578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84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ow to do a PESTEL analysis STEP by step + guided exa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591" y="69273"/>
            <a:ext cx="5088002" cy="678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209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How to Conduct Swot and Pestle Analysis | Talent and Skills Hu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0201" y="1138624"/>
            <a:ext cx="8201170" cy="461315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3210592" y="769292"/>
            <a:ext cx="5129845" cy="369332"/>
          </a:xfrm>
          <a:prstGeom prst="rect">
            <a:avLst/>
          </a:prstGeom>
        </p:spPr>
        <p:txBody>
          <a:bodyPr wrap="square">
            <a:spAutoFit/>
          </a:bodyPr>
          <a:lstStyle/>
          <a:p>
            <a:r>
              <a:rPr lang="uk-UA" b="1" dirty="0" smtClean="0">
                <a:solidFill>
                  <a:srgbClr val="224A98"/>
                </a:solidFill>
                <a:latin typeface="Roboto"/>
              </a:rPr>
              <a:t>Поєднання </a:t>
            </a:r>
            <a:r>
              <a:rPr lang="en-US" b="1" dirty="0" smtClean="0">
                <a:solidFill>
                  <a:srgbClr val="224A98"/>
                </a:solidFill>
                <a:latin typeface="Roboto"/>
              </a:rPr>
              <a:t>SWOT </a:t>
            </a:r>
            <a:r>
              <a:rPr lang="en-US" b="1" dirty="0">
                <a:solidFill>
                  <a:srgbClr val="224A98"/>
                </a:solidFill>
                <a:latin typeface="Roboto"/>
              </a:rPr>
              <a:t>and PESTLE </a:t>
            </a:r>
            <a:r>
              <a:rPr lang="uk-UA" b="1" dirty="0" smtClean="0">
                <a:solidFill>
                  <a:srgbClr val="224A98"/>
                </a:solidFill>
                <a:latin typeface="Roboto"/>
              </a:rPr>
              <a:t>аналізів</a:t>
            </a:r>
            <a:endParaRPr lang="en-US" b="1" i="0" dirty="0">
              <a:solidFill>
                <a:srgbClr val="224A98"/>
              </a:solidFill>
              <a:effectLst/>
              <a:latin typeface="Roboto"/>
            </a:endParaRPr>
          </a:p>
        </p:txBody>
      </p:sp>
      <p:sp>
        <p:nvSpPr>
          <p:cNvPr id="3" name="Прямоугольник 2"/>
          <p:cNvSpPr/>
          <p:nvPr/>
        </p:nvSpPr>
        <p:spPr>
          <a:xfrm>
            <a:off x="3080162" y="5936449"/>
            <a:ext cx="5799408" cy="646331"/>
          </a:xfrm>
          <a:prstGeom prst="rect">
            <a:avLst/>
          </a:prstGeom>
        </p:spPr>
        <p:txBody>
          <a:bodyPr wrap="none">
            <a:spAutoFit/>
          </a:bodyPr>
          <a:lstStyle/>
          <a:p>
            <a:pPr algn="ctr"/>
            <a:r>
              <a:rPr lang="en-US" b="1" dirty="0">
                <a:solidFill>
                  <a:srgbClr val="224A98"/>
                </a:solidFill>
                <a:latin typeface="Roboto"/>
              </a:rPr>
              <a:t>How to Conduct </a:t>
            </a:r>
            <a:r>
              <a:rPr lang="en-US" b="1" dirty="0" err="1">
                <a:solidFill>
                  <a:srgbClr val="224A98"/>
                </a:solidFill>
                <a:latin typeface="Roboto"/>
              </a:rPr>
              <a:t>Swot</a:t>
            </a:r>
            <a:r>
              <a:rPr lang="en-US" b="1" dirty="0">
                <a:solidFill>
                  <a:srgbClr val="224A98"/>
                </a:solidFill>
                <a:latin typeface="Roboto"/>
              </a:rPr>
              <a:t> and Pestle </a:t>
            </a:r>
            <a:r>
              <a:rPr lang="en-US" b="1" dirty="0" smtClean="0">
                <a:solidFill>
                  <a:srgbClr val="224A98"/>
                </a:solidFill>
                <a:latin typeface="Roboto"/>
              </a:rPr>
              <a:t>Analysis</a:t>
            </a:r>
          </a:p>
          <a:p>
            <a:pPr algn="ctr"/>
            <a:r>
              <a:rPr lang="en-US" b="1" dirty="0">
                <a:solidFill>
                  <a:srgbClr val="224A98"/>
                </a:solidFill>
                <a:latin typeface="Roboto"/>
              </a:rPr>
              <a:t>https://www.youtube.com/watch?v=bmxYKA9Lge8 </a:t>
            </a:r>
            <a:endParaRPr lang="en-US" b="1" i="0" dirty="0">
              <a:solidFill>
                <a:srgbClr val="224A98"/>
              </a:solidFill>
              <a:effectLst/>
              <a:latin typeface="Roboto"/>
            </a:endParaRPr>
          </a:p>
        </p:txBody>
      </p:sp>
    </p:spTree>
    <p:extLst>
      <p:ext uri="{BB962C8B-B14F-4D97-AF65-F5344CB8AC3E}">
        <p14:creationId xmlns:p14="http://schemas.microsoft.com/office/powerpoint/2010/main" val="370549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Combining SWOT and PESTLE Analysis with an Example - Simplest Explanation  E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5854" y="1320134"/>
            <a:ext cx="8100291" cy="455641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51792" y="6122396"/>
            <a:ext cx="6603045" cy="646331"/>
          </a:xfrm>
          <a:prstGeom prst="rect">
            <a:avLst/>
          </a:prstGeom>
        </p:spPr>
        <p:txBody>
          <a:bodyPr wrap="square">
            <a:spAutoFit/>
          </a:bodyPr>
          <a:lstStyle/>
          <a:p>
            <a:r>
              <a:rPr lang="en-US" b="1" dirty="0">
                <a:solidFill>
                  <a:srgbClr val="0F0F0F"/>
                </a:solidFill>
                <a:latin typeface="Roboto"/>
              </a:rPr>
              <a:t>Combining SWOT and PESTLE Analysis with an </a:t>
            </a:r>
            <a:r>
              <a:rPr lang="en-US" b="1" dirty="0" smtClean="0">
                <a:solidFill>
                  <a:srgbClr val="0F0F0F"/>
                </a:solidFill>
                <a:latin typeface="Roboto"/>
              </a:rPr>
              <a:t>Example</a:t>
            </a:r>
            <a:endParaRPr lang="uk-UA" b="1" dirty="0" smtClean="0">
              <a:solidFill>
                <a:srgbClr val="0F0F0F"/>
              </a:solidFill>
              <a:latin typeface="Roboto"/>
            </a:endParaRPr>
          </a:p>
          <a:p>
            <a:pPr algn="ctr"/>
            <a:r>
              <a:rPr lang="en-US" b="1" dirty="0">
                <a:solidFill>
                  <a:srgbClr val="0F0F0F"/>
                </a:solidFill>
                <a:latin typeface="Roboto"/>
              </a:rPr>
              <a:t>https://www.youtube.com/watch?v=PuEX8XjThaw </a:t>
            </a:r>
            <a:endParaRPr lang="en-US" b="1" i="0" dirty="0">
              <a:solidFill>
                <a:srgbClr val="0F0F0F"/>
              </a:solidFill>
              <a:effectLst/>
              <a:latin typeface="Roboto"/>
            </a:endParaRPr>
          </a:p>
        </p:txBody>
      </p:sp>
      <p:sp>
        <p:nvSpPr>
          <p:cNvPr id="17" name="Прямоугольник 16"/>
          <p:cNvSpPr/>
          <p:nvPr/>
        </p:nvSpPr>
        <p:spPr>
          <a:xfrm>
            <a:off x="3210592" y="769292"/>
            <a:ext cx="5129845" cy="369332"/>
          </a:xfrm>
          <a:prstGeom prst="rect">
            <a:avLst/>
          </a:prstGeom>
        </p:spPr>
        <p:txBody>
          <a:bodyPr wrap="square">
            <a:spAutoFit/>
          </a:bodyPr>
          <a:lstStyle/>
          <a:p>
            <a:r>
              <a:rPr lang="uk-UA" b="1" dirty="0" smtClean="0">
                <a:solidFill>
                  <a:srgbClr val="224A98"/>
                </a:solidFill>
                <a:latin typeface="Roboto"/>
              </a:rPr>
              <a:t>Поєднання </a:t>
            </a:r>
            <a:r>
              <a:rPr lang="en-US" b="1" dirty="0" smtClean="0">
                <a:solidFill>
                  <a:srgbClr val="224A98"/>
                </a:solidFill>
                <a:latin typeface="Roboto"/>
              </a:rPr>
              <a:t>SWOT </a:t>
            </a:r>
            <a:r>
              <a:rPr lang="en-US" b="1" dirty="0">
                <a:solidFill>
                  <a:srgbClr val="224A98"/>
                </a:solidFill>
                <a:latin typeface="Roboto"/>
              </a:rPr>
              <a:t>and PESTLE </a:t>
            </a:r>
            <a:r>
              <a:rPr lang="uk-UA" b="1" dirty="0" smtClean="0">
                <a:solidFill>
                  <a:srgbClr val="224A98"/>
                </a:solidFill>
                <a:latin typeface="Roboto"/>
              </a:rPr>
              <a:t>аналізів</a:t>
            </a:r>
            <a:endParaRPr lang="en-US" b="1" i="0" dirty="0">
              <a:solidFill>
                <a:srgbClr val="224A98"/>
              </a:solidFill>
              <a:effectLst/>
              <a:latin typeface="Roboto"/>
            </a:endParaRPr>
          </a:p>
        </p:txBody>
      </p:sp>
    </p:spTree>
    <p:extLst>
      <p:ext uri="{BB962C8B-B14F-4D97-AF65-F5344CB8AC3E}">
        <p14:creationId xmlns:p14="http://schemas.microsoft.com/office/powerpoint/2010/main" val="41935822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2444998" y="1694246"/>
            <a:ext cx="2377830" cy="430887"/>
          </a:xfrm>
          <a:prstGeom prst="rect">
            <a:avLst/>
          </a:prstGeom>
        </p:spPr>
        <p:txBody>
          <a:bodyPr wrap="none">
            <a:spAutoFit/>
          </a:bodyPr>
          <a:lstStyle/>
          <a:p>
            <a:r>
              <a:rPr lang="ru-RU" sz="2200" b="1" dirty="0" smtClean="0">
                <a:solidFill>
                  <a:srgbClr val="224A98"/>
                </a:solidFill>
                <a:latin typeface="Arial" panose="020B0604020202020204" pitchFamily="34" charset="0"/>
                <a:cs typeface="Arial" panose="020B0604020202020204" pitchFamily="34" charset="0"/>
              </a:rPr>
              <a:t>АНАЛІЗ КЕЙСІВ</a:t>
            </a:r>
            <a:endParaRPr lang="uk-UA" sz="2200" b="1" dirty="0">
              <a:solidFill>
                <a:srgbClr val="224A98"/>
              </a:solidFill>
              <a:latin typeface="Arial" panose="020B0604020202020204" pitchFamily="34" charset="0"/>
              <a:cs typeface="Arial" panose="020B0604020202020204" pitchFamily="34" charset="0"/>
            </a:endParaRPr>
          </a:p>
        </p:txBody>
      </p:sp>
      <p:pic>
        <p:nvPicPr>
          <p:cNvPr id="11266" name="Picture 2" descr="Business Case Study oder Marktforschung analysieren Produktprototypen oder  Wettbewerberlernen oder -suche | Premium Vek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022" y="2380673"/>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67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803563" y="990976"/>
            <a:ext cx="10584873" cy="2462213"/>
          </a:xfrm>
          <a:prstGeom prst="rect">
            <a:avLst/>
          </a:prstGeom>
        </p:spPr>
        <p:txBody>
          <a:bodyPr wrap="square">
            <a:spAutoFit/>
          </a:bodyPr>
          <a:lstStyle/>
          <a:p>
            <a:pPr algn="just"/>
            <a:r>
              <a:rPr lang="uk-UA" sz="2200" b="1" dirty="0">
                <a:solidFill>
                  <a:srgbClr val="224A98"/>
                </a:solidFill>
              </a:rPr>
              <a:t>Кейс: Загроза тіньової економіки та ухилення від оподаткування в </a:t>
            </a:r>
            <a:r>
              <a:rPr lang="uk-UA" sz="2200" b="1" dirty="0" smtClean="0">
                <a:solidFill>
                  <a:srgbClr val="224A98"/>
                </a:solidFill>
              </a:rPr>
              <a:t>Україні</a:t>
            </a:r>
          </a:p>
          <a:p>
            <a:pPr algn="just"/>
            <a:r>
              <a:rPr lang="uk-UA" sz="2200" dirty="0">
                <a:solidFill>
                  <a:srgbClr val="224A98"/>
                </a:solidFill>
              </a:rPr>
              <a:t/>
            </a:r>
            <a:br>
              <a:rPr lang="uk-UA" sz="2200" dirty="0">
                <a:solidFill>
                  <a:srgbClr val="224A98"/>
                </a:solidFill>
              </a:rPr>
            </a:br>
            <a:r>
              <a:rPr lang="uk-UA" sz="2200" dirty="0">
                <a:solidFill>
                  <a:srgbClr val="224A98"/>
                </a:solidFill>
              </a:rPr>
              <a:t>В Україні значна частина бізнесу працює в тіні, що призводить до недоотримання податкових надходжень, зниження рівня фінансування державних програм і послаблення фінансової безпеки країни. Основні проблеми включають виплату зарплат у конвертах, незареєстровану підприємницьку діяльність, офшорні схеми та фіктивне підприємництво.</a:t>
            </a:r>
          </a:p>
        </p:txBody>
      </p:sp>
      <p:sp>
        <p:nvSpPr>
          <p:cNvPr id="4" name="Прямоугольник 3"/>
          <p:cNvSpPr/>
          <p:nvPr/>
        </p:nvSpPr>
        <p:spPr>
          <a:xfrm>
            <a:off x="3150950" y="3964152"/>
            <a:ext cx="5412957" cy="430887"/>
          </a:xfrm>
          <a:prstGeom prst="rect">
            <a:avLst/>
          </a:prstGeom>
        </p:spPr>
        <p:txBody>
          <a:bodyPr wrap="none">
            <a:spAutoFit/>
          </a:bodyPr>
          <a:lstStyle/>
          <a:p>
            <a:r>
              <a:rPr lang="en-GB" sz="2200" b="1" dirty="0">
                <a:solidFill>
                  <a:srgbClr val="224A98"/>
                </a:solidFill>
              </a:rPr>
              <a:t>PESTLE-</a:t>
            </a:r>
            <a:r>
              <a:rPr lang="uk-UA" sz="2200" b="1" dirty="0">
                <a:solidFill>
                  <a:srgbClr val="224A98"/>
                </a:solidFill>
              </a:rPr>
              <a:t>аналіз загрози податковій </a:t>
            </a:r>
            <a:r>
              <a:rPr lang="uk-UA" sz="2200" b="1" dirty="0" smtClean="0">
                <a:solidFill>
                  <a:srgbClr val="224A98"/>
                </a:solidFill>
              </a:rPr>
              <a:t>безпеці?</a:t>
            </a:r>
            <a:endParaRPr lang="uk-UA" sz="2200" b="1" dirty="0">
              <a:solidFill>
                <a:srgbClr val="224A98"/>
              </a:solidFill>
            </a:endParaRPr>
          </a:p>
        </p:txBody>
      </p:sp>
    </p:spTree>
    <p:extLst>
      <p:ext uri="{BB962C8B-B14F-4D97-AF65-F5344CB8AC3E}">
        <p14:creationId xmlns:p14="http://schemas.microsoft.com/office/powerpoint/2010/main" val="2863307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EST-аналіз | Самоосвіт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967" y="1681611"/>
            <a:ext cx="3990952" cy="40357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stle Analysis Images – Browse 75,877 Stock Photos, Vectors, and Video |  Adobe Sto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9127" y="3613265"/>
            <a:ext cx="7486684" cy="217882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Прямая соединительная линия 3"/>
          <p:cNvCxnSpPr/>
          <p:nvPr/>
        </p:nvCxnSpPr>
        <p:spPr>
          <a:xfrm>
            <a:off x="4293919" y="701856"/>
            <a:ext cx="0" cy="6156144"/>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619127" y="996778"/>
            <a:ext cx="7294411" cy="2031325"/>
          </a:xfrm>
          <a:prstGeom prst="rect">
            <a:avLst/>
          </a:prstGeom>
        </p:spPr>
        <p:txBody>
          <a:bodyPr wrap="square">
            <a:spAutoFit/>
          </a:bodyPr>
          <a:lstStyle/>
          <a:p>
            <a:pPr algn="just"/>
            <a:r>
              <a:rPr lang="uk-UA" dirty="0">
                <a:solidFill>
                  <a:srgbClr val="224A98"/>
                </a:solidFill>
                <a:latin typeface="Open Sans"/>
              </a:rPr>
              <a:t>Аналіз можна обмежити першими 4 факторами, залишаючись </a:t>
            </a:r>
            <a:r>
              <a:rPr lang="en-GB" b="1" dirty="0">
                <a:solidFill>
                  <a:srgbClr val="224A98"/>
                </a:solidFill>
                <a:latin typeface="Open Sans"/>
              </a:rPr>
              <a:t>PEST</a:t>
            </a:r>
            <a:r>
              <a:rPr lang="en-GB" dirty="0">
                <a:solidFill>
                  <a:srgbClr val="224A98"/>
                </a:solidFill>
                <a:latin typeface="Open Sans"/>
              </a:rPr>
              <a:t>-</a:t>
            </a:r>
            <a:r>
              <a:rPr lang="uk-UA" dirty="0">
                <a:solidFill>
                  <a:srgbClr val="224A98"/>
                </a:solidFill>
                <a:latin typeface="Open Sans"/>
              </a:rPr>
              <a:t>аналізом, оскільки екологічні чи правові питання не завжди застосовуються</a:t>
            </a:r>
            <a:r>
              <a:rPr lang="uk-UA" dirty="0" smtClean="0">
                <a:solidFill>
                  <a:srgbClr val="224A98"/>
                </a:solidFill>
                <a:latin typeface="Open Sans"/>
              </a:rPr>
              <a:t>.</a:t>
            </a:r>
            <a:endParaRPr lang="en-US" dirty="0" smtClean="0">
              <a:solidFill>
                <a:srgbClr val="224A98"/>
              </a:solidFill>
              <a:latin typeface="Open Sans"/>
            </a:endParaRPr>
          </a:p>
          <a:p>
            <a:pPr algn="just"/>
            <a:endParaRPr lang="uk-UA" dirty="0">
              <a:solidFill>
                <a:srgbClr val="224A98"/>
              </a:solidFill>
              <a:latin typeface="Open Sans"/>
            </a:endParaRPr>
          </a:p>
          <a:p>
            <a:pPr algn="just"/>
            <a:r>
              <a:rPr lang="uk-UA" dirty="0">
                <a:solidFill>
                  <a:srgbClr val="224A98"/>
                </a:solidFill>
                <a:latin typeface="Open Sans"/>
              </a:rPr>
              <a:t>Деякі аналітики йдуть далі, розглядаючи такі фактори, як промисловість </a:t>
            </a:r>
            <a:r>
              <a:rPr lang="uk-UA" b="1" dirty="0">
                <a:solidFill>
                  <a:srgbClr val="224A98"/>
                </a:solidFill>
                <a:latin typeface="Open Sans"/>
              </a:rPr>
              <a:t>(</a:t>
            </a:r>
            <a:r>
              <a:rPr lang="en-GB" b="1" dirty="0">
                <a:solidFill>
                  <a:srgbClr val="224A98"/>
                </a:solidFill>
                <a:latin typeface="Open Sans"/>
              </a:rPr>
              <a:t>PESTELI), </a:t>
            </a:r>
            <a:r>
              <a:rPr lang="uk-UA" dirty="0">
                <a:solidFill>
                  <a:srgbClr val="224A98"/>
                </a:solidFill>
                <a:latin typeface="Open Sans"/>
              </a:rPr>
              <a:t>етика </a:t>
            </a:r>
            <a:r>
              <a:rPr lang="uk-UA" b="1" dirty="0">
                <a:solidFill>
                  <a:srgbClr val="224A98"/>
                </a:solidFill>
                <a:latin typeface="Open Sans"/>
              </a:rPr>
              <a:t>(</a:t>
            </a:r>
            <a:r>
              <a:rPr lang="en-GB" b="1" dirty="0" smtClean="0">
                <a:solidFill>
                  <a:srgbClr val="224A98"/>
                </a:solidFill>
                <a:latin typeface="Open Sans"/>
              </a:rPr>
              <a:t>PEST</a:t>
            </a:r>
            <a:r>
              <a:rPr lang="en-US" b="1" dirty="0">
                <a:solidFill>
                  <a:srgbClr val="224A98"/>
                </a:solidFill>
                <a:latin typeface="Open Sans"/>
              </a:rPr>
              <a:t>E</a:t>
            </a:r>
            <a:r>
              <a:rPr lang="en-GB" b="1" dirty="0" smtClean="0">
                <a:solidFill>
                  <a:srgbClr val="224A98"/>
                </a:solidFill>
                <a:latin typeface="Open Sans"/>
              </a:rPr>
              <a:t>LE</a:t>
            </a:r>
            <a:r>
              <a:rPr lang="en-GB" b="1" dirty="0">
                <a:solidFill>
                  <a:srgbClr val="224A98"/>
                </a:solidFill>
                <a:latin typeface="Open Sans"/>
              </a:rPr>
              <a:t>) </a:t>
            </a:r>
            <a:r>
              <a:rPr lang="uk-UA" dirty="0">
                <a:solidFill>
                  <a:srgbClr val="224A98"/>
                </a:solidFill>
                <a:latin typeface="Open Sans"/>
              </a:rPr>
              <a:t>і демографічні показники </a:t>
            </a:r>
            <a:r>
              <a:rPr lang="uk-UA" b="1" dirty="0">
                <a:solidFill>
                  <a:srgbClr val="224A98"/>
                </a:solidFill>
                <a:latin typeface="Open Sans"/>
              </a:rPr>
              <a:t>(</a:t>
            </a:r>
            <a:r>
              <a:rPr lang="en-GB" b="1" dirty="0" smtClean="0">
                <a:solidFill>
                  <a:srgbClr val="224A98"/>
                </a:solidFill>
                <a:latin typeface="Open Sans"/>
              </a:rPr>
              <a:t>PESTELD</a:t>
            </a:r>
            <a:r>
              <a:rPr lang="en-GB" b="1" dirty="0">
                <a:solidFill>
                  <a:srgbClr val="224A98"/>
                </a:solidFill>
                <a:latin typeface="Open Sans"/>
              </a:rPr>
              <a:t>).</a:t>
            </a:r>
            <a:endParaRPr lang="en-GB" b="1" i="0" dirty="0">
              <a:solidFill>
                <a:srgbClr val="224A98"/>
              </a:solidFill>
              <a:effectLst/>
              <a:latin typeface="Open Sans"/>
            </a:endParaRPr>
          </a:p>
        </p:txBody>
      </p:sp>
    </p:spTree>
    <p:extLst>
      <p:ext uri="{BB962C8B-B14F-4D97-AF65-F5344CB8AC3E}">
        <p14:creationId xmlns:p14="http://schemas.microsoft.com/office/powerpoint/2010/main" val="989331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Відповіді на питання – Два зайц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05853"/>
            <a:ext cx="48768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0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804124" y="1738076"/>
            <a:ext cx="10583752" cy="3381847"/>
          </a:xfrm>
          <a:prstGeom prst="rect">
            <a:avLst/>
          </a:prstGeom>
        </p:spPr>
      </p:pic>
    </p:spTree>
    <p:extLst>
      <p:ext uri="{BB962C8B-B14F-4D97-AF65-F5344CB8AC3E}">
        <p14:creationId xmlns:p14="http://schemas.microsoft.com/office/powerpoint/2010/main" val="843193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7163" y="745999"/>
            <a:ext cx="11102109" cy="923330"/>
          </a:xfrm>
          <a:prstGeom prst="rect">
            <a:avLst/>
          </a:prstGeom>
        </p:spPr>
        <p:txBody>
          <a:bodyPr wrap="square">
            <a:spAutoFit/>
          </a:bodyPr>
          <a:lstStyle/>
          <a:p>
            <a:pPr algn="just"/>
            <a:r>
              <a:rPr lang="uk-UA" b="1" dirty="0" smtClean="0">
                <a:solidFill>
                  <a:srgbClr val="224A98"/>
                </a:solidFill>
                <a:latin typeface="Roboto"/>
              </a:rPr>
              <a:t>Політичні фактори</a:t>
            </a:r>
            <a:endParaRPr lang="uk-UA" b="1" dirty="0">
              <a:solidFill>
                <a:srgbClr val="224A98"/>
              </a:solidFill>
              <a:latin typeface="Roboto"/>
            </a:endParaRPr>
          </a:p>
          <a:p>
            <a:pPr algn="just"/>
            <a:r>
              <a:rPr lang="uk-UA" dirty="0">
                <a:solidFill>
                  <a:srgbClr val="224A98"/>
                </a:solidFill>
                <a:latin typeface="Roboto"/>
              </a:rPr>
              <a:t>Політичні фактори охоплюють дії та політику </a:t>
            </a:r>
            <a:r>
              <a:rPr lang="uk-UA" dirty="0" smtClean="0">
                <a:solidFill>
                  <a:srgbClr val="224A98"/>
                </a:solidFill>
                <a:latin typeface="Roboto"/>
              </a:rPr>
              <a:t>уряду, до яких </a:t>
            </a:r>
            <a:r>
              <a:rPr lang="uk-UA" dirty="0">
                <a:solidFill>
                  <a:srgbClr val="224A98"/>
                </a:solidFill>
                <a:latin typeface="Roboto"/>
              </a:rPr>
              <a:t>належать зміни в уряді, законодавстві, податковій політиці, торгові обмеження та політична </a:t>
            </a:r>
            <a:r>
              <a:rPr lang="uk-UA" dirty="0" smtClean="0">
                <a:solidFill>
                  <a:srgbClr val="224A98"/>
                </a:solidFill>
                <a:latin typeface="Roboto"/>
              </a:rPr>
              <a:t>стабільність: </a:t>
            </a:r>
            <a:endParaRPr lang="uk-UA" b="0" i="0" dirty="0">
              <a:solidFill>
                <a:srgbClr val="224A98"/>
              </a:solidFill>
              <a:effectLst/>
              <a:latin typeface="Roboto"/>
            </a:endParaRPr>
          </a:p>
        </p:txBody>
      </p:sp>
      <p:sp>
        <p:nvSpPr>
          <p:cNvPr id="3" name="Прямоугольник 2"/>
          <p:cNvSpPr/>
          <p:nvPr/>
        </p:nvSpPr>
        <p:spPr>
          <a:xfrm>
            <a:off x="859937" y="1669329"/>
            <a:ext cx="8996218" cy="4801314"/>
          </a:xfrm>
          <a:prstGeom prst="rect">
            <a:avLst/>
          </a:prstGeom>
        </p:spPr>
        <p:txBody>
          <a:bodyPr wrap="square">
            <a:spAutoFit/>
          </a:bodyPr>
          <a:lstStyle/>
          <a:p>
            <a:endParaRPr lang="uk-UA" dirty="0">
              <a:solidFill>
                <a:srgbClr val="224A98"/>
              </a:solidFill>
              <a:latin typeface="Roboto"/>
            </a:endParaRPr>
          </a:p>
          <a:p>
            <a:pPr>
              <a:buFont typeface="Arial" panose="020B0604020202020204" pitchFamily="34" charset="0"/>
              <a:buChar char="•"/>
            </a:pPr>
            <a:r>
              <a:rPr lang="uk-UA" dirty="0" smtClean="0">
                <a:solidFill>
                  <a:srgbClr val="224A98"/>
                </a:solidFill>
                <a:latin typeface="Roboto"/>
              </a:rPr>
              <a:t>законодавство</a:t>
            </a:r>
            <a:endParaRPr lang="uk-UA" dirty="0">
              <a:solidFill>
                <a:srgbClr val="224A98"/>
              </a:solidFill>
              <a:latin typeface="Roboto"/>
            </a:endParaRPr>
          </a:p>
          <a:p>
            <a:pPr>
              <a:buFont typeface="Arial" panose="020B0604020202020204" pitchFamily="34" charset="0"/>
              <a:buChar char="•"/>
            </a:pPr>
            <a:r>
              <a:rPr lang="uk-UA" dirty="0" smtClean="0">
                <a:solidFill>
                  <a:srgbClr val="224A98"/>
                </a:solidFill>
                <a:latin typeface="Roboto"/>
              </a:rPr>
              <a:t>політична </a:t>
            </a:r>
            <a:r>
              <a:rPr lang="uk-UA" dirty="0">
                <a:solidFill>
                  <a:srgbClr val="224A98"/>
                </a:solidFill>
                <a:latin typeface="Roboto"/>
              </a:rPr>
              <a:t>гармонія/конфлікт і стабільність/нестабільність</a:t>
            </a:r>
          </a:p>
          <a:p>
            <a:pPr>
              <a:buFont typeface="Arial" panose="020B0604020202020204" pitchFamily="34" charset="0"/>
              <a:buChar char="•"/>
            </a:pPr>
            <a:r>
              <a:rPr lang="uk-UA" dirty="0" smtClean="0">
                <a:solidFill>
                  <a:srgbClr val="224A98"/>
                </a:solidFill>
                <a:latin typeface="Roboto"/>
              </a:rPr>
              <a:t>вибори </a:t>
            </a:r>
            <a:r>
              <a:rPr lang="uk-UA" dirty="0">
                <a:solidFill>
                  <a:srgbClr val="224A98"/>
                </a:solidFill>
                <a:latin typeface="Roboto"/>
              </a:rPr>
              <a:t>та коаліції</a:t>
            </a:r>
          </a:p>
          <a:p>
            <a:pPr>
              <a:buFont typeface="Arial" panose="020B0604020202020204" pitchFamily="34" charset="0"/>
              <a:buChar char="•"/>
            </a:pPr>
            <a:r>
              <a:rPr lang="uk-UA" dirty="0" smtClean="0">
                <a:solidFill>
                  <a:srgbClr val="224A98"/>
                </a:solidFill>
                <a:latin typeface="Roboto"/>
              </a:rPr>
              <a:t>зовнішньоторговельна </a:t>
            </a:r>
            <a:r>
              <a:rPr lang="uk-UA" dirty="0">
                <a:solidFill>
                  <a:srgbClr val="224A98"/>
                </a:solidFill>
                <a:latin typeface="Roboto"/>
              </a:rPr>
              <a:t>політика, обмеження та угоди</a:t>
            </a:r>
          </a:p>
          <a:p>
            <a:pPr>
              <a:buFont typeface="Arial" panose="020B0604020202020204" pitchFamily="34" charset="0"/>
              <a:buChar char="•"/>
            </a:pPr>
            <a:r>
              <a:rPr lang="uk-UA" dirty="0" smtClean="0">
                <a:solidFill>
                  <a:srgbClr val="224A98"/>
                </a:solidFill>
                <a:latin typeface="Roboto"/>
              </a:rPr>
              <a:t>податкова </a:t>
            </a:r>
            <a:r>
              <a:rPr lang="uk-UA" dirty="0">
                <a:solidFill>
                  <a:srgbClr val="224A98"/>
                </a:solidFill>
                <a:latin typeface="Roboto"/>
              </a:rPr>
              <a:t>політика</a:t>
            </a:r>
          </a:p>
          <a:p>
            <a:pPr>
              <a:buFont typeface="Arial" panose="020B0604020202020204" pitchFamily="34" charset="0"/>
              <a:buChar char="•"/>
            </a:pPr>
            <a:r>
              <a:rPr lang="uk-UA" dirty="0" smtClean="0">
                <a:solidFill>
                  <a:srgbClr val="224A98"/>
                </a:solidFill>
                <a:latin typeface="Roboto"/>
              </a:rPr>
              <a:t>трудова </a:t>
            </a:r>
            <a:r>
              <a:rPr lang="uk-UA" dirty="0">
                <a:solidFill>
                  <a:srgbClr val="224A98"/>
                </a:solidFill>
                <a:latin typeface="Roboto"/>
              </a:rPr>
              <a:t>політика</a:t>
            </a:r>
          </a:p>
          <a:p>
            <a:pPr>
              <a:buFont typeface="Arial" panose="020B0604020202020204" pitchFamily="34" charset="0"/>
              <a:buChar char="•"/>
            </a:pPr>
            <a:r>
              <a:rPr lang="uk-UA" dirty="0" smtClean="0">
                <a:solidFill>
                  <a:srgbClr val="224A98"/>
                </a:solidFill>
                <a:latin typeface="Roboto"/>
              </a:rPr>
              <a:t>майбутні </a:t>
            </a:r>
            <a:r>
              <a:rPr lang="uk-UA" dirty="0">
                <a:solidFill>
                  <a:srgbClr val="224A98"/>
                </a:solidFill>
                <a:latin typeface="Roboto"/>
              </a:rPr>
              <a:t>вибори та виборчі цикли</a:t>
            </a:r>
          </a:p>
          <a:p>
            <a:pPr>
              <a:buFont typeface="Arial" panose="020B0604020202020204" pitchFamily="34" charset="0"/>
              <a:buChar char="•"/>
            </a:pPr>
            <a:r>
              <a:rPr lang="uk-UA" dirty="0" smtClean="0">
                <a:solidFill>
                  <a:srgbClr val="224A98"/>
                </a:solidFill>
                <a:latin typeface="Roboto"/>
              </a:rPr>
              <a:t>стабільність </a:t>
            </a:r>
            <a:r>
              <a:rPr lang="uk-UA" dirty="0">
                <a:solidFill>
                  <a:srgbClr val="224A98"/>
                </a:solidFill>
                <a:latin typeface="Roboto"/>
              </a:rPr>
              <a:t>уряду</a:t>
            </a:r>
          </a:p>
          <a:p>
            <a:pPr>
              <a:buFont typeface="Arial" panose="020B0604020202020204" pitchFamily="34" charset="0"/>
              <a:buChar char="•"/>
            </a:pPr>
            <a:r>
              <a:rPr lang="uk-UA" dirty="0" smtClean="0">
                <a:solidFill>
                  <a:srgbClr val="224A98"/>
                </a:solidFill>
                <a:latin typeface="Roboto"/>
              </a:rPr>
              <a:t>лобістська </a:t>
            </a:r>
            <a:r>
              <a:rPr lang="uk-UA" dirty="0">
                <a:solidFill>
                  <a:srgbClr val="224A98"/>
                </a:solidFill>
                <a:latin typeface="Roboto"/>
              </a:rPr>
              <a:t>діяльність і протести</a:t>
            </a:r>
          </a:p>
          <a:p>
            <a:pPr>
              <a:buFont typeface="Arial" panose="020B0604020202020204" pitchFamily="34" charset="0"/>
              <a:buChar char="•"/>
            </a:pPr>
            <a:r>
              <a:rPr lang="uk-UA" dirty="0" smtClean="0">
                <a:solidFill>
                  <a:srgbClr val="224A98"/>
                </a:solidFill>
                <a:latin typeface="Roboto"/>
              </a:rPr>
              <a:t>оборонна </a:t>
            </a:r>
            <a:r>
              <a:rPr lang="uk-UA" dirty="0">
                <a:solidFill>
                  <a:srgbClr val="224A98"/>
                </a:solidFill>
                <a:latin typeface="Roboto"/>
              </a:rPr>
              <a:t>політика та витрати</a:t>
            </a:r>
          </a:p>
          <a:p>
            <a:pPr>
              <a:buFont typeface="Arial" panose="020B0604020202020204" pitchFamily="34" charset="0"/>
              <a:buChar char="•"/>
            </a:pPr>
            <a:r>
              <a:rPr lang="uk-UA" dirty="0" smtClean="0">
                <a:solidFill>
                  <a:srgbClr val="224A98"/>
                </a:solidFill>
                <a:latin typeface="Roboto"/>
              </a:rPr>
              <a:t>тероризм</a:t>
            </a:r>
            <a:r>
              <a:rPr lang="uk-UA" dirty="0">
                <a:solidFill>
                  <a:srgbClr val="224A98"/>
                </a:solidFill>
                <a:latin typeface="Roboto"/>
              </a:rPr>
              <a:t>, війна та інші військові міркування</a:t>
            </a:r>
          </a:p>
          <a:p>
            <a:pPr>
              <a:buFont typeface="Arial" panose="020B0604020202020204" pitchFamily="34" charset="0"/>
              <a:buChar char="•"/>
            </a:pPr>
            <a:r>
              <a:rPr lang="uk-UA" dirty="0" smtClean="0">
                <a:solidFill>
                  <a:srgbClr val="224A98"/>
                </a:solidFill>
                <a:latin typeface="Roboto"/>
              </a:rPr>
              <a:t>екологічна </a:t>
            </a:r>
            <a:r>
              <a:rPr lang="uk-UA" dirty="0">
                <a:solidFill>
                  <a:srgbClr val="224A98"/>
                </a:solidFill>
                <a:latin typeface="Roboto"/>
              </a:rPr>
              <a:t>політика</a:t>
            </a:r>
          </a:p>
          <a:p>
            <a:pPr>
              <a:buFont typeface="Arial" panose="020B0604020202020204" pitchFamily="34" charset="0"/>
              <a:buChar char="•"/>
            </a:pPr>
            <a:r>
              <a:rPr lang="uk-UA" dirty="0" smtClean="0">
                <a:solidFill>
                  <a:srgbClr val="224A98"/>
                </a:solidFill>
                <a:latin typeface="Roboto"/>
              </a:rPr>
              <a:t>фінансування </a:t>
            </a:r>
            <a:r>
              <a:rPr lang="uk-UA" dirty="0">
                <a:solidFill>
                  <a:srgbClr val="224A98"/>
                </a:solidFill>
                <a:latin typeface="Roboto"/>
              </a:rPr>
              <a:t>грантів та ініціатив</a:t>
            </a:r>
          </a:p>
          <a:p>
            <a:pPr>
              <a:buFont typeface="Arial" panose="020B0604020202020204" pitchFamily="34" charset="0"/>
              <a:buChar char="•"/>
            </a:pPr>
            <a:r>
              <a:rPr lang="uk-UA" dirty="0" smtClean="0">
                <a:solidFill>
                  <a:srgbClr val="224A98"/>
                </a:solidFill>
                <a:latin typeface="Roboto"/>
              </a:rPr>
              <a:t>фіскальна </a:t>
            </a:r>
            <a:r>
              <a:rPr lang="uk-UA" dirty="0">
                <a:solidFill>
                  <a:srgbClr val="224A98"/>
                </a:solidFill>
                <a:latin typeface="Roboto"/>
              </a:rPr>
              <a:t>політика</a:t>
            </a:r>
          </a:p>
          <a:p>
            <a:pPr>
              <a:buFont typeface="Arial" panose="020B0604020202020204" pitchFamily="34" charset="0"/>
              <a:buChar char="•"/>
            </a:pPr>
            <a:r>
              <a:rPr lang="uk-UA" dirty="0" smtClean="0">
                <a:solidFill>
                  <a:srgbClr val="224A98"/>
                </a:solidFill>
                <a:latin typeface="Roboto"/>
              </a:rPr>
              <a:t>свобода </a:t>
            </a:r>
            <a:r>
              <a:rPr lang="uk-UA" dirty="0">
                <a:solidFill>
                  <a:srgbClr val="224A98"/>
                </a:solidFill>
                <a:latin typeface="Roboto"/>
              </a:rPr>
              <a:t>слова і преси</a:t>
            </a:r>
          </a:p>
          <a:p>
            <a:pPr>
              <a:buFont typeface="Arial" panose="020B0604020202020204" pitchFamily="34" charset="0"/>
              <a:buChar char="•"/>
            </a:pPr>
            <a:r>
              <a:rPr lang="uk-UA" dirty="0" smtClean="0">
                <a:solidFill>
                  <a:srgbClr val="224A98"/>
                </a:solidFill>
                <a:latin typeface="Roboto"/>
              </a:rPr>
              <a:t>державна </a:t>
            </a:r>
            <a:r>
              <a:rPr lang="uk-UA" dirty="0">
                <a:solidFill>
                  <a:srgbClr val="224A98"/>
                </a:solidFill>
                <a:latin typeface="Roboto"/>
              </a:rPr>
              <a:t>бюрократія</a:t>
            </a:r>
            <a:endParaRPr lang="uk-UA" b="0" i="0" dirty="0">
              <a:solidFill>
                <a:srgbClr val="224A98"/>
              </a:solidFill>
              <a:effectLst/>
              <a:latin typeface="Roboto"/>
            </a:endParaRPr>
          </a:p>
        </p:txBody>
      </p:sp>
      <p:pic>
        <p:nvPicPr>
          <p:cNvPr id="5" name="Рисунок 4"/>
          <p:cNvPicPr>
            <a:picLocks noChangeAspect="1"/>
          </p:cNvPicPr>
          <p:nvPr/>
        </p:nvPicPr>
        <p:blipFill>
          <a:blip r:embed="rId6"/>
          <a:stretch>
            <a:fillRect/>
          </a:stretch>
        </p:blipFill>
        <p:spPr>
          <a:xfrm>
            <a:off x="6540546" y="3380508"/>
            <a:ext cx="5314072" cy="3325091"/>
          </a:xfrm>
          <a:prstGeom prst="rect">
            <a:avLst/>
          </a:prstGeom>
        </p:spPr>
      </p:pic>
    </p:spTree>
    <p:extLst>
      <p:ext uri="{BB962C8B-B14F-4D97-AF65-F5344CB8AC3E}">
        <p14:creationId xmlns:p14="http://schemas.microsoft.com/office/powerpoint/2010/main" val="4223513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44" name="Прямая соединительная линия 4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46"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59937" y="991445"/>
            <a:ext cx="10243128" cy="4619854"/>
          </a:xfrm>
          <a:prstGeom prst="rect">
            <a:avLst/>
          </a:prstGeom>
        </p:spPr>
        <p:txBody>
          <a:bodyPr wrap="square">
            <a:spAutoFit/>
          </a:bodyPr>
          <a:lstStyle/>
          <a:p>
            <a:pPr>
              <a:lnSpc>
                <a:spcPct val="150000"/>
              </a:lnSpc>
            </a:pPr>
            <a:r>
              <a:rPr lang="uk-UA" b="1" dirty="0">
                <a:solidFill>
                  <a:srgbClr val="224A98"/>
                </a:solidFill>
              </a:rPr>
              <a:t>1. Політичні фактори (</a:t>
            </a:r>
            <a:r>
              <a:rPr lang="en-GB" b="1" dirty="0">
                <a:solidFill>
                  <a:srgbClr val="224A98"/>
                </a:solidFill>
              </a:rPr>
              <a:t>Political)</a:t>
            </a:r>
          </a:p>
          <a:p>
            <a:pPr>
              <a:lnSpc>
                <a:spcPct val="150000"/>
              </a:lnSpc>
              <a:buFont typeface="+mj-lt"/>
              <a:buAutoNum type="arabicPeriod"/>
            </a:pPr>
            <a:r>
              <a:rPr lang="uk-UA" dirty="0">
                <a:solidFill>
                  <a:srgbClr val="224A98"/>
                </a:solidFill>
              </a:rPr>
              <a:t>Політична нестабільність (перевороти, революції, протести).</a:t>
            </a:r>
          </a:p>
          <a:p>
            <a:pPr>
              <a:lnSpc>
                <a:spcPct val="150000"/>
              </a:lnSpc>
              <a:buFont typeface="+mj-lt"/>
              <a:buAutoNum type="arabicPeriod"/>
            </a:pPr>
            <a:r>
              <a:rPr lang="uk-UA" dirty="0">
                <a:solidFill>
                  <a:srgbClr val="224A98"/>
                </a:solidFill>
              </a:rPr>
              <a:t>Державна політика щодо </a:t>
            </a:r>
            <a:r>
              <a:rPr lang="uk-UA" dirty="0" err="1">
                <a:solidFill>
                  <a:srgbClr val="224A98"/>
                </a:solidFill>
              </a:rPr>
              <a:t>кібербезпеки</a:t>
            </a:r>
            <a:r>
              <a:rPr lang="uk-UA" dirty="0">
                <a:solidFill>
                  <a:srgbClr val="224A98"/>
                </a:solidFill>
              </a:rPr>
              <a:t> та інформаційної війни.</a:t>
            </a:r>
          </a:p>
          <a:p>
            <a:pPr>
              <a:lnSpc>
                <a:spcPct val="150000"/>
              </a:lnSpc>
              <a:buFont typeface="+mj-lt"/>
              <a:buAutoNum type="arabicPeriod"/>
            </a:pPr>
            <a:r>
              <a:rPr lang="uk-UA" dirty="0">
                <a:solidFill>
                  <a:srgbClr val="224A98"/>
                </a:solidFill>
              </a:rPr>
              <a:t>Військові союзи та міжнародні договори (НАТО, ООН, ОБСЄ).</a:t>
            </a:r>
          </a:p>
          <a:p>
            <a:pPr>
              <a:lnSpc>
                <a:spcPct val="150000"/>
              </a:lnSpc>
              <a:buFont typeface="+mj-lt"/>
              <a:buAutoNum type="arabicPeriod"/>
            </a:pPr>
            <a:r>
              <a:rPr lang="uk-UA" dirty="0">
                <a:solidFill>
                  <a:srgbClr val="224A98"/>
                </a:solidFill>
              </a:rPr>
              <a:t>Вплив авторитарних режимів на регіональну безпеку.</a:t>
            </a:r>
          </a:p>
          <a:p>
            <a:pPr>
              <a:lnSpc>
                <a:spcPct val="150000"/>
              </a:lnSpc>
              <a:buFont typeface="+mj-lt"/>
              <a:buAutoNum type="arabicPeriod"/>
            </a:pPr>
            <a:r>
              <a:rPr lang="uk-UA" dirty="0">
                <a:solidFill>
                  <a:srgbClr val="224A98"/>
                </a:solidFill>
              </a:rPr>
              <a:t>Регулювання обігу зброї та діяльності приватних військових компаній.</a:t>
            </a:r>
          </a:p>
          <a:p>
            <a:pPr>
              <a:lnSpc>
                <a:spcPct val="150000"/>
              </a:lnSpc>
              <a:buFont typeface="+mj-lt"/>
              <a:buAutoNum type="arabicPeriod"/>
            </a:pPr>
            <a:r>
              <a:rPr lang="uk-UA" dirty="0">
                <a:solidFill>
                  <a:srgbClr val="224A98"/>
                </a:solidFill>
              </a:rPr>
              <a:t>Політика боротьби з тероризмом.</a:t>
            </a:r>
          </a:p>
          <a:p>
            <a:pPr>
              <a:lnSpc>
                <a:spcPct val="150000"/>
              </a:lnSpc>
              <a:buFont typeface="+mj-lt"/>
              <a:buAutoNum type="arabicPeriod"/>
            </a:pPr>
            <a:r>
              <a:rPr lang="uk-UA" dirty="0">
                <a:solidFill>
                  <a:srgbClr val="224A98"/>
                </a:solidFill>
              </a:rPr>
              <a:t>Законодавство щодо громадянських свобод і прав людини.</a:t>
            </a:r>
          </a:p>
          <a:p>
            <a:pPr>
              <a:lnSpc>
                <a:spcPct val="150000"/>
              </a:lnSpc>
              <a:buFont typeface="+mj-lt"/>
              <a:buAutoNum type="arabicPeriod"/>
            </a:pPr>
            <a:r>
              <a:rPr lang="uk-UA" dirty="0">
                <a:solidFill>
                  <a:srgbClr val="224A98"/>
                </a:solidFill>
              </a:rPr>
              <a:t>Втручання іноземних держав у вибори та внутрішні справи.</a:t>
            </a:r>
          </a:p>
          <a:p>
            <a:pPr>
              <a:lnSpc>
                <a:spcPct val="150000"/>
              </a:lnSpc>
              <a:buFont typeface="+mj-lt"/>
              <a:buAutoNum type="arabicPeriod"/>
            </a:pPr>
            <a:r>
              <a:rPr lang="uk-UA" dirty="0">
                <a:solidFill>
                  <a:srgbClr val="224A98"/>
                </a:solidFill>
              </a:rPr>
              <a:t>Політична корупція та її вплив на силові структури.</a:t>
            </a:r>
          </a:p>
          <a:p>
            <a:pPr>
              <a:lnSpc>
                <a:spcPct val="150000"/>
              </a:lnSpc>
              <a:buFont typeface="+mj-lt"/>
              <a:buAutoNum type="arabicPeriod"/>
            </a:pPr>
            <a:r>
              <a:rPr lang="uk-UA" dirty="0">
                <a:solidFill>
                  <a:srgbClr val="224A98"/>
                </a:solidFill>
              </a:rPr>
              <a:t>Санкції та торговельні </a:t>
            </a:r>
            <a:r>
              <a:rPr lang="uk-UA" dirty="0" smtClean="0">
                <a:solidFill>
                  <a:srgbClr val="224A98"/>
                </a:solidFill>
              </a:rPr>
              <a:t>обмеження.</a:t>
            </a:r>
            <a:endParaRPr lang="uk-UA" dirty="0">
              <a:solidFill>
                <a:srgbClr val="224A98"/>
              </a:solidFill>
            </a:endParaRPr>
          </a:p>
        </p:txBody>
      </p:sp>
      <p:pic>
        <p:nvPicPr>
          <p:cNvPr id="9218" name="Picture 2" descr="Інформаційний лист Всеукраїнська наукова конференція «Політичні, економічні  та ідеологічні фактори у світовій політиці: історія та сучасність» (ІВІ НАН  України, 29 березня 2024 року) — Державна установа «Інститут всесвітньої  історії НАН Україн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4513" y="4368800"/>
            <a:ext cx="3481238" cy="185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32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55781" y="996968"/>
            <a:ext cx="11369963" cy="646331"/>
          </a:xfrm>
          <a:prstGeom prst="rect">
            <a:avLst/>
          </a:prstGeom>
        </p:spPr>
        <p:txBody>
          <a:bodyPr wrap="square">
            <a:spAutoFit/>
          </a:bodyPr>
          <a:lstStyle/>
          <a:p>
            <a:pPr algn="just"/>
            <a:r>
              <a:rPr lang="uk-UA" b="1" dirty="0">
                <a:solidFill>
                  <a:srgbClr val="224A98"/>
                </a:solidFill>
                <a:latin typeface="Roboto"/>
              </a:rPr>
              <a:t>Економічні фактори </a:t>
            </a:r>
            <a:r>
              <a:rPr lang="uk-UA" dirty="0" smtClean="0">
                <a:solidFill>
                  <a:srgbClr val="224A98"/>
                </a:solidFill>
                <a:latin typeface="Roboto"/>
              </a:rPr>
              <a:t>пов’язані </a:t>
            </a:r>
            <a:r>
              <a:rPr lang="uk-UA" dirty="0">
                <a:solidFill>
                  <a:srgbClr val="224A98"/>
                </a:solidFill>
                <a:latin typeface="Roboto"/>
              </a:rPr>
              <a:t>з фінансовим </a:t>
            </a:r>
            <a:r>
              <a:rPr lang="uk-UA" dirty="0" smtClean="0">
                <a:solidFill>
                  <a:srgbClr val="224A98"/>
                </a:solidFill>
                <a:latin typeface="Roboto"/>
              </a:rPr>
              <a:t>середовищем. </a:t>
            </a:r>
            <a:r>
              <a:rPr lang="uk-UA" dirty="0">
                <a:solidFill>
                  <a:srgbClr val="224A98"/>
                </a:solidFill>
                <a:latin typeface="Roboto"/>
              </a:rPr>
              <a:t>До них відносяться процентні ставки, інфляція, зростання ВВП, обмінні курси та загальний економічний </a:t>
            </a:r>
            <a:r>
              <a:rPr lang="uk-UA" dirty="0" smtClean="0">
                <a:solidFill>
                  <a:srgbClr val="224A98"/>
                </a:solidFill>
                <a:latin typeface="Roboto"/>
              </a:rPr>
              <a:t>стан</a:t>
            </a:r>
            <a:r>
              <a:rPr lang="uk-UA" dirty="0">
                <a:solidFill>
                  <a:srgbClr val="224A98"/>
                </a:solidFill>
                <a:latin typeface="Roboto"/>
              </a:rPr>
              <a:t>:</a:t>
            </a:r>
            <a:endParaRPr lang="uk-UA" dirty="0">
              <a:solidFill>
                <a:srgbClr val="224A98"/>
              </a:solidFill>
            </a:endParaRPr>
          </a:p>
        </p:txBody>
      </p:sp>
      <p:sp>
        <p:nvSpPr>
          <p:cNvPr id="16" name="Прямоугольник 15"/>
          <p:cNvSpPr/>
          <p:nvPr/>
        </p:nvSpPr>
        <p:spPr>
          <a:xfrm>
            <a:off x="655782" y="1932825"/>
            <a:ext cx="10603346" cy="4247317"/>
          </a:xfrm>
          <a:prstGeom prst="rect">
            <a:avLst/>
          </a:prstGeom>
        </p:spPr>
        <p:txBody>
          <a:bodyPr wrap="square">
            <a:spAutoFit/>
          </a:bodyPr>
          <a:lstStyle/>
          <a:p>
            <a:pPr>
              <a:buFont typeface="Arial" panose="020B0604020202020204" pitchFamily="34" charset="0"/>
              <a:buChar char="•"/>
            </a:pPr>
            <a:r>
              <a:rPr lang="uk-UA" dirty="0" smtClean="0">
                <a:solidFill>
                  <a:srgbClr val="224A98"/>
                </a:solidFill>
                <a:latin typeface="Roboto"/>
              </a:rPr>
              <a:t>економічне зростання та спад </a:t>
            </a:r>
            <a:r>
              <a:rPr lang="uk-UA" dirty="0">
                <a:solidFill>
                  <a:srgbClr val="224A98"/>
                </a:solidFill>
                <a:latin typeface="Roboto"/>
              </a:rPr>
              <a:t>(наприклад, ВВП)</a:t>
            </a:r>
          </a:p>
          <a:p>
            <a:pPr>
              <a:buFont typeface="Arial" panose="020B0604020202020204" pitchFamily="34" charset="0"/>
              <a:buChar char="•"/>
            </a:pPr>
            <a:r>
              <a:rPr lang="uk-UA" dirty="0" smtClean="0">
                <a:solidFill>
                  <a:srgbClr val="224A98"/>
                </a:solidFill>
                <a:latin typeface="Roboto"/>
              </a:rPr>
              <a:t>процентні </a:t>
            </a:r>
            <a:r>
              <a:rPr lang="uk-UA" dirty="0">
                <a:solidFill>
                  <a:srgbClr val="224A98"/>
                </a:solidFill>
                <a:latin typeface="Roboto"/>
              </a:rPr>
              <a:t>ставки</a:t>
            </a:r>
          </a:p>
          <a:p>
            <a:pPr>
              <a:buFont typeface="Arial" panose="020B0604020202020204" pitchFamily="34" charset="0"/>
              <a:buChar char="•"/>
            </a:pPr>
            <a:r>
              <a:rPr lang="uk-UA" dirty="0" smtClean="0">
                <a:solidFill>
                  <a:srgbClr val="224A98"/>
                </a:solidFill>
                <a:latin typeface="Roboto"/>
              </a:rPr>
              <a:t>курси </a:t>
            </a:r>
            <a:r>
              <a:rPr lang="uk-UA" dirty="0">
                <a:solidFill>
                  <a:srgbClr val="224A98"/>
                </a:solidFill>
                <a:latin typeface="Roboto"/>
              </a:rPr>
              <a:t>валют</a:t>
            </a:r>
          </a:p>
          <a:p>
            <a:pPr>
              <a:buFont typeface="Arial" panose="020B0604020202020204" pitchFamily="34" charset="0"/>
              <a:buChar char="•"/>
            </a:pPr>
            <a:r>
              <a:rPr lang="uk-UA" dirty="0" smtClean="0">
                <a:solidFill>
                  <a:srgbClr val="224A98"/>
                </a:solidFill>
                <a:latin typeface="Roboto"/>
              </a:rPr>
              <a:t>інфляція</a:t>
            </a:r>
            <a:endParaRPr lang="uk-UA" dirty="0">
              <a:solidFill>
                <a:srgbClr val="224A98"/>
              </a:solidFill>
              <a:latin typeface="Roboto"/>
            </a:endParaRPr>
          </a:p>
          <a:p>
            <a:pPr>
              <a:buFont typeface="Arial" panose="020B0604020202020204" pitchFamily="34" charset="0"/>
              <a:buChar char="•"/>
            </a:pPr>
            <a:r>
              <a:rPr lang="uk-UA" dirty="0" smtClean="0">
                <a:solidFill>
                  <a:srgbClr val="224A98"/>
                </a:solidFill>
                <a:latin typeface="Roboto"/>
              </a:rPr>
              <a:t>наявний </a:t>
            </a:r>
            <a:r>
              <a:rPr lang="uk-UA" dirty="0">
                <a:solidFill>
                  <a:srgbClr val="224A98"/>
                </a:solidFill>
                <a:latin typeface="Roboto"/>
              </a:rPr>
              <a:t>дохід споживачів і підприємств</a:t>
            </a:r>
          </a:p>
          <a:p>
            <a:pPr>
              <a:buFont typeface="Arial" panose="020B0604020202020204" pitchFamily="34" charset="0"/>
              <a:buChar char="•"/>
            </a:pPr>
            <a:r>
              <a:rPr lang="uk-UA" dirty="0" smtClean="0">
                <a:solidFill>
                  <a:srgbClr val="224A98"/>
                </a:solidFill>
                <a:latin typeface="Roboto"/>
              </a:rPr>
              <a:t>норми </a:t>
            </a:r>
            <a:r>
              <a:rPr lang="uk-UA" dirty="0">
                <a:solidFill>
                  <a:srgbClr val="224A98"/>
                </a:solidFill>
                <a:latin typeface="Roboto"/>
              </a:rPr>
              <a:t>заощаджень та інвестицій/схильність витрачати</a:t>
            </a:r>
          </a:p>
          <a:p>
            <a:pPr>
              <a:buFont typeface="Arial" panose="020B0604020202020204" pitchFamily="34" charset="0"/>
              <a:buChar char="•"/>
            </a:pPr>
            <a:r>
              <a:rPr lang="uk-UA" dirty="0" smtClean="0">
                <a:solidFill>
                  <a:srgbClr val="224A98"/>
                </a:solidFill>
                <a:latin typeface="Roboto"/>
              </a:rPr>
              <a:t>оподаткування</a:t>
            </a:r>
            <a:endParaRPr lang="uk-UA" dirty="0">
              <a:solidFill>
                <a:srgbClr val="224A98"/>
              </a:solidFill>
              <a:latin typeface="Roboto"/>
            </a:endParaRPr>
          </a:p>
          <a:p>
            <a:pPr>
              <a:buFont typeface="Arial" panose="020B0604020202020204" pitchFamily="34" charset="0"/>
              <a:buChar char="•"/>
            </a:pPr>
            <a:r>
              <a:rPr lang="uk-UA" dirty="0" smtClean="0">
                <a:solidFill>
                  <a:srgbClr val="224A98"/>
                </a:solidFill>
                <a:latin typeface="Roboto"/>
              </a:rPr>
              <a:t>заробітна </a:t>
            </a:r>
            <a:r>
              <a:rPr lang="uk-UA" dirty="0">
                <a:solidFill>
                  <a:srgbClr val="224A98"/>
                </a:solidFill>
                <a:latin typeface="Roboto"/>
              </a:rPr>
              <a:t>плата (як абсолютний рівень, так і темпи зростання)</a:t>
            </a:r>
          </a:p>
          <a:p>
            <a:pPr>
              <a:buFont typeface="Arial" panose="020B0604020202020204" pitchFamily="34" charset="0"/>
              <a:buChar char="•"/>
            </a:pPr>
            <a:r>
              <a:rPr lang="uk-UA" dirty="0" smtClean="0">
                <a:solidFill>
                  <a:srgbClr val="224A98"/>
                </a:solidFill>
                <a:latin typeface="Roboto"/>
              </a:rPr>
              <a:t>рівень </a:t>
            </a:r>
            <a:r>
              <a:rPr lang="uk-UA" dirty="0">
                <a:solidFill>
                  <a:srgbClr val="224A98"/>
                </a:solidFill>
                <a:latin typeface="Roboto"/>
              </a:rPr>
              <a:t>зайнятості/безробіття</a:t>
            </a:r>
          </a:p>
          <a:p>
            <a:pPr>
              <a:buFont typeface="Arial" panose="020B0604020202020204" pitchFamily="34" charset="0"/>
              <a:buChar char="•"/>
            </a:pPr>
            <a:r>
              <a:rPr lang="uk-UA" dirty="0" smtClean="0">
                <a:solidFill>
                  <a:srgbClr val="224A98"/>
                </a:solidFill>
                <a:latin typeface="Roboto"/>
              </a:rPr>
              <a:t>фінансові </a:t>
            </a:r>
            <a:r>
              <a:rPr lang="uk-UA" dirty="0">
                <a:solidFill>
                  <a:srgbClr val="224A98"/>
                </a:solidFill>
                <a:latin typeface="Roboto"/>
              </a:rPr>
              <a:t>ринки</a:t>
            </a:r>
          </a:p>
          <a:p>
            <a:pPr>
              <a:buFont typeface="Arial" panose="020B0604020202020204" pitchFamily="34" charset="0"/>
              <a:buChar char="•"/>
            </a:pPr>
            <a:r>
              <a:rPr lang="uk-UA" dirty="0" smtClean="0">
                <a:solidFill>
                  <a:srgbClr val="224A98"/>
                </a:solidFill>
                <a:latin typeface="Roboto"/>
              </a:rPr>
              <a:t>ціни </a:t>
            </a:r>
            <a:r>
              <a:rPr lang="uk-UA" dirty="0">
                <a:solidFill>
                  <a:srgbClr val="224A98"/>
                </a:solidFill>
                <a:latin typeface="Roboto"/>
              </a:rPr>
              <a:t>на нерухомість</a:t>
            </a:r>
          </a:p>
          <a:p>
            <a:pPr>
              <a:buFont typeface="Arial" panose="020B0604020202020204" pitchFamily="34" charset="0"/>
              <a:buChar char="•"/>
            </a:pPr>
            <a:r>
              <a:rPr lang="uk-UA" dirty="0" smtClean="0">
                <a:solidFill>
                  <a:srgbClr val="224A98"/>
                </a:solidFill>
                <a:latin typeface="Roboto"/>
              </a:rPr>
              <a:t>ціни </a:t>
            </a:r>
            <a:r>
              <a:rPr lang="uk-UA" dirty="0">
                <a:solidFill>
                  <a:srgbClr val="224A98"/>
                </a:solidFill>
                <a:latin typeface="Roboto"/>
              </a:rPr>
              <a:t>на товари та сировину</a:t>
            </a:r>
          </a:p>
          <a:p>
            <a:pPr>
              <a:buFont typeface="Arial" panose="020B0604020202020204" pitchFamily="34" charset="0"/>
              <a:buChar char="•"/>
            </a:pPr>
            <a:r>
              <a:rPr lang="uk-UA" dirty="0" smtClean="0">
                <a:solidFill>
                  <a:srgbClr val="224A98"/>
                </a:solidFill>
                <a:latin typeface="Roboto"/>
              </a:rPr>
              <a:t>наявність </a:t>
            </a:r>
            <a:r>
              <a:rPr lang="uk-UA" dirty="0">
                <a:solidFill>
                  <a:srgbClr val="224A98"/>
                </a:solidFill>
                <a:latin typeface="Roboto"/>
              </a:rPr>
              <a:t>фінансів/кредиту</a:t>
            </a:r>
          </a:p>
          <a:p>
            <a:pPr>
              <a:buFont typeface="Arial" panose="020B0604020202020204" pitchFamily="34" charset="0"/>
              <a:buChar char="•"/>
            </a:pPr>
            <a:r>
              <a:rPr lang="uk-UA" dirty="0" smtClean="0">
                <a:solidFill>
                  <a:srgbClr val="224A98"/>
                </a:solidFill>
                <a:latin typeface="Roboto"/>
              </a:rPr>
              <a:t>фактори </a:t>
            </a:r>
            <a:r>
              <a:rPr lang="uk-UA" dirty="0">
                <a:solidFill>
                  <a:srgbClr val="224A98"/>
                </a:solidFill>
                <a:latin typeface="Roboto"/>
              </a:rPr>
              <a:t>попиту та пропозиції</a:t>
            </a:r>
          </a:p>
          <a:p>
            <a:pPr>
              <a:buFont typeface="Arial" panose="020B0604020202020204" pitchFamily="34" charset="0"/>
              <a:buChar char="•"/>
            </a:pPr>
            <a:r>
              <a:rPr lang="uk-UA" dirty="0" smtClean="0">
                <a:solidFill>
                  <a:srgbClr val="224A98"/>
                </a:solidFill>
                <a:latin typeface="Roboto"/>
              </a:rPr>
              <a:t>цикли </a:t>
            </a:r>
            <a:r>
              <a:rPr lang="uk-UA" dirty="0">
                <a:solidFill>
                  <a:srgbClr val="224A98"/>
                </a:solidFill>
                <a:latin typeface="Roboto"/>
              </a:rPr>
              <a:t>та бульбашки</a:t>
            </a:r>
            <a:endParaRPr lang="uk-UA" b="0" i="0" dirty="0">
              <a:solidFill>
                <a:srgbClr val="224A98"/>
              </a:solidFill>
              <a:effectLst/>
              <a:latin typeface="Roboto"/>
            </a:endParaRPr>
          </a:p>
        </p:txBody>
      </p:sp>
      <p:pic>
        <p:nvPicPr>
          <p:cNvPr id="20497" name="Picture 17" descr="Як працює економіка: повний розбір економічної систем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4582" y="4258031"/>
            <a:ext cx="4290036" cy="245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45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uk-UA" sz="1800" b="0" i="0" u="none" strike="noStrike" cap="none" normalizeH="0" baseline="0" smtClean="0">
                <a:ln>
                  <a:noFill/>
                </a:ln>
                <a:solidFill>
                  <a:schemeClr val="tx1"/>
                </a:solidFill>
                <a:effectLst/>
                <a:latin typeface="Arial" panose="020B0604020202020204" pitchFamily="34" charset="0"/>
              </a:rPr>
              <a:t/>
            </a:r>
            <a:br>
              <a:rPr kumimoji="0" lang="uk-UA" altLang="uk-UA" sz="1800" b="0" i="0" u="none" strike="noStrike" cap="none" normalizeH="0" baseline="0" smtClean="0">
                <a:ln>
                  <a:noFill/>
                </a:ln>
                <a:solidFill>
                  <a:schemeClr val="tx1"/>
                </a:solidFill>
                <a:effectLst/>
                <a:latin typeface="Arial" panose="020B0604020202020204" pitchFamily="34" charset="0"/>
              </a:rPr>
            </a:br>
            <a:endParaRPr kumimoji="0" lang="uk-UA" altLang="uk-UA" sz="1800" b="0" i="0" u="none" strike="noStrike" cap="none" normalizeH="0" baseline="0" smtClean="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69455" y="1166843"/>
            <a:ext cx="8774545" cy="4619854"/>
          </a:xfrm>
          <a:prstGeom prst="rect">
            <a:avLst/>
          </a:prstGeom>
        </p:spPr>
        <p:txBody>
          <a:bodyPr wrap="square">
            <a:spAutoFit/>
          </a:bodyPr>
          <a:lstStyle/>
          <a:p>
            <a:pPr>
              <a:lnSpc>
                <a:spcPct val="150000"/>
              </a:lnSpc>
            </a:pPr>
            <a:r>
              <a:rPr lang="uk-UA" b="1" dirty="0">
                <a:solidFill>
                  <a:srgbClr val="224A98"/>
                </a:solidFill>
              </a:rPr>
              <a:t>2. Економічні фактори (</a:t>
            </a:r>
            <a:r>
              <a:rPr lang="en-GB" b="1" dirty="0">
                <a:solidFill>
                  <a:srgbClr val="224A98"/>
                </a:solidFill>
              </a:rPr>
              <a:t>Economic)</a:t>
            </a:r>
          </a:p>
          <a:p>
            <a:pPr>
              <a:lnSpc>
                <a:spcPct val="150000"/>
              </a:lnSpc>
              <a:buFont typeface="+mj-lt"/>
              <a:buAutoNum type="arabicPeriod"/>
            </a:pPr>
            <a:r>
              <a:rPr lang="uk-UA" dirty="0">
                <a:solidFill>
                  <a:srgbClr val="224A98"/>
                </a:solidFill>
              </a:rPr>
              <a:t>Обсяг державного бюджету, виділеного на оборону та безпеку.</a:t>
            </a:r>
          </a:p>
          <a:p>
            <a:pPr>
              <a:lnSpc>
                <a:spcPct val="150000"/>
              </a:lnSpc>
              <a:buFont typeface="+mj-lt"/>
              <a:buAutoNum type="arabicPeriod"/>
            </a:pPr>
            <a:r>
              <a:rPr lang="uk-UA" dirty="0">
                <a:solidFill>
                  <a:srgbClr val="224A98"/>
                </a:solidFill>
              </a:rPr>
              <a:t>Економічна криза та її вплив на рівень злочинності.</a:t>
            </a:r>
          </a:p>
          <a:p>
            <a:pPr>
              <a:lnSpc>
                <a:spcPct val="150000"/>
              </a:lnSpc>
              <a:buFont typeface="+mj-lt"/>
              <a:buAutoNum type="arabicPeriod"/>
            </a:pPr>
            <a:r>
              <a:rPr lang="uk-UA" dirty="0">
                <a:solidFill>
                  <a:srgbClr val="224A98"/>
                </a:solidFill>
              </a:rPr>
              <a:t>Контрабанда зброї та нелегальна торгівля.</a:t>
            </a:r>
          </a:p>
          <a:p>
            <a:pPr>
              <a:lnSpc>
                <a:spcPct val="150000"/>
              </a:lnSpc>
              <a:buFont typeface="+mj-lt"/>
              <a:buAutoNum type="arabicPeriod"/>
            </a:pPr>
            <a:r>
              <a:rPr lang="uk-UA" dirty="0">
                <a:solidFill>
                  <a:srgbClr val="224A98"/>
                </a:solidFill>
              </a:rPr>
              <a:t>Енергетична безпека (залежність від імпорту нафти, газу).</a:t>
            </a:r>
          </a:p>
          <a:p>
            <a:pPr>
              <a:lnSpc>
                <a:spcPct val="150000"/>
              </a:lnSpc>
              <a:buFont typeface="+mj-lt"/>
              <a:buAutoNum type="arabicPeriod"/>
            </a:pPr>
            <a:r>
              <a:rPr lang="uk-UA" dirty="0">
                <a:solidFill>
                  <a:srgbClr val="224A98"/>
                </a:solidFill>
              </a:rPr>
              <a:t>Вплив санкцій на фінансування оборонного сектору.</a:t>
            </a:r>
          </a:p>
          <a:p>
            <a:pPr>
              <a:lnSpc>
                <a:spcPct val="150000"/>
              </a:lnSpc>
              <a:buFont typeface="+mj-lt"/>
              <a:buAutoNum type="arabicPeriod"/>
            </a:pPr>
            <a:r>
              <a:rPr lang="uk-UA" dirty="0">
                <a:solidFill>
                  <a:srgbClr val="224A98"/>
                </a:solidFill>
              </a:rPr>
              <a:t>Корупція в оборонному секторі.</a:t>
            </a:r>
          </a:p>
          <a:p>
            <a:pPr>
              <a:lnSpc>
                <a:spcPct val="150000"/>
              </a:lnSpc>
              <a:buFont typeface="+mj-lt"/>
              <a:buAutoNum type="arabicPeriod"/>
            </a:pPr>
            <a:r>
              <a:rPr lang="uk-UA" dirty="0">
                <a:solidFill>
                  <a:srgbClr val="224A98"/>
                </a:solidFill>
              </a:rPr>
              <a:t>Безробіття та соціальна напруга як фактор ризику радикалізації населення.</a:t>
            </a:r>
          </a:p>
          <a:p>
            <a:pPr>
              <a:lnSpc>
                <a:spcPct val="150000"/>
              </a:lnSpc>
              <a:buFont typeface="+mj-lt"/>
              <a:buAutoNum type="arabicPeriod"/>
            </a:pPr>
            <a:r>
              <a:rPr lang="uk-UA" dirty="0">
                <a:solidFill>
                  <a:srgbClr val="224A98"/>
                </a:solidFill>
              </a:rPr>
              <a:t>Інвестиції в технології безпеки (штучний інтелект, </a:t>
            </a:r>
            <a:r>
              <a:rPr lang="uk-UA" dirty="0" err="1">
                <a:solidFill>
                  <a:srgbClr val="224A98"/>
                </a:solidFill>
              </a:rPr>
              <a:t>кіберзахист</a:t>
            </a:r>
            <a:r>
              <a:rPr lang="uk-UA" dirty="0">
                <a:solidFill>
                  <a:srgbClr val="224A98"/>
                </a:solidFill>
              </a:rPr>
              <a:t>).</a:t>
            </a:r>
          </a:p>
          <a:p>
            <a:pPr>
              <a:lnSpc>
                <a:spcPct val="150000"/>
              </a:lnSpc>
              <a:buFont typeface="+mj-lt"/>
              <a:buAutoNum type="arabicPeriod"/>
            </a:pPr>
            <a:r>
              <a:rPr lang="uk-UA" dirty="0">
                <a:solidFill>
                  <a:srgbClr val="224A98"/>
                </a:solidFill>
              </a:rPr>
              <a:t>Військово-промисловий комплекс та його вплив на економіку.</a:t>
            </a:r>
          </a:p>
          <a:p>
            <a:pPr>
              <a:lnSpc>
                <a:spcPct val="150000"/>
              </a:lnSpc>
              <a:buFont typeface="+mj-lt"/>
              <a:buAutoNum type="arabicPeriod"/>
            </a:pPr>
            <a:r>
              <a:rPr lang="uk-UA" dirty="0">
                <a:solidFill>
                  <a:srgbClr val="224A98"/>
                </a:solidFill>
              </a:rPr>
              <a:t>Фінансування терористичних угруповань через нелегальну економіку.</a:t>
            </a:r>
          </a:p>
        </p:txBody>
      </p:sp>
      <p:pic>
        <p:nvPicPr>
          <p:cNvPr id="10242" name="Picture 2" descr="Ринкова економіка найпростішими словами. Що таке вільна ринкова економік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5709" y="4140428"/>
            <a:ext cx="3942484" cy="262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51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1802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8690" y="840747"/>
            <a:ext cx="11434619" cy="646331"/>
          </a:xfrm>
          <a:prstGeom prst="rect">
            <a:avLst/>
          </a:prstGeom>
        </p:spPr>
        <p:txBody>
          <a:bodyPr wrap="square">
            <a:spAutoFit/>
          </a:bodyPr>
          <a:lstStyle/>
          <a:p>
            <a:pPr algn="just"/>
            <a:r>
              <a:rPr lang="uk-UA" b="1" dirty="0">
                <a:solidFill>
                  <a:srgbClr val="224A98"/>
                </a:solidFill>
                <a:latin typeface="Roboto"/>
              </a:rPr>
              <a:t>Соціальні фактори </a:t>
            </a:r>
            <a:r>
              <a:rPr lang="uk-UA" dirty="0">
                <a:solidFill>
                  <a:srgbClr val="224A98"/>
                </a:solidFill>
                <a:latin typeface="Roboto"/>
              </a:rPr>
              <a:t>зосереджені на суспільних тенденціях і </a:t>
            </a:r>
            <a:r>
              <a:rPr lang="uk-UA" dirty="0" smtClean="0">
                <a:solidFill>
                  <a:srgbClr val="224A98"/>
                </a:solidFill>
                <a:latin typeface="Roboto"/>
              </a:rPr>
              <a:t>поведінці. </a:t>
            </a:r>
            <a:r>
              <a:rPr lang="uk-UA" dirty="0">
                <a:solidFill>
                  <a:srgbClr val="224A98"/>
                </a:solidFill>
                <a:latin typeface="Roboto"/>
              </a:rPr>
              <a:t>До них належать демографічні показники, культурні тенденції, рівень освіти та зміни способу </a:t>
            </a:r>
            <a:r>
              <a:rPr lang="uk-UA" dirty="0" smtClean="0">
                <a:solidFill>
                  <a:srgbClr val="224A98"/>
                </a:solidFill>
                <a:latin typeface="Roboto"/>
              </a:rPr>
              <a:t>життя</a:t>
            </a:r>
            <a:r>
              <a:rPr lang="uk-UA" dirty="0">
                <a:solidFill>
                  <a:srgbClr val="224A98"/>
                </a:solidFill>
                <a:latin typeface="Roboto"/>
              </a:rPr>
              <a:t>:</a:t>
            </a:r>
            <a:endParaRPr lang="uk-UA" dirty="0">
              <a:solidFill>
                <a:srgbClr val="224A98"/>
              </a:solidFill>
            </a:endParaRPr>
          </a:p>
        </p:txBody>
      </p:sp>
      <p:pic>
        <p:nvPicPr>
          <p:cNvPr id="22530" name="Picture 2" descr="Что такое социолог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5272" y="4040242"/>
            <a:ext cx="4507347" cy="300330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25635" y="1606705"/>
            <a:ext cx="10474037" cy="3693319"/>
          </a:xfrm>
          <a:prstGeom prst="rect">
            <a:avLst/>
          </a:prstGeom>
        </p:spPr>
        <p:txBody>
          <a:bodyPr wrap="square">
            <a:spAutoFit/>
          </a:bodyPr>
          <a:lstStyle/>
          <a:p>
            <a:pPr>
              <a:buFont typeface="Arial" panose="020B0604020202020204" pitchFamily="34" charset="0"/>
              <a:buChar char="•"/>
            </a:pPr>
            <a:r>
              <a:rPr lang="uk-UA" dirty="0">
                <a:solidFill>
                  <a:srgbClr val="224A98"/>
                </a:solidFill>
                <a:latin typeface="Roboto"/>
              </a:rPr>
              <a:t>д</a:t>
            </a:r>
            <a:r>
              <a:rPr lang="uk-UA" dirty="0" smtClean="0">
                <a:solidFill>
                  <a:srgbClr val="224A98"/>
                </a:solidFill>
                <a:latin typeface="Roboto"/>
              </a:rPr>
              <a:t>емографія (кількість населення, віковий </a:t>
            </a:r>
            <a:r>
              <a:rPr lang="uk-UA" dirty="0">
                <a:solidFill>
                  <a:srgbClr val="224A98"/>
                </a:solidFill>
                <a:latin typeface="Roboto"/>
              </a:rPr>
              <a:t>розподіл </a:t>
            </a:r>
            <a:r>
              <a:rPr lang="uk-UA" dirty="0" smtClean="0">
                <a:solidFill>
                  <a:srgbClr val="224A98"/>
                </a:solidFill>
                <a:latin typeface="Roboto"/>
              </a:rPr>
              <a:t>населення, народжуваність </a:t>
            </a:r>
            <a:r>
              <a:rPr lang="uk-UA" dirty="0">
                <a:solidFill>
                  <a:srgbClr val="224A98"/>
                </a:solidFill>
                <a:latin typeface="Roboto"/>
              </a:rPr>
              <a:t>і </a:t>
            </a:r>
            <a:r>
              <a:rPr lang="uk-UA" dirty="0" smtClean="0">
                <a:solidFill>
                  <a:srgbClr val="224A98"/>
                </a:solidFill>
                <a:latin typeface="Roboto"/>
              </a:rPr>
              <a:t>смертність)</a:t>
            </a:r>
            <a:endParaRPr lang="uk-UA" dirty="0">
              <a:solidFill>
                <a:srgbClr val="224A98"/>
              </a:solidFill>
              <a:latin typeface="Roboto"/>
            </a:endParaRPr>
          </a:p>
          <a:p>
            <a:pPr>
              <a:buFont typeface="Arial" panose="020B0604020202020204" pitchFamily="34" charset="0"/>
              <a:buChar char="•"/>
            </a:pPr>
            <a:r>
              <a:rPr lang="uk-UA" dirty="0" smtClean="0">
                <a:solidFill>
                  <a:srgbClr val="224A98"/>
                </a:solidFill>
                <a:latin typeface="Roboto"/>
              </a:rPr>
              <a:t>рівень </a:t>
            </a:r>
            <a:r>
              <a:rPr lang="uk-UA" dirty="0">
                <a:solidFill>
                  <a:srgbClr val="224A98"/>
                </a:solidFill>
                <a:latin typeface="Roboto"/>
              </a:rPr>
              <a:t>життя</a:t>
            </a:r>
          </a:p>
          <a:p>
            <a:pPr>
              <a:buFont typeface="Arial" panose="020B0604020202020204" pitchFamily="34" charset="0"/>
              <a:buChar char="•"/>
            </a:pPr>
            <a:r>
              <a:rPr lang="uk-UA" dirty="0" smtClean="0">
                <a:solidFill>
                  <a:srgbClr val="224A98"/>
                </a:solidFill>
                <a:latin typeface="Roboto"/>
              </a:rPr>
              <a:t>розподіл </a:t>
            </a:r>
            <a:r>
              <a:rPr lang="uk-UA" dirty="0">
                <a:solidFill>
                  <a:srgbClr val="224A98"/>
                </a:solidFill>
                <a:latin typeface="Roboto"/>
              </a:rPr>
              <a:t>багатства</a:t>
            </a:r>
          </a:p>
          <a:p>
            <a:pPr>
              <a:buFont typeface="Arial" panose="020B0604020202020204" pitchFamily="34" charset="0"/>
              <a:buChar char="•"/>
            </a:pPr>
            <a:r>
              <a:rPr lang="uk-UA" dirty="0" smtClean="0">
                <a:solidFill>
                  <a:srgbClr val="224A98"/>
                </a:solidFill>
                <a:latin typeface="Roboto"/>
              </a:rPr>
              <a:t>етнічні </a:t>
            </a:r>
            <a:r>
              <a:rPr lang="uk-UA" dirty="0">
                <a:solidFill>
                  <a:srgbClr val="224A98"/>
                </a:solidFill>
                <a:latin typeface="Roboto"/>
              </a:rPr>
              <a:t>та релігійні погляди та норми</a:t>
            </a:r>
          </a:p>
          <a:p>
            <a:pPr>
              <a:buFont typeface="Arial" panose="020B0604020202020204" pitchFamily="34" charset="0"/>
              <a:buChar char="•"/>
            </a:pPr>
            <a:r>
              <a:rPr lang="uk-UA" dirty="0" smtClean="0">
                <a:solidFill>
                  <a:srgbClr val="224A98"/>
                </a:solidFill>
                <a:latin typeface="Roboto"/>
              </a:rPr>
              <a:t>здоров'я </a:t>
            </a:r>
            <a:r>
              <a:rPr lang="uk-UA" dirty="0">
                <a:solidFill>
                  <a:srgbClr val="224A98"/>
                </a:solidFill>
                <a:latin typeface="Roboto"/>
              </a:rPr>
              <a:t>і свідомість </a:t>
            </a:r>
            <a:endParaRPr lang="uk-UA" dirty="0" smtClean="0">
              <a:solidFill>
                <a:srgbClr val="224A98"/>
              </a:solidFill>
              <a:latin typeface="Roboto"/>
            </a:endParaRPr>
          </a:p>
          <a:p>
            <a:pPr>
              <a:buFont typeface="Arial" panose="020B0604020202020204" pitchFamily="34" charset="0"/>
              <a:buChar char="•"/>
            </a:pPr>
            <a:r>
              <a:rPr lang="uk-UA" dirty="0">
                <a:solidFill>
                  <a:srgbClr val="224A98"/>
                </a:solidFill>
                <a:latin typeface="Roboto"/>
              </a:rPr>
              <a:t>с</a:t>
            </a:r>
            <a:r>
              <a:rPr lang="uk-UA" dirty="0" smtClean="0">
                <a:solidFill>
                  <a:srgbClr val="224A98"/>
                </a:solidFill>
                <a:latin typeface="Roboto"/>
              </a:rPr>
              <a:t>тандарти </a:t>
            </a:r>
            <a:r>
              <a:rPr lang="uk-UA" dirty="0">
                <a:solidFill>
                  <a:srgbClr val="224A98"/>
                </a:solidFill>
                <a:latin typeface="Roboto"/>
              </a:rPr>
              <a:t>освіти</a:t>
            </a:r>
          </a:p>
          <a:p>
            <a:pPr>
              <a:buFont typeface="Arial" panose="020B0604020202020204" pitchFamily="34" charset="0"/>
              <a:buChar char="•"/>
            </a:pPr>
            <a:r>
              <a:rPr lang="uk-UA" dirty="0" smtClean="0">
                <a:solidFill>
                  <a:srgbClr val="224A98"/>
                </a:solidFill>
                <a:latin typeface="Roboto"/>
              </a:rPr>
              <a:t>вибір </a:t>
            </a:r>
            <a:r>
              <a:rPr lang="uk-UA" dirty="0">
                <a:solidFill>
                  <a:srgbClr val="224A98"/>
                </a:solidFill>
                <a:latin typeface="Roboto"/>
              </a:rPr>
              <a:t>кар'єри </a:t>
            </a:r>
          </a:p>
          <a:p>
            <a:pPr>
              <a:buFont typeface="Arial" panose="020B0604020202020204" pitchFamily="34" charset="0"/>
              <a:buChar char="•"/>
            </a:pPr>
            <a:r>
              <a:rPr lang="uk-UA" dirty="0" smtClean="0">
                <a:solidFill>
                  <a:srgbClr val="224A98"/>
                </a:solidFill>
                <a:latin typeface="Roboto"/>
              </a:rPr>
              <a:t>дозвілля </a:t>
            </a:r>
            <a:r>
              <a:rPr lang="uk-UA" dirty="0">
                <a:solidFill>
                  <a:srgbClr val="224A98"/>
                </a:solidFill>
                <a:latin typeface="Roboto"/>
              </a:rPr>
              <a:t>та спосіб життя</a:t>
            </a:r>
          </a:p>
          <a:p>
            <a:pPr>
              <a:buFont typeface="Arial" panose="020B0604020202020204" pitchFamily="34" charset="0"/>
              <a:buChar char="•"/>
            </a:pPr>
            <a:r>
              <a:rPr lang="uk-UA" dirty="0" smtClean="0">
                <a:solidFill>
                  <a:srgbClr val="224A98"/>
                </a:solidFill>
                <a:latin typeface="Roboto"/>
              </a:rPr>
              <a:t>культурні </a:t>
            </a:r>
            <a:r>
              <a:rPr lang="uk-UA" dirty="0">
                <a:solidFill>
                  <a:srgbClr val="224A98"/>
                </a:solidFill>
                <a:latin typeface="Roboto"/>
              </a:rPr>
              <a:t>тренди</a:t>
            </a:r>
          </a:p>
          <a:p>
            <a:pPr>
              <a:buFont typeface="Arial" panose="020B0604020202020204" pitchFamily="34" charset="0"/>
              <a:buChar char="•"/>
            </a:pPr>
            <a:r>
              <a:rPr lang="uk-UA" dirty="0" smtClean="0">
                <a:solidFill>
                  <a:srgbClr val="224A98"/>
                </a:solidFill>
                <a:latin typeface="Roboto"/>
              </a:rPr>
              <a:t>модні </a:t>
            </a:r>
            <a:r>
              <a:rPr lang="uk-UA" dirty="0">
                <a:solidFill>
                  <a:srgbClr val="224A98"/>
                </a:solidFill>
                <a:latin typeface="Roboto"/>
              </a:rPr>
              <a:t>тенденції та віяння</a:t>
            </a:r>
          </a:p>
          <a:p>
            <a:pPr>
              <a:buFont typeface="Arial" panose="020B0604020202020204" pitchFamily="34" charset="0"/>
              <a:buChar char="•"/>
            </a:pPr>
            <a:r>
              <a:rPr lang="uk-UA" dirty="0" smtClean="0">
                <a:solidFill>
                  <a:srgbClr val="224A98"/>
                </a:solidFill>
                <a:latin typeface="Roboto"/>
              </a:rPr>
              <a:t>ставлення </a:t>
            </a:r>
            <a:r>
              <a:rPr lang="uk-UA" dirty="0">
                <a:solidFill>
                  <a:srgbClr val="224A98"/>
                </a:solidFill>
                <a:latin typeface="Roboto"/>
              </a:rPr>
              <a:t>до уряду, бізнесу та рівності/розмаїття (раса, стать, здібності, іноземці/іммігранти, меншини тощо)</a:t>
            </a:r>
          </a:p>
          <a:p>
            <a:pPr>
              <a:buFont typeface="Arial" panose="020B0604020202020204" pitchFamily="34" charset="0"/>
              <a:buChar char="•"/>
            </a:pPr>
            <a:r>
              <a:rPr lang="uk-UA" dirty="0" smtClean="0">
                <a:solidFill>
                  <a:srgbClr val="224A98"/>
                </a:solidFill>
                <a:latin typeface="Roboto"/>
              </a:rPr>
              <a:t>злочинність</a:t>
            </a:r>
            <a:endParaRPr lang="uk-UA" b="0" i="0" dirty="0">
              <a:solidFill>
                <a:srgbClr val="224A98"/>
              </a:solidFill>
              <a:effectLst/>
              <a:latin typeface="Roboto"/>
            </a:endParaRPr>
          </a:p>
        </p:txBody>
      </p:sp>
    </p:spTree>
    <p:extLst>
      <p:ext uri="{BB962C8B-B14F-4D97-AF65-F5344CB8AC3E}">
        <p14:creationId xmlns:p14="http://schemas.microsoft.com/office/powerpoint/2010/main" val="698409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53954</TotalTime>
  <Words>2331</Words>
  <Application>Microsoft Office PowerPoint</Application>
  <PresentationFormat>Широкоэкранный</PresentationFormat>
  <Paragraphs>221</Paragraphs>
  <Slides>30</Slides>
  <Notes>23</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Calibri Light</vt:lpstr>
      <vt:lpstr>Manrope</vt:lpstr>
      <vt:lpstr>Open Sans</vt:lpstr>
      <vt:lpstr>Roboto</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710</cp:revision>
  <dcterms:created xsi:type="dcterms:W3CDTF">2024-08-16T15:30:07Z</dcterms:created>
  <dcterms:modified xsi:type="dcterms:W3CDTF">2025-03-10T09:06:18Z</dcterms:modified>
</cp:coreProperties>
</file>