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y="6858000" cx="12192000"/>
  <p:notesSz cx="6858000" cy="9144000"/>
  <p:embeddedFontLst>
    <p:embeddedFont>
      <p:font typeface="Inter SemiBold"/>
      <p:regular r:id="rId19"/>
      <p:bold r:id="rId20"/>
      <p:italic r:id="rId21"/>
      <p:boldItalic r:id="rId22"/>
    </p:embeddedFont>
    <p:embeddedFont>
      <p:font typeface="Inter"/>
      <p:regular r:id="rId23"/>
      <p:bold r:id="rId24"/>
      <p:italic r:id="rId25"/>
      <p:boldItalic r:id="rId26"/>
    </p:embeddedFont>
    <p:embeddedFont>
      <p:font typeface="Merriweather"/>
      <p:regular r:id="rId27"/>
      <p:bold r:id="rId28"/>
      <p:italic r:id="rId29"/>
      <p:boldItalic r:id="rId30"/>
    </p:embeddedFont>
    <p:embeddedFont>
      <p:font typeface="Inter Medium"/>
      <p:regular r:id="rId31"/>
      <p:bold r:id="rId32"/>
      <p:italic r:id="rId33"/>
      <p:boldItalic r:id="rId3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6DBE2476-E165-43FA-BBA9-962569CDE3D5}">
  <a:tblStyle styleId="{6DBE2476-E165-43FA-BBA9-962569CDE3D5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fill>
          <a:solidFill>
            <a:srgbClr val="CFD7E7"/>
          </a:solidFill>
        </a:fill>
      </a:tcStyle>
    </a:band1H>
    <a:band2H>
      <a:tcTxStyle/>
    </a:band2H>
    <a:band1V>
      <a:tcTxStyle/>
      <a:tcStyle>
        <a:fill>
          <a:solidFill>
            <a:srgbClr val="CFD7E7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InterSemiBold-bold.fntdata"/><Relationship Id="rId22" Type="http://schemas.openxmlformats.org/officeDocument/2006/relationships/font" Target="fonts/InterSemiBold-boldItalic.fntdata"/><Relationship Id="rId21" Type="http://schemas.openxmlformats.org/officeDocument/2006/relationships/font" Target="fonts/InterSemiBold-italic.fntdata"/><Relationship Id="rId24" Type="http://schemas.openxmlformats.org/officeDocument/2006/relationships/font" Target="fonts/Inter-bold.fntdata"/><Relationship Id="rId23" Type="http://schemas.openxmlformats.org/officeDocument/2006/relationships/font" Target="fonts/Inter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font" Target="fonts/Inter-boldItalic.fntdata"/><Relationship Id="rId25" Type="http://schemas.openxmlformats.org/officeDocument/2006/relationships/font" Target="fonts/Inter-italic.fntdata"/><Relationship Id="rId28" Type="http://schemas.openxmlformats.org/officeDocument/2006/relationships/font" Target="fonts/Merriweather-bold.fntdata"/><Relationship Id="rId27" Type="http://schemas.openxmlformats.org/officeDocument/2006/relationships/font" Target="fonts/Merriweather-regular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font" Target="fonts/Merriweather-italic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InterMedium-regular.fntdata"/><Relationship Id="rId30" Type="http://schemas.openxmlformats.org/officeDocument/2006/relationships/font" Target="fonts/Merriweather-boldItalic.fntdata"/><Relationship Id="rId11" Type="http://schemas.openxmlformats.org/officeDocument/2006/relationships/slide" Target="slides/slide5.xml"/><Relationship Id="rId33" Type="http://schemas.openxmlformats.org/officeDocument/2006/relationships/font" Target="fonts/InterMedium-italic.fntdata"/><Relationship Id="rId10" Type="http://schemas.openxmlformats.org/officeDocument/2006/relationships/slide" Target="slides/slide4.xml"/><Relationship Id="rId32" Type="http://schemas.openxmlformats.org/officeDocument/2006/relationships/font" Target="fonts/InterMedium-bold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34" Type="http://schemas.openxmlformats.org/officeDocument/2006/relationships/font" Target="fonts/InterMedium-boldItalic.fntdata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font" Target="fonts/InterSemiBold-regular.fntdata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png"/><Relationship Id="rId4" Type="http://schemas.openxmlformats.org/officeDocument/2006/relationships/image" Target="../media/image22.png"/><Relationship Id="rId5" Type="http://schemas.openxmlformats.org/officeDocument/2006/relationships/image" Target="../media/image1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png"/><Relationship Id="rId4" Type="http://schemas.openxmlformats.org/officeDocument/2006/relationships/image" Target="../media/image2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3.png"/><Relationship Id="rId4" Type="http://schemas.openxmlformats.org/officeDocument/2006/relationships/image" Target="../media/image1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Relationship Id="rId4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3.png"/><Relationship Id="rId4" Type="http://schemas.openxmlformats.org/officeDocument/2006/relationships/image" Target="../media/image17.png"/><Relationship Id="rId5" Type="http://schemas.openxmlformats.org/officeDocument/2006/relationships/image" Target="../media/image2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png"/><Relationship Id="rId4" Type="http://schemas.openxmlformats.org/officeDocument/2006/relationships/image" Target="../media/image2.png"/><Relationship Id="rId5" Type="http://schemas.openxmlformats.org/officeDocument/2006/relationships/image" Target="../media/image12.png"/><Relationship Id="rId6" Type="http://schemas.openxmlformats.org/officeDocument/2006/relationships/image" Target="../media/image1.png"/><Relationship Id="rId7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Relationship Id="rId4" Type="http://schemas.openxmlformats.org/officeDocument/2006/relationships/image" Target="../media/image20.png"/><Relationship Id="rId5" Type="http://schemas.openxmlformats.org/officeDocument/2006/relationships/image" Target="../media/image4.png"/><Relationship Id="rId6" Type="http://schemas.openxmlformats.org/officeDocument/2006/relationships/image" Target="../media/image8.png"/><Relationship Id="rId7" Type="http://schemas.openxmlformats.org/officeDocument/2006/relationships/image" Target="../media/image7.png"/><Relationship Id="rId8" Type="http://schemas.openxmlformats.org/officeDocument/2006/relationships/image" Target="../media/image1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png"/><Relationship Id="rId4" Type="http://schemas.openxmlformats.org/officeDocument/2006/relationships/image" Target="../media/image9.png"/><Relationship Id="rId5" Type="http://schemas.openxmlformats.org/officeDocument/2006/relationships/image" Target="../media/image19.png"/><Relationship Id="rId6" Type="http://schemas.openxmlformats.org/officeDocument/2006/relationships/image" Target="../media/image2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84" name="Google Shape;8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 txBox="1"/>
          <p:nvPr/>
        </p:nvSpPr>
        <p:spPr>
          <a:xfrm>
            <a:off x="1595437" y="2324100"/>
            <a:ext cx="9001125" cy="14629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800" u="none" cap="none" strike="noStrike">
                <a:solidFill>
                  <a:srgbClr val="F8FAFC"/>
                </a:solidFill>
                <a:latin typeface="Merriweather"/>
                <a:ea typeface="Merriweather"/>
                <a:cs typeface="Merriweather"/>
                <a:sym typeface="Merriweather"/>
              </a:rPr>
              <a:t>Управління вартістю наукового проєкту</a:t>
            </a:r>
            <a:endParaRPr/>
          </a:p>
        </p:txBody>
      </p:sp>
      <p:sp>
        <p:nvSpPr>
          <p:cNvPr id="86" name="Google Shape;86;p13"/>
          <p:cNvSpPr txBox="1"/>
          <p:nvPr/>
        </p:nvSpPr>
        <p:spPr>
          <a:xfrm>
            <a:off x="1809750" y="3977580"/>
            <a:ext cx="8572500" cy="365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34D399"/>
                </a:solidFill>
                <a:latin typeface="Inter"/>
                <a:ea typeface="Inter"/>
                <a:cs typeface="Inter"/>
                <a:sym typeface="Inter"/>
              </a:rPr>
              <a:t>Лекція 6. Планування ресурсів, бюджетування, фінансування та контроль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12" name="Google Shape;212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13" name="Google Shape;213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340792"/>
            <a:ext cx="11049000" cy="5033813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22"/>
          <p:cNvSpPr txBox="1"/>
          <p:nvPr/>
        </p:nvSpPr>
        <p:spPr>
          <a:xfrm>
            <a:off x="1147762" y="5614541"/>
            <a:ext cx="9896475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Метод освоєного обсягу (EVM) інтегрує дані про зміст, розклад і вартість проєкту для об'єктивної оцінки виконання.</a:t>
            </a:r>
            <a:endParaRPr/>
          </a:p>
        </p:txBody>
      </p:sp>
      <p:pic>
        <p:nvPicPr>
          <p:cNvPr descr="image.png" id="215" name="Google Shape;215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614017" y="6174581"/>
            <a:ext cx="6963816" cy="200025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22"/>
          <p:cNvSpPr txBox="1"/>
          <p:nvPr/>
        </p:nvSpPr>
        <p:spPr>
          <a:xfrm>
            <a:off x="571500" y="483542"/>
            <a:ext cx="11601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0F172A"/>
                </a:solidFill>
                <a:latin typeface="Merriweather"/>
                <a:ea typeface="Merriweather"/>
                <a:cs typeface="Merriweather"/>
                <a:sym typeface="Merriweather"/>
              </a:rPr>
              <a:t>Контроль </a:t>
            </a:r>
            <a:r>
              <a:rPr b="1" lang="en-US" sz="3000">
                <a:solidFill>
                  <a:srgbClr val="0F172A"/>
                </a:solidFill>
                <a:latin typeface="Merriweather"/>
                <a:ea typeface="Merriweather"/>
                <a:cs typeface="Merriweather"/>
                <a:sym typeface="Merriweather"/>
              </a:rPr>
              <a:t>в</a:t>
            </a:r>
            <a:r>
              <a:rPr b="1" i="0" lang="en-US" sz="3000" u="none" cap="none" strike="noStrike">
                <a:solidFill>
                  <a:srgbClr val="0F172A"/>
                </a:solidFill>
                <a:latin typeface="Merriweather"/>
                <a:ea typeface="Merriweather"/>
                <a:cs typeface="Merriweather"/>
                <a:sym typeface="Merriweather"/>
              </a:rPr>
              <a:t>артості: EVM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21" name="Google Shape;221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23"/>
          <p:cNvSpPr txBox="1"/>
          <p:nvPr/>
        </p:nvSpPr>
        <p:spPr>
          <a:xfrm>
            <a:off x="571500" y="571500"/>
            <a:ext cx="5550693" cy="95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F8FAFC"/>
                </a:solidFill>
                <a:latin typeface="Merriweather"/>
                <a:ea typeface="Merriweather"/>
                <a:cs typeface="Merriweather"/>
                <a:sym typeface="Merriweather"/>
              </a:rPr>
              <a:t>Кошторисна Документація</a:t>
            </a:r>
            <a:endParaRPr/>
          </a:p>
        </p:txBody>
      </p:sp>
      <p:pic>
        <p:nvPicPr>
          <p:cNvPr descr="image.png" id="223" name="Google Shape;223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34125" y="0"/>
            <a:ext cx="585787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23"/>
          <p:cNvSpPr txBox="1"/>
          <p:nvPr/>
        </p:nvSpPr>
        <p:spPr>
          <a:xfrm>
            <a:off x="571500" y="1905000"/>
            <a:ext cx="5286375" cy="19200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Розробка кошторису є фундаментальним етапом планування наукового проєкту, який визначає обсяг необхідного фінансування. Перехід до сучасних цифрових систем (ERP) дозволяє в режимі реального часу відслідковувати витрати, мінімізувати фінансові ризики та забезпечити абсолютну прозорість розподілу коштів перед грантодавцями та інвесторами.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29" name="Google Shape;229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24"/>
          <p:cNvSpPr txBox="1"/>
          <p:nvPr/>
        </p:nvSpPr>
        <p:spPr>
          <a:xfrm>
            <a:off x="295275" y="2063204"/>
            <a:ext cx="11601450" cy="866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00" u="none" cap="none" strike="noStrike">
                <a:solidFill>
                  <a:srgbClr val="0F172A"/>
                </a:solidFill>
                <a:latin typeface="Merriweather"/>
                <a:ea typeface="Merriweather"/>
                <a:cs typeface="Merriweather"/>
                <a:sym typeface="Merriweather"/>
              </a:rPr>
              <a:t>Контрольні Запитання</a:t>
            </a:r>
            <a:endParaRPr/>
          </a:p>
        </p:txBody>
      </p:sp>
      <p:sp>
        <p:nvSpPr>
          <p:cNvPr id="231" name="Google Shape;231;p24"/>
          <p:cNvSpPr txBox="1"/>
          <p:nvPr/>
        </p:nvSpPr>
        <p:spPr>
          <a:xfrm>
            <a:off x="571500" y="3120479"/>
            <a:ext cx="11049000" cy="365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Які існують форми та засоби залучення капіталу в науку?</a:t>
            </a:r>
            <a:endParaRPr/>
          </a:p>
        </p:txBody>
      </p:sp>
      <p:sp>
        <p:nvSpPr>
          <p:cNvPr id="232" name="Google Shape;232;p24"/>
          <p:cNvSpPr txBox="1"/>
          <p:nvPr/>
        </p:nvSpPr>
        <p:spPr>
          <a:xfrm>
            <a:off x="571500" y="3629025"/>
            <a:ext cx="11049000" cy="365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У чому полягає метод контролю вартості (EVM)?</a:t>
            </a:r>
            <a:endParaRPr/>
          </a:p>
        </p:txBody>
      </p:sp>
      <p:sp>
        <p:nvSpPr>
          <p:cNvPr id="233" name="Google Shape;233;p24"/>
          <p:cNvSpPr txBox="1"/>
          <p:nvPr/>
        </p:nvSpPr>
        <p:spPr>
          <a:xfrm>
            <a:off x="571500" y="4566195"/>
            <a:ext cx="110490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10B981"/>
                </a:solidFill>
                <a:latin typeface="Inter Medium"/>
                <a:ea typeface="Inter Medium"/>
                <a:cs typeface="Inter Medium"/>
                <a:sym typeface="Inter Medium"/>
              </a:rPr>
              <a:t>Дякую за увагу!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91" name="Google Shape;91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4"/>
          <p:cNvSpPr txBox="1"/>
          <p:nvPr/>
        </p:nvSpPr>
        <p:spPr>
          <a:xfrm>
            <a:off x="1809750" y="1445865"/>
            <a:ext cx="8572500" cy="8228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Сучасне управління вартістю науково-дослідних проєктів базується на чотирьох послідовних процесах відповідно до світових стандартів (PMBOK), що забезпечують прозорість та ефективність використання коштів.</a:t>
            </a:r>
            <a:endParaRPr/>
          </a:p>
        </p:txBody>
      </p:sp>
      <p:sp>
        <p:nvSpPr>
          <p:cNvPr id="93" name="Google Shape;93;p14"/>
          <p:cNvSpPr/>
          <p:nvPr/>
        </p:nvSpPr>
        <p:spPr>
          <a:xfrm>
            <a:off x="571500" y="4821435"/>
            <a:ext cx="11049000" cy="38100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4"/>
          <p:cNvSpPr txBox="1"/>
          <p:nvPr/>
        </p:nvSpPr>
        <p:spPr>
          <a:xfrm>
            <a:off x="507968" y="5126235"/>
            <a:ext cx="2668302" cy="238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0F172A"/>
                </a:solidFill>
                <a:latin typeface="Merriweather"/>
                <a:ea typeface="Merriweather"/>
                <a:cs typeface="Merriweather"/>
                <a:sym typeface="Merriweather"/>
              </a:rPr>
              <a:t>1. Планування</a:t>
            </a:r>
            <a:endParaRPr/>
          </a:p>
        </p:txBody>
      </p:sp>
      <p:sp>
        <p:nvSpPr>
          <p:cNvPr id="95" name="Google Shape;95;p14"/>
          <p:cNvSpPr txBox="1"/>
          <p:nvPr/>
        </p:nvSpPr>
        <p:spPr>
          <a:xfrm>
            <a:off x="571500" y="5459610"/>
            <a:ext cx="2541240" cy="7313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Розробка політик, процедур та документації для планування і управління витратами проєкту.</a:t>
            </a:r>
            <a:endParaRPr/>
          </a:p>
        </p:txBody>
      </p:sp>
      <p:sp>
        <p:nvSpPr>
          <p:cNvPr id="96" name="Google Shape;96;p14"/>
          <p:cNvSpPr txBox="1"/>
          <p:nvPr/>
        </p:nvSpPr>
        <p:spPr>
          <a:xfrm>
            <a:off x="3343888" y="3347144"/>
            <a:ext cx="2668302" cy="238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0F172A"/>
                </a:solidFill>
                <a:latin typeface="Merriweather"/>
                <a:ea typeface="Merriweather"/>
                <a:cs typeface="Merriweather"/>
                <a:sym typeface="Merriweather"/>
              </a:rPr>
              <a:t>2. Оцінка вартості</a:t>
            </a:r>
            <a:endParaRPr/>
          </a:p>
        </p:txBody>
      </p:sp>
      <p:sp>
        <p:nvSpPr>
          <p:cNvPr id="97" name="Google Shape;97;p14"/>
          <p:cNvSpPr txBox="1"/>
          <p:nvPr/>
        </p:nvSpPr>
        <p:spPr>
          <a:xfrm>
            <a:off x="3407419" y="3680519"/>
            <a:ext cx="2541240" cy="7313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Процес наближеного розрахунку фінансових ресурсів, потрібних для виконання робіт проєкту.</a:t>
            </a:r>
            <a:endParaRPr/>
          </a:p>
        </p:txBody>
      </p:sp>
      <p:sp>
        <p:nvSpPr>
          <p:cNvPr id="98" name="Google Shape;98;p14"/>
          <p:cNvSpPr txBox="1"/>
          <p:nvPr/>
        </p:nvSpPr>
        <p:spPr>
          <a:xfrm>
            <a:off x="6179808" y="5126235"/>
            <a:ext cx="2668302" cy="238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0F172A"/>
                </a:solidFill>
                <a:latin typeface="Merriweather"/>
                <a:ea typeface="Merriweather"/>
                <a:cs typeface="Merriweather"/>
                <a:sym typeface="Merriweather"/>
              </a:rPr>
              <a:t>3. Бюджетування</a:t>
            </a:r>
            <a:endParaRPr/>
          </a:p>
        </p:txBody>
      </p:sp>
      <p:sp>
        <p:nvSpPr>
          <p:cNvPr id="99" name="Google Shape;99;p14"/>
          <p:cNvSpPr txBox="1"/>
          <p:nvPr/>
        </p:nvSpPr>
        <p:spPr>
          <a:xfrm>
            <a:off x="6243339" y="5459610"/>
            <a:ext cx="2541240" cy="7313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Агрегування оцінених витрат для встановлення авторизованого базового плану вартості.</a:t>
            </a:r>
            <a:endParaRPr/>
          </a:p>
        </p:txBody>
      </p:sp>
      <p:sp>
        <p:nvSpPr>
          <p:cNvPr id="100" name="Google Shape;100;p14"/>
          <p:cNvSpPr txBox="1"/>
          <p:nvPr/>
        </p:nvSpPr>
        <p:spPr>
          <a:xfrm>
            <a:off x="9015728" y="3347144"/>
            <a:ext cx="2668302" cy="238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0F172A"/>
                </a:solidFill>
                <a:latin typeface="Merriweather"/>
                <a:ea typeface="Merriweather"/>
                <a:cs typeface="Merriweather"/>
                <a:sym typeface="Merriweather"/>
              </a:rPr>
              <a:t>4. Контроль</a:t>
            </a:r>
            <a:endParaRPr/>
          </a:p>
        </p:txBody>
      </p:sp>
      <p:sp>
        <p:nvSpPr>
          <p:cNvPr id="101" name="Google Shape;101;p14"/>
          <p:cNvSpPr txBox="1"/>
          <p:nvPr/>
        </p:nvSpPr>
        <p:spPr>
          <a:xfrm>
            <a:off x="9079259" y="3680519"/>
            <a:ext cx="2541240" cy="7313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Моніторинг статусу проєкту для актуалізації бюджету та управління змінами.</a:t>
            </a:r>
            <a:endParaRPr/>
          </a:p>
        </p:txBody>
      </p:sp>
      <p:sp>
        <p:nvSpPr>
          <p:cNvPr id="102" name="Google Shape;102;p14"/>
          <p:cNvSpPr txBox="1"/>
          <p:nvPr/>
        </p:nvSpPr>
        <p:spPr>
          <a:xfrm>
            <a:off x="571500" y="571500"/>
            <a:ext cx="1160145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0F172A"/>
                </a:solidFill>
                <a:latin typeface="Merriweather"/>
                <a:ea typeface="Merriweather"/>
                <a:cs typeface="Merriweather"/>
                <a:sym typeface="Merriweather"/>
              </a:rPr>
              <a:t>4 Етапи Управління Вартістю</a:t>
            </a:r>
            <a:endParaRPr/>
          </a:p>
        </p:txBody>
      </p:sp>
      <p:sp>
        <p:nvSpPr>
          <p:cNvPr id="103" name="Google Shape;103;p14"/>
          <p:cNvSpPr/>
          <p:nvPr/>
        </p:nvSpPr>
        <p:spPr>
          <a:xfrm>
            <a:off x="1727820" y="4726185"/>
            <a:ext cx="228600" cy="228600"/>
          </a:xfrm>
          <a:prstGeom prst="roundRect">
            <a:avLst>
              <a:gd fmla="val 50000" name="adj"/>
            </a:avLst>
          </a:prstGeom>
          <a:solidFill>
            <a:srgbClr val="10B981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4"/>
          <p:cNvSpPr/>
          <p:nvPr/>
        </p:nvSpPr>
        <p:spPr>
          <a:xfrm>
            <a:off x="4563740" y="4726185"/>
            <a:ext cx="228600" cy="228600"/>
          </a:xfrm>
          <a:prstGeom prst="roundRect">
            <a:avLst>
              <a:gd fmla="val 50000" name="adj"/>
            </a:avLst>
          </a:prstGeom>
          <a:solidFill>
            <a:srgbClr val="10B981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14"/>
          <p:cNvSpPr/>
          <p:nvPr/>
        </p:nvSpPr>
        <p:spPr>
          <a:xfrm>
            <a:off x="7399659" y="4726185"/>
            <a:ext cx="228600" cy="228600"/>
          </a:xfrm>
          <a:prstGeom prst="roundRect">
            <a:avLst>
              <a:gd fmla="val 50000" name="adj"/>
            </a:avLst>
          </a:prstGeom>
          <a:solidFill>
            <a:srgbClr val="10B981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14"/>
          <p:cNvSpPr/>
          <p:nvPr/>
        </p:nvSpPr>
        <p:spPr>
          <a:xfrm>
            <a:off x="10235579" y="4726185"/>
            <a:ext cx="228600" cy="228600"/>
          </a:xfrm>
          <a:prstGeom prst="roundRect">
            <a:avLst>
              <a:gd fmla="val 50000" name="adj"/>
            </a:avLst>
          </a:prstGeom>
          <a:solidFill>
            <a:srgbClr val="10B981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11" name="Google Shape;111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2" name="Google Shape;112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428750"/>
            <a:ext cx="11049000" cy="4857750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15"/>
          <p:cNvSpPr txBox="1"/>
          <p:nvPr/>
        </p:nvSpPr>
        <p:spPr>
          <a:xfrm>
            <a:off x="571500" y="5178772"/>
            <a:ext cx="11049000" cy="548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За статистикою, найпривабливішим методом фінансування інвестиційних проєктів залишається самофінансування. Проте у наукомістких сферах зростає частка залучених коштів (гранти та венчурний капітал).</a:t>
            </a:r>
            <a:endParaRPr/>
          </a:p>
        </p:txBody>
      </p:sp>
      <p:sp>
        <p:nvSpPr>
          <p:cNvPr id="114" name="Google Shape;114;p15"/>
          <p:cNvSpPr txBox="1"/>
          <p:nvPr/>
        </p:nvSpPr>
        <p:spPr>
          <a:xfrm>
            <a:off x="571500" y="571500"/>
            <a:ext cx="1160145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0F172A"/>
                </a:solidFill>
                <a:latin typeface="Merriweather"/>
                <a:ea typeface="Merriweather"/>
                <a:cs typeface="Merriweather"/>
                <a:sym typeface="Merriweather"/>
              </a:rPr>
              <a:t>Класифікація Ресурсів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19" name="Google Shape;119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0" name="Google Shape;120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428750"/>
            <a:ext cx="11049000" cy="485775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6"/>
          <p:cNvSpPr/>
          <p:nvPr/>
        </p:nvSpPr>
        <p:spPr>
          <a:xfrm>
            <a:off x="571500" y="1801266"/>
            <a:ext cx="11049000" cy="3135510"/>
          </a:xfrm>
          <a:prstGeom prst="roundRect">
            <a:avLst>
              <a:gd fmla="val 0" name="adj"/>
            </a:avLst>
          </a:prstGeom>
          <a:solidFill>
            <a:srgbClr val="FFFFFF"/>
          </a:solidFill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22" name="Google Shape;122;p16"/>
          <p:cNvGraphicFramePr/>
          <p:nvPr/>
        </p:nvGraphicFramePr>
        <p:xfrm>
          <a:off x="571500" y="180126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{6DBE2476-E165-43FA-BBA9-962569CDE3D5}</a:tableStyleId>
              </a:tblPr>
              <a:tblGrid>
                <a:gridCol w="2844400"/>
                <a:gridCol w="8204600"/>
              </a:tblGrid>
              <a:tr h="7838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rgbClr val="F8FAFC"/>
                          </a:solidFill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Вид фінансових ресурсів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E293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rgbClr val="F8FAFC"/>
                          </a:solidFill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Зміст інвестиційних ресурсів організації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E293B"/>
                    </a:solidFill>
                  </a:tcPr>
                </a:tc>
              </a:tr>
              <a:tr h="7838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350" u="none" cap="none" strike="noStrike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1. Внутрішні власні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350" u="none" cap="none" strike="noStrike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Нерозподілений прибуток; амортизаційні відрахування; спеціальні цільові фонди.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838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350" u="none" cap="none" strike="noStrike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2. Зовнішні власні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350" u="none" cap="none" strike="noStrike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Безоплатні цільові гранти (від держави чи фондів); акціонерний або пайовий капітал.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838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350" u="none" cap="none" strike="noStrike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3. Зовнішні позикові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350" u="none" cap="none" strike="noStrike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Довгострокові кредити банків; лізинг обладнання; емісія та розміщення корпоративних облігацій.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23" name="Google Shape;123;p16"/>
          <p:cNvSpPr/>
          <p:nvPr/>
        </p:nvSpPr>
        <p:spPr>
          <a:xfrm>
            <a:off x="571500" y="2648991"/>
            <a:ext cx="2844403" cy="1905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16"/>
          <p:cNvSpPr/>
          <p:nvPr/>
        </p:nvSpPr>
        <p:spPr>
          <a:xfrm>
            <a:off x="3415903" y="2648991"/>
            <a:ext cx="8204596" cy="1905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16"/>
          <p:cNvSpPr/>
          <p:nvPr/>
        </p:nvSpPr>
        <p:spPr>
          <a:xfrm>
            <a:off x="571500" y="3328094"/>
            <a:ext cx="2844403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16"/>
          <p:cNvSpPr/>
          <p:nvPr/>
        </p:nvSpPr>
        <p:spPr>
          <a:xfrm>
            <a:off x="3415903" y="3328094"/>
            <a:ext cx="8204596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16"/>
          <p:cNvSpPr/>
          <p:nvPr/>
        </p:nvSpPr>
        <p:spPr>
          <a:xfrm>
            <a:off x="571500" y="3992909"/>
            <a:ext cx="2844403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16"/>
          <p:cNvSpPr/>
          <p:nvPr/>
        </p:nvSpPr>
        <p:spPr>
          <a:xfrm>
            <a:off x="3415903" y="3992909"/>
            <a:ext cx="8204596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16"/>
          <p:cNvSpPr txBox="1"/>
          <p:nvPr/>
        </p:nvSpPr>
        <p:spPr>
          <a:xfrm>
            <a:off x="571500" y="571500"/>
            <a:ext cx="1160145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F8FAFC"/>
                </a:solidFill>
                <a:latin typeface="Merriweather"/>
                <a:ea typeface="Merriweather"/>
                <a:cs typeface="Merriweather"/>
                <a:sym typeface="Merriweather"/>
              </a:rPr>
              <a:t>Джерела Інвестиційних Ресурсів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34" name="Google Shape;134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5" name="Google Shape;135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979414"/>
            <a:ext cx="5286375" cy="375642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6" name="Google Shape;136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34125" y="1979414"/>
            <a:ext cx="5286375" cy="3756421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17"/>
          <p:cNvSpPr txBox="1"/>
          <p:nvPr/>
        </p:nvSpPr>
        <p:spPr>
          <a:xfrm>
            <a:off x="962025" y="2369939"/>
            <a:ext cx="4730591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0F172A"/>
                </a:solidFill>
                <a:latin typeface="Merriweather"/>
                <a:ea typeface="Merriweather"/>
                <a:cs typeface="Merriweather"/>
                <a:sym typeface="Merriweather"/>
              </a:rPr>
              <a:t>Основні інструменти</a:t>
            </a:r>
            <a:endParaRPr/>
          </a:p>
        </p:txBody>
      </p:sp>
      <p:sp>
        <p:nvSpPr>
          <p:cNvPr id="138" name="Google Shape;138;p17"/>
          <p:cNvSpPr txBox="1"/>
          <p:nvPr/>
        </p:nvSpPr>
        <p:spPr>
          <a:xfrm>
            <a:off x="962025" y="2855714"/>
            <a:ext cx="4505325" cy="1097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Контракти та активи, що безпосередньо використовуються установою для прямого залучення інвестиційного капіталу в наукові розробки та проєкти.</a:t>
            </a:r>
            <a:endParaRPr/>
          </a:p>
        </p:txBody>
      </p:sp>
      <p:sp>
        <p:nvSpPr>
          <p:cNvPr id="139" name="Google Shape;139;p17"/>
          <p:cNvSpPr txBox="1"/>
          <p:nvPr/>
        </p:nvSpPr>
        <p:spPr>
          <a:xfrm>
            <a:off x="6724650" y="2369939"/>
            <a:ext cx="4730591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0F172A"/>
                </a:solidFill>
                <a:latin typeface="Merriweather"/>
                <a:ea typeface="Merriweather"/>
                <a:cs typeface="Merriweather"/>
                <a:sym typeface="Merriweather"/>
              </a:rPr>
              <a:t>Допоміжні інструменти</a:t>
            </a:r>
            <a:endParaRPr/>
          </a:p>
        </p:txBody>
      </p:sp>
      <p:sp>
        <p:nvSpPr>
          <p:cNvPr id="140" name="Google Shape;140;p17"/>
          <p:cNvSpPr txBox="1"/>
          <p:nvPr/>
        </p:nvSpPr>
        <p:spPr>
          <a:xfrm>
            <a:off x="6724650" y="2855714"/>
            <a:ext cx="4505325" cy="8228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Інструменти, що використовуються в якості застави при отриманні кредиту, або для хеджування ризиків та підвищення привабливості основних інструментів.</a:t>
            </a:r>
            <a:endParaRPr/>
          </a:p>
        </p:txBody>
      </p:sp>
      <p:sp>
        <p:nvSpPr>
          <p:cNvPr id="141" name="Google Shape;141;p17"/>
          <p:cNvSpPr txBox="1"/>
          <p:nvPr/>
        </p:nvSpPr>
        <p:spPr>
          <a:xfrm>
            <a:off x="1057275" y="4094797"/>
            <a:ext cx="95250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•</a:t>
            </a:r>
            <a:endParaRPr/>
          </a:p>
        </p:txBody>
      </p:sp>
      <p:sp>
        <p:nvSpPr>
          <p:cNvPr id="142" name="Google Shape;142;p17"/>
          <p:cNvSpPr txBox="1"/>
          <p:nvPr/>
        </p:nvSpPr>
        <p:spPr>
          <a:xfrm>
            <a:off x="1152525" y="4095750"/>
            <a:ext cx="4314825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525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Акції</a:t>
            </a:r>
            <a:r>
              <a:rPr b="0" i="0" lang="en-US" sz="1350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 (залучення пайових внесків).</a:t>
            </a:r>
            <a:endParaRPr/>
          </a:p>
        </p:txBody>
      </p:sp>
      <p:sp>
        <p:nvSpPr>
          <p:cNvPr id="143" name="Google Shape;143;p17"/>
          <p:cNvSpPr txBox="1"/>
          <p:nvPr/>
        </p:nvSpPr>
        <p:spPr>
          <a:xfrm>
            <a:off x="1057275" y="4369087"/>
            <a:ext cx="95250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•</a:t>
            </a:r>
            <a:endParaRPr/>
          </a:p>
        </p:txBody>
      </p:sp>
      <p:sp>
        <p:nvSpPr>
          <p:cNvPr id="144" name="Google Shape;144;p17"/>
          <p:cNvSpPr txBox="1"/>
          <p:nvPr/>
        </p:nvSpPr>
        <p:spPr>
          <a:xfrm>
            <a:off x="1152525" y="4370040"/>
            <a:ext cx="4314825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525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Облігації</a:t>
            </a:r>
            <a:r>
              <a:rPr b="0" i="0" lang="en-US" sz="1350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 (отримання позик на ринку).</a:t>
            </a:r>
            <a:endParaRPr/>
          </a:p>
        </p:txBody>
      </p:sp>
      <p:sp>
        <p:nvSpPr>
          <p:cNvPr id="145" name="Google Shape;145;p17"/>
          <p:cNvSpPr txBox="1"/>
          <p:nvPr/>
        </p:nvSpPr>
        <p:spPr>
          <a:xfrm>
            <a:off x="1057275" y="4643377"/>
            <a:ext cx="95250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•</a:t>
            </a:r>
            <a:endParaRPr/>
          </a:p>
        </p:txBody>
      </p:sp>
      <p:sp>
        <p:nvSpPr>
          <p:cNvPr id="146" name="Google Shape;146;p17"/>
          <p:cNvSpPr txBox="1"/>
          <p:nvPr/>
        </p:nvSpPr>
        <p:spPr>
          <a:xfrm>
            <a:off x="1152525" y="4644330"/>
            <a:ext cx="4314825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525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Векселі</a:t>
            </a:r>
            <a:r>
              <a:rPr b="0" i="0" lang="en-US" sz="1350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 та боргові розписки.</a:t>
            </a:r>
            <a:endParaRPr/>
          </a:p>
        </p:txBody>
      </p:sp>
      <p:sp>
        <p:nvSpPr>
          <p:cNvPr id="147" name="Google Shape;147;p17"/>
          <p:cNvSpPr txBox="1"/>
          <p:nvPr/>
        </p:nvSpPr>
        <p:spPr>
          <a:xfrm>
            <a:off x="1057275" y="4917668"/>
            <a:ext cx="95250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•</a:t>
            </a:r>
            <a:endParaRPr/>
          </a:p>
        </p:txBody>
      </p:sp>
      <p:sp>
        <p:nvSpPr>
          <p:cNvPr id="148" name="Google Shape;148;p17"/>
          <p:cNvSpPr txBox="1"/>
          <p:nvPr/>
        </p:nvSpPr>
        <p:spPr>
          <a:xfrm>
            <a:off x="1152525" y="4918620"/>
            <a:ext cx="4314825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525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Цільові грантові угоди.</a:t>
            </a:r>
            <a:endParaRPr/>
          </a:p>
        </p:txBody>
      </p:sp>
      <p:sp>
        <p:nvSpPr>
          <p:cNvPr id="149" name="Google Shape;149;p17"/>
          <p:cNvSpPr txBox="1"/>
          <p:nvPr/>
        </p:nvSpPr>
        <p:spPr>
          <a:xfrm>
            <a:off x="6819900" y="3820507"/>
            <a:ext cx="95250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•</a:t>
            </a:r>
            <a:endParaRPr/>
          </a:p>
        </p:txBody>
      </p:sp>
      <p:sp>
        <p:nvSpPr>
          <p:cNvPr id="150" name="Google Shape;150;p17"/>
          <p:cNvSpPr txBox="1"/>
          <p:nvPr/>
        </p:nvSpPr>
        <p:spPr>
          <a:xfrm>
            <a:off x="6915150" y="3821459"/>
            <a:ext cx="4314825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525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Застава</a:t>
            </a:r>
            <a:r>
              <a:rPr b="0" i="0" lang="en-US" sz="1350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 майна або інтелектуальної власності.</a:t>
            </a:r>
            <a:endParaRPr/>
          </a:p>
        </p:txBody>
      </p:sp>
      <p:sp>
        <p:nvSpPr>
          <p:cNvPr id="151" name="Google Shape;151;p17"/>
          <p:cNvSpPr txBox="1"/>
          <p:nvPr/>
        </p:nvSpPr>
        <p:spPr>
          <a:xfrm>
            <a:off x="6819900" y="4094797"/>
            <a:ext cx="95250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•</a:t>
            </a:r>
            <a:endParaRPr/>
          </a:p>
        </p:txBody>
      </p:sp>
      <p:sp>
        <p:nvSpPr>
          <p:cNvPr id="152" name="Google Shape;152;p17"/>
          <p:cNvSpPr txBox="1"/>
          <p:nvPr/>
        </p:nvSpPr>
        <p:spPr>
          <a:xfrm>
            <a:off x="6915150" y="4095750"/>
            <a:ext cx="4314825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525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Опціони</a:t>
            </a:r>
            <a:r>
              <a:rPr b="0" i="0" lang="en-US" sz="1350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 та </a:t>
            </a:r>
            <a:r>
              <a:rPr b="1" i="0" lang="en-US" sz="1350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Ф'ючерси</a:t>
            </a:r>
            <a:r>
              <a:rPr b="0" i="0" lang="en-US" sz="1350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/>
          </a:p>
        </p:txBody>
      </p:sp>
      <p:sp>
        <p:nvSpPr>
          <p:cNvPr id="153" name="Google Shape;153;p17"/>
          <p:cNvSpPr txBox="1"/>
          <p:nvPr/>
        </p:nvSpPr>
        <p:spPr>
          <a:xfrm>
            <a:off x="6819900" y="4369087"/>
            <a:ext cx="95250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•</a:t>
            </a:r>
            <a:endParaRPr/>
          </a:p>
        </p:txBody>
      </p:sp>
      <p:sp>
        <p:nvSpPr>
          <p:cNvPr id="154" name="Google Shape;154;p17"/>
          <p:cNvSpPr txBox="1"/>
          <p:nvPr/>
        </p:nvSpPr>
        <p:spPr>
          <a:xfrm>
            <a:off x="6915150" y="4370040"/>
            <a:ext cx="4314825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525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Варанти (права на купівлю акцій).</a:t>
            </a:r>
            <a:endParaRPr/>
          </a:p>
        </p:txBody>
      </p:sp>
      <p:sp>
        <p:nvSpPr>
          <p:cNvPr id="155" name="Google Shape;155;p17"/>
          <p:cNvSpPr txBox="1"/>
          <p:nvPr/>
        </p:nvSpPr>
        <p:spPr>
          <a:xfrm>
            <a:off x="571500" y="571500"/>
            <a:ext cx="1160145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0F172A"/>
                </a:solidFill>
                <a:latin typeface="Merriweather"/>
                <a:ea typeface="Merriweather"/>
                <a:cs typeface="Merriweather"/>
                <a:sym typeface="Merriweather"/>
              </a:rPr>
              <a:t>Фінансові Інструменти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60" name="Google Shape;160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18"/>
          <p:cNvSpPr txBox="1"/>
          <p:nvPr/>
        </p:nvSpPr>
        <p:spPr>
          <a:xfrm>
            <a:off x="1809750" y="1914673"/>
            <a:ext cx="8572500" cy="548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Відповідно до національних та міжнародних стандартів бухгалтерського обліку, заборгованість, що виникає в процесі реалізації наукового проєкту, поділяється на такі категорії:</a:t>
            </a:r>
            <a:endParaRPr/>
          </a:p>
        </p:txBody>
      </p:sp>
      <p:sp>
        <p:nvSpPr>
          <p:cNvPr id="162" name="Google Shape;162;p18"/>
          <p:cNvSpPr txBox="1"/>
          <p:nvPr/>
        </p:nvSpPr>
        <p:spPr>
          <a:xfrm>
            <a:off x="2286000" y="2844254"/>
            <a:ext cx="8096250" cy="548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0F172A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Довгострокові зобов'язання:</a:t>
            </a:r>
            <a:r>
              <a:rPr b="0" i="0" lang="en-US" sz="1350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 Погашаються після 12 місяців з дати виникнення (наприклад, довгострокові цільові кредити на лабораторне обладнання).</a:t>
            </a:r>
            <a:endParaRPr/>
          </a:p>
        </p:txBody>
      </p:sp>
      <p:sp>
        <p:nvSpPr>
          <p:cNvPr id="163" name="Google Shape;163;p18"/>
          <p:cNvSpPr txBox="1"/>
          <p:nvPr/>
        </p:nvSpPr>
        <p:spPr>
          <a:xfrm>
            <a:off x="2286000" y="3583334"/>
            <a:ext cx="8096250" cy="548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0F172A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Поточні зобов'язання:</a:t>
            </a:r>
            <a:r>
              <a:rPr b="0" i="0" lang="en-US" sz="1350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 Мають бути погашені протягом одного поточного операційного циклу підприємства (до 1 року).</a:t>
            </a:r>
            <a:endParaRPr/>
          </a:p>
        </p:txBody>
      </p:sp>
      <p:sp>
        <p:nvSpPr>
          <p:cNvPr id="164" name="Google Shape;164;p18"/>
          <p:cNvSpPr txBox="1"/>
          <p:nvPr/>
        </p:nvSpPr>
        <p:spPr>
          <a:xfrm>
            <a:off x="2286000" y="4322415"/>
            <a:ext cx="8096250" cy="548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0F172A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Забезпечення:</a:t>
            </a:r>
            <a:r>
              <a:rPr b="0" i="0" lang="en-US" sz="1350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 Резерви під зобов'язання з невизначеною точно сумою або точним часом погашення (наприклад, гарантії на розроблене обладнання).</a:t>
            </a:r>
            <a:endParaRPr/>
          </a:p>
        </p:txBody>
      </p:sp>
      <p:sp>
        <p:nvSpPr>
          <p:cNvPr id="165" name="Google Shape;165;p18"/>
          <p:cNvSpPr txBox="1"/>
          <p:nvPr/>
        </p:nvSpPr>
        <p:spPr>
          <a:xfrm>
            <a:off x="2286000" y="5061495"/>
            <a:ext cx="8096250" cy="548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0F172A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Непередбачені зобов'язання:</a:t>
            </a:r>
            <a:r>
              <a:rPr b="0" i="0" lang="en-US" sz="1350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 Можуть виникнути внаслідок минулих подій, але їх підтвердження залежить від майбутніх обставин.</a:t>
            </a:r>
            <a:endParaRPr/>
          </a:p>
        </p:txBody>
      </p:sp>
      <p:pic>
        <p:nvPicPr>
          <p:cNvPr descr="image.png" id="166" name="Google Shape;166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09750" y="2853779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7" name="Google Shape;167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809750" y="3592859"/>
            <a:ext cx="200025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8" name="Google Shape;168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809750" y="4331940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9" name="Google Shape;169;p1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809750" y="5071020"/>
            <a:ext cx="228600" cy="247650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18"/>
          <p:cNvSpPr txBox="1"/>
          <p:nvPr/>
        </p:nvSpPr>
        <p:spPr>
          <a:xfrm>
            <a:off x="571500" y="571500"/>
            <a:ext cx="1160145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0F172A"/>
                </a:solidFill>
                <a:latin typeface="Merriweather"/>
                <a:ea typeface="Merriweather"/>
                <a:cs typeface="Merriweather"/>
                <a:sym typeface="Merriweather"/>
              </a:rPr>
              <a:t>Зобов'язання Проєкту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75" name="Google Shape;175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6" name="Google Shape;176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866007"/>
            <a:ext cx="3429000" cy="21431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7" name="Google Shape;177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81500" y="1866007"/>
            <a:ext cx="3429000" cy="21431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8" name="Google Shape;178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191500" y="1866007"/>
            <a:ext cx="3429000" cy="2143125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19"/>
          <p:cNvSpPr txBox="1"/>
          <p:nvPr/>
        </p:nvSpPr>
        <p:spPr>
          <a:xfrm>
            <a:off x="485775" y="4199632"/>
            <a:ext cx="360045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F8FAFC"/>
                </a:solidFill>
                <a:latin typeface="Merriweather"/>
                <a:ea typeface="Merriweather"/>
                <a:cs typeface="Merriweather"/>
                <a:sym typeface="Merriweather"/>
              </a:rPr>
              <a:t>Horizon Europe</a:t>
            </a:r>
            <a:endParaRPr/>
          </a:p>
        </p:txBody>
      </p:sp>
      <p:sp>
        <p:nvSpPr>
          <p:cNvPr id="180" name="Google Shape;180;p19"/>
          <p:cNvSpPr txBox="1"/>
          <p:nvPr/>
        </p:nvSpPr>
        <p:spPr>
          <a:xfrm>
            <a:off x="571500" y="4609207"/>
            <a:ext cx="3429000" cy="8228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Найбільша програма ЄС з фінансування досліджень та інновацій для міжнародних наукових консорціумів.</a:t>
            </a:r>
            <a:endParaRPr/>
          </a:p>
        </p:txBody>
      </p:sp>
      <p:sp>
        <p:nvSpPr>
          <p:cNvPr id="181" name="Google Shape;181;p19"/>
          <p:cNvSpPr txBox="1"/>
          <p:nvPr/>
        </p:nvSpPr>
        <p:spPr>
          <a:xfrm>
            <a:off x="4295775" y="4199632"/>
            <a:ext cx="360045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F8FAFC"/>
                </a:solidFill>
                <a:latin typeface="Merriweather"/>
                <a:ea typeface="Merriweather"/>
                <a:cs typeface="Merriweather"/>
                <a:sym typeface="Merriweather"/>
              </a:rPr>
              <a:t>НФДУ та Державні Гранти</a:t>
            </a:r>
            <a:endParaRPr/>
          </a:p>
        </p:txBody>
      </p:sp>
      <p:sp>
        <p:nvSpPr>
          <p:cNvPr id="182" name="Google Shape;182;p19"/>
          <p:cNvSpPr txBox="1"/>
          <p:nvPr/>
        </p:nvSpPr>
        <p:spPr>
          <a:xfrm>
            <a:off x="4381500" y="4609207"/>
            <a:ext cx="3429000" cy="1097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Національний фонд досліджень України забезпечує грантову підтримку вітчизняних фундаментальних та прикладних розробок.</a:t>
            </a:r>
            <a:endParaRPr/>
          </a:p>
        </p:txBody>
      </p:sp>
      <p:sp>
        <p:nvSpPr>
          <p:cNvPr id="183" name="Google Shape;183;p19"/>
          <p:cNvSpPr txBox="1"/>
          <p:nvPr/>
        </p:nvSpPr>
        <p:spPr>
          <a:xfrm>
            <a:off x="8105775" y="4199632"/>
            <a:ext cx="360045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F8FAFC"/>
                </a:solidFill>
                <a:latin typeface="Merriweather"/>
                <a:ea typeface="Merriweather"/>
                <a:cs typeface="Merriweather"/>
                <a:sym typeface="Merriweather"/>
              </a:rPr>
              <a:t>Венчурні Інвестиції</a:t>
            </a:r>
            <a:endParaRPr/>
          </a:p>
        </p:txBody>
      </p:sp>
      <p:sp>
        <p:nvSpPr>
          <p:cNvPr id="184" name="Google Shape;184;p19"/>
          <p:cNvSpPr txBox="1"/>
          <p:nvPr/>
        </p:nvSpPr>
        <p:spPr>
          <a:xfrm>
            <a:off x="8191500" y="4609207"/>
            <a:ext cx="3429000" cy="8228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Залучення приватного капіталу в Deep-Tech та наукоємні стартапи, що мають високий потенціал комерціалізації.</a:t>
            </a:r>
            <a:endParaRPr/>
          </a:p>
        </p:txBody>
      </p:sp>
      <p:pic>
        <p:nvPicPr>
          <p:cNvPr descr="image.png" id="185" name="Google Shape;185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81025" y="1875532"/>
            <a:ext cx="3409950" cy="2124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86" name="Google Shape;186;p1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391025" y="1875532"/>
            <a:ext cx="3409950" cy="2124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87" name="Google Shape;187;p1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201025" y="1875532"/>
            <a:ext cx="3409950" cy="2124075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19"/>
          <p:cNvSpPr txBox="1"/>
          <p:nvPr/>
        </p:nvSpPr>
        <p:spPr>
          <a:xfrm>
            <a:off x="571500" y="571500"/>
            <a:ext cx="1160145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F8FAFC"/>
                </a:solidFill>
                <a:latin typeface="Merriweather"/>
                <a:ea typeface="Merriweather"/>
                <a:cs typeface="Merriweather"/>
                <a:sym typeface="Merriweather"/>
              </a:rPr>
              <a:t>Сучасні Джерела Фінансування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93" name="Google Shape;193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4" name="Google Shape;194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34125" y="2047875"/>
            <a:ext cx="5286375" cy="3619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20"/>
          <p:cNvSpPr txBox="1"/>
          <p:nvPr/>
        </p:nvSpPr>
        <p:spPr>
          <a:xfrm>
            <a:off x="571500" y="2047875"/>
            <a:ext cx="5286375" cy="1097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Вартість капіталу – це ключовий орієнтир для вимірювання ефективності. Якщо очікувана норма дохідності (ROI) перевищує вартість залученого капіталу, науковий проєкт має економічний сенс.</a:t>
            </a:r>
            <a:endParaRPr/>
          </a:p>
        </p:txBody>
      </p:sp>
      <p:sp>
        <p:nvSpPr>
          <p:cNvPr id="196" name="Google Shape;196;p20"/>
          <p:cNvSpPr txBox="1"/>
          <p:nvPr/>
        </p:nvSpPr>
        <p:spPr>
          <a:xfrm>
            <a:off x="571500" y="3287910"/>
            <a:ext cx="5286375" cy="1097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Крім того, існує пряма залежність: що вищий ступінь інноваційності та ризику проєкту, то більшу </a:t>
            </a:r>
            <a:r>
              <a:rPr b="0" i="0" lang="en-US" sz="1350" u="none" cap="none" strike="noStrike">
                <a:solidFill>
                  <a:srgbClr val="10B981"/>
                </a:solidFill>
                <a:latin typeface="Inter"/>
                <a:ea typeface="Inter"/>
                <a:cs typeface="Inter"/>
                <a:sym typeface="Inter"/>
              </a:rPr>
              <a:t>премію за ризик</a:t>
            </a:r>
            <a:r>
              <a:rPr b="0" i="0" lang="en-US" sz="1350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 вимагають інвестори чи кредитори для компенсації можливих втрат.</a:t>
            </a:r>
            <a:endParaRPr/>
          </a:p>
        </p:txBody>
      </p:sp>
      <p:pic>
        <p:nvPicPr>
          <p:cNvPr descr="image.png" id="197" name="Google Shape;197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1500" y="4527946"/>
            <a:ext cx="2957214" cy="34766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8" name="Google Shape;198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334125" y="2047875"/>
            <a:ext cx="5286375" cy="3619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20"/>
          <p:cNvSpPr txBox="1"/>
          <p:nvPr/>
        </p:nvSpPr>
        <p:spPr>
          <a:xfrm>
            <a:off x="571500" y="571500"/>
            <a:ext cx="1160145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0F172A"/>
                </a:solidFill>
                <a:latin typeface="Merriweather"/>
                <a:ea typeface="Merriweather"/>
                <a:cs typeface="Merriweather"/>
                <a:sym typeface="Merriweather"/>
              </a:rPr>
              <a:t>Вартість Капіталу та Ризики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04" name="Google Shape;204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5" name="Google Shape;205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428750"/>
            <a:ext cx="11049000" cy="4857750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21"/>
          <p:cNvSpPr txBox="1"/>
          <p:nvPr/>
        </p:nvSpPr>
        <p:spPr>
          <a:xfrm>
            <a:off x="571500" y="4845397"/>
            <a:ext cx="11049000" cy="548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Під час залучення довгострокового банківського кредиту для фінансування науки, ключовими факторами визначення його остаточної вартості залишаються макроекономічна стабільність (інфляція) та специфічні наукові ризики.</a:t>
            </a:r>
            <a:endParaRPr/>
          </a:p>
        </p:txBody>
      </p:sp>
      <p:sp>
        <p:nvSpPr>
          <p:cNvPr id="207" name="Google Shape;207;p21"/>
          <p:cNvSpPr txBox="1"/>
          <p:nvPr/>
        </p:nvSpPr>
        <p:spPr>
          <a:xfrm>
            <a:off x="571500" y="571500"/>
            <a:ext cx="11601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0F172A"/>
                </a:solidFill>
                <a:latin typeface="Merriweather"/>
                <a:ea typeface="Merriweather"/>
                <a:cs typeface="Merriweather"/>
                <a:sym typeface="Merriweather"/>
              </a:rPr>
              <a:t>Фактори </a:t>
            </a:r>
            <a:r>
              <a:rPr b="1" lang="en-US" sz="3000">
                <a:solidFill>
                  <a:srgbClr val="0F172A"/>
                </a:solidFill>
                <a:latin typeface="Merriweather"/>
                <a:ea typeface="Merriweather"/>
                <a:cs typeface="Merriweather"/>
                <a:sym typeface="Merriweather"/>
              </a:rPr>
              <a:t>в</a:t>
            </a:r>
            <a:r>
              <a:rPr b="1" i="0" lang="en-US" sz="3000" u="none" cap="none" strike="noStrike">
                <a:solidFill>
                  <a:srgbClr val="0F172A"/>
                </a:solidFill>
                <a:latin typeface="Merriweather"/>
                <a:ea typeface="Merriweather"/>
                <a:cs typeface="Merriweather"/>
                <a:sym typeface="Merriweather"/>
              </a:rPr>
              <a:t>пливу на </a:t>
            </a:r>
            <a:r>
              <a:rPr b="1" lang="en-US" sz="3000">
                <a:solidFill>
                  <a:srgbClr val="0F172A"/>
                </a:solidFill>
                <a:latin typeface="Merriweather"/>
                <a:ea typeface="Merriweather"/>
                <a:cs typeface="Merriweather"/>
                <a:sym typeface="Merriweather"/>
              </a:rPr>
              <a:t>к</a:t>
            </a:r>
            <a:r>
              <a:rPr b="1" i="0" lang="en-US" sz="3000" u="none" cap="none" strike="noStrike">
                <a:solidFill>
                  <a:srgbClr val="0F172A"/>
                </a:solidFill>
                <a:latin typeface="Merriweather"/>
                <a:ea typeface="Merriweather"/>
                <a:cs typeface="Merriweather"/>
                <a:sym typeface="Merriweather"/>
              </a:rPr>
              <a:t>редит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