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Inter SemiBold"/>
      <p:regular r:id="rId19"/>
      <p:bold r:id="rId20"/>
      <p:italic r:id="rId21"/>
      <p:boldItalic r:id="rId22"/>
    </p:embeddedFont>
    <p:embeddedFont>
      <p:font typeface="Inter"/>
      <p:regular r:id="rId23"/>
      <p:bold r:id="rId24"/>
      <p:italic r:id="rId25"/>
      <p:boldItalic r:id="rId26"/>
    </p:embeddedFont>
    <p:embeddedFont>
      <p:font typeface="Merriweather"/>
      <p:regular r:id="rId27"/>
      <p:bold r:id="rId28"/>
      <p:italic r:id="rId29"/>
      <p:boldItalic r:id="rId30"/>
    </p:embeddedFont>
    <p:embeddedFont>
      <p:font typeface="Inter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BE2476-E165-43FA-BBA9-962569CDE3D5}">
  <a:tblStyle styleId="{6DBE2476-E165-43FA-BBA9-962569CDE3D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SemiBold-bold.fntdata"/><Relationship Id="rId22" Type="http://schemas.openxmlformats.org/officeDocument/2006/relationships/font" Target="fonts/InterSemiBold-boldItalic.fntdata"/><Relationship Id="rId21" Type="http://schemas.openxmlformats.org/officeDocument/2006/relationships/font" Target="fonts/InterSemiBold-italic.fntdata"/><Relationship Id="rId24" Type="http://schemas.openxmlformats.org/officeDocument/2006/relationships/font" Target="fonts/Inter-bold.fntdata"/><Relationship Id="rId23" Type="http://schemas.openxmlformats.org/officeDocument/2006/relationships/font" Target="fonts/Int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Inter-boldItalic.fntdata"/><Relationship Id="rId25" Type="http://schemas.openxmlformats.org/officeDocument/2006/relationships/font" Target="fonts/Inter-italic.fntdata"/><Relationship Id="rId28" Type="http://schemas.openxmlformats.org/officeDocument/2006/relationships/font" Target="fonts/Merriweather-bold.fntdata"/><Relationship Id="rId27" Type="http://schemas.openxmlformats.org/officeDocument/2006/relationships/font" Target="fonts/Merriweather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erriweather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nterMedium-regular.fntdata"/><Relationship Id="rId30" Type="http://schemas.openxmlformats.org/officeDocument/2006/relationships/font" Target="fonts/Merriweather-boldItalic.fntdata"/><Relationship Id="rId11" Type="http://schemas.openxmlformats.org/officeDocument/2006/relationships/slide" Target="slides/slide5.xml"/><Relationship Id="rId33" Type="http://schemas.openxmlformats.org/officeDocument/2006/relationships/font" Target="fonts/InterMedium-italic.fntdata"/><Relationship Id="rId10" Type="http://schemas.openxmlformats.org/officeDocument/2006/relationships/slide" Target="slides/slide4.xml"/><Relationship Id="rId32" Type="http://schemas.openxmlformats.org/officeDocument/2006/relationships/font" Target="fonts/InterMedium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InterMedium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Inter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595437" y="2324100"/>
            <a:ext cx="9001125" cy="1462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8FAFC"/>
                </a:solidFill>
                <a:latin typeface="Merriweather"/>
                <a:ea typeface="Merriweather"/>
                <a:cs typeface="Merriweather"/>
                <a:sym typeface="Merriweather"/>
              </a:rPr>
              <a:t>Управління вартістю наукового проєкту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809750" y="3977580"/>
            <a:ext cx="85725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4D399"/>
                </a:solidFill>
                <a:latin typeface="Inter"/>
                <a:ea typeface="Inter"/>
                <a:cs typeface="Inter"/>
                <a:sym typeface="Inter"/>
              </a:rPr>
              <a:t>Лекція 6. Планування ресурсів, бюджетування, фінансування та контроль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2" name="Google Shape;21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3" name="Google Shape;21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340792"/>
            <a:ext cx="11049000" cy="503381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1147762" y="5614541"/>
            <a:ext cx="989647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Метод освоєного обсягу (EVM) інтегрує дані про зміст, розклад і вартість проєкту для об'єктивної оцінки виконання.</a:t>
            </a:r>
            <a:endParaRPr/>
          </a:p>
        </p:txBody>
      </p:sp>
      <p:pic>
        <p:nvPicPr>
          <p:cNvPr descr="image.png" id="215" name="Google Shape;21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14017" y="6174581"/>
            <a:ext cx="6963816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2"/>
          <p:cNvSpPr txBox="1"/>
          <p:nvPr/>
        </p:nvSpPr>
        <p:spPr>
          <a:xfrm>
            <a:off x="571500" y="483542"/>
            <a:ext cx="116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Контроль </a:t>
            </a:r>
            <a:r>
              <a:rPr b="1" lang="en-US" sz="300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в</a:t>
            </a:r>
            <a:r>
              <a:rPr b="1" i="0" lang="en-US" sz="30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артості: EVM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1" name="Google Shape;22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571500" y="571500"/>
            <a:ext cx="5550693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8FAFC"/>
                </a:solidFill>
                <a:latin typeface="Merriweather"/>
                <a:ea typeface="Merriweather"/>
                <a:cs typeface="Merriweather"/>
                <a:sym typeface="Merriweather"/>
              </a:rPr>
              <a:t>Кошторисна Документація</a:t>
            </a:r>
            <a:endParaRPr/>
          </a:p>
        </p:txBody>
      </p:sp>
      <p:pic>
        <p:nvPicPr>
          <p:cNvPr descr="image.png" id="223" name="Google Shape;22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0"/>
            <a:ext cx="5857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3"/>
          <p:cNvSpPr txBox="1"/>
          <p:nvPr/>
        </p:nvSpPr>
        <p:spPr>
          <a:xfrm>
            <a:off x="571500" y="1905000"/>
            <a:ext cx="5286375" cy="1920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Розробка кошторису є фундаментальним етапом планування наукового проєкту, який визначає обсяг необхідного фінансування. Перехід до сучасних цифрових систем (ERP) дозволяє в режимі реального часу відслідковувати витрати, мінімізувати фінансові ризики та забезпечити абсолютну прозорість розподілу коштів перед грантодавцями та інвесторами.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9" name="Google Shape;22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 txBox="1"/>
          <p:nvPr/>
        </p:nvSpPr>
        <p:spPr>
          <a:xfrm>
            <a:off x="295275" y="2063204"/>
            <a:ext cx="11601450" cy="86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Контрольні Запитання</a:t>
            </a:r>
            <a:endParaRPr/>
          </a:p>
        </p:txBody>
      </p:sp>
      <p:sp>
        <p:nvSpPr>
          <p:cNvPr id="231" name="Google Shape;231;p24"/>
          <p:cNvSpPr txBox="1"/>
          <p:nvPr/>
        </p:nvSpPr>
        <p:spPr>
          <a:xfrm>
            <a:off x="571500" y="3120479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Які існують форми та засоби залучення капіталу в науку?</a:t>
            </a:r>
            <a:endParaRPr/>
          </a:p>
        </p:txBody>
      </p:sp>
      <p:sp>
        <p:nvSpPr>
          <p:cNvPr id="232" name="Google Shape;232;p24"/>
          <p:cNvSpPr txBox="1"/>
          <p:nvPr/>
        </p:nvSpPr>
        <p:spPr>
          <a:xfrm>
            <a:off x="571500" y="3629025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У чому полягає метод контролю вартості (EVM)?</a:t>
            </a:r>
            <a:endParaRPr/>
          </a:p>
        </p:txBody>
      </p:sp>
      <p:sp>
        <p:nvSpPr>
          <p:cNvPr id="233" name="Google Shape;233;p24"/>
          <p:cNvSpPr txBox="1"/>
          <p:nvPr/>
        </p:nvSpPr>
        <p:spPr>
          <a:xfrm>
            <a:off x="571500" y="4566195"/>
            <a:ext cx="11049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0B981"/>
                </a:solidFill>
                <a:latin typeface="Inter Medium"/>
                <a:ea typeface="Inter Medium"/>
                <a:cs typeface="Inter Medium"/>
                <a:sym typeface="Inter Medium"/>
              </a:rPr>
              <a:t>Дякую за увагу!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1809750" y="1445865"/>
            <a:ext cx="8572500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Сучасне управління вартістю науково-дослідних проєктів базується на чотирьох послідовних процесах відповідно до світових стандартів (PMBOK), що забезпечують прозорість та ефективність використання коштів.</a:t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571500" y="4821435"/>
            <a:ext cx="11049000" cy="38100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507968" y="5126235"/>
            <a:ext cx="2668302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1. Планування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571500" y="5459610"/>
            <a:ext cx="254124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Розробка політик, процедур та документації для планування і управління витратами проєкту.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3343888" y="3347144"/>
            <a:ext cx="2668302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2. Оцінка вартості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3407419" y="3680519"/>
            <a:ext cx="254124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Процес наближеного розрахунку фінансових ресурсів, потрібних для виконання робіт проєкту.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6179808" y="5126235"/>
            <a:ext cx="2668302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3. Бюджетування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6243339" y="5459610"/>
            <a:ext cx="254124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Агрегування оцінених витрат для встановлення авторизованого базового плану вартості.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9015728" y="3347144"/>
            <a:ext cx="2668302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4. Контроль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9079259" y="3680519"/>
            <a:ext cx="254124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Моніторинг статусу проєкту для актуалізації бюджету та управління змінами.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571500" y="571500"/>
            <a:ext cx="116014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4 Етапи Управління Вартістю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1727820" y="4726185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10B98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4563740" y="4726185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10B98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399659" y="4726185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10B98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10235579" y="4726185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10B98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1" name="Google Shape;1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2" name="Google Shape;1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428750"/>
            <a:ext cx="11049000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571500" y="5178772"/>
            <a:ext cx="1104900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За статистикою, найпривабливішим методом фінансування інвестиційних проєктів залишається самофінансування. Проте у наукомістких сферах зростає частка залучених коштів (гранти та венчурний капітал).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571500" y="571500"/>
            <a:ext cx="116014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Класифікація Ресурсів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0" name="Google Shape;1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428750"/>
            <a:ext cx="11049000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>
            <a:off x="571500" y="1801266"/>
            <a:ext cx="11049000" cy="313551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2" name="Google Shape;122;p16"/>
          <p:cNvGraphicFramePr/>
          <p:nvPr/>
        </p:nvGraphicFramePr>
        <p:xfrm>
          <a:off x="571500" y="18012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{6DBE2476-E165-43FA-BBA9-962569CDE3D5}</a:tableStyleId>
              </a:tblPr>
              <a:tblGrid>
                <a:gridCol w="2844400"/>
                <a:gridCol w="8204600"/>
              </a:tblGrid>
              <a:tr h="78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8FAF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Вид фінансових ресурсів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8FAFC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Зміст інвестиційних ресурсів організації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93B"/>
                    </a:solidFill>
                  </a:tcPr>
                </a:tc>
              </a:tr>
              <a:tr h="78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1. Внутрішні власні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Нерозподілений прибуток; амортизаційні відрахування; спеціальні цільові фонди.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 Зовнішні власні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Безоплатні цільові гранти (від держави чи фондів); акціонерний або пайовий капітал.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3. Зовнішні позикові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Довгострокові кредити банків; лізинг обладнання; емісія та розміщення корпоративних облігацій.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3" name="Google Shape;123;p16"/>
          <p:cNvSpPr/>
          <p:nvPr/>
        </p:nvSpPr>
        <p:spPr>
          <a:xfrm>
            <a:off x="571500" y="2648991"/>
            <a:ext cx="2844403" cy="1905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3415903" y="2648991"/>
            <a:ext cx="8204596" cy="1905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571500" y="3328094"/>
            <a:ext cx="284440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3415903" y="3328094"/>
            <a:ext cx="820459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571500" y="3992909"/>
            <a:ext cx="284440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3415903" y="3992909"/>
            <a:ext cx="820459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571500" y="571500"/>
            <a:ext cx="116014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8FAFC"/>
                </a:solidFill>
                <a:latin typeface="Merriweather"/>
                <a:ea typeface="Merriweather"/>
                <a:cs typeface="Merriweather"/>
                <a:sym typeface="Merriweather"/>
              </a:rPr>
              <a:t>Джерела Інвестиційних Ресурсів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4" name="Google Shape;1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" name="Google Shape;13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979414"/>
            <a:ext cx="5286375" cy="37564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6" name="Google Shape;13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1979414"/>
            <a:ext cx="5286375" cy="375642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962025" y="2369939"/>
            <a:ext cx="4730591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Основні інструменти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962025" y="2855714"/>
            <a:ext cx="4505325" cy="109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Контракти та активи, що безпосередньо використовуються установою для прямого залучення інвестиційного капіталу в наукові розробки та проєкти.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6724650" y="2369939"/>
            <a:ext cx="4730591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Допоміжні інструменти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6724650" y="2855714"/>
            <a:ext cx="4505325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Інструменти, що використовуються в якості застави при отриманні кредиту, або для хеджування ризиків та підвищення привабливості основних інструментів.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1057275" y="4094797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1152525" y="4095750"/>
            <a:ext cx="43148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Акції</a:t>
            </a: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(залучення пайових внесків).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1057275" y="4369087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1152525" y="4370040"/>
            <a:ext cx="43148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Облігації</a:t>
            </a: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(отримання позик на ринку).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1057275" y="4643377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1152525" y="4644330"/>
            <a:ext cx="43148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Векселі</a:t>
            </a: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та боргові розписки.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1057275" y="4917668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1152525" y="4918620"/>
            <a:ext cx="43148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Цільові грантові угоди.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6819900" y="3820507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6915150" y="3821459"/>
            <a:ext cx="43148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Застава</a:t>
            </a: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майна або інтелектуальної власності.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6819900" y="4094797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6915150" y="4095750"/>
            <a:ext cx="43148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Опціони</a:t>
            </a: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та </a:t>
            </a:r>
            <a:r>
              <a:rPr b="1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Ф'ючерси</a:t>
            </a: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6819900" y="4369087"/>
            <a:ext cx="952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6915150" y="4370040"/>
            <a:ext cx="431482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Варанти (права на купівлю акцій).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571500" y="571500"/>
            <a:ext cx="116014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Фінансові Інструменти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0" name="Google Shape;16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1809750" y="1914673"/>
            <a:ext cx="857250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Відповідно до національних та міжнародних стандартів бухгалтерського обліку, заборгованість, що виникає в процесі реалізації наукового проєкту, поділяється на такі категорії: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2286000" y="2844254"/>
            <a:ext cx="809625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Довгострокові зобов'язання: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Погашаються після 12 місяців з дати виникнення (наприклад, довгострокові цільові кредити на лабораторне обладнання).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2286000" y="3583334"/>
            <a:ext cx="809625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Поточні зобов'язання: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Мають бути погашені протягом одного поточного операційного циклу підприємства (до 1 року).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2286000" y="4322415"/>
            <a:ext cx="809625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Забезпечення: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Резерви під зобов'язання з невизначеною точно сумою або точним часом погашення (наприклад, гарантії на розроблене обладнання).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2286000" y="5061495"/>
            <a:ext cx="809625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Непередбачені зобов'язання:</a:t>
            </a: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Можуть виникнути внаслідок минулих подій, але їх підтвердження залежить від майбутніх обставин.</a:t>
            </a:r>
            <a:endParaRPr/>
          </a:p>
        </p:txBody>
      </p:sp>
      <p:pic>
        <p:nvPicPr>
          <p:cNvPr descr="image.png" id="166" name="Google Shape;16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750" y="2853779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7" name="Google Shape;16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9750" y="3592859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8" name="Google Shape;16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9750" y="4331940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9" name="Google Shape;169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09750" y="5071020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 txBox="1"/>
          <p:nvPr/>
        </p:nvSpPr>
        <p:spPr>
          <a:xfrm>
            <a:off x="571500" y="571500"/>
            <a:ext cx="116014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Зобов'язання Проєкту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5" name="Google Shape;1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6" name="Google Shape;1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866007"/>
            <a:ext cx="34290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7" name="Google Shape;17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1500" y="1866007"/>
            <a:ext cx="34290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8" name="Google Shape;17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1500" y="1866007"/>
            <a:ext cx="34290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/>
          <p:nvPr/>
        </p:nvSpPr>
        <p:spPr>
          <a:xfrm>
            <a:off x="485775" y="4199632"/>
            <a:ext cx="36004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8FAFC"/>
                </a:solidFill>
                <a:latin typeface="Merriweather"/>
                <a:ea typeface="Merriweather"/>
                <a:cs typeface="Merriweather"/>
                <a:sym typeface="Merriweather"/>
              </a:rPr>
              <a:t>Horizon Europe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571500" y="4609207"/>
            <a:ext cx="3429000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Найбільша програма ЄС з фінансування досліджень та інновацій для міжнародних наукових консорціумів.</a:t>
            </a: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4295775" y="4199632"/>
            <a:ext cx="36004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8FAFC"/>
                </a:solidFill>
                <a:latin typeface="Merriweather"/>
                <a:ea typeface="Merriweather"/>
                <a:cs typeface="Merriweather"/>
                <a:sym typeface="Merriweather"/>
              </a:rPr>
              <a:t>НФДУ та Державні Гранти</a:t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4381500" y="4609207"/>
            <a:ext cx="3429000" cy="109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Національний фонд досліджень України забезпечує грантову підтримку вітчизняних фундаментальних та прикладних розробок.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8105775" y="4199632"/>
            <a:ext cx="36004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8FAFC"/>
                </a:solidFill>
                <a:latin typeface="Merriweather"/>
                <a:ea typeface="Merriweather"/>
                <a:cs typeface="Merriweather"/>
                <a:sym typeface="Merriweather"/>
              </a:rPr>
              <a:t>Венчурні Інвестиції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8191500" y="4609207"/>
            <a:ext cx="3429000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Залучення приватного капіталу в Deep-Tech та наукоємні стартапи, що мають високий потенціал комерціалізації.</a:t>
            </a:r>
            <a:endParaRPr/>
          </a:p>
        </p:txBody>
      </p:sp>
      <p:pic>
        <p:nvPicPr>
          <p:cNvPr descr="image.png" id="185" name="Google Shape;18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025" y="1875532"/>
            <a:ext cx="340995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6" name="Google Shape;186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91025" y="1875532"/>
            <a:ext cx="340995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7" name="Google Shape;187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01025" y="1875532"/>
            <a:ext cx="340995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9"/>
          <p:cNvSpPr txBox="1"/>
          <p:nvPr/>
        </p:nvSpPr>
        <p:spPr>
          <a:xfrm>
            <a:off x="571500" y="571500"/>
            <a:ext cx="116014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8FAFC"/>
                </a:solidFill>
                <a:latin typeface="Merriweather"/>
                <a:ea typeface="Merriweather"/>
                <a:cs typeface="Merriweather"/>
                <a:sym typeface="Merriweather"/>
              </a:rPr>
              <a:t>Сучасні Джерела Фінансування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3" name="Google Shape;19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4" name="Google Shape;19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047875"/>
            <a:ext cx="5286375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571500" y="2047875"/>
            <a:ext cx="5286375" cy="109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Вартість капіталу – це ключовий орієнтир для вимірювання ефективності. Якщо очікувана норма дохідності (ROI) перевищує вартість залученого капіталу, науковий проєкт має економічний сенс.</a:t>
            </a:r>
            <a:endParaRPr/>
          </a:p>
        </p:txBody>
      </p:sp>
      <p:sp>
        <p:nvSpPr>
          <p:cNvPr id="196" name="Google Shape;196;p20"/>
          <p:cNvSpPr txBox="1"/>
          <p:nvPr/>
        </p:nvSpPr>
        <p:spPr>
          <a:xfrm>
            <a:off x="571500" y="3287910"/>
            <a:ext cx="5286375" cy="109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Крім того, існує пряма залежність: що вищий ступінь інноваційності та ризику проєкту, то більшу </a:t>
            </a:r>
            <a:r>
              <a:rPr b="0" i="0" lang="en-US" sz="1350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премію за ризик</a:t>
            </a: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вимагають інвестори чи кредитори для компенсації можливих втрат.</a:t>
            </a:r>
            <a:endParaRPr/>
          </a:p>
        </p:txBody>
      </p:sp>
      <p:pic>
        <p:nvPicPr>
          <p:cNvPr descr="image.png" id="197" name="Google Shape;19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4527946"/>
            <a:ext cx="2957214" cy="347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8" name="Google Shape;19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4125" y="2047875"/>
            <a:ext cx="5286375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571500" y="571500"/>
            <a:ext cx="116014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Вартість Капіталу та Ризики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4" name="Google Shape;2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5" name="Google Shape;20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428750"/>
            <a:ext cx="11049000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571500" y="4845397"/>
            <a:ext cx="11049000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Під час залучення довгострокового банківського кредиту для фінансування науки, ключовими факторами визначення його остаточної вартості залишаються макроекономічна стабільність (інфляція) та специфічні наукові ризики.</a:t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571500" y="571500"/>
            <a:ext cx="116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Фактори </a:t>
            </a:r>
            <a:r>
              <a:rPr b="1" lang="en-US" sz="300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в</a:t>
            </a:r>
            <a:r>
              <a:rPr b="1" i="0" lang="en-US" sz="30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пливу на </a:t>
            </a:r>
            <a:r>
              <a:rPr b="1" lang="en-US" sz="300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к</a:t>
            </a:r>
            <a:r>
              <a:rPr b="1" i="0" lang="en-US" sz="3000" u="none" cap="none" strike="noStrik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редит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