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6"/>
  </p:notesMasterIdLst>
  <p:sldIdLst>
    <p:sldId id="256" r:id="rId2"/>
    <p:sldId id="356" r:id="rId3"/>
    <p:sldId id="287" r:id="rId4"/>
    <p:sldId id="288" r:id="rId5"/>
    <p:sldId id="357" r:id="rId6"/>
    <p:sldId id="366" r:id="rId7"/>
    <p:sldId id="379" r:id="rId8"/>
    <p:sldId id="380" r:id="rId9"/>
    <p:sldId id="381" r:id="rId10"/>
    <p:sldId id="382" r:id="rId11"/>
    <p:sldId id="355" r:id="rId12"/>
    <p:sldId id="367" r:id="rId13"/>
    <p:sldId id="368" r:id="rId14"/>
    <p:sldId id="374" r:id="rId15"/>
    <p:sldId id="375" r:id="rId16"/>
    <p:sldId id="376" r:id="rId17"/>
    <p:sldId id="377" r:id="rId18"/>
    <p:sldId id="378" r:id="rId19"/>
    <p:sldId id="383" r:id="rId20"/>
    <p:sldId id="369" r:id="rId21"/>
    <p:sldId id="370" r:id="rId22"/>
    <p:sldId id="371" r:id="rId23"/>
    <p:sldId id="372" r:id="rId24"/>
    <p:sldId id="3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4660"/>
  </p:normalViewPr>
  <p:slideViewPr>
    <p:cSldViewPr snapToGrid="0">
      <p:cViewPr>
        <p:scale>
          <a:sx n="66" d="100"/>
          <a:sy n="66" d="100"/>
        </p:scale>
        <p:origin x="-99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856D-DDD3-4545-9DC2-D12DFA553DF1}" type="datetimeFigureOut">
              <a:rPr lang="x-none" smtClean="0"/>
              <a:t>16.11.2023</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8D90-75EB-4358-AF9C-184D6CFD78D5}" type="slidenum">
              <a:rPr lang="x-none" smtClean="0"/>
              <a:t>‹#›</a:t>
            </a:fld>
            <a:endParaRPr lang="x-none"/>
          </a:p>
        </p:txBody>
      </p:sp>
    </p:spTree>
    <p:extLst>
      <p:ext uri="{BB962C8B-B14F-4D97-AF65-F5344CB8AC3E}">
        <p14:creationId xmlns:p14="http://schemas.microsoft.com/office/powerpoint/2010/main" val="31500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2AD04229-A9D6-483F-8810-316184660221}"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8DB9BF51-EDBF-4048-9BCC-D4DE42346103}"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74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CD11E240-DA46-4BC6-9A25-C757B60919A9}"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24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61789FA0-6B11-44A3-9F3D-30DDEF216016}"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7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1946406E-BCAB-41B0-B2F8-4C50A7B4C8C6}"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AC71C47-5280-4315-B00A-9ADD422FE58D}"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1B364DA-1D3B-4398-93C1-B6C9DA5630B3}"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282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C3362F4-6436-475D-86C5-CF84F64081C8}"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32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F50088-CF4E-4A01-887C-0A59863E0529}"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4C53CC01-4B47-49BB-944D-ADFB9EFE97DC}"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5F5E83B-DD28-4CF9-BD42-9F7D98AA0D75}" type="datetime1">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8076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5A3F8A3D-78D1-4E03-A11F-8D946F6677FC}" type="datetime1">
              <a:rPr lang="en-US" smtClean="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4C01AB4-FFBC-4684-8375-512E383EF640}" type="datetime1">
              <a:rPr lang="en-US" smtClean="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67D5F-4989-49B3-845D-555D4A856FB4}" type="datetime1">
              <a:rPr lang="en-US" smtClean="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1ADBF898-AB86-44A4-B2BE-398325CFE8AE}" type="datetime1">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7367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FD22F4E2-88E1-4AA3-B3A3-66787C4B4BB2}" type="datetime1">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9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4FFEB9-C66F-43A9-AA4A-75592E94D471}" type="datetime1">
              <a:rPr lang="en-US" smtClean="0"/>
              <a:t>11/16/2023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284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xmlns="" id="{462FFA08-9BC7-4E8F-9749-E1B5BD4C4B5A}"/>
              </a:ext>
            </a:extLst>
          </p:cNvPr>
          <p:cNvSpPr>
            <a:spLocks noGrp="1"/>
          </p:cNvSpPr>
          <p:nvPr>
            <p:ph type="subTitle" idx="1"/>
          </p:nvPr>
        </p:nvSpPr>
        <p:spPr>
          <a:xfrm>
            <a:off x="1401050" y="536006"/>
            <a:ext cx="7766936" cy="2414726"/>
          </a:xfrm>
        </p:spPr>
        <p:txBody>
          <a:bodyPr>
            <a:normAutofit fontScale="92500" lnSpcReduction="10000"/>
          </a:bodyPr>
          <a:lstStyle/>
          <a:p>
            <a:pPr algn="ctr"/>
            <a:r>
              <a:rPr lang="uk-UA" sz="4400" b="1" dirty="0">
                <a:solidFill>
                  <a:schemeClr val="tx1"/>
                </a:solidFill>
                <a:latin typeface="Times New Roman" panose="02020603050405020304" pitchFamily="18" charset="0"/>
                <a:cs typeface="Times New Roman" panose="02020603050405020304" pitchFamily="18" charset="0"/>
              </a:rPr>
              <a:t>Планування </a:t>
            </a:r>
            <a:r>
              <a:rPr lang="uk-UA" sz="4400" b="1" dirty="0" smtClean="0">
                <a:solidFill>
                  <a:schemeClr val="tx1"/>
                </a:solidFill>
                <a:latin typeface="Times New Roman" panose="02020603050405020304" pitchFamily="18" charset="0"/>
                <a:cs typeface="Times New Roman" panose="02020603050405020304" pitchFamily="18" charset="0"/>
              </a:rPr>
              <a:t>та </a:t>
            </a:r>
            <a:r>
              <a:rPr lang="uk-UA" sz="4400" b="1" dirty="0">
                <a:solidFill>
                  <a:schemeClr val="tx1"/>
                </a:solidFill>
                <a:latin typeface="Times New Roman" panose="02020603050405020304" pitchFamily="18" charset="0"/>
                <a:cs typeface="Times New Roman" panose="02020603050405020304" pitchFamily="18" charset="0"/>
              </a:rPr>
              <a:t>контроль </a:t>
            </a:r>
            <a:r>
              <a:rPr lang="uk-UA" sz="4400" b="1" dirty="0" smtClean="0">
                <a:solidFill>
                  <a:schemeClr val="tx1"/>
                </a:solidFill>
                <a:latin typeface="Times New Roman" panose="02020603050405020304" pitchFamily="18" charset="0"/>
                <a:cs typeface="Times New Roman" panose="02020603050405020304" pitchFamily="18" charset="0"/>
              </a:rPr>
              <a:t>діяльності підприємства</a:t>
            </a:r>
            <a:endParaRPr lang="uk-UA" sz="4400" b="1" dirty="0">
              <a:solidFill>
                <a:schemeClr val="tx1"/>
              </a:solidFill>
              <a:latin typeface="Times New Roman" panose="02020603050405020304" pitchFamily="18" charset="0"/>
              <a:cs typeface="Times New Roman" panose="02020603050405020304" pitchFamily="18" charset="0"/>
            </a:endParaRPr>
          </a:p>
          <a:p>
            <a:pPr algn="ctr"/>
            <a:endParaRPr lang="uk-UA" sz="4400" b="1" dirty="0">
              <a:solidFill>
                <a:schemeClr val="tx1"/>
              </a:solidFill>
              <a:latin typeface="Times New Roman" panose="02020603050405020304" pitchFamily="18" charset="0"/>
              <a:cs typeface="Times New Roman" panose="02020603050405020304" pitchFamily="18" charset="0"/>
            </a:endParaRPr>
          </a:p>
          <a:p>
            <a:pPr algn="ctr">
              <a:spcBef>
                <a:spcPts val="0"/>
              </a:spcBef>
            </a:pPr>
            <a:r>
              <a:rPr lang="uk-UA" sz="3000" b="1" dirty="0" smtClean="0">
                <a:solidFill>
                  <a:schemeClr val="tx1"/>
                </a:solidFill>
                <a:effectLst/>
                <a:latin typeface="Times New Roman" panose="02020603050405020304" pitchFamily="18" charset="0"/>
                <a:ea typeface="Times New Roman" panose="02020603050405020304" pitchFamily="18" charset="0"/>
              </a:rPr>
              <a:t>Тема: «Планування витрат»</a:t>
            </a:r>
            <a:endParaRPr lang="x-none" sz="3000" b="1" dirty="0">
              <a:solidFill>
                <a:schemeClr val="tx1"/>
              </a:solidFill>
              <a:latin typeface="Times New Roman" panose="02020603050405020304" pitchFamily="18" charset="0"/>
              <a:cs typeface="Times New Roman" panose="02020603050405020304" pitchFamily="18" charset="0"/>
            </a:endParaRPr>
          </a:p>
        </p:txBody>
      </p:sp>
      <p:sp>
        <p:nvSpPr>
          <p:cNvPr id="4" name="Підзаголовок 2">
            <a:extLst>
              <a:ext uri="{FF2B5EF4-FFF2-40B4-BE49-F238E27FC236}">
                <a16:creationId xmlns:a16="http://schemas.microsoft.com/office/drawing/2014/main" xmlns="" id="{3E271608-9726-4B03-8461-E5827A8C9861}"/>
              </a:ext>
            </a:extLst>
          </p:cNvPr>
          <p:cNvSpPr txBox="1">
            <a:spLocks/>
          </p:cNvSpPr>
          <p:nvPr/>
        </p:nvSpPr>
        <p:spPr>
          <a:xfrm>
            <a:off x="1699224" y="3429000"/>
            <a:ext cx="7766936" cy="199113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uk-UA" sz="2000" b="1" dirty="0">
                <a:solidFill>
                  <a:schemeClr val="tx1"/>
                </a:solidFill>
                <a:latin typeface="Times New Roman" panose="02020603050405020304" pitchFamily="18" charset="0"/>
                <a:cs typeface="Times New Roman" panose="02020603050405020304" pitchFamily="18" charset="0"/>
              </a:rPr>
              <a:t>План</a:t>
            </a:r>
          </a:p>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uk-UA" sz="19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uk-UA"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Поняття та класифікація витрат</a:t>
            </a:r>
          </a:p>
          <a:p>
            <a:pPr algn="l">
              <a:lnSpc>
                <a:spcPct val="120000"/>
              </a:lnSpc>
              <a:spcBef>
                <a:spcPts val="0"/>
              </a:spcBef>
            </a:pPr>
            <a:r>
              <a:rPr lang="uk-UA" sz="1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uk-UA"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Планування витрат господарської діяльності</a:t>
            </a:r>
            <a:endParaRPr lang="x-none"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568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169" y="355491"/>
            <a:ext cx="6336675" cy="5856624"/>
          </a:xfrm>
          <a:prstGeom prst="rect">
            <a:avLst/>
          </a:prstGeom>
        </p:spPr>
      </p:pic>
    </p:spTree>
    <p:extLst>
      <p:ext uri="{BB962C8B-B14F-4D97-AF65-F5344CB8AC3E}">
        <p14:creationId xmlns:p14="http://schemas.microsoft.com/office/powerpoint/2010/main" val="356125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a:t>
            </a:r>
          </a:p>
        </p:txBody>
      </p:sp>
      <p:pic>
        <p:nvPicPr>
          <p:cNvPr id="4" name="Рисунок 3">
            <a:extLst>
              <a:ext uri="{FF2B5EF4-FFF2-40B4-BE49-F238E27FC236}">
                <a16:creationId xmlns:a16="http://schemas.microsoft.com/office/drawing/2014/main" xmlns="" id="{247F1A1E-A635-4710-A6B7-A7D6CE58F00E}"/>
              </a:ext>
            </a:extLst>
          </p:cNvPr>
          <p:cNvPicPr>
            <a:picLocks noChangeAspect="1"/>
          </p:cNvPicPr>
          <p:nvPr/>
        </p:nvPicPr>
        <p:blipFill rotWithShape="1">
          <a:blip r:embed="rId2"/>
          <a:srcRect l="23228" t="19676" r="44369" b="67249"/>
          <a:stretch/>
        </p:blipFill>
        <p:spPr>
          <a:xfrm>
            <a:off x="381739" y="861134"/>
            <a:ext cx="8407154" cy="1908139"/>
          </a:xfrm>
          <a:prstGeom prst="rect">
            <a:avLst/>
          </a:prstGeom>
        </p:spPr>
      </p:pic>
      <p:pic>
        <p:nvPicPr>
          <p:cNvPr id="7" name="Рисунок 6">
            <a:extLst>
              <a:ext uri="{FF2B5EF4-FFF2-40B4-BE49-F238E27FC236}">
                <a16:creationId xmlns:a16="http://schemas.microsoft.com/office/drawing/2014/main" xmlns="" id="{72A8C115-D94E-4D9C-8D90-FD6EDE03E4E6}"/>
              </a:ext>
            </a:extLst>
          </p:cNvPr>
          <p:cNvPicPr>
            <a:picLocks noChangeAspect="1"/>
          </p:cNvPicPr>
          <p:nvPr/>
        </p:nvPicPr>
        <p:blipFill rotWithShape="1">
          <a:blip r:embed="rId2"/>
          <a:srcRect l="23156" t="50000" r="44515" b="13786"/>
          <a:stretch/>
        </p:blipFill>
        <p:spPr>
          <a:xfrm>
            <a:off x="1618368" y="2670103"/>
            <a:ext cx="6646743" cy="4187897"/>
          </a:xfrm>
          <a:prstGeom prst="rect">
            <a:avLst/>
          </a:prstGeom>
        </p:spPr>
      </p:pic>
    </p:spTree>
    <p:extLst>
      <p:ext uri="{BB962C8B-B14F-4D97-AF65-F5344CB8AC3E}">
        <p14:creationId xmlns:p14="http://schemas.microsoft.com/office/powerpoint/2010/main" val="359383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a:t>
            </a:r>
          </a:p>
        </p:txBody>
      </p:sp>
      <p:pic>
        <p:nvPicPr>
          <p:cNvPr id="5" name="Рисунок 4">
            <a:extLst>
              <a:ext uri="{FF2B5EF4-FFF2-40B4-BE49-F238E27FC236}">
                <a16:creationId xmlns:a16="http://schemas.microsoft.com/office/drawing/2014/main" xmlns="" id="{3753F51F-8176-4896-AA42-DEAD9CAAA4FA}"/>
              </a:ext>
            </a:extLst>
          </p:cNvPr>
          <p:cNvPicPr>
            <a:picLocks noChangeAspect="1"/>
          </p:cNvPicPr>
          <p:nvPr/>
        </p:nvPicPr>
        <p:blipFill rotWithShape="1">
          <a:blip r:embed="rId2"/>
          <a:srcRect l="22499" t="26796" r="44661" b="28932"/>
          <a:stretch/>
        </p:blipFill>
        <p:spPr>
          <a:xfrm>
            <a:off x="1171852" y="878890"/>
            <a:ext cx="6462944" cy="4900946"/>
          </a:xfrm>
          <a:prstGeom prst="rect">
            <a:avLst/>
          </a:prstGeom>
        </p:spPr>
      </p:pic>
    </p:spTree>
    <p:extLst>
      <p:ext uri="{BB962C8B-B14F-4D97-AF65-F5344CB8AC3E}">
        <p14:creationId xmlns:p14="http://schemas.microsoft.com/office/powerpoint/2010/main" val="64269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a:t>
            </a:r>
          </a:p>
        </p:txBody>
      </p:sp>
      <p:pic>
        <p:nvPicPr>
          <p:cNvPr id="4" name="Рисунок 3">
            <a:extLst>
              <a:ext uri="{FF2B5EF4-FFF2-40B4-BE49-F238E27FC236}">
                <a16:creationId xmlns:a16="http://schemas.microsoft.com/office/drawing/2014/main" xmlns="" id="{3CD1C3AB-D8E2-4B0D-BBA1-6AF2C4840FA2}"/>
              </a:ext>
            </a:extLst>
          </p:cNvPr>
          <p:cNvPicPr>
            <a:picLocks noChangeAspect="1"/>
          </p:cNvPicPr>
          <p:nvPr/>
        </p:nvPicPr>
        <p:blipFill rotWithShape="1">
          <a:blip r:embed="rId2"/>
          <a:srcRect l="22791" t="40000" r="45025" b="18706"/>
          <a:stretch/>
        </p:blipFill>
        <p:spPr>
          <a:xfrm>
            <a:off x="816745" y="843379"/>
            <a:ext cx="7590408" cy="5478146"/>
          </a:xfrm>
          <a:prstGeom prst="rect">
            <a:avLst/>
          </a:prstGeom>
        </p:spPr>
      </p:pic>
    </p:spTree>
    <p:extLst>
      <p:ext uri="{BB962C8B-B14F-4D97-AF65-F5344CB8AC3E}">
        <p14:creationId xmlns:p14="http://schemas.microsoft.com/office/powerpoint/2010/main" val="209313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57" y="846923"/>
            <a:ext cx="7514427" cy="5014577"/>
          </a:xfrm>
          <a:prstGeom prst="rect">
            <a:avLst/>
          </a:prstGeom>
        </p:spPr>
      </p:pic>
    </p:spTree>
    <p:extLst>
      <p:ext uri="{BB962C8B-B14F-4D97-AF65-F5344CB8AC3E}">
        <p14:creationId xmlns:p14="http://schemas.microsoft.com/office/powerpoint/2010/main" val="3974286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57" y="696686"/>
            <a:ext cx="7545386" cy="4978400"/>
          </a:xfrm>
          <a:prstGeom prst="rect">
            <a:avLst/>
          </a:prstGeom>
        </p:spPr>
      </p:pic>
    </p:spTree>
    <p:extLst>
      <p:ext uri="{BB962C8B-B14F-4D97-AF65-F5344CB8AC3E}">
        <p14:creationId xmlns:p14="http://schemas.microsoft.com/office/powerpoint/2010/main" val="3136219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01" y="0"/>
            <a:ext cx="4804228" cy="6873974"/>
          </a:xfrm>
          <a:prstGeom prst="rect">
            <a:avLst/>
          </a:prstGeom>
        </p:spPr>
      </p:pic>
    </p:spTree>
    <p:extLst>
      <p:ext uri="{BB962C8B-B14F-4D97-AF65-F5344CB8AC3E}">
        <p14:creationId xmlns:p14="http://schemas.microsoft.com/office/powerpoint/2010/main" val="5629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29" y="284298"/>
            <a:ext cx="6298963" cy="4173545"/>
          </a:xfrm>
          <a:prstGeom prst="rect">
            <a:avLst/>
          </a:prstGeom>
        </p:spPr>
      </p:pic>
    </p:spTree>
    <p:extLst>
      <p:ext uri="{BB962C8B-B14F-4D97-AF65-F5344CB8AC3E}">
        <p14:creationId xmlns:p14="http://schemas.microsoft.com/office/powerpoint/2010/main" val="328308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3200" y="108021"/>
            <a:ext cx="8505371" cy="646331"/>
          </a:xfrm>
          <a:prstGeom prst="rect">
            <a:avLst/>
          </a:prstGeom>
        </p:spPr>
        <p:txBody>
          <a:bodyPr wrap="square">
            <a:spAutoFit/>
          </a:bodyPr>
          <a:lstStyle/>
          <a:p>
            <a:pPr algn="ctr"/>
            <a:r>
              <a:rPr lang="ru-RU" dirty="0" err="1"/>
              <a:t>Розрахунок</a:t>
            </a:r>
            <a:r>
              <a:rPr lang="ru-RU" dirty="0"/>
              <a:t> </a:t>
            </a:r>
            <a:r>
              <a:rPr lang="ru-RU" dirty="0" err="1"/>
              <a:t>зміни</a:t>
            </a:r>
            <a:r>
              <a:rPr lang="ru-RU" dirty="0"/>
              <a:t> </a:t>
            </a:r>
            <a:r>
              <a:rPr lang="ru-RU" dirty="0" err="1"/>
              <a:t>собівартості</a:t>
            </a:r>
            <a:r>
              <a:rPr lang="ru-RU" dirty="0"/>
              <a:t> </a:t>
            </a:r>
            <a:r>
              <a:rPr lang="ru-RU" dirty="0" err="1"/>
              <a:t>продукції</a:t>
            </a:r>
            <a:r>
              <a:rPr lang="ru-RU" dirty="0"/>
              <a:t> в </a:t>
            </a:r>
            <a:r>
              <a:rPr lang="ru-RU" dirty="0" err="1"/>
              <a:t>планованому</a:t>
            </a:r>
            <a:r>
              <a:rPr lang="ru-RU" dirty="0"/>
              <a:t> </a:t>
            </a:r>
            <a:r>
              <a:rPr lang="ru-RU" dirty="0" err="1"/>
              <a:t>періоді</a:t>
            </a:r>
            <a:r>
              <a:rPr lang="ru-RU" dirty="0"/>
              <a:t> за </a:t>
            </a:r>
            <a:r>
              <a:rPr lang="ru-RU" dirty="0" err="1"/>
              <a:t>рахунок</a:t>
            </a:r>
            <a:r>
              <a:rPr lang="ru-RU" dirty="0"/>
              <a:t> </a:t>
            </a:r>
            <a:r>
              <a:rPr lang="ru-RU" dirty="0" err="1"/>
              <a:t>техніко-економічних</a:t>
            </a:r>
            <a:r>
              <a:rPr lang="ru-RU" dirty="0"/>
              <a:t> </a:t>
            </a:r>
            <a:r>
              <a:rPr lang="ru-RU" dirty="0" err="1"/>
              <a:t>факторів</a:t>
            </a:r>
            <a:r>
              <a:rPr lang="ru-RU" dirty="0"/>
              <a:t> проводиться в </a:t>
            </a:r>
            <a:r>
              <a:rPr lang="ru-RU" dirty="0" err="1"/>
              <a:t>розрізі</a:t>
            </a:r>
            <a:r>
              <a:rPr lang="ru-RU" dirty="0"/>
              <a:t> </a:t>
            </a:r>
            <a:r>
              <a:rPr lang="ru-RU" dirty="0" err="1"/>
              <a:t>елементів</a:t>
            </a:r>
            <a:r>
              <a:rPr lang="ru-RU" dirty="0"/>
              <a:t> </a:t>
            </a:r>
            <a:r>
              <a:rPr lang="ru-RU" dirty="0" err="1"/>
              <a:t>витрат</a:t>
            </a:r>
            <a:r>
              <a:rPr lang="ru-RU" dirty="0"/>
              <a:t>. </a:t>
            </a: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333" y="3526971"/>
            <a:ext cx="6202609" cy="3331030"/>
          </a:xfrm>
          <a:prstGeom prst="rect">
            <a:avLst/>
          </a:prstGeom>
        </p:spPr>
      </p:pic>
      <p:pic>
        <p:nvPicPr>
          <p:cNvPr id="2" name="Рисунок 1"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787711"/>
            <a:ext cx="6483263" cy="3392404"/>
          </a:xfrm>
          <a:prstGeom prst="rect">
            <a:avLst/>
          </a:prstGeom>
        </p:spPr>
      </p:pic>
    </p:spTree>
    <p:extLst>
      <p:ext uri="{BB962C8B-B14F-4D97-AF65-F5344CB8AC3E}">
        <p14:creationId xmlns:p14="http://schemas.microsoft.com/office/powerpoint/2010/main" val="860616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3085" y="791926"/>
            <a:ext cx="7387771" cy="3785652"/>
          </a:xfrm>
          <a:prstGeom prst="rect">
            <a:avLst/>
          </a:prstGeom>
        </p:spPr>
        <p:txBody>
          <a:bodyPr wrap="square">
            <a:spAutoFit/>
          </a:bodyPr>
          <a:lstStyle/>
          <a:p>
            <a:pPr algn="just"/>
            <a:r>
              <a:rPr lang="uk-UA" sz="2400" dirty="0">
                <a:latin typeface="Times New Roman" pitchFamily="18" charset="0"/>
                <a:cs typeface="Times New Roman" pitchFamily="18" charset="0"/>
              </a:rPr>
              <a:t>При плануванні витрат на сировину і матеріали необхідно враховувати, що при відпуску матеріальних цінностей у виробництво оцінка їх здійснюється за одним з таких методів:</a:t>
            </a:r>
            <a:endParaRPr lang="ru-RU" sz="2400" dirty="0">
              <a:latin typeface="Times New Roman" pitchFamily="18" charset="0"/>
              <a:cs typeface="Times New Roman" pitchFamily="18" charset="0"/>
            </a:endParaRPr>
          </a:p>
          <a:p>
            <a:pPr marL="285750" lvl="0" indent="-285750" algn="just">
              <a:buFont typeface="Arial" panose="020B0604020202020204" pitchFamily="34" charset="0"/>
              <a:buChar char="•"/>
            </a:pPr>
            <a:r>
              <a:rPr lang="uk-UA" sz="2400" dirty="0">
                <a:latin typeface="Times New Roman" pitchFamily="18" charset="0"/>
                <a:cs typeface="Times New Roman" pitchFamily="18" charset="0"/>
              </a:rPr>
              <a:t>ідентифікованої собівартості відповідної одиниці матеріальних цінностей;</a:t>
            </a:r>
            <a:endParaRPr lang="ru-RU" sz="2400" dirty="0">
              <a:latin typeface="Times New Roman" pitchFamily="18" charset="0"/>
              <a:cs typeface="Times New Roman" pitchFamily="18" charset="0"/>
            </a:endParaRPr>
          </a:p>
          <a:p>
            <a:pPr marL="285750" lvl="0" indent="-285750" algn="just">
              <a:buFont typeface="Arial" panose="020B0604020202020204" pitchFamily="34" charset="0"/>
              <a:buChar char="•"/>
            </a:pPr>
            <a:r>
              <a:rPr lang="uk-UA" sz="2400" dirty="0">
                <a:latin typeface="Times New Roman" pitchFamily="18" charset="0"/>
                <a:cs typeface="Times New Roman" pitchFamily="18" charset="0"/>
              </a:rPr>
              <a:t>середньозваженої собівартості;</a:t>
            </a:r>
            <a:endParaRPr lang="ru-RU" sz="2400" dirty="0">
              <a:latin typeface="Times New Roman" pitchFamily="18" charset="0"/>
              <a:cs typeface="Times New Roman" pitchFamily="18" charset="0"/>
            </a:endParaRPr>
          </a:p>
          <a:p>
            <a:pPr marL="285750" lvl="0" indent="-285750" algn="just">
              <a:buFont typeface="Arial" panose="020B0604020202020204" pitchFamily="34" charset="0"/>
              <a:buChar char="•"/>
            </a:pPr>
            <a:r>
              <a:rPr lang="uk-UA" sz="2400" dirty="0">
                <a:latin typeface="Times New Roman" pitchFamily="18" charset="0"/>
                <a:cs typeface="Times New Roman" pitchFamily="18" charset="0"/>
              </a:rPr>
              <a:t>собівартості перших за часом надходження матеріальних цінностей (ФІФО);</a:t>
            </a:r>
            <a:endParaRPr lang="ru-RU" sz="2400" dirty="0">
              <a:latin typeface="Times New Roman" pitchFamily="18" charset="0"/>
              <a:cs typeface="Times New Roman" pitchFamily="18" charset="0"/>
            </a:endParaRPr>
          </a:p>
          <a:p>
            <a:pPr marL="285750" indent="-285750" algn="just">
              <a:buFont typeface="Arial" panose="020B0604020202020204" pitchFamily="34" charset="0"/>
              <a:buChar char="•"/>
            </a:pPr>
            <a:r>
              <a:rPr lang="uk-UA" sz="2400" dirty="0" smtClean="0">
                <a:latin typeface="Times New Roman" pitchFamily="18" charset="0"/>
                <a:cs typeface="Times New Roman" pitchFamily="18" charset="0"/>
              </a:rPr>
              <a:t>нормативних </a:t>
            </a:r>
            <a:r>
              <a:rPr lang="uk-UA" sz="2400" dirty="0">
                <a:latin typeface="Times New Roman" pitchFamily="18" charset="0"/>
                <a:cs typeface="Times New Roman" pitchFamily="18" charset="0"/>
              </a:rPr>
              <a:t>затрат</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6230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677334" y="369902"/>
            <a:ext cx="8596668" cy="642151"/>
          </a:xfrm>
        </p:spPr>
        <p:txBody>
          <a:bodyPr>
            <a:normAutofit/>
          </a:bodyPr>
          <a:lstStyle/>
          <a:p>
            <a:r>
              <a:rPr lang="uk-UA" sz="3200" dirty="0">
                <a:solidFill>
                  <a:schemeClr val="accent2">
                    <a:lumMod val="50000"/>
                  </a:schemeClr>
                </a:solidFill>
                <a:latin typeface="Arial Black" panose="020B0A04020102020204" pitchFamily="34" charset="0"/>
              </a:rPr>
              <a:t>Поняття «витрати»</a:t>
            </a:r>
          </a:p>
        </p:txBody>
      </p:sp>
      <p:sp>
        <p:nvSpPr>
          <p:cNvPr id="4" name="Прямокутник 3">
            <a:extLst>
              <a:ext uri="{FF2B5EF4-FFF2-40B4-BE49-F238E27FC236}">
                <a16:creationId xmlns:a16="http://schemas.microsoft.com/office/drawing/2014/main" xmlns="" id="{472B4F0F-1107-46C2-8A45-DF2C2EAC5734}"/>
              </a:ext>
            </a:extLst>
          </p:cNvPr>
          <p:cNvSpPr/>
          <p:nvPr/>
        </p:nvSpPr>
        <p:spPr>
          <a:xfrm>
            <a:off x="821784" y="1198486"/>
            <a:ext cx="2148396" cy="5415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Визначення</a:t>
            </a:r>
            <a:endPar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Прямокутник 4">
            <a:extLst>
              <a:ext uri="{FF2B5EF4-FFF2-40B4-BE49-F238E27FC236}">
                <a16:creationId xmlns:a16="http://schemas.microsoft.com/office/drawing/2014/main" xmlns="" id="{24BF3DA0-4B58-4291-BCBC-A56686FCF4C4}"/>
              </a:ext>
            </a:extLst>
          </p:cNvPr>
          <p:cNvSpPr/>
          <p:nvPr/>
        </p:nvSpPr>
        <p:spPr>
          <a:xfrm>
            <a:off x="3272021" y="1170069"/>
            <a:ext cx="5796005" cy="17321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uk-UA"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Витрати</a:t>
            </a: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це зменшення активів або збільшення зобов’язань, що призводить до зменшення власного капіталу підприємства (за винятком зменшення капіталу внаслідок його вилучення або розподілу власниками), за умови, що ці витрати можуть бути достовірно оцінені (за ПСБО 16)</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Стрілка: шеврон 5">
            <a:extLst>
              <a:ext uri="{FF2B5EF4-FFF2-40B4-BE49-F238E27FC236}">
                <a16:creationId xmlns:a16="http://schemas.microsoft.com/office/drawing/2014/main" xmlns="" id="{F4995FDA-AFB5-4BD2-A3CA-57FFEF25FEB5}"/>
              </a:ext>
            </a:extLst>
          </p:cNvPr>
          <p:cNvSpPr/>
          <p:nvPr/>
        </p:nvSpPr>
        <p:spPr>
          <a:xfrm>
            <a:off x="2970180" y="1289482"/>
            <a:ext cx="301841" cy="359546"/>
          </a:xfrm>
          <a:prstGeom prst="chevron">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Прямокутник 4">
            <a:extLst>
              <a:ext uri="{FF2B5EF4-FFF2-40B4-BE49-F238E27FC236}">
                <a16:creationId xmlns:a16="http://schemas.microsoft.com/office/drawing/2014/main" xmlns="" id="{12420CBC-AEED-4811-B10B-ABA5D9E5BF84}"/>
              </a:ext>
            </a:extLst>
          </p:cNvPr>
          <p:cNvSpPr/>
          <p:nvPr/>
        </p:nvSpPr>
        <p:spPr>
          <a:xfrm>
            <a:off x="1940920" y="3165628"/>
            <a:ext cx="6069496" cy="7901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Співвідношення між поняттями «витрати» та «затрати»</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Прямоугольник 7">
            <a:extLst>
              <a:ext uri="{FF2B5EF4-FFF2-40B4-BE49-F238E27FC236}">
                <a16:creationId xmlns:a16="http://schemas.microsoft.com/office/drawing/2014/main" xmlns="" id="{3A723D9B-00AA-45D0-BD0A-FD9D1C8F756A}"/>
              </a:ext>
            </a:extLst>
          </p:cNvPr>
          <p:cNvSpPr/>
          <p:nvPr/>
        </p:nvSpPr>
        <p:spPr>
          <a:xfrm>
            <a:off x="1940920" y="4174282"/>
            <a:ext cx="6096000" cy="1569660"/>
          </a:xfrm>
          <a:prstGeom prst="rect">
            <a:avLst/>
          </a:prstGeom>
        </p:spPr>
        <p:txBody>
          <a:bodyPr>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uk-UA"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витрати та затрати – це тотожні поняття;</a:t>
            </a:r>
            <a:endParaRPr kumimoji="0" lang="x-non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uk-UA"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затрати характеризують матеріально-речову форму витрачання, витрати ‒ вартісну форму витрачання.</a:t>
            </a:r>
            <a:endParaRPr kumimoji="0" lang="x-none"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877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 Методи</a:t>
            </a:r>
          </a:p>
        </p:txBody>
      </p:sp>
      <p:sp>
        <p:nvSpPr>
          <p:cNvPr id="5" name="TextBox 4">
            <a:extLst>
              <a:ext uri="{FF2B5EF4-FFF2-40B4-BE49-F238E27FC236}">
                <a16:creationId xmlns:a16="http://schemas.microsoft.com/office/drawing/2014/main" xmlns="" id="{3C82C5C3-A6F3-4F50-AC06-155C04517853}"/>
              </a:ext>
            </a:extLst>
          </p:cNvPr>
          <p:cNvSpPr txBox="1"/>
          <p:nvPr/>
        </p:nvSpPr>
        <p:spPr>
          <a:xfrm>
            <a:off x="543492" y="820320"/>
            <a:ext cx="8509246" cy="4739759"/>
          </a:xfrm>
          <a:prstGeom prst="rect">
            <a:avLst/>
          </a:prstGeom>
          <a:noFill/>
        </p:spPr>
        <p:txBody>
          <a:bodyPr wrap="square">
            <a:spAutoFit/>
          </a:bodyPr>
          <a:lstStyle/>
          <a:p>
            <a:pPr algn="just">
              <a:lnSpc>
                <a:spcPct val="107000"/>
              </a:lnSpc>
              <a:spcAft>
                <a:spcPts val="800"/>
              </a:spcAft>
            </a:pPr>
            <a:r>
              <a:rPr lang="uk-UA" sz="1800" b="1" i="1" dirty="0" err="1">
                <a:effectLst/>
                <a:latin typeface="Times New Roman" panose="02020603050405020304" pitchFamily="18" charset="0"/>
                <a:ea typeface="Calibri" panose="020F0502020204030204" pitchFamily="34" charset="0"/>
                <a:cs typeface="Times New Roman" panose="02020603050405020304" pitchFamily="18" charset="0"/>
              </a:rPr>
              <a:t>Пофакторний</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 метод</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Його суть полягає у визначенні впливу техніко-економічних факторів на витрати виробництва в планованому році в порівнянні з попереднім роком. При плануванні собівартості цей метод застосовується з метою:</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забезпечення порівнянності показників плану з аналогічними показниками інших періодів;</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здійснення укрупненого розрахунку основних техніко-економічних показників виробничо-господарської діяльності на стадії підготовки і порівняння варіантів пропозицій за обсягами виробництва;</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найбільш повного обліку результатів впровадження заходів щодо плану підвищення ефективності виробництва;</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визначення участі окремих служб, відділів і виробничих підрозділів у зниженні витрат і підвищенні ефективності виробництва, матеріального заохочення за цю участь, зведення показників по підприємству, об'єднанню, та галузі у цілому;</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аналізу і зіставлення витрат виробництва на різних підприємствах і об’єднаннях.</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716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 Методи</a:t>
            </a:r>
          </a:p>
        </p:txBody>
      </p:sp>
      <p:sp>
        <p:nvSpPr>
          <p:cNvPr id="6" name="TextBox 5">
            <a:extLst>
              <a:ext uri="{FF2B5EF4-FFF2-40B4-BE49-F238E27FC236}">
                <a16:creationId xmlns:a16="http://schemas.microsoft.com/office/drawing/2014/main" xmlns="" id="{234A91F5-A8E9-4EFD-AC9F-6BB5DB94ACDB}"/>
              </a:ext>
            </a:extLst>
          </p:cNvPr>
          <p:cNvSpPr txBox="1"/>
          <p:nvPr/>
        </p:nvSpPr>
        <p:spPr>
          <a:xfrm>
            <a:off x="499781" y="826027"/>
            <a:ext cx="8926496" cy="4728346"/>
          </a:xfrm>
          <a:prstGeom prst="rect">
            <a:avLst/>
          </a:prstGeom>
          <a:noFill/>
        </p:spPr>
        <p:txBody>
          <a:bodyPr wrap="square">
            <a:spAutoFit/>
          </a:bodyPr>
          <a:lstStyle/>
          <a:p>
            <a:pPr algn="just">
              <a:lnSpc>
                <a:spcPct val="107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Кошторисний метод</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Він припускає обґрунтування кожної статті собівартості за допомогою спеціального кошторису витрат. Кошторис може складатися як на окремі комплексні статті витрат, так і загалом на обсяг валової, товарної та реалізованої продукції. При плануванні собівартості як окремі кошториси можуть використовуватися окремі розділи плану, наприклад план матеріально-технічного забезпечення, план з праці та персоналу, план технічного й організаційного розвитку підприємства, у яких розраховуються витрати відповідних ресурсів.</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Кошторисний метод дозволяє погодити окремі розділи тактичного плану як між собою, так і з планами внутрівиробничих підрозділів. На базі кошторисів витрат складається звіт витрат на виробництво продукції в цілому по підприємству. У цьому випадку звіт витрат по підприємству становить суму витрат, розраховану в кошторисах структурних підрозділів.</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Цей метод досить трудомісткий і застосовується на стадіях остаточного складання плану. У закордонній практиці планування цей метод отримав назву бюджетування, а кошторис витрат називають бюджетом.</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57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 Методи</a:t>
            </a:r>
          </a:p>
        </p:txBody>
      </p:sp>
      <p:sp>
        <p:nvSpPr>
          <p:cNvPr id="5" name="TextBox 4">
            <a:extLst>
              <a:ext uri="{FF2B5EF4-FFF2-40B4-BE49-F238E27FC236}">
                <a16:creationId xmlns:a16="http://schemas.microsoft.com/office/drawing/2014/main" xmlns="" id="{4DCC9787-5650-4480-BCA6-A51153A7884A}"/>
              </a:ext>
            </a:extLst>
          </p:cNvPr>
          <p:cNvSpPr txBox="1"/>
          <p:nvPr/>
        </p:nvSpPr>
        <p:spPr>
          <a:xfrm>
            <a:off x="499781" y="865349"/>
            <a:ext cx="8376081" cy="5127301"/>
          </a:xfrm>
          <a:prstGeom prst="rect">
            <a:avLst/>
          </a:prstGeom>
          <a:noFill/>
        </p:spPr>
        <p:txBody>
          <a:bodyPr wrap="square">
            <a:spAutoFit/>
          </a:bodyPr>
          <a:lstStyle/>
          <a:p>
            <a:pPr algn="just">
              <a:lnSpc>
                <a:spcPct val="107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Нормативний метод.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Рівень витрат розраховують на базі заздалегідь складених норм і нормативів. Метод широко застосовується під час складання планових калькуляцій і кошторисів витрат. Важливою перевагою нормативного методу планування собівартості продукції є можливість відособленого обліку відхилень від діючих (поточних) норм і їхніх причин.</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Це дає змогу судити про те, які фактори спричинюють зміни витрат, і вчасно приймати оптимальні рішення, спрямовані на поліпшення економічних показників роботи підприємства.</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Метод калькуляцій</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 допомогою цього методу обґрунтовується величина витрат на виробництво одиниці продукції, робіт, послуг або їхніх структурних елементів, наприклад деталі, вузла. При плануванні собівартості цим методом важливо правильно визначити об'єкти калькулювання.</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Ними можуть бути окремі вироби, замовлення, технологічні одиниці, марки, артикули тощо. Калькуляції застосовуються при плануванні собівартості валової, товарної та реалізованої продукції, кошторисів витрат і зведення витрат по підприємству.</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34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 Методи</a:t>
            </a:r>
          </a:p>
        </p:txBody>
      </p:sp>
      <p:sp>
        <p:nvSpPr>
          <p:cNvPr id="6" name="TextBox 5">
            <a:extLst>
              <a:ext uri="{FF2B5EF4-FFF2-40B4-BE49-F238E27FC236}">
                <a16:creationId xmlns:a16="http://schemas.microsoft.com/office/drawing/2014/main" xmlns="" id="{272A4F4D-1A51-4FDB-9957-E4AFE27B7763}"/>
              </a:ext>
            </a:extLst>
          </p:cNvPr>
          <p:cNvSpPr txBox="1"/>
          <p:nvPr/>
        </p:nvSpPr>
        <p:spPr>
          <a:xfrm>
            <a:off x="436960" y="777577"/>
            <a:ext cx="8722310" cy="5913798"/>
          </a:xfrm>
          <a:prstGeom prst="rect">
            <a:avLst/>
          </a:prstGeom>
          <a:noFill/>
        </p:spPr>
        <p:txBody>
          <a:bodyPr wrap="square">
            <a:spAutoFit/>
          </a:bodyPr>
          <a:lstStyle/>
          <a:p>
            <a:pPr algn="just">
              <a:lnSpc>
                <a:spcPct val="107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Метод загальної калькуляції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нормативний</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передбачає розподіл як змінних, так і постійних витрат на одиницю продукції. Планові нормативні калькуляції складають на всі види продукції, передбачені в річних планах виробництва й реалізації продукції. Щодо продукції, яку будуть випускати вперше, планову калькуляцію складають за даними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конструкторсько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-технологічної документації на підставі чинних норм.</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 широкої номенклатури виготовлюваних товарів планові розрахунки собівартості можуть проводити на так звані деталі-представники однорідних груп виробів або робіт.</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Метод позамовної калькуляції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застосовують тоді, коли об’єктом калькулювання й обліку є окреме індивідуальне замовлення, окремий контракт або партія продукції, яка складається з ідентичних зразків, що проходять однаковий технологічний процес виготовлення. Цей метод калькулювання й обліку використовують в одиничному та дрібносерійному виробництві. До таких виробництв належать такі: меблеве, суднобудівне, авіабудівне та інші, тобто виробництва, де є можливість визначати витрати за окремим замовленням або окремою партією продукції. У випадках випуску великих виробів із тривалим циклом виготовлення замовлення відкривають не на виріб загалом, а на окремі технологічні та монтажні вузли й відповідно складають калькуляції. За позамовної калькуляції застосовують основні елементи нормативної калькуляції.</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536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99781" y="254492"/>
            <a:ext cx="8596668" cy="753265"/>
          </a:xfrm>
        </p:spPr>
        <p:txBody>
          <a:bodyPr>
            <a:noAutofit/>
          </a:bodyPr>
          <a:lstStyle/>
          <a:p>
            <a:r>
              <a:rPr lang="uk-UA" sz="2400" dirty="0">
                <a:solidFill>
                  <a:schemeClr val="accent2">
                    <a:lumMod val="75000"/>
                  </a:schemeClr>
                </a:solidFill>
                <a:latin typeface="Arial Black" panose="020B0A04020102020204" pitchFamily="34" charset="0"/>
              </a:rPr>
              <a:t>Планування витрат. Методи</a:t>
            </a:r>
          </a:p>
        </p:txBody>
      </p:sp>
      <p:sp>
        <p:nvSpPr>
          <p:cNvPr id="5" name="TextBox 4">
            <a:extLst>
              <a:ext uri="{FF2B5EF4-FFF2-40B4-BE49-F238E27FC236}">
                <a16:creationId xmlns:a16="http://schemas.microsoft.com/office/drawing/2014/main" xmlns="" id="{3F911857-2FFF-42F2-A003-53EE8FF147D5}"/>
              </a:ext>
            </a:extLst>
          </p:cNvPr>
          <p:cNvSpPr txBox="1"/>
          <p:nvPr/>
        </p:nvSpPr>
        <p:spPr>
          <a:xfrm>
            <a:off x="499781" y="838291"/>
            <a:ext cx="9685538" cy="5423664"/>
          </a:xfrm>
          <a:prstGeom prst="rect">
            <a:avLst/>
          </a:prstGeom>
          <a:noFill/>
        </p:spPr>
        <p:txBody>
          <a:bodyPr wrap="square">
            <a:spAutoFit/>
          </a:bodyPr>
          <a:lstStyle/>
          <a:p>
            <a:pPr algn="just">
              <a:lnSpc>
                <a:spcPct val="107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Метод </a:t>
            </a:r>
            <a:r>
              <a:rPr lang="uk-UA" sz="1800" b="1" i="1" dirty="0" err="1">
                <a:effectLst/>
                <a:latin typeface="Times New Roman" panose="02020603050405020304" pitchFamily="18" charset="0"/>
                <a:ea typeface="Calibri" panose="020F0502020204030204" pitchFamily="34" charset="0"/>
                <a:cs typeface="Times New Roman" panose="02020603050405020304" pitchFamily="18" charset="0"/>
              </a:rPr>
              <a:t>попроцесної</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 калькуляції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передбачає групування витрат за виробничими процесами або підрозділами за основними статтями витрат, які охоплюють вартість матеріальних і трудових ресурсів та загальновиробничих витрат.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Попроцесну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калькуляцію застосовують у таких галузях: хімічній, паперовій, виробництво будматеріалів, скла, текстильних виробів тощо. Під час застосування цього методу здійснюють калькулювання за статтями витрат в розрізі видів або груп продукції за процесами.</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Перелік стадій виробництва, процесів, фаз, за якими здійснюють калькулювання собівартості продукції, порядок визначення калькуляційних груп продукції встановлює підприємство.</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При плануванні собівартості продукції перелічені методи застосовуються зазвичай одночасно, у комплексі, що дозволяє вирішувати ряд взаємозалежних завдань планування витрат. Вони доповнюють один одне та роблять процес планування витрат наскрізним.</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 умовах мінливості кон’юнктури ринку економістів західних держав пропонують перевагу віддати </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методу величини покриття</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Суть цього методу полягає в тому, що калькуляції, за окремими видами продукції, складають тільки за змінними витратами. Постійні витрати вважають витратами поточного періоду, їх не відносять на собівартість, не розподіляють між виробами (об’єктами калькулювання), а прямо відносять на результати господарської діяльності. Визначення собівартості готової продукції здійснюють тільки за змінними витратами.</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35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677334" y="369902"/>
            <a:ext cx="8596668" cy="753265"/>
          </a:xfrm>
        </p:spPr>
        <p:txBody>
          <a:bodyPr>
            <a:noAutofit/>
          </a:bodyPr>
          <a:lstStyle/>
          <a:p>
            <a:r>
              <a:rPr lang="uk-UA" sz="2400" dirty="0">
                <a:solidFill>
                  <a:schemeClr val="accent2">
                    <a:lumMod val="75000"/>
                  </a:schemeClr>
                </a:solidFill>
                <a:latin typeface="Arial Black" panose="020B0A04020102020204" pitchFamily="34" charset="0"/>
              </a:rPr>
              <a:t>Класифікація витрат підприємства</a:t>
            </a:r>
          </a:p>
        </p:txBody>
      </p:sp>
      <p:graphicFrame>
        <p:nvGraphicFramePr>
          <p:cNvPr id="5" name="Таблица 4">
            <a:extLst>
              <a:ext uri="{FF2B5EF4-FFF2-40B4-BE49-F238E27FC236}">
                <a16:creationId xmlns:a16="http://schemas.microsoft.com/office/drawing/2014/main" xmlns="" id="{88529603-DC97-43F4-B2B0-7BFD074DE216}"/>
              </a:ext>
            </a:extLst>
          </p:cNvPr>
          <p:cNvGraphicFramePr>
            <a:graphicFrameLocks noGrp="1"/>
          </p:cNvGraphicFramePr>
          <p:nvPr/>
        </p:nvGraphicFramePr>
        <p:xfrm>
          <a:off x="677334" y="1219685"/>
          <a:ext cx="8373901" cy="4632960"/>
        </p:xfrm>
        <a:graphic>
          <a:graphicData uri="http://schemas.openxmlformats.org/drawingml/2006/table">
            <a:tbl>
              <a:tblPr firstRow="1" firstCol="1" bandRow="1"/>
              <a:tblGrid>
                <a:gridCol w="2423675">
                  <a:extLst>
                    <a:ext uri="{9D8B030D-6E8A-4147-A177-3AD203B41FA5}">
                      <a16:colId xmlns:a16="http://schemas.microsoft.com/office/drawing/2014/main" xmlns="" val="2648440601"/>
                    </a:ext>
                  </a:extLst>
                </a:gridCol>
                <a:gridCol w="5950226">
                  <a:extLst>
                    <a:ext uri="{9D8B030D-6E8A-4147-A177-3AD203B41FA5}">
                      <a16:colId xmlns:a16="http://schemas.microsoft.com/office/drawing/2014/main" xmlns="" val="4018026230"/>
                    </a:ext>
                  </a:extLst>
                </a:gridCol>
              </a:tblGrid>
              <a:tr h="221796">
                <a:tc>
                  <a:txBody>
                    <a:bodyPr/>
                    <a:lstStyle/>
                    <a:p>
                      <a:pPr algn="ctr">
                        <a:spcAft>
                          <a:spcPts val="0"/>
                        </a:spcAft>
                      </a:pPr>
                      <a:r>
                        <a:rPr lang="uk-UA" sz="1600" b="1">
                          <a:effectLst/>
                          <a:latin typeface="Times New Roman" panose="02020603050405020304" pitchFamily="18" charset="0"/>
                          <a:ea typeface="Calibri" panose="020F0502020204030204" pitchFamily="34" charset="0"/>
                          <a:cs typeface="Times New Roman" panose="02020603050405020304" pitchFamily="18" charset="0"/>
                        </a:rPr>
                        <a:t>Класифікаційна ознака</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effectLst/>
                          <a:latin typeface="Times New Roman" panose="02020603050405020304" pitchFamily="18" charset="0"/>
                          <a:ea typeface="Calibri" panose="020F0502020204030204" pitchFamily="34" charset="0"/>
                          <a:cs typeface="Times New Roman" panose="02020603050405020304" pitchFamily="18" charset="0"/>
                        </a:rPr>
                        <a:t>Видові прояви витрат</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5236879"/>
                  </a:ext>
                </a:extLst>
              </a:tr>
              <a:tr h="332695">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1. За видами діяльності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Витрати операційної діяльності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Витрати інвестиційної діяльності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Витрати фінансової діяльності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8355074"/>
                  </a:ext>
                </a:extLst>
              </a:tr>
              <a:tr h="221796">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2. Відносно собівартості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Витрати собівартості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Витрати періоду</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868164"/>
                  </a:ext>
                </a:extLst>
              </a:tr>
              <a:tr h="221796">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3. За ступенем однорідності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Прості (одноелементні)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Комплексні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1423986"/>
                  </a:ext>
                </a:extLst>
              </a:tr>
              <a:tr h="332695">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4. За способом віднесен-ня на собівартість</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Прямі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Непрямі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7786148"/>
                  </a:ext>
                </a:extLst>
              </a:tr>
              <a:tr h="221796">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5. Залежно від обсягів виробництва</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Постійні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Змінні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3353353"/>
                  </a:ext>
                </a:extLst>
              </a:tr>
              <a:tr h="332695">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6. За календарними періодами</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Поточні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Одноразові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Періодичні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3977295"/>
                  </a:ext>
                </a:extLst>
              </a:tr>
              <a:tr h="221796">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7. За роллю у процесі виробництва</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Виробничі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Невиробничі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9024699"/>
                  </a:ext>
                </a:extLst>
              </a:tr>
              <a:tr h="221796">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8. За доцільністю</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Продуктивні</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Непродуктивні</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9863991"/>
                  </a:ext>
                </a:extLst>
              </a:tr>
            </a:tbl>
          </a:graphicData>
        </a:graphic>
      </p:graphicFrame>
    </p:spTree>
    <p:extLst>
      <p:ext uri="{BB962C8B-B14F-4D97-AF65-F5344CB8AC3E}">
        <p14:creationId xmlns:p14="http://schemas.microsoft.com/office/powerpoint/2010/main" val="3720120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677334" y="369902"/>
            <a:ext cx="8596668" cy="753265"/>
          </a:xfrm>
        </p:spPr>
        <p:txBody>
          <a:bodyPr>
            <a:noAutofit/>
          </a:bodyPr>
          <a:lstStyle/>
          <a:p>
            <a:r>
              <a:rPr lang="uk-UA" sz="2400" dirty="0">
                <a:solidFill>
                  <a:schemeClr val="accent2">
                    <a:lumMod val="75000"/>
                  </a:schemeClr>
                </a:solidFill>
                <a:latin typeface="Arial Black" panose="020B0A04020102020204" pitchFamily="34" charset="0"/>
              </a:rPr>
              <a:t>Класифікація витрат підприємства (продовження)</a:t>
            </a:r>
          </a:p>
        </p:txBody>
      </p:sp>
      <p:graphicFrame>
        <p:nvGraphicFramePr>
          <p:cNvPr id="5" name="Таблица 4">
            <a:extLst>
              <a:ext uri="{FF2B5EF4-FFF2-40B4-BE49-F238E27FC236}">
                <a16:creationId xmlns:a16="http://schemas.microsoft.com/office/drawing/2014/main" xmlns="" id="{88529603-DC97-43F4-B2B0-7BFD074DE216}"/>
              </a:ext>
            </a:extLst>
          </p:cNvPr>
          <p:cNvGraphicFramePr>
            <a:graphicFrameLocks noGrp="1"/>
          </p:cNvGraphicFramePr>
          <p:nvPr/>
        </p:nvGraphicFramePr>
        <p:xfrm>
          <a:off x="677334" y="1219685"/>
          <a:ext cx="8373901" cy="3657600"/>
        </p:xfrm>
        <a:graphic>
          <a:graphicData uri="http://schemas.openxmlformats.org/drawingml/2006/table">
            <a:tbl>
              <a:tblPr firstRow="1" firstCol="1" bandRow="1"/>
              <a:tblGrid>
                <a:gridCol w="2423675">
                  <a:extLst>
                    <a:ext uri="{9D8B030D-6E8A-4147-A177-3AD203B41FA5}">
                      <a16:colId xmlns:a16="http://schemas.microsoft.com/office/drawing/2014/main" xmlns="" val="2648440601"/>
                    </a:ext>
                  </a:extLst>
                </a:gridCol>
                <a:gridCol w="5950226">
                  <a:extLst>
                    <a:ext uri="{9D8B030D-6E8A-4147-A177-3AD203B41FA5}">
                      <a16:colId xmlns:a16="http://schemas.microsoft.com/office/drawing/2014/main" xmlns="" val="4018026230"/>
                    </a:ext>
                  </a:extLst>
                </a:gridCol>
              </a:tblGrid>
              <a:tr h="221796">
                <a:tc>
                  <a:txBody>
                    <a:bodyPr/>
                    <a:lstStyle/>
                    <a:p>
                      <a:pPr algn="ctr">
                        <a:spcAft>
                          <a:spcPts val="0"/>
                        </a:spcAft>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Класифікаційна ознака</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effectLst/>
                          <a:latin typeface="Times New Roman" panose="02020603050405020304" pitchFamily="18" charset="0"/>
                          <a:ea typeface="Calibri" panose="020F0502020204030204" pitchFamily="34" charset="0"/>
                          <a:cs typeface="Times New Roman" panose="02020603050405020304" pitchFamily="18" charset="0"/>
                        </a:rPr>
                        <a:t>Видові прояви витрат</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87" marR="41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5236879"/>
                  </a:ext>
                </a:extLst>
              </a:tr>
              <a:tr h="332695">
                <a:tc>
                  <a:txBody>
                    <a:bodyPr/>
                    <a:lstStyle/>
                    <a:p>
                      <a:pPr algn="l">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9. За місцем виникнення</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Витрати виробництва, цеху, діль-ниці, адміністративних підрозділів</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8355074"/>
                  </a:ext>
                </a:extLst>
              </a:tr>
              <a:tr h="221796">
                <a:tc>
                  <a:txBody>
                    <a:bodyPr/>
                    <a:lstStyle/>
                    <a:p>
                      <a:pPr algn="l">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10. За керованістю</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Контрольовані</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Неконтрольовані</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868164"/>
                  </a:ext>
                </a:extLst>
              </a:tr>
              <a:tr h="221796">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11. За часом виникнення</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Витрати минулих періодів</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Витрати поточного періоду</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Витрати майбутніх періодів</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1423986"/>
                  </a:ext>
                </a:extLst>
              </a:tr>
              <a:tr h="332695">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12. За економічними елементами</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Матеріальні втрати</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Витрати на оплату праці</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Відрахування на соціальні заходи</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Амортизація</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Інші операційні витрати</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7786148"/>
                  </a:ext>
                </a:extLst>
              </a:tr>
              <a:tr h="221796">
                <a:tc>
                  <a:txBody>
                    <a:bodyPr/>
                    <a:lstStyle/>
                    <a:p>
                      <a:pPr algn="l">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13. За структурою собівартості</a:t>
                      </a:r>
                      <a:endParaRPr lang="x-non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За статтями калькуляції</a:t>
                      </a:r>
                      <a:endParaRPr lang="x-non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3353353"/>
                  </a:ext>
                </a:extLst>
              </a:tr>
            </a:tbl>
          </a:graphicData>
        </a:graphic>
      </p:graphicFrame>
    </p:spTree>
    <p:extLst>
      <p:ext uri="{BB962C8B-B14F-4D97-AF65-F5344CB8AC3E}">
        <p14:creationId xmlns:p14="http://schemas.microsoft.com/office/powerpoint/2010/main" val="4076384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677334" y="369902"/>
            <a:ext cx="8596668" cy="753265"/>
          </a:xfrm>
        </p:spPr>
        <p:txBody>
          <a:bodyPr>
            <a:noAutofit/>
          </a:bodyPr>
          <a:lstStyle/>
          <a:p>
            <a:r>
              <a:rPr lang="uk-UA" sz="2400" dirty="0">
                <a:solidFill>
                  <a:schemeClr val="accent2">
                    <a:lumMod val="75000"/>
                  </a:schemeClr>
                </a:solidFill>
                <a:latin typeface="Arial Black" panose="020B0A04020102020204" pitchFamily="34" charset="0"/>
              </a:rPr>
              <a:t>Витрати за економічними елементами</a:t>
            </a:r>
          </a:p>
        </p:txBody>
      </p:sp>
      <p:sp>
        <p:nvSpPr>
          <p:cNvPr id="6" name="TextBox 5">
            <a:extLst>
              <a:ext uri="{FF2B5EF4-FFF2-40B4-BE49-F238E27FC236}">
                <a16:creationId xmlns:a16="http://schemas.microsoft.com/office/drawing/2014/main" xmlns="" id="{D80EC180-3046-438E-A683-6AB6364E14A3}"/>
              </a:ext>
            </a:extLst>
          </p:cNvPr>
          <p:cNvSpPr txBox="1"/>
          <p:nvPr/>
        </p:nvSpPr>
        <p:spPr>
          <a:xfrm>
            <a:off x="677334" y="1123167"/>
            <a:ext cx="9994902" cy="5229893"/>
          </a:xfrm>
          <a:prstGeom prst="rect">
            <a:avLst/>
          </a:prstGeom>
          <a:noFill/>
        </p:spPr>
        <p:txBody>
          <a:bodyPr wrap="square">
            <a:spAutoFit/>
          </a:bodyPr>
          <a:lstStyle/>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Зокрема, до складу елемента </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«Матеріальні витрати»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включається вартість витрачених у виробництві (крім продукту власного виробництва): сировини й основних матеріалів; купівельних напівфабрикатів та комплектуючих виробів; палива й енергії; будівельних матеріалів; запасних частин; тари й тарних матеріалів; допоміжних та інших матеріалів. Вартість зворотних відходів, отриманих у процесі виробництва, не включається до матеріальних витрат.</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 складу елемента </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«Витрати на оплату праці»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включаються: заробітна плата за окладами й тарифами, премії та заохочення, матеріальна  допомога, компенсаційні виплати, оплата відпусток та іншого невідпрацьованого часу, інші витрати на оплату праці.</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 складу елемента </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«Відрахування на соціальні заходи»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включаються: відрахування на загальнообов’язкове державне соціальне страхування, відрахування  на індивідуальне страхування персоналу підприємства, відрахування на інші соціальні заходи. </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 складу елемента </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«Амортизація»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включається сума нарахованої амортизації основних засобів, нематеріальних активів та інших необоротних матеріальних активів.</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До складу елемента </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«Інші операційні витрати»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включаються витрати операційної діяльності, які не увійшли до складу попередніх елементів, зокрема витрати на відрядження, на послуги зв’язку, плата за розрахунково-касове обслуговування тощо.</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096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677334" y="369902"/>
            <a:ext cx="8596668" cy="753265"/>
          </a:xfrm>
        </p:spPr>
        <p:txBody>
          <a:bodyPr>
            <a:noAutofit/>
          </a:bodyPr>
          <a:lstStyle/>
          <a:p>
            <a:r>
              <a:rPr lang="uk-UA" sz="2400" dirty="0">
                <a:solidFill>
                  <a:schemeClr val="accent2">
                    <a:lumMod val="75000"/>
                  </a:schemeClr>
                </a:solidFill>
                <a:latin typeface="Arial Black" panose="020B0A04020102020204" pitchFamily="34" charset="0"/>
              </a:rPr>
              <a:t>Витрати за статтями калькуляції</a:t>
            </a:r>
          </a:p>
        </p:txBody>
      </p:sp>
      <p:sp>
        <p:nvSpPr>
          <p:cNvPr id="3" name="Прямоугольник 2">
            <a:extLst>
              <a:ext uri="{FF2B5EF4-FFF2-40B4-BE49-F238E27FC236}">
                <a16:creationId xmlns:a16="http://schemas.microsoft.com/office/drawing/2014/main" xmlns="" id="{2699BCD7-EB27-4583-A76D-19551F947EA5}"/>
              </a:ext>
            </a:extLst>
          </p:cNvPr>
          <p:cNvSpPr/>
          <p:nvPr/>
        </p:nvSpPr>
        <p:spPr>
          <a:xfrm>
            <a:off x="778139" y="901824"/>
            <a:ext cx="9041721" cy="5047536"/>
          </a:xfrm>
          <a:prstGeom prst="rect">
            <a:avLst/>
          </a:prstGeom>
        </p:spPr>
        <p:txBody>
          <a:bodyPr wrap="square">
            <a:spAutoFit/>
          </a:bodyPr>
          <a:lstStyle/>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Сировина та матеріали.</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Купівельні напівфабрикати, комплектуючі вироби, роботи й послуги виробничого характеру сторонніх підприємств і організацій. </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Паливо й енергія на технологічні цілі, витрати на всі види палива, що безпосередньо використовуються в процесі виробництва.</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Зворотні відходи (вираховуються, зменшують собівартість продукції). </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Основна заробітна плата.</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Додаткова заробітна плата.</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Відрахування на соціальні заходи.</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Витрати на утримання та експлуатацію обладнання (амортизація, витрати на обслуговування та ремонт обладнання, інші витрати, пов’язані з експлуатацією та утриманням обладнання). </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54038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Загальновиробничі витрати. Сюди належать витрати, які пов’язані з виробничим процесом, але не можуть бути віднесені на конкретний вид продукції (робіт, послуг). Склад таких витрат визначено П(С)БО 16 «Витрати».</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63055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Витрати від браку. </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63055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Інші виробничі витрати, пов’язані з епізодичним і періодичними випробуваннями якості виробів, деталей із перевірки їх на відповідність вимогам установлених стандартів або технічних умов; з періодичними випробуваннями з перевірки зібраного, готового до реалізації виробництва чи його складових на відповідність вимогам нормативної документації.</a:t>
            </a:r>
            <a:endParaRPr kumimoji="0" lang="x-none"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 typeface="+mj-lt"/>
              <a:buAutoNum type="arabicPeriod"/>
              <a:tabLst>
                <a:tab pos="630555" algn="l"/>
              </a:tabLst>
              <a:defRPr/>
            </a:pPr>
            <a:r>
              <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Попутна продукція (вираховується, зменшує собівартість основної продукції)</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x-none"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38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742" y="275771"/>
            <a:ext cx="6979359" cy="6040704"/>
          </a:xfrm>
          <a:prstGeom prst="rect">
            <a:avLst/>
          </a:prstGeom>
        </p:spPr>
      </p:pic>
    </p:spTree>
    <p:extLst>
      <p:ext uri="{BB962C8B-B14F-4D97-AF65-F5344CB8AC3E}">
        <p14:creationId xmlns:p14="http://schemas.microsoft.com/office/powerpoint/2010/main" val="346176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514" y="-1"/>
            <a:ext cx="4644572" cy="6853577"/>
          </a:xfrm>
          <a:prstGeom prst="rect">
            <a:avLst/>
          </a:prstGeom>
        </p:spPr>
      </p:pic>
    </p:spTree>
    <p:extLst>
      <p:ext uri="{BB962C8B-B14F-4D97-AF65-F5344CB8AC3E}">
        <p14:creationId xmlns:p14="http://schemas.microsoft.com/office/powerpoint/2010/main" val="368309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10" y="943429"/>
            <a:ext cx="8293431" cy="4383314"/>
          </a:xfrm>
          <a:prstGeom prst="rect">
            <a:avLst/>
          </a:prstGeom>
        </p:spPr>
      </p:pic>
    </p:spTree>
    <p:extLst>
      <p:ext uri="{BB962C8B-B14F-4D97-AF65-F5344CB8AC3E}">
        <p14:creationId xmlns:p14="http://schemas.microsoft.com/office/powerpoint/2010/main" val="1907167227"/>
      </p:ext>
    </p:extLst>
  </p:cSld>
  <p:clrMapOvr>
    <a:masterClrMapping/>
  </p:clrMapOvr>
</p:sld>
</file>

<file path=ppt/theme/theme1.xml><?xml version="1.0" encoding="utf-8"?>
<a:theme xmlns:a="http://schemas.openxmlformats.org/drawingml/2006/main" name="Грань">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1382</TotalTime>
  <Words>1550</Words>
  <Application>Microsoft Office PowerPoint</Application>
  <PresentationFormat>Произвольный</PresentationFormat>
  <Paragraphs>115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Грань</vt:lpstr>
      <vt:lpstr>Презентация PowerPoint</vt:lpstr>
      <vt:lpstr>Поняття «витрати»</vt:lpstr>
      <vt:lpstr>Класифікація витрат підприємства</vt:lpstr>
      <vt:lpstr>Класифікація витрат підприємства (продовження)</vt:lpstr>
      <vt:lpstr>Витрати за економічними елементами</vt:lpstr>
      <vt:lpstr>Витрати за статтями калькуляції</vt:lpstr>
      <vt:lpstr>Презентация PowerPoint</vt:lpstr>
      <vt:lpstr>Презентация PowerPoint</vt:lpstr>
      <vt:lpstr>Презентация PowerPoint</vt:lpstr>
      <vt:lpstr>Презентация PowerPoint</vt:lpstr>
      <vt:lpstr>Планування витрат</vt:lpstr>
      <vt:lpstr>Планування витрат</vt:lpstr>
      <vt:lpstr>Планування витрат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Планування витрат. Методи</vt:lpstr>
      <vt:lpstr>Планування витрат. Методи</vt:lpstr>
      <vt:lpstr>Планування витрат. Методи</vt:lpstr>
      <vt:lpstr>Планування витрат. Методи</vt:lpstr>
      <vt:lpstr>Планування витрат. Методи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Адміністратор</dc:creator>
  <cp:lastModifiedBy>Angelina</cp:lastModifiedBy>
  <cp:revision>201</cp:revision>
  <dcterms:created xsi:type="dcterms:W3CDTF">2017-12-12T13:35:46Z</dcterms:created>
  <dcterms:modified xsi:type="dcterms:W3CDTF">2023-11-16T12:19:54Z</dcterms:modified>
</cp:coreProperties>
</file>