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2" r:id="rId3"/>
    <p:sldId id="364" r:id="rId4"/>
    <p:sldId id="258" r:id="rId5"/>
    <p:sldId id="367" r:id="rId6"/>
    <p:sldId id="318" r:id="rId7"/>
    <p:sldId id="319" r:id="rId8"/>
    <p:sldId id="320" r:id="rId9"/>
    <p:sldId id="368" r:id="rId10"/>
    <p:sldId id="338" r:id="rId11"/>
    <p:sldId id="339" r:id="rId12"/>
    <p:sldId id="379" r:id="rId13"/>
    <p:sldId id="381" r:id="rId14"/>
    <p:sldId id="382" r:id="rId15"/>
    <p:sldId id="410" r:id="rId16"/>
    <p:sldId id="411" r:id="rId17"/>
    <p:sldId id="412" r:id="rId18"/>
    <p:sldId id="383" r:id="rId19"/>
    <p:sldId id="392" r:id="rId20"/>
    <p:sldId id="393" r:id="rId21"/>
    <p:sldId id="394" r:id="rId22"/>
    <p:sldId id="395" r:id="rId23"/>
    <p:sldId id="396" r:id="rId24"/>
    <p:sldId id="413" r:id="rId25"/>
    <p:sldId id="397" r:id="rId26"/>
    <p:sldId id="414" r:id="rId27"/>
    <p:sldId id="398" r:id="rId28"/>
    <p:sldId id="415" r:id="rId29"/>
    <p:sldId id="416" r:id="rId30"/>
    <p:sldId id="399" r:id="rId31"/>
    <p:sldId id="400" r:id="rId32"/>
    <p:sldId id="404" r:id="rId33"/>
    <p:sldId id="405" r:id="rId34"/>
    <p:sldId id="417" r:id="rId35"/>
    <p:sldId id="418" r:id="rId36"/>
    <p:sldId id="419" r:id="rId37"/>
    <p:sldId id="420" r:id="rId38"/>
    <p:sldId id="421" r:id="rId39"/>
    <p:sldId id="422" r:id="rId40"/>
    <p:sldId id="423" r:id="rId41"/>
    <p:sldId id="424" r:id="rId42"/>
    <p:sldId id="425" r:id="rId43"/>
    <p:sldId id="426" r:id="rId44"/>
    <p:sldId id="427" r:id="rId45"/>
    <p:sldId id="428" r:id="rId46"/>
    <p:sldId id="429" r:id="rId47"/>
    <p:sldId id="430" r:id="rId48"/>
    <p:sldId id="431" r:id="rId49"/>
    <p:sldId id="432" r:id="rId50"/>
    <p:sldId id="433" r:id="rId51"/>
    <p:sldId id="434" r:id="rId52"/>
    <p:sldId id="437" r:id="rId53"/>
    <p:sldId id="436" r:id="rId54"/>
    <p:sldId id="438" r:id="rId55"/>
    <p:sldId id="439" r:id="rId56"/>
    <p:sldId id="440" r:id="rId57"/>
    <p:sldId id="441" r:id="rId58"/>
    <p:sldId id="442" r:id="rId59"/>
    <p:sldId id="443" r:id="rId60"/>
    <p:sldId id="444" r:id="rId61"/>
    <p:sldId id="445" r:id="rId62"/>
    <p:sldId id="446" r:id="rId63"/>
    <p:sldId id="447" r:id="rId64"/>
    <p:sldId id="448" r:id="rId65"/>
    <p:sldId id="449" r:id="rId66"/>
    <p:sldId id="450" r:id="rId67"/>
    <p:sldId id="451" r:id="rId68"/>
    <p:sldId id="452" r:id="rId69"/>
    <p:sldId id="453" r:id="rId70"/>
    <p:sldId id="454" r:id="rId71"/>
    <p:sldId id="455" r:id="rId72"/>
    <p:sldId id="456" r:id="rId73"/>
    <p:sldId id="457" r:id="rId74"/>
    <p:sldId id="458" r:id="rId75"/>
    <p:sldId id="459" r:id="rId76"/>
    <p:sldId id="460" r:id="rId77"/>
    <p:sldId id="461" r:id="rId78"/>
    <p:sldId id="462" r:id="rId79"/>
    <p:sldId id="463" r:id="rId80"/>
    <p:sldId id="464" r:id="rId81"/>
    <p:sldId id="465" r:id="rId82"/>
    <p:sldId id="466" r:id="rId83"/>
    <p:sldId id="467" r:id="rId84"/>
    <p:sldId id="408" r:id="rId85"/>
    <p:sldId id="435" r:id="rId86"/>
    <p:sldId id="409" r:id="rId87"/>
  </p:sldIdLst>
  <p:sldSz cx="9144000" cy="5715000" type="screen16x1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94660"/>
  </p:normalViewPr>
  <p:slideViewPr>
    <p:cSldViewPr>
      <p:cViewPr varScale="1">
        <p:scale>
          <a:sx n="92" d="100"/>
          <a:sy n="92" d="100"/>
        </p:scale>
        <p:origin x="782" y="62"/>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775355"/>
            <a:ext cx="7772400" cy="1225021"/>
          </a:xfrm>
        </p:spPr>
        <p:txBody>
          <a:bodyPr/>
          <a:lstStyle/>
          <a:p>
            <a:r>
              <a:rPr lang="ru-RU"/>
              <a:t>Образец заголовка</a:t>
            </a:r>
          </a:p>
        </p:txBody>
      </p:sp>
      <p:sp>
        <p:nvSpPr>
          <p:cNvPr id="3" name="Подзаголовок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684473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163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90500"/>
            <a:ext cx="2057400" cy="40640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190500"/>
            <a:ext cx="6019800" cy="40640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361070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5332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672417"/>
            <a:ext cx="7772400" cy="1135063"/>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9857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6941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567347B-B532-4450-95C7-7FC96E3A1B56}" type="datetimeFigureOut">
              <a:rPr lang="ru-RU" smtClean="0"/>
              <a:t>20.02.2026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103400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567347B-B532-4450-95C7-7FC96E3A1B56}" type="datetimeFigureOut">
              <a:rPr lang="ru-RU" smtClean="0"/>
              <a:t>20.02.2026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1202579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67347B-B532-4450-95C7-7FC96E3A1B56}" type="datetimeFigureOut">
              <a:rPr lang="ru-RU" smtClean="0"/>
              <a:t>20.02.2026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267838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27542"/>
            <a:ext cx="3008313" cy="968375"/>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569172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000500"/>
            <a:ext cx="5486400" cy="47228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3567347B-B532-4450-95C7-7FC96E3A1B56}" type="datetimeFigureOut">
              <a:rPr lang="ru-RU" smtClean="0"/>
              <a:t>20.02.2026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6DA301-30E3-4338-A71E-7D4580897B67}" type="slidenum">
              <a:rPr lang="ru-RU" smtClean="0"/>
              <a:t>‹#›</a:t>
            </a:fld>
            <a:endParaRPr lang="ru-RU"/>
          </a:p>
        </p:txBody>
      </p:sp>
    </p:spTree>
    <p:extLst>
      <p:ext uri="{BB962C8B-B14F-4D97-AF65-F5344CB8AC3E}">
        <p14:creationId xmlns:p14="http://schemas.microsoft.com/office/powerpoint/2010/main" val="322452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33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567347B-B532-4450-95C7-7FC96E3A1B56}" type="datetimeFigureOut">
              <a:rPr lang="ru-RU" smtClean="0"/>
              <a:t>20.02.2026</a:t>
            </a:fld>
            <a:endParaRPr lang="ru-RU"/>
          </a:p>
        </p:txBody>
      </p:sp>
      <p:sp>
        <p:nvSpPr>
          <p:cNvPr id="5" name="Нижний колонтитул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16DA301-30E3-4338-A71E-7D4580897B67}" type="slidenum">
              <a:rPr lang="ru-RU" smtClean="0"/>
              <a:t>‹#›</a:t>
            </a:fld>
            <a:endParaRPr lang="ru-RU"/>
          </a:p>
        </p:txBody>
      </p:sp>
    </p:spTree>
    <p:extLst>
      <p:ext uri="{BB962C8B-B14F-4D97-AF65-F5344CB8AC3E}">
        <p14:creationId xmlns:p14="http://schemas.microsoft.com/office/powerpoint/2010/main" val="1944981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841276"/>
            <a:ext cx="7772400" cy="1225021"/>
          </a:xfrm>
        </p:spPr>
        <p:txBody>
          <a:bodyPr/>
          <a:lstStyle/>
          <a:p>
            <a:pPr algn="r"/>
            <a:r>
              <a:rPr lang="uk-UA" b="1">
                <a:solidFill>
                  <a:schemeClr val="bg1"/>
                </a:solidFill>
              </a:rPr>
              <a:t>Лекція 12</a:t>
            </a:r>
            <a:endParaRPr lang="ru-RU" dirty="0">
              <a:solidFill>
                <a:schemeClr val="bg1"/>
              </a:solidFill>
            </a:endParaRPr>
          </a:p>
        </p:txBody>
      </p:sp>
      <p:sp>
        <p:nvSpPr>
          <p:cNvPr id="3" name="Подзаголовок 2"/>
          <p:cNvSpPr>
            <a:spLocks noGrp="1"/>
          </p:cNvSpPr>
          <p:nvPr>
            <p:ph type="subTitle" idx="1"/>
          </p:nvPr>
        </p:nvSpPr>
        <p:spPr>
          <a:xfrm>
            <a:off x="611560" y="2137420"/>
            <a:ext cx="7992888" cy="720080"/>
          </a:xfrm>
        </p:spPr>
        <p:txBody>
          <a:bodyPr>
            <a:noAutofit/>
          </a:bodyPr>
          <a:lstStyle/>
          <a:p>
            <a:r>
              <a:rPr lang="uk-UA" sz="3600" b="1" dirty="0">
                <a:solidFill>
                  <a:schemeClr val="bg1"/>
                </a:solidFill>
              </a:rPr>
              <a:t>Формоутворення зубчастих поверхонь</a:t>
            </a:r>
            <a:endParaRPr lang="ru-RU" sz="3600" dirty="0">
              <a:solidFill>
                <a:schemeClr val="bg1"/>
              </a:solidFill>
            </a:endParaRPr>
          </a:p>
        </p:txBody>
      </p:sp>
    </p:spTree>
    <p:extLst>
      <p:ext uri="{BB962C8B-B14F-4D97-AF65-F5344CB8AC3E}">
        <p14:creationId xmlns:p14="http://schemas.microsoft.com/office/powerpoint/2010/main" val="309032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1332491"/>
          </a:xfrm>
        </p:spPr>
        <p:txBody>
          <a:bodyPr>
            <a:noAutofit/>
          </a:bodyPr>
          <a:lstStyle/>
          <a:p>
            <a:r>
              <a:rPr lang="uk-UA" sz="2800" b="1" dirty="0">
                <a:solidFill>
                  <a:schemeClr val="bg1"/>
                </a:solidFill>
              </a:rPr>
              <a:t>15.2. Нарізування зубів зубчастих коліс методом обкатування</a:t>
            </a:r>
            <a:br>
              <a:rPr lang="ru-RU" sz="2800" dirty="0">
                <a:solidFill>
                  <a:schemeClr val="bg1"/>
                </a:solidFill>
              </a:rPr>
            </a:br>
            <a:r>
              <a:rPr lang="uk-UA" sz="2800" b="1" dirty="0">
                <a:solidFill>
                  <a:schemeClr val="bg1"/>
                </a:solidFill>
              </a:rPr>
              <a:t>15.2.1. Загальні положення</a:t>
            </a:r>
            <a:endParaRPr lang="ru-RU" sz="2800" dirty="0">
              <a:solidFill>
                <a:schemeClr val="bg1"/>
              </a:solidFill>
            </a:endParaRPr>
          </a:p>
        </p:txBody>
      </p:sp>
      <p:sp>
        <p:nvSpPr>
          <p:cNvPr id="3" name="Объект 2"/>
          <p:cNvSpPr>
            <a:spLocks noGrp="1"/>
          </p:cNvSpPr>
          <p:nvPr>
            <p:ph idx="1"/>
          </p:nvPr>
        </p:nvSpPr>
        <p:spPr>
          <a:xfrm>
            <a:off x="457200" y="1561356"/>
            <a:ext cx="8229600" cy="3816424"/>
          </a:xfrm>
        </p:spPr>
        <p:txBody>
          <a:bodyPr>
            <a:noAutofit/>
          </a:bodyPr>
          <a:lstStyle/>
          <a:p>
            <a:pPr marL="0" indent="350838" algn="just">
              <a:buNone/>
            </a:pPr>
            <a:r>
              <a:rPr lang="uk-UA" sz="2000" dirty="0">
                <a:solidFill>
                  <a:schemeClr val="bg1"/>
                </a:solidFill>
              </a:rPr>
              <a:t>Цей метод обробки зубів полягає в тому, що у процесі обробки відтворюється зачеплення зубчастої пари, у якій однією деталлю є різальний інструмент, а іншою – зубчасте колесо, що нарізується.</a:t>
            </a:r>
            <a:endParaRPr lang="ru-RU" sz="2000" dirty="0">
              <a:solidFill>
                <a:schemeClr val="bg1"/>
              </a:solidFill>
            </a:endParaRPr>
          </a:p>
          <a:p>
            <a:pPr marL="0" indent="350838" algn="just">
              <a:buNone/>
            </a:pPr>
            <a:r>
              <a:rPr lang="uk-UA" sz="2000" dirty="0">
                <a:solidFill>
                  <a:schemeClr val="bg1"/>
                </a:solidFill>
              </a:rPr>
              <a:t>Нарізання зубів циліндричних зубчастих коліс з прямими, косими і криволінійними (гвинтовими) зубами виконується за допомогою черв’ячних фрез (</a:t>
            </a:r>
            <a:r>
              <a:rPr lang="uk-UA" sz="2000" dirty="0" err="1">
                <a:solidFill>
                  <a:schemeClr val="bg1"/>
                </a:solidFill>
              </a:rPr>
              <a:t>зубофрезерування</a:t>
            </a:r>
            <a:r>
              <a:rPr lang="uk-UA" sz="2000" dirty="0">
                <a:solidFill>
                  <a:schemeClr val="bg1"/>
                </a:solidFill>
              </a:rPr>
              <a:t>) і </a:t>
            </a:r>
            <a:r>
              <a:rPr lang="uk-UA" sz="2000" dirty="0" err="1">
                <a:solidFill>
                  <a:schemeClr val="bg1"/>
                </a:solidFill>
              </a:rPr>
              <a:t>довбачами</a:t>
            </a:r>
            <a:r>
              <a:rPr lang="uk-UA" sz="2000" dirty="0">
                <a:solidFill>
                  <a:schemeClr val="bg1"/>
                </a:solidFill>
              </a:rPr>
              <a:t> (</a:t>
            </a:r>
            <a:r>
              <a:rPr lang="uk-UA" sz="2000" dirty="0" err="1">
                <a:solidFill>
                  <a:schemeClr val="bg1"/>
                </a:solidFill>
              </a:rPr>
              <a:t>зубодовбання</a:t>
            </a:r>
            <a:r>
              <a:rPr lang="uk-UA" sz="2000" dirty="0">
                <a:solidFill>
                  <a:schemeClr val="bg1"/>
                </a:solidFill>
              </a:rPr>
              <a:t>).</a:t>
            </a:r>
            <a:endParaRPr lang="ru-RU" sz="2000" dirty="0">
              <a:solidFill>
                <a:schemeClr val="bg1"/>
              </a:solidFill>
            </a:endParaRPr>
          </a:p>
          <a:p>
            <a:pPr marL="0" indent="350838" algn="just">
              <a:buNone/>
            </a:pPr>
            <a:r>
              <a:rPr lang="uk-UA" sz="2000" dirty="0">
                <a:solidFill>
                  <a:schemeClr val="bg1"/>
                </a:solidFill>
              </a:rPr>
              <a:t>Вимога високої точності та плавності зачеплення зубчастих коліс, а також прагнення підвищити продуктивність процесу зубонарізування призвели до створення спеціальних зуборізних верстатів. Найбільш розповсюдженими є верстати, що формують профілі зубів шляхом фрезерування або довбання різальними кромками інструментів при безперервному процесі обкатування.</a:t>
            </a:r>
            <a:endParaRPr lang="ru-RU" sz="2000" dirty="0">
              <a:solidFill>
                <a:schemeClr val="bg1"/>
              </a:solidFill>
            </a:endParaRPr>
          </a:p>
        </p:txBody>
      </p:sp>
    </p:spTree>
    <p:extLst>
      <p:ext uri="{BB962C8B-B14F-4D97-AF65-F5344CB8AC3E}">
        <p14:creationId xmlns:p14="http://schemas.microsoft.com/office/powerpoint/2010/main" val="1043848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29308"/>
            <a:ext cx="8352928" cy="3170099"/>
          </a:xfrm>
          <a:prstGeom prst="rect">
            <a:avLst/>
          </a:prstGeom>
        </p:spPr>
        <p:txBody>
          <a:bodyPr wrap="square">
            <a:spAutoFit/>
          </a:bodyPr>
          <a:lstStyle/>
          <a:p>
            <a:pPr indent="350838" algn="just"/>
            <a:r>
              <a:rPr lang="uk-UA" sz="2000" dirty="0">
                <a:solidFill>
                  <a:schemeClr val="bg1"/>
                </a:solidFill>
              </a:rPr>
              <a:t>При обробці  довбанням кінцевий профіль зубів є більш точним, ніж при фрезеруванні. В цьому випадку неточності інструментів значно менше впливають на похибки профілю зубів. Проте удари, що виникають при обробці, шкідливо впливають на верстати та інструменти. Тому метод довбання застосовується головним чином для чистового нарізання зубів, зубчастих коліс малого модуля та так званих блок-шестерень.</a:t>
            </a:r>
            <a:endParaRPr lang="ru-RU" sz="2000" dirty="0">
              <a:solidFill>
                <a:schemeClr val="bg1"/>
              </a:solidFill>
            </a:endParaRPr>
          </a:p>
          <a:p>
            <a:pPr indent="350838" algn="just"/>
            <a:endParaRPr lang="uk-UA" sz="2000" dirty="0">
              <a:solidFill>
                <a:schemeClr val="bg1"/>
              </a:solidFill>
            </a:endParaRPr>
          </a:p>
          <a:p>
            <a:pPr indent="350838" algn="just"/>
            <a:r>
              <a:rPr lang="uk-UA" sz="2000" dirty="0">
                <a:solidFill>
                  <a:schemeClr val="bg1"/>
                </a:solidFill>
              </a:rPr>
              <a:t>Метод фрезерування </a:t>
            </a:r>
            <a:r>
              <a:rPr lang="uk-UA" sz="2000" dirty="0" err="1">
                <a:solidFill>
                  <a:schemeClr val="bg1"/>
                </a:solidFill>
              </a:rPr>
              <a:t>дво</a:t>
            </a:r>
            <a:r>
              <a:rPr lang="uk-UA" sz="2000" dirty="0">
                <a:solidFill>
                  <a:schemeClr val="bg1"/>
                </a:solidFill>
              </a:rPr>
              <a:t>- або </a:t>
            </a:r>
            <a:r>
              <a:rPr lang="uk-UA" sz="2000" dirty="0" err="1">
                <a:solidFill>
                  <a:schemeClr val="bg1"/>
                </a:solidFill>
              </a:rPr>
              <a:t>трьохзахідними</a:t>
            </a:r>
            <a:r>
              <a:rPr lang="uk-UA" sz="2000" dirty="0">
                <a:solidFill>
                  <a:schemeClr val="bg1"/>
                </a:solidFill>
              </a:rPr>
              <a:t> фрезами, як найбільш продуктивний, застосовується для чорнового нарізання, а фрезерування </a:t>
            </a:r>
            <a:r>
              <a:rPr lang="uk-UA" sz="2000" dirty="0" err="1">
                <a:solidFill>
                  <a:schemeClr val="bg1"/>
                </a:solidFill>
              </a:rPr>
              <a:t>однозахідними</a:t>
            </a:r>
            <a:r>
              <a:rPr lang="uk-UA" sz="2000" dirty="0">
                <a:solidFill>
                  <a:schemeClr val="bg1"/>
                </a:solidFill>
              </a:rPr>
              <a:t> фрезами – для чистового нарізання зубів зубчастих коліс.</a:t>
            </a:r>
            <a:endParaRPr lang="ru-RU" sz="2000" dirty="0">
              <a:solidFill>
                <a:schemeClr val="bg1"/>
              </a:solidFill>
            </a:endParaRPr>
          </a:p>
        </p:txBody>
      </p:sp>
    </p:spTree>
    <p:extLst>
      <p:ext uri="{BB962C8B-B14F-4D97-AF65-F5344CB8AC3E}">
        <p14:creationId xmlns:p14="http://schemas.microsoft.com/office/powerpoint/2010/main" val="1858864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solidFill>
                  <a:schemeClr val="bg1"/>
                </a:solidFill>
              </a:rPr>
              <a:t>15.2.2. Зубонарізування зубів черв’ячними фрезами</a:t>
            </a:r>
            <a:endParaRPr lang="ru-RU" sz="3200" dirty="0">
              <a:solidFill>
                <a:schemeClr val="bg1"/>
              </a:solidFill>
            </a:endParaRPr>
          </a:p>
        </p:txBody>
      </p:sp>
      <p:sp>
        <p:nvSpPr>
          <p:cNvPr id="3" name="Объект 2"/>
          <p:cNvSpPr>
            <a:spLocks noGrp="1"/>
          </p:cNvSpPr>
          <p:nvPr>
            <p:ph idx="1"/>
          </p:nvPr>
        </p:nvSpPr>
        <p:spPr>
          <a:xfrm>
            <a:off x="457200" y="1333500"/>
            <a:ext cx="3538736" cy="3972272"/>
          </a:xfrm>
        </p:spPr>
        <p:txBody>
          <a:bodyPr>
            <a:normAutofit/>
          </a:bodyPr>
          <a:lstStyle/>
          <a:p>
            <a:pPr marL="0" indent="358775" algn="just">
              <a:buNone/>
            </a:pPr>
            <a:r>
              <a:rPr lang="uk-UA" sz="2000" dirty="0">
                <a:solidFill>
                  <a:schemeClr val="bg1"/>
                </a:solidFill>
              </a:rPr>
              <a:t>Цей метод завдяки високій продуктивності та точності (</a:t>
            </a:r>
            <a:r>
              <a:rPr lang="uk-UA" sz="2000" b="1" dirty="0">
                <a:solidFill>
                  <a:schemeClr val="bg1"/>
                </a:solidFill>
              </a:rPr>
              <a:t>8–9</a:t>
            </a:r>
            <a:r>
              <a:rPr lang="uk-UA" sz="2000" dirty="0">
                <a:solidFill>
                  <a:schemeClr val="bg1"/>
                </a:solidFill>
              </a:rPr>
              <a:t>-гоступеня) має найбільше поширення. Для нарізання зубів зазначеним методом застосовуються зубофрезерні верстати та різальні інструменти – черв’ячні фрези. Принципова кінематична схема зубофрезерного верстата показана на рисунку нижче.</a:t>
            </a:r>
            <a:endParaRPr lang="ru-RU" sz="2000" dirty="0">
              <a:solidFill>
                <a:schemeClr val="bg1"/>
              </a:solidFill>
            </a:endParaRPr>
          </a:p>
        </p:txBody>
      </p:sp>
      <p:pic>
        <p:nvPicPr>
          <p:cNvPr id="4" name="Рисунок 3"/>
          <p:cNvPicPr>
            <a:picLocks noChangeAspect="1"/>
          </p:cNvPicPr>
          <p:nvPr/>
        </p:nvPicPr>
        <p:blipFill>
          <a:blip r:embed="rId2"/>
          <a:stretch>
            <a:fillRect/>
          </a:stretch>
        </p:blipFill>
        <p:spPr>
          <a:xfrm>
            <a:off x="4211960" y="1333500"/>
            <a:ext cx="4474840" cy="3694496"/>
          </a:xfrm>
          <a:prstGeom prst="rect">
            <a:avLst/>
          </a:prstGeom>
        </p:spPr>
      </p:pic>
    </p:spTree>
    <p:extLst>
      <p:ext uri="{BB962C8B-B14F-4D97-AF65-F5344CB8AC3E}">
        <p14:creationId xmlns:p14="http://schemas.microsoft.com/office/powerpoint/2010/main" val="84637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rmAutofit fontScale="70000" lnSpcReduction="20000"/>
          </a:bodyPr>
          <a:lstStyle/>
          <a:p>
            <a:pPr marL="0" indent="350838" algn="just">
              <a:buNone/>
            </a:pPr>
            <a:r>
              <a:rPr lang="uk-UA" dirty="0">
                <a:solidFill>
                  <a:schemeClr val="bg1"/>
                </a:solidFill>
              </a:rPr>
              <a:t>Заготовка </a:t>
            </a:r>
            <a:r>
              <a:rPr lang="uk-UA" b="1" dirty="0">
                <a:solidFill>
                  <a:schemeClr val="bg1"/>
                </a:solidFill>
              </a:rPr>
              <a:t>2</a:t>
            </a:r>
            <a:r>
              <a:rPr lang="uk-UA" dirty="0">
                <a:solidFill>
                  <a:schemeClr val="bg1"/>
                </a:solidFill>
              </a:rPr>
              <a:t> колеса, що </a:t>
            </a:r>
            <a:r>
              <a:rPr lang="uk-UA" dirty="0" err="1">
                <a:solidFill>
                  <a:schemeClr val="bg1"/>
                </a:solidFill>
              </a:rPr>
              <a:t>нарізається</a:t>
            </a:r>
            <a:r>
              <a:rPr lang="uk-UA" dirty="0">
                <a:solidFill>
                  <a:schemeClr val="bg1"/>
                </a:solidFill>
              </a:rPr>
              <a:t>, жорстко зв’язана з ділильним черв’ячним колесом </a:t>
            </a:r>
            <a:r>
              <a:rPr lang="uk-UA" b="1" dirty="0">
                <a:solidFill>
                  <a:schemeClr val="bg1"/>
                </a:solidFill>
              </a:rPr>
              <a:t>5</a:t>
            </a:r>
            <a:r>
              <a:rPr lang="uk-UA" dirty="0">
                <a:solidFill>
                  <a:schemeClr val="bg1"/>
                </a:solidFill>
              </a:rPr>
              <a:t>, що одержує обертання від ділильного черв’яка </a:t>
            </a:r>
            <a:r>
              <a:rPr lang="uk-UA" b="1" dirty="0">
                <a:solidFill>
                  <a:schemeClr val="bg1"/>
                </a:solidFill>
              </a:rPr>
              <a:t>4</a:t>
            </a:r>
            <a:r>
              <a:rPr lang="uk-UA" dirty="0">
                <a:solidFill>
                  <a:schemeClr val="bg1"/>
                </a:solidFill>
              </a:rPr>
              <a:t> зубофрезерного верстата. Останній </a:t>
            </a:r>
            <a:r>
              <a:rPr lang="uk-UA" dirty="0" err="1">
                <a:solidFill>
                  <a:schemeClr val="bg1"/>
                </a:solidFill>
              </a:rPr>
              <a:t>кінематично</a:t>
            </a:r>
            <a:r>
              <a:rPr lang="uk-UA" dirty="0">
                <a:solidFill>
                  <a:schemeClr val="bg1"/>
                </a:solidFill>
              </a:rPr>
              <a:t> зв’язаний з черв’ячною фрезою </a:t>
            </a:r>
            <a:r>
              <a:rPr lang="uk-UA" b="1" dirty="0">
                <a:solidFill>
                  <a:schemeClr val="bg1"/>
                </a:solidFill>
              </a:rPr>
              <a:t>1</a:t>
            </a:r>
            <a:r>
              <a:rPr lang="uk-UA" dirty="0">
                <a:solidFill>
                  <a:schemeClr val="bg1"/>
                </a:solidFill>
              </a:rPr>
              <a:t> за допомогою змінних коліс </a:t>
            </a:r>
            <a:r>
              <a:rPr lang="uk-UA" b="1" dirty="0">
                <a:solidFill>
                  <a:schemeClr val="bg1"/>
                </a:solidFill>
              </a:rPr>
              <a:t>3</a:t>
            </a:r>
            <a:r>
              <a:rPr lang="uk-UA" dirty="0">
                <a:solidFill>
                  <a:schemeClr val="bg1"/>
                </a:solidFill>
              </a:rPr>
              <a:t>. Крім руху поділу </a:t>
            </a:r>
            <a:r>
              <a:rPr lang="uk-UA" b="1" dirty="0">
                <a:solidFill>
                  <a:schemeClr val="bg1"/>
                </a:solidFill>
              </a:rPr>
              <a:t>IV</a:t>
            </a:r>
            <a:r>
              <a:rPr lang="uk-UA" dirty="0">
                <a:solidFill>
                  <a:schemeClr val="bg1"/>
                </a:solidFill>
              </a:rPr>
              <a:t>, в процесі формоутворення зубів на верстаті реалізується головний рух різання </a:t>
            </a:r>
            <a:r>
              <a:rPr lang="uk-UA" b="1" dirty="0">
                <a:solidFill>
                  <a:schemeClr val="bg1"/>
                </a:solidFill>
              </a:rPr>
              <a:t>I </a:t>
            </a:r>
            <a:r>
              <a:rPr lang="uk-UA" dirty="0">
                <a:solidFill>
                  <a:schemeClr val="bg1"/>
                </a:solidFill>
              </a:rPr>
              <a:t>рух подачі фрези</a:t>
            </a:r>
            <a:r>
              <a:rPr lang="uk-UA" b="1" dirty="0">
                <a:solidFill>
                  <a:schemeClr val="bg1"/>
                </a:solidFill>
              </a:rPr>
              <a:t> II</a:t>
            </a:r>
            <a:r>
              <a:rPr lang="uk-UA" dirty="0">
                <a:solidFill>
                  <a:schemeClr val="bg1"/>
                </a:solidFill>
              </a:rPr>
              <a:t>, а також рух </a:t>
            </a:r>
            <a:r>
              <a:rPr lang="uk-UA" b="1" dirty="0">
                <a:solidFill>
                  <a:schemeClr val="bg1"/>
                </a:solidFill>
              </a:rPr>
              <a:t>III</a:t>
            </a:r>
            <a:r>
              <a:rPr lang="uk-UA" dirty="0">
                <a:solidFill>
                  <a:schemeClr val="bg1"/>
                </a:solidFill>
              </a:rPr>
              <a:t> для попереднього встановлення інструмента та оброблюваного колеса у вихідне робоче положення.       </a:t>
            </a:r>
            <a:endParaRPr lang="ru-RU" dirty="0">
              <a:solidFill>
                <a:schemeClr val="bg1"/>
              </a:solidFill>
            </a:endParaRPr>
          </a:p>
          <a:p>
            <a:pPr marL="0" indent="350838" algn="just">
              <a:buNone/>
            </a:pPr>
            <a:endParaRPr lang="uk-UA" dirty="0">
              <a:solidFill>
                <a:schemeClr val="bg1"/>
              </a:solidFill>
            </a:endParaRPr>
          </a:p>
          <a:p>
            <a:pPr marL="0" indent="350838" algn="just">
              <a:buNone/>
            </a:pPr>
            <a:r>
              <a:rPr lang="uk-UA" dirty="0">
                <a:solidFill>
                  <a:schemeClr val="bg1"/>
                </a:solidFill>
              </a:rPr>
              <a:t>При нарізанні шестерень із косими зубами заготовкам надається додатковий обертальний рух диференціальним механізмом верстата. В деяких конструкціях зубофрезерних верстатів </a:t>
            </a:r>
            <a:r>
              <a:rPr lang="uk-UA" dirty="0" err="1">
                <a:solidFill>
                  <a:schemeClr val="bg1"/>
                </a:solidFill>
              </a:rPr>
              <a:t>встановлювально</a:t>
            </a:r>
            <a:r>
              <a:rPr lang="uk-UA" dirty="0">
                <a:solidFill>
                  <a:schemeClr val="bg1"/>
                </a:solidFill>
              </a:rPr>
              <a:t> - допоміжний рух </a:t>
            </a:r>
            <a:r>
              <a:rPr lang="uk-UA" b="1" dirty="0">
                <a:solidFill>
                  <a:schemeClr val="bg1"/>
                </a:solidFill>
              </a:rPr>
              <a:t>III</a:t>
            </a:r>
            <a:r>
              <a:rPr lang="uk-UA" dirty="0">
                <a:solidFill>
                  <a:schemeClr val="bg1"/>
                </a:solidFill>
              </a:rPr>
              <a:t> здійснюється переміщенням колони з фрезерним супортом</a:t>
            </a:r>
            <a:r>
              <a:rPr lang="ru-RU" dirty="0">
                <a:solidFill>
                  <a:schemeClr val="bg1"/>
                </a:solidFill>
              </a:rPr>
              <a:t>.</a:t>
            </a:r>
          </a:p>
        </p:txBody>
      </p:sp>
    </p:spTree>
    <p:extLst>
      <p:ext uri="{BB962C8B-B14F-4D97-AF65-F5344CB8AC3E}">
        <p14:creationId xmlns:p14="http://schemas.microsoft.com/office/powerpoint/2010/main" val="447844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337220"/>
            <a:ext cx="8640960" cy="5040560"/>
          </a:xfrm>
        </p:spPr>
        <p:txBody>
          <a:bodyPr>
            <a:noAutofit/>
          </a:bodyPr>
          <a:lstStyle/>
          <a:p>
            <a:pPr marL="0" indent="350838" algn="just">
              <a:spcBef>
                <a:spcPts val="0"/>
              </a:spcBef>
              <a:buNone/>
            </a:pPr>
            <a:r>
              <a:rPr lang="uk-UA" sz="1900" dirty="0">
                <a:solidFill>
                  <a:schemeClr val="bg1"/>
                </a:solidFill>
              </a:rPr>
              <a:t>В залежності від конструктивного компонування основних вузлів розрізняють наступні типи зубофрезерних верстатів:</a:t>
            </a:r>
            <a:endParaRPr lang="ru-RU" sz="1900" dirty="0">
              <a:solidFill>
                <a:schemeClr val="bg1"/>
              </a:solidFill>
            </a:endParaRPr>
          </a:p>
          <a:p>
            <a:pPr marL="0" indent="0" algn="just">
              <a:spcBef>
                <a:spcPts val="0"/>
              </a:spcBef>
              <a:buNone/>
            </a:pPr>
            <a:r>
              <a:rPr lang="uk-UA" sz="1900" dirty="0">
                <a:solidFill>
                  <a:schemeClr val="bg1"/>
                </a:solidFill>
              </a:rPr>
              <a:t>а) з вертикальною та горизонтальною осями супорта і стола;</a:t>
            </a:r>
            <a:endParaRPr lang="ru-RU" sz="1900" dirty="0">
              <a:solidFill>
                <a:schemeClr val="bg1"/>
              </a:solidFill>
            </a:endParaRPr>
          </a:p>
          <a:p>
            <a:pPr marL="0" indent="0" algn="just">
              <a:spcBef>
                <a:spcPts val="0"/>
              </a:spcBef>
              <a:buNone/>
            </a:pPr>
            <a:r>
              <a:rPr lang="uk-UA" sz="1900" dirty="0">
                <a:solidFill>
                  <a:schemeClr val="bg1"/>
                </a:solidFill>
              </a:rPr>
              <a:t>б) з подачею стола і нерухомою колоною фрезерного супорта;</a:t>
            </a:r>
            <a:endParaRPr lang="ru-RU" sz="1900" dirty="0">
              <a:solidFill>
                <a:schemeClr val="bg1"/>
              </a:solidFill>
            </a:endParaRPr>
          </a:p>
          <a:p>
            <a:pPr marL="0" indent="0" algn="just">
              <a:spcBef>
                <a:spcPts val="0"/>
              </a:spcBef>
              <a:buNone/>
            </a:pPr>
            <a:r>
              <a:rPr lang="uk-UA" sz="1900" dirty="0">
                <a:solidFill>
                  <a:schemeClr val="bg1"/>
                </a:solidFill>
              </a:rPr>
              <a:t>в) з подачею колони і нерухомою в напрямку подачі основою стола;</a:t>
            </a:r>
            <a:endParaRPr lang="ru-RU" sz="1900" dirty="0">
              <a:solidFill>
                <a:schemeClr val="bg1"/>
              </a:solidFill>
            </a:endParaRPr>
          </a:p>
          <a:p>
            <a:pPr marL="0" indent="0" algn="just">
              <a:spcBef>
                <a:spcPts val="0"/>
              </a:spcBef>
              <a:buNone/>
            </a:pPr>
            <a:r>
              <a:rPr lang="uk-UA" sz="1900" dirty="0">
                <a:solidFill>
                  <a:schemeClr val="bg1"/>
                </a:solidFill>
              </a:rPr>
              <a:t>г) одно- і багатошпиндельні верстати.</a:t>
            </a:r>
            <a:endParaRPr lang="ru-RU" sz="1900" dirty="0">
              <a:solidFill>
                <a:schemeClr val="bg1"/>
              </a:solidFill>
            </a:endParaRPr>
          </a:p>
          <a:p>
            <a:pPr marL="0" indent="350838" algn="just">
              <a:spcBef>
                <a:spcPts val="0"/>
              </a:spcBef>
              <a:buNone/>
            </a:pPr>
            <a:endParaRPr lang="uk-UA" sz="1900" dirty="0">
              <a:solidFill>
                <a:schemeClr val="bg1"/>
              </a:solidFill>
            </a:endParaRPr>
          </a:p>
          <a:p>
            <a:pPr marL="0" indent="350838" algn="just">
              <a:spcBef>
                <a:spcPts val="0"/>
              </a:spcBef>
              <a:buNone/>
            </a:pPr>
            <a:r>
              <a:rPr lang="uk-UA" sz="1900" dirty="0">
                <a:solidFill>
                  <a:schemeClr val="bg1"/>
                </a:solidFill>
              </a:rPr>
              <a:t>Найбільш поширені вертикальні одношпиндельні зубофрезерні верстати. В них фреза закріплюється в супорті. Його поворот повинен забезпечувати нахил осі фрези під кутом </a:t>
            </a:r>
            <a:r>
              <a:rPr lang="uk-UA" sz="1900" b="1" dirty="0">
                <a:solidFill>
                  <a:schemeClr val="bg1"/>
                </a:solidFill>
              </a:rPr>
              <a:t>α</a:t>
            </a:r>
            <a:r>
              <a:rPr lang="uk-UA" sz="1900" dirty="0">
                <a:solidFill>
                  <a:schemeClr val="bg1"/>
                </a:solidFill>
              </a:rPr>
              <a:t>, що дорівнює куту підйому гвинтової лінії витків фрези. Заготовка зубчастого колеса, що </a:t>
            </a:r>
            <a:r>
              <a:rPr lang="uk-UA" sz="1900" dirty="0" err="1">
                <a:solidFill>
                  <a:schemeClr val="bg1"/>
                </a:solidFill>
              </a:rPr>
              <a:t>нарізається</a:t>
            </a:r>
            <a:r>
              <a:rPr lang="uk-UA" sz="1900" dirty="0">
                <a:solidFill>
                  <a:schemeClr val="bg1"/>
                </a:solidFill>
              </a:rPr>
              <a:t>, встановлюється на столі верстата. Стіл переміщається по станині для встановлення на глибину западини зуба і, крім того, має обертальний рух. Завдяки цьому здійснюється обкатування зубчастого колеса по відношенню до черв’ячної фрези в процесі різання. Супорт з фрезою здійснюють подачу вздовж осі зубчастого колеса. При фрезеруванні зубчастих коліс з косими зубами фреза встановлюється із врахуванням нахилу гвинтової лінії витків фрези і кута спіралі зубів зубчастого колеса.</a:t>
            </a:r>
            <a:endParaRPr lang="ru-RU" sz="1900" dirty="0">
              <a:solidFill>
                <a:schemeClr val="bg1"/>
              </a:solidFill>
            </a:endParaRPr>
          </a:p>
        </p:txBody>
      </p:sp>
    </p:spTree>
    <p:extLst>
      <p:ext uri="{BB962C8B-B14F-4D97-AF65-F5344CB8AC3E}">
        <p14:creationId xmlns:p14="http://schemas.microsoft.com/office/powerpoint/2010/main" val="1926263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3528392" cy="4824536"/>
          </a:xfrm>
        </p:spPr>
        <p:txBody>
          <a:bodyPr>
            <a:normAutofit fontScale="62500" lnSpcReduction="20000"/>
          </a:bodyPr>
          <a:lstStyle/>
          <a:p>
            <a:pPr marL="0" indent="350838" algn="just">
              <a:buNone/>
            </a:pPr>
            <a:r>
              <a:rPr lang="uk-UA" dirty="0">
                <a:solidFill>
                  <a:schemeClr val="bg1"/>
                </a:solidFill>
              </a:rPr>
              <a:t>Якщо напрямок нахилу гвинтової лінії фрези і зубчастого колеса, що </a:t>
            </a:r>
            <a:r>
              <a:rPr lang="uk-UA" dirty="0" err="1">
                <a:solidFill>
                  <a:schemeClr val="bg1"/>
                </a:solidFill>
              </a:rPr>
              <a:t>нарізається</a:t>
            </a:r>
            <a:r>
              <a:rPr lang="uk-UA" dirty="0">
                <a:solidFill>
                  <a:schemeClr val="bg1"/>
                </a:solidFill>
              </a:rPr>
              <a:t>, однакові, тобто якщо фреза і зубчасте колесо </a:t>
            </a:r>
            <a:r>
              <a:rPr lang="uk-UA" dirty="0" err="1">
                <a:solidFill>
                  <a:schemeClr val="bg1"/>
                </a:solidFill>
              </a:rPr>
              <a:t>правозахідні</a:t>
            </a:r>
            <a:r>
              <a:rPr lang="uk-UA" dirty="0">
                <a:solidFill>
                  <a:schemeClr val="bg1"/>
                </a:solidFill>
              </a:rPr>
              <a:t> (</a:t>
            </a:r>
            <a:r>
              <a:rPr lang="uk-UA" b="1" dirty="0">
                <a:solidFill>
                  <a:schemeClr val="bg1"/>
                </a:solidFill>
              </a:rPr>
              <a:t>рисунок, а)</a:t>
            </a:r>
            <a:r>
              <a:rPr lang="uk-UA" dirty="0">
                <a:solidFill>
                  <a:schemeClr val="bg1"/>
                </a:solidFill>
              </a:rPr>
              <a:t> або </a:t>
            </a:r>
            <a:r>
              <a:rPr lang="uk-UA" dirty="0" err="1">
                <a:solidFill>
                  <a:schemeClr val="bg1"/>
                </a:solidFill>
              </a:rPr>
              <a:t>лівозахідні</a:t>
            </a:r>
            <a:r>
              <a:rPr lang="uk-UA" dirty="0">
                <a:solidFill>
                  <a:schemeClr val="bg1"/>
                </a:solidFill>
              </a:rPr>
              <a:t>, то кут встановлення фрези дорівнює різниці кутів фрези і зубчастого колеса, тобто:</a:t>
            </a:r>
            <a:endParaRPr lang="ru-RU" dirty="0">
              <a:solidFill>
                <a:schemeClr val="bg1"/>
              </a:solidFill>
            </a:endParaRPr>
          </a:p>
          <a:p>
            <a:pPr marL="0" indent="350838" algn="ctr">
              <a:buNone/>
            </a:pPr>
            <a:r>
              <a:rPr lang="uk-UA" b="1" dirty="0">
                <a:solidFill>
                  <a:schemeClr val="bg1"/>
                </a:solidFill>
              </a:rPr>
              <a:t>β</a:t>
            </a:r>
            <a:r>
              <a:rPr lang="en-US" b="1" baseline="30000" dirty="0">
                <a:solidFill>
                  <a:schemeClr val="bg1"/>
                </a:solidFill>
              </a:rPr>
              <a:t>I</a:t>
            </a:r>
            <a:r>
              <a:rPr lang="uk-UA" b="1" baseline="30000" dirty="0">
                <a:solidFill>
                  <a:schemeClr val="bg1"/>
                </a:solidFill>
              </a:rPr>
              <a:t>  </a:t>
            </a:r>
            <a:r>
              <a:rPr lang="uk-UA" b="1" dirty="0">
                <a:solidFill>
                  <a:schemeClr val="bg1"/>
                </a:solidFill>
              </a:rPr>
              <a:t>=  </a:t>
            </a:r>
            <a:r>
              <a:rPr lang="en-US" b="1" dirty="0">
                <a:solidFill>
                  <a:schemeClr val="bg1"/>
                </a:solidFill>
              </a:rPr>
              <a:t>α</a:t>
            </a:r>
            <a:r>
              <a:rPr lang="uk-UA" b="1" dirty="0">
                <a:solidFill>
                  <a:schemeClr val="bg1"/>
                </a:solidFill>
              </a:rPr>
              <a:t>    ̶   </a:t>
            </a:r>
            <a:r>
              <a:rPr lang="en-US" b="1" dirty="0">
                <a:solidFill>
                  <a:schemeClr val="bg1"/>
                </a:solidFill>
              </a:rPr>
              <a:t>β</a:t>
            </a:r>
            <a:r>
              <a:rPr lang="uk-UA" b="1" dirty="0">
                <a:solidFill>
                  <a:schemeClr val="bg1"/>
                </a:solidFill>
              </a:rPr>
              <a:t>.</a:t>
            </a:r>
            <a:endParaRPr lang="ru-RU" dirty="0">
              <a:solidFill>
                <a:schemeClr val="bg1"/>
              </a:solidFill>
            </a:endParaRPr>
          </a:p>
          <a:p>
            <a:pPr marL="0" indent="350838" algn="just">
              <a:buNone/>
            </a:pPr>
            <a:r>
              <a:rPr lang="uk-UA" dirty="0">
                <a:solidFill>
                  <a:schemeClr val="bg1"/>
                </a:solidFill>
              </a:rPr>
              <a:t>Якщо ж напрямок нахилу гвинтової лінії фрез і зубчастого колеса різні (</a:t>
            </a:r>
            <a:r>
              <a:rPr lang="uk-UA" b="1" dirty="0">
                <a:solidFill>
                  <a:schemeClr val="bg1"/>
                </a:solidFill>
              </a:rPr>
              <a:t>рисунок, б</a:t>
            </a:r>
            <a:r>
              <a:rPr lang="uk-UA" dirty="0">
                <a:solidFill>
                  <a:schemeClr val="bg1"/>
                </a:solidFill>
              </a:rPr>
              <a:t>), то кут встановлення дорівнює сумі кутів, тобто:</a:t>
            </a:r>
          </a:p>
          <a:p>
            <a:pPr marL="0" indent="350838" algn="just">
              <a:buNone/>
            </a:pPr>
            <a:r>
              <a:rPr lang="uk-UA" dirty="0">
                <a:solidFill>
                  <a:schemeClr val="bg1"/>
                </a:solidFill>
              </a:rPr>
              <a:t>               </a:t>
            </a:r>
            <a:r>
              <a:rPr lang="uk-UA" b="1" dirty="0">
                <a:solidFill>
                  <a:schemeClr val="bg1"/>
                </a:solidFill>
              </a:rPr>
              <a:t>β</a:t>
            </a:r>
            <a:r>
              <a:rPr lang="en-US" b="1" baseline="30000" dirty="0">
                <a:solidFill>
                  <a:schemeClr val="bg1"/>
                </a:solidFill>
              </a:rPr>
              <a:t>I  </a:t>
            </a:r>
            <a:r>
              <a:rPr lang="en-US" b="1" dirty="0">
                <a:solidFill>
                  <a:schemeClr val="bg1"/>
                </a:solidFill>
              </a:rPr>
              <a:t>=  α   +   β.</a:t>
            </a:r>
            <a:endParaRPr lang="ru-RU" dirty="0">
              <a:solidFill>
                <a:schemeClr val="bg1"/>
              </a:solidFill>
            </a:endParaRPr>
          </a:p>
        </p:txBody>
      </p:sp>
      <p:pic>
        <p:nvPicPr>
          <p:cNvPr id="4" name="Рисунок 3"/>
          <p:cNvPicPr>
            <a:picLocks noChangeAspect="1"/>
          </p:cNvPicPr>
          <p:nvPr/>
        </p:nvPicPr>
        <p:blipFill rotWithShape="1">
          <a:blip r:embed="rId2"/>
          <a:srcRect l="6251" r="6820"/>
          <a:stretch/>
        </p:blipFill>
        <p:spPr>
          <a:xfrm>
            <a:off x="4211960" y="913284"/>
            <a:ext cx="4536504" cy="3468925"/>
          </a:xfrm>
          <a:prstGeom prst="rect">
            <a:avLst/>
          </a:prstGeom>
        </p:spPr>
      </p:pic>
    </p:spTree>
    <p:extLst>
      <p:ext uri="{BB962C8B-B14F-4D97-AF65-F5344CB8AC3E}">
        <p14:creationId xmlns:p14="http://schemas.microsoft.com/office/powerpoint/2010/main" val="1691119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5040560"/>
          </a:xfrm>
        </p:spPr>
        <p:txBody>
          <a:bodyPr>
            <a:normAutofit fontScale="70000" lnSpcReduction="20000"/>
          </a:bodyPr>
          <a:lstStyle/>
          <a:p>
            <a:pPr marL="0" indent="350838" algn="just">
              <a:buNone/>
            </a:pPr>
            <a:r>
              <a:rPr lang="uk-UA" dirty="0">
                <a:solidFill>
                  <a:schemeClr val="bg1"/>
                </a:solidFill>
              </a:rPr>
              <a:t>В залежності від величини модуля встановлюється число ходів фрези:</a:t>
            </a:r>
            <a:endParaRPr lang="ru-RU" dirty="0">
              <a:solidFill>
                <a:schemeClr val="bg1"/>
              </a:solidFill>
            </a:endParaRPr>
          </a:p>
          <a:p>
            <a:pPr marL="0" indent="350838" algn="just">
              <a:buNone/>
            </a:pPr>
            <a:r>
              <a:rPr lang="uk-UA" dirty="0">
                <a:solidFill>
                  <a:schemeClr val="bg1"/>
                </a:solidFill>
              </a:rPr>
              <a:t>– зубчасте колесо з модулем до </a:t>
            </a:r>
            <a:r>
              <a:rPr lang="uk-UA" b="1" dirty="0">
                <a:solidFill>
                  <a:schemeClr val="bg1"/>
                </a:solidFill>
              </a:rPr>
              <a:t>2,5</a:t>
            </a:r>
            <a:r>
              <a:rPr lang="uk-UA" dirty="0">
                <a:solidFill>
                  <a:schemeClr val="bg1"/>
                </a:solidFill>
              </a:rPr>
              <a:t> мм зазвичай </a:t>
            </a:r>
            <a:r>
              <a:rPr lang="uk-UA" dirty="0" err="1">
                <a:solidFill>
                  <a:schemeClr val="bg1"/>
                </a:solidFill>
              </a:rPr>
              <a:t>нарізається</a:t>
            </a:r>
            <a:r>
              <a:rPr lang="uk-UA" dirty="0">
                <a:solidFill>
                  <a:schemeClr val="bg1"/>
                </a:solidFill>
              </a:rPr>
              <a:t> за один хід начисто;</a:t>
            </a:r>
            <a:endParaRPr lang="ru-RU" dirty="0">
              <a:solidFill>
                <a:schemeClr val="bg1"/>
              </a:solidFill>
            </a:endParaRPr>
          </a:p>
          <a:p>
            <a:pPr marL="0" indent="350838" algn="just">
              <a:buNone/>
            </a:pPr>
            <a:r>
              <a:rPr lang="uk-UA" dirty="0">
                <a:solidFill>
                  <a:schemeClr val="bg1"/>
                </a:solidFill>
              </a:rPr>
              <a:t>– зубчасте колесо з модулем понад </a:t>
            </a:r>
            <a:r>
              <a:rPr lang="uk-UA" b="1" dirty="0">
                <a:solidFill>
                  <a:schemeClr val="bg1"/>
                </a:solidFill>
              </a:rPr>
              <a:t>2,5</a:t>
            </a:r>
            <a:r>
              <a:rPr lang="uk-UA" dirty="0">
                <a:solidFill>
                  <a:schemeClr val="bg1"/>
                </a:solidFill>
              </a:rPr>
              <a:t> мм </a:t>
            </a:r>
            <a:r>
              <a:rPr lang="uk-UA" dirty="0" err="1">
                <a:solidFill>
                  <a:schemeClr val="bg1"/>
                </a:solidFill>
              </a:rPr>
              <a:t>нарізається</a:t>
            </a:r>
            <a:r>
              <a:rPr lang="uk-UA" dirty="0">
                <a:solidFill>
                  <a:schemeClr val="bg1"/>
                </a:solidFill>
              </a:rPr>
              <a:t> начорно і начисто за два і навіть за три ходи.</a:t>
            </a:r>
            <a:endParaRPr lang="ru-RU" dirty="0">
              <a:solidFill>
                <a:schemeClr val="bg1"/>
              </a:solidFill>
            </a:endParaRPr>
          </a:p>
          <a:p>
            <a:pPr marL="0" indent="350838" algn="just">
              <a:buNone/>
            </a:pPr>
            <a:r>
              <a:rPr lang="uk-UA" dirty="0">
                <a:solidFill>
                  <a:schemeClr val="bg1"/>
                </a:solidFill>
              </a:rPr>
              <a:t>Для чорнових ходів застосовуються </a:t>
            </a:r>
            <a:r>
              <a:rPr lang="uk-UA" dirty="0" err="1">
                <a:solidFill>
                  <a:schemeClr val="bg1"/>
                </a:solidFill>
              </a:rPr>
              <a:t>дво</a:t>
            </a:r>
            <a:r>
              <a:rPr lang="uk-UA" dirty="0">
                <a:solidFill>
                  <a:schemeClr val="bg1"/>
                </a:solidFill>
              </a:rPr>
              <a:t>- і </a:t>
            </a:r>
            <a:r>
              <a:rPr lang="uk-UA" dirty="0" err="1">
                <a:solidFill>
                  <a:schemeClr val="bg1"/>
                </a:solidFill>
              </a:rPr>
              <a:t>тризахідні</a:t>
            </a:r>
            <a:r>
              <a:rPr lang="uk-UA" dirty="0">
                <a:solidFill>
                  <a:schemeClr val="bg1"/>
                </a:solidFill>
              </a:rPr>
              <a:t> черв’ячні фрези, що збільшують продуктивність, але знижують точність обробки в порівнянні з </a:t>
            </a:r>
            <a:r>
              <a:rPr lang="uk-UA" dirty="0" err="1">
                <a:solidFill>
                  <a:schemeClr val="bg1"/>
                </a:solidFill>
              </a:rPr>
              <a:t>однозахідними</a:t>
            </a:r>
            <a:r>
              <a:rPr lang="uk-UA" dirty="0">
                <a:solidFill>
                  <a:schemeClr val="bg1"/>
                </a:solidFill>
              </a:rPr>
              <a:t>. Тому такі фрези використовуються, головним чином, для попереднього нарізання зубів.</a:t>
            </a:r>
          </a:p>
          <a:p>
            <a:pPr marL="0" indent="350838" algn="just">
              <a:buNone/>
            </a:pPr>
            <a:r>
              <a:rPr lang="uk-UA" dirty="0">
                <a:solidFill>
                  <a:schemeClr val="bg1"/>
                </a:solidFill>
              </a:rPr>
              <a:t>Врізання черв’ячних фрез, особливо великих діаметрів, є значною величиною і викликає істотні витрати часу роботи верстата. Скоротити цей час на </a:t>
            </a:r>
            <a:r>
              <a:rPr lang="uk-UA" b="1" dirty="0">
                <a:solidFill>
                  <a:schemeClr val="bg1"/>
                </a:solidFill>
              </a:rPr>
              <a:t>20–30 % </a:t>
            </a:r>
            <a:r>
              <a:rPr lang="uk-UA" dirty="0">
                <a:solidFill>
                  <a:schemeClr val="bg1"/>
                </a:solidFill>
              </a:rPr>
              <a:t>можна заміною звичайного осьового врізання (</a:t>
            </a:r>
            <a:r>
              <a:rPr lang="uk-UA" b="1" dirty="0">
                <a:solidFill>
                  <a:schemeClr val="bg1"/>
                </a:solidFill>
              </a:rPr>
              <a:t>рисунок, а</a:t>
            </a:r>
            <a:r>
              <a:rPr lang="uk-UA" dirty="0">
                <a:solidFill>
                  <a:schemeClr val="bg1"/>
                </a:solidFill>
              </a:rPr>
              <a:t>) радіальним (</a:t>
            </a:r>
            <a:r>
              <a:rPr lang="uk-UA" b="1" dirty="0">
                <a:solidFill>
                  <a:schemeClr val="bg1"/>
                </a:solidFill>
              </a:rPr>
              <a:t>рисунок, б</a:t>
            </a:r>
            <a:r>
              <a:rPr lang="uk-UA" dirty="0">
                <a:solidFill>
                  <a:schemeClr val="bg1"/>
                </a:solidFill>
              </a:rPr>
              <a:t>).</a:t>
            </a:r>
            <a:endParaRPr lang="ru-RU" dirty="0">
              <a:solidFill>
                <a:schemeClr val="bg1"/>
              </a:solidFill>
            </a:endParaRPr>
          </a:p>
          <a:p>
            <a:pPr marL="0" indent="350838" algn="just">
              <a:buNone/>
            </a:pPr>
            <a:endParaRPr lang="ru-RU" dirty="0">
              <a:solidFill>
                <a:schemeClr val="bg1"/>
              </a:solidFill>
            </a:endParaRPr>
          </a:p>
        </p:txBody>
      </p:sp>
    </p:spTree>
    <p:extLst>
      <p:ext uri="{BB962C8B-B14F-4D97-AF65-F5344CB8AC3E}">
        <p14:creationId xmlns:p14="http://schemas.microsoft.com/office/powerpoint/2010/main" val="2156055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719145" y="481236"/>
            <a:ext cx="5705475" cy="2009775"/>
          </a:xfrm>
          <a:prstGeom prst="rect">
            <a:avLst/>
          </a:prstGeom>
        </p:spPr>
      </p:pic>
      <p:sp>
        <p:nvSpPr>
          <p:cNvPr id="5" name="Прямоугольник 4"/>
          <p:cNvSpPr/>
          <p:nvPr/>
        </p:nvSpPr>
        <p:spPr>
          <a:xfrm>
            <a:off x="446621" y="2491011"/>
            <a:ext cx="8250522" cy="3016210"/>
          </a:xfrm>
          <a:prstGeom prst="rect">
            <a:avLst/>
          </a:prstGeom>
        </p:spPr>
        <p:txBody>
          <a:bodyPr wrap="square">
            <a:spAutoFit/>
          </a:bodyPr>
          <a:lstStyle/>
          <a:p>
            <a:pPr indent="350838" algn="just"/>
            <a:r>
              <a:rPr lang="uk-UA" sz="1900" dirty="0">
                <a:solidFill>
                  <a:schemeClr val="bg1"/>
                </a:solidFill>
                <a:latin typeface="Calibri" panose="020F0502020204030204" pitchFamily="34" charset="0"/>
                <a:ea typeface="MS Mincho"/>
                <a:cs typeface="Times New Roman" panose="02020603050405020304" pitchFamily="18" charset="0"/>
              </a:rPr>
              <a:t>Для підвищення точності </a:t>
            </a:r>
            <a:r>
              <a:rPr lang="uk-UA" sz="1900" dirty="0" err="1">
                <a:solidFill>
                  <a:schemeClr val="bg1"/>
                </a:solidFill>
                <a:latin typeface="Calibri" panose="020F0502020204030204" pitchFamily="34" charset="0"/>
                <a:ea typeface="MS Mincho"/>
                <a:cs typeface="Times New Roman" panose="02020603050405020304" pitchFamily="18" charset="0"/>
              </a:rPr>
              <a:t>зубофрезерування</a:t>
            </a:r>
            <a:r>
              <a:rPr lang="uk-UA" sz="1900" dirty="0">
                <a:solidFill>
                  <a:schemeClr val="bg1"/>
                </a:solidFill>
                <a:latin typeface="Calibri" panose="020F0502020204030204" pitchFamily="34" charset="0"/>
                <a:ea typeface="MS Mincho"/>
                <a:cs typeface="Times New Roman" panose="02020603050405020304" pitchFamily="18" charset="0"/>
              </a:rPr>
              <a:t> та зменшення шорсткості оброблених поверхонь, а також збільшення стійкості черв’ячних фрез рекомендується в процесі різання переміщати черв’ячну фрезу вздовж осі з розрахунку </a:t>
            </a:r>
            <a:r>
              <a:rPr lang="uk-UA" sz="1900" b="1" dirty="0">
                <a:solidFill>
                  <a:schemeClr val="bg1"/>
                </a:solidFill>
                <a:latin typeface="Calibri" panose="020F0502020204030204" pitchFamily="34" charset="0"/>
                <a:ea typeface="MS Mincho"/>
                <a:cs typeface="Times New Roman" panose="02020603050405020304" pitchFamily="18" charset="0"/>
              </a:rPr>
              <a:t>0,2</a:t>
            </a:r>
            <a:r>
              <a:rPr lang="uk-UA" sz="1900" dirty="0">
                <a:solidFill>
                  <a:schemeClr val="bg1"/>
                </a:solidFill>
                <a:latin typeface="Calibri" panose="020F0502020204030204" pitchFamily="34" charset="0"/>
                <a:ea typeface="MS Mincho"/>
                <a:cs typeface="Times New Roman" panose="02020603050405020304" pitchFamily="18" charset="0"/>
              </a:rPr>
              <a:t> </a:t>
            </a:r>
            <a:r>
              <a:rPr lang="uk-UA" sz="1900" dirty="0" err="1">
                <a:solidFill>
                  <a:schemeClr val="bg1"/>
                </a:solidFill>
                <a:latin typeface="Calibri" panose="020F0502020204030204" pitchFamily="34" charset="0"/>
                <a:ea typeface="MS Mincho"/>
                <a:cs typeface="Times New Roman" panose="02020603050405020304" pitchFamily="18" charset="0"/>
              </a:rPr>
              <a:t>мкм</a:t>
            </a:r>
            <a:r>
              <a:rPr lang="uk-UA" sz="1900" dirty="0">
                <a:solidFill>
                  <a:schemeClr val="bg1"/>
                </a:solidFill>
                <a:latin typeface="Calibri" panose="020F0502020204030204" pitchFamily="34" charset="0"/>
                <a:ea typeface="MS Mincho"/>
                <a:cs typeface="Times New Roman" panose="02020603050405020304" pitchFamily="18" charset="0"/>
              </a:rPr>
              <a:t> за один її оберт.</a:t>
            </a:r>
          </a:p>
          <a:p>
            <a:pPr indent="350838" algn="just"/>
            <a:r>
              <a:rPr lang="uk-UA" sz="1900" dirty="0">
                <a:solidFill>
                  <a:schemeClr val="bg1"/>
                </a:solidFill>
              </a:rPr>
              <a:t>Сучасні верстати мають спеціальні пристрої для осьового переміщення фрез. Це переміщення може здійснюватися: після нарізання визначеної кількості коліс; після кожного циклу </a:t>
            </a:r>
            <a:r>
              <a:rPr lang="uk-UA" sz="1900" dirty="0" err="1">
                <a:solidFill>
                  <a:schemeClr val="bg1"/>
                </a:solidFill>
              </a:rPr>
              <a:t>зубофрезерування</a:t>
            </a:r>
            <a:r>
              <a:rPr lang="uk-UA" sz="1900" dirty="0">
                <a:solidFill>
                  <a:schemeClr val="bg1"/>
                </a:solidFill>
              </a:rPr>
              <a:t> під час зміни заготовок; безперервно при роботі фрези. В останньому випадку відбувається діагональна подача фрез як результат складення руху подач вздовж осі заготовки та вздовж власної осі фрези.</a:t>
            </a:r>
            <a:endParaRPr lang="ru-RU" sz="1900" dirty="0">
              <a:solidFill>
                <a:schemeClr val="bg1"/>
              </a:solidFill>
            </a:endParaRPr>
          </a:p>
        </p:txBody>
      </p:sp>
    </p:spTree>
    <p:extLst>
      <p:ext uri="{BB962C8B-B14F-4D97-AF65-F5344CB8AC3E}">
        <p14:creationId xmlns:p14="http://schemas.microsoft.com/office/powerpoint/2010/main" val="76658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Autofit/>
          </a:bodyPr>
          <a:lstStyle/>
          <a:p>
            <a:r>
              <a:rPr lang="uk-UA" sz="3200" b="1" dirty="0">
                <a:solidFill>
                  <a:schemeClr val="bg1"/>
                </a:solidFill>
              </a:rPr>
              <a:t>15.2.3. Нарізування зубів </a:t>
            </a:r>
            <a:r>
              <a:rPr lang="uk-UA" sz="3200" b="1" dirty="0" err="1">
                <a:solidFill>
                  <a:schemeClr val="bg1"/>
                </a:solidFill>
              </a:rPr>
              <a:t>довбачами</a:t>
            </a:r>
            <a:endParaRPr lang="ru-RU" sz="3200" dirty="0">
              <a:solidFill>
                <a:schemeClr val="bg1"/>
              </a:solidFill>
            </a:endParaRPr>
          </a:p>
        </p:txBody>
      </p:sp>
      <p:sp>
        <p:nvSpPr>
          <p:cNvPr id="3" name="Объект 2"/>
          <p:cNvSpPr>
            <a:spLocks noGrp="1"/>
          </p:cNvSpPr>
          <p:nvPr>
            <p:ph idx="1"/>
          </p:nvPr>
        </p:nvSpPr>
        <p:spPr>
          <a:xfrm>
            <a:off x="457200" y="1057300"/>
            <a:ext cx="3178696" cy="4176464"/>
          </a:xfrm>
        </p:spPr>
        <p:txBody>
          <a:bodyPr>
            <a:normAutofit/>
          </a:bodyPr>
          <a:lstStyle/>
          <a:p>
            <a:pPr marL="0" indent="365125" algn="just">
              <a:buNone/>
            </a:pPr>
            <a:r>
              <a:rPr lang="uk-UA" sz="2000" dirty="0">
                <a:solidFill>
                  <a:schemeClr val="bg1"/>
                </a:solidFill>
              </a:rPr>
              <a:t>Як відзначалось вище, нарізання зубів методом обкатування виконують також дисковими, хвостовими і виконаними у вигляді гребінок (рейок) </a:t>
            </a:r>
            <a:r>
              <a:rPr lang="uk-UA" sz="2000" dirty="0" err="1">
                <a:solidFill>
                  <a:schemeClr val="bg1"/>
                </a:solidFill>
              </a:rPr>
              <a:t>довбачами</a:t>
            </a:r>
            <a:r>
              <a:rPr lang="uk-UA" sz="2000" dirty="0">
                <a:solidFill>
                  <a:schemeClr val="bg1"/>
                </a:solidFill>
              </a:rPr>
              <a:t> на </a:t>
            </a:r>
            <a:r>
              <a:rPr lang="uk-UA" sz="2000" dirty="0" err="1">
                <a:solidFill>
                  <a:schemeClr val="bg1"/>
                </a:solidFill>
              </a:rPr>
              <a:t>зубодовбальних</a:t>
            </a:r>
            <a:r>
              <a:rPr lang="uk-UA" sz="2000" dirty="0">
                <a:solidFill>
                  <a:schemeClr val="bg1"/>
                </a:solidFill>
              </a:rPr>
              <a:t> верстатах. Принципова кінематична схема </a:t>
            </a:r>
            <a:r>
              <a:rPr lang="uk-UA" sz="2000" dirty="0" err="1">
                <a:solidFill>
                  <a:schemeClr val="bg1"/>
                </a:solidFill>
              </a:rPr>
              <a:t>зубодовбального</a:t>
            </a:r>
            <a:r>
              <a:rPr lang="uk-UA" sz="2000" dirty="0">
                <a:solidFill>
                  <a:schemeClr val="bg1"/>
                </a:solidFill>
              </a:rPr>
              <a:t> верстата наведена на рисунку нижче.</a:t>
            </a:r>
            <a:endParaRPr lang="ru-RU" sz="2000" dirty="0">
              <a:solidFill>
                <a:schemeClr val="bg1"/>
              </a:solidFill>
            </a:endParaRPr>
          </a:p>
        </p:txBody>
      </p:sp>
      <p:pic>
        <p:nvPicPr>
          <p:cNvPr id="4" name="Рисунок 3"/>
          <p:cNvPicPr/>
          <p:nvPr/>
        </p:nvPicPr>
        <p:blipFill>
          <a:blip r:embed="rId2"/>
          <a:stretch>
            <a:fillRect/>
          </a:stretch>
        </p:blipFill>
        <p:spPr>
          <a:xfrm>
            <a:off x="3905889" y="1057300"/>
            <a:ext cx="4800600" cy="3848100"/>
          </a:xfrm>
          <a:prstGeom prst="rect">
            <a:avLst/>
          </a:prstGeom>
        </p:spPr>
      </p:pic>
    </p:spTree>
    <p:extLst>
      <p:ext uri="{BB962C8B-B14F-4D97-AF65-F5344CB8AC3E}">
        <p14:creationId xmlns:p14="http://schemas.microsoft.com/office/powerpoint/2010/main" val="3202483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81236"/>
            <a:ext cx="8229600" cy="4608512"/>
          </a:xfrm>
        </p:spPr>
        <p:txBody>
          <a:bodyPr>
            <a:normAutofit lnSpcReduction="10000"/>
          </a:bodyPr>
          <a:lstStyle/>
          <a:p>
            <a:pPr marL="0" indent="365125" algn="just">
              <a:buNone/>
            </a:pPr>
            <a:r>
              <a:rPr lang="uk-UA" sz="1900" dirty="0">
                <a:solidFill>
                  <a:schemeClr val="bg1"/>
                </a:solidFill>
              </a:rPr>
              <a:t>На рисунку показані напрямки основних рухів </a:t>
            </a:r>
            <a:r>
              <a:rPr lang="uk-UA" sz="1900" dirty="0" err="1">
                <a:solidFill>
                  <a:schemeClr val="bg1"/>
                </a:solidFill>
              </a:rPr>
              <a:t>довбача</a:t>
            </a:r>
            <a:r>
              <a:rPr lang="uk-UA" sz="1900" dirty="0">
                <a:solidFill>
                  <a:schemeClr val="bg1"/>
                </a:solidFill>
              </a:rPr>
              <a:t> і заготовки деталі. </a:t>
            </a:r>
            <a:r>
              <a:rPr lang="uk-UA" sz="1900" dirty="0" err="1">
                <a:solidFill>
                  <a:schemeClr val="bg1"/>
                </a:solidFill>
              </a:rPr>
              <a:t>Довбач</a:t>
            </a:r>
            <a:r>
              <a:rPr lang="uk-UA" sz="1900" dirty="0">
                <a:solidFill>
                  <a:schemeClr val="bg1"/>
                </a:solidFill>
              </a:rPr>
              <a:t> і заготовка колеса безупинно обертаються навколо своїх осей, виконуючи рухи обкатування </a:t>
            </a:r>
            <a:r>
              <a:rPr lang="uk-UA" sz="1900" b="1" dirty="0">
                <a:solidFill>
                  <a:schemeClr val="bg1"/>
                </a:solidFill>
              </a:rPr>
              <a:t>II </a:t>
            </a:r>
            <a:r>
              <a:rPr lang="uk-UA" sz="1900" dirty="0">
                <a:solidFill>
                  <a:schemeClr val="bg1"/>
                </a:solidFill>
              </a:rPr>
              <a:t>і </a:t>
            </a:r>
            <a:r>
              <a:rPr lang="uk-UA" sz="1900" b="1" dirty="0">
                <a:solidFill>
                  <a:schemeClr val="bg1"/>
                </a:solidFill>
              </a:rPr>
              <a:t>III</a:t>
            </a:r>
            <a:r>
              <a:rPr lang="uk-UA" sz="1900" dirty="0">
                <a:solidFill>
                  <a:schemeClr val="bg1"/>
                </a:solidFill>
              </a:rPr>
              <a:t> з однаковою обертовою швидкістю (колова подача). </a:t>
            </a:r>
            <a:r>
              <a:rPr lang="uk-UA" sz="1900" dirty="0" err="1">
                <a:solidFill>
                  <a:schemeClr val="bg1"/>
                </a:solidFill>
              </a:rPr>
              <a:t>Довбач</a:t>
            </a:r>
            <a:r>
              <a:rPr lang="uk-UA" sz="1900" dirty="0">
                <a:solidFill>
                  <a:schemeClr val="bg1"/>
                </a:solidFill>
              </a:rPr>
              <a:t> має зворотно-поступальний рух</a:t>
            </a:r>
            <a:r>
              <a:rPr lang="uk-UA" sz="1900" b="1" dirty="0">
                <a:solidFill>
                  <a:schemeClr val="bg1"/>
                </a:solidFill>
              </a:rPr>
              <a:t> IV</a:t>
            </a:r>
            <a:r>
              <a:rPr lang="uk-UA" sz="1900" dirty="0">
                <a:solidFill>
                  <a:schemeClr val="bg1"/>
                </a:solidFill>
              </a:rPr>
              <a:t>. При врізанні на необхідну глибину різання </a:t>
            </a:r>
            <a:r>
              <a:rPr lang="uk-UA" sz="1900" dirty="0" err="1">
                <a:solidFill>
                  <a:schemeClr val="bg1"/>
                </a:solidFill>
              </a:rPr>
              <a:t>довбач</a:t>
            </a:r>
            <a:r>
              <a:rPr lang="uk-UA" sz="1900" dirty="0">
                <a:solidFill>
                  <a:schemeClr val="bg1"/>
                </a:solidFill>
              </a:rPr>
              <a:t> виконує основний рух </a:t>
            </a:r>
            <a:r>
              <a:rPr lang="uk-UA" sz="1900" b="1" dirty="0">
                <a:solidFill>
                  <a:schemeClr val="bg1"/>
                </a:solidFill>
              </a:rPr>
              <a:t>I</a:t>
            </a:r>
            <a:r>
              <a:rPr lang="uk-UA" sz="1900" dirty="0">
                <a:solidFill>
                  <a:schemeClr val="bg1"/>
                </a:solidFill>
              </a:rPr>
              <a:t>. Під час ходу </a:t>
            </a:r>
            <a:r>
              <a:rPr lang="uk-UA" sz="1900" dirty="0" err="1">
                <a:solidFill>
                  <a:schemeClr val="bg1"/>
                </a:solidFill>
              </a:rPr>
              <a:t>довбача</a:t>
            </a:r>
            <a:r>
              <a:rPr lang="uk-UA" sz="1900" dirty="0">
                <a:solidFill>
                  <a:schemeClr val="bg1"/>
                </a:solidFill>
              </a:rPr>
              <a:t> вверх для усунення швидкого затуплення інструмента і псування обробленої поверхні заготовки надається рух </a:t>
            </a:r>
            <a:r>
              <a:rPr lang="uk-UA" sz="1900" b="1" dirty="0">
                <a:solidFill>
                  <a:schemeClr val="bg1"/>
                </a:solidFill>
              </a:rPr>
              <a:t>V </a:t>
            </a:r>
            <a:r>
              <a:rPr lang="uk-UA" sz="1900" dirty="0">
                <a:solidFill>
                  <a:schemeClr val="bg1"/>
                </a:solidFill>
              </a:rPr>
              <a:t>для відведення колеса від </a:t>
            </a:r>
            <a:r>
              <a:rPr lang="uk-UA" sz="1900" dirty="0" err="1">
                <a:solidFill>
                  <a:schemeClr val="bg1"/>
                </a:solidFill>
              </a:rPr>
              <a:t>довбача</a:t>
            </a:r>
            <a:r>
              <a:rPr lang="uk-UA" sz="1900" dirty="0">
                <a:solidFill>
                  <a:schemeClr val="bg1"/>
                </a:solidFill>
              </a:rPr>
              <a:t>. У деяких конструкціях верстатів при зворотному ході відводиться </a:t>
            </a:r>
            <a:r>
              <a:rPr lang="uk-UA" sz="1900" dirty="0" err="1">
                <a:solidFill>
                  <a:schemeClr val="bg1"/>
                </a:solidFill>
              </a:rPr>
              <a:t>довбач</a:t>
            </a:r>
            <a:r>
              <a:rPr lang="uk-UA" sz="1900" dirty="0">
                <a:solidFill>
                  <a:schemeClr val="bg1"/>
                </a:solidFill>
              </a:rPr>
              <a:t>.</a:t>
            </a:r>
          </a:p>
          <a:p>
            <a:pPr marL="0" indent="365125" algn="just">
              <a:buNone/>
            </a:pPr>
            <a:r>
              <a:rPr lang="uk-UA" sz="1900" b="1" dirty="0" err="1">
                <a:solidFill>
                  <a:schemeClr val="bg1"/>
                </a:solidFill>
              </a:rPr>
              <a:t>Довбач</a:t>
            </a:r>
            <a:r>
              <a:rPr lang="uk-UA" sz="1900" b="1" dirty="0">
                <a:solidFill>
                  <a:schemeClr val="bg1"/>
                </a:solidFill>
              </a:rPr>
              <a:t> – це різальний інструмент, що має форму шестерні того ж модуля, що і зубчасте колесо, яке </a:t>
            </a:r>
            <a:r>
              <a:rPr lang="uk-UA" sz="1900" b="1" dirty="0" err="1">
                <a:solidFill>
                  <a:schemeClr val="bg1"/>
                </a:solidFill>
              </a:rPr>
              <a:t>нарізається</a:t>
            </a:r>
            <a:r>
              <a:rPr lang="uk-UA" sz="1900" b="1" dirty="0">
                <a:solidFill>
                  <a:schemeClr val="bg1"/>
                </a:solidFill>
              </a:rPr>
              <a:t>. </a:t>
            </a:r>
            <a:r>
              <a:rPr lang="uk-UA" sz="1900" dirty="0" err="1">
                <a:solidFill>
                  <a:schemeClr val="bg1"/>
                </a:solidFill>
              </a:rPr>
              <a:t>Довбачі</a:t>
            </a:r>
            <a:r>
              <a:rPr lang="uk-UA" sz="1900" dirty="0">
                <a:solidFill>
                  <a:schemeClr val="bg1"/>
                </a:solidFill>
              </a:rPr>
              <a:t> виготовляються для зовнішнього і внутрішнього довбання. Для нарізання зубчастих коліс із гвинтовими зубами застосовуються </a:t>
            </a:r>
            <a:r>
              <a:rPr lang="uk-UA" sz="1900" dirty="0" err="1">
                <a:solidFill>
                  <a:schemeClr val="bg1"/>
                </a:solidFill>
              </a:rPr>
              <a:t>довбачі</a:t>
            </a:r>
            <a:r>
              <a:rPr lang="uk-UA" sz="1900" dirty="0">
                <a:solidFill>
                  <a:schemeClr val="bg1"/>
                </a:solidFill>
              </a:rPr>
              <a:t> також із гвинтовими зубами і з тими ж кутами підйому гвинтової лінії, що й у зубчастих коліс, що нарізуються. Але при цьому </a:t>
            </a:r>
            <a:r>
              <a:rPr lang="uk-UA" sz="1900" dirty="0" err="1">
                <a:solidFill>
                  <a:schemeClr val="bg1"/>
                </a:solidFill>
              </a:rPr>
              <a:t>довбачі</a:t>
            </a:r>
            <a:r>
              <a:rPr lang="uk-UA" sz="1900" dirty="0">
                <a:solidFill>
                  <a:schemeClr val="bg1"/>
                </a:solidFill>
              </a:rPr>
              <a:t> отримують додаткове обертання по гвинтовій лінії від спеціальних копірів, що знаходяться у верхній частині шпиндельних вузлів.</a:t>
            </a:r>
            <a:endParaRPr lang="ru-RU" sz="1900" dirty="0">
              <a:solidFill>
                <a:schemeClr val="bg1"/>
              </a:solidFill>
            </a:endParaRPr>
          </a:p>
        </p:txBody>
      </p:sp>
    </p:spTree>
    <p:extLst>
      <p:ext uri="{BB962C8B-B14F-4D97-AF65-F5344CB8AC3E}">
        <p14:creationId xmlns:p14="http://schemas.microsoft.com/office/powerpoint/2010/main" val="148442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7220"/>
            <a:ext cx="8136904" cy="4708981"/>
          </a:xfrm>
          <a:prstGeom prst="rect">
            <a:avLst/>
          </a:prstGeom>
        </p:spPr>
        <p:txBody>
          <a:bodyPr wrap="square">
            <a:spAutoFit/>
          </a:bodyPr>
          <a:lstStyle/>
          <a:p>
            <a:pPr indent="365125" algn="just"/>
            <a:r>
              <a:rPr lang="uk-UA" sz="2000" dirty="0">
                <a:solidFill>
                  <a:schemeClr val="bg1"/>
                </a:solidFill>
              </a:rPr>
              <a:t> Характерним прикладом деталей, що мають зубчасті поверхні, є зубчасті колеса, які поділяються на циліндричні, конічні та черв’ячні. Перші з них найбільше поширені. Їх виконують одно- і </a:t>
            </a:r>
            <a:r>
              <a:rPr lang="uk-UA" sz="2000" dirty="0" err="1">
                <a:solidFill>
                  <a:schemeClr val="bg1"/>
                </a:solidFill>
              </a:rPr>
              <a:t>багатовінцевими</a:t>
            </a:r>
            <a:r>
              <a:rPr lang="uk-UA" sz="2000" dirty="0">
                <a:solidFill>
                  <a:schemeClr val="bg1"/>
                </a:solidFill>
              </a:rPr>
              <a:t> (блоковими). За конфігурацією зубчасті колеса виготовляються у вигляді дисків із гладкими або шліцьовими отворами, а також у вигляді фланців і валів з хвостовиками.</a:t>
            </a:r>
            <a:endParaRPr lang="ru-RU" sz="2000" dirty="0">
              <a:solidFill>
                <a:schemeClr val="bg1"/>
              </a:solidFill>
            </a:endParaRPr>
          </a:p>
          <a:p>
            <a:pPr indent="365125" algn="just"/>
            <a:r>
              <a:rPr lang="uk-UA" sz="2000" dirty="0">
                <a:solidFill>
                  <a:schemeClr val="bg1"/>
                </a:solidFill>
              </a:rPr>
              <a:t>            </a:t>
            </a:r>
            <a:endParaRPr lang="ru-RU" sz="2000" dirty="0">
              <a:solidFill>
                <a:schemeClr val="bg1"/>
              </a:solidFill>
            </a:endParaRPr>
          </a:p>
          <a:p>
            <a:pPr indent="365125" algn="just"/>
            <a:r>
              <a:rPr lang="uk-UA" sz="2000" dirty="0">
                <a:solidFill>
                  <a:schemeClr val="bg1"/>
                </a:solidFill>
              </a:rPr>
              <a:t>На циліндричних колесах зубці виконуються прямими, </a:t>
            </a:r>
            <a:r>
              <a:rPr lang="uk-UA" sz="2000" dirty="0" err="1">
                <a:solidFill>
                  <a:schemeClr val="bg1"/>
                </a:solidFill>
              </a:rPr>
              <a:t>косозубими</a:t>
            </a:r>
            <a:r>
              <a:rPr lang="uk-UA" sz="2000" dirty="0">
                <a:solidFill>
                  <a:schemeClr val="bg1"/>
                </a:solidFill>
              </a:rPr>
              <a:t>, спіральними і шевронними, а на конічних – прямими, косими і криволінійними. Допуски циліндричних </a:t>
            </a:r>
            <a:r>
              <a:rPr lang="uk-UA" sz="2000" dirty="0" err="1">
                <a:solidFill>
                  <a:schemeClr val="bg1"/>
                </a:solidFill>
              </a:rPr>
              <a:t>евольвентних</a:t>
            </a:r>
            <a:r>
              <a:rPr lang="uk-UA" sz="2000" dirty="0">
                <a:solidFill>
                  <a:schemeClr val="bg1"/>
                </a:solidFill>
              </a:rPr>
              <a:t> зубчастих коліс регламентовані ГОСТ 1643-81 зі ступенями точності від 3 до 12. В машинобудуванні в основному застосовують 5–9-ту ступінь. ГОСТ встановлені вимоги до кінематичної точності зубчастих коліс, плавності їх роботи і контакту зубів. Допуски на конічні зубчасті передачі встановлені ГОСТ 1758-81, а на черв’ячні передачі – ГОСТ 3675-81.</a:t>
            </a:r>
            <a:endParaRPr lang="ru-RU" sz="2000" dirty="0">
              <a:solidFill>
                <a:schemeClr val="bg1"/>
              </a:solidFill>
              <a:latin typeface="Calibri" panose="020F0502020204030204" pitchFamily="34" charset="0"/>
              <a:ea typeface="MS Mincho"/>
              <a:cs typeface="Times New Roman" panose="02020603050405020304" pitchFamily="18" charset="0"/>
            </a:endParaRPr>
          </a:p>
        </p:txBody>
      </p:sp>
    </p:spTree>
    <p:extLst>
      <p:ext uri="{BB962C8B-B14F-4D97-AF65-F5344CB8AC3E}">
        <p14:creationId xmlns:p14="http://schemas.microsoft.com/office/powerpoint/2010/main" val="1242948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198" y="481236"/>
            <a:ext cx="8363273" cy="4968552"/>
          </a:xfrm>
        </p:spPr>
        <p:txBody>
          <a:bodyPr>
            <a:normAutofit/>
          </a:bodyPr>
          <a:lstStyle/>
          <a:p>
            <a:pPr marL="0" indent="350838" algn="just">
              <a:buNone/>
            </a:pPr>
            <a:r>
              <a:rPr lang="uk-UA" sz="2000" dirty="0">
                <a:solidFill>
                  <a:schemeClr val="bg1"/>
                </a:solidFill>
              </a:rPr>
              <a:t>Горизонтальна подача </a:t>
            </a:r>
            <a:r>
              <a:rPr lang="uk-UA" sz="2000" dirty="0" err="1">
                <a:solidFill>
                  <a:schemeClr val="bg1"/>
                </a:solidFill>
              </a:rPr>
              <a:t>довбачів</a:t>
            </a:r>
            <a:r>
              <a:rPr lang="uk-UA" sz="2000" dirty="0">
                <a:solidFill>
                  <a:schemeClr val="bg1"/>
                </a:solidFill>
              </a:rPr>
              <a:t> здійснюється двома способами:</a:t>
            </a:r>
            <a:endParaRPr lang="ru-RU" sz="2000" dirty="0">
              <a:solidFill>
                <a:schemeClr val="bg1"/>
              </a:solidFill>
            </a:endParaRPr>
          </a:p>
          <a:p>
            <a:pPr marL="0" indent="350838" algn="just">
              <a:buNone/>
            </a:pPr>
            <a:r>
              <a:rPr lang="uk-UA" sz="2000" dirty="0">
                <a:solidFill>
                  <a:schemeClr val="bg1"/>
                </a:solidFill>
              </a:rPr>
              <a:t>– за допомогою ходового гвинта автоматичного ділильного механізму (у великих верстатах); </a:t>
            </a:r>
            <a:endParaRPr lang="ru-RU" sz="2000" dirty="0">
              <a:solidFill>
                <a:schemeClr val="bg1"/>
              </a:solidFill>
            </a:endParaRPr>
          </a:p>
          <a:p>
            <a:pPr marL="0" indent="350838" algn="just">
              <a:buNone/>
            </a:pPr>
            <a:r>
              <a:rPr lang="uk-UA" sz="2000" dirty="0">
                <a:solidFill>
                  <a:schemeClr val="bg1"/>
                </a:solidFill>
              </a:rPr>
              <a:t>– за допомогою спеціальних копірів, причому застосування того чи іншого копіра залежить від числа ходів, що необхідні для нарізання повного профілю зубів.</a:t>
            </a:r>
            <a:endParaRPr lang="ru-RU" sz="2000" dirty="0">
              <a:solidFill>
                <a:schemeClr val="bg1"/>
              </a:solidFill>
            </a:endParaRPr>
          </a:p>
          <a:p>
            <a:pPr marL="0" indent="350838" algn="just">
              <a:buNone/>
            </a:pPr>
            <a:r>
              <a:rPr lang="uk-UA" sz="2000" dirty="0">
                <a:solidFill>
                  <a:schemeClr val="bg1"/>
                </a:solidFill>
              </a:rPr>
              <a:t>Під ходом тут розуміється оберт заготовки в процесі нарізання. Обробка за один хід застосовується для зубчастих коліс з модулем </a:t>
            </a:r>
            <a:r>
              <a:rPr lang="uk-UA" sz="2000" b="1" dirty="0">
                <a:solidFill>
                  <a:schemeClr val="bg1"/>
                </a:solidFill>
              </a:rPr>
              <a:t>1– 2</a:t>
            </a:r>
            <a:r>
              <a:rPr lang="uk-UA" sz="2000" dirty="0">
                <a:solidFill>
                  <a:schemeClr val="bg1"/>
                </a:solidFill>
              </a:rPr>
              <a:t> мм, за два ходи – з модулем </a:t>
            </a:r>
            <a:r>
              <a:rPr lang="uk-UA" sz="2000" b="1" dirty="0">
                <a:solidFill>
                  <a:schemeClr val="bg1"/>
                </a:solidFill>
              </a:rPr>
              <a:t>2,25 – 4</a:t>
            </a:r>
            <a:r>
              <a:rPr lang="uk-UA" sz="2000" dirty="0">
                <a:solidFill>
                  <a:schemeClr val="bg1"/>
                </a:solidFill>
              </a:rPr>
              <a:t> мм, обробка за три ходи застосовується при модулях, що перевищують 4 мм, а також при менших модулях, але при підвищених вимогах до точності та шорсткості обробки.</a:t>
            </a:r>
            <a:endParaRPr lang="ru-RU" sz="2000" dirty="0">
              <a:solidFill>
                <a:schemeClr val="bg1"/>
              </a:solidFill>
            </a:endParaRPr>
          </a:p>
          <a:p>
            <a:pPr marL="0" indent="350838" algn="just">
              <a:buNone/>
            </a:pPr>
            <a:r>
              <a:rPr lang="uk-UA" sz="2000" dirty="0">
                <a:solidFill>
                  <a:schemeClr val="bg1"/>
                </a:solidFill>
              </a:rPr>
              <a:t>Зазвичай зубчасті колеса навіть середніх модулів попередньо обробляються на зубофрезерних верстатах, а чистова обробка проводиться на </a:t>
            </a:r>
            <a:r>
              <a:rPr lang="uk-UA" sz="2000" dirty="0" err="1">
                <a:solidFill>
                  <a:schemeClr val="bg1"/>
                </a:solidFill>
              </a:rPr>
              <a:t>зубодовбальних</a:t>
            </a:r>
            <a:r>
              <a:rPr lang="uk-UA" sz="2000" dirty="0">
                <a:solidFill>
                  <a:schemeClr val="bg1"/>
                </a:solidFill>
              </a:rPr>
              <a:t> верстатах за один–два ходи.</a:t>
            </a:r>
            <a:endParaRPr lang="ru-RU" sz="2000" dirty="0">
              <a:solidFill>
                <a:schemeClr val="bg1"/>
              </a:solidFill>
            </a:endParaRPr>
          </a:p>
        </p:txBody>
      </p:sp>
    </p:spTree>
    <p:extLst>
      <p:ext uri="{BB962C8B-B14F-4D97-AF65-F5344CB8AC3E}">
        <p14:creationId xmlns:p14="http://schemas.microsoft.com/office/powerpoint/2010/main" val="320010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769268"/>
            <a:ext cx="7848872" cy="3312368"/>
          </a:xfrm>
        </p:spPr>
        <p:txBody>
          <a:bodyPr>
            <a:noAutofit/>
          </a:bodyPr>
          <a:lstStyle/>
          <a:p>
            <a:pPr marL="0" indent="365125" algn="just">
              <a:buNone/>
            </a:pPr>
            <a:r>
              <a:rPr lang="uk-UA" sz="2000" dirty="0">
                <a:solidFill>
                  <a:schemeClr val="bg1"/>
                </a:solidFill>
              </a:rPr>
              <a:t>Попереднє нарізання зубів на зубофрезерних верстатах часто буває більш продуктивним, ніж на </a:t>
            </a:r>
            <a:r>
              <a:rPr lang="uk-UA" sz="2000" dirty="0" err="1">
                <a:solidFill>
                  <a:schemeClr val="bg1"/>
                </a:solidFill>
              </a:rPr>
              <a:t>зубодовбальних</a:t>
            </a:r>
            <a:r>
              <a:rPr lang="uk-UA" sz="2000" dirty="0">
                <a:solidFill>
                  <a:schemeClr val="bg1"/>
                </a:solidFill>
              </a:rPr>
              <a:t> верстатах. При обробці зубів з модулем 5 мм і більше, коли знімається значний шар металу, зубофрезерні верстати більш продуктивні, ніж </a:t>
            </a:r>
            <a:r>
              <a:rPr lang="uk-UA" sz="2000" dirty="0" err="1">
                <a:solidFill>
                  <a:schemeClr val="bg1"/>
                </a:solidFill>
              </a:rPr>
              <a:t>зубодовбальні</a:t>
            </a:r>
            <a:r>
              <a:rPr lang="uk-UA" sz="2000" dirty="0">
                <a:solidFill>
                  <a:schemeClr val="bg1"/>
                </a:solidFill>
              </a:rPr>
              <a:t>. При нарізанні зубів з модулем до 2,5 мм, коли металу знімається порівняно мало, більш продуктивними і точними є </a:t>
            </a:r>
            <a:r>
              <a:rPr lang="uk-UA" sz="2000" dirty="0" err="1">
                <a:solidFill>
                  <a:schemeClr val="bg1"/>
                </a:solidFill>
              </a:rPr>
              <a:t>зубодовбальні</a:t>
            </a:r>
            <a:r>
              <a:rPr lang="uk-UA" sz="2000" dirty="0">
                <a:solidFill>
                  <a:schemeClr val="bg1"/>
                </a:solidFill>
              </a:rPr>
              <a:t> верстати. При обробці зубів середніх модулів (від 2,5 до 5 мм) зубофрезерні та </a:t>
            </a:r>
            <a:r>
              <a:rPr lang="uk-UA" sz="2000" dirty="0" err="1">
                <a:solidFill>
                  <a:schemeClr val="bg1"/>
                </a:solidFill>
              </a:rPr>
              <a:t>зубодовбальні</a:t>
            </a:r>
            <a:r>
              <a:rPr lang="uk-UA" sz="2000" dirty="0">
                <a:solidFill>
                  <a:schemeClr val="bg1"/>
                </a:solidFill>
              </a:rPr>
              <a:t> верстати за продуктивністю можуть бути рівноцінними, але доцільніше застосовувати зубофрезерні.</a:t>
            </a:r>
            <a:endParaRPr lang="ru-RU" sz="2000" dirty="0">
              <a:solidFill>
                <a:schemeClr val="bg1"/>
              </a:solidFill>
            </a:endParaRPr>
          </a:p>
        </p:txBody>
      </p:sp>
    </p:spTree>
    <p:extLst>
      <p:ext uri="{BB962C8B-B14F-4D97-AF65-F5344CB8AC3E}">
        <p14:creationId xmlns:p14="http://schemas.microsoft.com/office/powerpoint/2010/main" val="4039759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p:nvPr/>
        </p:nvPicPr>
        <p:blipFill rotWithShape="1">
          <a:blip r:embed="rId2"/>
          <a:srcRect l="4263"/>
          <a:stretch/>
        </p:blipFill>
        <p:spPr>
          <a:xfrm>
            <a:off x="4067944" y="249499"/>
            <a:ext cx="4851276" cy="5295900"/>
          </a:xfrm>
          <a:prstGeom prst="rect">
            <a:avLst/>
          </a:prstGeom>
        </p:spPr>
      </p:pic>
      <p:sp>
        <p:nvSpPr>
          <p:cNvPr id="6" name="Прямоугольник 5"/>
          <p:cNvSpPr/>
          <p:nvPr/>
        </p:nvSpPr>
        <p:spPr>
          <a:xfrm>
            <a:off x="240743" y="267355"/>
            <a:ext cx="3672408" cy="4647426"/>
          </a:xfrm>
          <a:prstGeom prst="rect">
            <a:avLst/>
          </a:prstGeom>
        </p:spPr>
        <p:txBody>
          <a:bodyPr wrap="square">
            <a:spAutoFit/>
          </a:bodyPr>
          <a:lstStyle/>
          <a:p>
            <a:pPr algn="ctr">
              <a:lnSpc>
                <a:spcPct val="115000"/>
              </a:lnSpc>
            </a:pPr>
            <a:r>
              <a:rPr lang="uk-UA" sz="2000" dirty="0">
                <a:solidFill>
                  <a:schemeClr val="bg1"/>
                </a:solidFill>
                <a:latin typeface="Calibri" panose="020F0502020204030204" pitchFamily="34" charset="0"/>
                <a:ea typeface="MS Mincho"/>
                <a:cs typeface="Times New Roman" panose="02020603050405020304" pitchFamily="18" charset="0"/>
              </a:rPr>
              <a:t>Нарізання зубів </a:t>
            </a:r>
            <a:r>
              <a:rPr lang="uk-UA" sz="2000" dirty="0" err="1">
                <a:solidFill>
                  <a:schemeClr val="bg1"/>
                </a:solidFill>
                <a:latin typeface="Calibri" panose="020F0502020204030204" pitchFamily="34" charset="0"/>
                <a:ea typeface="MS Mincho"/>
                <a:cs typeface="Times New Roman" panose="02020603050405020304" pitchFamily="18" charset="0"/>
              </a:rPr>
              <a:t>довбачами</a:t>
            </a:r>
            <a:r>
              <a:rPr lang="uk-UA" sz="2000" dirty="0">
                <a:solidFill>
                  <a:schemeClr val="bg1"/>
                </a:solidFill>
                <a:latin typeface="Calibri" panose="020F0502020204030204" pitchFamily="34" charset="0"/>
                <a:ea typeface="MS Mincho"/>
                <a:cs typeface="Times New Roman" panose="02020603050405020304" pitchFamily="18" charset="0"/>
              </a:rPr>
              <a:t>:</a:t>
            </a:r>
          </a:p>
          <a:p>
            <a:pPr algn="ctr">
              <a:lnSpc>
                <a:spcPct val="115000"/>
              </a:lnSpc>
            </a:pP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а – чорнове і чистове довбання;</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б – одночасне довбання двох коліс;</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в – одночасне довбання шести коліс комбінованим </a:t>
            </a:r>
            <a:r>
              <a:rPr lang="uk-UA" sz="2000" dirty="0" err="1">
                <a:solidFill>
                  <a:schemeClr val="bg1"/>
                </a:solidFill>
                <a:latin typeface="Calibri" panose="020F0502020204030204" pitchFamily="34" charset="0"/>
                <a:ea typeface="MS Mincho"/>
                <a:cs typeface="Times New Roman" panose="02020603050405020304" pitchFamily="18" charset="0"/>
              </a:rPr>
              <a:t>довбачем</a:t>
            </a:r>
            <a:r>
              <a:rPr lang="uk-UA" sz="2000" dirty="0">
                <a:solidFill>
                  <a:schemeClr val="bg1"/>
                </a:solidFill>
                <a:latin typeface="Calibri" panose="020F0502020204030204" pitchFamily="34" charset="0"/>
                <a:ea typeface="MS Mincho"/>
                <a:cs typeface="Times New Roman" panose="02020603050405020304" pitchFamily="18" charset="0"/>
              </a:rPr>
              <a:t>;</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г – нарізання зубів шевронного колеса;</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д – довбання </a:t>
            </a:r>
            <a:r>
              <a:rPr lang="uk-UA" sz="2000" dirty="0" err="1">
                <a:solidFill>
                  <a:schemeClr val="bg1"/>
                </a:solidFill>
                <a:latin typeface="Calibri" panose="020F0502020204030204" pitchFamily="34" charset="0"/>
                <a:ea typeface="MS Mincho"/>
                <a:cs typeface="Times New Roman" panose="02020603050405020304" pitchFamily="18" charset="0"/>
              </a:rPr>
              <a:t>двовінцевого</a:t>
            </a:r>
            <a:r>
              <a:rPr lang="uk-UA" sz="2000" dirty="0">
                <a:solidFill>
                  <a:schemeClr val="bg1"/>
                </a:solidFill>
                <a:latin typeface="Calibri" panose="020F0502020204030204" pitchFamily="34" charset="0"/>
                <a:ea typeface="MS Mincho"/>
                <a:cs typeface="Times New Roman" panose="02020603050405020304" pitchFamily="18" charset="0"/>
              </a:rPr>
              <a:t> колеса;</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е – довбання гребінкою;</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є – довбання </a:t>
            </a:r>
            <a:r>
              <a:rPr lang="uk-UA" sz="2000" dirty="0" err="1">
                <a:solidFill>
                  <a:schemeClr val="bg1"/>
                </a:solidFill>
                <a:latin typeface="Calibri" panose="020F0502020204030204" pitchFamily="34" charset="0"/>
                <a:ea typeface="MS Mincho"/>
                <a:cs typeface="Times New Roman" panose="02020603050405020304" pitchFamily="18" charset="0"/>
              </a:rPr>
              <a:t>багаторізцевою</a:t>
            </a:r>
            <a:r>
              <a:rPr lang="uk-UA" sz="2000" dirty="0">
                <a:solidFill>
                  <a:schemeClr val="bg1"/>
                </a:solidFill>
                <a:latin typeface="Calibri" panose="020F0502020204030204" pitchFamily="34" charset="0"/>
                <a:ea typeface="MS Mincho"/>
                <a:cs typeface="Times New Roman" panose="02020603050405020304" pitchFamily="18" charset="0"/>
              </a:rPr>
              <a:t> головкою;</a:t>
            </a:r>
            <a:endParaRPr lang="ru-RU" sz="2000" dirty="0">
              <a:solidFill>
                <a:schemeClr val="bg1"/>
              </a:solidFill>
              <a:latin typeface="Calibri" panose="020F0502020204030204" pitchFamily="34" charset="0"/>
              <a:ea typeface="MS Mincho"/>
              <a:cs typeface="Times New Roman" panose="02020603050405020304" pitchFamily="18" charset="0"/>
            </a:endParaRPr>
          </a:p>
          <a:p>
            <a:pPr algn="just">
              <a:lnSpc>
                <a:spcPct val="75000"/>
              </a:lnSpc>
            </a:pPr>
            <a:r>
              <a:rPr lang="uk-UA" sz="2000" dirty="0">
                <a:solidFill>
                  <a:schemeClr val="bg1"/>
                </a:solidFill>
                <a:latin typeface="Calibri" panose="020F0502020204030204" pitchFamily="34" charset="0"/>
                <a:ea typeface="MS Mincho"/>
                <a:cs typeface="Times New Roman" panose="02020603050405020304" pitchFamily="18" charset="0"/>
              </a:rPr>
              <a:t>ж – одночасне довбання і фрезерування зубів двох коліс;</a:t>
            </a:r>
            <a:endParaRPr lang="ru-RU" sz="2000" dirty="0">
              <a:solidFill>
                <a:schemeClr val="bg1"/>
              </a:solidFill>
              <a:latin typeface="Calibri" panose="020F0502020204030204" pitchFamily="34" charset="0"/>
              <a:ea typeface="MS Mincho"/>
              <a:cs typeface="Times New Roman" panose="02020603050405020304" pitchFamily="18" charset="0"/>
            </a:endParaRPr>
          </a:p>
          <a:p>
            <a:r>
              <a:rPr lang="uk-UA" sz="2000" dirty="0">
                <a:solidFill>
                  <a:schemeClr val="bg1"/>
                </a:solidFill>
                <a:latin typeface="Calibri" panose="020F0502020204030204" pitchFamily="34" charset="0"/>
                <a:ea typeface="MS Mincho"/>
                <a:cs typeface="Times New Roman" panose="02020603050405020304" pitchFamily="18" charset="0"/>
              </a:rPr>
              <a:t>з – обробка зубів на довбальному верстаті.</a:t>
            </a:r>
            <a:endParaRPr lang="ru-RU" sz="2000" dirty="0">
              <a:solidFill>
                <a:schemeClr val="bg1"/>
              </a:solidFill>
            </a:endParaRPr>
          </a:p>
        </p:txBody>
      </p:sp>
    </p:spTree>
    <p:extLst>
      <p:ext uri="{BB962C8B-B14F-4D97-AF65-F5344CB8AC3E}">
        <p14:creationId xmlns:p14="http://schemas.microsoft.com/office/powerpoint/2010/main" val="108780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8229600" cy="4248472"/>
          </a:xfrm>
        </p:spPr>
        <p:txBody>
          <a:bodyPr>
            <a:normAutofit/>
          </a:bodyPr>
          <a:lstStyle/>
          <a:p>
            <a:pPr marL="0" indent="361950" algn="just">
              <a:buNone/>
            </a:pPr>
            <a:r>
              <a:rPr lang="uk-UA" sz="2000" dirty="0">
                <a:solidFill>
                  <a:schemeClr val="bg1"/>
                </a:solidFill>
              </a:rPr>
              <a:t> Необхідно зазначити, що швидкохідні </a:t>
            </a:r>
            <a:r>
              <a:rPr lang="uk-UA" sz="2000" dirty="0" err="1">
                <a:solidFill>
                  <a:schemeClr val="bg1"/>
                </a:solidFill>
              </a:rPr>
              <a:t>зубодовбальні</a:t>
            </a:r>
            <a:r>
              <a:rPr lang="uk-UA" sz="2000" dirty="0">
                <a:solidFill>
                  <a:schemeClr val="bg1"/>
                </a:solidFill>
              </a:rPr>
              <a:t> верстати з числом ходів </a:t>
            </a:r>
            <a:r>
              <a:rPr lang="uk-UA" sz="2000" dirty="0" err="1">
                <a:solidFill>
                  <a:schemeClr val="bg1"/>
                </a:solidFill>
              </a:rPr>
              <a:t>довбача</a:t>
            </a:r>
            <a:r>
              <a:rPr lang="uk-UA" sz="2000" dirty="0">
                <a:solidFill>
                  <a:schemeClr val="bg1"/>
                </a:solidFill>
              </a:rPr>
              <a:t> 600–700 за хвилину мають високу продуктивність зубонарізування.</a:t>
            </a:r>
            <a:endParaRPr lang="ru-RU" sz="2000" dirty="0">
              <a:solidFill>
                <a:schemeClr val="bg1"/>
              </a:solidFill>
            </a:endParaRPr>
          </a:p>
          <a:p>
            <a:pPr marL="0" indent="361950" algn="just">
              <a:buNone/>
            </a:pPr>
            <a:r>
              <a:rPr lang="uk-UA" sz="2000" dirty="0">
                <a:solidFill>
                  <a:schemeClr val="bg1"/>
                </a:solidFill>
              </a:rPr>
              <a:t>Продуктивність </a:t>
            </a:r>
            <a:r>
              <a:rPr lang="uk-UA" sz="2000" dirty="0" err="1">
                <a:solidFill>
                  <a:schemeClr val="bg1"/>
                </a:solidFill>
              </a:rPr>
              <a:t>зубодовбання</a:t>
            </a:r>
            <a:r>
              <a:rPr lang="uk-UA" sz="2000" dirty="0">
                <a:solidFill>
                  <a:schemeClr val="bg1"/>
                </a:solidFill>
              </a:rPr>
              <a:t> значно підвищується при поєднанні чорнового і чистового нарізання зубів коліс з одночасним застосуванням двох (</a:t>
            </a:r>
            <a:r>
              <a:rPr lang="uk-UA" sz="2000" b="1" dirty="0">
                <a:solidFill>
                  <a:schemeClr val="bg1"/>
                </a:solidFill>
              </a:rPr>
              <a:t>рисунок, а</a:t>
            </a:r>
            <a:r>
              <a:rPr lang="uk-UA" sz="2000" dirty="0">
                <a:solidFill>
                  <a:schemeClr val="bg1"/>
                </a:solidFill>
              </a:rPr>
              <a:t>) чи трьох </a:t>
            </a:r>
            <a:r>
              <a:rPr lang="uk-UA" sz="2000" dirty="0" err="1">
                <a:solidFill>
                  <a:schemeClr val="bg1"/>
                </a:solidFill>
              </a:rPr>
              <a:t>довбачів</a:t>
            </a:r>
            <a:r>
              <a:rPr lang="uk-UA" sz="2000" dirty="0">
                <a:solidFill>
                  <a:schemeClr val="bg1"/>
                </a:solidFill>
              </a:rPr>
              <a:t>, що встановлені на </a:t>
            </a:r>
            <a:r>
              <a:rPr lang="uk-UA" sz="2000" dirty="0" err="1">
                <a:solidFill>
                  <a:schemeClr val="bg1"/>
                </a:solidFill>
              </a:rPr>
              <a:t>штоселі</a:t>
            </a:r>
            <a:r>
              <a:rPr lang="uk-UA" sz="2000" dirty="0">
                <a:solidFill>
                  <a:schemeClr val="bg1"/>
                </a:solidFill>
              </a:rPr>
              <a:t> </a:t>
            </a:r>
            <a:r>
              <a:rPr lang="uk-UA" sz="2000" dirty="0" err="1">
                <a:solidFill>
                  <a:schemeClr val="bg1"/>
                </a:solidFill>
              </a:rPr>
              <a:t>зубодовбального</a:t>
            </a:r>
            <a:r>
              <a:rPr lang="uk-UA" sz="2000" dirty="0">
                <a:solidFill>
                  <a:schemeClr val="bg1"/>
                </a:solidFill>
              </a:rPr>
              <a:t> верстата.</a:t>
            </a:r>
            <a:endParaRPr lang="ru-RU" sz="2000" dirty="0">
              <a:solidFill>
                <a:schemeClr val="bg1"/>
              </a:solidFill>
            </a:endParaRPr>
          </a:p>
          <a:p>
            <a:pPr marL="0" indent="361950" algn="just">
              <a:buNone/>
            </a:pPr>
            <a:r>
              <a:rPr lang="uk-UA" sz="2000" dirty="0">
                <a:solidFill>
                  <a:schemeClr val="bg1"/>
                </a:solidFill>
              </a:rPr>
              <a:t>Відстань між торцевими поверхнями </a:t>
            </a:r>
            <a:r>
              <a:rPr lang="uk-UA" sz="2000" dirty="0" err="1">
                <a:solidFill>
                  <a:schemeClr val="bg1"/>
                </a:solidFill>
              </a:rPr>
              <a:t>довбачів</a:t>
            </a:r>
            <a:r>
              <a:rPr lang="uk-UA" sz="2000" dirty="0">
                <a:solidFill>
                  <a:schemeClr val="bg1"/>
                </a:solidFill>
              </a:rPr>
              <a:t> повинна бути на </a:t>
            </a:r>
            <a:r>
              <a:rPr lang="uk-UA" sz="2000" b="1" dirty="0">
                <a:solidFill>
                  <a:schemeClr val="bg1"/>
                </a:solidFill>
              </a:rPr>
              <a:t>1–3</a:t>
            </a:r>
            <a:r>
              <a:rPr lang="uk-UA" sz="2000" dirty="0">
                <a:solidFill>
                  <a:schemeClr val="bg1"/>
                </a:solidFill>
              </a:rPr>
              <a:t> мм більшою за ширину вінця </a:t>
            </a:r>
            <a:r>
              <a:rPr lang="uk-UA" sz="2000" b="1" dirty="0">
                <a:solidFill>
                  <a:schemeClr val="bg1"/>
                </a:solidFill>
              </a:rPr>
              <a:t>b</a:t>
            </a:r>
            <a:r>
              <a:rPr lang="uk-UA" sz="2000" dirty="0">
                <a:solidFill>
                  <a:schemeClr val="bg1"/>
                </a:solidFill>
              </a:rPr>
              <a:t>. Верхній </a:t>
            </a:r>
            <a:r>
              <a:rPr lang="uk-UA" sz="2000" dirty="0" err="1">
                <a:solidFill>
                  <a:schemeClr val="bg1"/>
                </a:solidFill>
              </a:rPr>
              <a:t>довбач</a:t>
            </a:r>
            <a:r>
              <a:rPr lang="uk-UA" sz="2000" dirty="0">
                <a:solidFill>
                  <a:schemeClr val="bg1"/>
                </a:solidFill>
              </a:rPr>
              <a:t> служить для остаточного профілювання зубів колеса. Нижній </a:t>
            </a:r>
            <a:r>
              <a:rPr lang="uk-UA" sz="2000" dirty="0" err="1">
                <a:solidFill>
                  <a:schemeClr val="bg1"/>
                </a:solidFill>
              </a:rPr>
              <a:t>довбач</a:t>
            </a:r>
            <a:r>
              <a:rPr lang="uk-UA" sz="2000" dirty="0">
                <a:solidFill>
                  <a:schemeClr val="bg1"/>
                </a:solidFill>
              </a:rPr>
              <a:t> перешліфовують так, щоб ширина і висота зубів його була б меншою за ширину і висоту зубів верхнього </a:t>
            </a:r>
            <a:r>
              <a:rPr lang="uk-UA" sz="2000" dirty="0" err="1">
                <a:solidFill>
                  <a:schemeClr val="bg1"/>
                </a:solidFill>
              </a:rPr>
              <a:t>довбача</a:t>
            </a:r>
            <a:r>
              <a:rPr lang="uk-UA" sz="2000" dirty="0">
                <a:solidFill>
                  <a:schemeClr val="bg1"/>
                </a:solidFill>
              </a:rPr>
              <a:t>. Показане також одночасне довбання двома </a:t>
            </a:r>
            <a:r>
              <a:rPr lang="uk-UA" sz="2000" dirty="0" err="1">
                <a:solidFill>
                  <a:schemeClr val="bg1"/>
                </a:solidFill>
              </a:rPr>
              <a:t>довбачами</a:t>
            </a:r>
            <a:r>
              <a:rPr lang="uk-UA" sz="2000" dirty="0">
                <a:solidFill>
                  <a:schemeClr val="bg1"/>
                </a:solidFill>
              </a:rPr>
              <a:t> двох вінців блокового колеса (</a:t>
            </a:r>
            <a:r>
              <a:rPr lang="uk-UA" sz="2000" b="1" dirty="0">
                <a:solidFill>
                  <a:schemeClr val="bg1"/>
                </a:solidFill>
              </a:rPr>
              <a:t>рисунок, б</a:t>
            </a:r>
            <a:r>
              <a:rPr lang="uk-UA" sz="2000" dirty="0">
                <a:solidFill>
                  <a:schemeClr val="bg1"/>
                </a:solidFill>
              </a:rPr>
              <a:t>).</a:t>
            </a:r>
            <a:endParaRPr lang="ru-RU" sz="2000" dirty="0">
              <a:solidFill>
                <a:schemeClr val="bg1"/>
              </a:solidFill>
            </a:endParaRPr>
          </a:p>
        </p:txBody>
      </p:sp>
    </p:spTree>
    <p:extLst>
      <p:ext uri="{BB962C8B-B14F-4D97-AF65-F5344CB8AC3E}">
        <p14:creationId xmlns:p14="http://schemas.microsoft.com/office/powerpoint/2010/main" val="3494814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62500" lnSpcReduction="20000"/>
          </a:bodyPr>
          <a:lstStyle/>
          <a:p>
            <a:pPr marL="0" indent="361950" algn="just">
              <a:buNone/>
            </a:pPr>
            <a:r>
              <a:rPr lang="uk-UA" dirty="0">
                <a:solidFill>
                  <a:schemeClr val="bg1"/>
                </a:solidFill>
              </a:rPr>
              <a:t>З метою збільшення продуктивності </a:t>
            </a:r>
            <a:r>
              <a:rPr lang="uk-UA" dirty="0" err="1">
                <a:solidFill>
                  <a:schemeClr val="bg1"/>
                </a:solidFill>
              </a:rPr>
              <a:t>зубодовбальних</a:t>
            </a:r>
            <a:r>
              <a:rPr lang="uk-UA" dirty="0">
                <a:solidFill>
                  <a:schemeClr val="bg1"/>
                </a:solidFill>
              </a:rPr>
              <a:t> верстатів при нарізанні зубчастих коліс малих і середніх модулів застосовуються комбіновані </a:t>
            </a:r>
            <a:r>
              <a:rPr lang="uk-UA" dirty="0" err="1">
                <a:solidFill>
                  <a:schemeClr val="bg1"/>
                </a:solidFill>
              </a:rPr>
              <a:t>довбачі</a:t>
            </a:r>
            <a:r>
              <a:rPr lang="uk-UA" dirty="0">
                <a:solidFill>
                  <a:schemeClr val="bg1"/>
                </a:solidFill>
              </a:rPr>
              <a:t>, що виконують послідовно чорнове і чистове нарізання зубів за один оберт заготовки деталі. У таких </a:t>
            </a:r>
            <a:r>
              <a:rPr lang="uk-UA" dirty="0" err="1">
                <a:solidFill>
                  <a:schemeClr val="bg1"/>
                </a:solidFill>
              </a:rPr>
              <a:t>довбачів</a:t>
            </a:r>
            <a:r>
              <a:rPr lang="uk-UA" dirty="0">
                <a:solidFill>
                  <a:schemeClr val="bg1"/>
                </a:solidFill>
              </a:rPr>
              <a:t> частина зубів, що мають меншу товщину, служить для чорнового довбання, інша частина – для чистового, кінцевого. Крім того, на </a:t>
            </a:r>
            <a:r>
              <a:rPr lang="uk-UA" dirty="0" err="1">
                <a:solidFill>
                  <a:schemeClr val="bg1"/>
                </a:solidFill>
              </a:rPr>
              <a:t>довбачі</a:t>
            </a:r>
            <a:r>
              <a:rPr lang="uk-UA" dirty="0">
                <a:solidFill>
                  <a:schemeClr val="bg1"/>
                </a:solidFill>
              </a:rPr>
              <a:t> виконана ділянка без зубів, що дозволяє знімати оброблене зубчасте колесо з оправки і встановлювати нову заготовку на оправку без відведення шпинделя з </a:t>
            </a:r>
            <a:r>
              <a:rPr lang="uk-UA" dirty="0" err="1">
                <a:solidFill>
                  <a:schemeClr val="bg1"/>
                </a:solidFill>
              </a:rPr>
              <a:t>довбачем</a:t>
            </a:r>
            <a:r>
              <a:rPr lang="uk-UA" dirty="0">
                <a:solidFill>
                  <a:schemeClr val="bg1"/>
                </a:solidFill>
              </a:rPr>
              <a:t>.</a:t>
            </a:r>
            <a:endParaRPr lang="ru-RU" dirty="0">
              <a:solidFill>
                <a:schemeClr val="bg1"/>
              </a:solidFill>
            </a:endParaRPr>
          </a:p>
          <a:p>
            <a:pPr marL="0" indent="361950" algn="just">
              <a:buNone/>
            </a:pPr>
            <a:r>
              <a:rPr lang="uk-UA" dirty="0">
                <a:solidFill>
                  <a:schemeClr val="bg1"/>
                </a:solidFill>
              </a:rPr>
              <a:t>Можливе одночасне </a:t>
            </a:r>
            <a:r>
              <a:rPr lang="uk-UA" dirty="0" err="1">
                <a:solidFill>
                  <a:schemeClr val="bg1"/>
                </a:solidFill>
              </a:rPr>
              <a:t>зубодовбання</a:t>
            </a:r>
            <a:r>
              <a:rPr lang="uk-UA" dirty="0">
                <a:solidFill>
                  <a:schemeClr val="bg1"/>
                </a:solidFill>
              </a:rPr>
              <a:t> шести заготовок деталей комбінованим </a:t>
            </a:r>
            <a:r>
              <a:rPr lang="uk-UA" dirty="0" err="1">
                <a:solidFill>
                  <a:schemeClr val="bg1"/>
                </a:solidFill>
              </a:rPr>
              <a:t>довбачем</a:t>
            </a:r>
            <a:r>
              <a:rPr lang="uk-UA" dirty="0">
                <a:solidFill>
                  <a:schemeClr val="bg1"/>
                </a:solidFill>
              </a:rPr>
              <a:t> (</a:t>
            </a:r>
            <a:r>
              <a:rPr lang="uk-UA" b="1" dirty="0">
                <a:solidFill>
                  <a:schemeClr val="bg1"/>
                </a:solidFill>
              </a:rPr>
              <a:t>рисунок, в</a:t>
            </a:r>
            <a:r>
              <a:rPr lang="uk-UA" dirty="0">
                <a:solidFill>
                  <a:schemeClr val="bg1"/>
                </a:solidFill>
              </a:rPr>
              <a:t>). Комбіновані </a:t>
            </a:r>
            <a:r>
              <a:rPr lang="uk-UA" dirty="0" err="1">
                <a:solidFill>
                  <a:schemeClr val="bg1"/>
                </a:solidFill>
              </a:rPr>
              <a:t>довбачі</a:t>
            </a:r>
            <a:r>
              <a:rPr lang="uk-UA" dirty="0">
                <a:solidFill>
                  <a:schemeClr val="bg1"/>
                </a:solidFill>
              </a:rPr>
              <a:t> придатні тільки для нарізання зубчастих коліс з визначеним числом зубів, внаслідок чого їх доцільно застосовувати у </a:t>
            </a:r>
            <a:r>
              <a:rPr lang="uk-UA" dirty="0" err="1">
                <a:solidFill>
                  <a:schemeClr val="bg1"/>
                </a:solidFill>
              </a:rPr>
              <a:t>великосерійному</a:t>
            </a:r>
            <a:r>
              <a:rPr lang="uk-UA" dirty="0">
                <a:solidFill>
                  <a:schemeClr val="bg1"/>
                </a:solidFill>
              </a:rPr>
              <a:t> і масовому виробництвах. Комбіновані </a:t>
            </a:r>
            <a:r>
              <a:rPr lang="uk-UA" dirty="0" err="1">
                <a:solidFill>
                  <a:schemeClr val="bg1"/>
                </a:solidFill>
              </a:rPr>
              <a:t>довбачі</a:t>
            </a:r>
            <a:r>
              <a:rPr lang="uk-UA" dirty="0">
                <a:solidFill>
                  <a:schemeClr val="bg1"/>
                </a:solidFill>
              </a:rPr>
              <a:t> не придатні для зубчастих коліс з великим числом зубів, оскільки кількість зубів цих </a:t>
            </a:r>
            <a:r>
              <a:rPr lang="uk-UA" dirty="0" err="1">
                <a:solidFill>
                  <a:schemeClr val="bg1"/>
                </a:solidFill>
              </a:rPr>
              <a:t>довбачів</a:t>
            </a:r>
            <a:r>
              <a:rPr lang="uk-UA" dirty="0">
                <a:solidFill>
                  <a:schemeClr val="bg1"/>
                </a:solidFill>
              </a:rPr>
              <a:t> повинна бути рівною подвоєній кількості зубів колеса, що </a:t>
            </a:r>
            <a:r>
              <a:rPr lang="uk-UA" dirty="0" err="1">
                <a:solidFill>
                  <a:schemeClr val="bg1"/>
                </a:solidFill>
              </a:rPr>
              <a:t>нарізається</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4668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553244"/>
            <a:ext cx="8208912" cy="4752528"/>
          </a:xfrm>
        </p:spPr>
        <p:txBody>
          <a:bodyPr>
            <a:normAutofit fontScale="62500" lnSpcReduction="20000"/>
          </a:bodyPr>
          <a:lstStyle/>
          <a:p>
            <a:pPr marL="0" indent="361950" algn="just">
              <a:buNone/>
            </a:pPr>
            <a:r>
              <a:rPr lang="uk-UA" dirty="0" err="1">
                <a:solidFill>
                  <a:schemeClr val="bg1"/>
                </a:solidFill>
              </a:rPr>
              <a:t>Зубодовбальні</a:t>
            </a:r>
            <a:r>
              <a:rPr lang="uk-UA" dirty="0">
                <a:solidFill>
                  <a:schemeClr val="bg1"/>
                </a:solidFill>
              </a:rPr>
              <a:t> верстати, поряд з високою продуктивністю, дозволяють отримати зубчасті колеса </a:t>
            </a:r>
            <a:r>
              <a:rPr lang="uk-UA" b="1" dirty="0">
                <a:solidFill>
                  <a:schemeClr val="bg1"/>
                </a:solidFill>
              </a:rPr>
              <a:t>7–8</a:t>
            </a:r>
            <a:r>
              <a:rPr lang="uk-UA" dirty="0">
                <a:solidFill>
                  <a:schemeClr val="bg1"/>
                </a:solidFill>
              </a:rPr>
              <a:t> ступені точності. </a:t>
            </a:r>
            <a:endParaRPr lang="ru-RU" dirty="0">
              <a:solidFill>
                <a:schemeClr val="bg1"/>
              </a:solidFill>
            </a:endParaRPr>
          </a:p>
          <a:p>
            <a:pPr marL="0" indent="361950" algn="just">
              <a:buNone/>
            </a:pPr>
            <a:r>
              <a:rPr lang="uk-UA" dirty="0">
                <a:solidFill>
                  <a:schemeClr val="bg1"/>
                </a:solidFill>
              </a:rPr>
              <a:t>На спеціальних </a:t>
            </a:r>
            <a:r>
              <a:rPr lang="uk-UA" dirty="0" err="1">
                <a:solidFill>
                  <a:schemeClr val="bg1"/>
                </a:solidFill>
              </a:rPr>
              <a:t>зубодовбальних</a:t>
            </a:r>
            <a:r>
              <a:rPr lang="uk-UA" dirty="0">
                <a:solidFill>
                  <a:schemeClr val="bg1"/>
                </a:solidFill>
              </a:rPr>
              <a:t> верстатах двома спіральними </a:t>
            </a:r>
            <a:r>
              <a:rPr lang="uk-UA" dirty="0" err="1">
                <a:solidFill>
                  <a:schemeClr val="bg1"/>
                </a:solidFill>
              </a:rPr>
              <a:t>довбачами</a:t>
            </a:r>
            <a:r>
              <a:rPr lang="uk-UA" dirty="0">
                <a:solidFill>
                  <a:schemeClr val="bg1"/>
                </a:solidFill>
              </a:rPr>
              <a:t> нарізають зуби шевронних зубчастих коліс (</a:t>
            </a:r>
            <a:r>
              <a:rPr lang="uk-UA" b="1" dirty="0">
                <a:solidFill>
                  <a:schemeClr val="bg1"/>
                </a:solidFill>
              </a:rPr>
              <a:t>рисунок, г</a:t>
            </a:r>
            <a:r>
              <a:rPr lang="uk-UA" dirty="0">
                <a:solidFill>
                  <a:schemeClr val="bg1"/>
                </a:solidFill>
              </a:rPr>
              <a:t>).</a:t>
            </a:r>
            <a:endParaRPr lang="ru-RU" dirty="0">
              <a:solidFill>
                <a:schemeClr val="bg1"/>
              </a:solidFill>
            </a:endParaRPr>
          </a:p>
          <a:p>
            <a:pPr marL="0" indent="361950" algn="just">
              <a:buNone/>
            </a:pPr>
            <a:r>
              <a:rPr lang="uk-UA" dirty="0">
                <a:solidFill>
                  <a:schemeClr val="bg1"/>
                </a:solidFill>
              </a:rPr>
              <a:t>На </a:t>
            </a:r>
            <a:r>
              <a:rPr lang="uk-UA" dirty="0" err="1">
                <a:solidFill>
                  <a:schemeClr val="bg1"/>
                </a:solidFill>
              </a:rPr>
              <a:t>зубодовбальних</a:t>
            </a:r>
            <a:r>
              <a:rPr lang="uk-UA" dirty="0">
                <a:solidFill>
                  <a:schemeClr val="bg1"/>
                </a:solidFill>
              </a:rPr>
              <a:t> верстатах можливе нарізання зубів на блоках зубчастих коліс з </a:t>
            </a:r>
            <a:r>
              <a:rPr lang="uk-UA" b="1" dirty="0">
                <a:solidFill>
                  <a:schemeClr val="bg1"/>
                </a:solidFill>
              </a:rPr>
              <a:t>4</a:t>
            </a:r>
            <a:r>
              <a:rPr lang="uk-UA" dirty="0">
                <a:solidFill>
                  <a:schemeClr val="bg1"/>
                </a:solidFill>
              </a:rPr>
              <a:t> вінцями при щільному їх розташуванні, коли фрезерування таких деталей неможливе.</a:t>
            </a:r>
            <a:endParaRPr lang="ru-RU" dirty="0">
              <a:solidFill>
                <a:schemeClr val="bg1"/>
              </a:solidFill>
            </a:endParaRPr>
          </a:p>
          <a:p>
            <a:pPr marL="0" indent="361950" algn="just">
              <a:buNone/>
            </a:pPr>
            <a:r>
              <a:rPr lang="uk-UA" dirty="0">
                <a:solidFill>
                  <a:schemeClr val="bg1"/>
                </a:solidFill>
              </a:rPr>
              <a:t>На рис. 5.9, д пунктиром показане положення фрези 4, що не може не надрізати зуб на вінці 1 колеса через неможливість виходу фрези. Це зумовлене досить малою відстанню між вінцями </a:t>
            </a:r>
            <a:r>
              <a:rPr lang="uk-UA" b="1" dirty="0">
                <a:solidFill>
                  <a:schemeClr val="bg1"/>
                </a:solidFill>
              </a:rPr>
              <a:t>3</a:t>
            </a:r>
            <a:r>
              <a:rPr lang="uk-UA" dirty="0">
                <a:solidFill>
                  <a:schemeClr val="bg1"/>
                </a:solidFill>
              </a:rPr>
              <a:t> і </a:t>
            </a:r>
            <a:r>
              <a:rPr lang="uk-UA" b="1" dirty="0">
                <a:solidFill>
                  <a:schemeClr val="bg1"/>
                </a:solidFill>
              </a:rPr>
              <a:t>1 </a:t>
            </a:r>
            <a:r>
              <a:rPr lang="uk-UA" dirty="0">
                <a:solidFill>
                  <a:schemeClr val="bg1"/>
                </a:solidFill>
              </a:rPr>
              <a:t>(</a:t>
            </a:r>
            <a:r>
              <a:rPr lang="uk-UA" b="1" dirty="0">
                <a:solidFill>
                  <a:schemeClr val="bg1"/>
                </a:solidFill>
              </a:rPr>
              <a:t>рисунок, д</a:t>
            </a:r>
            <a:r>
              <a:rPr lang="uk-UA" dirty="0">
                <a:solidFill>
                  <a:schemeClr val="bg1"/>
                </a:solidFill>
              </a:rPr>
              <a:t>) не дозволяє отримувати профіль зубів </a:t>
            </a:r>
            <a:r>
              <a:rPr lang="uk-UA" dirty="0" err="1">
                <a:solidFill>
                  <a:schemeClr val="bg1"/>
                </a:solidFill>
              </a:rPr>
              <a:t>зубофрезеруванням</a:t>
            </a:r>
            <a:r>
              <a:rPr lang="uk-UA" dirty="0">
                <a:solidFill>
                  <a:schemeClr val="bg1"/>
                </a:solidFill>
              </a:rPr>
              <a:t> через неможливість виходу фрези </a:t>
            </a:r>
            <a:r>
              <a:rPr lang="uk-UA" b="1" dirty="0">
                <a:solidFill>
                  <a:schemeClr val="bg1"/>
                </a:solidFill>
              </a:rPr>
              <a:t>4</a:t>
            </a:r>
            <a:r>
              <a:rPr lang="uk-UA" dirty="0">
                <a:solidFill>
                  <a:schemeClr val="bg1"/>
                </a:solidFill>
              </a:rPr>
              <a:t> із зони різання після завершення операції. Цей же вінець успішно </a:t>
            </a:r>
            <a:r>
              <a:rPr lang="uk-UA" dirty="0" err="1">
                <a:solidFill>
                  <a:schemeClr val="bg1"/>
                </a:solidFill>
              </a:rPr>
              <a:t>нарізається</a:t>
            </a:r>
            <a:r>
              <a:rPr lang="uk-UA" dirty="0">
                <a:solidFill>
                  <a:schemeClr val="bg1"/>
                </a:solidFill>
              </a:rPr>
              <a:t> </a:t>
            </a:r>
            <a:r>
              <a:rPr lang="uk-UA" dirty="0" err="1">
                <a:solidFill>
                  <a:schemeClr val="bg1"/>
                </a:solidFill>
              </a:rPr>
              <a:t>довбачем</a:t>
            </a:r>
            <a:r>
              <a:rPr lang="uk-UA" dirty="0">
                <a:solidFill>
                  <a:schemeClr val="bg1"/>
                </a:solidFill>
              </a:rPr>
              <a:t> </a:t>
            </a:r>
            <a:r>
              <a:rPr lang="uk-UA" b="1" dirty="0">
                <a:solidFill>
                  <a:schemeClr val="bg1"/>
                </a:solidFill>
              </a:rPr>
              <a:t>2</a:t>
            </a:r>
            <a:r>
              <a:rPr lang="uk-UA" dirty="0">
                <a:solidFill>
                  <a:schemeClr val="bg1"/>
                </a:solidFill>
              </a:rPr>
              <a:t>, для виходу якого цілком достатньо </a:t>
            </a:r>
            <a:r>
              <a:rPr lang="uk-UA" b="1" dirty="0">
                <a:solidFill>
                  <a:schemeClr val="bg1"/>
                </a:solidFill>
              </a:rPr>
              <a:t>2– 4</a:t>
            </a:r>
            <a:r>
              <a:rPr lang="uk-UA" dirty="0">
                <a:solidFill>
                  <a:schemeClr val="bg1"/>
                </a:solidFill>
              </a:rPr>
              <a:t> мм.</a:t>
            </a:r>
          </a:p>
          <a:p>
            <a:pPr marL="0" indent="361950" algn="just">
              <a:buNone/>
            </a:pPr>
            <a:r>
              <a:rPr lang="uk-UA" dirty="0">
                <a:solidFill>
                  <a:schemeClr val="bg1"/>
                </a:solidFill>
              </a:rPr>
              <a:t>Як було зазначено вище, можливе нарізання циліндричних зубчастих коліс з прямими, косими і гвинтовими зубами на зубостругальних верстатах із застосуванням </a:t>
            </a:r>
            <a:r>
              <a:rPr lang="uk-UA" dirty="0" err="1">
                <a:solidFill>
                  <a:schemeClr val="bg1"/>
                </a:solidFill>
              </a:rPr>
              <a:t>довбачів</a:t>
            </a:r>
            <a:r>
              <a:rPr lang="uk-UA" dirty="0">
                <a:solidFill>
                  <a:schemeClr val="bg1"/>
                </a:solidFill>
              </a:rPr>
              <a:t> у вигляді гребінок або рейок (</a:t>
            </a:r>
            <a:r>
              <a:rPr lang="uk-UA" b="1" dirty="0">
                <a:solidFill>
                  <a:schemeClr val="bg1"/>
                </a:solidFill>
              </a:rPr>
              <a:t>рисунок, е</a:t>
            </a:r>
            <a:r>
              <a:rPr lang="uk-UA" dirty="0">
                <a:solidFill>
                  <a:schemeClr val="bg1"/>
                </a:solidFill>
              </a:rPr>
              <a:t>). Їх виготовлення та заточування простіше, ніж </a:t>
            </a:r>
            <a:r>
              <a:rPr lang="uk-UA" dirty="0" err="1">
                <a:solidFill>
                  <a:schemeClr val="bg1"/>
                </a:solidFill>
              </a:rPr>
              <a:t>довбачів</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2664605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623900"/>
          </a:xfrm>
        </p:spPr>
        <p:txBody>
          <a:bodyPr>
            <a:normAutofit fontScale="70000" lnSpcReduction="20000"/>
          </a:bodyPr>
          <a:lstStyle/>
          <a:p>
            <a:pPr marL="0" indent="361950" algn="just">
              <a:buNone/>
            </a:pPr>
            <a:r>
              <a:rPr lang="uk-UA" dirty="0">
                <a:solidFill>
                  <a:schemeClr val="bg1"/>
                </a:solidFill>
              </a:rPr>
              <a:t>Зубостругальні верстати для нарізання зубчастих коліс гребінками працюють за принципом обкатування. При нарізанні зубчастих коліс з косими зубами супорт з гребінкою повертається на кут нахилу зубів. Гребінки виготовляються трьох типів в залежності від модуля і характеру обробки:</a:t>
            </a:r>
            <a:endParaRPr lang="ru-RU" dirty="0">
              <a:solidFill>
                <a:schemeClr val="bg1"/>
              </a:solidFill>
            </a:endParaRPr>
          </a:p>
          <a:p>
            <a:pPr marL="0" indent="361950" algn="just">
              <a:buNone/>
            </a:pPr>
            <a:r>
              <a:rPr lang="uk-UA" dirty="0">
                <a:solidFill>
                  <a:schemeClr val="bg1"/>
                </a:solidFill>
              </a:rPr>
              <a:t>– обдирні – для чорнового нарізання зубів;</a:t>
            </a:r>
            <a:endParaRPr lang="ru-RU" dirty="0">
              <a:solidFill>
                <a:schemeClr val="bg1"/>
              </a:solidFill>
            </a:endParaRPr>
          </a:p>
          <a:p>
            <a:pPr marL="0" indent="361950" algn="just">
              <a:buNone/>
            </a:pPr>
            <a:r>
              <a:rPr lang="uk-UA" dirty="0">
                <a:solidFill>
                  <a:schemeClr val="bg1"/>
                </a:solidFill>
              </a:rPr>
              <a:t>– викінчувальні – для чистового нарізання зубів;</a:t>
            </a:r>
            <a:endParaRPr lang="ru-RU" dirty="0">
              <a:solidFill>
                <a:schemeClr val="bg1"/>
              </a:solidFill>
            </a:endParaRPr>
          </a:p>
          <a:p>
            <a:pPr marL="0" indent="361950" algn="just">
              <a:buNone/>
            </a:pPr>
            <a:r>
              <a:rPr lang="uk-UA" dirty="0">
                <a:solidFill>
                  <a:schemeClr val="bg1"/>
                </a:solidFill>
              </a:rPr>
              <a:t>– шліфувальні – для зубів, які після нарізання будуть шліфуватись.</a:t>
            </a:r>
            <a:endParaRPr lang="ru-RU" dirty="0">
              <a:solidFill>
                <a:schemeClr val="bg1"/>
              </a:solidFill>
            </a:endParaRPr>
          </a:p>
          <a:p>
            <a:pPr marL="0" indent="361950" algn="just">
              <a:buNone/>
            </a:pPr>
            <a:r>
              <a:rPr lang="uk-UA" dirty="0">
                <a:solidFill>
                  <a:schemeClr val="bg1"/>
                </a:solidFill>
              </a:rPr>
              <a:t>Обдирні гребінки виготовляються меншої ширини, ніж викінчувальні. Після обдирання залишається припуск на обробку до </a:t>
            </a:r>
            <a:r>
              <a:rPr lang="uk-UA" b="1" dirty="0">
                <a:solidFill>
                  <a:schemeClr val="bg1"/>
                </a:solidFill>
              </a:rPr>
              <a:t>0,5</a:t>
            </a:r>
            <a:r>
              <a:rPr lang="uk-UA" dirty="0">
                <a:solidFill>
                  <a:schemeClr val="bg1"/>
                </a:solidFill>
              </a:rPr>
              <a:t> мм на сторону.</a:t>
            </a:r>
            <a:endParaRPr lang="ru-RU" dirty="0">
              <a:solidFill>
                <a:schemeClr val="bg1"/>
              </a:solidFill>
            </a:endParaRPr>
          </a:p>
          <a:p>
            <a:pPr marL="0" indent="361950" algn="just">
              <a:buNone/>
            </a:pPr>
            <a:r>
              <a:rPr lang="uk-UA" dirty="0">
                <a:solidFill>
                  <a:schemeClr val="bg1"/>
                </a:solidFill>
              </a:rPr>
              <a:t>Нарізання зубів гребінками застосовується </a:t>
            </a:r>
            <a:r>
              <a:rPr lang="uk-UA" dirty="0" err="1">
                <a:solidFill>
                  <a:schemeClr val="bg1"/>
                </a:solidFill>
              </a:rPr>
              <a:t>рідко</a:t>
            </a:r>
            <a:r>
              <a:rPr lang="uk-UA" dirty="0">
                <a:solidFill>
                  <a:schemeClr val="bg1"/>
                </a:solidFill>
              </a:rPr>
              <a:t> через меншу продуктивність у порівнянні з нарізанням дисковими </a:t>
            </a:r>
            <a:r>
              <a:rPr lang="uk-UA" dirty="0" err="1">
                <a:solidFill>
                  <a:schemeClr val="bg1"/>
                </a:solidFill>
              </a:rPr>
              <a:t>довбачами</a:t>
            </a:r>
            <a:r>
              <a:rPr lang="uk-UA" dirty="0">
                <a:solidFill>
                  <a:schemeClr val="bg1"/>
                </a:solidFill>
              </a:rPr>
              <a:t> і черв’ячними фрезами.</a:t>
            </a:r>
            <a:endParaRPr lang="ru-RU" dirty="0">
              <a:solidFill>
                <a:schemeClr val="bg1"/>
              </a:solidFill>
            </a:endParaRPr>
          </a:p>
        </p:txBody>
      </p:sp>
    </p:spTree>
    <p:extLst>
      <p:ext uri="{BB962C8B-B14F-4D97-AF65-F5344CB8AC3E}">
        <p14:creationId xmlns:p14="http://schemas.microsoft.com/office/powerpoint/2010/main" val="166726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695908"/>
          </a:xfrm>
        </p:spPr>
        <p:txBody>
          <a:bodyPr>
            <a:normAutofit fontScale="70000" lnSpcReduction="20000"/>
          </a:bodyPr>
          <a:lstStyle/>
          <a:p>
            <a:pPr marL="0" indent="361950" algn="just">
              <a:buNone/>
            </a:pPr>
            <a:r>
              <a:rPr lang="uk-UA" dirty="0">
                <a:solidFill>
                  <a:schemeClr val="bg1"/>
                </a:solidFill>
              </a:rPr>
              <a:t>Довбання зубів методом копіювання за допомогою </a:t>
            </a:r>
            <a:r>
              <a:rPr lang="uk-UA" dirty="0" err="1">
                <a:solidFill>
                  <a:schemeClr val="bg1"/>
                </a:solidFill>
              </a:rPr>
              <a:t>багаторізцевих</a:t>
            </a:r>
            <a:r>
              <a:rPr lang="uk-UA" dirty="0">
                <a:solidFill>
                  <a:schemeClr val="bg1"/>
                </a:solidFill>
              </a:rPr>
              <a:t> головок (</a:t>
            </a:r>
            <a:r>
              <a:rPr lang="uk-UA" b="1" dirty="0">
                <a:solidFill>
                  <a:schemeClr val="bg1"/>
                </a:solidFill>
              </a:rPr>
              <a:t>рисунок, є</a:t>
            </a:r>
            <a:r>
              <a:rPr lang="uk-UA" dirty="0">
                <a:solidFill>
                  <a:schemeClr val="bg1"/>
                </a:solidFill>
              </a:rPr>
              <a:t>) полягає в тому, що всі зуби виготовленого зубчастого колеса обробляються одночасно набором профільних різців, кількість яких дорівнює кількості зубів оброблюваного колеса. Різці розташовані в точних радіальних пазах нерухомої різцевої головки. Заготовка встановлюється на оправку шпинделя верстата, яка розташована вертикально і має зворотно-поступальний рух вверх і вниз. Коли оправка при кожному ході рухається вгору, заготовка проходить всередину нерухомої різцевої головки і всі різці одночасно нарізають зуби.</a:t>
            </a:r>
            <a:endParaRPr lang="ru-RU" dirty="0">
              <a:solidFill>
                <a:schemeClr val="bg1"/>
              </a:solidFill>
            </a:endParaRPr>
          </a:p>
          <a:p>
            <a:pPr marL="0" indent="0" algn="just">
              <a:buNone/>
            </a:pPr>
            <a:r>
              <a:rPr lang="uk-UA" dirty="0">
                <a:solidFill>
                  <a:schemeClr val="bg1"/>
                </a:solidFill>
              </a:rPr>
              <a:t>     Перед початком робочого ходу всі різці одночасно переміщаються в радіальному напрямку, тобто здійснюється подача до центра заготовки зубчастого колеса, що </a:t>
            </a:r>
            <a:r>
              <a:rPr lang="uk-UA" dirty="0" err="1">
                <a:solidFill>
                  <a:schemeClr val="bg1"/>
                </a:solidFill>
              </a:rPr>
              <a:t>нарізається</a:t>
            </a:r>
            <a:r>
              <a:rPr lang="uk-UA" dirty="0">
                <a:solidFill>
                  <a:schemeClr val="bg1"/>
                </a:solidFill>
              </a:rPr>
              <a:t>. Коли оправка при кожному ході  переміщується вниз, різці в головці переміщуються в радіальному напрямку для зменшення тертя задніх поверхонь різців об оброблювану поверхню зубів.</a:t>
            </a:r>
            <a:endParaRPr lang="ru-RU" dirty="0">
              <a:solidFill>
                <a:schemeClr val="bg1"/>
              </a:solidFill>
            </a:endParaRPr>
          </a:p>
        </p:txBody>
      </p:sp>
    </p:spTree>
    <p:extLst>
      <p:ext uri="{BB962C8B-B14F-4D97-AF65-F5344CB8AC3E}">
        <p14:creationId xmlns:p14="http://schemas.microsoft.com/office/powerpoint/2010/main" val="262188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5040560"/>
          </a:xfrm>
        </p:spPr>
        <p:txBody>
          <a:bodyPr>
            <a:normAutofit fontScale="92500" lnSpcReduction="10000"/>
          </a:bodyPr>
          <a:lstStyle/>
          <a:p>
            <a:pPr marL="0" indent="361950" algn="just">
              <a:buNone/>
            </a:pPr>
            <a:r>
              <a:rPr lang="uk-UA" sz="2000" dirty="0">
                <a:solidFill>
                  <a:schemeClr val="bg1"/>
                </a:solidFill>
              </a:rPr>
              <a:t>При такому методі нарізання зубчастих коліс профіль різальних інструментів копіюється на западинах зубів оброблюваної заготовки зубчастого  колеса. При цьому методі за рахунок одночасного довбання всіх западин зубів колеса верстати, які нарізають зуби цим методом, відрізняються великою продуктивністю в порівнянні з іншими зубообробними верстатами. Точність обробки на них при цьому нижча. Тому на таких верстатах виконується головним чином попереднє нарізання зубів, які підлягають подальшій обробці.</a:t>
            </a:r>
            <a:endParaRPr lang="ru-RU" sz="2000" dirty="0">
              <a:solidFill>
                <a:schemeClr val="bg1"/>
              </a:solidFill>
            </a:endParaRPr>
          </a:p>
          <a:p>
            <a:pPr marL="0" indent="361950" algn="just">
              <a:buNone/>
            </a:pPr>
            <a:r>
              <a:rPr lang="uk-UA" sz="2000" dirty="0">
                <a:solidFill>
                  <a:schemeClr val="bg1"/>
                </a:solidFill>
              </a:rPr>
              <a:t>Зубообробні верстати, що працюють методом копіювання, доцільно використовувати тільки при дуже великому випуску однакових зубчастих коліс, тому що для кожного числа зубів і кожного модуля колеса повинен бути виготовлений комплект спеціальних різців. Моделі верстатів, які використовуються при цьому, наступні: 5110, 5120, 5130 тощо.</a:t>
            </a:r>
          </a:p>
          <a:p>
            <a:pPr marL="0" indent="361950" algn="just">
              <a:buNone/>
            </a:pPr>
            <a:r>
              <a:rPr lang="uk-UA" sz="2000" dirty="0">
                <a:solidFill>
                  <a:schemeClr val="bg1"/>
                </a:solidFill>
              </a:rPr>
              <a:t>Для нарізання зубів блокових зубчастих коліс доцільно застосовувати комбіновані верстати для одночасного нарізання черв’ячними фрезами зубів більшого вінця, а </a:t>
            </a:r>
            <a:r>
              <a:rPr lang="uk-UA" sz="2000" dirty="0" err="1">
                <a:solidFill>
                  <a:schemeClr val="bg1"/>
                </a:solidFill>
              </a:rPr>
              <a:t>довбачами</a:t>
            </a:r>
            <a:r>
              <a:rPr lang="uk-UA" sz="2000" dirty="0">
                <a:solidFill>
                  <a:schemeClr val="bg1"/>
                </a:solidFill>
              </a:rPr>
              <a:t> – меншого (</a:t>
            </a:r>
            <a:r>
              <a:rPr lang="uk-UA" sz="2000" b="1" dirty="0">
                <a:solidFill>
                  <a:schemeClr val="bg1"/>
                </a:solidFill>
              </a:rPr>
              <a:t>рисунок, ж</a:t>
            </a:r>
            <a:r>
              <a:rPr lang="uk-UA" sz="2000" dirty="0">
                <a:solidFill>
                  <a:schemeClr val="bg1"/>
                </a:solidFill>
              </a:rPr>
              <a:t>). Це дозволяє зменшити займану верстатом виробничу площу та кількість обслуговуючого персоналу, а також підвищити продуктивність праці.</a:t>
            </a:r>
            <a:endParaRPr lang="ru-RU" sz="2000" dirty="0">
              <a:solidFill>
                <a:schemeClr val="bg1"/>
              </a:solidFill>
            </a:endParaRPr>
          </a:p>
        </p:txBody>
      </p:sp>
    </p:spTree>
    <p:extLst>
      <p:ext uri="{BB962C8B-B14F-4D97-AF65-F5344CB8AC3E}">
        <p14:creationId xmlns:p14="http://schemas.microsoft.com/office/powerpoint/2010/main" val="2233988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85292"/>
            <a:ext cx="8229600" cy="3771636"/>
          </a:xfrm>
        </p:spPr>
        <p:txBody>
          <a:bodyPr>
            <a:normAutofit fontScale="70000" lnSpcReduction="20000"/>
          </a:bodyPr>
          <a:lstStyle/>
          <a:p>
            <a:pPr marL="0" indent="361950" algn="just">
              <a:buNone/>
            </a:pPr>
            <a:r>
              <a:rPr lang="uk-UA" dirty="0">
                <a:solidFill>
                  <a:schemeClr val="bg1"/>
                </a:solidFill>
              </a:rPr>
              <a:t>В індивідуальному та дрібносерійному виробництвах для нарізання зубів неточних зубчастих коліс використовуються довбальні (</a:t>
            </a:r>
            <a:r>
              <a:rPr lang="uk-UA" b="1" dirty="0">
                <a:solidFill>
                  <a:schemeClr val="bg1"/>
                </a:solidFill>
              </a:rPr>
              <a:t>рисунок, з</a:t>
            </a:r>
            <a:r>
              <a:rPr lang="uk-UA" dirty="0">
                <a:solidFill>
                  <a:schemeClr val="bg1"/>
                </a:solidFill>
              </a:rPr>
              <a:t>) або стругальні верстати. Фасонні різці, що формують профіль зубів, повинні мати профіль, який відповідає западинам зуба колеса. Різець виконує зворотно-поступальне переміщення, а заготовка за кожен подвійний хід різця одержує періодичне радіальне переміщення (рух подачі). Після нарізання западини зуба заготовка приймає вихідне положення. За допомогою ділильного пристрою заготовка повертається на один зуб, потім </a:t>
            </a:r>
            <a:r>
              <a:rPr lang="uk-UA" dirty="0" err="1">
                <a:solidFill>
                  <a:schemeClr val="bg1"/>
                </a:solidFill>
              </a:rPr>
              <a:t>нарізається</a:t>
            </a:r>
            <a:r>
              <a:rPr lang="uk-UA" dirty="0">
                <a:solidFill>
                  <a:schemeClr val="bg1"/>
                </a:solidFill>
              </a:rPr>
              <a:t> сусідня западина зуба і </a:t>
            </a:r>
            <a:r>
              <a:rPr lang="uk-UA" dirty="0" err="1">
                <a:solidFill>
                  <a:schemeClr val="bg1"/>
                </a:solidFill>
              </a:rPr>
              <a:t>т.д</a:t>
            </a:r>
            <a:r>
              <a:rPr lang="uk-UA" dirty="0">
                <a:solidFill>
                  <a:schemeClr val="bg1"/>
                </a:solidFill>
              </a:rPr>
              <a:t>. Такий малопродуктивний спосіб нарізання зубів іноді застосовується в умовах ремонту за відсутності зубонарізних і горизонтально-фрезерних верстатів.</a:t>
            </a:r>
            <a:endParaRPr lang="ru-RU" dirty="0">
              <a:solidFill>
                <a:schemeClr val="bg1"/>
              </a:solidFill>
            </a:endParaRPr>
          </a:p>
        </p:txBody>
      </p:sp>
    </p:spTree>
    <p:extLst>
      <p:ext uri="{BB962C8B-B14F-4D97-AF65-F5344CB8AC3E}">
        <p14:creationId xmlns:p14="http://schemas.microsoft.com/office/powerpoint/2010/main" val="312886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6622" t="10000" r="3765"/>
          <a:stretch/>
        </p:blipFill>
        <p:spPr>
          <a:xfrm>
            <a:off x="539552" y="481236"/>
            <a:ext cx="7848872" cy="4847833"/>
          </a:xfrm>
          <a:prstGeom prst="rect">
            <a:avLst/>
          </a:prstGeom>
        </p:spPr>
      </p:pic>
    </p:spTree>
    <p:extLst>
      <p:ext uri="{BB962C8B-B14F-4D97-AF65-F5344CB8AC3E}">
        <p14:creationId xmlns:p14="http://schemas.microsoft.com/office/powerpoint/2010/main" val="256423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828435"/>
          </a:xfrm>
        </p:spPr>
        <p:txBody>
          <a:bodyPr>
            <a:noAutofit/>
          </a:bodyPr>
          <a:lstStyle/>
          <a:p>
            <a:r>
              <a:rPr lang="uk-UA" sz="2800" b="1" dirty="0">
                <a:solidFill>
                  <a:schemeClr val="bg1"/>
                </a:solidFill>
              </a:rPr>
              <a:t>15.3. Нарізання циліндричних зубчастих коліс методом </a:t>
            </a:r>
            <a:r>
              <a:rPr lang="uk-UA" sz="2800" b="1" dirty="0" err="1">
                <a:solidFill>
                  <a:schemeClr val="bg1"/>
                </a:solidFill>
              </a:rPr>
              <a:t>зуботочіння</a:t>
            </a:r>
            <a:endParaRPr lang="ru-RU" sz="2800" dirty="0">
              <a:solidFill>
                <a:schemeClr val="bg1"/>
              </a:solidFill>
            </a:endParaRPr>
          </a:p>
        </p:txBody>
      </p:sp>
      <p:sp>
        <p:nvSpPr>
          <p:cNvPr id="3" name="Объект 2"/>
          <p:cNvSpPr>
            <a:spLocks noGrp="1"/>
          </p:cNvSpPr>
          <p:nvPr>
            <p:ph idx="1"/>
          </p:nvPr>
        </p:nvSpPr>
        <p:spPr>
          <a:xfrm>
            <a:off x="251520" y="1092374"/>
            <a:ext cx="4752528" cy="4429422"/>
          </a:xfrm>
        </p:spPr>
        <p:txBody>
          <a:bodyPr>
            <a:noAutofit/>
          </a:bodyPr>
          <a:lstStyle/>
          <a:p>
            <a:pPr marL="0" indent="361950" algn="just">
              <a:spcBef>
                <a:spcPts val="0"/>
              </a:spcBef>
              <a:buNone/>
            </a:pPr>
            <a:r>
              <a:rPr lang="uk-UA" sz="1800" dirty="0">
                <a:solidFill>
                  <a:schemeClr val="bg1"/>
                </a:solidFill>
              </a:rPr>
              <a:t>Метод нарізання зубів, що називається </a:t>
            </a:r>
            <a:r>
              <a:rPr lang="uk-UA" sz="1800" dirty="0" err="1">
                <a:solidFill>
                  <a:schemeClr val="bg1"/>
                </a:solidFill>
              </a:rPr>
              <a:t>зуботочінням</a:t>
            </a:r>
            <a:r>
              <a:rPr lang="uk-UA" sz="1800" dirty="0">
                <a:solidFill>
                  <a:schemeClr val="bg1"/>
                </a:solidFill>
              </a:rPr>
              <a:t>, призначений для нарізання прямих і косих зубів циліндричних зубчастих коліс на зубофрезерних верстатах за допомогою </a:t>
            </a:r>
            <a:r>
              <a:rPr lang="uk-UA" sz="1800" dirty="0" err="1">
                <a:solidFill>
                  <a:schemeClr val="bg1"/>
                </a:solidFill>
              </a:rPr>
              <a:t>довбача</a:t>
            </a:r>
            <a:r>
              <a:rPr lang="uk-UA" sz="1800" dirty="0">
                <a:solidFill>
                  <a:schemeClr val="bg1"/>
                </a:solidFill>
              </a:rPr>
              <a:t>, який використовується як </a:t>
            </a:r>
            <a:r>
              <a:rPr lang="uk-UA" sz="1800" dirty="0" err="1">
                <a:solidFill>
                  <a:schemeClr val="bg1"/>
                </a:solidFill>
              </a:rPr>
              <a:t>багаторізцевий</a:t>
            </a:r>
            <a:r>
              <a:rPr lang="uk-UA" sz="1800" dirty="0">
                <a:solidFill>
                  <a:schemeClr val="bg1"/>
                </a:solidFill>
              </a:rPr>
              <a:t> інструмент.</a:t>
            </a:r>
            <a:endParaRPr lang="ru-RU" sz="1800" dirty="0">
              <a:solidFill>
                <a:schemeClr val="bg1"/>
              </a:solidFill>
            </a:endParaRPr>
          </a:p>
          <a:p>
            <a:pPr marL="0" indent="361950" algn="just">
              <a:spcBef>
                <a:spcPts val="0"/>
              </a:spcBef>
              <a:buNone/>
            </a:pPr>
            <a:r>
              <a:rPr lang="uk-UA" sz="1800" dirty="0">
                <a:solidFill>
                  <a:schemeClr val="bg1"/>
                </a:solidFill>
              </a:rPr>
              <a:t>Зачеплення інструмента із зубчастим колесом, що </a:t>
            </a:r>
            <a:r>
              <a:rPr lang="uk-UA" sz="1800" dirty="0" err="1">
                <a:solidFill>
                  <a:schemeClr val="bg1"/>
                </a:solidFill>
              </a:rPr>
              <a:t>нарізається</a:t>
            </a:r>
            <a:r>
              <a:rPr lang="uk-UA" sz="1800" dirty="0">
                <a:solidFill>
                  <a:schemeClr val="bg1"/>
                </a:solidFill>
              </a:rPr>
              <a:t>, розглядається як зачеплення двох гвинтових зубчастих коліс, при якому відбувається поздовжнє ковзання поверхонь зубів. В даному випадку – це рух, який здійснює процес різання. На зубофрезерних верстатах замість черв’ячних фрез встановлюються </a:t>
            </a:r>
            <a:r>
              <a:rPr lang="uk-UA" sz="1800" dirty="0" err="1">
                <a:solidFill>
                  <a:schemeClr val="bg1"/>
                </a:solidFill>
              </a:rPr>
              <a:t>довбачі</a:t>
            </a:r>
            <a:r>
              <a:rPr lang="uk-UA" sz="1800" dirty="0">
                <a:solidFill>
                  <a:schemeClr val="bg1"/>
                </a:solidFill>
              </a:rPr>
              <a:t> під кутом до осі заготовки.</a:t>
            </a:r>
            <a:endParaRPr lang="ru-RU" sz="1800" dirty="0">
              <a:solidFill>
                <a:schemeClr val="bg1"/>
              </a:solidFill>
            </a:endParaRPr>
          </a:p>
        </p:txBody>
      </p:sp>
      <p:pic>
        <p:nvPicPr>
          <p:cNvPr id="4" name="Рисунок 3"/>
          <p:cNvPicPr/>
          <p:nvPr/>
        </p:nvPicPr>
        <p:blipFill>
          <a:blip r:embed="rId2"/>
          <a:stretch>
            <a:fillRect/>
          </a:stretch>
        </p:blipFill>
        <p:spPr>
          <a:xfrm>
            <a:off x="5024214" y="1633364"/>
            <a:ext cx="3732659" cy="2992164"/>
          </a:xfrm>
          <a:prstGeom prst="rect">
            <a:avLst/>
          </a:prstGeom>
        </p:spPr>
      </p:pic>
    </p:spTree>
    <p:extLst>
      <p:ext uri="{BB962C8B-B14F-4D97-AF65-F5344CB8AC3E}">
        <p14:creationId xmlns:p14="http://schemas.microsoft.com/office/powerpoint/2010/main" val="3939337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841276"/>
            <a:ext cx="7416824" cy="3383200"/>
          </a:xfrm>
        </p:spPr>
        <p:txBody>
          <a:bodyPr>
            <a:noAutofit/>
          </a:bodyPr>
          <a:lstStyle/>
          <a:p>
            <a:pPr marL="0" indent="365125" algn="just">
              <a:buNone/>
            </a:pPr>
            <a:r>
              <a:rPr lang="uk-UA" sz="2200" dirty="0">
                <a:solidFill>
                  <a:schemeClr val="bg1"/>
                </a:solidFill>
              </a:rPr>
              <a:t>Кути </a:t>
            </a:r>
            <a:r>
              <a:rPr lang="uk-UA" sz="2200" dirty="0" err="1">
                <a:solidFill>
                  <a:schemeClr val="bg1"/>
                </a:solidFill>
              </a:rPr>
              <a:t>довбача</a:t>
            </a:r>
            <a:r>
              <a:rPr lang="uk-UA" sz="2200" dirty="0">
                <a:solidFill>
                  <a:schemeClr val="bg1"/>
                </a:solidFill>
              </a:rPr>
              <a:t> і заготовки підбираються таким чином, щоб різниця між кутами гвинтової лінії інструмента і заготовки не дорівнювала нулю. Нарізання прямих зубів проводиться </a:t>
            </a:r>
            <a:r>
              <a:rPr lang="uk-UA" sz="2200" dirty="0" err="1">
                <a:solidFill>
                  <a:schemeClr val="bg1"/>
                </a:solidFill>
              </a:rPr>
              <a:t>косозубими</a:t>
            </a:r>
            <a:r>
              <a:rPr lang="uk-UA" sz="2200" dirty="0">
                <a:solidFill>
                  <a:schemeClr val="bg1"/>
                </a:solidFill>
              </a:rPr>
              <a:t> </a:t>
            </a:r>
            <a:r>
              <a:rPr lang="uk-UA" sz="2200" dirty="0" err="1">
                <a:solidFill>
                  <a:schemeClr val="bg1"/>
                </a:solidFill>
              </a:rPr>
              <a:t>довбачами</a:t>
            </a:r>
            <a:r>
              <a:rPr lang="uk-UA" sz="2200" dirty="0">
                <a:solidFill>
                  <a:schemeClr val="bg1"/>
                </a:solidFill>
              </a:rPr>
              <a:t> (</a:t>
            </a:r>
            <a:r>
              <a:rPr lang="uk-UA" sz="2200" b="1" dirty="0">
                <a:solidFill>
                  <a:schemeClr val="bg1"/>
                </a:solidFill>
              </a:rPr>
              <a:t>рисунок, а</a:t>
            </a:r>
            <a:r>
              <a:rPr lang="uk-UA" sz="2200" dirty="0">
                <a:solidFill>
                  <a:schemeClr val="bg1"/>
                </a:solidFill>
              </a:rPr>
              <a:t>), а нарізання косих зубів з кутом нахилу </a:t>
            </a:r>
            <a:r>
              <a:rPr lang="uk-UA" sz="2200" b="1" dirty="0">
                <a:solidFill>
                  <a:schemeClr val="bg1"/>
                </a:solidFill>
              </a:rPr>
              <a:t>45°</a:t>
            </a:r>
            <a:r>
              <a:rPr lang="uk-UA" sz="2200" dirty="0">
                <a:solidFill>
                  <a:schemeClr val="bg1"/>
                </a:solidFill>
              </a:rPr>
              <a:t> – прямозубими </a:t>
            </a:r>
            <a:r>
              <a:rPr lang="uk-UA" sz="2200" dirty="0" err="1">
                <a:solidFill>
                  <a:schemeClr val="bg1"/>
                </a:solidFill>
              </a:rPr>
              <a:t>довбачами</a:t>
            </a:r>
            <a:r>
              <a:rPr lang="uk-UA" sz="2200" dirty="0">
                <a:solidFill>
                  <a:schemeClr val="bg1"/>
                </a:solidFill>
              </a:rPr>
              <a:t> (</a:t>
            </a:r>
            <a:r>
              <a:rPr lang="uk-UA" sz="2200" b="1" dirty="0">
                <a:solidFill>
                  <a:schemeClr val="bg1"/>
                </a:solidFill>
              </a:rPr>
              <a:t>рисунок, б</a:t>
            </a:r>
            <a:r>
              <a:rPr lang="uk-UA" sz="2200" dirty="0">
                <a:solidFill>
                  <a:schemeClr val="bg1"/>
                </a:solidFill>
              </a:rPr>
              <a:t>). Продуктивність цього методу в </a:t>
            </a:r>
            <a:r>
              <a:rPr lang="uk-UA" sz="2200" b="1" dirty="0">
                <a:solidFill>
                  <a:schemeClr val="bg1"/>
                </a:solidFill>
              </a:rPr>
              <a:t>2–4</a:t>
            </a:r>
            <a:r>
              <a:rPr lang="uk-UA" sz="2200" dirty="0">
                <a:solidFill>
                  <a:schemeClr val="bg1"/>
                </a:solidFill>
              </a:rPr>
              <a:t> рази вища продуктивності </a:t>
            </a:r>
            <a:r>
              <a:rPr lang="uk-UA" sz="2200" dirty="0" err="1">
                <a:solidFill>
                  <a:schemeClr val="bg1"/>
                </a:solidFill>
              </a:rPr>
              <a:t>зубофрезерування</a:t>
            </a:r>
            <a:r>
              <a:rPr lang="uk-UA" sz="2200" dirty="0">
                <a:solidFill>
                  <a:schemeClr val="bg1"/>
                </a:solidFill>
              </a:rPr>
              <a:t> </a:t>
            </a:r>
            <a:r>
              <a:rPr lang="uk-UA" sz="2200" dirty="0" err="1">
                <a:solidFill>
                  <a:schemeClr val="bg1"/>
                </a:solidFill>
              </a:rPr>
              <a:t>однозахідною</a:t>
            </a:r>
            <a:r>
              <a:rPr lang="uk-UA" sz="2200" dirty="0">
                <a:solidFill>
                  <a:schemeClr val="bg1"/>
                </a:solidFill>
              </a:rPr>
              <a:t> фрезою.</a:t>
            </a:r>
            <a:endParaRPr lang="ru-RU" sz="2200" dirty="0">
              <a:solidFill>
                <a:schemeClr val="bg1"/>
              </a:solidFill>
            </a:endParaRPr>
          </a:p>
        </p:txBody>
      </p:sp>
    </p:spTree>
    <p:extLst>
      <p:ext uri="{BB962C8B-B14F-4D97-AF65-F5344CB8AC3E}">
        <p14:creationId xmlns:p14="http://schemas.microsoft.com/office/powerpoint/2010/main" val="809338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Autofit/>
          </a:bodyPr>
          <a:lstStyle/>
          <a:p>
            <a:r>
              <a:rPr lang="uk-UA" sz="3200" b="1" dirty="0">
                <a:solidFill>
                  <a:schemeClr val="bg1"/>
                </a:solidFill>
              </a:rPr>
              <a:t>15.4. Протягування зубів зубчастих коліс</a:t>
            </a:r>
            <a:endParaRPr lang="ru-RU" sz="3200" dirty="0">
              <a:solidFill>
                <a:schemeClr val="bg1"/>
              </a:solidFill>
            </a:endParaRPr>
          </a:p>
        </p:txBody>
      </p:sp>
      <p:sp>
        <p:nvSpPr>
          <p:cNvPr id="3" name="Объект 2"/>
          <p:cNvSpPr>
            <a:spLocks noGrp="1"/>
          </p:cNvSpPr>
          <p:nvPr>
            <p:ph idx="1"/>
          </p:nvPr>
        </p:nvSpPr>
        <p:spPr>
          <a:xfrm>
            <a:off x="457200" y="1489348"/>
            <a:ext cx="8229600" cy="3888432"/>
          </a:xfrm>
        </p:spPr>
        <p:txBody>
          <a:bodyPr>
            <a:normAutofit fontScale="70000" lnSpcReduction="20000"/>
          </a:bodyPr>
          <a:lstStyle/>
          <a:p>
            <a:pPr marL="0" indent="365125" algn="just">
              <a:buNone/>
            </a:pPr>
            <a:r>
              <a:rPr lang="uk-UA" dirty="0">
                <a:solidFill>
                  <a:schemeClr val="bg1"/>
                </a:solidFill>
              </a:rPr>
              <a:t>Протягування зовнішніх і внутрішніх поверхонь складних фасонних форм забезпечує високу продуктивність та точність обробки. Тому цей спосіб також застосовується для нарізання зубів. Обробка протягуванням западин між двома або декількома зубами проводиться послідовно протягуванням з профілем, що відповідає профілю зубів зубчастого колеса, яке </a:t>
            </a:r>
            <a:r>
              <a:rPr lang="uk-UA" dirty="0" err="1">
                <a:solidFill>
                  <a:schemeClr val="bg1"/>
                </a:solidFill>
              </a:rPr>
              <a:t>нарізається</a:t>
            </a:r>
            <a:r>
              <a:rPr lang="uk-UA" dirty="0">
                <a:solidFill>
                  <a:schemeClr val="bg1"/>
                </a:solidFill>
              </a:rPr>
              <a:t>. Після кожного ходу протяжки, за який вона обробляє западину між двома чи декількома зубами (в залежності від конструкції протяжки), заготовка повертається за допомогою ділильного механізму стола. Таким способом нарізуються зуби вінців великих розмірів на вертикальних протяжних верстатах з круглим поворотним столом. При цьому формується досить точний профіль зубів, але досягти високої точності кроку важко через похибки ділильного механізму стола.</a:t>
            </a:r>
            <a:endParaRPr lang="ru-RU" dirty="0">
              <a:solidFill>
                <a:schemeClr val="bg1"/>
              </a:solidFill>
            </a:endParaRPr>
          </a:p>
        </p:txBody>
      </p:sp>
    </p:spTree>
    <p:extLst>
      <p:ext uri="{BB962C8B-B14F-4D97-AF65-F5344CB8AC3E}">
        <p14:creationId xmlns:p14="http://schemas.microsoft.com/office/powerpoint/2010/main" val="2056186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97260"/>
            <a:ext cx="4564757" cy="4392488"/>
          </a:xfrm>
        </p:spPr>
        <p:txBody>
          <a:bodyPr>
            <a:normAutofit/>
          </a:bodyPr>
          <a:lstStyle/>
          <a:p>
            <a:pPr marL="0" indent="365125" algn="just">
              <a:buNone/>
            </a:pPr>
            <a:r>
              <a:rPr lang="uk-UA" sz="2000" dirty="0">
                <a:solidFill>
                  <a:schemeClr val="bg1"/>
                </a:solidFill>
              </a:rPr>
              <a:t>Протяжками зубчасті сектори обробляються на звичайних горизонтально-протяжних верстатах. При цьому за один хід протяжки </a:t>
            </a:r>
            <a:r>
              <a:rPr lang="uk-UA" sz="2000" b="1" dirty="0">
                <a:solidFill>
                  <a:schemeClr val="bg1"/>
                </a:solidFill>
              </a:rPr>
              <a:t>2</a:t>
            </a:r>
            <a:r>
              <a:rPr lang="uk-UA" sz="2000" dirty="0">
                <a:solidFill>
                  <a:schemeClr val="bg1"/>
                </a:solidFill>
              </a:rPr>
              <a:t> нарізуються всі зуби секторів без їх повороту (</a:t>
            </a:r>
            <a:r>
              <a:rPr lang="uk-UA" sz="2000" b="1" dirty="0">
                <a:solidFill>
                  <a:schemeClr val="bg1"/>
                </a:solidFill>
              </a:rPr>
              <a:t>рисунок</a:t>
            </a:r>
            <a:r>
              <a:rPr lang="uk-UA" sz="2000" dirty="0">
                <a:solidFill>
                  <a:schemeClr val="bg1"/>
                </a:solidFill>
              </a:rPr>
              <a:t>). Продуктивність такого способу обробки зубчастих секторів і точність по профілю і кроку зубів достатньо високі. Однак одночасне протягування всіх зубів зубчастих коліс не має широкого застосування через складність конструкцій протяжок і ускладнень при видаленні стружки.</a:t>
            </a:r>
            <a:endParaRPr lang="ru-RU" sz="2000" dirty="0">
              <a:solidFill>
                <a:schemeClr val="bg1"/>
              </a:solidFill>
            </a:endParaRPr>
          </a:p>
        </p:txBody>
      </p:sp>
      <p:pic>
        <p:nvPicPr>
          <p:cNvPr id="4" name="Рисунок 3"/>
          <p:cNvPicPr/>
          <p:nvPr/>
        </p:nvPicPr>
        <p:blipFill>
          <a:blip r:embed="rId2"/>
          <a:stretch>
            <a:fillRect/>
          </a:stretch>
        </p:blipFill>
        <p:spPr>
          <a:xfrm>
            <a:off x="5032301" y="1129308"/>
            <a:ext cx="3686175" cy="2847975"/>
          </a:xfrm>
          <a:prstGeom prst="rect">
            <a:avLst/>
          </a:prstGeom>
        </p:spPr>
      </p:pic>
    </p:spTree>
    <p:extLst>
      <p:ext uri="{BB962C8B-B14F-4D97-AF65-F5344CB8AC3E}">
        <p14:creationId xmlns:p14="http://schemas.microsoft.com/office/powerpoint/2010/main" val="2936344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7328" y="553244"/>
            <a:ext cx="8229600" cy="684419"/>
          </a:xfrm>
        </p:spPr>
        <p:txBody>
          <a:bodyPr>
            <a:noAutofit/>
          </a:bodyPr>
          <a:lstStyle/>
          <a:p>
            <a:r>
              <a:rPr lang="uk-UA" sz="3000" b="1" dirty="0">
                <a:solidFill>
                  <a:schemeClr val="bg1"/>
                </a:solidFill>
              </a:rPr>
              <a:t>15.5. Нарізання зубів конічних зубчастих коліс</a:t>
            </a:r>
            <a:endParaRPr lang="ru-RU" sz="3000" dirty="0">
              <a:solidFill>
                <a:schemeClr val="bg1"/>
              </a:solidFill>
            </a:endParaRPr>
          </a:p>
        </p:txBody>
      </p:sp>
      <p:sp>
        <p:nvSpPr>
          <p:cNvPr id="3" name="Объект 2"/>
          <p:cNvSpPr>
            <a:spLocks noGrp="1"/>
          </p:cNvSpPr>
          <p:nvPr>
            <p:ph idx="1"/>
          </p:nvPr>
        </p:nvSpPr>
        <p:spPr>
          <a:xfrm>
            <a:off x="475506" y="1489348"/>
            <a:ext cx="8003232" cy="3888432"/>
          </a:xfrm>
        </p:spPr>
        <p:txBody>
          <a:bodyPr>
            <a:normAutofit fontScale="92500" lnSpcReduction="10000"/>
          </a:bodyPr>
          <a:lstStyle/>
          <a:p>
            <a:pPr marL="0" indent="361950" algn="just">
              <a:buNone/>
            </a:pPr>
            <a:r>
              <a:rPr lang="uk-UA" sz="2400" dirty="0">
                <a:solidFill>
                  <a:schemeClr val="bg1"/>
                </a:solidFill>
              </a:rPr>
              <a:t>Для нарізання зубів конічних зубчастих коліс </a:t>
            </a:r>
            <a:r>
              <a:rPr lang="uk-UA" sz="2400" b="1" dirty="0">
                <a:solidFill>
                  <a:schemeClr val="bg1"/>
                </a:solidFill>
              </a:rPr>
              <a:t>7–8</a:t>
            </a:r>
            <a:r>
              <a:rPr lang="uk-UA" sz="2400" dirty="0">
                <a:solidFill>
                  <a:schemeClr val="bg1"/>
                </a:solidFill>
              </a:rPr>
              <a:t> ступенів точності необхідні спеціальні зубонарізні верстати. За відсутності їх конічні зубчасті колеса з прямими і косими зубами можна нарізати на універсально-фрезерних верстатах за допомогою ділильних головок дисковими модульними фрезами, звичайно, з більш низькою точністю обробки (</a:t>
            </a:r>
            <a:r>
              <a:rPr lang="uk-UA" sz="2400" b="1" dirty="0">
                <a:solidFill>
                  <a:schemeClr val="bg1"/>
                </a:solidFill>
              </a:rPr>
              <a:t>рисунок</a:t>
            </a:r>
            <a:r>
              <a:rPr lang="uk-UA" sz="2400" dirty="0">
                <a:solidFill>
                  <a:schemeClr val="bg1"/>
                </a:solidFill>
              </a:rPr>
              <a:t>).</a:t>
            </a:r>
          </a:p>
          <a:p>
            <a:pPr marL="0" indent="361950" algn="just">
              <a:buNone/>
            </a:pPr>
            <a:r>
              <a:rPr lang="uk-UA" sz="2400" dirty="0">
                <a:solidFill>
                  <a:schemeClr val="bg1"/>
                </a:solidFill>
              </a:rPr>
              <a:t>У </a:t>
            </a:r>
            <a:r>
              <a:rPr lang="uk-UA" sz="2400" dirty="0" err="1">
                <a:solidFill>
                  <a:schemeClr val="bg1"/>
                </a:solidFill>
              </a:rPr>
              <a:t>великосерійному</a:t>
            </a:r>
            <a:r>
              <a:rPr lang="uk-UA" sz="2400" dirty="0">
                <a:solidFill>
                  <a:schemeClr val="bg1"/>
                </a:solidFill>
              </a:rPr>
              <a:t> і масовому виробництвах для попереднього (чорнового) нарізання зубів невеликих конічних зубчастих коліс застосовуються зубонарізні верстати для одночасного фрезерування трьох заготовок з автоматичним розподілом процесу, зупинкою, підведенням і відведенням стола.</a:t>
            </a:r>
          </a:p>
          <a:p>
            <a:pPr marL="0" indent="361950" algn="just">
              <a:buNone/>
            </a:pPr>
            <a:endParaRPr lang="ru-RU" sz="2000" dirty="0">
              <a:solidFill>
                <a:schemeClr val="bg1"/>
              </a:solidFill>
            </a:endParaRPr>
          </a:p>
        </p:txBody>
      </p:sp>
    </p:spTree>
    <p:extLst>
      <p:ext uri="{BB962C8B-B14F-4D97-AF65-F5344CB8AC3E}">
        <p14:creationId xmlns:p14="http://schemas.microsoft.com/office/powerpoint/2010/main" val="889197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042839"/>
            <a:ext cx="4258816" cy="3773338"/>
          </a:xfrm>
        </p:spPr>
        <p:txBody>
          <a:bodyPr>
            <a:normAutofit fontScale="70000" lnSpcReduction="20000"/>
          </a:bodyPr>
          <a:lstStyle/>
          <a:p>
            <a:pPr marL="0" indent="361950">
              <a:buNone/>
            </a:pPr>
            <a:r>
              <a:rPr lang="uk-UA" dirty="0">
                <a:solidFill>
                  <a:schemeClr val="bg1"/>
                </a:solidFill>
              </a:rPr>
              <a:t>На рисунку </a:t>
            </a:r>
            <a:r>
              <a:rPr lang="uk-UA" dirty="0" err="1">
                <a:solidFill>
                  <a:schemeClr val="bg1"/>
                </a:solidFill>
              </a:rPr>
              <a:t>зубофрезерування</a:t>
            </a:r>
            <a:r>
              <a:rPr lang="uk-UA" dirty="0">
                <a:solidFill>
                  <a:schemeClr val="bg1"/>
                </a:solidFill>
              </a:rPr>
              <a:t> конічних зубчастих коліс:</a:t>
            </a:r>
            <a:endParaRPr lang="ru-RU" dirty="0">
              <a:solidFill>
                <a:schemeClr val="bg1"/>
              </a:solidFill>
            </a:endParaRPr>
          </a:p>
          <a:p>
            <a:pPr marL="0" indent="361950">
              <a:buNone/>
            </a:pPr>
            <a:r>
              <a:rPr lang="uk-UA" dirty="0">
                <a:solidFill>
                  <a:schemeClr val="bg1"/>
                </a:solidFill>
              </a:rPr>
              <a:t>а – встановлення заготовки на оправці;</a:t>
            </a:r>
            <a:endParaRPr lang="ru-RU" dirty="0">
              <a:solidFill>
                <a:schemeClr val="bg1"/>
              </a:solidFill>
            </a:endParaRPr>
          </a:p>
          <a:p>
            <a:pPr marL="0" indent="361950">
              <a:buNone/>
            </a:pPr>
            <a:r>
              <a:rPr lang="uk-UA" dirty="0">
                <a:solidFill>
                  <a:schemeClr val="bg1"/>
                </a:solidFill>
              </a:rPr>
              <a:t>б – схема фрезерування западини між зубами;</a:t>
            </a:r>
            <a:endParaRPr lang="ru-RU" dirty="0">
              <a:solidFill>
                <a:schemeClr val="bg1"/>
              </a:solidFill>
            </a:endParaRPr>
          </a:p>
          <a:p>
            <a:pPr marL="0" indent="361950">
              <a:buNone/>
            </a:pPr>
            <a:r>
              <a:rPr lang="uk-UA" dirty="0">
                <a:solidFill>
                  <a:schemeClr val="bg1"/>
                </a:solidFill>
              </a:rPr>
              <a:t>в – обробка одночасно трьох заготовок;</a:t>
            </a:r>
            <a:endParaRPr lang="ru-RU" dirty="0">
              <a:solidFill>
                <a:schemeClr val="bg1"/>
              </a:solidFill>
            </a:endParaRPr>
          </a:p>
          <a:p>
            <a:pPr marL="0" indent="361950">
              <a:buNone/>
            </a:pPr>
            <a:r>
              <a:rPr lang="uk-UA" dirty="0">
                <a:solidFill>
                  <a:schemeClr val="bg1"/>
                </a:solidFill>
              </a:rPr>
              <a:t>г – обробка однієї заготовки двома дисковими фрезами;</a:t>
            </a:r>
            <a:endParaRPr lang="ru-RU" dirty="0">
              <a:solidFill>
                <a:schemeClr val="bg1"/>
              </a:solidFill>
            </a:endParaRPr>
          </a:p>
          <a:p>
            <a:pPr marL="0" indent="361950">
              <a:buNone/>
            </a:pPr>
            <a:r>
              <a:rPr lang="uk-UA" dirty="0">
                <a:solidFill>
                  <a:schemeClr val="bg1"/>
                </a:solidFill>
              </a:rPr>
              <a:t>д – обробка трьох заготовок спеціальною дисковою фрезою</a:t>
            </a:r>
            <a:endParaRPr lang="ru-RU" dirty="0">
              <a:solidFill>
                <a:schemeClr val="bg1"/>
              </a:solidFill>
            </a:endParaRPr>
          </a:p>
        </p:txBody>
      </p:sp>
      <p:pic>
        <p:nvPicPr>
          <p:cNvPr id="4" name="Рисунок 3"/>
          <p:cNvPicPr/>
          <p:nvPr/>
        </p:nvPicPr>
        <p:blipFill rotWithShape="1">
          <a:blip r:embed="rId2"/>
          <a:srcRect l="5431"/>
          <a:stretch/>
        </p:blipFill>
        <p:spPr>
          <a:xfrm>
            <a:off x="4871070" y="769268"/>
            <a:ext cx="3833614" cy="4320480"/>
          </a:xfrm>
          <a:prstGeom prst="rect">
            <a:avLst/>
          </a:prstGeom>
        </p:spPr>
      </p:pic>
    </p:spTree>
    <p:extLst>
      <p:ext uri="{BB962C8B-B14F-4D97-AF65-F5344CB8AC3E}">
        <p14:creationId xmlns:p14="http://schemas.microsoft.com/office/powerpoint/2010/main" val="1904457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53244"/>
            <a:ext cx="8229600" cy="4680520"/>
          </a:xfrm>
        </p:spPr>
        <p:txBody>
          <a:bodyPr>
            <a:normAutofit lnSpcReduction="10000"/>
          </a:bodyPr>
          <a:lstStyle/>
          <a:p>
            <a:pPr marL="0" indent="361950" algn="just">
              <a:spcBef>
                <a:spcPts val="0"/>
              </a:spcBef>
              <a:buNone/>
            </a:pPr>
            <a:r>
              <a:rPr lang="uk-UA" sz="1900" dirty="0">
                <a:solidFill>
                  <a:schemeClr val="bg1"/>
                </a:solidFill>
              </a:rPr>
              <a:t>Схема розташування шпинделів тришпиндельного високопродуктивного верстата для одночасного фрезерування зубів на трьох заготовках, розташованих навколо спеціальної дискової фрези (</a:t>
            </a:r>
            <a:r>
              <a:rPr lang="uk-UA" sz="1900" b="1" dirty="0">
                <a:solidFill>
                  <a:schemeClr val="bg1"/>
                </a:solidFill>
              </a:rPr>
              <a:t>рисунок, д</a:t>
            </a:r>
            <a:r>
              <a:rPr lang="uk-UA" sz="1900" dirty="0">
                <a:solidFill>
                  <a:schemeClr val="bg1"/>
                </a:solidFill>
              </a:rPr>
              <a:t>). Заготовки по черзі встановлюються на оправках робочих головок. Далі головка підводиться до </a:t>
            </a:r>
            <a:r>
              <a:rPr lang="uk-UA" sz="1900" dirty="0" err="1">
                <a:solidFill>
                  <a:schemeClr val="bg1"/>
                </a:solidFill>
              </a:rPr>
              <a:t>упора</a:t>
            </a:r>
            <a:r>
              <a:rPr lang="uk-UA" sz="1900" dirty="0">
                <a:solidFill>
                  <a:schemeClr val="bg1"/>
                </a:solidFill>
              </a:rPr>
              <a:t> і включається самохід. Всі інші рухи виконуються автоматично: робоча подача, відведення колеса, що </a:t>
            </a:r>
            <a:r>
              <a:rPr lang="uk-UA" sz="1900" dirty="0" err="1">
                <a:solidFill>
                  <a:schemeClr val="bg1"/>
                </a:solidFill>
              </a:rPr>
              <a:t>нарізається</a:t>
            </a:r>
            <a:r>
              <a:rPr lang="uk-UA" sz="1900" dirty="0">
                <a:solidFill>
                  <a:schemeClr val="bg1"/>
                </a:solidFill>
              </a:rPr>
              <a:t>, і поворот його на один зуб, наступне підведення, вимикання, коли інші дві головки продовжують працювати.</a:t>
            </a:r>
            <a:endParaRPr lang="ru-RU" sz="1900" dirty="0">
              <a:solidFill>
                <a:schemeClr val="bg1"/>
              </a:solidFill>
            </a:endParaRPr>
          </a:p>
          <a:p>
            <a:pPr marL="0" indent="361950" algn="just">
              <a:spcBef>
                <a:spcPts val="0"/>
              </a:spcBef>
              <a:buNone/>
            </a:pPr>
            <a:r>
              <a:rPr lang="uk-UA" sz="1900" dirty="0">
                <a:solidFill>
                  <a:schemeClr val="bg1"/>
                </a:solidFill>
              </a:rPr>
              <a:t>Кінцеве чистове нарізання зубів </a:t>
            </a:r>
            <a:r>
              <a:rPr lang="uk-UA" sz="1900" b="1" dirty="0">
                <a:solidFill>
                  <a:schemeClr val="bg1"/>
                </a:solidFill>
              </a:rPr>
              <a:t>7 - 8 </a:t>
            </a:r>
            <a:r>
              <a:rPr lang="uk-UA" sz="1900" dirty="0">
                <a:solidFill>
                  <a:schemeClr val="bg1"/>
                </a:solidFill>
              </a:rPr>
              <a:t>ступенів точності виконується струганням на зубостругальних верстатах (</a:t>
            </a:r>
            <a:r>
              <a:rPr lang="uk-UA" sz="1900" b="1" dirty="0">
                <a:solidFill>
                  <a:schemeClr val="bg1"/>
                </a:solidFill>
              </a:rPr>
              <a:t>рисунок, а</a:t>
            </a:r>
            <a:r>
              <a:rPr lang="uk-UA" sz="1900" dirty="0">
                <a:solidFill>
                  <a:schemeClr val="bg1"/>
                </a:solidFill>
              </a:rPr>
              <a:t>). Ці верстати працюють за методом обкатування (</a:t>
            </a:r>
            <a:r>
              <a:rPr lang="uk-UA" sz="1900" b="1" dirty="0">
                <a:solidFill>
                  <a:schemeClr val="bg1"/>
                </a:solidFill>
              </a:rPr>
              <a:t>рисунок, б</a:t>
            </a:r>
            <a:r>
              <a:rPr lang="uk-UA" sz="1900" dirty="0">
                <a:solidFill>
                  <a:schemeClr val="bg1"/>
                </a:solidFill>
              </a:rPr>
              <a:t>). При цьому два стругальних різці (</a:t>
            </a:r>
            <a:r>
              <a:rPr lang="uk-UA" sz="1900" b="1" dirty="0">
                <a:solidFill>
                  <a:schemeClr val="bg1"/>
                </a:solidFill>
              </a:rPr>
              <a:t>1</a:t>
            </a:r>
            <a:r>
              <a:rPr lang="uk-UA" sz="1900" dirty="0">
                <a:solidFill>
                  <a:schemeClr val="bg1"/>
                </a:solidFill>
              </a:rPr>
              <a:t> і </a:t>
            </a:r>
            <a:r>
              <a:rPr lang="uk-UA" sz="1900" b="1" dirty="0">
                <a:solidFill>
                  <a:schemeClr val="bg1"/>
                </a:solidFill>
              </a:rPr>
              <a:t>2</a:t>
            </a:r>
            <a:r>
              <a:rPr lang="uk-UA" sz="1900" dirty="0">
                <a:solidFill>
                  <a:schemeClr val="bg1"/>
                </a:solidFill>
              </a:rPr>
              <a:t>) виконують прямолінійні зворотно-поступальні рухи вздовж зубів оброблюваної заготовки. При зворотному ході різці ненабагато відводяться від оброблюваної поверхні для зменшення зносу різальної кромки від тертя. Взаємне обкатування заготовки і різців забезпечує одержання профілю евольвенти. Час нарізання зуба в залежності від матеріалу, модуля, припуску на чорнову обробку та інших факторів.</a:t>
            </a:r>
            <a:endParaRPr lang="ru-RU" sz="1900" dirty="0">
              <a:solidFill>
                <a:schemeClr val="bg1"/>
              </a:solidFill>
            </a:endParaRPr>
          </a:p>
        </p:txBody>
      </p:sp>
    </p:spTree>
    <p:extLst>
      <p:ext uri="{BB962C8B-B14F-4D97-AF65-F5344CB8AC3E}">
        <p14:creationId xmlns:p14="http://schemas.microsoft.com/office/powerpoint/2010/main" val="2804602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a:stretch>
            <a:fillRect/>
          </a:stretch>
        </p:blipFill>
        <p:spPr>
          <a:xfrm>
            <a:off x="1259632" y="841276"/>
            <a:ext cx="6645919" cy="4009801"/>
          </a:xfrm>
          <a:prstGeom prst="rect">
            <a:avLst/>
          </a:prstGeom>
        </p:spPr>
      </p:pic>
    </p:spTree>
    <p:extLst>
      <p:ext uri="{BB962C8B-B14F-4D97-AF65-F5344CB8AC3E}">
        <p14:creationId xmlns:p14="http://schemas.microsoft.com/office/powerpoint/2010/main" val="3970516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53244"/>
            <a:ext cx="8229600" cy="1019944"/>
          </a:xfrm>
        </p:spPr>
        <p:txBody>
          <a:bodyPr>
            <a:normAutofit/>
          </a:bodyPr>
          <a:lstStyle/>
          <a:p>
            <a:pPr marL="0" indent="361950" algn="just">
              <a:buNone/>
            </a:pPr>
            <a:r>
              <a:rPr lang="uk-UA" sz="2000" dirty="0">
                <a:solidFill>
                  <a:schemeClr val="bg1"/>
                </a:solidFill>
              </a:rPr>
              <a:t>Для обробки прямих зубів невеликих конічних зубчастих коліс  застосовують продуктивний метод – кругове протягання зубів (рис. 5.14, а) на спеціальних </a:t>
            </a:r>
            <a:r>
              <a:rPr lang="uk-UA" sz="2000" dirty="0" err="1">
                <a:solidFill>
                  <a:schemeClr val="bg1"/>
                </a:solidFill>
              </a:rPr>
              <a:t>зубопротяжних</a:t>
            </a:r>
            <a:r>
              <a:rPr lang="uk-UA" sz="2000" dirty="0">
                <a:solidFill>
                  <a:schemeClr val="bg1"/>
                </a:solidFill>
              </a:rPr>
              <a:t> верстатах.</a:t>
            </a:r>
            <a:endParaRPr lang="ru-RU" sz="2000" dirty="0">
              <a:solidFill>
                <a:schemeClr val="bg1"/>
              </a:solidFill>
            </a:endParaRPr>
          </a:p>
        </p:txBody>
      </p:sp>
      <p:pic>
        <p:nvPicPr>
          <p:cNvPr id="4" name="Рисунок 3" descr="Основні способи оброблення зубців конічних ЗК. — Студопедія"/>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73188"/>
            <a:ext cx="3657600" cy="3714750"/>
          </a:xfrm>
          <a:prstGeom prst="rect">
            <a:avLst/>
          </a:prstGeom>
          <a:noFill/>
          <a:ln>
            <a:noFill/>
          </a:ln>
        </p:spPr>
      </p:pic>
    </p:spTree>
    <p:extLst>
      <p:ext uri="{BB962C8B-B14F-4D97-AF65-F5344CB8AC3E}">
        <p14:creationId xmlns:p14="http://schemas.microsoft.com/office/powerpoint/2010/main" val="1691865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81236"/>
            <a:ext cx="8229600" cy="4896544"/>
          </a:xfrm>
        </p:spPr>
        <p:txBody>
          <a:bodyPr>
            <a:normAutofit fontScale="62500" lnSpcReduction="20000"/>
          </a:bodyPr>
          <a:lstStyle/>
          <a:p>
            <a:pPr marL="0" indent="361950" algn="just">
              <a:buNone/>
            </a:pPr>
            <a:r>
              <a:rPr lang="uk-UA" dirty="0"/>
              <a:t> </a:t>
            </a:r>
            <a:r>
              <a:rPr lang="uk-UA" dirty="0">
                <a:solidFill>
                  <a:schemeClr val="bg1"/>
                </a:solidFill>
              </a:rPr>
              <a:t>Різальним інструментом служить кругова протяжка  (рисунок), що складається з декількох секцій фасонних різців, наприклад, 15 секцій по п’ять різців у кожній секції. Різці зі змінним профілем розташовані в протяжці у послідовному порядку для чорнового, </a:t>
            </a:r>
            <a:r>
              <a:rPr lang="uk-UA" dirty="0" err="1">
                <a:solidFill>
                  <a:schemeClr val="bg1"/>
                </a:solidFill>
              </a:rPr>
              <a:t>напівчистового</a:t>
            </a:r>
            <a:r>
              <a:rPr lang="uk-UA" dirty="0">
                <a:solidFill>
                  <a:schemeClr val="bg1"/>
                </a:solidFill>
              </a:rPr>
              <a:t> і чистового нарізання зубів. Кожен різець при обертанні кругової протяжки знімає визначений шар металу із заготовки  відповідно до величини припуску. Протяжка обертається з постійною кутовою швидкістю і в той же час виконує поступальний рух, швидкість якого різна на окремих ділянках прохідного шляху. При чорновому і </a:t>
            </a:r>
            <a:r>
              <a:rPr lang="uk-UA" dirty="0" err="1">
                <a:solidFill>
                  <a:schemeClr val="bg1"/>
                </a:solidFill>
              </a:rPr>
              <a:t>напівчистовому</a:t>
            </a:r>
            <a:r>
              <a:rPr lang="uk-UA" dirty="0">
                <a:solidFill>
                  <a:schemeClr val="bg1"/>
                </a:solidFill>
              </a:rPr>
              <a:t> нарізанні протяжка має поступальний рух від вершин початкового конуса до його основи, а при чистовому – у зворотному напрямку – від основи до вершини. За один оберт протяжки вона повністю обробляє одну западину зубчастого колеса.</a:t>
            </a:r>
          </a:p>
          <a:p>
            <a:pPr marL="0" indent="361950" algn="just">
              <a:buNone/>
            </a:pPr>
            <a:r>
              <a:rPr lang="uk-UA" dirty="0">
                <a:solidFill>
                  <a:schemeClr val="bg1"/>
                </a:solidFill>
              </a:rPr>
              <a:t> При формоутворенні кожної западини оброблювана заготовка нерухома. Для обробки наступної западини вона повертається на один зуб в той час, коли підходить вільний від різців сектор кругової протяжки. Описаний спосіб нарізання зубів відрізняється високою продуктивністю (в </a:t>
            </a:r>
            <a:r>
              <a:rPr lang="uk-UA" b="1" dirty="0">
                <a:solidFill>
                  <a:schemeClr val="bg1"/>
                </a:solidFill>
              </a:rPr>
              <a:t>2–3</a:t>
            </a:r>
            <a:r>
              <a:rPr lang="uk-UA" dirty="0">
                <a:solidFill>
                  <a:schemeClr val="bg1"/>
                </a:solidFill>
              </a:rPr>
              <a:t> рази більшою порівняно зі струганням). В той же час точність обробки відповідає точності, що досягається при нарізанні методом обкатування.</a:t>
            </a:r>
            <a:endParaRPr lang="ru-RU" dirty="0">
              <a:solidFill>
                <a:schemeClr val="bg1"/>
              </a:solidFill>
            </a:endParaRPr>
          </a:p>
        </p:txBody>
      </p:sp>
    </p:spTree>
    <p:extLst>
      <p:ext uri="{BB962C8B-B14F-4D97-AF65-F5344CB8AC3E}">
        <p14:creationId xmlns:p14="http://schemas.microsoft.com/office/powerpoint/2010/main" val="1451285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5212"/>
            <a:ext cx="8640960" cy="1512168"/>
          </a:xfrm>
        </p:spPr>
        <p:txBody>
          <a:bodyPr>
            <a:noAutofit/>
          </a:bodyPr>
          <a:lstStyle/>
          <a:p>
            <a:r>
              <a:rPr lang="uk-UA" sz="3200" b="1" dirty="0">
                <a:solidFill>
                  <a:schemeClr val="bg1"/>
                </a:solidFill>
              </a:rPr>
              <a:t>15.1. Нарізання зубів циліндричних зубчастих коліс методом копіювання дисковими та пальцевими модульними фрезами</a:t>
            </a:r>
            <a:endParaRPr lang="ru-RU" sz="3200" dirty="0">
              <a:solidFill>
                <a:schemeClr val="bg1"/>
              </a:solidFill>
            </a:endParaRPr>
          </a:p>
        </p:txBody>
      </p:sp>
      <p:sp>
        <p:nvSpPr>
          <p:cNvPr id="5" name="Объект 4"/>
          <p:cNvSpPr>
            <a:spLocks noGrp="1"/>
          </p:cNvSpPr>
          <p:nvPr>
            <p:ph idx="1"/>
          </p:nvPr>
        </p:nvSpPr>
        <p:spPr>
          <a:xfrm>
            <a:off x="529208" y="1777380"/>
            <a:ext cx="8229600" cy="3600400"/>
          </a:xfrm>
        </p:spPr>
        <p:txBody>
          <a:bodyPr>
            <a:noAutofit/>
          </a:bodyPr>
          <a:lstStyle/>
          <a:p>
            <a:pPr marL="0" indent="365125" algn="just">
              <a:buNone/>
            </a:pPr>
            <a:r>
              <a:rPr lang="uk-UA" sz="1900" dirty="0">
                <a:solidFill>
                  <a:schemeClr val="bg1"/>
                </a:solidFill>
              </a:rPr>
              <a:t>Нарізання циліндричних зубчастих коліс із прямими зубами виконується модульними дисковими фрезами на горизонтальних та універсальних фрезерних верстатах з використанням ділильних головок. Цей метод, який називається методом копіювання, полягає в послідовному фрезеруванні западин між зубами фасонною дисковою модульною фрезою. Такі фрези виготовляються набором з </a:t>
            </a:r>
            <a:r>
              <a:rPr lang="uk-UA" sz="1900" b="1" dirty="0">
                <a:solidFill>
                  <a:schemeClr val="bg1"/>
                </a:solidFill>
              </a:rPr>
              <a:t>8</a:t>
            </a:r>
            <a:r>
              <a:rPr lang="uk-UA" sz="1900" dirty="0">
                <a:solidFill>
                  <a:schemeClr val="bg1"/>
                </a:solidFill>
              </a:rPr>
              <a:t>, </a:t>
            </a:r>
            <a:r>
              <a:rPr lang="uk-UA" sz="1900" b="1" dirty="0">
                <a:solidFill>
                  <a:schemeClr val="bg1"/>
                </a:solidFill>
              </a:rPr>
              <a:t>15</a:t>
            </a:r>
            <a:r>
              <a:rPr lang="uk-UA" sz="1900" dirty="0">
                <a:solidFill>
                  <a:schemeClr val="bg1"/>
                </a:solidFill>
              </a:rPr>
              <a:t> або </a:t>
            </a:r>
            <a:r>
              <a:rPr lang="uk-UA" sz="1900" b="1" dirty="0">
                <a:solidFill>
                  <a:schemeClr val="bg1"/>
                </a:solidFill>
              </a:rPr>
              <a:t>26</a:t>
            </a:r>
            <a:r>
              <a:rPr lang="uk-UA" sz="1900" dirty="0">
                <a:solidFill>
                  <a:schemeClr val="bg1"/>
                </a:solidFill>
              </a:rPr>
              <a:t> штук для кожного модуля. Найбільш застосовують набір фрез з </a:t>
            </a:r>
            <a:r>
              <a:rPr lang="uk-UA" sz="1900" b="1" dirty="0">
                <a:solidFill>
                  <a:schemeClr val="bg1"/>
                </a:solidFill>
              </a:rPr>
              <a:t>8</a:t>
            </a:r>
            <a:r>
              <a:rPr lang="uk-UA" sz="1900" dirty="0">
                <a:solidFill>
                  <a:schemeClr val="bg1"/>
                </a:solidFill>
              </a:rPr>
              <a:t> штук, обробка якими дозволяє одержувати зубчасті колеса </a:t>
            </a:r>
            <a:r>
              <a:rPr lang="uk-UA" sz="1900" b="1" dirty="0">
                <a:solidFill>
                  <a:schemeClr val="bg1"/>
                </a:solidFill>
              </a:rPr>
              <a:t>9</a:t>
            </a:r>
            <a:r>
              <a:rPr lang="uk-UA" sz="1900" dirty="0">
                <a:solidFill>
                  <a:schemeClr val="bg1"/>
                </a:solidFill>
              </a:rPr>
              <a:t>-го ступеня точності за ГОСТ 1643-81. Для виготовлення більш точних зубчастих коліс необхідний набір з </a:t>
            </a:r>
            <a:r>
              <a:rPr lang="uk-UA" sz="1900" b="1" dirty="0">
                <a:solidFill>
                  <a:schemeClr val="bg1"/>
                </a:solidFill>
              </a:rPr>
              <a:t>15</a:t>
            </a:r>
            <a:r>
              <a:rPr lang="uk-UA" sz="1900" dirty="0">
                <a:solidFill>
                  <a:schemeClr val="bg1"/>
                </a:solidFill>
              </a:rPr>
              <a:t> або </a:t>
            </a:r>
            <a:r>
              <a:rPr lang="uk-UA" sz="1900" b="1" dirty="0">
                <a:solidFill>
                  <a:schemeClr val="bg1"/>
                </a:solidFill>
              </a:rPr>
              <a:t>26</a:t>
            </a:r>
            <a:r>
              <a:rPr lang="uk-UA" sz="1900" dirty="0">
                <a:solidFill>
                  <a:schemeClr val="bg1"/>
                </a:solidFill>
              </a:rPr>
              <a:t> фрез. Така кількість фрез у кожному наборі необхідна тому, що для різного числа зубів колеса профілі западин між зубами різні. Кожна фреза набору призначена для визначеного інтервалу кількості зубів.</a:t>
            </a:r>
            <a:endParaRPr lang="ru-RU" sz="1900" dirty="0">
              <a:solidFill>
                <a:schemeClr val="bg1"/>
              </a:solidFill>
            </a:endParaRPr>
          </a:p>
        </p:txBody>
      </p:sp>
    </p:spTree>
    <p:extLst>
      <p:ext uri="{BB962C8B-B14F-4D97-AF65-F5344CB8AC3E}">
        <p14:creationId xmlns:p14="http://schemas.microsoft.com/office/powerpoint/2010/main" val="3081664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9228"/>
            <a:ext cx="3168352" cy="4705350"/>
          </a:xfrm>
        </p:spPr>
        <p:txBody>
          <a:bodyPr>
            <a:normAutofit/>
          </a:bodyPr>
          <a:lstStyle/>
          <a:p>
            <a:pPr marL="0" indent="0" algn="just">
              <a:buNone/>
            </a:pPr>
            <a:r>
              <a:rPr lang="uk-UA" dirty="0"/>
              <a:t> </a:t>
            </a:r>
            <a:r>
              <a:rPr lang="uk-UA" sz="2000" dirty="0">
                <a:solidFill>
                  <a:schemeClr val="bg1"/>
                </a:solidFill>
              </a:rPr>
              <a:t>Нарізання конічних зубчастих коліс з криволінійними зубами проводиться на спеціальних верстатах, що працюють методами копіювання (врізання) та обкатування (</a:t>
            </a:r>
            <a:r>
              <a:rPr lang="uk-UA" sz="2000" b="1" dirty="0">
                <a:solidFill>
                  <a:schemeClr val="bg1"/>
                </a:solidFill>
              </a:rPr>
              <a:t>рисунок</a:t>
            </a:r>
            <a:r>
              <a:rPr lang="uk-UA" sz="2000" dirty="0">
                <a:solidFill>
                  <a:schemeClr val="bg1"/>
                </a:solidFill>
              </a:rPr>
              <a:t>).</a:t>
            </a:r>
            <a:endParaRPr lang="ru-RU" sz="2000" dirty="0">
              <a:solidFill>
                <a:schemeClr val="bg1"/>
              </a:solidFill>
            </a:endParaRPr>
          </a:p>
        </p:txBody>
      </p:sp>
      <p:pic>
        <p:nvPicPr>
          <p:cNvPr id="4" name="Рисунок 3"/>
          <p:cNvPicPr/>
          <p:nvPr/>
        </p:nvPicPr>
        <p:blipFill>
          <a:blip r:embed="rId2"/>
          <a:stretch>
            <a:fillRect/>
          </a:stretch>
        </p:blipFill>
        <p:spPr>
          <a:xfrm>
            <a:off x="3772719" y="409228"/>
            <a:ext cx="4924425" cy="4705350"/>
          </a:xfrm>
          <a:prstGeom prst="rect">
            <a:avLst/>
          </a:prstGeom>
        </p:spPr>
      </p:pic>
    </p:spTree>
    <p:extLst>
      <p:ext uri="{BB962C8B-B14F-4D97-AF65-F5344CB8AC3E}">
        <p14:creationId xmlns:p14="http://schemas.microsoft.com/office/powerpoint/2010/main" val="401567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0"/>
            <a:ext cx="8229600" cy="5040560"/>
          </a:xfrm>
        </p:spPr>
        <p:txBody>
          <a:bodyPr>
            <a:noAutofit/>
          </a:bodyPr>
          <a:lstStyle/>
          <a:p>
            <a:pPr marL="0" indent="361950" algn="just">
              <a:buNone/>
            </a:pPr>
            <a:r>
              <a:rPr lang="uk-UA" sz="2000" dirty="0">
                <a:solidFill>
                  <a:schemeClr val="bg1"/>
                </a:solidFill>
              </a:rPr>
              <a:t> </a:t>
            </a:r>
            <a:r>
              <a:rPr lang="uk-UA" sz="1900" dirty="0">
                <a:solidFill>
                  <a:schemeClr val="bg1"/>
                </a:solidFill>
              </a:rPr>
              <a:t>Різальними інструментами є різальні головки переважно двох типів: суцільні та зі вставними суцільними різцями. Суцільні головки виготовляються номінальними діаметрами від </a:t>
            </a:r>
            <a:r>
              <a:rPr lang="uk-UA" sz="1900" b="1" dirty="0">
                <a:solidFill>
                  <a:schemeClr val="bg1"/>
                </a:solidFill>
              </a:rPr>
              <a:t>12,7</a:t>
            </a:r>
            <a:r>
              <a:rPr lang="uk-UA" sz="1900" dirty="0">
                <a:solidFill>
                  <a:schemeClr val="bg1"/>
                </a:solidFill>
              </a:rPr>
              <a:t> мм (</a:t>
            </a:r>
            <a:r>
              <a:rPr lang="uk-UA" sz="1900" b="1" dirty="0">
                <a:solidFill>
                  <a:schemeClr val="bg1"/>
                </a:solidFill>
              </a:rPr>
              <a:t>1/2′′</a:t>
            </a:r>
            <a:r>
              <a:rPr lang="uk-UA" sz="1900" dirty="0">
                <a:solidFill>
                  <a:schemeClr val="bg1"/>
                </a:solidFill>
              </a:rPr>
              <a:t>) до </a:t>
            </a:r>
            <a:r>
              <a:rPr lang="uk-UA" sz="1900" b="1" dirty="0">
                <a:solidFill>
                  <a:schemeClr val="bg1"/>
                </a:solidFill>
              </a:rPr>
              <a:t>50,8</a:t>
            </a:r>
            <a:r>
              <a:rPr lang="uk-UA" sz="1900" dirty="0">
                <a:solidFill>
                  <a:schemeClr val="bg1"/>
                </a:solidFill>
              </a:rPr>
              <a:t> мм (</a:t>
            </a:r>
            <a:r>
              <a:rPr lang="uk-UA" sz="1900" b="1" dirty="0">
                <a:solidFill>
                  <a:schemeClr val="bg1"/>
                </a:solidFill>
              </a:rPr>
              <a:t>2′′</a:t>
            </a:r>
            <a:r>
              <a:rPr lang="uk-UA" sz="1900" dirty="0">
                <a:solidFill>
                  <a:schemeClr val="bg1"/>
                </a:solidFill>
              </a:rPr>
              <a:t>) для нарізання зубчастих коліс дрібних модулів. Різальні головки діаметром від </a:t>
            </a:r>
            <a:r>
              <a:rPr lang="uk-UA" sz="1900" b="1" dirty="0">
                <a:solidFill>
                  <a:schemeClr val="bg1"/>
                </a:solidFill>
              </a:rPr>
              <a:t>88,9</a:t>
            </a:r>
            <a:r>
              <a:rPr lang="uk-UA" sz="1900" dirty="0">
                <a:solidFill>
                  <a:schemeClr val="bg1"/>
                </a:solidFill>
              </a:rPr>
              <a:t> мм (</a:t>
            </a:r>
            <a:r>
              <a:rPr lang="uk-UA" sz="1900" b="1" dirty="0">
                <a:solidFill>
                  <a:schemeClr val="bg1"/>
                </a:solidFill>
              </a:rPr>
              <a:t>3 1/2′′</a:t>
            </a:r>
            <a:r>
              <a:rPr lang="uk-UA" sz="1900" dirty="0">
                <a:solidFill>
                  <a:schemeClr val="bg1"/>
                </a:solidFill>
              </a:rPr>
              <a:t>) і до </a:t>
            </a:r>
            <a:r>
              <a:rPr lang="uk-UA" sz="1900" b="1" dirty="0">
                <a:solidFill>
                  <a:schemeClr val="bg1"/>
                </a:solidFill>
              </a:rPr>
              <a:t>457,2</a:t>
            </a:r>
            <a:r>
              <a:rPr lang="uk-UA" sz="1900" dirty="0">
                <a:solidFill>
                  <a:schemeClr val="bg1"/>
                </a:solidFill>
              </a:rPr>
              <a:t> мм (</a:t>
            </a:r>
            <a:r>
              <a:rPr lang="uk-UA" sz="1900" b="1" dirty="0">
                <a:solidFill>
                  <a:schemeClr val="bg1"/>
                </a:solidFill>
              </a:rPr>
              <a:t>18′′</a:t>
            </a:r>
            <a:r>
              <a:rPr lang="uk-UA" sz="1900" dirty="0">
                <a:solidFill>
                  <a:schemeClr val="bg1"/>
                </a:solidFill>
              </a:rPr>
              <a:t>) виготовляються зі вставними різцями.</a:t>
            </a:r>
            <a:endParaRPr lang="ru-RU" sz="1900" dirty="0">
              <a:solidFill>
                <a:schemeClr val="bg1"/>
              </a:solidFill>
            </a:endParaRPr>
          </a:p>
          <a:p>
            <a:pPr marL="0" indent="361950" algn="just">
              <a:buNone/>
            </a:pPr>
            <a:r>
              <a:rPr lang="uk-UA" sz="1900" dirty="0">
                <a:solidFill>
                  <a:schemeClr val="bg1"/>
                </a:solidFill>
              </a:rPr>
              <a:t>Різальні головки поділяються за видом обробки на чорнові (для чорнових ходів) і чистові (для чистових ходів), а за кількістю сторін головки, що приймають участь в різанні, – на одно-, </a:t>
            </a:r>
            <a:r>
              <a:rPr lang="uk-UA" sz="1900" dirty="0" err="1">
                <a:solidFill>
                  <a:schemeClr val="bg1"/>
                </a:solidFill>
              </a:rPr>
              <a:t>дво</a:t>
            </a:r>
            <a:r>
              <a:rPr lang="uk-UA" sz="1900" dirty="0">
                <a:solidFill>
                  <a:schemeClr val="bg1"/>
                </a:solidFill>
              </a:rPr>
              <a:t>- і тристоронні різальні головки.</a:t>
            </a:r>
            <a:endParaRPr lang="ru-RU" sz="1900" dirty="0">
              <a:solidFill>
                <a:schemeClr val="bg1"/>
              </a:solidFill>
            </a:endParaRPr>
          </a:p>
          <a:p>
            <a:pPr marL="0" indent="361950" algn="just">
              <a:buNone/>
            </a:pPr>
            <a:r>
              <a:rPr lang="uk-UA" sz="1900" dirty="0">
                <a:solidFill>
                  <a:schemeClr val="bg1"/>
                </a:solidFill>
              </a:rPr>
              <a:t>Для чорнового нарізання зубів застосовуються </a:t>
            </a:r>
            <a:r>
              <a:rPr lang="uk-UA" sz="1900" dirty="0" err="1">
                <a:solidFill>
                  <a:schemeClr val="bg1"/>
                </a:solidFill>
              </a:rPr>
              <a:t>дво</a:t>
            </a:r>
            <a:r>
              <a:rPr lang="uk-UA" sz="1900" dirty="0">
                <a:solidFill>
                  <a:schemeClr val="bg1"/>
                </a:solidFill>
              </a:rPr>
              <a:t>- і тристоронні різальні головки: двосторонні головки – для нарізання зубів методами обкатування та копіювання, а тристоронні – тільки при роботі методом копіювання. Двосторонні головки ріжуть зовнішніми і внутрішніми різцями, що розташовані почергово. Кожен різець одночасно обробляє бічну сторону зуба і частину западини (</a:t>
            </a:r>
            <a:r>
              <a:rPr lang="uk-UA" sz="1900" b="1" dirty="0">
                <a:solidFill>
                  <a:schemeClr val="bg1"/>
                </a:solidFill>
              </a:rPr>
              <a:t>рисунок, б</a:t>
            </a:r>
            <a:r>
              <a:rPr lang="uk-UA" sz="1900" dirty="0">
                <a:solidFill>
                  <a:schemeClr val="bg1"/>
                </a:solidFill>
              </a:rPr>
              <a:t>). Тристоронні головки на відміну від двосторонніх, мають зовнішні, внутрішні та середні різці. Зовнішні та внутрішні різці обробляють тільки бічні сторони зубів, а середні різці – тільки западини зубів (</a:t>
            </a:r>
            <a:r>
              <a:rPr lang="uk-UA" sz="1900" b="1" dirty="0">
                <a:solidFill>
                  <a:schemeClr val="bg1"/>
                </a:solidFill>
              </a:rPr>
              <a:t>рисунок, в</a:t>
            </a:r>
            <a:r>
              <a:rPr lang="uk-UA" sz="1900" dirty="0">
                <a:solidFill>
                  <a:schemeClr val="bg1"/>
                </a:solidFill>
              </a:rPr>
              <a:t>).</a:t>
            </a:r>
            <a:endParaRPr lang="ru-RU" sz="1900" dirty="0">
              <a:solidFill>
                <a:schemeClr val="bg1"/>
              </a:solidFill>
            </a:endParaRPr>
          </a:p>
        </p:txBody>
      </p:sp>
    </p:spTree>
    <p:extLst>
      <p:ext uri="{BB962C8B-B14F-4D97-AF65-F5344CB8AC3E}">
        <p14:creationId xmlns:p14="http://schemas.microsoft.com/office/powerpoint/2010/main" val="3223140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9228"/>
            <a:ext cx="8229600" cy="4767916"/>
          </a:xfrm>
        </p:spPr>
        <p:txBody>
          <a:bodyPr>
            <a:normAutofit fontScale="70000" lnSpcReduction="20000"/>
          </a:bodyPr>
          <a:lstStyle/>
          <a:p>
            <a:pPr marL="0" indent="361950" algn="just">
              <a:buNone/>
            </a:pPr>
            <a:r>
              <a:rPr lang="uk-UA" dirty="0">
                <a:solidFill>
                  <a:schemeClr val="bg1"/>
                </a:solidFill>
              </a:rPr>
              <a:t>Чистові різальні головки – одно- і двосторонні –використовуються головним чином для остаточного нарізання зубів після чорнового нарізання. В односторонніх головках різці всі зовнішні або всі внутрішні. Зовнішні різці служать для формоутворення ввігнутої сторони зубів, внутрішні – опуклої. Різці чистових головок зрізають метал тільки з бічних сторін зубів.</a:t>
            </a:r>
            <a:endParaRPr lang="ru-RU" dirty="0">
              <a:solidFill>
                <a:schemeClr val="bg1"/>
              </a:solidFill>
            </a:endParaRPr>
          </a:p>
          <a:p>
            <a:pPr marL="0" indent="361950" algn="just">
              <a:buNone/>
            </a:pPr>
            <a:r>
              <a:rPr lang="uk-UA" dirty="0">
                <a:solidFill>
                  <a:schemeClr val="bg1"/>
                </a:solidFill>
              </a:rPr>
              <a:t>Чорнове </a:t>
            </a:r>
            <a:r>
              <a:rPr lang="uk-UA" dirty="0" err="1">
                <a:solidFill>
                  <a:schemeClr val="bg1"/>
                </a:solidFill>
              </a:rPr>
              <a:t>зубонарізання</a:t>
            </a:r>
            <a:r>
              <a:rPr lang="uk-UA" dirty="0">
                <a:solidFill>
                  <a:schemeClr val="bg1"/>
                </a:solidFill>
              </a:rPr>
              <a:t> конічних коліс з великою кількістю зубів проводиться методом копіювання. При цьому оброблювана заготовка закріплюється нерухомо, а обертова різальна головка переміщується вздовж осі і почергово прорізає западини зубів. Цей метод більш продуктивний, ніж метод обкатування. Останній застосовується для нарізання коліс з малою кількістю зубів.</a:t>
            </a:r>
            <a:endParaRPr lang="ru-RU" dirty="0">
              <a:solidFill>
                <a:schemeClr val="bg1"/>
              </a:solidFill>
            </a:endParaRPr>
          </a:p>
          <a:p>
            <a:pPr marL="0" indent="361950" algn="just">
              <a:buNone/>
            </a:pPr>
            <a:r>
              <a:rPr lang="uk-UA" dirty="0">
                <a:solidFill>
                  <a:schemeClr val="bg1"/>
                </a:solidFill>
              </a:rPr>
              <a:t>Чистове нарізання зубів конічних коліс звичайно проводиться методом обкатування, причому колеса з великою кількістю зубів нарізуються звичайно двосторонніми головками, а з малою кількістю – односторонніми.</a:t>
            </a:r>
            <a:endParaRPr lang="ru-RU" dirty="0">
              <a:solidFill>
                <a:schemeClr val="bg1"/>
              </a:solidFill>
            </a:endParaRPr>
          </a:p>
        </p:txBody>
      </p:sp>
    </p:spTree>
    <p:extLst>
      <p:ext uri="{BB962C8B-B14F-4D97-AF65-F5344CB8AC3E}">
        <p14:creationId xmlns:p14="http://schemas.microsoft.com/office/powerpoint/2010/main" val="16379132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540403"/>
          </a:xfrm>
        </p:spPr>
        <p:txBody>
          <a:bodyPr>
            <a:normAutofit fontScale="90000"/>
          </a:bodyPr>
          <a:lstStyle/>
          <a:p>
            <a:r>
              <a:rPr lang="uk-UA" sz="3200" b="1" dirty="0">
                <a:solidFill>
                  <a:schemeClr val="bg1"/>
                </a:solidFill>
              </a:rPr>
              <a:t>15.6. Заокруглення зубів зубчастих коліс</a:t>
            </a:r>
            <a:endParaRPr lang="ru-RU" sz="3200" dirty="0">
              <a:solidFill>
                <a:schemeClr val="bg1"/>
              </a:solidFill>
            </a:endParaRPr>
          </a:p>
        </p:txBody>
      </p:sp>
      <p:sp>
        <p:nvSpPr>
          <p:cNvPr id="3" name="Объект 2"/>
          <p:cNvSpPr>
            <a:spLocks noGrp="1"/>
          </p:cNvSpPr>
          <p:nvPr>
            <p:ph idx="1"/>
          </p:nvPr>
        </p:nvSpPr>
        <p:spPr>
          <a:xfrm>
            <a:off x="457200" y="970390"/>
            <a:ext cx="4690864" cy="2607190"/>
          </a:xfrm>
        </p:spPr>
        <p:txBody>
          <a:bodyPr>
            <a:normAutofit/>
          </a:bodyPr>
          <a:lstStyle/>
          <a:p>
            <a:pPr marL="0" indent="361950" algn="just">
              <a:buNone/>
            </a:pPr>
            <a:r>
              <a:rPr lang="uk-UA" sz="2000" dirty="0">
                <a:solidFill>
                  <a:schemeClr val="bg1"/>
                </a:solidFill>
              </a:rPr>
              <a:t>У зубчастих коліс, що призначені для коробок передач та інших зубчастих коліс, що переключаються без зупинки роботи механізмів, заокруглення зубів здійснюється копіюванням на спеціальних </a:t>
            </a:r>
            <a:r>
              <a:rPr lang="uk-UA" sz="2000" dirty="0" err="1">
                <a:solidFill>
                  <a:schemeClr val="bg1"/>
                </a:solidFill>
              </a:rPr>
              <a:t>зубозаокруглюючих</a:t>
            </a:r>
            <a:r>
              <a:rPr lang="uk-UA" sz="2000" dirty="0">
                <a:solidFill>
                  <a:schemeClr val="bg1"/>
                </a:solidFill>
              </a:rPr>
              <a:t> верстатах за допомогою пальцевих фрез (</a:t>
            </a:r>
            <a:r>
              <a:rPr lang="uk-UA" sz="2000" b="1" dirty="0">
                <a:solidFill>
                  <a:schemeClr val="bg1"/>
                </a:solidFill>
              </a:rPr>
              <a:t>рисунок, а</a:t>
            </a:r>
            <a:r>
              <a:rPr lang="uk-UA" sz="2000" dirty="0">
                <a:solidFill>
                  <a:schemeClr val="bg1"/>
                </a:solidFill>
              </a:rPr>
              <a:t>).</a:t>
            </a:r>
            <a:endParaRPr lang="ru-RU" sz="2000" dirty="0">
              <a:solidFill>
                <a:schemeClr val="bg1"/>
              </a:solidFill>
            </a:endParaRPr>
          </a:p>
        </p:txBody>
      </p:sp>
      <p:pic>
        <p:nvPicPr>
          <p:cNvPr id="4" name="Рисунок 3"/>
          <p:cNvPicPr>
            <a:picLocks noChangeAspect="1"/>
          </p:cNvPicPr>
          <p:nvPr/>
        </p:nvPicPr>
        <p:blipFill>
          <a:blip r:embed="rId2"/>
          <a:stretch>
            <a:fillRect/>
          </a:stretch>
        </p:blipFill>
        <p:spPr>
          <a:xfrm>
            <a:off x="5388918" y="769268"/>
            <a:ext cx="3312368" cy="3015536"/>
          </a:xfrm>
          <a:prstGeom prst="rect">
            <a:avLst/>
          </a:prstGeom>
        </p:spPr>
      </p:pic>
      <p:sp>
        <p:nvSpPr>
          <p:cNvPr id="5" name="Прямоугольник 4"/>
          <p:cNvSpPr/>
          <p:nvPr/>
        </p:nvSpPr>
        <p:spPr>
          <a:xfrm>
            <a:off x="244700" y="3809957"/>
            <a:ext cx="8456586" cy="1754326"/>
          </a:xfrm>
          <a:prstGeom prst="rect">
            <a:avLst/>
          </a:prstGeom>
        </p:spPr>
        <p:txBody>
          <a:bodyPr wrap="square">
            <a:spAutoFit/>
          </a:bodyPr>
          <a:lstStyle/>
          <a:p>
            <a:pPr indent="361950" algn="just"/>
            <a:r>
              <a:rPr lang="ru-RU" dirty="0">
                <a:solidFill>
                  <a:schemeClr val="bg1"/>
                </a:solidFill>
              </a:rPr>
              <a:t> В </a:t>
            </a:r>
            <a:r>
              <a:rPr lang="ru-RU" dirty="0" err="1">
                <a:solidFill>
                  <a:schemeClr val="bg1"/>
                </a:solidFill>
              </a:rPr>
              <a:t>процесі</a:t>
            </a:r>
            <a:r>
              <a:rPr lang="ru-RU" dirty="0">
                <a:solidFill>
                  <a:schemeClr val="bg1"/>
                </a:solidFill>
              </a:rPr>
              <a:t> </a:t>
            </a:r>
            <a:r>
              <a:rPr lang="ru-RU" dirty="0" err="1">
                <a:solidFill>
                  <a:schemeClr val="bg1"/>
                </a:solidFill>
              </a:rPr>
              <a:t>роботи</a:t>
            </a:r>
            <a:r>
              <a:rPr lang="ru-RU" dirty="0">
                <a:solidFill>
                  <a:schemeClr val="bg1"/>
                </a:solidFill>
              </a:rPr>
              <a:t> </a:t>
            </a:r>
            <a:r>
              <a:rPr lang="ru-RU" dirty="0" err="1">
                <a:solidFill>
                  <a:schemeClr val="bg1"/>
                </a:solidFill>
              </a:rPr>
              <a:t>пальцева</a:t>
            </a:r>
            <a:r>
              <a:rPr lang="ru-RU" dirty="0">
                <a:solidFill>
                  <a:schemeClr val="bg1"/>
                </a:solidFill>
              </a:rPr>
              <a:t> фреза </a:t>
            </a:r>
            <a:r>
              <a:rPr lang="ru-RU" dirty="0" err="1">
                <a:solidFill>
                  <a:schemeClr val="bg1"/>
                </a:solidFill>
              </a:rPr>
              <a:t>обертається</a:t>
            </a:r>
            <a:r>
              <a:rPr lang="ru-RU" dirty="0">
                <a:solidFill>
                  <a:schemeClr val="bg1"/>
                </a:solidFill>
              </a:rPr>
              <a:t> і </a:t>
            </a:r>
            <a:r>
              <a:rPr lang="ru-RU" dirty="0" err="1">
                <a:solidFill>
                  <a:schemeClr val="bg1"/>
                </a:solidFill>
              </a:rPr>
              <a:t>одночасно</a:t>
            </a:r>
            <a:r>
              <a:rPr lang="ru-RU" dirty="0">
                <a:solidFill>
                  <a:schemeClr val="bg1"/>
                </a:solidFill>
              </a:rPr>
              <a:t> </a:t>
            </a:r>
            <a:r>
              <a:rPr lang="ru-RU" dirty="0" err="1">
                <a:solidFill>
                  <a:schemeClr val="bg1"/>
                </a:solidFill>
              </a:rPr>
              <a:t>переміщається</a:t>
            </a:r>
            <a:r>
              <a:rPr lang="ru-RU" dirty="0">
                <a:solidFill>
                  <a:schemeClr val="bg1"/>
                </a:solidFill>
              </a:rPr>
              <a:t> по </a:t>
            </a:r>
            <a:r>
              <a:rPr lang="ru-RU" dirty="0" err="1">
                <a:solidFill>
                  <a:schemeClr val="bg1"/>
                </a:solidFill>
              </a:rPr>
              <a:t>дузі</a:t>
            </a:r>
            <a:r>
              <a:rPr lang="ru-RU" dirty="0">
                <a:solidFill>
                  <a:schemeClr val="bg1"/>
                </a:solidFill>
              </a:rPr>
              <a:t> </a:t>
            </a:r>
            <a:r>
              <a:rPr lang="ru-RU" dirty="0" err="1">
                <a:solidFill>
                  <a:schemeClr val="bg1"/>
                </a:solidFill>
              </a:rPr>
              <a:t>із</a:t>
            </a:r>
            <a:r>
              <a:rPr lang="ru-RU" dirty="0">
                <a:solidFill>
                  <a:schemeClr val="bg1"/>
                </a:solidFill>
              </a:rPr>
              <a:t> </a:t>
            </a:r>
            <a:r>
              <a:rPr lang="ru-RU" dirty="0" err="1">
                <a:solidFill>
                  <a:schemeClr val="bg1"/>
                </a:solidFill>
              </a:rPr>
              <a:t>зворотно-поступальним</a:t>
            </a:r>
            <a:r>
              <a:rPr lang="ru-RU" dirty="0">
                <a:solidFill>
                  <a:schemeClr val="bg1"/>
                </a:solidFill>
              </a:rPr>
              <a:t> </a:t>
            </a:r>
            <a:r>
              <a:rPr lang="ru-RU" dirty="0" err="1">
                <a:solidFill>
                  <a:schemeClr val="bg1"/>
                </a:solidFill>
              </a:rPr>
              <a:t>рухом</a:t>
            </a:r>
            <a:r>
              <a:rPr lang="ru-RU" dirty="0">
                <a:solidFill>
                  <a:schemeClr val="bg1"/>
                </a:solidFill>
              </a:rPr>
              <a:t>, </a:t>
            </a:r>
            <a:r>
              <a:rPr lang="ru-RU" dirty="0" err="1">
                <a:solidFill>
                  <a:schemeClr val="bg1"/>
                </a:solidFill>
              </a:rPr>
              <a:t>огинаючи</a:t>
            </a:r>
            <a:r>
              <a:rPr lang="ru-RU" dirty="0">
                <a:solidFill>
                  <a:schemeClr val="bg1"/>
                </a:solidFill>
              </a:rPr>
              <a:t> кромку зуба </a:t>
            </a:r>
            <a:r>
              <a:rPr lang="ru-RU" dirty="0" err="1">
                <a:solidFill>
                  <a:schemeClr val="bg1"/>
                </a:solidFill>
              </a:rPr>
              <a:t>оброблюваного</a:t>
            </a:r>
            <a:r>
              <a:rPr lang="ru-RU" dirty="0">
                <a:solidFill>
                  <a:schemeClr val="bg1"/>
                </a:solidFill>
              </a:rPr>
              <a:t> колеса, </a:t>
            </a:r>
            <a:r>
              <a:rPr lang="ru-RU" dirty="0" err="1">
                <a:solidFill>
                  <a:schemeClr val="bg1"/>
                </a:solidFill>
              </a:rPr>
              <a:t>потім</a:t>
            </a:r>
            <a:r>
              <a:rPr lang="ru-RU" dirty="0">
                <a:solidFill>
                  <a:schemeClr val="bg1"/>
                </a:solidFill>
              </a:rPr>
              <a:t> </a:t>
            </a:r>
            <a:r>
              <a:rPr lang="ru-RU" dirty="0" err="1">
                <a:solidFill>
                  <a:schemeClr val="bg1"/>
                </a:solidFill>
              </a:rPr>
              <a:t>періодично</a:t>
            </a:r>
            <a:r>
              <a:rPr lang="ru-RU" dirty="0">
                <a:solidFill>
                  <a:schemeClr val="bg1"/>
                </a:solidFill>
              </a:rPr>
              <a:t> </a:t>
            </a:r>
            <a:r>
              <a:rPr lang="ru-RU" dirty="0" err="1">
                <a:solidFill>
                  <a:schemeClr val="bg1"/>
                </a:solidFill>
              </a:rPr>
              <a:t>відводиться</a:t>
            </a:r>
            <a:r>
              <a:rPr lang="ru-RU" dirty="0">
                <a:solidFill>
                  <a:schemeClr val="bg1"/>
                </a:solidFill>
              </a:rPr>
              <a:t> в </a:t>
            </a:r>
            <a:r>
              <a:rPr lang="ru-RU" dirty="0" err="1">
                <a:solidFill>
                  <a:schemeClr val="bg1"/>
                </a:solidFill>
              </a:rPr>
              <a:t>осьовому</a:t>
            </a:r>
            <a:r>
              <a:rPr lang="ru-RU" dirty="0">
                <a:solidFill>
                  <a:schemeClr val="bg1"/>
                </a:solidFill>
              </a:rPr>
              <a:t> </a:t>
            </a:r>
            <a:r>
              <a:rPr lang="ru-RU" dirty="0" err="1">
                <a:solidFill>
                  <a:schemeClr val="bg1"/>
                </a:solidFill>
              </a:rPr>
              <a:t>напрямку</a:t>
            </a:r>
            <a:r>
              <a:rPr lang="ru-RU" dirty="0">
                <a:solidFill>
                  <a:schemeClr val="bg1"/>
                </a:solidFill>
              </a:rPr>
              <a:t>, </a:t>
            </a:r>
            <a:r>
              <a:rPr lang="ru-RU" dirty="0" err="1">
                <a:solidFill>
                  <a:schemeClr val="bg1"/>
                </a:solidFill>
              </a:rPr>
              <a:t>повертається</a:t>
            </a:r>
            <a:r>
              <a:rPr lang="ru-RU" dirty="0">
                <a:solidFill>
                  <a:schemeClr val="bg1"/>
                </a:solidFill>
              </a:rPr>
              <a:t> </a:t>
            </a:r>
            <a:r>
              <a:rPr lang="ru-RU" dirty="0" err="1">
                <a:solidFill>
                  <a:schemeClr val="bg1"/>
                </a:solidFill>
              </a:rPr>
              <a:t>навколо</a:t>
            </a:r>
            <a:r>
              <a:rPr lang="ru-RU" dirty="0">
                <a:solidFill>
                  <a:schemeClr val="bg1"/>
                </a:solidFill>
              </a:rPr>
              <a:t> </a:t>
            </a:r>
            <a:r>
              <a:rPr lang="ru-RU" dirty="0" err="1">
                <a:solidFill>
                  <a:schemeClr val="bg1"/>
                </a:solidFill>
              </a:rPr>
              <a:t>осі</a:t>
            </a:r>
            <a:r>
              <a:rPr lang="ru-RU" dirty="0">
                <a:solidFill>
                  <a:schemeClr val="bg1"/>
                </a:solidFill>
              </a:rPr>
              <a:t> на один зуб і </a:t>
            </a:r>
            <a:r>
              <a:rPr lang="ru-RU" dirty="0" err="1">
                <a:solidFill>
                  <a:schemeClr val="bg1"/>
                </a:solidFill>
              </a:rPr>
              <a:t>підводиться</a:t>
            </a:r>
            <a:r>
              <a:rPr lang="ru-RU" dirty="0">
                <a:solidFill>
                  <a:schemeClr val="bg1"/>
                </a:solidFill>
              </a:rPr>
              <a:t> до </a:t>
            </a:r>
            <a:r>
              <a:rPr lang="ru-RU" dirty="0" err="1">
                <a:solidFill>
                  <a:schemeClr val="bg1"/>
                </a:solidFill>
              </a:rPr>
              <a:t>фрези</a:t>
            </a:r>
            <a:r>
              <a:rPr lang="ru-RU" dirty="0">
                <a:solidFill>
                  <a:schemeClr val="bg1"/>
                </a:solidFill>
              </a:rPr>
              <a:t>. Час </a:t>
            </a:r>
            <a:r>
              <a:rPr lang="ru-RU" dirty="0" err="1">
                <a:solidFill>
                  <a:schemeClr val="bg1"/>
                </a:solidFill>
              </a:rPr>
              <a:t>обробки</a:t>
            </a:r>
            <a:r>
              <a:rPr lang="ru-RU" dirty="0">
                <a:solidFill>
                  <a:schemeClr val="bg1"/>
                </a:solidFill>
              </a:rPr>
              <a:t> кожного </a:t>
            </a:r>
            <a:r>
              <a:rPr lang="ru-RU" dirty="0" err="1">
                <a:solidFill>
                  <a:schemeClr val="bg1"/>
                </a:solidFill>
              </a:rPr>
              <a:t>торця</a:t>
            </a:r>
            <a:r>
              <a:rPr lang="ru-RU" dirty="0">
                <a:solidFill>
                  <a:schemeClr val="bg1"/>
                </a:solidFill>
              </a:rPr>
              <a:t> зуба  – </a:t>
            </a:r>
            <a:r>
              <a:rPr lang="ru-RU" dirty="0" err="1">
                <a:solidFill>
                  <a:schemeClr val="bg1"/>
                </a:solidFill>
              </a:rPr>
              <a:t>приблизно</a:t>
            </a:r>
            <a:r>
              <a:rPr lang="ru-RU" dirty="0">
                <a:solidFill>
                  <a:schemeClr val="bg1"/>
                </a:solidFill>
              </a:rPr>
              <a:t> 3 с. Велика </a:t>
            </a:r>
            <a:r>
              <a:rPr lang="ru-RU" dirty="0" err="1">
                <a:solidFill>
                  <a:schemeClr val="bg1"/>
                </a:solidFill>
              </a:rPr>
              <a:t>продуктивність</a:t>
            </a:r>
            <a:r>
              <a:rPr lang="ru-RU" dirty="0">
                <a:solidFill>
                  <a:schemeClr val="bg1"/>
                </a:solidFill>
              </a:rPr>
              <a:t> </a:t>
            </a:r>
            <a:r>
              <a:rPr lang="ru-RU" dirty="0" err="1">
                <a:solidFill>
                  <a:schemeClr val="bg1"/>
                </a:solidFill>
              </a:rPr>
              <a:t>досягається</a:t>
            </a:r>
            <a:r>
              <a:rPr lang="ru-RU" dirty="0">
                <a:solidFill>
                  <a:schemeClr val="bg1"/>
                </a:solidFill>
              </a:rPr>
              <a:t> при </a:t>
            </a:r>
            <a:r>
              <a:rPr lang="ru-RU" dirty="0" err="1">
                <a:solidFill>
                  <a:schemeClr val="bg1"/>
                </a:solidFill>
              </a:rPr>
              <a:t>заокругленні</a:t>
            </a:r>
            <a:r>
              <a:rPr lang="ru-RU" dirty="0">
                <a:solidFill>
                  <a:schemeClr val="bg1"/>
                </a:solidFill>
              </a:rPr>
              <a:t> </a:t>
            </a:r>
            <a:r>
              <a:rPr lang="ru-RU" dirty="0" err="1">
                <a:solidFill>
                  <a:schemeClr val="bg1"/>
                </a:solidFill>
              </a:rPr>
              <a:t>зубів</a:t>
            </a:r>
            <a:r>
              <a:rPr lang="ru-RU" dirty="0">
                <a:solidFill>
                  <a:schemeClr val="bg1"/>
                </a:solidFill>
              </a:rPr>
              <a:t> </a:t>
            </a:r>
            <a:r>
              <a:rPr lang="ru-RU" dirty="0" err="1">
                <a:solidFill>
                  <a:schemeClr val="bg1"/>
                </a:solidFill>
              </a:rPr>
              <a:t>пустотілою</a:t>
            </a:r>
            <a:r>
              <a:rPr lang="ru-RU" dirty="0">
                <a:solidFill>
                  <a:schemeClr val="bg1"/>
                </a:solidFill>
              </a:rPr>
              <a:t> фрезою (рисунок, б).</a:t>
            </a:r>
          </a:p>
        </p:txBody>
      </p:sp>
    </p:spTree>
    <p:extLst>
      <p:ext uri="{BB962C8B-B14F-4D97-AF65-F5344CB8AC3E}">
        <p14:creationId xmlns:p14="http://schemas.microsoft.com/office/powerpoint/2010/main" val="23214760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84419"/>
          </a:xfrm>
        </p:spPr>
        <p:txBody>
          <a:bodyPr>
            <a:normAutofit/>
          </a:bodyPr>
          <a:lstStyle/>
          <a:p>
            <a:r>
              <a:rPr lang="uk-UA" sz="3200" b="1" dirty="0">
                <a:solidFill>
                  <a:schemeClr val="bg1"/>
                </a:solidFill>
              </a:rPr>
              <a:t>15.7. Накатування зубів зубчастих коліс</a:t>
            </a:r>
            <a:endParaRPr lang="ru-RU" sz="3200" dirty="0">
              <a:solidFill>
                <a:schemeClr val="bg1"/>
              </a:solidFill>
            </a:endParaRPr>
          </a:p>
        </p:txBody>
      </p:sp>
      <p:sp>
        <p:nvSpPr>
          <p:cNvPr id="3" name="Объект 2"/>
          <p:cNvSpPr>
            <a:spLocks noGrp="1"/>
          </p:cNvSpPr>
          <p:nvPr>
            <p:ph idx="1"/>
          </p:nvPr>
        </p:nvSpPr>
        <p:spPr/>
        <p:txBody>
          <a:bodyPr>
            <a:normAutofit fontScale="70000" lnSpcReduction="20000"/>
          </a:bodyPr>
          <a:lstStyle/>
          <a:p>
            <a:pPr marL="0" indent="361950" algn="just">
              <a:buNone/>
            </a:pPr>
            <a:r>
              <a:rPr lang="uk-UA" dirty="0">
                <a:solidFill>
                  <a:schemeClr val="bg1"/>
                </a:solidFill>
              </a:rPr>
              <a:t>Відносно новим методом обробки є накатування зубів циліндричних і конічних зубчастих коліс. Накатування у </a:t>
            </a:r>
            <a:r>
              <a:rPr lang="uk-UA" b="1" dirty="0">
                <a:solidFill>
                  <a:schemeClr val="bg1"/>
                </a:solidFill>
              </a:rPr>
              <a:t>15–20</a:t>
            </a:r>
            <a:r>
              <a:rPr lang="uk-UA" dirty="0">
                <a:solidFill>
                  <a:schemeClr val="bg1"/>
                </a:solidFill>
              </a:rPr>
              <a:t> разів продуктивніше за </a:t>
            </a:r>
            <a:r>
              <a:rPr lang="uk-UA" dirty="0" err="1">
                <a:solidFill>
                  <a:schemeClr val="bg1"/>
                </a:solidFill>
              </a:rPr>
              <a:t>зубонарізання</a:t>
            </a:r>
            <a:r>
              <a:rPr lang="uk-UA" dirty="0">
                <a:solidFill>
                  <a:schemeClr val="bg1"/>
                </a:solidFill>
              </a:rPr>
              <a:t> і, крім цього, відходи металу складають всього </a:t>
            </a:r>
            <a:r>
              <a:rPr lang="uk-UA" b="1" dirty="0">
                <a:solidFill>
                  <a:schemeClr val="bg1"/>
                </a:solidFill>
              </a:rPr>
              <a:t>3–4 %</a:t>
            </a:r>
            <a:r>
              <a:rPr lang="uk-UA" dirty="0">
                <a:solidFill>
                  <a:schemeClr val="bg1"/>
                </a:solidFill>
              </a:rPr>
              <a:t> від ваги заготовки.</a:t>
            </a:r>
            <a:endParaRPr lang="ru-RU" dirty="0">
              <a:solidFill>
                <a:schemeClr val="bg1"/>
              </a:solidFill>
            </a:endParaRPr>
          </a:p>
          <a:p>
            <a:pPr marL="0" indent="361950" algn="just">
              <a:buNone/>
            </a:pPr>
            <a:r>
              <a:rPr lang="uk-UA" dirty="0">
                <a:solidFill>
                  <a:schemeClr val="bg1"/>
                </a:solidFill>
              </a:rPr>
              <a:t>Зуби модулем до </a:t>
            </a:r>
            <a:r>
              <a:rPr lang="uk-UA" b="1" dirty="0">
                <a:solidFill>
                  <a:schemeClr val="bg1"/>
                </a:solidFill>
              </a:rPr>
              <a:t>1</a:t>
            </a:r>
            <a:r>
              <a:rPr lang="uk-UA" dirty="0">
                <a:solidFill>
                  <a:schemeClr val="bg1"/>
                </a:solidFill>
              </a:rPr>
              <a:t> мм накатуються в холодному стані, а з модулем понад 1 мм – гарячим або комбінованим (так званим </a:t>
            </a:r>
            <a:r>
              <a:rPr lang="uk-UA" dirty="0" err="1">
                <a:solidFill>
                  <a:schemeClr val="bg1"/>
                </a:solidFill>
              </a:rPr>
              <a:t>гарячо</a:t>
            </a:r>
            <a:r>
              <a:rPr lang="uk-UA" dirty="0">
                <a:solidFill>
                  <a:schemeClr val="bg1"/>
                </a:solidFill>
              </a:rPr>
              <a:t>-холодним ) способом. Вибір способу накатування зубів залежить не тільки від модуля, але й від конфігурації зубчастих коліс, необхідно ї точності зубів та матеріалу заготовок.</a:t>
            </a:r>
          </a:p>
          <a:p>
            <a:pPr marL="0" indent="361950" algn="just">
              <a:buNone/>
            </a:pPr>
            <a:r>
              <a:rPr lang="uk-UA" dirty="0">
                <a:solidFill>
                  <a:schemeClr val="bg1"/>
                </a:solidFill>
              </a:rPr>
              <a:t> У холодному стані </a:t>
            </a:r>
            <a:r>
              <a:rPr lang="uk-UA" dirty="0" err="1">
                <a:solidFill>
                  <a:schemeClr val="bg1"/>
                </a:solidFill>
              </a:rPr>
              <a:t>дрібномодульні</a:t>
            </a:r>
            <a:r>
              <a:rPr lang="uk-UA" dirty="0">
                <a:solidFill>
                  <a:schemeClr val="bg1"/>
                </a:solidFill>
              </a:rPr>
              <a:t> зубчасті колеса можна накатувати на токарних верстатах з поздовжньою подачею. Схема такого накатування показана на рисунку нижче (</a:t>
            </a:r>
            <a:r>
              <a:rPr lang="uk-UA" b="1" dirty="0">
                <a:solidFill>
                  <a:schemeClr val="bg1"/>
                </a:solidFill>
              </a:rPr>
              <a:t>рисунок, а</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568062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04412"/>
            <a:ext cx="4906888" cy="5042230"/>
          </a:xfrm>
        </p:spPr>
        <p:txBody>
          <a:bodyPr>
            <a:normAutofit lnSpcReduction="10000"/>
          </a:bodyPr>
          <a:lstStyle/>
          <a:p>
            <a:pPr marL="0" indent="361950" algn="just">
              <a:buNone/>
            </a:pPr>
            <a:r>
              <a:rPr lang="uk-UA" sz="1800" dirty="0">
                <a:solidFill>
                  <a:schemeClr val="bg1"/>
                </a:solidFill>
              </a:rPr>
              <a:t>В передньому </a:t>
            </a:r>
            <a:r>
              <a:rPr lang="uk-UA" sz="1800" b="1" dirty="0">
                <a:solidFill>
                  <a:schemeClr val="bg1"/>
                </a:solidFill>
              </a:rPr>
              <a:t>1</a:t>
            </a:r>
            <a:r>
              <a:rPr lang="uk-UA" sz="1800" dirty="0">
                <a:solidFill>
                  <a:schemeClr val="bg1"/>
                </a:solidFill>
              </a:rPr>
              <a:t> і задньому 5 центрах встановлюється оправка, що обертається від шпинделя верстата. На оправці встановлюються заготовки </a:t>
            </a:r>
            <a:r>
              <a:rPr lang="uk-UA" sz="1800" b="1" dirty="0">
                <a:solidFill>
                  <a:schemeClr val="bg1"/>
                </a:solidFill>
              </a:rPr>
              <a:t>4</a:t>
            </a:r>
            <a:r>
              <a:rPr lang="uk-UA" sz="1800" dirty="0">
                <a:solidFill>
                  <a:schemeClr val="bg1"/>
                </a:solidFill>
              </a:rPr>
              <a:t> і ділильне зубчасте колесо </a:t>
            </a:r>
            <a:r>
              <a:rPr lang="uk-UA" sz="1800" b="1" dirty="0">
                <a:solidFill>
                  <a:schemeClr val="bg1"/>
                </a:solidFill>
              </a:rPr>
              <a:t>2</a:t>
            </a:r>
            <a:r>
              <a:rPr lang="uk-UA" sz="1800" dirty="0">
                <a:solidFill>
                  <a:schemeClr val="bg1"/>
                </a:solidFill>
              </a:rPr>
              <a:t>, яке знаходиться на початку процесу в зачепленні з двома чи трьома накатниками, що закріплені на супорті верстата. При виході із зачеплення з ділильним зубчастим колесом </a:t>
            </a:r>
            <a:r>
              <a:rPr lang="uk-UA" sz="1800" b="1" dirty="0">
                <a:solidFill>
                  <a:schemeClr val="bg1"/>
                </a:solidFill>
              </a:rPr>
              <a:t>2</a:t>
            </a:r>
            <a:r>
              <a:rPr lang="uk-UA" sz="1800" dirty="0">
                <a:solidFill>
                  <a:schemeClr val="bg1"/>
                </a:solidFill>
              </a:rPr>
              <a:t> накатники приводяться в обертання зубами накатаної частини заготовок. Для утворення симетричного профілю зубів накатування проводиться спочатку в одному, а потім у зворотному напрямку з прискореним зворотним обертанням шпинделя. Накатники </a:t>
            </a:r>
            <a:r>
              <a:rPr lang="uk-UA" sz="1800" b="1" dirty="0">
                <a:solidFill>
                  <a:schemeClr val="bg1"/>
                </a:solidFill>
              </a:rPr>
              <a:t>3</a:t>
            </a:r>
            <a:r>
              <a:rPr lang="uk-UA" sz="1800" dirty="0">
                <a:solidFill>
                  <a:schemeClr val="bg1"/>
                </a:solidFill>
              </a:rPr>
              <a:t> і </a:t>
            </a:r>
            <a:r>
              <a:rPr lang="uk-UA" sz="1800" b="1" dirty="0">
                <a:solidFill>
                  <a:schemeClr val="bg1"/>
                </a:solidFill>
              </a:rPr>
              <a:t>6</a:t>
            </a:r>
            <a:r>
              <a:rPr lang="uk-UA" sz="1800" dirty="0">
                <a:solidFill>
                  <a:schemeClr val="bg1"/>
                </a:solidFill>
              </a:rPr>
              <a:t> представляють собою зубчасті колеса з модулем, який дорівнює модулю колеса, що накатуються. Кожен накатник має забірну частину для поступового утворення зубів, що накатуються. Точність зубів зубчастих коліс при холодному накатуванні досягає  8 ступені.</a:t>
            </a:r>
            <a:endParaRPr lang="ru-RU" sz="1800" dirty="0">
              <a:solidFill>
                <a:schemeClr val="bg1"/>
              </a:solidFill>
            </a:endParaRPr>
          </a:p>
        </p:txBody>
      </p:sp>
      <p:pic>
        <p:nvPicPr>
          <p:cNvPr id="4" name="Рисунок 3"/>
          <p:cNvPicPr/>
          <p:nvPr/>
        </p:nvPicPr>
        <p:blipFill>
          <a:blip r:embed="rId2"/>
          <a:stretch>
            <a:fillRect/>
          </a:stretch>
        </p:blipFill>
        <p:spPr>
          <a:xfrm>
            <a:off x="5724128" y="193204"/>
            <a:ext cx="3192785" cy="5253438"/>
          </a:xfrm>
          <a:prstGeom prst="rect">
            <a:avLst/>
          </a:prstGeom>
        </p:spPr>
      </p:pic>
    </p:spTree>
    <p:extLst>
      <p:ext uri="{BB962C8B-B14F-4D97-AF65-F5344CB8AC3E}">
        <p14:creationId xmlns:p14="http://schemas.microsoft.com/office/powerpoint/2010/main" val="28697528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337220"/>
            <a:ext cx="8424936" cy="5040560"/>
          </a:xfrm>
        </p:spPr>
        <p:txBody>
          <a:bodyPr>
            <a:noAutofit/>
          </a:bodyPr>
          <a:lstStyle/>
          <a:p>
            <a:pPr marL="0" indent="361950" algn="just">
              <a:buNone/>
            </a:pPr>
            <a:r>
              <a:rPr lang="uk-UA" sz="1900" dirty="0">
                <a:solidFill>
                  <a:schemeClr val="bg1"/>
                </a:solidFill>
              </a:rPr>
              <a:t>Розроблений </a:t>
            </a:r>
            <a:r>
              <a:rPr lang="uk-UA" sz="1900" b="1" dirty="0">
                <a:solidFill>
                  <a:schemeClr val="bg1"/>
                </a:solidFill>
              </a:rPr>
              <a:t>інший спосіб холодного накатування зубів </a:t>
            </a:r>
            <a:r>
              <a:rPr lang="uk-UA" sz="1900" dirty="0">
                <a:solidFill>
                  <a:schemeClr val="bg1"/>
                </a:solidFill>
              </a:rPr>
              <a:t>(спосіб «</a:t>
            </a:r>
            <a:r>
              <a:rPr lang="uk-UA" sz="1900" dirty="0" err="1">
                <a:solidFill>
                  <a:schemeClr val="bg1"/>
                </a:solidFill>
              </a:rPr>
              <a:t>ротофло</a:t>
            </a:r>
            <a:r>
              <a:rPr lang="uk-UA" sz="1900" dirty="0">
                <a:solidFill>
                  <a:schemeClr val="bg1"/>
                </a:solidFill>
              </a:rPr>
              <a:t>»), призначений для одержання прямих і косих зубів циліндричних зубчастих коліс і особливо зубів на кінцях валів. Сутність цього способу полягає в тому, що заготовка, встановлена в центрах спеціального пристосування, накатується двома накатниками, що мають форму плоских рейок, що подібно способу накатуванню різей.</a:t>
            </a:r>
            <a:endParaRPr lang="ru-RU" sz="1900" dirty="0">
              <a:solidFill>
                <a:schemeClr val="bg1"/>
              </a:solidFill>
            </a:endParaRPr>
          </a:p>
          <a:p>
            <a:pPr marL="0" indent="361950" algn="just">
              <a:buNone/>
            </a:pPr>
            <a:r>
              <a:rPr lang="uk-UA" sz="800" dirty="0">
                <a:solidFill>
                  <a:schemeClr val="bg1"/>
                </a:solidFill>
              </a:rPr>
              <a:t> </a:t>
            </a:r>
            <a:endParaRPr lang="ru-RU" sz="800" dirty="0">
              <a:solidFill>
                <a:schemeClr val="bg1"/>
              </a:solidFill>
            </a:endParaRPr>
          </a:p>
          <a:p>
            <a:pPr marL="0" indent="361950" algn="just">
              <a:buNone/>
            </a:pPr>
            <a:r>
              <a:rPr lang="uk-UA" sz="1900" dirty="0">
                <a:solidFill>
                  <a:schemeClr val="bg1"/>
                </a:solidFill>
              </a:rPr>
              <a:t>При гарячому накатуванні заготовки нагрівають струмами високої частоти до </a:t>
            </a:r>
            <a:r>
              <a:rPr lang="uk-UA" sz="1900" b="1" dirty="0">
                <a:solidFill>
                  <a:schemeClr val="bg1"/>
                </a:solidFill>
              </a:rPr>
              <a:t>1000–1200 °С</a:t>
            </a:r>
            <a:r>
              <a:rPr lang="uk-UA" sz="1900" dirty="0">
                <a:solidFill>
                  <a:schemeClr val="bg1"/>
                </a:solidFill>
              </a:rPr>
              <a:t> за </a:t>
            </a:r>
            <a:r>
              <a:rPr lang="uk-UA" sz="1900" b="1" dirty="0">
                <a:solidFill>
                  <a:schemeClr val="bg1"/>
                </a:solidFill>
              </a:rPr>
              <a:t>20–30 с</a:t>
            </a:r>
            <a:r>
              <a:rPr lang="uk-UA" sz="1900" dirty="0">
                <a:solidFill>
                  <a:schemeClr val="bg1"/>
                </a:solidFill>
              </a:rPr>
              <a:t> до формування зубів, після чого проводиться накатування двома накатниками. Гаряче накатування проводиться як з радіальною, так і з поздовжньою подачею на спеціальних потужних верстатах.</a:t>
            </a:r>
          </a:p>
          <a:p>
            <a:pPr marL="0" indent="361950" algn="just">
              <a:buNone/>
            </a:pPr>
            <a:endParaRPr lang="uk-UA" sz="800" dirty="0">
              <a:solidFill>
                <a:schemeClr val="bg1"/>
              </a:solidFill>
            </a:endParaRPr>
          </a:p>
          <a:p>
            <a:pPr marL="0" indent="361950" algn="just">
              <a:buNone/>
            </a:pPr>
            <a:r>
              <a:rPr lang="uk-UA" sz="1900" dirty="0">
                <a:solidFill>
                  <a:schemeClr val="bg1"/>
                </a:solidFill>
              </a:rPr>
              <a:t>Схема накатування з радіальною подачею (</a:t>
            </a:r>
            <a:r>
              <a:rPr lang="uk-UA" sz="1900" b="1" dirty="0">
                <a:solidFill>
                  <a:schemeClr val="bg1"/>
                </a:solidFill>
              </a:rPr>
              <a:t>рисунок, б</a:t>
            </a:r>
            <a:r>
              <a:rPr lang="uk-UA" sz="1900" dirty="0">
                <a:solidFill>
                  <a:schemeClr val="bg1"/>
                </a:solidFill>
              </a:rPr>
              <a:t>), де накатники </a:t>
            </a:r>
            <a:r>
              <a:rPr lang="uk-UA" sz="1900" b="1" dirty="0">
                <a:solidFill>
                  <a:schemeClr val="bg1"/>
                </a:solidFill>
              </a:rPr>
              <a:t>2</a:t>
            </a:r>
            <a:r>
              <a:rPr lang="uk-UA" sz="1900" dirty="0">
                <a:solidFill>
                  <a:schemeClr val="bg1"/>
                </a:solidFill>
              </a:rPr>
              <a:t> обертаються на шпинделях </a:t>
            </a:r>
            <a:r>
              <a:rPr lang="uk-UA" sz="1900" b="1" dirty="0">
                <a:solidFill>
                  <a:schemeClr val="bg1"/>
                </a:solidFill>
              </a:rPr>
              <a:t>1</a:t>
            </a:r>
            <a:r>
              <a:rPr lang="uk-UA" sz="1900" dirty="0">
                <a:solidFill>
                  <a:schemeClr val="bg1"/>
                </a:solidFill>
              </a:rPr>
              <a:t>, що переміщаються у поперечному напрямку. Заготовка </a:t>
            </a:r>
            <a:r>
              <a:rPr lang="uk-UA" sz="1900" b="1" dirty="0">
                <a:solidFill>
                  <a:schemeClr val="bg1"/>
                </a:solidFill>
              </a:rPr>
              <a:t>3</a:t>
            </a:r>
            <a:r>
              <a:rPr lang="uk-UA" sz="1900" dirty="0">
                <a:solidFill>
                  <a:schemeClr val="bg1"/>
                </a:solidFill>
              </a:rPr>
              <a:t>, що накатується, закріплюється на оправці </a:t>
            </a:r>
            <a:r>
              <a:rPr lang="uk-UA" sz="1900" b="1" dirty="0">
                <a:solidFill>
                  <a:schemeClr val="bg1"/>
                </a:solidFill>
              </a:rPr>
              <a:t>4</a:t>
            </a:r>
            <a:r>
              <a:rPr lang="uk-UA" sz="1900" dirty="0">
                <a:solidFill>
                  <a:schemeClr val="bg1"/>
                </a:solidFill>
              </a:rPr>
              <a:t>. Заготовка обертається як результат дії зубів накатників, що здійснюють пластичне деформування металу заготовки на величину висоти зуба. На обох торцях накатників виконані реборди </a:t>
            </a:r>
            <a:r>
              <a:rPr lang="uk-UA" sz="1900" b="1" dirty="0">
                <a:solidFill>
                  <a:schemeClr val="bg1"/>
                </a:solidFill>
              </a:rPr>
              <a:t>5</a:t>
            </a:r>
            <a:r>
              <a:rPr lang="uk-UA" sz="1900" dirty="0">
                <a:solidFill>
                  <a:schemeClr val="bg1"/>
                </a:solidFill>
              </a:rPr>
              <a:t>, що сприяють кращому заповненню форми зубів.</a:t>
            </a:r>
            <a:endParaRPr lang="ru-RU" sz="1900" dirty="0">
              <a:solidFill>
                <a:schemeClr val="bg1"/>
              </a:solidFill>
            </a:endParaRPr>
          </a:p>
        </p:txBody>
      </p:sp>
    </p:spTree>
    <p:extLst>
      <p:ext uri="{BB962C8B-B14F-4D97-AF65-F5344CB8AC3E}">
        <p14:creationId xmlns:p14="http://schemas.microsoft.com/office/powerpoint/2010/main" val="24190762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7220"/>
            <a:ext cx="8229600" cy="5040560"/>
          </a:xfrm>
        </p:spPr>
        <p:txBody>
          <a:bodyPr>
            <a:normAutofit fontScale="62500" lnSpcReduction="20000"/>
          </a:bodyPr>
          <a:lstStyle/>
          <a:p>
            <a:pPr marL="0" indent="361950" algn="just">
              <a:buNone/>
            </a:pPr>
            <a:r>
              <a:rPr lang="uk-UA" dirty="0">
                <a:solidFill>
                  <a:schemeClr val="bg1"/>
                </a:solidFill>
              </a:rPr>
              <a:t>Перед накатуванням заготовка з оправкою поміщається у високочастотний індуктор, який має форму петлі. Там вона нагрівається, потім піднімається і піддається накатуванню, причому індуктор автоматично відводиться вбік.</a:t>
            </a:r>
            <a:endParaRPr lang="ru-RU" dirty="0">
              <a:solidFill>
                <a:schemeClr val="bg1"/>
              </a:solidFill>
            </a:endParaRPr>
          </a:p>
          <a:p>
            <a:pPr marL="0" indent="361950" algn="just">
              <a:buNone/>
            </a:pPr>
            <a:r>
              <a:rPr lang="uk-UA" dirty="0">
                <a:solidFill>
                  <a:schemeClr val="bg1"/>
                </a:solidFill>
              </a:rPr>
              <a:t> </a:t>
            </a:r>
            <a:endParaRPr lang="ru-RU" dirty="0">
              <a:solidFill>
                <a:schemeClr val="bg1"/>
              </a:solidFill>
            </a:endParaRPr>
          </a:p>
          <a:p>
            <a:pPr marL="0" indent="361950" algn="just">
              <a:buNone/>
            </a:pPr>
            <a:r>
              <a:rPr lang="uk-UA" dirty="0">
                <a:solidFill>
                  <a:schemeClr val="bg1"/>
                </a:solidFill>
              </a:rPr>
              <a:t>Гаряче накатування з подовжньою подачею проводиться шляхом переміщення нагрітих в індукторі заготовок звичайно знизу вверх. Штучний час накатування зубів на заготовках зубчастих коліс з модулем </a:t>
            </a:r>
            <a:r>
              <a:rPr lang="uk-UA" b="1" dirty="0">
                <a:solidFill>
                  <a:schemeClr val="bg1"/>
                </a:solidFill>
              </a:rPr>
              <a:t>2–3</a:t>
            </a:r>
            <a:r>
              <a:rPr lang="uk-UA" dirty="0">
                <a:solidFill>
                  <a:schemeClr val="bg1"/>
                </a:solidFill>
              </a:rPr>
              <a:t> мм складає від </a:t>
            </a:r>
            <a:r>
              <a:rPr lang="uk-UA" b="1" dirty="0">
                <a:solidFill>
                  <a:schemeClr val="bg1"/>
                </a:solidFill>
              </a:rPr>
              <a:t>30</a:t>
            </a:r>
            <a:r>
              <a:rPr lang="uk-UA" dirty="0">
                <a:solidFill>
                  <a:schemeClr val="bg1"/>
                </a:solidFill>
              </a:rPr>
              <a:t> до </a:t>
            </a:r>
            <a:r>
              <a:rPr lang="uk-UA" b="1" dirty="0">
                <a:solidFill>
                  <a:schemeClr val="bg1"/>
                </a:solidFill>
              </a:rPr>
              <a:t>60</a:t>
            </a:r>
            <a:r>
              <a:rPr lang="uk-UA" dirty="0">
                <a:solidFill>
                  <a:schemeClr val="bg1"/>
                </a:solidFill>
              </a:rPr>
              <a:t> с в залежності від кількості зубів. Точність зубів таких зубчастих коліс має </a:t>
            </a:r>
            <a:r>
              <a:rPr lang="uk-UA" b="1" dirty="0">
                <a:solidFill>
                  <a:schemeClr val="bg1"/>
                </a:solidFill>
              </a:rPr>
              <a:t>9</a:t>
            </a:r>
            <a:r>
              <a:rPr lang="uk-UA" dirty="0">
                <a:solidFill>
                  <a:schemeClr val="bg1"/>
                </a:solidFill>
              </a:rPr>
              <a:t>-ий ступінь.</a:t>
            </a:r>
            <a:endParaRPr lang="ru-RU" dirty="0">
              <a:solidFill>
                <a:schemeClr val="bg1"/>
              </a:solidFill>
            </a:endParaRPr>
          </a:p>
          <a:p>
            <a:pPr marL="0" indent="361950" algn="just">
              <a:buNone/>
            </a:pPr>
            <a:r>
              <a:rPr lang="uk-UA" dirty="0">
                <a:solidFill>
                  <a:schemeClr val="bg1"/>
                </a:solidFill>
              </a:rPr>
              <a:t> </a:t>
            </a:r>
            <a:endParaRPr lang="ru-RU" dirty="0">
              <a:solidFill>
                <a:schemeClr val="bg1"/>
              </a:solidFill>
            </a:endParaRPr>
          </a:p>
          <a:p>
            <a:pPr marL="0" indent="361950" algn="just">
              <a:buNone/>
            </a:pPr>
            <a:r>
              <a:rPr lang="uk-UA" dirty="0">
                <a:solidFill>
                  <a:schemeClr val="bg1"/>
                </a:solidFill>
              </a:rPr>
              <a:t>Одним із шляхів підвищення точності зубів є застосування комбінованого накатування. Фактично це – гаряче накатування з наступним холодним калібруванням, що заміняє собою </a:t>
            </a:r>
            <a:r>
              <a:rPr lang="uk-UA" dirty="0" err="1">
                <a:solidFill>
                  <a:schemeClr val="bg1"/>
                </a:solidFill>
              </a:rPr>
              <a:t>зубофрезерування</a:t>
            </a:r>
            <a:r>
              <a:rPr lang="uk-UA" dirty="0">
                <a:solidFill>
                  <a:schemeClr val="bg1"/>
                </a:solidFill>
              </a:rPr>
              <a:t>. На калібрування зубів витрачається менше часу (в 5 і більше разів), ніж на </a:t>
            </a:r>
            <a:r>
              <a:rPr lang="uk-UA" dirty="0" err="1">
                <a:solidFill>
                  <a:schemeClr val="bg1"/>
                </a:solidFill>
              </a:rPr>
              <a:t>зубофрезерування</a:t>
            </a:r>
            <a:r>
              <a:rPr lang="uk-UA" dirty="0">
                <a:solidFill>
                  <a:schemeClr val="bg1"/>
                </a:solidFill>
              </a:rPr>
              <a:t>. Точність зубів після калібрування відповідає точності обробки зубів під шевінгування. В даний час накатуються в гарячому стані зуби конічних коліс з великим модулем.</a:t>
            </a:r>
            <a:endParaRPr lang="ru-RU" dirty="0">
              <a:solidFill>
                <a:schemeClr val="bg1"/>
              </a:solidFill>
            </a:endParaRPr>
          </a:p>
        </p:txBody>
      </p:sp>
    </p:spTree>
    <p:extLst>
      <p:ext uri="{BB962C8B-B14F-4D97-AF65-F5344CB8AC3E}">
        <p14:creationId xmlns:p14="http://schemas.microsoft.com/office/powerpoint/2010/main" val="1977878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5212"/>
            <a:ext cx="8229600" cy="5112568"/>
          </a:xfrm>
        </p:spPr>
        <p:txBody>
          <a:bodyPr>
            <a:normAutofit fontScale="55000" lnSpcReduction="20000"/>
          </a:bodyPr>
          <a:lstStyle/>
          <a:p>
            <a:pPr marL="0" indent="361950" algn="just">
              <a:buNone/>
            </a:pPr>
            <a:r>
              <a:rPr lang="uk-UA" dirty="0">
                <a:solidFill>
                  <a:schemeClr val="bg1"/>
                </a:solidFill>
              </a:rPr>
              <a:t>Окремо (</a:t>
            </a:r>
            <a:r>
              <a:rPr lang="uk-UA" b="1" dirty="0">
                <a:solidFill>
                  <a:schemeClr val="bg1"/>
                </a:solidFill>
              </a:rPr>
              <a:t>рисунок, в</a:t>
            </a:r>
            <a:r>
              <a:rPr lang="uk-UA" dirty="0">
                <a:solidFill>
                  <a:schemeClr val="bg1"/>
                </a:solidFill>
              </a:rPr>
              <a:t>) наведена схема </a:t>
            </a:r>
            <a:r>
              <a:rPr lang="uk-UA" dirty="0" err="1">
                <a:solidFill>
                  <a:schemeClr val="bg1"/>
                </a:solidFill>
              </a:rPr>
              <a:t>зубонакатного</a:t>
            </a:r>
            <a:r>
              <a:rPr lang="uk-UA" dirty="0">
                <a:solidFill>
                  <a:schemeClr val="bg1"/>
                </a:solidFill>
              </a:rPr>
              <a:t> стану для накатування криволінійних зубів конічних вінців заднього моста вантажного автомобіля. Штамповані заготовки попередньо обробляються на токарних напівавтоматах. Потім заготовки встановлюються і закріплюються на нижній шпиндель </a:t>
            </a:r>
            <a:r>
              <a:rPr lang="uk-UA" dirty="0" err="1">
                <a:solidFill>
                  <a:schemeClr val="bg1"/>
                </a:solidFill>
              </a:rPr>
              <a:t>зубонакатного</a:t>
            </a:r>
            <a:r>
              <a:rPr lang="uk-UA" dirty="0">
                <a:solidFill>
                  <a:schemeClr val="bg1"/>
                </a:solidFill>
              </a:rPr>
              <a:t> стану. За допомогою індуктора частина поверхні заготовки, що дорівнює висоті зуба, нагрівається до </a:t>
            </a:r>
            <a:r>
              <a:rPr lang="uk-UA" b="1" dirty="0">
                <a:solidFill>
                  <a:schemeClr val="bg1"/>
                </a:solidFill>
              </a:rPr>
              <a:t>1220–1250 °С</a:t>
            </a:r>
            <a:r>
              <a:rPr lang="uk-UA" dirty="0">
                <a:solidFill>
                  <a:schemeClr val="bg1"/>
                </a:solidFill>
              </a:rPr>
              <a:t> протягом однієї хвилини. Індуктор автоматично відводиться і підводиться верхній шпиндель </a:t>
            </a:r>
            <a:r>
              <a:rPr lang="uk-UA" b="1" dirty="0">
                <a:solidFill>
                  <a:schemeClr val="bg1"/>
                </a:solidFill>
              </a:rPr>
              <a:t>2</a:t>
            </a:r>
            <a:r>
              <a:rPr lang="uk-UA" dirty="0">
                <a:solidFill>
                  <a:schemeClr val="bg1"/>
                </a:solidFill>
              </a:rPr>
              <a:t> із </a:t>
            </a:r>
            <a:r>
              <a:rPr lang="uk-UA" dirty="0" err="1">
                <a:solidFill>
                  <a:schemeClr val="bg1"/>
                </a:solidFill>
              </a:rPr>
              <a:t>зубонакатником</a:t>
            </a:r>
            <a:r>
              <a:rPr lang="uk-UA" dirty="0">
                <a:solidFill>
                  <a:schemeClr val="bg1"/>
                </a:solidFill>
              </a:rPr>
              <a:t> </a:t>
            </a:r>
            <a:r>
              <a:rPr lang="uk-UA" b="1" dirty="0">
                <a:solidFill>
                  <a:schemeClr val="bg1"/>
                </a:solidFill>
              </a:rPr>
              <a:t>4</a:t>
            </a:r>
            <a:r>
              <a:rPr lang="uk-UA" dirty="0">
                <a:solidFill>
                  <a:schemeClr val="bg1"/>
                </a:solidFill>
              </a:rPr>
              <a:t> і колесом-синхронізатором </a:t>
            </a:r>
            <a:r>
              <a:rPr lang="uk-UA" b="1" dirty="0">
                <a:solidFill>
                  <a:schemeClr val="bg1"/>
                </a:solidFill>
              </a:rPr>
              <a:t>3</a:t>
            </a:r>
            <a:r>
              <a:rPr lang="uk-UA" dirty="0">
                <a:solidFill>
                  <a:schemeClr val="bg1"/>
                </a:solidFill>
              </a:rPr>
              <a:t>, що зчіплюється з конічним колесом-синхронізатором</a:t>
            </a:r>
            <a:r>
              <a:rPr lang="uk-UA" b="1" dirty="0">
                <a:solidFill>
                  <a:schemeClr val="bg1"/>
                </a:solidFill>
              </a:rPr>
              <a:t> 8</a:t>
            </a:r>
            <a:r>
              <a:rPr lang="uk-UA" dirty="0">
                <a:solidFill>
                  <a:schemeClr val="bg1"/>
                </a:solidFill>
              </a:rPr>
              <a:t>, закріпленим на нижньому шпинделі </a:t>
            </a:r>
            <a:r>
              <a:rPr lang="uk-UA" b="1" dirty="0">
                <a:solidFill>
                  <a:schemeClr val="bg1"/>
                </a:solidFill>
              </a:rPr>
              <a:t>9</a:t>
            </a:r>
            <a:r>
              <a:rPr lang="uk-UA" dirty="0">
                <a:solidFill>
                  <a:schemeClr val="bg1"/>
                </a:solidFill>
              </a:rPr>
              <a:t>. Зуби нижнього колеса-синхронізатора входять у зачеплення із зубами верхнього колеса-синхронізатора </a:t>
            </a:r>
            <a:r>
              <a:rPr lang="uk-UA" b="1" dirty="0">
                <a:solidFill>
                  <a:schemeClr val="bg1"/>
                </a:solidFill>
              </a:rPr>
              <a:t>3</a:t>
            </a:r>
            <a:r>
              <a:rPr lang="uk-UA" dirty="0">
                <a:solidFill>
                  <a:schemeClr val="bg1"/>
                </a:solidFill>
              </a:rPr>
              <a:t> і приводиться в обертання </a:t>
            </a:r>
            <a:r>
              <a:rPr lang="uk-UA" dirty="0" err="1">
                <a:solidFill>
                  <a:schemeClr val="bg1"/>
                </a:solidFill>
              </a:rPr>
              <a:t>зубонакатник</a:t>
            </a:r>
            <a:r>
              <a:rPr lang="uk-UA" dirty="0">
                <a:solidFill>
                  <a:schemeClr val="bg1"/>
                </a:solidFill>
              </a:rPr>
              <a:t> </a:t>
            </a:r>
            <a:r>
              <a:rPr lang="uk-UA" b="1" dirty="0">
                <a:solidFill>
                  <a:schemeClr val="bg1"/>
                </a:solidFill>
              </a:rPr>
              <a:t>4</a:t>
            </a:r>
            <a:r>
              <a:rPr lang="uk-UA" dirty="0">
                <a:solidFill>
                  <a:schemeClr val="bg1"/>
                </a:solidFill>
              </a:rPr>
              <a:t>, зуби якого і реборди </a:t>
            </a:r>
            <a:r>
              <a:rPr lang="uk-UA" b="1" dirty="0">
                <a:solidFill>
                  <a:schemeClr val="bg1"/>
                </a:solidFill>
              </a:rPr>
              <a:t>5</a:t>
            </a:r>
            <a:r>
              <a:rPr lang="uk-UA" dirty="0">
                <a:solidFill>
                  <a:schemeClr val="bg1"/>
                </a:solidFill>
              </a:rPr>
              <a:t> і </a:t>
            </a:r>
            <a:r>
              <a:rPr lang="uk-UA" b="1" dirty="0">
                <a:solidFill>
                  <a:schemeClr val="bg1"/>
                </a:solidFill>
              </a:rPr>
              <a:t>6</a:t>
            </a:r>
            <a:r>
              <a:rPr lang="uk-UA" dirty="0">
                <a:solidFill>
                  <a:schemeClr val="bg1"/>
                </a:solidFill>
              </a:rPr>
              <a:t> </a:t>
            </a:r>
            <a:r>
              <a:rPr lang="uk-UA" dirty="0" err="1">
                <a:solidFill>
                  <a:schemeClr val="bg1"/>
                </a:solidFill>
              </a:rPr>
              <a:t>формоутворюють</a:t>
            </a:r>
            <a:r>
              <a:rPr lang="uk-UA" dirty="0">
                <a:solidFill>
                  <a:schemeClr val="bg1"/>
                </a:solidFill>
              </a:rPr>
              <a:t> зуби вінця </a:t>
            </a:r>
            <a:r>
              <a:rPr lang="uk-UA" b="1" dirty="0">
                <a:solidFill>
                  <a:schemeClr val="bg1"/>
                </a:solidFill>
              </a:rPr>
              <a:t>7</a:t>
            </a:r>
            <a:r>
              <a:rPr lang="uk-UA" dirty="0">
                <a:solidFill>
                  <a:schemeClr val="bg1"/>
                </a:solidFill>
              </a:rPr>
              <a:t>, що накатуються. Загальний час накатування дорівнює приблизно </a:t>
            </a:r>
            <a:r>
              <a:rPr lang="uk-UA" b="1" dirty="0">
                <a:solidFill>
                  <a:schemeClr val="bg1"/>
                </a:solidFill>
              </a:rPr>
              <a:t>1,5</a:t>
            </a:r>
            <a:r>
              <a:rPr lang="uk-UA" dirty="0">
                <a:solidFill>
                  <a:schemeClr val="bg1"/>
                </a:solidFill>
              </a:rPr>
              <a:t> хвилини. Економія легованої сталі складає приблизно </a:t>
            </a:r>
            <a:r>
              <a:rPr lang="uk-UA" b="1" dirty="0">
                <a:solidFill>
                  <a:schemeClr val="bg1"/>
                </a:solidFill>
              </a:rPr>
              <a:t>40 %.</a:t>
            </a:r>
            <a:r>
              <a:rPr lang="uk-UA" dirty="0">
                <a:solidFill>
                  <a:schemeClr val="bg1"/>
                </a:solidFill>
              </a:rPr>
              <a:t> Необхідна точність зубів отримується після їх чистової механічної обробки. Величина припуску при цьому дорівнює </a:t>
            </a:r>
            <a:r>
              <a:rPr lang="uk-UA" b="1" dirty="0">
                <a:solidFill>
                  <a:schemeClr val="bg1"/>
                </a:solidFill>
              </a:rPr>
              <a:t>0,2–0,3</a:t>
            </a:r>
            <a:r>
              <a:rPr lang="uk-UA" dirty="0">
                <a:solidFill>
                  <a:schemeClr val="bg1"/>
                </a:solidFill>
              </a:rPr>
              <a:t> мм на сторону зуба.</a:t>
            </a:r>
          </a:p>
          <a:p>
            <a:pPr marL="0" indent="361950" algn="just">
              <a:buNone/>
            </a:pPr>
            <a:r>
              <a:rPr lang="uk-UA" dirty="0">
                <a:solidFill>
                  <a:schemeClr val="bg1"/>
                </a:solidFill>
              </a:rPr>
              <a:t>Застосування накатування зубів, крім значного зниження часу обробки, підвищує термін служби зубчастих коліс завдяки підвищенню зносостійкості та міцності зубів. Накатування фрезерованих зубів циліндричних і конічних зубчастих коліс зміцнює поверхні зубів. Це призводить до значного підвищення зносостійкості як незагартованих, так і зубів, що гартуються струмами високої частоти.</a:t>
            </a:r>
            <a:endParaRPr lang="ru-RU" dirty="0">
              <a:solidFill>
                <a:schemeClr val="bg1"/>
              </a:solidFill>
            </a:endParaRPr>
          </a:p>
        </p:txBody>
      </p:sp>
    </p:spTree>
    <p:extLst>
      <p:ext uri="{BB962C8B-B14F-4D97-AF65-F5344CB8AC3E}">
        <p14:creationId xmlns:p14="http://schemas.microsoft.com/office/powerpoint/2010/main" val="30190768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435280" cy="828436"/>
          </a:xfrm>
        </p:spPr>
        <p:txBody>
          <a:bodyPr>
            <a:normAutofit fontScale="90000"/>
          </a:bodyPr>
          <a:lstStyle/>
          <a:p>
            <a:r>
              <a:rPr lang="uk-UA" sz="2800" b="1" dirty="0">
                <a:solidFill>
                  <a:schemeClr val="bg1"/>
                </a:solidFill>
              </a:rPr>
              <a:t>15.8. Способи чистової обробки зубів зубчастих коліс</a:t>
            </a:r>
            <a:br>
              <a:rPr lang="ru-RU" sz="2800" dirty="0">
                <a:solidFill>
                  <a:schemeClr val="bg1"/>
                </a:solidFill>
              </a:rPr>
            </a:br>
            <a:r>
              <a:rPr lang="uk-UA" sz="2800" b="1" dirty="0">
                <a:solidFill>
                  <a:schemeClr val="bg1"/>
                </a:solidFill>
              </a:rPr>
              <a:t>15.8.1. Загальні положення</a:t>
            </a:r>
            <a:endParaRPr lang="ru-RU" sz="2800" dirty="0">
              <a:solidFill>
                <a:schemeClr val="bg1"/>
              </a:solidFill>
            </a:endParaRPr>
          </a:p>
        </p:txBody>
      </p:sp>
      <p:sp>
        <p:nvSpPr>
          <p:cNvPr id="3" name="Объект 2"/>
          <p:cNvSpPr>
            <a:spLocks noGrp="1"/>
          </p:cNvSpPr>
          <p:nvPr>
            <p:ph idx="1"/>
          </p:nvPr>
        </p:nvSpPr>
        <p:spPr>
          <a:xfrm>
            <a:off x="457200" y="1417340"/>
            <a:ext cx="8229600" cy="4104456"/>
          </a:xfrm>
        </p:spPr>
        <p:txBody>
          <a:bodyPr>
            <a:normAutofit fontScale="62500" lnSpcReduction="20000"/>
          </a:bodyPr>
          <a:lstStyle/>
          <a:p>
            <a:pPr marL="0" indent="361950" algn="just">
              <a:buNone/>
            </a:pPr>
            <a:r>
              <a:rPr lang="uk-UA" dirty="0">
                <a:solidFill>
                  <a:schemeClr val="bg1"/>
                </a:solidFill>
              </a:rPr>
              <a:t> Зі збільшенням швидкохідності машин виникла нагальна потреба у безшумно працюючих зубчастих передач. Шум, що супроводжує роботу зубчастих коліс, часто обумовлений ненормальними умовами роботи зубчастих передач, що веде за собою прискорене їх зношування. Шум також шкідливо впливає на людський організм. Весь комплекс причин виникнення шуму при роботі зубчастих коліс ще недостатньо вивчений. Поліпшення якості зубчастих коліс, що сприяє зменшенню шуму, досягається за рахунок:</a:t>
            </a:r>
            <a:endParaRPr lang="ru-RU" dirty="0">
              <a:solidFill>
                <a:schemeClr val="bg1"/>
              </a:solidFill>
            </a:endParaRPr>
          </a:p>
          <a:p>
            <a:pPr marL="0" indent="361950" algn="just">
              <a:buNone/>
            </a:pPr>
            <a:r>
              <a:rPr lang="uk-UA" dirty="0">
                <a:solidFill>
                  <a:schemeClr val="bg1"/>
                </a:solidFill>
              </a:rPr>
              <a:t>1) нарізанням зубів з точністю, що виражається сотими і тисячними долями міліметра;</a:t>
            </a:r>
            <a:endParaRPr lang="ru-RU" dirty="0">
              <a:solidFill>
                <a:schemeClr val="bg1"/>
              </a:solidFill>
            </a:endParaRPr>
          </a:p>
          <a:p>
            <a:pPr marL="0" indent="361950" algn="just">
              <a:buNone/>
            </a:pPr>
            <a:r>
              <a:rPr lang="uk-UA" dirty="0">
                <a:solidFill>
                  <a:schemeClr val="bg1"/>
                </a:solidFill>
              </a:rPr>
              <a:t>2) термічною обробкою із застосуванням ціанування та газової цементації, що дають значно меншу деформацію зубчастих коліс, ніж звичайна цементація та загартування;</a:t>
            </a:r>
            <a:endParaRPr lang="ru-RU" dirty="0">
              <a:solidFill>
                <a:schemeClr val="bg1"/>
              </a:solidFill>
            </a:endParaRPr>
          </a:p>
          <a:p>
            <a:pPr marL="0" indent="361950" algn="just">
              <a:buNone/>
            </a:pPr>
            <a:r>
              <a:rPr lang="uk-UA" dirty="0">
                <a:solidFill>
                  <a:schemeClr val="bg1"/>
                </a:solidFill>
              </a:rPr>
              <a:t>3) застосуванням раціональних способів кінцевої чистової обробки зубів, що дозволяють досягти точності їхнього профілю до </a:t>
            </a:r>
            <a:r>
              <a:rPr lang="uk-UA" b="1" dirty="0">
                <a:solidFill>
                  <a:schemeClr val="bg1"/>
                </a:solidFill>
              </a:rPr>
              <a:t>2–3</a:t>
            </a:r>
            <a:r>
              <a:rPr lang="uk-UA" dirty="0">
                <a:solidFill>
                  <a:schemeClr val="bg1"/>
                </a:solidFill>
              </a:rPr>
              <a:t> </a:t>
            </a:r>
            <a:r>
              <a:rPr lang="uk-UA" dirty="0" err="1">
                <a:solidFill>
                  <a:schemeClr val="bg1"/>
                </a:solidFill>
              </a:rPr>
              <a:t>мкм</a:t>
            </a:r>
            <a:r>
              <a:rPr lang="uk-UA"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3870727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a:stretch>
            <a:fillRect/>
          </a:stretch>
        </p:blipFill>
        <p:spPr>
          <a:xfrm>
            <a:off x="1165126" y="658577"/>
            <a:ext cx="6813748" cy="4397846"/>
          </a:xfrm>
          <a:prstGeom prst="rect">
            <a:avLst/>
          </a:prstGeom>
        </p:spPr>
      </p:pic>
    </p:spTree>
    <p:extLst>
      <p:ext uri="{BB962C8B-B14F-4D97-AF65-F5344CB8AC3E}">
        <p14:creationId xmlns:p14="http://schemas.microsoft.com/office/powerpoint/2010/main" val="16171807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4752528"/>
          </a:xfrm>
        </p:spPr>
        <p:txBody>
          <a:bodyPr>
            <a:normAutofit fontScale="62500" lnSpcReduction="20000"/>
          </a:bodyPr>
          <a:lstStyle/>
          <a:p>
            <a:pPr marL="0" indent="361950" algn="just">
              <a:buNone/>
            </a:pPr>
            <a:r>
              <a:rPr lang="uk-UA" dirty="0">
                <a:solidFill>
                  <a:schemeClr val="bg1"/>
                </a:solidFill>
              </a:rPr>
              <a:t>Крім прагнення удосконалити способи остаточною обробкою зубів вишукуються способи зменшення шуму шляхом підбору конфігурації коробки швидкостей, застосування гнучких зубчастих коліс із спеціальних сортів сталі, зубчастих коліс з неметалевих матеріалів (пластмас, текстоліту тощо).</a:t>
            </a:r>
            <a:endParaRPr lang="ru-RU" dirty="0">
              <a:solidFill>
                <a:schemeClr val="bg1"/>
              </a:solidFill>
            </a:endParaRPr>
          </a:p>
          <a:p>
            <a:pPr marL="0" indent="361950" algn="just">
              <a:buNone/>
            </a:pPr>
            <a:endParaRPr lang="uk-UA" dirty="0">
              <a:solidFill>
                <a:schemeClr val="bg1"/>
              </a:solidFill>
            </a:endParaRPr>
          </a:p>
          <a:p>
            <a:pPr marL="0" indent="361950" algn="just">
              <a:buNone/>
            </a:pPr>
            <a:r>
              <a:rPr lang="uk-UA" dirty="0">
                <a:solidFill>
                  <a:schemeClr val="bg1"/>
                </a:solidFill>
              </a:rPr>
              <a:t>Причини шуму залежать не тільки від якості обробки зубів, але й від складання зубчастих передач, неточності виготовлення корпусів і валів, деформації валів, на яких змонтовані зубчасті колеса, змащування тощо.</a:t>
            </a:r>
            <a:endParaRPr lang="ru-RU" dirty="0">
              <a:solidFill>
                <a:schemeClr val="bg1"/>
              </a:solidFill>
            </a:endParaRPr>
          </a:p>
          <a:p>
            <a:pPr marL="0" indent="361950" algn="just">
              <a:buNone/>
            </a:pPr>
            <a:endParaRPr lang="uk-UA" dirty="0">
              <a:solidFill>
                <a:schemeClr val="bg1"/>
              </a:solidFill>
            </a:endParaRPr>
          </a:p>
          <a:p>
            <a:pPr marL="0" indent="361950" algn="just">
              <a:buNone/>
            </a:pPr>
            <a:r>
              <a:rPr lang="uk-UA" dirty="0">
                <a:solidFill>
                  <a:schemeClr val="bg1"/>
                </a:solidFill>
              </a:rPr>
              <a:t>Кінцева чистова обробка зубів проводиться обкатуванням, шевінгуванням, шліфуванням, притиранням та припрацюванням. Обкатування -  це процес одержання поверхонь зубів незагартованих зубчастих коліс шляхом обертання їх між трьома загартованими шліфованими зубчастими колесами (еталонами), що обертаються, точність основних параметрів яких досягає </a:t>
            </a:r>
            <a:r>
              <a:rPr lang="uk-UA" b="1" dirty="0">
                <a:solidFill>
                  <a:schemeClr val="bg1"/>
                </a:solidFill>
              </a:rPr>
              <a:t>±5</a:t>
            </a:r>
            <a:r>
              <a:rPr lang="uk-UA" dirty="0">
                <a:solidFill>
                  <a:schemeClr val="bg1"/>
                </a:solidFill>
              </a:rPr>
              <a:t> </a:t>
            </a:r>
            <a:r>
              <a:rPr lang="uk-UA" dirty="0" err="1">
                <a:solidFill>
                  <a:schemeClr val="bg1"/>
                </a:solidFill>
              </a:rPr>
              <a:t>мкм</a:t>
            </a:r>
            <a:r>
              <a:rPr lang="uk-UA" dirty="0">
                <a:solidFill>
                  <a:schemeClr val="bg1"/>
                </a:solidFill>
              </a:rPr>
              <a:t>. При цьому відбувається деяке виправлення невеликих похибок в формі зуба.</a:t>
            </a:r>
            <a:endParaRPr lang="ru-RU" dirty="0">
              <a:solidFill>
                <a:schemeClr val="bg1"/>
              </a:solidFill>
            </a:endParaRPr>
          </a:p>
        </p:txBody>
      </p:sp>
    </p:spTree>
    <p:extLst>
      <p:ext uri="{BB962C8B-B14F-4D97-AF65-F5344CB8AC3E}">
        <p14:creationId xmlns:p14="http://schemas.microsoft.com/office/powerpoint/2010/main" val="3527838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4113"/>
            <a:ext cx="8229600" cy="571501"/>
          </a:xfrm>
        </p:spPr>
        <p:txBody>
          <a:bodyPr>
            <a:normAutofit fontScale="90000"/>
          </a:bodyPr>
          <a:lstStyle/>
          <a:p>
            <a:r>
              <a:rPr lang="uk-UA" sz="3200" b="1" dirty="0">
                <a:solidFill>
                  <a:schemeClr val="bg1"/>
                </a:solidFill>
              </a:rPr>
              <a:t>15.8.2. Шевінгування зубів зубчастих коліс</a:t>
            </a:r>
            <a:endParaRPr lang="ru-RU" sz="3200" dirty="0">
              <a:solidFill>
                <a:schemeClr val="bg1"/>
              </a:solidFill>
            </a:endParaRPr>
          </a:p>
        </p:txBody>
      </p:sp>
      <p:sp>
        <p:nvSpPr>
          <p:cNvPr id="3" name="Объект 2"/>
          <p:cNvSpPr>
            <a:spLocks noGrp="1"/>
          </p:cNvSpPr>
          <p:nvPr>
            <p:ph idx="1"/>
          </p:nvPr>
        </p:nvSpPr>
        <p:spPr>
          <a:xfrm>
            <a:off x="457200" y="985291"/>
            <a:ext cx="8229600" cy="4405595"/>
          </a:xfrm>
        </p:spPr>
        <p:txBody>
          <a:bodyPr>
            <a:noAutofit/>
          </a:bodyPr>
          <a:lstStyle/>
          <a:p>
            <a:pPr marL="0" indent="361950" algn="just">
              <a:buNone/>
            </a:pPr>
            <a:r>
              <a:rPr lang="uk-UA" sz="1700" dirty="0">
                <a:solidFill>
                  <a:schemeClr val="bg1"/>
                </a:solidFill>
              </a:rPr>
              <a:t>Шевінгуванням називається процес чистової обробки зубів незагартованих зубчастих коліс, що полягає в знятті (</a:t>
            </a:r>
            <a:r>
              <a:rPr lang="uk-UA" sz="1700" dirty="0" err="1">
                <a:solidFill>
                  <a:schemeClr val="bg1"/>
                </a:solidFill>
              </a:rPr>
              <a:t>збривання</a:t>
            </a:r>
            <a:r>
              <a:rPr lang="uk-UA" sz="1700" dirty="0">
                <a:solidFill>
                  <a:schemeClr val="bg1"/>
                </a:solidFill>
              </a:rPr>
              <a:t>) дуже дрібних волосоподібних стружок, завдяки чому значно виправляються ексцентриситет початкового кола, помилки в кроці, у профілі евольвенти та у куті підйому гвинтової лінії. Шевінгування (або інакше шевінг-процес) проводиться двома способами.</a:t>
            </a:r>
          </a:p>
          <a:p>
            <a:pPr marL="0" indent="361950" algn="just">
              <a:buNone/>
            </a:pPr>
            <a:r>
              <a:rPr lang="uk-UA" sz="1700" dirty="0">
                <a:solidFill>
                  <a:schemeClr val="bg1"/>
                </a:solidFill>
              </a:rPr>
              <a:t>За першим способом шевінгування проводиться з використанням спеціальних інструментів – шеверів-рейок (</a:t>
            </a:r>
            <a:r>
              <a:rPr lang="uk-UA" sz="1700" b="1" dirty="0">
                <a:solidFill>
                  <a:schemeClr val="bg1"/>
                </a:solidFill>
              </a:rPr>
              <a:t>рисунок, а</a:t>
            </a:r>
            <a:r>
              <a:rPr lang="uk-UA" sz="1700" dirty="0">
                <a:solidFill>
                  <a:schemeClr val="bg1"/>
                </a:solidFill>
              </a:rPr>
              <a:t>) складаються з окремих зубів з канавками, які утворюють різальні кромки на стороні кожного із зубів. У процесі обробки стіл верстата із закріпленою на ньому шевером-рейкою має зворотно-поступальний рух. Шевери-рейки виготовляються з похилими зубами для обробки зубчастих коліс із прямими зубами. Для обробки зубчастих коліс з косими зубами (з кутом нахилу приблизно </a:t>
            </a:r>
            <a:r>
              <a:rPr lang="uk-UA" sz="1700" b="1" dirty="0">
                <a:solidFill>
                  <a:schemeClr val="bg1"/>
                </a:solidFill>
              </a:rPr>
              <a:t>15°</a:t>
            </a:r>
            <a:r>
              <a:rPr lang="uk-UA" sz="1700" dirty="0">
                <a:solidFill>
                  <a:schemeClr val="bg1"/>
                </a:solidFill>
              </a:rPr>
              <a:t>) шевери-рейки мають прямі зуби, що розташовані перпендикулярно до осі. В обох випадках утворюється гвинтове зубчасте зачеплення з оброблюваним зубчастим колесом. Обробка одного зубчастого колеса проводиться приблизно за </a:t>
            </a:r>
            <a:r>
              <a:rPr lang="uk-UA" sz="1700" b="1" dirty="0">
                <a:solidFill>
                  <a:schemeClr val="bg1"/>
                </a:solidFill>
              </a:rPr>
              <a:t>15–20</a:t>
            </a:r>
            <a:r>
              <a:rPr lang="uk-UA" sz="1700" dirty="0">
                <a:solidFill>
                  <a:schemeClr val="bg1"/>
                </a:solidFill>
              </a:rPr>
              <a:t> подвійних ходів стола. На рисунку також показана схема, яка пояснює поздовжнє ковзання зубів шевера-рейки по зубах зубчастого колеса (</a:t>
            </a:r>
            <a:r>
              <a:rPr lang="uk-UA" sz="1700" b="1" dirty="0">
                <a:solidFill>
                  <a:schemeClr val="bg1"/>
                </a:solidFill>
              </a:rPr>
              <a:t>рисунок, б</a:t>
            </a:r>
            <a:r>
              <a:rPr lang="uk-UA" sz="1700" dirty="0">
                <a:solidFill>
                  <a:schemeClr val="bg1"/>
                </a:solidFill>
              </a:rPr>
              <a:t>).</a:t>
            </a:r>
            <a:endParaRPr lang="ru-RU" sz="1700" dirty="0">
              <a:solidFill>
                <a:schemeClr val="bg1"/>
              </a:solidFill>
            </a:endParaRPr>
          </a:p>
        </p:txBody>
      </p:sp>
    </p:spTree>
    <p:extLst>
      <p:ext uri="{BB962C8B-B14F-4D97-AF65-F5344CB8AC3E}">
        <p14:creationId xmlns:p14="http://schemas.microsoft.com/office/powerpoint/2010/main" val="446272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2C7C74-18FF-4E5B-A78D-8629FDED4A0C}"/>
              </a:ext>
            </a:extLst>
          </p:cNvPr>
          <p:cNvPicPr/>
          <p:nvPr/>
        </p:nvPicPr>
        <p:blipFill>
          <a:blip r:embed="rId2"/>
          <a:stretch>
            <a:fillRect/>
          </a:stretch>
        </p:blipFill>
        <p:spPr>
          <a:xfrm>
            <a:off x="1069461" y="650869"/>
            <a:ext cx="7005078" cy="4413262"/>
          </a:xfrm>
          <a:prstGeom prst="rect">
            <a:avLst/>
          </a:prstGeom>
        </p:spPr>
      </p:pic>
    </p:spTree>
    <p:extLst>
      <p:ext uri="{BB962C8B-B14F-4D97-AF65-F5344CB8AC3E}">
        <p14:creationId xmlns:p14="http://schemas.microsoft.com/office/powerpoint/2010/main" val="32472377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CFE99F-3A34-4916-A536-C027127E52DF}"/>
              </a:ext>
            </a:extLst>
          </p:cNvPr>
          <p:cNvSpPr>
            <a:spLocks noGrp="1"/>
          </p:cNvSpPr>
          <p:nvPr>
            <p:ph idx="1"/>
          </p:nvPr>
        </p:nvSpPr>
        <p:spPr>
          <a:xfrm>
            <a:off x="457200" y="337220"/>
            <a:ext cx="8229600" cy="4767916"/>
          </a:xfrm>
        </p:spPr>
        <p:txBody>
          <a:bodyPr>
            <a:normAutofit fontScale="62500" lnSpcReduction="20000"/>
          </a:bodyPr>
          <a:lstStyle/>
          <a:p>
            <a:pPr marL="0" indent="446088" algn="just">
              <a:buNone/>
            </a:pPr>
            <a:r>
              <a:rPr lang="uk-UA" dirty="0">
                <a:solidFill>
                  <a:schemeClr val="bg1"/>
                </a:solidFill>
              </a:rPr>
              <a:t>Якщо оброблюване зубчасте колесо </a:t>
            </a:r>
            <a:r>
              <a:rPr lang="uk-UA" b="1" dirty="0">
                <a:solidFill>
                  <a:schemeClr val="bg1"/>
                </a:solidFill>
              </a:rPr>
              <a:t>1</a:t>
            </a:r>
            <a:r>
              <a:rPr lang="uk-UA" dirty="0">
                <a:solidFill>
                  <a:schemeClr val="bg1"/>
                </a:solidFill>
              </a:rPr>
              <a:t> вільно котити по шеверу-рейці </a:t>
            </a:r>
            <a:r>
              <a:rPr lang="uk-UA" b="1" dirty="0">
                <a:solidFill>
                  <a:schemeClr val="bg1"/>
                </a:solidFill>
              </a:rPr>
              <a:t>2</a:t>
            </a:r>
            <a:r>
              <a:rPr lang="uk-UA" dirty="0">
                <a:solidFill>
                  <a:schemeClr val="bg1"/>
                </a:solidFill>
              </a:rPr>
              <a:t> з положення </a:t>
            </a:r>
            <a:r>
              <a:rPr lang="uk-UA" b="1" dirty="0">
                <a:solidFill>
                  <a:schemeClr val="bg1"/>
                </a:solidFill>
              </a:rPr>
              <a:t>А</a:t>
            </a:r>
            <a:r>
              <a:rPr lang="uk-UA" dirty="0">
                <a:solidFill>
                  <a:schemeClr val="bg1"/>
                </a:solidFill>
              </a:rPr>
              <a:t>, то воно повинно було б переміститися в положення </a:t>
            </a:r>
            <a:r>
              <a:rPr lang="uk-UA" b="1" dirty="0">
                <a:solidFill>
                  <a:schemeClr val="bg1"/>
                </a:solidFill>
              </a:rPr>
              <a:t>Б</a:t>
            </a:r>
            <a:r>
              <a:rPr lang="uk-UA" dirty="0">
                <a:solidFill>
                  <a:schemeClr val="bg1"/>
                </a:solidFill>
              </a:rPr>
              <a:t>. Але оскільки зубчасте колесо і шевер-рейка представляють собою ніби гвинтову зубчасту пару з перехресними осями, то колесо переміститься не в положення </a:t>
            </a:r>
            <a:r>
              <a:rPr lang="uk-UA" b="1" dirty="0">
                <a:solidFill>
                  <a:schemeClr val="bg1"/>
                </a:solidFill>
              </a:rPr>
              <a:t>Б</a:t>
            </a:r>
            <a:r>
              <a:rPr lang="uk-UA" dirty="0">
                <a:solidFill>
                  <a:schemeClr val="bg1"/>
                </a:solidFill>
              </a:rPr>
              <a:t>, а в положення </a:t>
            </a:r>
            <a:r>
              <a:rPr lang="uk-UA" b="1" dirty="0">
                <a:solidFill>
                  <a:schemeClr val="bg1"/>
                </a:solidFill>
              </a:rPr>
              <a:t>В</a:t>
            </a:r>
            <a:r>
              <a:rPr lang="uk-UA" dirty="0">
                <a:solidFill>
                  <a:schemeClr val="bg1"/>
                </a:solidFill>
              </a:rPr>
              <a:t>.  В результаті створюється відносне ковзання зубів оброблюваного зубчастого колеса і шевера-рейки, яке визначається відрізком між положеннями </a:t>
            </a:r>
            <a:r>
              <a:rPr lang="uk-UA" b="1" dirty="0">
                <a:solidFill>
                  <a:schemeClr val="bg1"/>
                </a:solidFill>
              </a:rPr>
              <a:t>Б</a:t>
            </a:r>
            <a:r>
              <a:rPr lang="uk-UA" dirty="0">
                <a:solidFill>
                  <a:schemeClr val="bg1"/>
                </a:solidFill>
              </a:rPr>
              <a:t> та </a:t>
            </a:r>
            <a:r>
              <a:rPr lang="uk-UA" b="1" dirty="0">
                <a:solidFill>
                  <a:schemeClr val="bg1"/>
                </a:solidFill>
              </a:rPr>
              <a:t>В</a:t>
            </a:r>
            <a:r>
              <a:rPr lang="uk-UA" dirty="0">
                <a:solidFill>
                  <a:schemeClr val="bg1"/>
                </a:solidFill>
              </a:rPr>
              <a:t> зубчастих коліс. При цьому різальні кромки шевера зрізують тонку стружку з поверхні оброблюваних зубів колеса. Після кожного ходу стола зубчасте колесо переміщається у вертикальному напрямку вниз. Таким чином, здійснюється вертикальна подача в межах </a:t>
            </a:r>
            <a:r>
              <a:rPr lang="uk-UA" b="1" dirty="0">
                <a:solidFill>
                  <a:schemeClr val="bg1"/>
                </a:solidFill>
              </a:rPr>
              <a:t>0,025–0,04</a:t>
            </a:r>
            <a:r>
              <a:rPr lang="uk-UA" dirty="0">
                <a:solidFill>
                  <a:schemeClr val="bg1"/>
                </a:solidFill>
              </a:rPr>
              <a:t> мм.</a:t>
            </a:r>
          </a:p>
          <a:p>
            <a:pPr marL="0" indent="446088" algn="just">
              <a:buNone/>
            </a:pPr>
            <a:endParaRPr lang="uk-UA" dirty="0">
              <a:solidFill>
                <a:schemeClr val="bg1"/>
              </a:solidFill>
            </a:endParaRPr>
          </a:p>
          <a:p>
            <a:pPr marL="0" indent="446088" algn="just">
              <a:buNone/>
            </a:pPr>
            <a:r>
              <a:rPr lang="uk-UA" dirty="0">
                <a:solidFill>
                  <a:schemeClr val="bg1"/>
                </a:solidFill>
              </a:rPr>
              <a:t>Шевінгування звичайно виконується з </a:t>
            </a:r>
            <a:r>
              <a:rPr lang="uk-UA" dirty="0" err="1">
                <a:solidFill>
                  <a:schemeClr val="bg1"/>
                </a:solidFill>
              </a:rPr>
              <a:t>мастильно</a:t>
            </a:r>
            <a:r>
              <a:rPr lang="uk-UA" dirty="0">
                <a:solidFill>
                  <a:schemeClr val="bg1"/>
                </a:solidFill>
              </a:rPr>
              <a:t>-охолоджувальними  рідинами: </a:t>
            </a:r>
            <a:r>
              <a:rPr lang="uk-UA" dirty="0" err="1">
                <a:solidFill>
                  <a:schemeClr val="bg1"/>
                </a:solidFill>
              </a:rPr>
              <a:t>сульфофрезолом</a:t>
            </a:r>
            <a:r>
              <a:rPr lang="uk-UA" dirty="0">
                <a:solidFill>
                  <a:schemeClr val="bg1"/>
                </a:solidFill>
              </a:rPr>
              <a:t> або веретенними маслами. Через високу собівартість інструментів, погане видалення стружки із зубів шеверів-рейок, значні габарити верстатів, неможливість обробки бочкоподібних зубів шевінгування шеверами-рейками немає широкого застосування.</a:t>
            </a:r>
          </a:p>
          <a:p>
            <a:pPr marL="0" indent="0">
              <a:buNone/>
            </a:pPr>
            <a:endParaRPr lang="uk-UA" dirty="0"/>
          </a:p>
        </p:txBody>
      </p:sp>
    </p:spTree>
    <p:extLst>
      <p:ext uri="{BB962C8B-B14F-4D97-AF65-F5344CB8AC3E}">
        <p14:creationId xmlns:p14="http://schemas.microsoft.com/office/powerpoint/2010/main" val="17719268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25779E6-6AF7-4F1E-AE20-AEA693953877}"/>
              </a:ext>
            </a:extLst>
          </p:cNvPr>
          <p:cNvSpPr>
            <a:spLocks noGrp="1"/>
          </p:cNvSpPr>
          <p:nvPr>
            <p:ph idx="1"/>
          </p:nvPr>
        </p:nvSpPr>
        <p:spPr>
          <a:xfrm>
            <a:off x="457200" y="409228"/>
            <a:ext cx="4546848" cy="5040560"/>
          </a:xfrm>
        </p:spPr>
        <p:txBody>
          <a:bodyPr>
            <a:normAutofit fontScale="70000" lnSpcReduction="20000"/>
          </a:bodyPr>
          <a:lstStyle/>
          <a:p>
            <a:pPr marL="0" indent="361950" algn="just">
              <a:buNone/>
            </a:pPr>
            <a:r>
              <a:rPr lang="uk-UA" sz="3100" dirty="0">
                <a:solidFill>
                  <a:schemeClr val="bg1"/>
                </a:solidFill>
              </a:rPr>
              <a:t>За іншим способом шевінгування виконується із застосуванням спеціальних інструментів, що називаються круглими або дисковими шеверами. Такий шевер представляє собою зубчасте різальне колесо із прорізаними на бічних сторонах кожного зуба канавками глибиною </a:t>
            </a:r>
            <a:r>
              <a:rPr lang="uk-UA" sz="3100" b="1" dirty="0">
                <a:solidFill>
                  <a:schemeClr val="bg1"/>
                </a:solidFill>
              </a:rPr>
              <a:t>0,8</a:t>
            </a:r>
            <a:r>
              <a:rPr lang="uk-UA" sz="3100" dirty="0">
                <a:solidFill>
                  <a:schemeClr val="bg1"/>
                </a:solidFill>
              </a:rPr>
              <a:t> мм. Ці канавки утворюють різальні кромки, які зіскрібають (збривають) волосоподібну стружку з бокових поверхонь профіля зубів. На рисунку поряд представлені загальний вигляд та схеми шевінгування круглими (дисковими) шеверами.</a:t>
            </a:r>
          </a:p>
          <a:p>
            <a:pPr marL="0" indent="0">
              <a:buNone/>
            </a:pPr>
            <a:endParaRPr lang="uk-UA" dirty="0"/>
          </a:p>
        </p:txBody>
      </p:sp>
      <p:pic>
        <p:nvPicPr>
          <p:cNvPr id="4" name="Рисунок 3">
            <a:extLst>
              <a:ext uri="{FF2B5EF4-FFF2-40B4-BE49-F238E27FC236}">
                <a16:creationId xmlns:a16="http://schemas.microsoft.com/office/drawing/2014/main" id="{367F8C67-A53B-4D97-B1EF-0929139796E3}"/>
              </a:ext>
            </a:extLst>
          </p:cNvPr>
          <p:cNvPicPr/>
          <p:nvPr/>
        </p:nvPicPr>
        <p:blipFill rotWithShape="1">
          <a:blip r:embed="rId2"/>
          <a:srcRect l="11843" r="20379"/>
          <a:stretch/>
        </p:blipFill>
        <p:spPr>
          <a:xfrm>
            <a:off x="5339569" y="985292"/>
            <a:ext cx="3347231" cy="3744416"/>
          </a:xfrm>
          <a:prstGeom prst="rect">
            <a:avLst/>
          </a:prstGeom>
        </p:spPr>
      </p:pic>
    </p:spTree>
    <p:extLst>
      <p:ext uri="{BB962C8B-B14F-4D97-AF65-F5344CB8AC3E}">
        <p14:creationId xmlns:p14="http://schemas.microsoft.com/office/powerpoint/2010/main" val="2764323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EC10767-3975-48A5-AECC-26998810AF5B}"/>
              </a:ext>
            </a:extLst>
          </p:cNvPr>
          <p:cNvSpPr>
            <a:spLocks noGrp="1"/>
          </p:cNvSpPr>
          <p:nvPr>
            <p:ph idx="1"/>
          </p:nvPr>
        </p:nvSpPr>
        <p:spPr>
          <a:xfrm>
            <a:off x="457200" y="481236"/>
            <a:ext cx="8229600" cy="4824536"/>
          </a:xfrm>
        </p:spPr>
        <p:txBody>
          <a:bodyPr>
            <a:noAutofit/>
          </a:bodyPr>
          <a:lstStyle/>
          <a:p>
            <a:pPr marL="0" indent="361950" algn="just">
              <a:buNone/>
            </a:pPr>
            <a:r>
              <a:rPr lang="uk-UA" sz="2100" dirty="0">
                <a:solidFill>
                  <a:schemeClr val="bg1"/>
                </a:solidFill>
              </a:rPr>
              <a:t>Оправка з оброблюваним зубчастим колесом (</a:t>
            </a:r>
            <a:r>
              <a:rPr lang="uk-UA" sz="2100" b="1" dirty="0">
                <a:solidFill>
                  <a:schemeClr val="bg1"/>
                </a:solidFill>
              </a:rPr>
              <a:t>рисунок, а</a:t>
            </a:r>
            <a:r>
              <a:rPr lang="uk-UA" sz="2100" dirty="0">
                <a:solidFill>
                  <a:schemeClr val="bg1"/>
                </a:solidFill>
              </a:rPr>
              <a:t>) закріплюється в центрах стола верстата. Шевер розташовується над зубчастим колесом під кутом </a:t>
            </a:r>
            <a:r>
              <a:rPr lang="uk-UA" sz="2100" b="1" dirty="0">
                <a:solidFill>
                  <a:schemeClr val="bg1"/>
                </a:solidFill>
              </a:rPr>
              <a:t>15°</a:t>
            </a:r>
            <a:r>
              <a:rPr lang="uk-UA" sz="2100" dirty="0">
                <a:solidFill>
                  <a:schemeClr val="bg1"/>
                </a:solidFill>
              </a:rPr>
              <a:t>, утворюючи з колесом немов би гвинтову пару з перехресними осями. Приведений в обертання шевер приводить в обертальний рух оброблюване зубчасте колесо, якому надається осьове зворотно-поступальне переміщення, що являється поздовжньою подачею (</a:t>
            </a:r>
            <a:r>
              <a:rPr lang="uk-UA" sz="2100" b="1" dirty="0" err="1">
                <a:solidFill>
                  <a:schemeClr val="bg1"/>
                </a:solidFill>
              </a:rPr>
              <a:t>S</a:t>
            </a:r>
            <a:r>
              <a:rPr lang="uk-UA" sz="2100" b="1" baseline="-25000" dirty="0" err="1">
                <a:solidFill>
                  <a:schemeClr val="bg1"/>
                </a:solidFill>
              </a:rPr>
              <a:t>позд</a:t>
            </a:r>
            <a:r>
              <a:rPr lang="uk-UA" sz="2100" dirty="0">
                <a:solidFill>
                  <a:schemeClr val="bg1"/>
                </a:solidFill>
              </a:rPr>
              <a:t> = </a:t>
            </a:r>
            <a:r>
              <a:rPr lang="uk-UA" sz="2100" b="1" dirty="0">
                <a:solidFill>
                  <a:schemeClr val="bg1"/>
                </a:solidFill>
              </a:rPr>
              <a:t>0,15...0,3</a:t>
            </a:r>
            <a:r>
              <a:rPr lang="uk-UA" sz="2100" dirty="0">
                <a:solidFill>
                  <a:schemeClr val="bg1"/>
                </a:solidFill>
              </a:rPr>
              <a:t> мм на один оберт зубчастого колеса). Шевер при цьому рівномірно зрізає стружку по всій ширині зуба. Крім обертання та осьового руху оброблюваного зубчастого колеса для рівномірного зняття стружки по всьому профілю зуба стіл верстата переміщається вертикально з подачею</a:t>
            </a:r>
            <a:r>
              <a:rPr lang="uk-UA" sz="2100" b="1" dirty="0">
                <a:solidFill>
                  <a:schemeClr val="bg1"/>
                </a:solidFill>
              </a:rPr>
              <a:t> </a:t>
            </a:r>
            <a:r>
              <a:rPr lang="uk-UA" sz="2100" b="1" dirty="0" err="1">
                <a:solidFill>
                  <a:schemeClr val="bg1"/>
                </a:solidFill>
              </a:rPr>
              <a:t>S</a:t>
            </a:r>
            <a:r>
              <a:rPr lang="uk-UA" sz="2100" b="1" baseline="-25000" dirty="0" err="1">
                <a:solidFill>
                  <a:schemeClr val="bg1"/>
                </a:solidFill>
              </a:rPr>
              <a:t>в</a:t>
            </a:r>
            <a:r>
              <a:rPr lang="uk-UA" sz="2100" baseline="-25000" dirty="0">
                <a:solidFill>
                  <a:schemeClr val="bg1"/>
                </a:solidFill>
              </a:rPr>
              <a:t> </a:t>
            </a:r>
            <a:r>
              <a:rPr lang="uk-UA" sz="2100" dirty="0">
                <a:solidFill>
                  <a:schemeClr val="bg1"/>
                </a:solidFill>
              </a:rPr>
              <a:t>= </a:t>
            </a:r>
            <a:r>
              <a:rPr lang="uk-UA" sz="2100" b="1" dirty="0">
                <a:solidFill>
                  <a:schemeClr val="bg1"/>
                </a:solidFill>
              </a:rPr>
              <a:t>0,025…0,04</a:t>
            </a:r>
            <a:r>
              <a:rPr lang="uk-UA" sz="2100" dirty="0">
                <a:solidFill>
                  <a:schemeClr val="bg1"/>
                </a:solidFill>
              </a:rPr>
              <a:t> мм на один хід</a:t>
            </a:r>
            <a:r>
              <a:rPr lang="uk-UA" sz="2100" i="1" dirty="0">
                <a:solidFill>
                  <a:schemeClr val="bg1"/>
                </a:solidFill>
              </a:rPr>
              <a:t> </a:t>
            </a:r>
            <a:r>
              <a:rPr lang="uk-UA" sz="2100" dirty="0">
                <a:solidFill>
                  <a:schemeClr val="bg1"/>
                </a:solidFill>
              </a:rPr>
              <a:t>стола. Після закінчення кожного ходу стола шевер починає обертатися</a:t>
            </a:r>
            <a:r>
              <a:rPr lang="uk-UA" sz="2100" i="1" dirty="0">
                <a:solidFill>
                  <a:schemeClr val="bg1"/>
                </a:solidFill>
              </a:rPr>
              <a:t> </a:t>
            </a:r>
            <a:r>
              <a:rPr lang="uk-UA" sz="2100" dirty="0">
                <a:solidFill>
                  <a:schemeClr val="bg1"/>
                </a:solidFill>
              </a:rPr>
              <a:t>у зворотному напрямку і обробляє іншу сторону зуба. Для</a:t>
            </a:r>
            <a:r>
              <a:rPr lang="uk-UA" sz="2100" i="1" dirty="0">
                <a:solidFill>
                  <a:schemeClr val="bg1"/>
                </a:solidFill>
              </a:rPr>
              <a:t> </a:t>
            </a:r>
            <a:r>
              <a:rPr lang="uk-UA" sz="2100" dirty="0">
                <a:solidFill>
                  <a:schemeClr val="bg1"/>
                </a:solidFill>
              </a:rPr>
              <a:t>попередньої обробки число ходів – </a:t>
            </a:r>
            <a:r>
              <a:rPr lang="uk-UA" sz="2100" b="1" dirty="0">
                <a:solidFill>
                  <a:schemeClr val="bg1"/>
                </a:solidFill>
              </a:rPr>
              <a:t>4–6</a:t>
            </a:r>
            <a:r>
              <a:rPr lang="uk-UA" sz="2100" dirty="0">
                <a:solidFill>
                  <a:schemeClr val="bg1"/>
                </a:solidFill>
              </a:rPr>
              <a:t>, для остаточної – </a:t>
            </a:r>
            <a:r>
              <a:rPr lang="uk-UA" sz="2100" b="1" dirty="0">
                <a:solidFill>
                  <a:schemeClr val="bg1"/>
                </a:solidFill>
              </a:rPr>
              <a:t>2–4</a:t>
            </a:r>
            <a:r>
              <a:rPr lang="uk-UA" sz="2100" dirty="0">
                <a:solidFill>
                  <a:schemeClr val="bg1"/>
                </a:solidFill>
              </a:rPr>
              <a:t>. Припуск</a:t>
            </a:r>
            <a:r>
              <a:rPr lang="uk-UA" sz="2100" i="1" dirty="0">
                <a:solidFill>
                  <a:schemeClr val="bg1"/>
                </a:solidFill>
              </a:rPr>
              <a:t> </a:t>
            </a:r>
            <a:r>
              <a:rPr lang="uk-UA" sz="2100" dirty="0">
                <a:solidFill>
                  <a:schemeClr val="bg1"/>
                </a:solidFill>
              </a:rPr>
              <a:t>на шевінгування приймається </a:t>
            </a:r>
            <a:r>
              <a:rPr lang="uk-UA" sz="2100" b="1" dirty="0">
                <a:solidFill>
                  <a:schemeClr val="bg1"/>
                </a:solidFill>
              </a:rPr>
              <a:t>0,04–0,03</a:t>
            </a:r>
            <a:r>
              <a:rPr lang="uk-UA" sz="2100" dirty="0">
                <a:solidFill>
                  <a:schemeClr val="bg1"/>
                </a:solidFill>
              </a:rPr>
              <a:t> мм на сторону зуба.</a:t>
            </a:r>
          </a:p>
        </p:txBody>
      </p:sp>
    </p:spTree>
    <p:extLst>
      <p:ext uri="{BB962C8B-B14F-4D97-AF65-F5344CB8AC3E}">
        <p14:creationId xmlns:p14="http://schemas.microsoft.com/office/powerpoint/2010/main" val="12823088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89F363D-59BE-4C0F-95FE-E9F11871AD6D}"/>
              </a:ext>
            </a:extLst>
          </p:cNvPr>
          <p:cNvSpPr>
            <a:spLocks noGrp="1"/>
          </p:cNvSpPr>
          <p:nvPr>
            <p:ph idx="1"/>
          </p:nvPr>
        </p:nvSpPr>
        <p:spPr>
          <a:xfrm>
            <a:off x="457200" y="409228"/>
            <a:ext cx="8229600" cy="1998606"/>
          </a:xfrm>
        </p:spPr>
        <p:txBody>
          <a:bodyPr>
            <a:normAutofit fontScale="70000" lnSpcReduction="20000"/>
          </a:bodyPr>
          <a:lstStyle/>
          <a:p>
            <a:pPr marL="0" indent="446088" algn="just">
              <a:buNone/>
            </a:pPr>
            <a:r>
              <a:rPr lang="uk-UA" dirty="0">
                <a:solidFill>
                  <a:schemeClr val="bg1"/>
                </a:solidFill>
              </a:rPr>
              <a:t>Колова швидкість обертання шевера при шевінгуванні зубчастих коліс, виготовлених зі сталі з межею міцності </a:t>
            </a:r>
            <a:r>
              <a:rPr lang="uk-UA" b="1" dirty="0" err="1">
                <a:solidFill>
                  <a:schemeClr val="bg1"/>
                </a:solidFill>
              </a:rPr>
              <a:t>σ</a:t>
            </a:r>
            <a:r>
              <a:rPr lang="uk-UA" b="1" baseline="-25000" dirty="0" err="1">
                <a:solidFill>
                  <a:schemeClr val="bg1"/>
                </a:solidFill>
              </a:rPr>
              <a:t>в</a:t>
            </a:r>
            <a:r>
              <a:rPr lang="uk-UA" dirty="0">
                <a:solidFill>
                  <a:schemeClr val="bg1"/>
                </a:solidFill>
              </a:rPr>
              <a:t> = </a:t>
            </a:r>
            <a:r>
              <a:rPr lang="uk-UA" b="1" dirty="0">
                <a:solidFill>
                  <a:schemeClr val="bg1"/>
                </a:solidFill>
              </a:rPr>
              <a:t>590…738</a:t>
            </a:r>
            <a:r>
              <a:rPr lang="uk-UA" dirty="0">
                <a:solidFill>
                  <a:schemeClr val="bg1"/>
                </a:solidFill>
              </a:rPr>
              <a:t> МН/м</a:t>
            </a:r>
            <a:r>
              <a:rPr lang="uk-UA" baseline="30000" dirty="0">
                <a:solidFill>
                  <a:schemeClr val="bg1"/>
                </a:solidFill>
              </a:rPr>
              <a:t>2</a:t>
            </a:r>
            <a:r>
              <a:rPr lang="uk-UA" dirty="0">
                <a:solidFill>
                  <a:schemeClr val="bg1"/>
                </a:solidFill>
              </a:rPr>
              <a:t>, приймається приблизно </a:t>
            </a:r>
            <a:r>
              <a:rPr lang="uk-UA" b="1" dirty="0">
                <a:solidFill>
                  <a:schemeClr val="bg1"/>
                </a:solidFill>
              </a:rPr>
              <a:t>100</a:t>
            </a:r>
            <a:r>
              <a:rPr lang="uk-UA" dirty="0">
                <a:solidFill>
                  <a:schemeClr val="bg1"/>
                </a:solidFill>
              </a:rPr>
              <a:t> м/хв. Поздовжня подача зубчастого колеса </a:t>
            </a:r>
            <a:r>
              <a:rPr lang="uk-UA" b="1" dirty="0" err="1">
                <a:solidFill>
                  <a:schemeClr val="bg1"/>
                </a:solidFill>
              </a:rPr>
              <a:t>S</a:t>
            </a:r>
            <a:r>
              <a:rPr lang="uk-UA" b="1" baseline="-25000" dirty="0" err="1">
                <a:solidFill>
                  <a:schemeClr val="bg1"/>
                </a:solidFill>
              </a:rPr>
              <a:t>позд</a:t>
            </a:r>
            <a:r>
              <a:rPr lang="uk-UA" dirty="0">
                <a:solidFill>
                  <a:schemeClr val="bg1"/>
                </a:solidFill>
              </a:rPr>
              <a:t> =  </a:t>
            </a:r>
            <a:r>
              <a:rPr lang="uk-UA" b="1" dirty="0">
                <a:solidFill>
                  <a:schemeClr val="bg1"/>
                </a:solidFill>
              </a:rPr>
              <a:t>0,25</a:t>
            </a:r>
            <a:r>
              <a:rPr lang="uk-UA" dirty="0">
                <a:solidFill>
                  <a:schemeClr val="bg1"/>
                </a:solidFill>
              </a:rPr>
              <a:t> мм/об.</a:t>
            </a:r>
          </a:p>
          <a:p>
            <a:pPr marL="0" indent="0" algn="just">
              <a:buNone/>
            </a:pPr>
            <a:endParaRPr lang="uk-UA" sz="1100" dirty="0">
              <a:solidFill>
                <a:schemeClr val="bg1"/>
              </a:solidFill>
            </a:endParaRPr>
          </a:p>
          <a:p>
            <a:pPr marL="0" indent="0" algn="just">
              <a:buNone/>
            </a:pPr>
            <a:r>
              <a:rPr lang="uk-UA" dirty="0">
                <a:solidFill>
                  <a:schemeClr val="bg1"/>
                </a:solidFill>
              </a:rPr>
              <a:t>Припуск на сторону зуба під шевінгування приймається згідно з наступною таблицею:</a:t>
            </a:r>
          </a:p>
        </p:txBody>
      </p:sp>
      <p:graphicFrame>
        <p:nvGraphicFramePr>
          <p:cNvPr id="5" name="Таблица 5">
            <a:extLst>
              <a:ext uri="{FF2B5EF4-FFF2-40B4-BE49-F238E27FC236}">
                <a16:creationId xmlns:a16="http://schemas.microsoft.com/office/drawing/2014/main" id="{DC6C61F9-EB53-4697-826C-600F7736732C}"/>
              </a:ext>
            </a:extLst>
          </p:cNvPr>
          <p:cNvGraphicFramePr>
            <a:graphicFrameLocks noGrp="1"/>
          </p:cNvGraphicFramePr>
          <p:nvPr>
            <p:extLst>
              <p:ext uri="{D42A27DB-BD31-4B8C-83A1-F6EECF244321}">
                <p14:modId xmlns:p14="http://schemas.microsoft.com/office/powerpoint/2010/main" val="2252881119"/>
              </p:ext>
            </p:extLst>
          </p:nvPr>
        </p:nvGraphicFramePr>
        <p:xfrm>
          <a:off x="438869" y="2407834"/>
          <a:ext cx="8363274" cy="1062502"/>
        </p:xfrm>
        <a:graphic>
          <a:graphicData uri="http://schemas.openxmlformats.org/drawingml/2006/table">
            <a:tbl>
              <a:tblPr firstRow="1" bandRow="1">
                <a:tableStyleId>{284E427A-3D55-4303-BF80-6455036E1DE7}</a:tableStyleId>
              </a:tblPr>
              <a:tblGrid>
                <a:gridCol w="1810544">
                  <a:extLst>
                    <a:ext uri="{9D8B030D-6E8A-4147-A177-3AD203B41FA5}">
                      <a16:colId xmlns:a16="http://schemas.microsoft.com/office/drawing/2014/main" val="1429609530"/>
                    </a:ext>
                  </a:extLst>
                </a:gridCol>
                <a:gridCol w="1296144">
                  <a:extLst>
                    <a:ext uri="{9D8B030D-6E8A-4147-A177-3AD203B41FA5}">
                      <a16:colId xmlns:a16="http://schemas.microsoft.com/office/drawing/2014/main" val="1011926069"/>
                    </a:ext>
                  </a:extLst>
                </a:gridCol>
                <a:gridCol w="1368152">
                  <a:extLst>
                    <a:ext uri="{9D8B030D-6E8A-4147-A177-3AD203B41FA5}">
                      <a16:colId xmlns:a16="http://schemas.microsoft.com/office/drawing/2014/main" val="3519278231"/>
                    </a:ext>
                  </a:extLst>
                </a:gridCol>
                <a:gridCol w="1152128">
                  <a:extLst>
                    <a:ext uri="{9D8B030D-6E8A-4147-A177-3AD203B41FA5}">
                      <a16:colId xmlns:a16="http://schemas.microsoft.com/office/drawing/2014/main" val="2257814860"/>
                    </a:ext>
                  </a:extLst>
                </a:gridCol>
                <a:gridCol w="1584176">
                  <a:extLst>
                    <a:ext uri="{9D8B030D-6E8A-4147-A177-3AD203B41FA5}">
                      <a16:colId xmlns:a16="http://schemas.microsoft.com/office/drawing/2014/main" val="2877938767"/>
                    </a:ext>
                  </a:extLst>
                </a:gridCol>
                <a:gridCol w="1152130">
                  <a:extLst>
                    <a:ext uri="{9D8B030D-6E8A-4147-A177-3AD203B41FA5}">
                      <a16:colId xmlns:a16="http://schemas.microsoft.com/office/drawing/2014/main" val="4256946253"/>
                    </a:ext>
                  </a:extLst>
                </a:gridCol>
              </a:tblGrid>
              <a:tr h="504056">
                <a:tc>
                  <a:txBody>
                    <a:bodyPr/>
                    <a:lstStyle/>
                    <a:p>
                      <a:pPr algn="ctr"/>
                      <a:r>
                        <a:rPr lang="uk-UA" dirty="0"/>
                        <a:t>Модуль, мм</a:t>
                      </a:r>
                      <a:endParaRPr lang="uk-UA" dirty="0">
                        <a:latin typeface="Arial" panose="020B0604020202020204" pitchFamily="34" charset="0"/>
                        <a:cs typeface="Arial" panose="020B0604020202020204" pitchFamily="34" charset="0"/>
                      </a:endParaRPr>
                    </a:p>
                  </a:txBody>
                  <a:tcPr/>
                </a:tc>
                <a:tc>
                  <a:txBody>
                    <a:bodyPr/>
                    <a:lstStyle/>
                    <a:p>
                      <a:pPr algn="ctr"/>
                      <a:r>
                        <a:rPr lang="uk-UA" dirty="0"/>
                        <a:t>2</a:t>
                      </a:r>
                    </a:p>
                  </a:txBody>
                  <a:tcPr/>
                </a:tc>
                <a:tc>
                  <a:txBody>
                    <a:bodyPr/>
                    <a:lstStyle/>
                    <a:p>
                      <a:pPr algn="ctr"/>
                      <a:r>
                        <a:rPr lang="uk-UA" dirty="0"/>
                        <a:t>3</a:t>
                      </a:r>
                    </a:p>
                  </a:txBody>
                  <a:tcPr/>
                </a:tc>
                <a:tc>
                  <a:txBody>
                    <a:bodyPr/>
                    <a:lstStyle/>
                    <a:p>
                      <a:pPr algn="ctr"/>
                      <a:r>
                        <a:rPr lang="uk-UA" dirty="0"/>
                        <a:t>4</a:t>
                      </a:r>
                    </a:p>
                  </a:txBody>
                  <a:tcPr/>
                </a:tc>
                <a:tc>
                  <a:txBody>
                    <a:bodyPr/>
                    <a:lstStyle/>
                    <a:p>
                      <a:pPr algn="ctr"/>
                      <a:r>
                        <a:rPr lang="uk-UA" dirty="0"/>
                        <a:t>5</a:t>
                      </a:r>
                    </a:p>
                  </a:txBody>
                  <a:tcPr/>
                </a:tc>
                <a:tc>
                  <a:txBody>
                    <a:bodyPr/>
                    <a:lstStyle/>
                    <a:p>
                      <a:pPr algn="ctr"/>
                      <a:r>
                        <a:rPr lang="uk-UA" dirty="0"/>
                        <a:t>6</a:t>
                      </a:r>
                    </a:p>
                  </a:txBody>
                  <a:tcPr/>
                </a:tc>
                <a:extLst>
                  <a:ext uri="{0D108BD9-81ED-4DB2-BD59-A6C34878D82A}">
                    <a16:rowId xmlns:a16="http://schemas.microsoft.com/office/drawing/2014/main" val="2962351606"/>
                  </a:ext>
                </a:extLst>
              </a:tr>
              <a:tr h="558446">
                <a:tc>
                  <a:txBody>
                    <a:bodyPr/>
                    <a:lstStyle/>
                    <a:p>
                      <a:pPr algn="ctr"/>
                      <a:r>
                        <a:rPr lang="uk-UA" dirty="0">
                          <a:solidFill>
                            <a:schemeClr val="bg1"/>
                          </a:solidFill>
                        </a:rPr>
                        <a:t>Припуск, мм</a:t>
                      </a:r>
                    </a:p>
                  </a:txBody>
                  <a:tcPr/>
                </a:tc>
                <a:tc>
                  <a:txBody>
                    <a:bodyPr/>
                    <a:lstStyle/>
                    <a:p>
                      <a:pPr algn="ctr"/>
                      <a:r>
                        <a:rPr lang="uk-UA" dirty="0">
                          <a:solidFill>
                            <a:schemeClr val="bg1"/>
                          </a:solidFill>
                        </a:rPr>
                        <a:t>0,03</a:t>
                      </a:r>
                    </a:p>
                  </a:txBody>
                  <a:tcPr/>
                </a:tc>
                <a:tc>
                  <a:txBody>
                    <a:bodyPr/>
                    <a:lstStyle/>
                    <a:p>
                      <a:pPr algn="ctr"/>
                      <a:r>
                        <a:rPr lang="uk-UA" dirty="0">
                          <a:solidFill>
                            <a:schemeClr val="bg1"/>
                          </a:solidFill>
                        </a:rPr>
                        <a:t>0,04</a:t>
                      </a:r>
                    </a:p>
                  </a:txBody>
                  <a:tcPr/>
                </a:tc>
                <a:tc>
                  <a:txBody>
                    <a:bodyPr/>
                    <a:lstStyle/>
                    <a:p>
                      <a:pPr algn="ctr"/>
                      <a:r>
                        <a:rPr lang="uk-UA" dirty="0">
                          <a:solidFill>
                            <a:schemeClr val="bg1"/>
                          </a:solidFill>
                        </a:rPr>
                        <a:t>0,05</a:t>
                      </a:r>
                    </a:p>
                  </a:txBody>
                  <a:tcPr/>
                </a:tc>
                <a:tc>
                  <a:txBody>
                    <a:bodyPr/>
                    <a:lstStyle/>
                    <a:p>
                      <a:pPr algn="ctr"/>
                      <a:r>
                        <a:rPr lang="uk-UA" dirty="0">
                          <a:solidFill>
                            <a:schemeClr val="bg1"/>
                          </a:solidFill>
                        </a:rPr>
                        <a:t>0,055</a:t>
                      </a:r>
                    </a:p>
                  </a:txBody>
                  <a:tcPr/>
                </a:tc>
                <a:tc>
                  <a:txBody>
                    <a:bodyPr/>
                    <a:lstStyle/>
                    <a:p>
                      <a:pPr algn="ctr"/>
                      <a:r>
                        <a:rPr lang="uk-UA" dirty="0">
                          <a:solidFill>
                            <a:schemeClr val="bg1"/>
                          </a:solidFill>
                        </a:rPr>
                        <a:t>0,06</a:t>
                      </a:r>
                    </a:p>
                  </a:txBody>
                  <a:tcPr/>
                </a:tc>
                <a:extLst>
                  <a:ext uri="{0D108BD9-81ED-4DB2-BD59-A6C34878D82A}">
                    <a16:rowId xmlns:a16="http://schemas.microsoft.com/office/drawing/2014/main" val="2198483139"/>
                  </a:ext>
                </a:extLst>
              </a:tr>
            </a:tbl>
          </a:graphicData>
        </a:graphic>
      </p:graphicFrame>
      <p:sp>
        <p:nvSpPr>
          <p:cNvPr id="7" name="Прямоугольник 6">
            <a:extLst>
              <a:ext uri="{FF2B5EF4-FFF2-40B4-BE49-F238E27FC236}">
                <a16:creationId xmlns:a16="http://schemas.microsoft.com/office/drawing/2014/main" id="{1E0C0A1D-D210-46B9-87A2-1FEF59F75885}"/>
              </a:ext>
            </a:extLst>
          </p:cNvPr>
          <p:cNvSpPr/>
          <p:nvPr/>
        </p:nvSpPr>
        <p:spPr>
          <a:xfrm>
            <a:off x="450016" y="3639455"/>
            <a:ext cx="8327928" cy="1841273"/>
          </a:xfrm>
          <a:prstGeom prst="rect">
            <a:avLst/>
          </a:prstGeom>
        </p:spPr>
        <p:txBody>
          <a:bodyPr wrap="square">
            <a:spAutoFit/>
          </a:bodyPr>
          <a:lstStyle/>
          <a:p>
            <a:pPr algn="just">
              <a:lnSpc>
                <a:spcPct val="115000"/>
              </a:lnSpc>
              <a:spcAft>
                <a:spcPts val="1000"/>
              </a:spcAft>
            </a:pPr>
            <a:r>
              <a:rPr lang="uk-UA" sz="2000" dirty="0">
                <a:solidFill>
                  <a:schemeClr val="bg1"/>
                </a:solidFill>
                <a:latin typeface="Calibri" panose="020F0502020204030204" pitchFamily="34" charset="0"/>
                <a:ea typeface="MS Mincho" panose="02020609040205080304" pitchFamily="49" charset="-128"/>
                <a:cs typeface="Calibri" panose="020F0502020204030204" pitchFamily="34" charset="0"/>
              </a:rPr>
              <a:t>Шевінгування підвищує точність попередньої обробки зубів приблизно на </a:t>
            </a:r>
            <a:r>
              <a:rPr lang="uk-UA" sz="2000" b="1" dirty="0">
                <a:solidFill>
                  <a:schemeClr val="bg1"/>
                </a:solidFill>
                <a:latin typeface="Calibri" panose="020F0502020204030204" pitchFamily="34" charset="0"/>
                <a:ea typeface="MS Mincho" panose="02020609040205080304" pitchFamily="49" charset="-128"/>
                <a:cs typeface="Calibri" panose="020F0502020204030204" pitchFamily="34" charset="0"/>
              </a:rPr>
              <a:t>1–2</a:t>
            </a:r>
            <a:r>
              <a:rPr lang="uk-UA" sz="2000" dirty="0">
                <a:solidFill>
                  <a:schemeClr val="bg1"/>
                </a:solidFill>
                <a:latin typeface="Calibri" panose="020F0502020204030204" pitchFamily="34" charset="0"/>
                <a:ea typeface="MS Mincho" panose="02020609040205080304" pitchFamily="49" charset="-128"/>
                <a:cs typeface="Calibri" panose="020F0502020204030204" pitchFamily="34" charset="0"/>
              </a:rPr>
              <a:t> ступені точності і зменшує сумарну похибку міжцентрової відстані, радіальне биття, відхилення профілю,  відхилення напрямку зуба, накопичену похибку кроку, нерівномірність колового кроку між двома зубами в </a:t>
            </a:r>
            <a:r>
              <a:rPr lang="uk-UA" sz="2000" b="1" dirty="0">
                <a:solidFill>
                  <a:schemeClr val="bg1"/>
                </a:solidFill>
                <a:latin typeface="Calibri" panose="020F0502020204030204" pitchFamily="34" charset="0"/>
                <a:ea typeface="MS Mincho" panose="02020609040205080304" pitchFamily="49" charset="-128"/>
                <a:cs typeface="Calibri" panose="020F0502020204030204" pitchFamily="34" charset="0"/>
              </a:rPr>
              <a:t>2– 4</a:t>
            </a:r>
            <a:r>
              <a:rPr lang="uk-UA" sz="2000" dirty="0">
                <a:solidFill>
                  <a:schemeClr val="bg1"/>
                </a:solidFill>
                <a:latin typeface="Calibri" panose="020F0502020204030204" pitchFamily="34" charset="0"/>
                <a:ea typeface="MS Mincho" panose="02020609040205080304" pitchFamily="49" charset="-128"/>
                <a:cs typeface="Calibri" panose="020F0502020204030204" pitchFamily="34" charset="0"/>
              </a:rPr>
              <a:t> рази.</a:t>
            </a:r>
            <a:endParaRPr lang="uk-UA" sz="20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475897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35EF701-659A-419A-8606-3C680E29334A}"/>
              </a:ext>
            </a:extLst>
          </p:cNvPr>
          <p:cNvSpPr>
            <a:spLocks noGrp="1"/>
          </p:cNvSpPr>
          <p:nvPr>
            <p:ph idx="1"/>
          </p:nvPr>
        </p:nvSpPr>
        <p:spPr>
          <a:xfrm>
            <a:off x="457200" y="337220"/>
            <a:ext cx="8229600" cy="4968552"/>
          </a:xfrm>
        </p:spPr>
        <p:txBody>
          <a:bodyPr>
            <a:noAutofit/>
          </a:bodyPr>
          <a:lstStyle/>
          <a:p>
            <a:pPr marL="0" indent="361950" algn="just">
              <a:buNone/>
            </a:pPr>
            <a:r>
              <a:rPr lang="uk-UA" sz="2000" dirty="0">
                <a:solidFill>
                  <a:schemeClr val="bg1"/>
                </a:solidFill>
              </a:rPr>
              <a:t>В даний час у металообробці все більше поширення одержує спосіб шевінгування зубчастих коліс середніх модулів за один хід шеверами спеціальної конструкції. Зуби таких шеверів мають три групи зубів (</a:t>
            </a:r>
            <a:r>
              <a:rPr lang="uk-UA" sz="2000" b="1" dirty="0">
                <a:solidFill>
                  <a:schemeClr val="bg1"/>
                </a:solidFill>
              </a:rPr>
              <a:t>рисунок, б</a:t>
            </a:r>
            <a:r>
              <a:rPr lang="uk-UA" sz="2000" dirty="0">
                <a:solidFill>
                  <a:schemeClr val="bg1"/>
                </a:solidFill>
              </a:rPr>
              <a:t>): забірні </a:t>
            </a:r>
            <a:r>
              <a:rPr lang="uk-UA" sz="2000" b="1" dirty="0">
                <a:solidFill>
                  <a:schemeClr val="bg1"/>
                </a:solidFill>
              </a:rPr>
              <a:t>I</a:t>
            </a:r>
            <a:r>
              <a:rPr lang="uk-UA" sz="2000" dirty="0">
                <a:solidFill>
                  <a:schemeClr val="bg1"/>
                </a:solidFill>
              </a:rPr>
              <a:t>, різальні </a:t>
            </a:r>
            <a:r>
              <a:rPr lang="uk-UA" sz="2000" b="1" dirty="0">
                <a:solidFill>
                  <a:schemeClr val="bg1"/>
                </a:solidFill>
              </a:rPr>
              <a:t>II</a:t>
            </a:r>
            <a:r>
              <a:rPr lang="uk-UA" sz="2000" dirty="0">
                <a:solidFill>
                  <a:schemeClr val="bg1"/>
                </a:solidFill>
              </a:rPr>
              <a:t> та </a:t>
            </a:r>
            <a:r>
              <a:rPr lang="uk-UA" sz="2000" dirty="0" err="1">
                <a:solidFill>
                  <a:schemeClr val="bg1"/>
                </a:solidFill>
              </a:rPr>
              <a:t>калібруючі</a:t>
            </a:r>
            <a:r>
              <a:rPr lang="uk-UA" sz="2000" b="1" dirty="0">
                <a:solidFill>
                  <a:schemeClr val="bg1"/>
                </a:solidFill>
              </a:rPr>
              <a:t> III</a:t>
            </a:r>
            <a:r>
              <a:rPr lang="uk-UA" sz="2000" dirty="0">
                <a:solidFill>
                  <a:schemeClr val="bg1"/>
                </a:solidFill>
              </a:rPr>
              <a:t>. Бічні поверхні правої та лівої сторін забірної та різальної частин зубів шевера складають з відповідними бічними поверхнями </a:t>
            </a:r>
            <a:r>
              <a:rPr lang="uk-UA" sz="2000" dirty="0" err="1">
                <a:solidFill>
                  <a:schemeClr val="bg1"/>
                </a:solidFill>
              </a:rPr>
              <a:t>калібруючої</a:t>
            </a:r>
            <a:r>
              <a:rPr lang="uk-UA" sz="2000" dirty="0">
                <a:solidFill>
                  <a:schemeClr val="bg1"/>
                </a:solidFill>
              </a:rPr>
              <a:t> частини кути </a:t>
            </a:r>
            <a:r>
              <a:rPr lang="uk-UA" sz="2000" b="1" dirty="0">
                <a:solidFill>
                  <a:schemeClr val="bg1"/>
                </a:solidFill>
              </a:rPr>
              <a:t>β</a:t>
            </a:r>
            <a:r>
              <a:rPr lang="uk-UA" sz="2000" dirty="0">
                <a:solidFill>
                  <a:schemeClr val="bg1"/>
                </a:solidFill>
              </a:rPr>
              <a:t>. Така конструкція шевера дозволяє знімати весь припуск за один робочий і один зворотний (</a:t>
            </a:r>
            <a:r>
              <a:rPr lang="uk-UA" sz="2000" dirty="0" err="1">
                <a:solidFill>
                  <a:schemeClr val="bg1"/>
                </a:solidFill>
              </a:rPr>
              <a:t>калібруючий</a:t>
            </a:r>
            <a:r>
              <a:rPr lang="uk-UA" sz="2000" dirty="0">
                <a:solidFill>
                  <a:schemeClr val="bg1"/>
                </a:solidFill>
              </a:rPr>
              <a:t>) хід стола. Ці ходи виконуються при постійній відстані між осями шевера і колеса.</a:t>
            </a:r>
          </a:p>
          <a:p>
            <a:pPr marL="0" indent="361950" algn="just">
              <a:buNone/>
            </a:pPr>
            <a:r>
              <a:rPr lang="uk-UA" sz="2000" dirty="0">
                <a:solidFill>
                  <a:schemeClr val="bg1"/>
                </a:solidFill>
              </a:rPr>
              <a:t>У ряді випадків спеціальні шевери можуть бути виготовлені шляхом перешліфовування стандартних шеверів шириною </a:t>
            </a:r>
            <a:r>
              <a:rPr lang="uk-UA" sz="2000" b="1" dirty="0">
                <a:solidFill>
                  <a:schemeClr val="bg1"/>
                </a:solidFill>
              </a:rPr>
              <a:t>20–25</a:t>
            </a:r>
            <a:r>
              <a:rPr lang="uk-UA" sz="2000" dirty="0">
                <a:solidFill>
                  <a:schemeClr val="bg1"/>
                </a:solidFill>
              </a:rPr>
              <a:t> мм. При цьому забірна і різальні частини повинні мати не менш </a:t>
            </a:r>
            <a:r>
              <a:rPr lang="uk-UA" sz="2000" b="1" dirty="0">
                <a:solidFill>
                  <a:schemeClr val="bg1"/>
                </a:solidFill>
              </a:rPr>
              <a:t>4–6</a:t>
            </a:r>
            <a:r>
              <a:rPr lang="uk-UA" sz="2000" dirty="0">
                <a:solidFill>
                  <a:schemeClr val="bg1"/>
                </a:solidFill>
              </a:rPr>
              <a:t> різальних кромок кожна. Продуктивність обробки при шевінгуванні збільшується в </a:t>
            </a:r>
            <a:r>
              <a:rPr lang="uk-UA" sz="2000" b="1" dirty="0">
                <a:solidFill>
                  <a:schemeClr val="bg1"/>
                </a:solidFill>
              </a:rPr>
              <a:t>2– 3</a:t>
            </a:r>
            <a:r>
              <a:rPr lang="uk-UA" sz="2000" dirty="0">
                <a:solidFill>
                  <a:schemeClr val="bg1"/>
                </a:solidFill>
              </a:rPr>
              <a:t> рази завдяки скороченню кількості циклів до одного і виключенню радіальних переміщень стола з оброблюваним колесом, що є неминучими при шевінгуванні стандартними шеверами.</a:t>
            </a:r>
          </a:p>
        </p:txBody>
      </p:sp>
    </p:spTree>
    <p:extLst>
      <p:ext uri="{BB962C8B-B14F-4D97-AF65-F5344CB8AC3E}">
        <p14:creationId xmlns:p14="http://schemas.microsoft.com/office/powerpoint/2010/main" val="3695445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383CFF0-4B45-4B15-A203-8FF88EA621CF}"/>
              </a:ext>
            </a:extLst>
          </p:cNvPr>
          <p:cNvSpPr>
            <a:spLocks noGrp="1"/>
          </p:cNvSpPr>
          <p:nvPr>
            <p:ph idx="1"/>
          </p:nvPr>
        </p:nvSpPr>
        <p:spPr>
          <a:xfrm>
            <a:off x="457200" y="337220"/>
            <a:ext cx="8229600" cy="4968552"/>
          </a:xfrm>
        </p:spPr>
        <p:txBody>
          <a:bodyPr>
            <a:normAutofit fontScale="77500" lnSpcReduction="20000"/>
          </a:bodyPr>
          <a:lstStyle/>
          <a:p>
            <a:pPr marL="0" indent="446088" algn="just">
              <a:buNone/>
            </a:pPr>
            <a:r>
              <a:rPr lang="uk-UA" dirty="0">
                <a:solidFill>
                  <a:schemeClr val="bg1"/>
                </a:solidFill>
              </a:rPr>
              <a:t>Точність коліс після обробки спеціальними шеверами трохи вища, ніж при використанні стандартних шеверів. Це пояснюється сталістю міжосьової відстані шевера і зубчастого колеса, а також відсутністю механізму радіальної подачі стола, що підвищує відповідно жорсткість технологічної обробної системи (</a:t>
            </a:r>
            <a:r>
              <a:rPr lang="uk-UA" b="1" dirty="0">
                <a:solidFill>
                  <a:schemeClr val="bg1"/>
                </a:solidFill>
              </a:rPr>
              <a:t>ТОС</a:t>
            </a:r>
            <a:r>
              <a:rPr lang="uk-UA" dirty="0">
                <a:solidFill>
                  <a:schemeClr val="bg1"/>
                </a:solidFill>
              </a:rPr>
              <a:t>).</a:t>
            </a:r>
          </a:p>
          <a:p>
            <a:pPr marL="0" indent="446088" algn="just">
              <a:buNone/>
            </a:pPr>
            <a:r>
              <a:rPr lang="uk-UA" dirty="0">
                <a:solidFill>
                  <a:schemeClr val="bg1"/>
                </a:solidFill>
              </a:rPr>
              <a:t>Стійкість таких шеверів до </a:t>
            </a:r>
            <a:r>
              <a:rPr lang="uk-UA" b="1" dirty="0">
                <a:solidFill>
                  <a:schemeClr val="bg1"/>
                </a:solidFill>
              </a:rPr>
              <a:t>3</a:t>
            </a:r>
            <a:r>
              <a:rPr lang="uk-UA" dirty="0">
                <a:solidFill>
                  <a:schemeClr val="bg1"/>
                </a:solidFill>
              </a:rPr>
              <a:t> разів вища за стійкість шеверів стандартної конструкції завдяки збільшенню числа різальних кромок, що одночасно беруть участь в роботі, і зменшенню навантаження на кожну з них.</a:t>
            </a:r>
          </a:p>
          <a:p>
            <a:pPr marL="0" indent="446088" algn="just">
              <a:buNone/>
            </a:pPr>
            <a:r>
              <a:rPr lang="uk-UA" dirty="0">
                <a:solidFill>
                  <a:schemeClr val="bg1"/>
                </a:solidFill>
              </a:rPr>
              <a:t> Підвищення стійкості обумовлене також поліпшенням умов врізання зубів шевера, що відбувається плавно і безперервно не в радіальному, а в осьовому напрямку. Крім того, </a:t>
            </a:r>
            <a:r>
              <a:rPr lang="uk-UA" dirty="0" err="1">
                <a:solidFill>
                  <a:schemeClr val="bg1"/>
                </a:solidFill>
              </a:rPr>
              <a:t>калібруючі</a:t>
            </a:r>
            <a:r>
              <a:rPr lang="uk-UA" dirty="0">
                <a:solidFill>
                  <a:schemeClr val="bg1"/>
                </a:solidFill>
              </a:rPr>
              <a:t> зуби не беруть участі у зрізанні основного припуску</a:t>
            </a:r>
            <a:r>
              <a:rPr lang="uk-UA" b="1" dirty="0">
                <a:solidFill>
                  <a:schemeClr val="bg1"/>
                </a:solidFill>
              </a:rPr>
              <a:t> а</a:t>
            </a:r>
            <a:r>
              <a:rPr lang="uk-UA" dirty="0">
                <a:solidFill>
                  <a:schemeClr val="bg1"/>
                </a:solidFill>
              </a:rPr>
              <a:t> (</a:t>
            </a:r>
            <a:r>
              <a:rPr lang="uk-UA" b="1" dirty="0">
                <a:solidFill>
                  <a:schemeClr val="bg1"/>
                </a:solidFill>
              </a:rPr>
              <a:t>рисунок, в</a:t>
            </a:r>
            <a:r>
              <a:rPr lang="uk-UA" dirty="0">
                <a:solidFill>
                  <a:schemeClr val="bg1"/>
                </a:solidFill>
              </a:rPr>
              <a:t>).</a:t>
            </a:r>
          </a:p>
        </p:txBody>
      </p:sp>
    </p:spTree>
    <p:extLst>
      <p:ext uri="{BB962C8B-B14F-4D97-AF65-F5344CB8AC3E}">
        <p14:creationId xmlns:p14="http://schemas.microsoft.com/office/powerpoint/2010/main" val="2380250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96B576-F9DF-4915-BE48-23609D03DB3F}"/>
              </a:ext>
            </a:extLst>
          </p:cNvPr>
          <p:cNvSpPr>
            <a:spLocks noGrp="1"/>
          </p:cNvSpPr>
          <p:nvPr>
            <p:ph idx="1"/>
          </p:nvPr>
        </p:nvSpPr>
        <p:spPr>
          <a:xfrm>
            <a:off x="457200" y="409228"/>
            <a:ext cx="8229600" cy="2448272"/>
          </a:xfrm>
        </p:spPr>
        <p:txBody>
          <a:bodyPr>
            <a:normAutofit fontScale="62500" lnSpcReduction="20000"/>
          </a:bodyPr>
          <a:lstStyle/>
          <a:p>
            <a:pPr marL="0" indent="0" algn="just">
              <a:buNone/>
            </a:pPr>
            <a:r>
              <a:rPr lang="uk-UA" dirty="0">
                <a:solidFill>
                  <a:schemeClr val="bg1"/>
                </a:solidFill>
              </a:rPr>
              <a:t>Широко застосовується і продуктивний метод шевінгування з діагональною подачею (</a:t>
            </a:r>
            <a:r>
              <a:rPr lang="uk-UA" b="1" dirty="0">
                <a:solidFill>
                  <a:schemeClr val="bg1"/>
                </a:solidFill>
              </a:rPr>
              <a:t>рисунок</a:t>
            </a:r>
            <a:r>
              <a:rPr lang="uk-UA" dirty="0">
                <a:solidFill>
                  <a:schemeClr val="bg1"/>
                </a:solidFill>
              </a:rPr>
              <a:t>). Цей метод передбачає поступальне переміщення оброблюваного зубчастого колеса не паралельно його осі, а під кутом </a:t>
            </a:r>
            <a:r>
              <a:rPr lang="uk-UA" b="1" dirty="0">
                <a:solidFill>
                  <a:schemeClr val="bg1"/>
                </a:solidFill>
              </a:rPr>
              <a:t>α</a:t>
            </a:r>
            <a:r>
              <a:rPr lang="uk-UA" b="1" baseline="-25000" dirty="0">
                <a:solidFill>
                  <a:schemeClr val="bg1"/>
                </a:solidFill>
              </a:rPr>
              <a:t>0</a:t>
            </a:r>
            <a:r>
              <a:rPr lang="uk-UA" dirty="0">
                <a:solidFill>
                  <a:schemeClr val="bg1"/>
                </a:solidFill>
              </a:rPr>
              <a:t>, що дорівнює 5° і більше. Внаслідок цього зменшується довжина ходу, а загальна кількість ходів приймається меншою, ніж при звичайному шевінгуванні з поздовжньою подачею, що у цілому значно скорочує час обробки. Час шевінгування одного зуба з модулем </a:t>
            </a:r>
            <a:r>
              <a:rPr lang="uk-UA" b="1" dirty="0">
                <a:solidFill>
                  <a:schemeClr val="bg1"/>
                </a:solidFill>
              </a:rPr>
              <a:t>2–3</a:t>
            </a:r>
            <a:r>
              <a:rPr lang="uk-UA" dirty="0">
                <a:solidFill>
                  <a:schemeClr val="bg1"/>
                </a:solidFill>
              </a:rPr>
              <a:t> мм при поздовжній подачі дорівнює </a:t>
            </a:r>
            <a:r>
              <a:rPr lang="uk-UA" b="1" dirty="0">
                <a:solidFill>
                  <a:schemeClr val="bg1"/>
                </a:solidFill>
              </a:rPr>
              <a:t>2–3</a:t>
            </a:r>
            <a:r>
              <a:rPr lang="uk-UA" dirty="0">
                <a:solidFill>
                  <a:schemeClr val="bg1"/>
                </a:solidFill>
              </a:rPr>
              <a:t> с, а при діагональній подачі – приблизно </a:t>
            </a:r>
            <a:r>
              <a:rPr lang="uk-UA" b="1" dirty="0">
                <a:solidFill>
                  <a:schemeClr val="bg1"/>
                </a:solidFill>
              </a:rPr>
              <a:t>1</a:t>
            </a:r>
            <a:r>
              <a:rPr lang="uk-UA" dirty="0">
                <a:solidFill>
                  <a:schemeClr val="bg1"/>
                </a:solidFill>
              </a:rPr>
              <a:t> с.</a:t>
            </a:r>
          </a:p>
        </p:txBody>
      </p:sp>
      <p:pic>
        <p:nvPicPr>
          <p:cNvPr id="4" name="Рисунок 3">
            <a:extLst>
              <a:ext uri="{FF2B5EF4-FFF2-40B4-BE49-F238E27FC236}">
                <a16:creationId xmlns:a16="http://schemas.microsoft.com/office/drawing/2014/main" id="{6BED1FC4-FACF-4144-B909-6698851B89A4}"/>
              </a:ext>
            </a:extLst>
          </p:cNvPr>
          <p:cNvPicPr/>
          <p:nvPr/>
        </p:nvPicPr>
        <p:blipFill>
          <a:blip r:embed="rId2"/>
          <a:stretch>
            <a:fillRect/>
          </a:stretch>
        </p:blipFill>
        <p:spPr>
          <a:xfrm>
            <a:off x="2070658" y="2857500"/>
            <a:ext cx="5002683" cy="2448272"/>
          </a:xfrm>
          <a:prstGeom prst="rect">
            <a:avLst/>
          </a:prstGeom>
        </p:spPr>
      </p:pic>
    </p:spTree>
    <p:extLst>
      <p:ext uri="{BB962C8B-B14F-4D97-AF65-F5344CB8AC3E}">
        <p14:creationId xmlns:p14="http://schemas.microsoft.com/office/powerpoint/2010/main" val="1556572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9228"/>
            <a:ext cx="8229600" cy="4824536"/>
          </a:xfrm>
        </p:spPr>
        <p:txBody>
          <a:bodyPr>
            <a:noAutofit/>
          </a:bodyPr>
          <a:lstStyle/>
          <a:p>
            <a:pPr marL="0" indent="365125" algn="just">
              <a:buNone/>
            </a:pPr>
            <a:r>
              <a:rPr lang="uk-UA" sz="1900" dirty="0">
                <a:solidFill>
                  <a:schemeClr val="bg1"/>
                </a:solidFill>
              </a:rPr>
              <a:t>Зубчасті колеса звичайно нарізуються на одній (</a:t>
            </a:r>
            <a:r>
              <a:rPr lang="uk-UA" sz="1900" b="1" dirty="0">
                <a:solidFill>
                  <a:schemeClr val="bg1"/>
                </a:solidFill>
              </a:rPr>
              <a:t>рисунок, а</a:t>
            </a:r>
            <a:r>
              <a:rPr lang="uk-UA" sz="1900" dirty="0">
                <a:solidFill>
                  <a:schemeClr val="bg1"/>
                </a:solidFill>
              </a:rPr>
              <a:t>) або на декількох заготовках на оправці (</a:t>
            </a:r>
            <a:r>
              <a:rPr lang="uk-UA" sz="1900" b="1" dirty="0">
                <a:solidFill>
                  <a:schemeClr val="bg1"/>
                </a:solidFill>
              </a:rPr>
              <a:t>рисунок, б</a:t>
            </a:r>
            <a:r>
              <a:rPr lang="uk-UA" sz="1900" dirty="0">
                <a:solidFill>
                  <a:schemeClr val="bg1"/>
                </a:solidFill>
              </a:rPr>
              <a:t>). Це збільшує продуктивність за рахунок часу, що витрачається на врізання і вихід фрези, а також за рахунок допоміжного часу. Застосування кількості фрез на шпиндельній оправці до двох або трьох (</a:t>
            </a:r>
            <a:r>
              <a:rPr lang="uk-UA" sz="1900" b="1" dirty="0">
                <a:solidFill>
                  <a:schemeClr val="bg1"/>
                </a:solidFill>
              </a:rPr>
              <a:t>рисунок, в</a:t>
            </a:r>
            <a:r>
              <a:rPr lang="uk-UA" sz="1900" dirty="0">
                <a:solidFill>
                  <a:schemeClr val="bg1"/>
                </a:solidFill>
              </a:rPr>
              <a:t>), кожна з яких прорізає западини зубів в одній групі заготовок, призводить до збільшення продуктивності процесу.</a:t>
            </a:r>
            <a:endParaRPr lang="ru-RU" sz="1900" dirty="0">
              <a:solidFill>
                <a:schemeClr val="bg1"/>
              </a:solidFill>
            </a:endParaRPr>
          </a:p>
          <a:p>
            <a:pPr marL="0" indent="365125" algn="just">
              <a:buNone/>
            </a:pPr>
            <a:r>
              <a:rPr lang="uk-UA" sz="1900" dirty="0">
                <a:solidFill>
                  <a:schemeClr val="bg1"/>
                </a:solidFill>
              </a:rPr>
              <a:t> У цьому випадку застосовуються багатошпиндельні ділильні головки (</a:t>
            </a:r>
            <a:r>
              <a:rPr lang="uk-UA" sz="1900" b="1" dirty="0">
                <a:solidFill>
                  <a:schemeClr val="bg1"/>
                </a:solidFill>
              </a:rPr>
              <a:t>рисунок, г</a:t>
            </a:r>
            <a:r>
              <a:rPr lang="uk-UA" sz="1900" dirty="0">
                <a:solidFill>
                  <a:schemeClr val="bg1"/>
                </a:solidFill>
              </a:rPr>
              <a:t>). Використання для цього напівавтоматичних верстатів, у яких усі допоміжні рухи (підведення заготовок до фрез, відведення їх у вихідне положення, поворот заготовок на один зуб і зупинка верстата) відбуваються автоматично, також підвищує продуктивність. Значне збільшення продуктивності досягається застосуванням твердосплавних фрез.</a:t>
            </a:r>
          </a:p>
          <a:p>
            <a:pPr marL="0" indent="365125" algn="just">
              <a:buNone/>
            </a:pPr>
            <a:r>
              <a:rPr lang="uk-UA" sz="1900" dirty="0">
                <a:solidFill>
                  <a:schemeClr val="bg1"/>
                </a:solidFill>
              </a:rPr>
              <a:t>Нарізання зубів циліндричних коліс середніх модулів </a:t>
            </a:r>
            <a:r>
              <a:rPr lang="uk-UA" sz="1900" b="1" dirty="0">
                <a:solidFill>
                  <a:schemeClr val="bg1"/>
                </a:solidFill>
              </a:rPr>
              <a:t>8–9</a:t>
            </a:r>
            <a:r>
              <a:rPr lang="uk-UA" sz="1900" dirty="0">
                <a:solidFill>
                  <a:schemeClr val="bg1"/>
                </a:solidFill>
              </a:rPr>
              <a:t>-го ступенів точності можливе одночасно двома дисковими модульними фрезами (</a:t>
            </a:r>
            <a:r>
              <a:rPr lang="uk-UA" sz="1900" b="1" dirty="0">
                <a:solidFill>
                  <a:schemeClr val="bg1"/>
                </a:solidFill>
              </a:rPr>
              <a:t>рисунок, д</a:t>
            </a:r>
            <a:r>
              <a:rPr lang="uk-UA" sz="1900" dirty="0">
                <a:solidFill>
                  <a:schemeClr val="bg1"/>
                </a:solidFill>
              </a:rPr>
              <a:t>).</a:t>
            </a:r>
            <a:endParaRPr lang="ru-RU" sz="1900" dirty="0">
              <a:solidFill>
                <a:schemeClr val="bg1"/>
              </a:solidFill>
            </a:endParaRPr>
          </a:p>
        </p:txBody>
      </p:sp>
    </p:spTree>
    <p:extLst>
      <p:ext uri="{BB962C8B-B14F-4D97-AF65-F5344CB8AC3E}">
        <p14:creationId xmlns:p14="http://schemas.microsoft.com/office/powerpoint/2010/main" val="11257460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66EBF76-3E08-4305-BC7A-F81DC3AE10F8}"/>
              </a:ext>
            </a:extLst>
          </p:cNvPr>
          <p:cNvSpPr>
            <a:spLocks noGrp="1"/>
          </p:cNvSpPr>
          <p:nvPr>
            <p:ph idx="1"/>
          </p:nvPr>
        </p:nvSpPr>
        <p:spPr>
          <a:xfrm>
            <a:off x="457200" y="481236"/>
            <a:ext cx="3682752" cy="4968552"/>
          </a:xfrm>
        </p:spPr>
        <p:txBody>
          <a:bodyPr>
            <a:noAutofit/>
          </a:bodyPr>
          <a:lstStyle/>
          <a:p>
            <a:pPr marL="0" indent="361950" algn="just">
              <a:buNone/>
            </a:pPr>
            <a:r>
              <a:rPr lang="uk-UA" sz="1600" dirty="0">
                <a:solidFill>
                  <a:schemeClr val="bg1"/>
                </a:solidFill>
              </a:rPr>
              <a:t>На автомобільних і тракторних заводах шевінгуванням іноді </a:t>
            </a:r>
            <a:r>
              <a:rPr lang="uk-UA" sz="1600" dirty="0" err="1">
                <a:solidFill>
                  <a:schemeClr val="bg1"/>
                </a:solidFill>
              </a:rPr>
              <a:t>формоутворюють</a:t>
            </a:r>
            <a:r>
              <a:rPr lang="uk-UA" sz="1600" dirty="0">
                <a:solidFill>
                  <a:schemeClr val="bg1"/>
                </a:solidFill>
              </a:rPr>
              <a:t> зуби, кінці яких на </a:t>
            </a:r>
            <a:r>
              <a:rPr lang="uk-UA" sz="1600" b="1" dirty="0">
                <a:solidFill>
                  <a:schemeClr val="bg1"/>
                </a:solidFill>
              </a:rPr>
              <a:t>0,02–0,03</a:t>
            </a:r>
            <a:r>
              <a:rPr lang="uk-UA" sz="1600" dirty="0">
                <a:solidFill>
                  <a:schemeClr val="bg1"/>
                </a:solidFill>
              </a:rPr>
              <a:t> мм тонші за середину, що надає їм бочкоподібної форми (</a:t>
            </a:r>
            <a:r>
              <a:rPr lang="uk-UA" sz="1600" b="1" dirty="0">
                <a:solidFill>
                  <a:schemeClr val="bg1"/>
                </a:solidFill>
              </a:rPr>
              <a:t>рисунок, а</a:t>
            </a:r>
            <a:r>
              <a:rPr lang="uk-UA" sz="1600" dirty="0">
                <a:solidFill>
                  <a:schemeClr val="bg1"/>
                </a:solidFill>
              </a:rPr>
              <a:t>). Така форма зубів оброблюваного шевером </a:t>
            </a:r>
            <a:r>
              <a:rPr lang="uk-UA" sz="1600" b="1" dirty="0">
                <a:solidFill>
                  <a:schemeClr val="bg1"/>
                </a:solidFill>
              </a:rPr>
              <a:t>1</a:t>
            </a:r>
            <a:r>
              <a:rPr lang="uk-UA" sz="1600" dirty="0">
                <a:solidFill>
                  <a:schemeClr val="bg1"/>
                </a:solidFill>
              </a:rPr>
              <a:t> зубчастого колеса </a:t>
            </a:r>
            <a:r>
              <a:rPr lang="uk-UA" sz="1600" b="1" dirty="0">
                <a:solidFill>
                  <a:schemeClr val="bg1"/>
                </a:solidFill>
              </a:rPr>
              <a:t>2</a:t>
            </a:r>
            <a:r>
              <a:rPr lang="uk-UA" sz="1600" dirty="0">
                <a:solidFill>
                  <a:schemeClr val="bg1"/>
                </a:solidFill>
              </a:rPr>
              <a:t> отримується за допомогою застосування на шевінгувальних верстатах спеціального пристосування, що гойдається (</a:t>
            </a:r>
            <a:r>
              <a:rPr lang="uk-UA" sz="1600" b="1" dirty="0">
                <a:solidFill>
                  <a:schemeClr val="bg1"/>
                </a:solidFill>
              </a:rPr>
              <a:t>рисунок, б</a:t>
            </a:r>
            <a:r>
              <a:rPr lang="uk-UA" sz="1600" dirty="0">
                <a:solidFill>
                  <a:schemeClr val="bg1"/>
                </a:solidFill>
              </a:rPr>
              <a:t>). </a:t>
            </a:r>
          </a:p>
          <a:p>
            <a:pPr marL="0" indent="361950" algn="just">
              <a:buNone/>
            </a:pPr>
            <a:r>
              <a:rPr lang="uk-UA" sz="1600" dirty="0">
                <a:solidFill>
                  <a:schemeClr val="bg1"/>
                </a:solidFill>
              </a:rPr>
              <a:t>На столі верстата встановлюється основне пристосування, на осі </a:t>
            </a:r>
            <a:r>
              <a:rPr lang="uk-UA" sz="1600" b="1" dirty="0">
                <a:solidFill>
                  <a:schemeClr val="bg1"/>
                </a:solidFill>
              </a:rPr>
              <a:t>4 </a:t>
            </a:r>
            <a:r>
              <a:rPr lang="uk-UA" sz="1600" dirty="0">
                <a:solidFill>
                  <a:schemeClr val="bg1"/>
                </a:solidFill>
              </a:rPr>
              <a:t>якого хитається плита </a:t>
            </a:r>
            <a:r>
              <a:rPr lang="uk-UA" sz="1600" b="1" dirty="0">
                <a:solidFill>
                  <a:schemeClr val="bg1"/>
                </a:solidFill>
              </a:rPr>
              <a:t>3</a:t>
            </a:r>
            <a:r>
              <a:rPr lang="uk-UA" sz="1600" dirty="0">
                <a:solidFill>
                  <a:schemeClr val="bg1"/>
                </a:solidFill>
              </a:rPr>
              <a:t>. Палець </a:t>
            </a:r>
            <a:r>
              <a:rPr lang="uk-UA" sz="1600" b="1" dirty="0">
                <a:solidFill>
                  <a:schemeClr val="bg1"/>
                </a:solidFill>
              </a:rPr>
              <a:t>5</a:t>
            </a:r>
            <a:r>
              <a:rPr lang="uk-UA" sz="1600" dirty="0">
                <a:solidFill>
                  <a:schemeClr val="bg1"/>
                </a:solidFill>
              </a:rPr>
              <a:t> при поздовжньому переміщенні стола переміщається по похилому пазу</a:t>
            </a:r>
            <a:r>
              <a:rPr lang="uk-UA" sz="1600" b="1" dirty="0">
                <a:solidFill>
                  <a:schemeClr val="bg1"/>
                </a:solidFill>
              </a:rPr>
              <a:t> 7</a:t>
            </a:r>
            <a:r>
              <a:rPr lang="uk-UA" sz="1600" dirty="0">
                <a:solidFill>
                  <a:schemeClr val="bg1"/>
                </a:solidFill>
              </a:rPr>
              <a:t> диска 6, закріпленого на нерухомому кронштейні і встановленого під необхідним кутом.</a:t>
            </a:r>
          </a:p>
        </p:txBody>
      </p:sp>
      <p:pic>
        <p:nvPicPr>
          <p:cNvPr id="4" name="Рисунок 3">
            <a:extLst>
              <a:ext uri="{FF2B5EF4-FFF2-40B4-BE49-F238E27FC236}">
                <a16:creationId xmlns:a16="http://schemas.microsoft.com/office/drawing/2014/main" id="{644D4CBD-EC2B-41BA-8B79-9AEBF52A060F}"/>
              </a:ext>
            </a:extLst>
          </p:cNvPr>
          <p:cNvPicPr/>
          <p:nvPr/>
        </p:nvPicPr>
        <p:blipFill>
          <a:blip r:embed="rId2"/>
          <a:stretch>
            <a:fillRect/>
          </a:stretch>
        </p:blipFill>
        <p:spPr>
          <a:xfrm>
            <a:off x="4355976" y="913284"/>
            <a:ext cx="4330824" cy="3441664"/>
          </a:xfrm>
          <a:prstGeom prst="rect">
            <a:avLst/>
          </a:prstGeom>
        </p:spPr>
      </p:pic>
    </p:spTree>
    <p:extLst>
      <p:ext uri="{BB962C8B-B14F-4D97-AF65-F5344CB8AC3E}">
        <p14:creationId xmlns:p14="http://schemas.microsoft.com/office/powerpoint/2010/main" val="1233175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1ED4C48-B6BB-434D-915F-E07BD18C1798}"/>
              </a:ext>
            </a:extLst>
          </p:cNvPr>
          <p:cNvSpPr>
            <a:spLocks noGrp="1"/>
          </p:cNvSpPr>
          <p:nvPr>
            <p:ph idx="1"/>
          </p:nvPr>
        </p:nvSpPr>
        <p:spPr>
          <a:xfrm>
            <a:off x="457200" y="265212"/>
            <a:ext cx="8229600" cy="5040560"/>
          </a:xfrm>
        </p:spPr>
        <p:txBody>
          <a:bodyPr>
            <a:normAutofit fontScale="70000" lnSpcReduction="20000"/>
          </a:bodyPr>
          <a:lstStyle/>
          <a:p>
            <a:pPr marL="0" indent="446088" algn="just">
              <a:buNone/>
            </a:pPr>
            <a:r>
              <a:rPr lang="uk-UA" dirty="0">
                <a:solidFill>
                  <a:schemeClr val="bg1"/>
                </a:solidFill>
              </a:rPr>
              <a:t>Застосування шевінгування при обробці зубчастих коліс значно підвищує їх точність та продуктивність. Тому його застосовують не тільки в масовому і багатосерійному виробництвах, але й у серійному, і навіть у дрібносерійному. За відсутності спеціальних шевінгувальних верстатів для виконання цієї технологічної операції часто використовують вертикально-фрезерні верстати з поворотними фрезерними головками, що забезпечує утворення кута схрещування осей шевера і зубчастого колеса.</a:t>
            </a:r>
          </a:p>
          <a:p>
            <a:pPr marL="0" indent="446088">
              <a:buNone/>
            </a:pPr>
            <a:r>
              <a:rPr lang="uk-UA" dirty="0">
                <a:solidFill>
                  <a:schemeClr val="bg1"/>
                </a:solidFill>
              </a:rPr>
              <a:t>           </a:t>
            </a:r>
          </a:p>
          <a:p>
            <a:pPr marL="0" indent="446088" algn="just">
              <a:buNone/>
            </a:pPr>
            <a:r>
              <a:rPr lang="uk-UA" dirty="0">
                <a:solidFill>
                  <a:schemeClr val="bg1"/>
                </a:solidFill>
              </a:rPr>
              <a:t>Шевінгування зубів проводиться до термічної обробки зубчастих коліс, що в подальшому гартуються. Більшість зубчастих коліс після шевінгування термічно оброблюється, що трохи знижує досягнуту точність та шорсткість поверхні. Проте при виготовленні точних зубчастих коліс шевінгування застосовують до термічної обробки для того, щоб максимально зменшити похибки механічної обробки.</a:t>
            </a:r>
          </a:p>
          <a:p>
            <a:endParaRPr lang="uk-UA" dirty="0"/>
          </a:p>
        </p:txBody>
      </p:sp>
    </p:spTree>
    <p:extLst>
      <p:ext uri="{BB962C8B-B14F-4D97-AF65-F5344CB8AC3E}">
        <p14:creationId xmlns:p14="http://schemas.microsoft.com/office/powerpoint/2010/main" val="9117779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24114"/>
            <a:ext cx="8712968" cy="949210"/>
          </a:xfrm>
        </p:spPr>
        <p:txBody>
          <a:bodyPr>
            <a:normAutofit fontScale="90000"/>
          </a:bodyPr>
          <a:lstStyle/>
          <a:p>
            <a:r>
              <a:rPr lang="uk-UA" sz="3200" b="1" dirty="0">
                <a:solidFill>
                  <a:schemeClr val="bg1"/>
                </a:solidFill>
              </a:rPr>
              <a:t>15.8.3. Обробка зубів циліндричних зубчастих коліс двома </a:t>
            </a:r>
            <a:r>
              <a:rPr lang="uk-UA" sz="3200" b="1" dirty="0" err="1">
                <a:solidFill>
                  <a:schemeClr val="bg1"/>
                </a:solidFill>
              </a:rPr>
              <a:t>однокромковими</a:t>
            </a:r>
            <a:r>
              <a:rPr lang="uk-UA" sz="3200" b="1" dirty="0">
                <a:solidFill>
                  <a:schemeClr val="bg1"/>
                </a:solidFill>
              </a:rPr>
              <a:t> шеверами (</a:t>
            </a:r>
            <a:r>
              <a:rPr lang="uk-UA" sz="3200" b="1" dirty="0" err="1">
                <a:solidFill>
                  <a:schemeClr val="bg1"/>
                </a:solidFill>
              </a:rPr>
              <a:t>довбачами</a:t>
            </a:r>
            <a:r>
              <a:rPr lang="uk-UA" sz="3200" b="1" dirty="0">
                <a:solidFill>
                  <a:schemeClr val="bg1"/>
                </a:solidFill>
              </a:rPr>
              <a:t>)</a:t>
            </a:r>
            <a:endParaRPr lang="ru-RU" sz="3200" dirty="0">
              <a:solidFill>
                <a:schemeClr val="bg1"/>
              </a:solidFill>
            </a:endParaRPr>
          </a:p>
        </p:txBody>
      </p:sp>
      <p:sp>
        <p:nvSpPr>
          <p:cNvPr id="3" name="Объект 2"/>
          <p:cNvSpPr>
            <a:spLocks noGrp="1"/>
          </p:cNvSpPr>
          <p:nvPr>
            <p:ph idx="1"/>
          </p:nvPr>
        </p:nvSpPr>
        <p:spPr>
          <a:xfrm>
            <a:off x="457200" y="1465641"/>
            <a:ext cx="8229600" cy="3937620"/>
          </a:xfrm>
        </p:spPr>
        <p:txBody>
          <a:bodyPr>
            <a:noAutofit/>
          </a:bodyPr>
          <a:lstStyle/>
          <a:p>
            <a:pPr marL="0" indent="446088" algn="just">
              <a:spcBef>
                <a:spcPts val="0"/>
              </a:spcBef>
              <a:buNone/>
            </a:pPr>
            <a:r>
              <a:rPr lang="uk-UA" sz="2200" dirty="0">
                <a:solidFill>
                  <a:schemeClr val="bg1"/>
                </a:solidFill>
              </a:rPr>
              <a:t>Однією з причин, що перешкоджають широкому впровадженню процесу накатування зубів, є відсутність надійного способу остаточної обробки зубів, отриманих накатуванням.</a:t>
            </a:r>
          </a:p>
          <a:p>
            <a:pPr marL="0" indent="446088" algn="just">
              <a:spcBef>
                <a:spcPts val="0"/>
              </a:spcBef>
              <a:buNone/>
            </a:pPr>
            <a:r>
              <a:rPr lang="uk-UA" sz="2200" dirty="0">
                <a:solidFill>
                  <a:schemeClr val="bg1"/>
                </a:solidFill>
              </a:rPr>
              <a:t>Шевінгування накатаних зубів, що є більш жорсткими і менш точними в порівнянні з отриманими фрезеруванням, значно важче здійснити через низьку стійкість та поломки зубів шеверів.</a:t>
            </a:r>
          </a:p>
          <a:p>
            <a:pPr marL="0" indent="446088" algn="just">
              <a:spcBef>
                <a:spcPts val="0"/>
              </a:spcBef>
              <a:buNone/>
            </a:pPr>
            <a:r>
              <a:rPr lang="uk-UA" sz="2200" dirty="0">
                <a:solidFill>
                  <a:schemeClr val="bg1"/>
                </a:solidFill>
              </a:rPr>
              <a:t>Перспективним щодо підвищення точності зубчастих коліс після накатування є метод обробки зубів двома </a:t>
            </a:r>
            <a:r>
              <a:rPr lang="uk-UA" sz="2200" dirty="0" err="1">
                <a:solidFill>
                  <a:schemeClr val="bg1"/>
                </a:solidFill>
              </a:rPr>
              <a:t>однокромковими</a:t>
            </a:r>
            <a:r>
              <a:rPr lang="uk-UA" sz="2200" dirty="0">
                <a:solidFill>
                  <a:schemeClr val="bg1"/>
                </a:solidFill>
              </a:rPr>
              <a:t> шеверами. Обробка зубів даним методом, на відміну від звичайного шевінгування, виконується на верстатах типу зубофрезерних з жорсткими кінематичними ланцюгами (</a:t>
            </a:r>
            <a:r>
              <a:rPr lang="uk-UA" sz="2200" b="1" dirty="0">
                <a:solidFill>
                  <a:schemeClr val="bg1"/>
                </a:solidFill>
              </a:rPr>
              <a:t>рисунок</a:t>
            </a:r>
            <a:r>
              <a:rPr lang="uk-UA" sz="2200" dirty="0">
                <a:solidFill>
                  <a:schemeClr val="bg1"/>
                </a:solidFill>
              </a:rPr>
              <a:t>).</a:t>
            </a:r>
            <a:endParaRPr lang="ru-RU" sz="2200" dirty="0">
              <a:solidFill>
                <a:schemeClr val="bg1"/>
              </a:solidFill>
            </a:endParaRPr>
          </a:p>
        </p:txBody>
      </p:sp>
    </p:spTree>
    <p:extLst>
      <p:ext uri="{BB962C8B-B14F-4D97-AF65-F5344CB8AC3E}">
        <p14:creationId xmlns:p14="http://schemas.microsoft.com/office/powerpoint/2010/main" val="10534823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8119E08-2FA5-4509-9015-CF94143FB1E8}"/>
              </a:ext>
            </a:extLst>
          </p:cNvPr>
          <p:cNvSpPr>
            <a:spLocks noGrp="1"/>
          </p:cNvSpPr>
          <p:nvPr>
            <p:ph idx="1"/>
          </p:nvPr>
        </p:nvSpPr>
        <p:spPr>
          <a:xfrm>
            <a:off x="381000" y="409228"/>
            <a:ext cx="4479032" cy="3384376"/>
          </a:xfrm>
        </p:spPr>
        <p:txBody>
          <a:bodyPr>
            <a:normAutofit lnSpcReduction="10000"/>
          </a:bodyPr>
          <a:lstStyle/>
          <a:p>
            <a:pPr marL="0" indent="0" algn="just">
              <a:spcBef>
                <a:spcPts val="0"/>
              </a:spcBef>
              <a:buNone/>
            </a:pPr>
            <a:r>
              <a:rPr lang="uk-UA" sz="1900" dirty="0">
                <a:solidFill>
                  <a:schemeClr val="bg1"/>
                </a:solidFill>
              </a:rPr>
              <a:t>Цей процес обробки зубів виконується двома різальними інструментами: шеверами </a:t>
            </a:r>
            <a:r>
              <a:rPr lang="uk-UA" sz="1900" b="1" dirty="0">
                <a:solidFill>
                  <a:schemeClr val="bg1"/>
                </a:solidFill>
              </a:rPr>
              <a:t>1</a:t>
            </a:r>
            <a:r>
              <a:rPr lang="uk-UA" sz="1900" dirty="0">
                <a:solidFill>
                  <a:schemeClr val="bg1"/>
                </a:solidFill>
              </a:rPr>
              <a:t> і </a:t>
            </a:r>
            <a:r>
              <a:rPr lang="uk-UA" sz="1900" b="1" dirty="0">
                <a:solidFill>
                  <a:schemeClr val="bg1"/>
                </a:solidFill>
              </a:rPr>
              <a:t>2</a:t>
            </a:r>
            <a:r>
              <a:rPr lang="uk-UA" sz="1900" dirty="0">
                <a:solidFill>
                  <a:schemeClr val="bg1"/>
                </a:solidFill>
              </a:rPr>
              <a:t> ,  що представляють собою за формою </a:t>
            </a:r>
            <a:r>
              <a:rPr lang="uk-UA" sz="1900" dirty="0" err="1">
                <a:solidFill>
                  <a:schemeClr val="bg1"/>
                </a:solidFill>
              </a:rPr>
              <a:t>косозубі</a:t>
            </a:r>
            <a:r>
              <a:rPr lang="uk-UA" sz="1900" dirty="0">
                <a:solidFill>
                  <a:schemeClr val="bg1"/>
                </a:solidFill>
              </a:rPr>
              <a:t> </a:t>
            </a:r>
            <a:r>
              <a:rPr lang="uk-UA" sz="1900" dirty="0" err="1">
                <a:solidFill>
                  <a:schemeClr val="bg1"/>
                </a:solidFill>
              </a:rPr>
              <a:t>довбачі</a:t>
            </a:r>
            <a:r>
              <a:rPr lang="uk-UA" sz="1900" dirty="0">
                <a:solidFill>
                  <a:schemeClr val="bg1"/>
                </a:solidFill>
              </a:rPr>
              <a:t>, які мають різальну частину з бічним заднім кутом </a:t>
            </a:r>
            <a:r>
              <a:rPr lang="uk-UA" sz="1900" b="1" dirty="0">
                <a:solidFill>
                  <a:schemeClr val="bg1"/>
                </a:solidFill>
              </a:rPr>
              <a:t>2°</a:t>
            </a:r>
            <a:r>
              <a:rPr lang="uk-UA" sz="1900" dirty="0">
                <a:solidFill>
                  <a:schemeClr val="bg1"/>
                </a:solidFill>
              </a:rPr>
              <a:t>. Кожен інструмент призначений для обробки тільки однієї сторони зуба. Зуби кожного </a:t>
            </a:r>
            <a:r>
              <a:rPr lang="uk-UA" sz="1900" dirty="0" err="1">
                <a:solidFill>
                  <a:schemeClr val="bg1"/>
                </a:solidFill>
              </a:rPr>
              <a:t>довбача</a:t>
            </a:r>
            <a:r>
              <a:rPr lang="uk-UA" sz="1900" dirty="0">
                <a:solidFill>
                  <a:schemeClr val="bg1"/>
                </a:solidFill>
              </a:rPr>
              <a:t> зашліфовані на круглошліфувальному верстаті по кривій </a:t>
            </a:r>
            <a:r>
              <a:rPr lang="uk-UA" sz="1900" b="1" dirty="0">
                <a:solidFill>
                  <a:schemeClr val="bg1"/>
                </a:solidFill>
              </a:rPr>
              <a:t>4</a:t>
            </a:r>
            <a:r>
              <a:rPr lang="uk-UA" sz="1900" dirty="0">
                <a:solidFill>
                  <a:schemeClr val="bg1"/>
                </a:solidFill>
              </a:rPr>
              <a:t> для утворення послідовних точок контакту різальних кромок із зубами оброблюваного зубчастого колеса.</a:t>
            </a:r>
          </a:p>
        </p:txBody>
      </p:sp>
      <p:pic>
        <p:nvPicPr>
          <p:cNvPr id="4" name="Рисунок 3">
            <a:extLst>
              <a:ext uri="{FF2B5EF4-FFF2-40B4-BE49-F238E27FC236}">
                <a16:creationId xmlns:a16="http://schemas.microsoft.com/office/drawing/2014/main" id="{846491B4-0977-4CD9-93F6-268A83603193}"/>
              </a:ext>
            </a:extLst>
          </p:cNvPr>
          <p:cNvPicPr/>
          <p:nvPr/>
        </p:nvPicPr>
        <p:blipFill>
          <a:blip r:embed="rId2"/>
          <a:stretch>
            <a:fillRect/>
          </a:stretch>
        </p:blipFill>
        <p:spPr>
          <a:xfrm>
            <a:off x="4860032" y="409228"/>
            <a:ext cx="4114800" cy="3024336"/>
          </a:xfrm>
          <a:prstGeom prst="rect">
            <a:avLst/>
          </a:prstGeom>
        </p:spPr>
      </p:pic>
      <p:sp>
        <p:nvSpPr>
          <p:cNvPr id="5" name="Прямоугольник 4">
            <a:extLst>
              <a:ext uri="{FF2B5EF4-FFF2-40B4-BE49-F238E27FC236}">
                <a16:creationId xmlns:a16="http://schemas.microsoft.com/office/drawing/2014/main" id="{8272B5F1-875B-4882-86F4-AA6216917071}"/>
              </a:ext>
            </a:extLst>
          </p:cNvPr>
          <p:cNvSpPr/>
          <p:nvPr/>
        </p:nvSpPr>
        <p:spPr>
          <a:xfrm>
            <a:off x="400798" y="3491136"/>
            <a:ext cx="8362202" cy="2139047"/>
          </a:xfrm>
          <a:prstGeom prst="rect">
            <a:avLst/>
          </a:prstGeom>
        </p:spPr>
        <p:txBody>
          <a:bodyPr wrap="square">
            <a:spAutoFit/>
          </a:bodyPr>
          <a:lstStyle/>
          <a:p>
            <a:pPr indent="361950" algn="just"/>
            <a:endParaRPr lang="uk-UA" sz="1900" dirty="0">
              <a:solidFill>
                <a:schemeClr val="bg1"/>
              </a:solidFill>
              <a:latin typeface="Calibri" panose="020F0502020204030204" pitchFamily="34" charset="0"/>
              <a:ea typeface="MS Mincho" panose="02020609040205080304" pitchFamily="49" charset="-128"/>
            </a:endParaRPr>
          </a:p>
          <a:p>
            <a:pPr indent="361950" algn="just"/>
            <a:r>
              <a:rPr lang="uk-UA" sz="1900" dirty="0">
                <a:solidFill>
                  <a:schemeClr val="bg1"/>
                </a:solidFill>
                <a:latin typeface="Calibri" panose="020F0502020204030204" pitchFamily="34" charset="0"/>
                <a:ea typeface="MS Mincho" panose="02020609040205080304" pitchFamily="49" charset="-128"/>
              </a:rPr>
              <a:t>Обробка зубів відбувається в наступній послідовності. Зубчасте колесо </a:t>
            </a:r>
            <a:r>
              <a:rPr lang="uk-UA" sz="1900" b="1" dirty="0">
                <a:solidFill>
                  <a:schemeClr val="bg1"/>
                </a:solidFill>
                <a:latin typeface="Calibri" panose="020F0502020204030204" pitchFamily="34" charset="0"/>
                <a:ea typeface="MS Mincho" panose="02020609040205080304" pitchFamily="49" charset="-128"/>
              </a:rPr>
              <a:t>3</a:t>
            </a:r>
            <a:r>
              <a:rPr lang="uk-UA" sz="1900" dirty="0">
                <a:solidFill>
                  <a:schemeClr val="bg1"/>
                </a:solidFill>
                <a:latin typeface="Calibri" panose="020F0502020204030204" pitchFamily="34" charset="0"/>
                <a:ea typeface="MS Mincho" panose="02020609040205080304" pitchFamily="49" charset="-128"/>
              </a:rPr>
              <a:t> з вихідного положення </a:t>
            </a:r>
            <a:r>
              <a:rPr lang="uk-UA" sz="1900" b="1" dirty="0">
                <a:solidFill>
                  <a:schemeClr val="bg1"/>
                </a:solidFill>
                <a:latin typeface="Calibri" panose="020F0502020204030204" pitchFamily="34" charset="0"/>
                <a:ea typeface="MS Mincho" panose="02020609040205080304" pitchFamily="49" charset="-128"/>
              </a:rPr>
              <a:t>А </a:t>
            </a:r>
            <a:r>
              <a:rPr lang="uk-UA" sz="1900" dirty="0">
                <a:solidFill>
                  <a:schemeClr val="bg1"/>
                </a:solidFill>
                <a:latin typeface="Calibri" panose="020F0502020204030204" pitchFamily="34" charset="0"/>
                <a:ea typeface="MS Mincho" panose="02020609040205080304" pitchFamily="49" charset="-128"/>
              </a:rPr>
              <a:t>швидко підводиться в положення </a:t>
            </a:r>
            <a:r>
              <a:rPr lang="uk-UA" sz="1900" b="1" dirty="0">
                <a:solidFill>
                  <a:schemeClr val="bg1"/>
                </a:solidFill>
                <a:latin typeface="Calibri" panose="020F0502020204030204" pitchFamily="34" charset="0"/>
                <a:ea typeface="MS Mincho" panose="02020609040205080304" pitchFamily="49" charset="-128"/>
              </a:rPr>
              <a:t>Б</a:t>
            </a:r>
            <a:r>
              <a:rPr lang="uk-UA" sz="1900" dirty="0">
                <a:solidFill>
                  <a:schemeClr val="bg1"/>
                </a:solidFill>
                <a:latin typeface="Calibri" panose="020F0502020204030204" pitchFamily="34" charset="0"/>
                <a:ea typeface="MS Mincho" panose="02020609040205080304" pitchFamily="49" charset="-128"/>
              </a:rPr>
              <a:t> до різального інструменту. Потім вмикається подача і зубчасте колесо переміщається в положення </a:t>
            </a:r>
            <a:r>
              <a:rPr lang="uk-UA" sz="1900" b="1" dirty="0">
                <a:solidFill>
                  <a:schemeClr val="bg1"/>
                </a:solidFill>
                <a:latin typeface="Calibri" panose="020F0502020204030204" pitchFamily="34" charset="0"/>
                <a:ea typeface="MS Mincho" panose="02020609040205080304" pitchFamily="49" charset="-128"/>
              </a:rPr>
              <a:t>В</a:t>
            </a:r>
            <a:r>
              <a:rPr lang="uk-UA" sz="1900" dirty="0">
                <a:solidFill>
                  <a:schemeClr val="bg1"/>
                </a:solidFill>
                <a:latin typeface="Calibri" panose="020F0502020204030204" pitchFamily="34" charset="0"/>
                <a:ea typeface="MS Mincho" panose="02020609040205080304" pitchFamily="49" charset="-128"/>
              </a:rPr>
              <a:t>. Після реверсування обертання  інструмента і зубчастого колеса останнє з положення </a:t>
            </a:r>
            <a:r>
              <a:rPr lang="uk-UA" sz="1900" b="1" dirty="0">
                <a:solidFill>
                  <a:schemeClr val="bg1"/>
                </a:solidFill>
                <a:latin typeface="Calibri" panose="020F0502020204030204" pitchFamily="34" charset="0"/>
                <a:ea typeface="MS Mincho" panose="02020609040205080304" pitchFamily="49" charset="-128"/>
              </a:rPr>
              <a:t>В</a:t>
            </a:r>
            <a:r>
              <a:rPr lang="uk-UA" sz="1900" dirty="0">
                <a:solidFill>
                  <a:schemeClr val="bg1"/>
                </a:solidFill>
                <a:latin typeface="Calibri" panose="020F0502020204030204" pitchFamily="34" charset="0"/>
                <a:ea typeface="MS Mincho" panose="02020609040205080304" pitchFamily="49" charset="-128"/>
              </a:rPr>
              <a:t> швидко підводиться до інструмента в положення </a:t>
            </a:r>
            <a:r>
              <a:rPr lang="uk-UA" sz="1900" b="1" dirty="0">
                <a:solidFill>
                  <a:schemeClr val="bg1"/>
                </a:solidFill>
                <a:latin typeface="Calibri" panose="020F0502020204030204" pitchFamily="34" charset="0"/>
                <a:ea typeface="MS Mincho" panose="02020609040205080304" pitchFamily="49" charset="-128"/>
              </a:rPr>
              <a:t>Б</a:t>
            </a:r>
            <a:r>
              <a:rPr lang="uk-UA" sz="1900" dirty="0">
                <a:solidFill>
                  <a:schemeClr val="bg1"/>
                </a:solidFill>
                <a:latin typeface="Calibri" panose="020F0502020204030204" pitchFamily="34" charset="0"/>
                <a:ea typeface="MS Mincho" panose="02020609040205080304" pitchFamily="49" charset="-128"/>
              </a:rPr>
              <a:t>, знову вмикається подача і обробляється друга сторона зубів.</a:t>
            </a:r>
            <a:endParaRPr lang="uk-UA" sz="1900" dirty="0">
              <a:solidFill>
                <a:schemeClr val="bg1"/>
              </a:solidFill>
            </a:endParaRPr>
          </a:p>
        </p:txBody>
      </p:sp>
    </p:spTree>
    <p:extLst>
      <p:ext uri="{BB962C8B-B14F-4D97-AF65-F5344CB8AC3E}">
        <p14:creationId xmlns:p14="http://schemas.microsoft.com/office/powerpoint/2010/main" val="40463298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7F6348C-7E6F-4515-A60C-2837EEE05A94}"/>
              </a:ext>
            </a:extLst>
          </p:cNvPr>
          <p:cNvSpPr>
            <a:spLocks noGrp="1"/>
          </p:cNvSpPr>
          <p:nvPr>
            <p:ph idx="1"/>
          </p:nvPr>
        </p:nvSpPr>
        <p:spPr/>
        <p:txBody>
          <a:bodyPr>
            <a:normAutofit fontScale="85000" lnSpcReduction="20000"/>
          </a:bodyPr>
          <a:lstStyle/>
          <a:p>
            <a:pPr marL="0" indent="361950" algn="just">
              <a:buNone/>
            </a:pPr>
            <a:r>
              <a:rPr lang="uk-UA" dirty="0">
                <a:solidFill>
                  <a:schemeClr val="bg1"/>
                </a:solidFill>
              </a:rPr>
              <a:t>Точність за профілем, кроком і напрямком зубів відповідає точності, що одержується при звичайному шевінгуванні. Якість поверхні зубів також відповідає звичайному шевінгуванню, а продуктивність цього методу трохи вища.</a:t>
            </a:r>
          </a:p>
          <a:p>
            <a:pPr marL="0" indent="361950" algn="just">
              <a:buNone/>
            </a:pPr>
            <a:r>
              <a:rPr lang="uk-UA" dirty="0">
                <a:solidFill>
                  <a:schemeClr val="bg1"/>
                </a:solidFill>
              </a:rPr>
              <a:t>         </a:t>
            </a:r>
          </a:p>
          <a:p>
            <a:pPr marL="0" indent="361950" algn="just">
              <a:buNone/>
            </a:pPr>
            <a:r>
              <a:rPr lang="uk-UA" dirty="0">
                <a:solidFill>
                  <a:schemeClr val="bg1"/>
                </a:solidFill>
              </a:rPr>
              <a:t> Різальні інструменти, що застосовуються при цьому методі, простіші за конструкцією і значно дешевші звичайних шеверів, а їх заточування виконується на круглошліфувальних верстатах.</a:t>
            </a:r>
          </a:p>
        </p:txBody>
      </p:sp>
    </p:spTree>
    <p:extLst>
      <p:ext uri="{BB962C8B-B14F-4D97-AF65-F5344CB8AC3E}">
        <p14:creationId xmlns:p14="http://schemas.microsoft.com/office/powerpoint/2010/main" val="33689957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AAE028-D5E0-4998-BE20-6CF7B958693A}"/>
              </a:ext>
            </a:extLst>
          </p:cNvPr>
          <p:cNvSpPr>
            <a:spLocks noGrp="1"/>
          </p:cNvSpPr>
          <p:nvPr>
            <p:ph type="title"/>
          </p:nvPr>
        </p:nvSpPr>
        <p:spPr>
          <a:xfrm>
            <a:off x="457200" y="228865"/>
            <a:ext cx="8229600" cy="684419"/>
          </a:xfrm>
        </p:spPr>
        <p:txBody>
          <a:bodyPr>
            <a:normAutofit/>
          </a:bodyPr>
          <a:lstStyle/>
          <a:p>
            <a:r>
              <a:rPr lang="uk-UA" sz="3200" b="1" dirty="0">
                <a:solidFill>
                  <a:schemeClr val="bg1"/>
                </a:solidFill>
              </a:rPr>
              <a:t>15.8.4. Шліфування зубів зубчастих коліс</a:t>
            </a:r>
            <a:endParaRPr lang="uk-UA" sz="3200" dirty="0">
              <a:solidFill>
                <a:schemeClr val="bg1"/>
              </a:solidFill>
            </a:endParaRPr>
          </a:p>
        </p:txBody>
      </p:sp>
      <p:sp>
        <p:nvSpPr>
          <p:cNvPr id="3" name="Объект 2">
            <a:extLst>
              <a:ext uri="{FF2B5EF4-FFF2-40B4-BE49-F238E27FC236}">
                <a16:creationId xmlns:a16="http://schemas.microsoft.com/office/drawing/2014/main" id="{F95CE1D6-C2B1-401B-BC23-8F05C92E633F}"/>
              </a:ext>
            </a:extLst>
          </p:cNvPr>
          <p:cNvSpPr>
            <a:spLocks noGrp="1"/>
          </p:cNvSpPr>
          <p:nvPr>
            <p:ph idx="1"/>
          </p:nvPr>
        </p:nvSpPr>
        <p:spPr>
          <a:xfrm>
            <a:off x="457200" y="913283"/>
            <a:ext cx="8229600" cy="4572851"/>
          </a:xfrm>
        </p:spPr>
        <p:txBody>
          <a:bodyPr>
            <a:normAutofit fontScale="62500" lnSpcReduction="20000"/>
          </a:bodyPr>
          <a:lstStyle/>
          <a:p>
            <a:pPr marL="0" indent="361950" algn="just">
              <a:buNone/>
            </a:pPr>
            <a:r>
              <a:rPr lang="uk-UA" dirty="0">
                <a:solidFill>
                  <a:schemeClr val="bg1"/>
                </a:solidFill>
              </a:rPr>
              <a:t>Шліфування зубів збільшує точність зубчастих коліс, що не гартуються, і особливо загартованих коліс, які деформуються під час термічної обробки.</a:t>
            </a:r>
          </a:p>
          <a:p>
            <a:pPr marL="0" indent="361950" algn="just">
              <a:buNone/>
            </a:pPr>
            <a:r>
              <a:rPr lang="uk-UA" dirty="0">
                <a:solidFill>
                  <a:schemeClr val="bg1"/>
                </a:solidFill>
              </a:rPr>
              <a:t>Шліфування зубів з </a:t>
            </a:r>
            <a:r>
              <a:rPr lang="uk-UA" dirty="0" err="1">
                <a:solidFill>
                  <a:schemeClr val="bg1"/>
                </a:solidFill>
              </a:rPr>
              <a:t>евольвентним</a:t>
            </a:r>
            <a:r>
              <a:rPr lang="uk-UA" dirty="0">
                <a:solidFill>
                  <a:schemeClr val="bg1"/>
                </a:solidFill>
              </a:rPr>
              <a:t> профілем виконується:</a:t>
            </a:r>
          </a:p>
          <a:p>
            <a:pPr marL="0" indent="361950" algn="just">
              <a:buNone/>
            </a:pPr>
            <a:r>
              <a:rPr lang="uk-UA" dirty="0">
                <a:solidFill>
                  <a:schemeClr val="bg1"/>
                </a:solidFill>
              </a:rPr>
              <a:t>–методом копіювання за допомогою фасонних кругів з </a:t>
            </a:r>
            <a:r>
              <a:rPr lang="uk-UA" dirty="0" err="1">
                <a:solidFill>
                  <a:schemeClr val="bg1"/>
                </a:solidFill>
              </a:rPr>
              <a:t>евольвентним</a:t>
            </a:r>
            <a:r>
              <a:rPr lang="uk-UA" dirty="0">
                <a:solidFill>
                  <a:schemeClr val="bg1"/>
                </a:solidFill>
              </a:rPr>
              <a:t> профілем;</a:t>
            </a:r>
          </a:p>
          <a:p>
            <a:pPr marL="0" indent="361950" algn="just">
              <a:buNone/>
            </a:pPr>
            <a:r>
              <a:rPr lang="uk-UA" dirty="0">
                <a:solidFill>
                  <a:schemeClr val="bg1"/>
                </a:solidFill>
              </a:rPr>
              <a:t>–методом обкатування.</a:t>
            </a:r>
          </a:p>
          <a:p>
            <a:pPr marL="0" indent="361950" algn="just">
              <a:buNone/>
            </a:pPr>
            <a:endParaRPr lang="uk-UA" dirty="0">
              <a:solidFill>
                <a:schemeClr val="bg1"/>
              </a:solidFill>
            </a:endParaRPr>
          </a:p>
          <a:p>
            <a:pPr marL="0" indent="361950" algn="just">
              <a:buNone/>
            </a:pPr>
            <a:r>
              <a:rPr lang="uk-UA" dirty="0">
                <a:solidFill>
                  <a:schemeClr val="bg1"/>
                </a:solidFill>
              </a:rPr>
              <a:t>Верстати, що працюють за методом копіювання, виконують шліфування кругами, профіль яких відповідає западині зубів (аналогічно дисковій модульній фрезі). Круги правляться трьома алмазами, що закріплюються у спеціальних копіювальних механізмах (</a:t>
            </a:r>
            <a:r>
              <a:rPr lang="uk-UA" b="1" dirty="0">
                <a:solidFill>
                  <a:schemeClr val="bg1"/>
                </a:solidFill>
              </a:rPr>
              <a:t>рисунок, а</a:t>
            </a:r>
            <a:r>
              <a:rPr lang="uk-UA" dirty="0">
                <a:solidFill>
                  <a:schemeClr val="bg1"/>
                </a:solidFill>
              </a:rPr>
              <a:t>). Круг шліфує дві сторони двох сусідніх зубів. Для зубчастих коліс з різними модулями і кількістю зубів необхідною є наявність окремих шаблонів для правки круга алмазами. Такі верстати застосовуються в масовому і крупносерійному, а іноді й у </a:t>
            </a:r>
            <a:r>
              <a:rPr lang="uk-UA" dirty="0" err="1">
                <a:solidFill>
                  <a:schemeClr val="bg1"/>
                </a:solidFill>
              </a:rPr>
              <a:t>середньосерійному</a:t>
            </a:r>
            <a:r>
              <a:rPr lang="uk-UA" dirty="0">
                <a:solidFill>
                  <a:schemeClr val="bg1"/>
                </a:solidFill>
              </a:rPr>
              <a:t> виробництвах.</a:t>
            </a:r>
          </a:p>
        </p:txBody>
      </p:sp>
    </p:spTree>
    <p:extLst>
      <p:ext uri="{BB962C8B-B14F-4D97-AF65-F5344CB8AC3E}">
        <p14:creationId xmlns:p14="http://schemas.microsoft.com/office/powerpoint/2010/main" val="3841580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2056E1E-FB75-406D-8D16-CEA1A79275B9}"/>
              </a:ext>
            </a:extLst>
          </p:cNvPr>
          <p:cNvPicPr/>
          <p:nvPr/>
        </p:nvPicPr>
        <p:blipFill>
          <a:blip r:embed="rId2"/>
          <a:stretch>
            <a:fillRect/>
          </a:stretch>
        </p:blipFill>
        <p:spPr>
          <a:xfrm>
            <a:off x="1763688" y="337220"/>
            <a:ext cx="5328592" cy="4896544"/>
          </a:xfrm>
          <a:prstGeom prst="rect">
            <a:avLst/>
          </a:prstGeom>
        </p:spPr>
      </p:pic>
    </p:spTree>
    <p:extLst>
      <p:ext uri="{BB962C8B-B14F-4D97-AF65-F5344CB8AC3E}">
        <p14:creationId xmlns:p14="http://schemas.microsoft.com/office/powerpoint/2010/main" val="2694039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272A1E-DC1A-4E03-B98F-AAED2DE268A3}"/>
              </a:ext>
            </a:extLst>
          </p:cNvPr>
          <p:cNvSpPr>
            <a:spLocks noGrp="1"/>
          </p:cNvSpPr>
          <p:nvPr>
            <p:ph idx="1"/>
          </p:nvPr>
        </p:nvSpPr>
        <p:spPr>
          <a:xfrm>
            <a:off x="457200" y="553244"/>
            <a:ext cx="8229600" cy="4551892"/>
          </a:xfrm>
        </p:spPr>
        <p:txBody>
          <a:bodyPr>
            <a:normAutofit fontScale="70000" lnSpcReduction="20000"/>
          </a:bodyPr>
          <a:lstStyle/>
          <a:p>
            <a:pPr marL="0" indent="361950" algn="just">
              <a:buNone/>
            </a:pPr>
            <a:r>
              <a:rPr lang="uk-UA" dirty="0">
                <a:solidFill>
                  <a:schemeClr val="bg1"/>
                </a:solidFill>
              </a:rPr>
              <a:t>При шліфуванні зубів методом копіювання у випадку зубчастих коліс з великим числом зубів має місце значне зношування шліфувального круга.</a:t>
            </a:r>
          </a:p>
          <a:p>
            <a:pPr marL="0" indent="361950" algn="just">
              <a:buNone/>
            </a:pPr>
            <a:endParaRPr lang="uk-UA" dirty="0">
              <a:solidFill>
                <a:schemeClr val="bg1"/>
              </a:solidFill>
            </a:endParaRPr>
          </a:p>
          <a:p>
            <a:pPr marL="0" indent="361950" algn="just">
              <a:buNone/>
            </a:pPr>
            <a:r>
              <a:rPr lang="uk-UA" dirty="0">
                <a:solidFill>
                  <a:schemeClr val="bg1"/>
                </a:solidFill>
              </a:rPr>
              <a:t>При послідовному шліфуванні зубів накопичується похибка через зношування шліфувального круга. Для її зменшення рекомендується повертати зубчасте колесо не на один зуб, а на декілька. Точність, що досягається цим методом, знаходиться в межах </a:t>
            </a:r>
            <a:r>
              <a:rPr lang="uk-UA" b="1" dirty="0">
                <a:solidFill>
                  <a:schemeClr val="bg1"/>
                </a:solidFill>
              </a:rPr>
              <a:t>0,010 – 0,015</a:t>
            </a:r>
            <a:r>
              <a:rPr lang="uk-UA" dirty="0">
                <a:solidFill>
                  <a:schemeClr val="bg1"/>
                </a:solidFill>
              </a:rPr>
              <a:t> мм.</a:t>
            </a:r>
          </a:p>
          <a:p>
            <a:pPr marL="0" indent="361950" algn="just">
              <a:buNone/>
            </a:pPr>
            <a:endParaRPr lang="uk-UA" dirty="0">
              <a:solidFill>
                <a:schemeClr val="bg1"/>
              </a:solidFill>
            </a:endParaRPr>
          </a:p>
          <a:p>
            <a:pPr marL="0" indent="361950" algn="just">
              <a:buNone/>
            </a:pPr>
            <a:r>
              <a:rPr lang="uk-UA" dirty="0">
                <a:solidFill>
                  <a:schemeClr val="bg1"/>
                </a:solidFill>
              </a:rPr>
              <a:t>Верстати, що працюють за методом копіювання, одержали досить широке поширення завдяки значно більшій продуктивності в порівнянні з верстатами, що працюють за методом обкатування. Однак ці верстати дають меншу точність</a:t>
            </a:r>
            <a:r>
              <a:rPr lang="uk-UA" dirty="0"/>
              <a:t>.</a:t>
            </a:r>
          </a:p>
        </p:txBody>
      </p:sp>
    </p:spTree>
    <p:extLst>
      <p:ext uri="{BB962C8B-B14F-4D97-AF65-F5344CB8AC3E}">
        <p14:creationId xmlns:p14="http://schemas.microsoft.com/office/powerpoint/2010/main" val="38580988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678EAF1-5B6D-425D-8501-EA33CEA35FE6}"/>
              </a:ext>
            </a:extLst>
          </p:cNvPr>
          <p:cNvSpPr>
            <a:spLocks noGrp="1"/>
          </p:cNvSpPr>
          <p:nvPr>
            <p:ph idx="1"/>
          </p:nvPr>
        </p:nvSpPr>
        <p:spPr>
          <a:xfrm>
            <a:off x="457200" y="625252"/>
            <a:ext cx="8229600" cy="4479884"/>
          </a:xfrm>
        </p:spPr>
        <p:txBody>
          <a:bodyPr>
            <a:normAutofit fontScale="70000" lnSpcReduction="20000"/>
          </a:bodyPr>
          <a:lstStyle/>
          <a:p>
            <a:pPr marL="0" indent="361950" algn="just">
              <a:buNone/>
            </a:pPr>
            <a:r>
              <a:rPr lang="uk-UA" dirty="0">
                <a:solidFill>
                  <a:schemeClr val="bg1"/>
                </a:solidFill>
              </a:rPr>
              <a:t>Другий метод шліфування зубів – метод обкатування – менш продуктивний, але дає велику точність (до </a:t>
            </a:r>
            <a:r>
              <a:rPr lang="uk-UA" b="1" dirty="0">
                <a:solidFill>
                  <a:schemeClr val="bg1"/>
                </a:solidFill>
              </a:rPr>
              <a:t>0,0025 </a:t>
            </a:r>
            <a:r>
              <a:rPr lang="uk-UA" dirty="0">
                <a:solidFill>
                  <a:schemeClr val="bg1"/>
                </a:solidFill>
              </a:rPr>
              <a:t>мм). Шліфування виконується одним або двома кругами. Розповсюджений спосіб шліфування зубів методом обкатування здійснюється на зубошліфувальних верстатах з двома тарілчастими кругами, розташованими один відносно одного під кутом </a:t>
            </a:r>
            <a:r>
              <a:rPr lang="uk-UA" b="1" dirty="0">
                <a:solidFill>
                  <a:schemeClr val="bg1"/>
                </a:solidFill>
              </a:rPr>
              <a:t>30°</a:t>
            </a:r>
            <a:r>
              <a:rPr lang="uk-UA" dirty="0">
                <a:solidFill>
                  <a:schemeClr val="bg1"/>
                </a:solidFill>
              </a:rPr>
              <a:t> і </a:t>
            </a:r>
            <a:r>
              <a:rPr lang="uk-UA" b="1" dirty="0">
                <a:solidFill>
                  <a:schemeClr val="bg1"/>
                </a:solidFill>
              </a:rPr>
              <a:t>40°</a:t>
            </a:r>
            <a:r>
              <a:rPr lang="uk-UA" dirty="0">
                <a:solidFill>
                  <a:schemeClr val="bg1"/>
                </a:solidFill>
              </a:rPr>
              <a:t>. Це утворює ніби профіль розрахункового зуба, по якому і відбувається обкатування зубчастого колеса (</a:t>
            </a:r>
            <a:r>
              <a:rPr lang="uk-UA" b="1" dirty="0">
                <a:solidFill>
                  <a:schemeClr val="bg1"/>
                </a:solidFill>
              </a:rPr>
              <a:t>рисунок, б</a:t>
            </a:r>
            <a:r>
              <a:rPr lang="uk-UA" dirty="0">
                <a:solidFill>
                  <a:schemeClr val="bg1"/>
                </a:solidFill>
              </a:rPr>
              <a:t>). У процесі роботи зубчасте колесо, що шліфується, переміщається в напрямку, перпендикулярному до своєї осі, одночасно повертаючись навколо цієї осі. Крім цього, зубчасте колесо, що шліфується, зворотно-поступально рухається вздовж своєї осі, що забезпечує шліфування профілю зуба по всій його довжині.</a:t>
            </a:r>
            <a:endParaRPr lang="uk-UA" dirty="0"/>
          </a:p>
        </p:txBody>
      </p:sp>
    </p:spTree>
    <p:extLst>
      <p:ext uri="{BB962C8B-B14F-4D97-AF65-F5344CB8AC3E}">
        <p14:creationId xmlns:p14="http://schemas.microsoft.com/office/powerpoint/2010/main" val="40569512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2F6024C-853F-45C0-A428-AD9F288F08DE}"/>
              </a:ext>
            </a:extLst>
          </p:cNvPr>
          <p:cNvSpPr>
            <a:spLocks noGrp="1"/>
          </p:cNvSpPr>
          <p:nvPr>
            <p:ph idx="1"/>
          </p:nvPr>
        </p:nvSpPr>
        <p:spPr>
          <a:xfrm>
            <a:off x="457200" y="481236"/>
            <a:ext cx="8229600" cy="4968552"/>
          </a:xfrm>
        </p:spPr>
        <p:txBody>
          <a:bodyPr>
            <a:normAutofit fontScale="62500" lnSpcReduction="20000"/>
          </a:bodyPr>
          <a:lstStyle/>
          <a:p>
            <a:pPr marL="0" indent="446088" algn="just">
              <a:buNone/>
            </a:pPr>
            <a:r>
              <a:rPr lang="uk-UA" dirty="0">
                <a:solidFill>
                  <a:schemeClr val="bg1"/>
                </a:solidFill>
              </a:rPr>
              <a:t>Для шліфування одного колеса або набору з декількох зубчастих коліс заготовка закріплюється на оправці, яка у свою чергу встановлюється в центрах бабок, розташованих на столі верстата. Стіл зворотно-поступально переміщається на величину, що дорівнює сумарній ширині зубчастих коліс, яка збільшена на вхід і вихід шліфувального круга. Автоматичний поворот зубчастого колеса на один зуб відбувається після одно-, дворазового проходження зубчастого колеса під шліфувальним кругом. Припуск на шліфування складає </a:t>
            </a:r>
            <a:r>
              <a:rPr lang="uk-UA" b="1" dirty="0">
                <a:solidFill>
                  <a:schemeClr val="bg1"/>
                </a:solidFill>
              </a:rPr>
              <a:t>0,1– 0,2 </a:t>
            </a:r>
            <a:r>
              <a:rPr lang="uk-UA" dirty="0">
                <a:solidFill>
                  <a:schemeClr val="bg1"/>
                </a:solidFill>
              </a:rPr>
              <a:t>мм на товщину зуба і знімається за </a:t>
            </a:r>
            <a:r>
              <a:rPr lang="uk-UA" b="1" dirty="0">
                <a:solidFill>
                  <a:schemeClr val="bg1"/>
                </a:solidFill>
              </a:rPr>
              <a:t>2</a:t>
            </a:r>
            <a:r>
              <a:rPr lang="uk-UA" dirty="0">
                <a:solidFill>
                  <a:schemeClr val="bg1"/>
                </a:solidFill>
              </a:rPr>
              <a:t> або більше ходів. Тарілчасті круги шліфують зуби вузькою смужкою в </a:t>
            </a:r>
            <a:r>
              <a:rPr lang="uk-UA" b="1" dirty="0">
                <a:solidFill>
                  <a:schemeClr val="bg1"/>
                </a:solidFill>
              </a:rPr>
              <a:t>2–3</a:t>
            </a:r>
            <a:r>
              <a:rPr lang="uk-UA" dirty="0">
                <a:solidFill>
                  <a:schemeClr val="bg1"/>
                </a:solidFill>
              </a:rPr>
              <a:t> мм. Тому тиск і нагрівання, що мають місце при цьому, незначні, що і підвищує точність шліфування. Для запобігання похибок, які зв’язані зі зношуванням шліфувальних кругів, верстати забезпечуються спеціальними пристосуваннями для їх автоматичного регулювання. Верстати для </a:t>
            </a:r>
            <a:r>
              <a:rPr lang="uk-UA" dirty="0" err="1">
                <a:solidFill>
                  <a:schemeClr val="bg1"/>
                </a:solidFill>
              </a:rPr>
              <a:t>зубошліфування</a:t>
            </a:r>
            <a:r>
              <a:rPr lang="uk-UA" dirty="0">
                <a:solidFill>
                  <a:schemeClr val="bg1"/>
                </a:solidFill>
              </a:rPr>
              <a:t>, що працюють методом обкатування двома тарілчастими кругами, мають пристрій </a:t>
            </a:r>
            <a:r>
              <a:rPr lang="uk-UA" b="1" dirty="0">
                <a:solidFill>
                  <a:schemeClr val="bg1"/>
                </a:solidFill>
              </a:rPr>
              <a:t>А</a:t>
            </a:r>
            <a:r>
              <a:rPr lang="uk-UA" dirty="0">
                <a:solidFill>
                  <a:schemeClr val="bg1"/>
                </a:solidFill>
              </a:rPr>
              <a:t> (</a:t>
            </a:r>
            <a:r>
              <a:rPr lang="uk-UA" b="1" dirty="0">
                <a:solidFill>
                  <a:schemeClr val="bg1"/>
                </a:solidFill>
              </a:rPr>
              <a:t>рисунок, б</a:t>
            </a:r>
            <a:r>
              <a:rPr lang="uk-UA" dirty="0">
                <a:solidFill>
                  <a:schemeClr val="bg1"/>
                </a:solidFill>
              </a:rPr>
              <a:t>), що компенсує зношування кругів у процесі шліфування та в процесі правки їх алмазом. Такі пристрої забезпечують сталість положення робочої кромки круга при його зношуванні. Вказана сталість круга забезпечується  автоматичним переміщенням шпинделя разом з кругом вздовж осі на величину зносу від шліфування і правки.</a:t>
            </a:r>
          </a:p>
          <a:p>
            <a:pPr marL="0" indent="0">
              <a:buNone/>
            </a:pPr>
            <a:endParaRPr lang="uk-UA" dirty="0"/>
          </a:p>
        </p:txBody>
      </p:sp>
    </p:spTree>
    <p:extLst>
      <p:ext uri="{BB962C8B-B14F-4D97-AF65-F5344CB8AC3E}">
        <p14:creationId xmlns:p14="http://schemas.microsoft.com/office/powerpoint/2010/main" val="383226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81236"/>
            <a:ext cx="8229600" cy="2232248"/>
          </a:xfrm>
        </p:spPr>
        <p:txBody>
          <a:bodyPr>
            <a:normAutofit/>
          </a:bodyPr>
          <a:lstStyle/>
          <a:p>
            <a:pPr marL="0" indent="365125" algn="just">
              <a:buNone/>
            </a:pPr>
            <a:r>
              <a:rPr lang="uk-UA" sz="2000" dirty="0">
                <a:solidFill>
                  <a:schemeClr val="bg1"/>
                </a:solidFill>
              </a:rPr>
              <a:t>Чорнове нарізання циліндричних зубчастих коліс середніх і крупних модулів здійснюється трьома дисковими, але не модульними, а «кутовими» фрезами (</a:t>
            </a:r>
            <a:r>
              <a:rPr lang="uk-UA" sz="2000" b="1" dirty="0">
                <a:solidFill>
                  <a:schemeClr val="bg1"/>
                </a:solidFill>
              </a:rPr>
              <a:t>рисунок, а</a:t>
            </a:r>
            <a:r>
              <a:rPr lang="uk-UA" sz="2000" dirty="0">
                <a:solidFill>
                  <a:schemeClr val="bg1"/>
                </a:solidFill>
              </a:rPr>
              <a:t>). Чорнове нарізання </a:t>
            </a:r>
            <a:r>
              <a:rPr lang="uk-UA" sz="2000" dirty="0" err="1">
                <a:solidFill>
                  <a:schemeClr val="bg1"/>
                </a:solidFill>
              </a:rPr>
              <a:t>крупномодульних</a:t>
            </a:r>
            <a:r>
              <a:rPr lang="uk-UA" sz="2000" dirty="0">
                <a:solidFill>
                  <a:schemeClr val="bg1"/>
                </a:solidFill>
              </a:rPr>
              <a:t> (з модулем понад </a:t>
            </a:r>
            <a:r>
              <a:rPr lang="uk-UA" sz="2000" b="1" dirty="0">
                <a:solidFill>
                  <a:schemeClr val="bg1"/>
                </a:solidFill>
              </a:rPr>
              <a:t>30</a:t>
            </a:r>
            <a:r>
              <a:rPr lang="uk-UA" sz="2000" dirty="0">
                <a:solidFill>
                  <a:schemeClr val="bg1"/>
                </a:solidFill>
              </a:rPr>
              <a:t> мм) прямозубих коліс виконується спеціальними дисковими фрезами (</a:t>
            </a:r>
            <a:r>
              <a:rPr lang="uk-UA" sz="2000" b="1" dirty="0">
                <a:solidFill>
                  <a:schemeClr val="bg1"/>
                </a:solidFill>
              </a:rPr>
              <a:t>рисунок, б</a:t>
            </a:r>
            <a:r>
              <a:rPr lang="uk-UA" sz="2000" dirty="0">
                <a:solidFill>
                  <a:schemeClr val="bg1"/>
                </a:solidFill>
              </a:rPr>
              <a:t>). При цьому верстат має бути оснащений спеціальними шпинделями для фрезерування окремо кожної сторони зубів.</a:t>
            </a:r>
            <a:endParaRPr lang="ru-RU" sz="2000" dirty="0">
              <a:solidFill>
                <a:schemeClr val="bg1"/>
              </a:solidFill>
            </a:endParaRPr>
          </a:p>
        </p:txBody>
      </p:sp>
      <p:pic>
        <p:nvPicPr>
          <p:cNvPr id="4" name="Рисунок 3"/>
          <p:cNvPicPr/>
          <p:nvPr/>
        </p:nvPicPr>
        <p:blipFill>
          <a:blip r:embed="rId2"/>
          <a:stretch>
            <a:fillRect/>
          </a:stretch>
        </p:blipFill>
        <p:spPr>
          <a:xfrm>
            <a:off x="1712999" y="2713484"/>
            <a:ext cx="5718001" cy="2592288"/>
          </a:xfrm>
          <a:prstGeom prst="rect">
            <a:avLst/>
          </a:prstGeom>
        </p:spPr>
      </p:pic>
    </p:spTree>
    <p:extLst>
      <p:ext uri="{BB962C8B-B14F-4D97-AF65-F5344CB8AC3E}">
        <p14:creationId xmlns:p14="http://schemas.microsoft.com/office/powerpoint/2010/main" val="1971878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122F10E-4CFE-4741-9264-2CD2C80D4CE6}"/>
              </a:ext>
            </a:extLst>
          </p:cNvPr>
          <p:cNvSpPr>
            <a:spLocks noGrp="1"/>
          </p:cNvSpPr>
          <p:nvPr>
            <p:ph idx="1"/>
          </p:nvPr>
        </p:nvSpPr>
        <p:spPr>
          <a:xfrm>
            <a:off x="457200" y="481236"/>
            <a:ext cx="8229600" cy="4623900"/>
          </a:xfrm>
        </p:spPr>
        <p:txBody>
          <a:bodyPr>
            <a:normAutofit fontScale="62500" lnSpcReduction="20000"/>
          </a:bodyPr>
          <a:lstStyle/>
          <a:p>
            <a:pPr marL="0" indent="446088" algn="just">
              <a:buNone/>
            </a:pPr>
            <a:r>
              <a:rPr lang="uk-UA" dirty="0">
                <a:solidFill>
                  <a:schemeClr val="bg1"/>
                </a:solidFill>
              </a:rPr>
              <a:t>Шліфування зубів двома тарілчастими кругами без поздовжньої подачі здійснюється на спеціальних шліфувальних верстатах, на яких встановлені тарілчасті круги великого діаметра </a:t>
            </a:r>
            <a:r>
              <a:rPr lang="uk-UA" b="1" dirty="0">
                <a:solidFill>
                  <a:schemeClr val="bg1"/>
                </a:solidFill>
              </a:rPr>
              <a:t>700–800</a:t>
            </a:r>
            <a:r>
              <a:rPr lang="uk-UA" dirty="0">
                <a:solidFill>
                  <a:schemeClr val="bg1"/>
                </a:solidFill>
              </a:rPr>
              <a:t> мм, що шліфують зуб по всій довжині без зворотно-поступального руху зубчастого колеса вздовж своєї осі. При такому шліфуванні основа западини зуба колеса утворюється не по прямій, а по дузі кола з радіусом, що дорівнює радіусу шліфувального круга. На таких верстатах рекомендується шліфувати вузькі зубчасті колеса, тобто ті, які мають зуби невеликої довжини. Відсутність поздовжньої подачі, а отже, і втрат часу на врізання кругів, значно підвищує продуктивність цього методу в порівнянні з попереднім.</a:t>
            </a:r>
          </a:p>
          <a:p>
            <a:pPr marL="0" indent="446088" algn="just">
              <a:buNone/>
            </a:pPr>
            <a:r>
              <a:rPr lang="uk-UA" dirty="0">
                <a:solidFill>
                  <a:schemeClr val="bg1"/>
                </a:solidFill>
              </a:rPr>
              <a:t> </a:t>
            </a:r>
          </a:p>
          <a:p>
            <a:pPr marL="0" indent="446088" algn="just">
              <a:buNone/>
            </a:pPr>
            <a:r>
              <a:rPr lang="uk-UA" dirty="0">
                <a:solidFill>
                  <a:schemeClr val="bg1"/>
                </a:solidFill>
              </a:rPr>
              <a:t>Застосовується також шліфування зубів методом обкатування одним дисковим кругом, що представляє собою ніби зуб рейки (</a:t>
            </a:r>
            <a:r>
              <a:rPr lang="uk-UA" b="1" dirty="0">
                <a:solidFill>
                  <a:schemeClr val="bg1"/>
                </a:solidFill>
              </a:rPr>
              <a:t>рисунок, а</a:t>
            </a:r>
            <a:r>
              <a:rPr lang="uk-UA" dirty="0">
                <a:solidFill>
                  <a:schemeClr val="bg1"/>
                </a:solidFill>
              </a:rPr>
              <a:t>). Зубчасте колесо, що шліфується, має обкатний рух і поздовжню подачу вздовж зуба. Після обробки одного зуба зубчасте колесо повертається для обробки наступного зуба.</a:t>
            </a:r>
          </a:p>
        </p:txBody>
      </p:sp>
    </p:spTree>
    <p:extLst>
      <p:ext uri="{BB962C8B-B14F-4D97-AF65-F5344CB8AC3E}">
        <p14:creationId xmlns:p14="http://schemas.microsoft.com/office/powerpoint/2010/main" val="42595469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1CC8E37-E48B-40D4-A407-2DA47452F1E4}"/>
              </a:ext>
            </a:extLst>
          </p:cNvPr>
          <p:cNvPicPr>
            <a:picLocks noChangeAspect="1"/>
          </p:cNvPicPr>
          <p:nvPr/>
        </p:nvPicPr>
        <p:blipFill>
          <a:blip r:embed="rId2"/>
          <a:stretch>
            <a:fillRect/>
          </a:stretch>
        </p:blipFill>
        <p:spPr>
          <a:xfrm>
            <a:off x="1175828" y="373224"/>
            <a:ext cx="6792343" cy="4968552"/>
          </a:xfrm>
          <a:prstGeom prst="rect">
            <a:avLst/>
          </a:prstGeom>
        </p:spPr>
      </p:pic>
    </p:spTree>
    <p:extLst>
      <p:ext uri="{BB962C8B-B14F-4D97-AF65-F5344CB8AC3E}">
        <p14:creationId xmlns:p14="http://schemas.microsoft.com/office/powerpoint/2010/main" val="4084254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7F34278-C838-4992-8AA7-868ED7D5D6F9}"/>
              </a:ext>
            </a:extLst>
          </p:cNvPr>
          <p:cNvSpPr>
            <a:spLocks noGrp="1"/>
          </p:cNvSpPr>
          <p:nvPr>
            <p:ph idx="1"/>
          </p:nvPr>
        </p:nvSpPr>
        <p:spPr>
          <a:xfrm>
            <a:off x="457200" y="265212"/>
            <a:ext cx="8229600" cy="5184576"/>
          </a:xfrm>
        </p:spPr>
        <p:txBody>
          <a:bodyPr>
            <a:noAutofit/>
          </a:bodyPr>
          <a:lstStyle/>
          <a:p>
            <a:pPr marL="0" indent="446088" algn="just">
              <a:spcBef>
                <a:spcPts val="0"/>
              </a:spcBef>
              <a:buNone/>
            </a:pPr>
            <a:r>
              <a:rPr lang="uk-UA" sz="1900" dirty="0">
                <a:solidFill>
                  <a:schemeClr val="bg1"/>
                </a:solidFill>
              </a:rPr>
              <a:t>Шліфування зубів таким методом зазвичай відбувається за два оберти зубчастого колеса. Остаточне шліфування виконується при другому оберті зі зменшеною поздовжньою подачею круга. Між попереднім і остаточним (кінцевим) шліфуванням круг автоматично правиться. Проста форма круга і наявність руху обкатування дозволяють одержувати досить точні зубчасті колеса, але продуктивність такого </a:t>
            </a:r>
            <a:r>
              <a:rPr lang="uk-UA" sz="1900" dirty="0" err="1">
                <a:solidFill>
                  <a:schemeClr val="bg1"/>
                </a:solidFill>
              </a:rPr>
              <a:t>зубошліфування</a:t>
            </a:r>
            <a:r>
              <a:rPr lang="uk-UA" sz="1900" dirty="0">
                <a:solidFill>
                  <a:schemeClr val="bg1"/>
                </a:solidFill>
              </a:rPr>
              <a:t> невисока.</a:t>
            </a:r>
          </a:p>
          <a:p>
            <a:pPr marL="0" indent="446088" algn="just">
              <a:spcBef>
                <a:spcPts val="0"/>
              </a:spcBef>
              <a:buNone/>
            </a:pPr>
            <a:r>
              <a:rPr lang="uk-UA" sz="800" dirty="0">
                <a:solidFill>
                  <a:schemeClr val="bg1"/>
                </a:solidFill>
              </a:rPr>
              <a:t> </a:t>
            </a:r>
          </a:p>
          <a:p>
            <a:pPr marL="0" indent="446088" algn="just">
              <a:spcBef>
                <a:spcPts val="0"/>
              </a:spcBef>
              <a:buNone/>
            </a:pPr>
            <a:r>
              <a:rPr lang="uk-UA" sz="1900" dirty="0">
                <a:solidFill>
                  <a:schemeClr val="bg1"/>
                </a:solidFill>
              </a:rPr>
              <a:t>Більш прогресивним методом є шліфування зубів методом обкатування на верстатах з двома дисковими абразивними кругами, розташованими паралельно (</a:t>
            </a:r>
            <a:r>
              <a:rPr lang="uk-UA" sz="1900" b="1" dirty="0">
                <a:solidFill>
                  <a:schemeClr val="bg1"/>
                </a:solidFill>
              </a:rPr>
              <a:t>рисунок, б</a:t>
            </a:r>
            <a:r>
              <a:rPr lang="uk-UA" sz="1900" dirty="0">
                <a:solidFill>
                  <a:schemeClr val="bg1"/>
                </a:solidFill>
              </a:rPr>
              <a:t>). Продуктивність цих верстатів значно вища, ніж верстатів з одним таким же кругом.</a:t>
            </a:r>
          </a:p>
          <a:p>
            <a:pPr marL="0" indent="446088" algn="just">
              <a:spcBef>
                <a:spcPts val="0"/>
              </a:spcBef>
              <a:buNone/>
            </a:pPr>
            <a:r>
              <a:rPr lang="uk-UA" sz="1900" dirty="0">
                <a:solidFill>
                  <a:schemeClr val="bg1"/>
                </a:solidFill>
              </a:rPr>
              <a:t>Широко також поширений продуктивний метод шліфування прямих і косокутних зубів циліндричних зубчастих коліс модулем до </a:t>
            </a:r>
            <a:r>
              <a:rPr lang="uk-UA" sz="1900" b="1" dirty="0">
                <a:solidFill>
                  <a:schemeClr val="bg1"/>
                </a:solidFill>
              </a:rPr>
              <a:t>7</a:t>
            </a:r>
            <a:r>
              <a:rPr lang="uk-UA" sz="1900" dirty="0">
                <a:solidFill>
                  <a:schemeClr val="bg1"/>
                </a:solidFill>
              </a:rPr>
              <a:t> мм і діаметром до </a:t>
            </a:r>
            <a:r>
              <a:rPr lang="uk-UA" sz="1900" b="1" dirty="0">
                <a:solidFill>
                  <a:schemeClr val="bg1"/>
                </a:solidFill>
              </a:rPr>
              <a:t>700</a:t>
            </a:r>
            <a:r>
              <a:rPr lang="uk-UA" sz="1900" dirty="0">
                <a:solidFill>
                  <a:schemeClr val="bg1"/>
                </a:solidFill>
              </a:rPr>
              <a:t> мм абразивним кругом, заправленим у вигляді черв’яка (</a:t>
            </a:r>
            <a:r>
              <a:rPr lang="uk-UA" sz="1900" b="1" dirty="0">
                <a:solidFill>
                  <a:schemeClr val="bg1"/>
                </a:solidFill>
              </a:rPr>
              <a:t>рисунок, в</a:t>
            </a:r>
            <a:r>
              <a:rPr lang="uk-UA" sz="1900" dirty="0">
                <a:solidFill>
                  <a:schemeClr val="bg1"/>
                </a:solidFill>
              </a:rPr>
              <a:t>). Цим методом, що реалізується на спеціальних верстатах, нарізуються зуби з модулем до </a:t>
            </a:r>
            <a:r>
              <a:rPr lang="uk-UA" sz="1900" b="1" dirty="0">
                <a:solidFill>
                  <a:schemeClr val="bg1"/>
                </a:solidFill>
              </a:rPr>
              <a:t>1</a:t>
            </a:r>
            <a:r>
              <a:rPr lang="uk-UA" sz="1900" dirty="0">
                <a:solidFill>
                  <a:schemeClr val="bg1"/>
                </a:solidFill>
              </a:rPr>
              <a:t> мм абразивними черв’ячними кругами у суцільних матеріалах.</a:t>
            </a:r>
          </a:p>
          <a:p>
            <a:pPr marL="0" indent="446088" algn="just">
              <a:spcBef>
                <a:spcPts val="0"/>
              </a:spcBef>
              <a:buNone/>
            </a:pPr>
            <a:r>
              <a:rPr lang="uk-UA" sz="1900" dirty="0">
                <a:solidFill>
                  <a:schemeClr val="bg1"/>
                </a:solidFill>
              </a:rPr>
              <a:t>Черв’ячні круги правляться послідовно чорновим і чистовим дисковими </a:t>
            </a:r>
            <a:r>
              <a:rPr lang="uk-UA" sz="1900" dirty="0" err="1">
                <a:solidFill>
                  <a:schemeClr val="bg1"/>
                </a:solidFill>
              </a:rPr>
              <a:t>багатонитковими</a:t>
            </a:r>
            <a:r>
              <a:rPr lang="uk-UA" sz="1900" dirty="0">
                <a:solidFill>
                  <a:schemeClr val="bg1"/>
                </a:solidFill>
              </a:rPr>
              <a:t> накатниками.</a:t>
            </a:r>
          </a:p>
        </p:txBody>
      </p:sp>
    </p:spTree>
    <p:extLst>
      <p:ext uri="{BB962C8B-B14F-4D97-AF65-F5344CB8AC3E}">
        <p14:creationId xmlns:p14="http://schemas.microsoft.com/office/powerpoint/2010/main" val="3584328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21FBDFD-9D34-4759-946E-08CF67AFD14A}"/>
              </a:ext>
            </a:extLst>
          </p:cNvPr>
          <p:cNvSpPr>
            <a:spLocks noGrp="1"/>
          </p:cNvSpPr>
          <p:nvPr>
            <p:ph idx="1"/>
          </p:nvPr>
        </p:nvSpPr>
        <p:spPr>
          <a:xfrm>
            <a:off x="457200" y="409227"/>
            <a:ext cx="4474840" cy="2031325"/>
          </a:xfrm>
        </p:spPr>
        <p:txBody>
          <a:bodyPr>
            <a:noAutofit/>
          </a:bodyPr>
          <a:lstStyle/>
          <a:p>
            <a:pPr marL="0" indent="263525" algn="just">
              <a:buNone/>
            </a:pPr>
            <a:r>
              <a:rPr lang="uk-UA" sz="2000" dirty="0">
                <a:solidFill>
                  <a:schemeClr val="bg1"/>
                </a:solidFill>
              </a:rPr>
              <a:t>Шліфування прямих зубів конічних зубчастих коліс методом обкатування двома дисковими абразивними кругами виконується на верстатах, сконструйованих на базі зубостругальних (</a:t>
            </a:r>
            <a:r>
              <a:rPr lang="uk-UA" sz="2000" b="1" dirty="0">
                <a:solidFill>
                  <a:schemeClr val="bg1"/>
                </a:solidFill>
              </a:rPr>
              <a:t>рисунок, а</a:t>
            </a:r>
            <a:r>
              <a:rPr lang="uk-UA" sz="2000" dirty="0">
                <a:solidFill>
                  <a:schemeClr val="bg1"/>
                </a:solidFill>
              </a:rPr>
              <a:t>).</a:t>
            </a:r>
          </a:p>
        </p:txBody>
      </p:sp>
      <p:pic>
        <p:nvPicPr>
          <p:cNvPr id="4" name="Рисунок 3">
            <a:extLst>
              <a:ext uri="{FF2B5EF4-FFF2-40B4-BE49-F238E27FC236}">
                <a16:creationId xmlns:a16="http://schemas.microsoft.com/office/drawing/2014/main" id="{5D7EF9FB-A092-4D07-9492-B806A9017CFF}"/>
              </a:ext>
            </a:extLst>
          </p:cNvPr>
          <p:cNvPicPr/>
          <p:nvPr/>
        </p:nvPicPr>
        <p:blipFill rotWithShape="1">
          <a:blip r:embed="rId2"/>
          <a:srcRect t="6473" b="3827"/>
          <a:stretch/>
        </p:blipFill>
        <p:spPr>
          <a:xfrm>
            <a:off x="5148064" y="196181"/>
            <a:ext cx="3682752" cy="2952328"/>
          </a:xfrm>
          <a:prstGeom prst="rect">
            <a:avLst/>
          </a:prstGeom>
        </p:spPr>
      </p:pic>
      <p:sp>
        <p:nvSpPr>
          <p:cNvPr id="5" name="Прямоугольник 4">
            <a:extLst>
              <a:ext uri="{FF2B5EF4-FFF2-40B4-BE49-F238E27FC236}">
                <a16:creationId xmlns:a16="http://schemas.microsoft.com/office/drawing/2014/main" id="{64891DFE-BF6F-414C-B979-E15BC051996F}"/>
              </a:ext>
            </a:extLst>
          </p:cNvPr>
          <p:cNvSpPr/>
          <p:nvPr/>
        </p:nvSpPr>
        <p:spPr>
          <a:xfrm>
            <a:off x="457200" y="3304759"/>
            <a:ext cx="8229600" cy="2031325"/>
          </a:xfrm>
          <a:prstGeom prst="rect">
            <a:avLst/>
          </a:prstGeom>
        </p:spPr>
        <p:txBody>
          <a:bodyPr wrap="square">
            <a:spAutoFit/>
          </a:bodyPr>
          <a:lstStyle/>
          <a:p>
            <a:pPr indent="361950" algn="just"/>
            <a:r>
              <a:rPr lang="uk-UA" dirty="0">
                <a:solidFill>
                  <a:schemeClr val="bg1"/>
                </a:solidFill>
              </a:rPr>
              <a:t>Криволінійні зуби конічних зубчастих коліс шліфуються чашковими абразивними кругами (рисунок, б). Переріз бічної сторони круга повинен мати профіль зуба рейки. Чашковий круг, обертаючись зі швидкістю 20–30 м/с, обкатує робочу поверхню профілю зуба, що шліфується.</a:t>
            </a:r>
          </a:p>
          <a:p>
            <a:pPr indent="361950" algn="just"/>
            <a:r>
              <a:rPr lang="uk-UA" dirty="0">
                <a:solidFill>
                  <a:schemeClr val="bg1"/>
                </a:solidFill>
              </a:rPr>
              <a:t>Зубошліфувальні верстати забезпечуються пристроями для подачі охолоджувальної рідини звичайним способом або через шліфувальний круг, який захищає зуби коліс, що шліфуються, від </a:t>
            </a:r>
            <a:r>
              <a:rPr lang="uk-UA" dirty="0" err="1">
                <a:solidFill>
                  <a:schemeClr val="bg1"/>
                </a:solidFill>
              </a:rPr>
              <a:t>термовідпуску</a:t>
            </a:r>
            <a:r>
              <a:rPr lang="uk-UA" dirty="0">
                <a:solidFill>
                  <a:schemeClr val="bg1"/>
                </a:solidFill>
              </a:rPr>
              <a:t> в процесі шліфування.</a:t>
            </a:r>
          </a:p>
        </p:txBody>
      </p:sp>
    </p:spTree>
    <p:extLst>
      <p:ext uri="{BB962C8B-B14F-4D97-AF65-F5344CB8AC3E}">
        <p14:creationId xmlns:p14="http://schemas.microsoft.com/office/powerpoint/2010/main" val="1777523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B09BD47-937C-4999-AF1B-BF8E0F223735}"/>
              </a:ext>
            </a:extLst>
          </p:cNvPr>
          <p:cNvSpPr>
            <a:spLocks noGrp="1"/>
          </p:cNvSpPr>
          <p:nvPr>
            <p:ph idx="1"/>
          </p:nvPr>
        </p:nvSpPr>
        <p:spPr>
          <a:xfrm>
            <a:off x="457200" y="553244"/>
            <a:ext cx="8229600" cy="3771636"/>
          </a:xfrm>
        </p:spPr>
        <p:txBody>
          <a:bodyPr>
            <a:normAutofit fontScale="62500" lnSpcReduction="20000"/>
          </a:bodyPr>
          <a:lstStyle/>
          <a:p>
            <a:pPr marL="0" indent="446088" algn="just">
              <a:buNone/>
            </a:pPr>
            <a:r>
              <a:rPr lang="uk-UA" dirty="0">
                <a:solidFill>
                  <a:schemeClr val="bg1"/>
                </a:solidFill>
              </a:rPr>
              <a:t>Для остаточної (кінцевої) обробки поверхонь прямих, косих і криволінійних зубів циліндричних зубчастих коліс застосовується також і хонінгування. </a:t>
            </a:r>
          </a:p>
          <a:p>
            <a:pPr marL="0" indent="446088" algn="just">
              <a:buNone/>
            </a:pPr>
            <a:r>
              <a:rPr lang="uk-UA" dirty="0">
                <a:solidFill>
                  <a:schemeClr val="bg1"/>
                </a:solidFill>
              </a:rPr>
              <a:t>Різальні інструменти (хони) виготовляються у вигляді гелікоїдальних зубчастих коліс із пластмас, просочених дрібнозернистими абразивами. Зубчасте колесо, що </a:t>
            </a:r>
            <a:r>
              <a:rPr lang="uk-UA" dirty="0" err="1">
                <a:solidFill>
                  <a:schemeClr val="bg1"/>
                </a:solidFill>
              </a:rPr>
              <a:t>хонінгується</a:t>
            </a:r>
            <a:r>
              <a:rPr lang="uk-UA" dirty="0">
                <a:solidFill>
                  <a:schemeClr val="bg1"/>
                </a:solidFill>
              </a:rPr>
              <a:t>, знаходячись у зачепленні з хоном без зазору, виконує реверсне обертання (почергово в обидва боки) і зворотно-поступальний рух вздовж своєї осі. </a:t>
            </a:r>
          </a:p>
          <a:p>
            <a:pPr marL="0" indent="446088" algn="just">
              <a:buNone/>
            </a:pPr>
            <a:r>
              <a:rPr lang="uk-UA" dirty="0">
                <a:solidFill>
                  <a:schemeClr val="bg1"/>
                </a:solidFill>
              </a:rPr>
              <a:t>Хонінгування всіх зубів зубчастих коліс з модулем </a:t>
            </a:r>
            <a:r>
              <a:rPr lang="uk-UA" b="1" dirty="0">
                <a:solidFill>
                  <a:schemeClr val="bg1"/>
                </a:solidFill>
              </a:rPr>
              <a:t>2–3</a:t>
            </a:r>
            <a:r>
              <a:rPr lang="uk-UA" dirty="0">
                <a:solidFill>
                  <a:schemeClr val="bg1"/>
                </a:solidFill>
              </a:rPr>
              <a:t> мм і числом </a:t>
            </a:r>
            <a:r>
              <a:rPr lang="uk-UA" b="1" dirty="0">
                <a:solidFill>
                  <a:schemeClr val="bg1"/>
                </a:solidFill>
              </a:rPr>
              <a:t>30–40</a:t>
            </a:r>
            <a:r>
              <a:rPr lang="uk-UA" dirty="0">
                <a:solidFill>
                  <a:schemeClr val="bg1"/>
                </a:solidFill>
              </a:rPr>
              <a:t> зубів виконується за </a:t>
            </a:r>
            <a:r>
              <a:rPr lang="uk-UA" b="1" dirty="0">
                <a:solidFill>
                  <a:schemeClr val="bg1"/>
                </a:solidFill>
              </a:rPr>
              <a:t>30–40 </a:t>
            </a:r>
            <a:r>
              <a:rPr lang="uk-UA" dirty="0">
                <a:solidFill>
                  <a:schemeClr val="bg1"/>
                </a:solidFill>
              </a:rPr>
              <a:t>с при постійному охолодженні гасом. Припуск під хонінгування складає </a:t>
            </a:r>
            <a:r>
              <a:rPr lang="uk-UA" b="1" dirty="0">
                <a:solidFill>
                  <a:schemeClr val="bg1"/>
                </a:solidFill>
              </a:rPr>
              <a:t>0,02–0,05</a:t>
            </a:r>
            <a:r>
              <a:rPr lang="uk-UA" dirty="0">
                <a:solidFill>
                  <a:schemeClr val="bg1"/>
                </a:solidFill>
              </a:rPr>
              <a:t> мм на сторону зуба.</a:t>
            </a:r>
          </a:p>
          <a:p>
            <a:pPr marL="0" indent="446088" algn="just">
              <a:buNone/>
            </a:pPr>
            <a:r>
              <a:rPr lang="uk-UA" dirty="0">
                <a:solidFill>
                  <a:schemeClr val="bg1"/>
                </a:solidFill>
              </a:rPr>
              <a:t>Верстати для хонінгування зубів зубчастих коліс багато в чому аналогічні верстатам для шевінгування без пристрою для радіальної подачі.</a:t>
            </a:r>
          </a:p>
        </p:txBody>
      </p:sp>
    </p:spTree>
    <p:extLst>
      <p:ext uri="{BB962C8B-B14F-4D97-AF65-F5344CB8AC3E}">
        <p14:creationId xmlns:p14="http://schemas.microsoft.com/office/powerpoint/2010/main" val="666429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61DBFD-2EB3-4AA2-995B-7076B4DB4483}"/>
              </a:ext>
            </a:extLst>
          </p:cNvPr>
          <p:cNvSpPr>
            <a:spLocks noGrp="1"/>
          </p:cNvSpPr>
          <p:nvPr>
            <p:ph type="title"/>
          </p:nvPr>
        </p:nvSpPr>
        <p:spPr>
          <a:xfrm>
            <a:off x="457200" y="228865"/>
            <a:ext cx="8229600" cy="612411"/>
          </a:xfrm>
        </p:spPr>
        <p:txBody>
          <a:bodyPr>
            <a:normAutofit fontScale="90000"/>
          </a:bodyPr>
          <a:lstStyle/>
          <a:p>
            <a:r>
              <a:rPr lang="uk-UA" sz="3600" b="1" dirty="0">
                <a:solidFill>
                  <a:schemeClr val="bg1"/>
                </a:solidFill>
              </a:rPr>
              <a:t>15.8.5. Притирання зубів зубчастих коліс</a:t>
            </a:r>
            <a:endParaRPr lang="uk-UA" dirty="0"/>
          </a:p>
        </p:txBody>
      </p:sp>
      <p:sp>
        <p:nvSpPr>
          <p:cNvPr id="3" name="Объект 2">
            <a:extLst>
              <a:ext uri="{FF2B5EF4-FFF2-40B4-BE49-F238E27FC236}">
                <a16:creationId xmlns:a16="http://schemas.microsoft.com/office/drawing/2014/main" id="{F308AE3D-B510-4347-AA82-BD991FC79141}"/>
              </a:ext>
            </a:extLst>
          </p:cNvPr>
          <p:cNvSpPr>
            <a:spLocks noGrp="1"/>
          </p:cNvSpPr>
          <p:nvPr>
            <p:ph idx="1"/>
          </p:nvPr>
        </p:nvSpPr>
        <p:spPr/>
        <p:txBody>
          <a:bodyPr>
            <a:normAutofit fontScale="62500" lnSpcReduction="20000"/>
          </a:bodyPr>
          <a:lstStyle/>
          <a:p>
            <a:pPr marL="0" indent="446088" algn="just">
              <a:buNone/>
            </a:pPr>
            <a:r>
              <a:rPr lang="uk-UA" dirty="0">
                <a:solidFill>
                  <a:schemeClr val="bg1"/>
                </a:solidFill>
              </a:rPr>
              <a:t>Притирання (</a:t>
            </a:r>
            <a:r>
              <a:rPr lang="uk-UA" dirty="0" err="1">
                <a:solidFill>
                  <a:schemeClr val="bg1"/>
                </a:solidFill>
              </a:rPr>
              <a:t>ляпінг</a:t>
            </a:r>
            <a:r>
              <a:rPr lang="uk-UA" dirty="0">
                <a:solidFill>
                  <a:schemeClr val="bg1"/>
                </a:solidFill>
              </a:rPr>
              <a:t>-процес) широко застосовується для чистової та остаточної (кінцевої) обробки зубів після їх термічної обробки замість шліфування, що є операцією порівняно малопродуктивною. Притирання одержало велике поширення в тих галузях машинобудування, де потрібне виготовлення точних зубчастих коліс (автомобілебудування тощо).</a:t>
            </a:r>
          </a:p>
          <a:p>
            <a:pPr marL="0" indent="446088" algn="just">
              <a:buNone/>
            </a:pPr>
            <a:r>
              <a:rPr lang="uk-UA" dirty="0">
                <a:solidFill>
                  <a:schemeClr val="bg1"/>
                </a:solidFill>
              </a:rPr>
              <a:t>Процес притирання полягає в тому, що оброблюване зубчасте колесо обертається в зачепленні з чавунними шестернями-притирами, які приводяться в обертання і змащуються пастою, яка складається із суміші дрібного абразивного порошку з олією. Крім цього, оброблюване зубчасте колесо і притири мають в осьовому напрямку зворотно-поступальний рух один відносно одного, що прискорює процес обробки і підвищує її точність. Здебільшого рух в осьовому напрямку надається зубчастому колесу, що притирається.</a:t>
            </a:r>
          </a:p>
        </p:txBody>
      </p:sp>
    </p:spTree>
    <p:extLst>
      <p:ext uri="{BB962C8B-B14F-4D97-AF65-F5344CB8AC3E}">
        <p14:creationId xmlns:p14="http://schemas.microsoft.com/office/powerpoint/2010/main" val="13007301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DB664B4-1EB5-4BB1-9A79-C023D5A0781D}"/>
              </a:ext>
            </a:extLst>
          </p:cNvPr>
          <p:cNvSpPr>
            <a:spLocks noGrp="1"/>
          </p:cNvSpPr>
          <p:nvPr>
            <p:ph idx="1"/>
          </p:nvPr>
        </p:nvSpPr>
        <p:spPr>
          <a:xfrm>
            <a:off x="457200" y="481236"/>
            <a:ext cx="8229600" cy="648072"/>
          </a:xfrm>
        </p:spPr>
        <p:txBody>
          <a:bodyPr>
            <a:normAutofit lnSpcReduction="10000"/>
          </a:bodyPr>
          <a:lstStyle/>
          <a:p>
            <a:pPr marL="0" indent="0">
              <a:buNone/>
            </a:pPr>
            <a:r>
              <a:rPr lang="uk-UA" sz="2000" dirty="0">
                <a:solidFill>
                  <a:schemeClr val="bg1"/>
                </a:solidFill>
              </a:rPr>
              <a:t>Притиральні верстати виготовляються з паралельними (</a:t>
            </a:r>
            <a:r>
              <a:rPr lang="uk-UA" sz="2000" b="1" dirty="0">
                <a:solidFill>
                  <a:schemeClr val="bg1"/>
                </a:solidFill>
              </a:rPr>
              <a:t>рисунок, а</a:t>
            </a:r>
            <a:r>
              <a:rPr lang="uk-UA" sz="2000" dirty="0">
                <a:solidFill>
                  <a:schemeClr val="bg1"/>
                </a:solidFill>
              </a:rPr>
              <a:t>) і перехресними (</a:t>
            </a:r>
            <a:r>
              <a:rPr lang="uk-UA" sz="2000" b="1" dirty="0">
                <a:solidFill>
                  <a:schemeClr val="bg1"/>
                </a:solidFill>
              </a:rPr>
              <a:t>рисунок, б</a:t>
            </a:r>
            <a:r>
              <a:rPr lang="uk-UA" sz="2000" dirty="0">
                <a:solidFill>
                  <a:schemeClr val="bg1"/>
                </a:solidFill>
              </a:rPr>
              <a:t>) осями притирань.</a:t>
            </a:r>
          </a:p>
        </p:txBody>
      </p:sp>
      <p:pic>
        <p:nvPicPr>
          <p:cNvPr id="4" name="Рисунок 3">
            <a:extLst>
              <a:ext uri="{FF2B5EF4-FFF2-40B4-BE49-F238E27FC236}">
                <a16:creationId xmlns:a16="http://schemas.microsoft.com/office/drawing/2014/main" id="{D2E933D8-6769-4C76-BAFC-8D75D13215C6}"/>
              </a:ext>
            </a:extLst>
          </p:cNvPr>
          <p:cNvPicPr/>
          <p:nvPr/>
        </p:nvPicPr>
        <p:blipFill>
          <a:blip r:embed="rId2"/>
          <a:stretch>
            <a:fillRect/>
          </a:stretch>
        </p:blipFill>
        <p:spPr>
          <a:xfrm>
            <a:off x="1151620" y="1490662"/>
            <a:ext cx="6840760" cy="3743102"/>
          </a:xfrm>
          <a:prstGeom prst="rect">
            <a:avLst/>
          </a:prstGeom>
        </p:spPr>
      </p:pic>
    </p:spTree>
    <p:extLst>
      <p:ext uri="{BB962C8B-B14F-4D97-AF65-F5344CB8AC3E}">
        <p14:creationId xmlns:p14="http://schemas.microsoft.com/office/powerpoint/2010/main" val="11924481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638197A-7826-44FB-BAD8-F47F889E9A45}"/>
              </a:ext>
            </a:extLst>
          </p:cNvPr>
          <p:cNvSpPr>
            <a:spLocks noGrp="1"/>
          </p:cNvSpPr>
          <p:nvPr>
            <p:ph idx="1"/>
          </p:nvPr>
        </p:nvSpPr>
        <p:spPr>
          <a:xfrm>
            <a:off x="457200" y="481236"/>
            <a:ext cx="8229600" cy="4896544"/>
          </a:xfrm>
        </p:spPr>
        <p:txBody>
          <a:bodyPr>
            <a:normAutofit fontScale="62500" lnSpcReduction="20000"/>
          </a:bodyPr>
          <a:lstStyle/>
          <a:p>
            <a:pPr marL="0" indent="446088" algn="just">
              <a:buNone/>
            </a:pPr>
            <a:r>
              <a:rPr lang="uk-UA" dirty="0">
                <a:solidFill>
                  <a:schemeClr val="bg1"/>
                </a:solidFill>
              </a:rPr>
              <a:t>Найбільше поширення одержали притиральні верстати, що працюють з перехресними осями притирів, тобто з притирами, встановлюваними під різними кутами, причому один притир часто встановлюється паралельно осі оброблюваного зубчастого колеса. При такому розташуванні притирів зубчасте колесо працює як у гвинтовій передачі і шляхом додаткового осьового переміщення зубчастого колеса, що притирається, процес відбувається рівномірно по всій бічній поверхні зуба. Зубчасте колесо, що притирається, одержує обертання почергово в обидві сторони для рівномірного притирання обох сторін зуба, а необхідний тиск на бічній поверхні зубів під час притирання створюється гідравлічними гальмами, що діють на шпинделі притирів.</a:t>
            </a:r>
          </a:p>
          <a:p>
            <a:pPr marL="0" indent="446088" algn="just">
              <a:buNone/>
            </a:pPr>
            <a:r>
              <a:rPr lang="uk-UA" dirty="0">
                <a:solidFill>
                  <a:schemeClr val="bg1"/>
                </a:solidFill>
              </a:rPr>
              <a:t>Іноді застосовують притирання зубів зубчастих коліс чавунними черв’ячними притирами діаметром </a:t>
            </a:r>
            <a:r>
              <a:rPr lang="uk-UA" b="1" dirty="0">
                <a:solidFill>
                  <a:schemeClr val="bg1"/>
                </a:solidFill>
              </a:rPr>
              <a:t>300–400</a:t>
            </a:r>
            <a:r>
              <a:rPr lang="uk-UA" dirty="0">
                <a:solidFill>
                  <a:schemeClr val="bg1"/>
                </a:solidFill>
              </a:rPr>
              <a:t> мм, використовуючи для цього зубофрезерні верстати.</a:t>
            </a:r>
          </a:p>
          <a:p>
            <a:pPr marL="0" indent="446088" algn="just">
              <a:buNone/>
            </a:pPr>
            <a:r>
              <a:rPr lang="uk-UA" dirty="0">
                <a:solidFill>
                  <a:schemeClr val="bg1"/>
                </a:solidFill>
              </a:rPr>
              <a:t>Притиранням отримують поверхні високої якості, згладжуючи </a:t>
            </a:r>
            <a:r>
              <a:rPr lang="uk-UA" dirty="0" err="1">
                <a:solidFill>
                  <a:schemeClr val="bg1"/>
                </a:solidFill>
              </a:rPr>
              <a:t>мікронерівності</a:t>
            </a:r>
            <a:r>
              <a:rPr lang="uk-UA" dirty="0">
                <a:solidFill>
                  <a:schemeClr val="bg1"/>
                </a:solidFill>
              </a:rPr>
              <a:t> та додаючи дзеркального блиску поверхні, значно зменшуючи шум і збільшуючи плавність роботи зубчастих коліс.</a:t>
            </a:r>
          </a:p>
        </p:txBody>
      </p:sp>
    </p:spTree>
    <p:extLst>
      <p:ext uri="{BB962C8B-B14F-4D97-AF65-F5344CB8AC3E}">
        <p14:creationId xmlns:p14="http://schemas.microsoft.com/office/powerpoint/2010/main" val="1932384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0CB6B4F-B8EE-4D46-B4D3-9075AB8CF4FC}"/>
              </a:ext>
            </a:extLst>
          </p:cNvPr>
          <p:cNvSpPr>
            <a:spLocks noGrp="1"/>
          </p:cNvSpPr>
          <p:nvPr>
            <p:ph idx="1"/>
          </p:nvPr>
        </p:nvSpPr>
        <p:spPr>
          <a:xfrm>
            <a:off x="457200" y="265212"/>
            <a:ext cx="8229600" cy="5040560"/>
          </a:xfrm>
        </p:spPr>
        <p:txBody>
          <a:bodyPr>
            <a:normAutofit fontScale="47500" lnSpcReduction="20000"/>
          </a:bodyPr>
          <a:lstStyle/>
          <a:p>
            <a:pPr marL="0" indent="446088" algn="just">
              <a:buNone/>
            </a:pPr>
            <a:r>
              <a:rPr lang="uk-UA" sz="3600" dirty="0">
                <a:solidFill>
                  <a:schemeClr val="bg1"/>
                </a:solidFill>
              </a:rPr>
              <a:t>Притирання дає кращу за якістю поверхню зубів, ніж шліфування але за умови правильного виготовлення зубчастого колеса, оскільки притиранням можна виправити лише незначні похибки. У іншому випадку зубчасті колеса необхідно спочатку шліфувати, а потім притирати.</a:t>
            </a:r>
          </a:p>
          <a:p>
            <a:pPr marL="0" indent="446088" algn="just">
              <a:buNone/>
            </a:pPr>
            <a:r>
              <a:rPr lang="uk-UA" sz="3600" dirty="0">
                <a:solidFill>
                  <a:schemeClr val="bg1"/>
                </a:solidFill>
              </a:rPr>
              <a:t> </a:t>
            </a:r>
          </a:p>
          <a:p>
            <a:pPr marL="0" indent="446088" algn="just">
              <a:buNone/>
            </a:pPr>
            <a:r>
              <a:rPr lang="uk-UA" sz="3600" dirty="0" err="1">
                <a:solidFill>
                  <a:schemeClr val="bg1"/>
                </a:solidFill>
              </a:rPr>
              <a:t>Викінчування</a:t>
            </a:r>
            <a:r>
              <a:rPr lang="uk-UA" sz="3600" dirty="0">
                <a:solidFill>
                  <a:schemeClr val="bg1"/>
                </a:solidFill>
              </a:rPr>
              <a:t> зубів відрізняється від притирання тим, що притираються не зубчасте колесо з притиром, а два парних зубчастих колеса, виготовлених для спільної роботи в зібраній машині.</a:t>
            </a:r>
          </a:p>
          <a:p>
            <a:pPr marL="0" indent="446088" algn="just">
              <a:buNone/>
            </a:pPr>
            <a:r>
              <a:rPr lang="uk-UA" sz="3600" dirty="0" err="1">
                <a:solidFill>
                  <a:schemeClr val="bg1"/>
                </a:solidFill>
              </a:rPr>
              <a:t>Викінчування</a:t>
            </a:r>
            <a:r>
              <a:rPr lang="uk-UA" sz="3600" dirty="0">
                <a:solidFill>
                  <a:schemeClr val="bg1"/>
                </a:solidFill>
              </a:rPr>
              <a:t> виконується з використанням абразивного матеріалу, що прискорює взаємне припрацювання зубів зубчастих коліс і надає поверхні мінімальну шорсткість.</a:t>
            </a:r>
          </a:p>
          <a:p>
            <a:pPr marL="0" indent="446088" algn="just">
              <a:buNone/>
            </a:pPr>
            <a:r>
              <a:rPr lang="uk-UA" sz="3600" dirty="0">
                <a:solidFill>
                  <a:schemeClr val="bg1"/>
                </a:solidFill>
              </a:rPr>
              <a:t>            </a:t>
            </a:r>
          </a:p>
          <a:p>
            <a:pPr marL="0" indent="446088" algn="just">
              <a:buNone/>
            </a:pPr>
            <a:r>
              <a:rPr lang="uk-UA" sz="4400" b="1" dirty="0">
                <a:solidFill>
                  <a:schemeClr val="bg1"/>
                </a:solidFill>
              </a:rPr>
              <a:t>З вищевикладеного можна зробити висновок, що найбільш продуктивним і раціональним способом одержання точних зубів є шевінгування. Ця операція використовується після нарізання зубів, але до термічної обробки, після якої для виправлення невеликих похибок профілю, кроку і одержання чистової поверхні зубів доцільно застосовувати притирання і тільки у випадку значної деформації використовувати шліфування зубів.</a:t>
            </a:r>
          </a:p>
        </p:txBody>
      </p:sp>
    </p:spTree>
    <p:extLst>
      <p:ext uri="{BB962C8B-B14F-4D97-AF65-F5344CB8AC3E}">
        <p14:creationId xmlns:p14="http://schemas.microsoft.com/office/powerpoint/2010/main" val="29527899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C34BC71-7B64-4C64-AEE6-C3C5A4CC116C}"/>
              </a:ext>
            </a:extLst>
          </p:cNvPr>
          <p:cNvSpPr>
            <a:spLocks noGrp="1"/>
          </p:cNvSpPr>
          <p:nvPr>
            <p:ph idx="1"/>
          </p:nvPr>
        </p:nvSpPr>
        <p:spPr/>
        <p:txBody>
          <a:bodyPr>
            <a:normAutofit fontScale="92500" lnSpcReduction="20000"/>
          </a:bodyPr>
          <a:lstStyle/>
          <a:p>
            <a:pPr marL="0" indent="446088">
              <a:buNone/>
            </a:pPr>
            <a:r>
              <a:rPr lang="uk-UA" dirty="0">
                <a:solidFill>
                  <a:schemeClr val="bg1"/>
                </a:solidFill>
              </a:rPr>
              <a:t>Тому найбільш раціональним вважається наступний порядок (технологічний маршрут) обробки зубчастих коліс:</a:t>
            </a:r>
          </a:p>
          <a:p>
            <a:pPr marL="0" indent="446088">
              <a:buNone/>
            </a:pPr>
            <a:r>
              <a:rPr lang="uk-UA" dirty="0">
                <a:solidFill>
                  <a:schemeClr val="bg1"/>
                </a:solidFill>
              </a:rPr>
              <a:t>1) операції, що передують нарізанню зубів;</a:t>
            </a:r>
          </a:p>
          <a:p>
            <a:pPr marL="0" indent="446088">
              <a:buNone/>
            </a:pPr>
            <a:r>
              <a:rPr lang="uk-UA" dirty="0">
                <a:solidFill>
                  <a:schemeClr val="bg1"/>
                </a:solidFill>
              </a:rPr>
              <a:t>2) нарізання зубів;</a:t>
            </a:r>
          </a:p>
          <a:p>
            <a:pPr marL="0" indent="446088">
              <a:buNone/>
            </a:pPr>
            <a:r>
              <a:rPr lang="uk-UA" dirty="0">
                <a:solidFill>
                  <a:schemeClr val="bg1"/>
                </a:solidFill>
              </a:rPr>
              <a:t>3) шевінгування зубів;</a:t>
            </a:r>
          </a:p>
          <a:p>
            <a:pPr marL="0" indent="446088">
              <a:buNone/>
            </a:pPr>
            <a:r>
              <a:rPr lang="uk-UA" dirty="0">
                <a:solidFill>
                  <a:schemeClr val="bg1"/>
                </a:solidFill>
              </a:rPr>
              <a:t>4) термічна обробка;</a:t>
            </a:r>
          </a:p>
          <a:p>
            <a:pPr marL="0" indent="446088">
              <a:buNone/>
            </a:pPr>
            <a:r>
              <a:rPr lang="uk-UA" dirty="0">
                <a:solidFill>
                  <a:schemeClr val="bg1"/>
                </a:solidFill>
              </a:rPr>
              <a:t>5) притирання зубів.</a:t>
            </a:r>
          </a:p>
        </p:txBody>
      </p:sp>
    </p:spTree>
    <p:extLst>
      <p:ext uri="{BB962C8B-B14F-4D97-AF65-F5344CB8AC3E}">
        <p14:creationId xmlns:p14="http://schemas.microsoft.com/office/powerpoint/2010/main" val="126875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7221"/>
            <a:ext cx="8229600" cy="2592288"/>
          </a:xfrm>
        </p:spPr>
        <p:txBody>
          <a:bodyPr>
            <a:noAutofit/>
          </a:bodyPr>
          <a:lstStyle/>
          <a:p>
            <a:pPr marL="0" indent="365125" algn="just">
              <a:spcBef>
                <a:spcPts val="0"/>
              </a:spcBef>
              <a:buNone/>
            </a:pPr>
            <a:r>
              <a:rPr lang="uk-UA" sz="1900" dirty="0">
                <a:solidFill>
                  <a:schemeClr val="bg1"/>
                </a:solidFill>
              </a:rPr>
              <a:t>Продуктивність у цьому випадку буде значно меншою, але при цьому можливе використання універсально- або горизонтально-фрезерних верстатів.</a:t>
            </a:r>
            <a:endParaRPr lang="ru-RU" sz="1900" dirty="0">
              <a:solidFill>
                <a:schemeClr val="bg1"/>
              </a:solidFill>
            </a:endParaRPr>
          </a:p>
          <a:p>
            <a:pPr marL="0" indent="365125" algn="just">
              <a:spcBef>
                <a:spcPts val="0"/>
              </a:spcBef>
              <a:buNone/>
            </a:pPr>
            <a:r>
              <a:rPr lang="uk-UA" sz="1900" dirty="0">
                <a:solidFill>
                  <a:schemeClr val="bg1"/>
                </a:solidFill>
              </a:rPr>
              <a:t>Дискові модульні фрези застосовуються також для обробки циліндричних зубчастих коліс з косими зубами. При цьому фреза повертається на кут нахилу зуба.</a:t>
            </a:r>
            <a:endParaRPr lang="ru-RU" sz="1900" dirty="0">
              <a:solidFill>
                <a:schemeClr val="bg1"/>
              </a:solidFill>
            </a:endParaRPr>
          </a:p>
          <a:p>
            <a:pPr marL="0" indent="365125" algn="just">
              <a:spcBef>
                <a:spcPts val="0"/>
              </a:spcBef>
              <a:buNone/>
            </a:pPr>
            <a:r>
              <a:rPr lang="uk-UA" sz="1900" dirty="0">
                <a:solidFill>
                  <a:schemeClr val="bg1"/>
                </a:solidFill>
              </a:rPr>
              <a:t>Пальцевими модульними фрезами нарізуються зуби середніх та </a:t>
            </a:r>
            <a:r>
              <a:rPr lang="uk-UA" sz="1900" dirty="0" err="1">
                <a:solidFill>
                  <a:schemeClr val="bg1"/>
                </a:solidFill>
              </a:rPr>
              <a:t>крупномодульних</a:t>
            </a:r>
            <a:r>
              <a:rPr lang="uk-UA" sz="1900" dirty="0">
                <a:solidFill>
                  <a:schemeClr val="bg1"/>
                </a:solidFill>
              </a:rPr>
              <a:t> циліндричних (</a:t>
            </a:r>
            <a:r>
              <a:rPr lang="uk-UA" sz="1900" b="1" dirty="0">
                <a:solidFill>
                  <a:schemeClr val="bg1"/>
                </a:solidFill>
              </a:rPr>
              <a:t>рисунок, а</a:t>
            </a:r>
            <a:r>
              <a:rPr lang="uk-UA" sz="1900" dirty="0">
                <a:solidFill>
                  <a:schemeClr val="bg1"/>
                </a:solidFill>
              </a:rPr>
              <a:t>), шевронних (</a:t>
            </a:r>
            <a:r>
              <a:rPr lang="uk-UA" sz="1900" b="1" dirty="0">
                <a:solidFill>
                  <a:schemeClr val="bg1"/>
                </a:solidFill>
              </a:rPr>
              <a:t>рисунок, б</a:t>
            </a:r>
            <a:r>
              <a:rPr lang="uk-UA" sz="1900" dirty="0">
                <a:solidFill>
                  <a:schemeClr val="bg1"/>
                </a:solidFill>
              </a:rPr>
              <a:t>) коліс, рейок тощо.</a:t>
            </a:r>
            <a:endParaRPr lang="ru-RU" sz="1900" dirty="0">
              <a:solidFill>
                <a:schemeClr val="bg1"/>
              </a:solidFill>
            </a:endParaRPr>
          </a:p>
        </p:txBody>
      </p:sp>
      <p:pic>
        <p:nvPicPr>
          <p:cNvPr id="2" name="Рисунок 1"/>
          <p:cNvPicPr>
            <a:picLocks noChangeAspect="1"/>
          </p:cNvPicPr>
          <p:nvPr/>
        </p:nvPicPr>
        <p:blipFill>
          <a:blip r:embed="rId2"/>
          <a:stretch>
            <a:fillRect/>
          </a:stretch>
        </p:blipFill>
        <p:spPr>
          <a:xfrm>
            <a:off x="2195736" y="2929509"/>
            <a:ext cx="5145470" cy="2645893"/>
          </a:xfrm>
          <a:prstGeom prst="rect">
            <a:avLst/>
          </a:prstGeom>
        </p:spPr>
      </p:pic>
    </p:spTree>
    <p:extLst>
      <p:ext uri="{BB962C8B-B14F-4D97-AF65-F5344CB8AC3E}">
        <p14:creationId xmlns:p14="http://schemas.microsoft.com/office/powerpoint/2010/main" val="24536247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92BD36-5CA0-4434-B57D-5C751864B4BA}"/>
              </a:ext>
            </a:extLst>
          </p:cNvPr>
          <p:cNvSpPr>
            <a:spLocks noGrp="1"/>
          </p:cNvSpPr>
          <p:nvPr>
            <p:ph type="title"/>
          </p:nvPr>
        </p:nvSpPr>
        <p:spPr/>
        <p:txBody>
          <a:bodyPr>
            <a:noAutofit/>
          </a:bodyPr>
          <a:lstStyle/>
          <a:p>
            <a:r>
              <a:rPr lang="uk-UA" sz="3200" b="1" dirty="0">
                <a:solidFill>
                  <a:schemeClr val="bg1"/>
                </a:solidFill>
              </a:rPr>
              <a:t>15.9. Методи контролю обробки зубів зубчастих коліс</a:t>
            </a:r>
            <a:endParaRPr lang="uk-UA" sz="3200" dirty="0">
              <a:solidFill>
                <a:schemeClr val="bg1"/>
              </a:solidFill>
            </a:endParaRPr>
          </a:p>
        </p:txBody>
      </p:sp>
      <p:sp>
        <p:nvSpPr>
          <p:cNvPr id="3" name="Объект 2">
            <a:extLst>
              <a:ext uri="{FF2B5EF4-FFF2-40B4-BE49-F238E27FC236}">
                <a16:creationId xmlns:a16="http://schemas.microsoft.com/office/drawing/2014/main" id="{611E6D83-F706-45F6-8C6A-569F191878FC}"/>
              </a:ext>
            </a:extLst>
          </p:cNvPr>
          <p:cNvSpPr>
            <a:spLocks noGrp="1"/>
          </p:cNvSpPr>
          <p:nvPr>
            <p:ph idx="1"/>
          </p:nvPr>
        </p:nvSpPr>
        <p:spPr>
          <a:xfrm>
            <a:off x="323528" y="1181365"/>
            <a:ext cx="8496944" cy="4304769"/>
          </a:xfrm>
        </p:spPr>
        <p:txBody>
          <a:bodyPr>
            <a:normAutofit fontScale="62500" lnSpcReduction="20000"/>
          </a:bodyPr>
          <a:lstStyle/>
          <a:p>
            <a:pPr marL="0" indent="361950" algn="just">
              <a:buNone/>
            </a:pPr>
            <a:r>
              <a:rPr lang="uk-UA" dirty="0">
                <a:solidFill>
                  <a:schemeClr val="bg1"/>
                </a:solidFill>
              </a:rPr>
              <a:t>Зубчасті колеса, які є основною частиною багатьох механізмів і агрегатів (коробки швидкостей, коробки передач, редуктори тощо), повинні бути виготовлені точно, оскільки похибка кожного з окремих елементів зубчастих коліс може викликати нерівномірність їх ходу і вібрації, що спричиняє передчасне зношування та вихід з ладу деталей, а іноді всього агрегату.</a:t>
            </a:r>
          </a:p>
          <a:p>
            <a:pPr marL="0" indent="361950" algn="just">
              <a:buNone/>
            </a:pPr>
            <a:r>
              <a:rPr lang="uk-UA" dirty="0">
                <a:solidFill>
                  <a:schemeClr val="bg1"/>
                </a:solidFill>
              </a:rPr>
              <a:t>Метою контролю зубчастих коліс, крім перевірки їх як готової продукції, є також визначення похибок зубонарізних та інших верстатів, на яких виконується обробка зубчастих коліс, і виявлення стану різальних та вимірювальних інструментів, що використовуються для обробки.</a:t>
            </a:r>
          </a:p>
          <a:p>
            <a:pPr marL="0" indent="361950" algn="just">
              <a:buNone/>
            </a:pPr>
            <a:r>
              <a:rPr lang="uk-UA" dirty="0">
                <a:solidFill>
                  <a:schemeClr val="bg1"/>
                </a:solidFill>
              </a:rPr>
              <a:t>Контроль точності зубчастих коліс є одним з найважливіших етапів їх виготовлення. Для циліндричних зубчастих коліс передбачені </a:t>
            </a:r>
            <a:r>
              <a:rPr lang="uk-UA" b="1" dirty="0">
                <a:solidFill>
                  <a:schemeClr val="bg1"/>
                </a:solidFill>
              </a:rPr>
              <a:t>12</a:t>
            </a:r>
            <a:r>
              <a:rPr lang="uk-UA" dirty="0">
                <a:solidFill>
                  <a:schemeClr val="bg1"/>
                </a:solidFill>
              </a:rPr>
              <a:t> ступенів точності (для </a:t>
            </a:r>
            <a:r>
              <a:rPr lang="uk-UA" b="1" dirty="0">
                <a:solidFill>
                  <a:schemeClr val="bg1"/>
                </a:solidFill>
              </a:rPr>
              <a:t>1, 2</a:t>
            </a:r>
            <a:r>
              <a:rPr lang="uk-UA" dirty="0">
                <a:solidFill>
                  <a:schemeClr val="bg1"/>
                </a:solidFill>
              </a:rPr>
              <a:t> і </a:t>
            </a:r>
            <a:r>
              <a:rPr lang="uk-UA" b="1" dirty="0">
                <a:solidFill>
                  <a:schemeClr val="bg1"/>
                </a:solidFill>
              </a:rPr>
              <a:t>12</a:t>
            </a:r>
            <a:r>
              <a:rPr lang="uk-UA" dirty="0">
                <a:solidFill>
                  <a:schemeClr val="bg1"/>
                </a:solidFill>
              </a:rPr>
              <a:t> ступенів точності допуски не встановлені). В цілому визначені приблизно </a:t>
            </a:r>
            <a:r>
              <a:rPr lang="uk-UA" b="1" dirty="0">
                <a:solidFill>
                  <a:schemeClr val="bg1"/>
                </a:solidFill>
              </a:rPr>
              <a:t>25 </a:t>
            </a:r>
            <a:r>
              <a:rPr lang="uk-UA" dirty="0">
                <a:solidFill>
                  <a:schemeClr val="bg1"/>
                </a:solidFill>
              </a:rPr>
              <a:t>показників для оцінки точності зубчастих коліс за нормами: кінематичної точності, плавності та контакту зубів, а також для контролю бічного зазору. Однак це не означає, що всі показники повинні контролюватися при виготовленні конкретного зубчастого колеса.</a:t>
            </a:r>
          </a:p>
        </p:txBody>
      </p:sp>
    </p:spTree>
    <p:extLst>
      <p:ext uri="{BB962C8B-B14F-4D97-AF65-F5344CB8AC3E}">
        <p14:creationId xmlns:p14="http://schemas.microsoft.com/office/powerpoint/2010/main" val="23291516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1097C0-D5C2-4B83-AED4-2FA1EF4EF0E3}"/>
              </a:ext>
            </a:extLst>
          </p:cNvPr>
          <p:cNvSpPr>
            <a:spLocks noGrp="1"/>
          </p:cNvSpPr>
          <p:nvPr>
            <p:ph idx="1"/>
          </p:nvPr>
        </p:nvSpPr>
        <p:spPr>
          <a:xfrm>
            <a:off x="457200" y="1057300"/>
            <a:ext cx="8229600" cy="3600400"/>
          </a:xfrm>
        </p:spPr>
        <p:txBody>
          <a:bodyPr>
            <a:noAutofit/>
          </a:bodyPr>
          <a:lstStyle/>
          <a:p>
            <a:pPr marL="0" indent="446088" algn="just">
              <a:buNone/>
            </a:pPr>
            <a:r>
              <a:rPr lang="uk-UA" sz="2000" dirty="0">
                <a:solidFill>
                  <a:schemeClr val="bg1"/>
                </a:solidFill>
              </a:rPr>
              <a:t>Для контролю точності зубчастих коліс у різних умовах виробництва стандартами передбачено ряд комплексів показників для кожної з трьох норм точності та виду з’єднання. Необхідність встановлення великої кількості варіантів контролю, з яких вибирається один для кожної норми, пояснюється необхідністю враховувати: встановлену практику контролю на даному підприємстві, точність передачі, обсяг випуску та умови виробництва, наявність вимірювальних засобів на підприємстві.</a:t>
            </a:r>
          </a:p>
          <a:p>
            <a:pPr marL="0" indent="446088" algn="just">
              <a:buNone/>
            </a:pPr>
            <a:r>
              <a:rPr lang="uk-UA" sz="2000" dirty="0">
                <a:solidFill>
                  <a:schemeClr val="bg1"/>
                </a:solidFill>
              </a:rPr>
              <a:t>Комплекси показників, що піддаються контролю, встановлюють виробники зубчастих коліс в залежності від застосовуваної технології та прийнятої загальної системи контролю. </a:t>
            </a:r>
          </a:p>
        </p:txBody>
      </p:sp>
    </p:spTree>
    <p:extLst>
      <p:ext uri="{BB962C8B-B14F-4D97-AF65-F5344CB8AC3E}">
        <p14:creationId xmlns:p14="http://schemas.microsoft.com/office/powerpoint/2010/main" val="40214028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21097C0-D5C2-4B83-AED4-2FA1EF4EF0E3}"/>
              </a:ext>
            </a:extLst>
          </p:cNvPr>
          <p:cNvSpPr>
            <a:spLocks noGrp="1"/>
          </p:cNvSpPr>
          <p:nvPr>
            <p:ph idx="1"/>
          </p:nvPr>
        </p:nvSpPr>
        <p:spPr>
          <a:xfrm>
            <a:off x="457200" y="337220"/>
            <a:ext cx="8229600" cy="5112568"/>
          </a:xfrm>
        </p:spPr>
        <p:txBody>
          <a:bodyPr>
            <a:noAutofit/>
          </a:bodyPr>
          <a:lstStyle/>
          <a:p>
            <a:pPr marL="0" indent="446088" algn="just">
              <a:buNone/>
            </a:pPr>
            <a:r>
              <a:rPr lang="uk-UA" sz="1900" dirty="0">
                <a:solidFill>
                  <a:schemeClr val="bg1"/>
                </a:solidFill>
              </a:rPr>
              <a:t>При цьому керуються наступними міркуваннями:</a:t>
            </a:r>
          </a:p>
          <a:p>
            <a:pPr marL="0" indent="0" algn="just">
              <a:buNone/>
            </a:pPr>
            <a:r>
              <a:rPr lang="uk-UA" sz="1900" dirty="0">
                <a:solidFill>
                  <a:schemeClr val="bg1"/>
                </a:solidFill>
              </a:rPr>
              <a:t>1) перевагу варто віддавати комплексним показникам як таким, що обмежують сумарну похибку коліс і передач, а не відхиленням окремих елементів, які, </a:t>
            </a:r>
            <a:r>
              <a:rPr lang="uk-UA" sz="1900" dirty="0" err="1">
                <a:solidFill>
                  <a:schemeClr val="bg1"/>
                </a:solidFill>
              </a:rPr>
              <a:t>взаємодіючи</a:t>
            </a:r>
            <a:r>
              <a:rPr lang="uk-UA" sz="1900" dirty="0">
                <a:solidFill>
                  <a:schemeClr val="bg1"/>
                </a:solidFill>
              </a:rPr>
              <a:t> між собою, можуть як підсилюватись, так і компенсуватись;</a:t>
            </a:r>
          </a:p>
          <a:p>
            <a:pPr marL="0" indent="0" algn="just">
              <a:buNone/>
            </a:pPr>
            <a:r>
              <a:rPr lang="uk-UA" sz="1900" dirty="0">
                <a:solidFill>
                  <a:schemeClr val="bg1"/>
                </a:solidFill>
              </a:rPr>
              <a:t>2) варто віддавати перевагу методам контролю, що дають змогу безперервно вимірювати контрольовані параметри по всьому колесу;</a:t>
            </a:r>
          </a:p>
          <a:p>
            <a:pPr marL="0" indent="0" algn="just">
              <a:buNone/>
            </a:pPr>
            <a:r>
              <a:rPr lang="uk-UA" sz="1900" dirty="0">
                <a:solidFill>
                  <a:schemeClr val="bg1"/>
                </a:solidFill>
              </a:rPr>
              <a:t>3) доцільно вибирати контрольовані параметри, контроль яких виконується на базі робочих осей коліс;</a:t>
            </a:r>
          </a:p>
          <a:p>
            <a:pPr marL="0" indent="0" algn="just">
              <a:buNone/>
            </a:pPr>
            <a:r>
              <a:rPr lang="uk-UA" sz="1900" dirty="0">
                <a:solidFill>
                  <a:schemeClr val="bg1"/>
                </a:solidFill>
              </a:rPr>
              <a:t>4) варто віддавати перевагу методам контролю, результати яких не вимагають перерахування, а можуть безпосередньо порівнюватись з відхиленнями, що допускаються відповідними стандартами, наприклад, найменше відхилення товщини зуба </a:t>
            </a:r>
            <a:r>
              <a:rPr lang="uk-UA" sz="1900" b="1" dirty="0" err="1">
                <a:solidFill>
                  <a:schemeClr val="bg1"/>
                </a:solidFill>
              </a:rPr>
              <a:t>E</a:t>
            </a:r>
            <a:r>
              <a:rPr lang="uk-UA" sz="1900" b="1" baseline="-25000" dirty="0" err="1">
                <a:solidFill>
                  <a:schemeClr val="bg1"/>
                </a:solidFill>
              </a:rPr>
              <a:t>cs</a:t>
            </a:r>
            <a:r>
              <a:rPr lang="uk-UA" sz="1900" dirty="0">
                <a:solidFill>
                  <a:schemeClr val="bg1"/>
                </a:solidFill>
              </a:rPr>
              <a:t> (вимірюється хордовим </a:t>
            </a:r>
            <a:r>
              <a:rPr lang="uk-UA" sz="1900" dirty="0" err="1">
                <a:solidFill>
                  <a:schemeClr val="bg1"/>
                </a:solidFill>
              </a:rPr>
              <a:t>зубоміром</a:t>
            </a:r>
            <a:r>
              <a:rPr lang="uk-UA" sz="1900" dirty="0">
                <a:solidFill>
                  <a:schemeClr val="bg1"/>
                </a:solidFill>
              </a:rPr>
              <a:t>) більш пріоритетне за контроль розміру з використанням роликів;</a:t>
            </a:r>
          </a:p>
          <a:p>
            <a:pPr marL="0" indent="0" algn="just">
              <a:buNone/>
            </a:pPr>
            <a:r>
              <a:rPr lang="uk-UA" sz="1900" dirty="0">
                <a:solidFill>
                  <a:schemeClr val="bg1"/>
                </a:solidFill>
              </a:rPr>
              <a:t>5) необхідно прагнути до того, щоб контроль за вибраними комплексами показників не вимагав широкої номенклатури засобів вимірювання.</a:t>
            </a:r>
          </a:p>
        </p:txBody>
      </p:sp>
    </p:spTree>
    <p:extLst>
      <p:ext uri="{BB962C8B-B14F-4D97-AF65-F5344CB8AC3E}">
        <p14:creationId xmlns:p14="http://schemas.microsoft.com/office/powerpoint/2010/main" val="3143027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5EC6235-75F2-415F-A3BB-BCDA4CFCE230}"/>
              </a:ext>
            </a:extLst>
          </p:cNvPr>
          <p:cNvSpPr>
            <a:spLocks noGrp="1"/>
          </p:cNvSpPr>
          <p:nvPr>
            <p:ph idx="1"/>
          </p:nvPr>
        </p:nvSpPr>
        <p:spPr>
          <a:xfrm>
            <a:off x="457200" y="337220"/>
            <a:ext cx="8229600" cy="4767916"/>
          </a:xfrm>
        </p:spPr>
        <p:txBody>
          <a:bodyPr>
            <a:normAutofit fontScale="47500" lnSpcReduction="20000"/>
          </a:bodyPr>
          <a:lstStyle/>
          <a:p>
            <a:pPr marL="0" indent="446088" algn="just">
              <a:buNone/>
            </a:pPr>
            <a:r>
              <a:rPr lang="uk-UA" dirty="0">
                <a:solidFill>
                  <a:schemeClr val="bg1"/>
                </a:solidFill>
              </a:rPr>
              <a:t>Номенклатура вимірювальних засобів для зубчастих коліс досить велика. На практиці найбільш широке застосування знайшли наступні прилади:</a:t>
            </a:r>
          </a:p>
          <a:p>
            <a:pPr marL="0" indent="446088" algn="just">
              <a:buNone/>
            </a:pPr>
            <a:r>
              <a:rPr lang="uk-UA" dirty="0">
                <a:solidFill>
                  <a:schemeClr val="bg1"/>
                </a:solidFill>
              </a:rPr>
              <a:t>1) для контролю кінематичної точності:</a:t>
            </a:r>
          </a:p>
          <a:p>
            <a:pPr marL="0" indent="446088" algn="just">
              <a:buNone/>
            </a:pPr>
            <a:r>
              <a:rPr lang="uk-UA" dirty="0">
                <a:solidFill>
                  <a:schemeClr val="bg1"/>
                </a:solidFill>
              </a:rPr>
              <a:t>– </a:t>
            </a:r>
            <a:r>
              <a:rPr lang="uk-UA" dirty="0" err="1">
                <a:solidFill>
                  <a:schemeClr val="bg1"/>
                </a:solidFill>
              </a:rPr>
              <a:t>кінематори</a:t>
            </a:r>
            <a:r>
              <a:rPr lang="uk-UA" dirty="0">
                <a:solidFill>
                  <a:schemeClr val="bg1"/>
                </a:solidFill>
              </a:rPr>
              <a:t> (мод. БВ-5033, БВ-5058 та ін.);</a:t>
            </a:r>
          </a:p>
          <a:p>
            <a:pPr marL="0" indent="446088" algn="just">
              <a:buNone/>
            </a:pPr>
            <a:r>
              <a:rPr lang="uk-UA" dirty="0">
                <a:solidFill>
                  <a:schemeClr val="bg1"/>
                </a:solidFill>
              </a:rPr>
              <a:t>– </a:t>
            </a:r>
            <a:r>
              <a:rPr lang="uk-UA" dirty="0" err="1">
                <a:solidFill>
                  <a:schemeClr val="bg1"/>
                </a:solidFill>
              </a:rPr>
              <a:t>нормоміри</a:t>
            </a:r>
            <a:r>
              <a:rPr lang="uk-UA" dirty="0">
                <a:solidFill>
                  <a:schemeClr val="bg1"/>
                </a:solidFill>
              </a:rPr>
              <a:t> (мод. БВ-5045, БВ-5046 та ін.);</a:t>
            </a:r>
          </a:p>
          <a:p>
            <a:pPr marL="0" indent="446088" algn="just">
              <a:buNone/>
            </a:pPr>
            <a:r>
              <a:rPr lang="uk-UA" dirty="0">
                <a:solidFill>
                  <a:schemeClr val="bg1"/>
                </a:solidFill>
              </a:rPr>
              <a:t>– мікрометри </a:t>
            </a:r>
            <a:r>
              <a:rPr lang="uk-UA" dirty="0" err="1">
                <a:solidFill>
                  <a:schemeClr val="bg1"/>
                </a:solidFill>
              </a:rPr>
              <a:t>зубомірні</a:t>
            </a:r>
            <a:r>
              <a:rPr lang="uk-UA" dirty="0">
                <a:solidFill>
                  <a:schemeClr val="bg1"/>
                </a:solidFill>
              </a:rPr>
              <a:t> (М3);</a:t>
            </a:r>
          </a:p>
          <a:p>
            <a:pPr marL="0" indent="446088" algn="just">
              <a:buNone/>
            </a:pPr>
            <a:r>
              <a:rPr lang="uk-UA" dirty="0">
                <a:solidFill>
                  <a:schemeClr val="bg1"/>
                </a:solidFill>
              </a:rPr>
              <a:t>– </a:t>
            </a:r>
            <a:r>
              <a:rPr lang="uk-UA" dirty="0" err="1">
                <a:solidFill>
                  <a:schemeClr val="bg1"/>
                </a:solidFill>
              </a:rPr>
              <a:t>биттєміри</a:t>
            </a:r>
            <a:r>
              <a:rPr lang="uk-UA" dirty="0">
                <a:solidFill>
                  <a:schemeClr val="bg1"/>
                </a:solidFill>
              </a:rPr>
              <a:t> (мод. 25002, Б-10ММ та ін.);</a:t>
            </a:r>
          </a:p>
          <a:p>
            <a:pPr marL="0" indent="446088" algn="just">
              <a:buNone/>
            </a:pPr>
            <a:r>
              <a:rPr lang="uk-UA" dirty="0">
                <a:solidFill>
                  <a:schemeClr val="bg1"/>
                </a:solidFill>
              </a:rPr>
              <a:t>– міжцентроміри (мод. МЦ-160М, МЦ-400Б та ін.);</a:t>
            </a:r>
          </a:p>
          <a:p>
            <a:pPr marL="0" indent="446088" algn="just">
              <a:buNone/>
            </a:pPr>
            <a:r>
              <a:rPr lang="uk-UA" dirty="0">
                <a:solidFill>
                  <a:schemeClr val="bg1"/>
                </a:solidFill>
              </a:rPr>
              <a:t>2) для контролю плавності роботи:</a:t>
            </a:r>
          </a:p>
          <a:p>
            <a:pPr marL="0" indent="446088" algn="just">
              <a:buNone/>
            </a:pPr>
            <a:r>
              <a:rPr lang="uk-UA" dirty="0">
                <a:solidFill>
                  <a:schemeClr val="bg1"/>
                </a:solidFill>
              </a:rPr>
              <a:t>– </a:t>
            </a:r>
            <a:r>
              <a:rPr lang="uk-UA" dirty="0" err="1">
                <a:solidFill>
                  <a:schemeClr val="bg1"/>
                </a:solidFill>
              </a:rPr>
              <a:t>евольвентоміри</a:t>
            </a:r>
            <a:r>
              <a:rPr lang="uk-UA" dirty="0">
                <a:solidFill>
                  <a:schemeClr val="bg1"/>
                </a:solidFill>
              </a:rPr>
              <a:t> (мод. БВ-5032; БВ-1089 та ін.);</a:t>
            </a:r>
          </a:p>
          <a:p>
            <a:pPr marL="0" indent="446088" algn="just">
              <a:buNone/>
            </a:pPr>
            <a:r>
              <a:rPr lang="uk-UA" dirty="0">
                <a:solidFill>
                  <a:schemeClr val="bg1"/>
                </a:solidFill>
              </a:rPr>
              <a:t>– крокоміри (мод. 21501, 21601, БВ-5043, БВ-5044 та ін.);</a:t>
            </a:r>
          </a:p>
          <a:p>
            <a:pPr marL="0" indent="446088" algn="just">
              <a:buNone/>
            </a:pPr>
            <a:r>
              <a:rPr lang="uk-UA" dirty="0">
                <a:solidFill>
                  <a:schemeClr val="bg1"/>
                </a:solidFill>
              </a:rPr>
              <a:t>3) для контролю контакту зубів у передачі:</a:t>
            </a:r>
          </a:p>
          <a:p>
            <a:pPr marL="0" indent="446088" algn="just">
              <a:buNone/>
            </a:pPr>
            <a:r>
              <a:rPr lang="uk-UA" dirty="0">
                <a:solidFill>
                  <a:schemeClr val="bg1"/>
                </a:solidFill>
              </a:rPr>
              <a:t>– контрольно-обкатні верстати;</a:t>
            </a:r>
          </a:p>
          <a:p>
            <a:pPr marL="0" indent="446088" algn="just">
              <a:buNone/>
            </a:pPr>
            <a:r>
              <a:rPr lang="uk-UA" dirty="0">
                <a:solidFill>
                  <a:schemeClr val="bg1"/>
                </a:solidFill>
              </a:rPr>
              <a:t>– крокоміри (мод. БВ-5034 та ін.);</a:t>
            </a:r>
          </a:p>
          <a:p>
            <a:pPr marL="0" indent="446088" algn="just">
              <a:buNone/>
            </a:pPr>
            <a:r>
              <a:rPr lang="uk-UA" dirty="0">
                <a:solidFill>
                  <a:schemeClr val="bg1"/>
                </a:solidFill>
              </a:rPr>
              <a:t>4) для контролю бічного зазору:</a:t>
            </a:r>
          </a:p>
          <a:p>
            <a:pPr marL="0" indent="446088" algn="just">
              <a:buNone/>
            </a:pPr>
            <a:r>
              <a:rPr lang="uk-UA" dirty="0">
                <a:solidFill>
                  <a:schemeClr val="bg1"/>
                </a:solidFill>
              </a:rPr>
              <a:t>– </a:t>
            </a:r>
            <a:r>
              <a:rPr lang="uk-UA" dirty="0" err="1">
                <a:solidFill>
                  <a:schemeClr val="bg1"/>
                </a:solidFill>
              </a:rPr>
              <a:t>зубоміри</a:t>
            </a:r>
            <a:r>
              <a:rPr lang="uk-UA" dirty="0">
                <a:solidFill>
                  <a:schemeClr val="bg1"/>
                </a:solidFill>
              </a:rPr>
              <a:t> зсуву (мод. 23500, 23600, 23700 та ін.);</a:t>
            </a:r>
          </a:p>
          <a:p>
            <a:pPr marL="0" indent="446088" algn="just">
              <a:buNone/>
            </a:pPr>
            <a:r>
              <a:rPr lang="uk-UA" dirty="0">
                <a:solidFill>
                  <a:schemeClr val="bg1"/>
                </a:solidFill>
              </a:rPr>
              <a:t>– </a:t>
            </a:r>
            <a:r>
              <a:rPr lang="uk-UA" dirty="0" err="1">
                <a:solidFill>
                  <a:schemeClr val="bg1"/>
                </a:solidFill>
              </a:rPr>
              <a:t>зубоміри</a:t>
            </a:r>
            <a:r>
              <a:rPr lang="uk-UA" dirty="0">
                <a:solidFill>
                  <a:schemeClr val="bg1"/>
                </a:solidFill>
              </a:rPr>
              <a:t> ходові (мод. БВ-5085);</a:t>
            </a:r>
          </a:p>
          <a:p>
            <a:pPr marL="0" indent="446088" algn="just">
              <a:buNone/>
            </a:pPr>
            <a:r>
              <a:rPr lang="uk-UA" dirty="0">
                <a:solidFill>
                  <a:schemeClr val="bg1"/>
                </a:solidFill>
              </a:rPr>
              <a:t>– штангензубоміри (мод. ШЗ-18, Ш3-36);</a:t>
            </a:r>
          </a:p>
          <a:p>
            <a:pPr marL="0" indent="446088" algn="just">
              <a:buNone/>
            </a:pPr>
            <a:r>
              <a:rPr lang="uk-UA" dirty="0">
                <a:solidFill>
                  <a:schemeClr val="bg1"/>
                </a:solidFill>
              </a:rPr>
              <a:t>– мікрометри </a:t>
            </a:r>
            <a:r>
              <a:rPr lang="uk-UA" dirty="0" err="1">
                <a:solidFill>
                  <a:schemeClr val="bg1"/>
                </a:solidFill>
              </a:rPr>
              <a:t>зубомірні</a:t>
            </a:r>
            <a:r>
              <a:rPr lang="uk-UA" dirty="0">
                <a:solidFill>
                  <a:schemeClr val="bg1"/>
                </a:solidFill>
              </a:rPr>
              <a:t> (мод. МЗ-25, МЗ-50 та ін.);</a:t>
            </a:r>
          </a:p>
          <a:p>
            <a:pPr marL="0" indent="446088" algn="just">
              <a:buNone/>
            </a:pPr>
            <a:r>
              <a:rPr lang="uk-UA" dirty="0">
                <a:solidFill>
                  <a:schemeClr val="bg1"/>
                </a:solidFill>
              </a:rPr>
              <a:t>– універсальні вимірювальні засоби у поєднанні з роликами.</a:t>
            </a:r>
          </a:p>
        </p:txBody>
      </p:sp>
    </p:spTree>
    <p:extLst>
      <p:ext uri="{BB962C8B-B14F-4D97-AF65-F5344CB8AC3E}">
        <p14:creationId xmlns:p14="http://schemas.microsoft.com/office/powerpoint/2010/main" val="18435864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b="1" dirty="0">
                <a:solidFill>
                  <a:schemeClr val="bg1"/>
                </a:solidFill>
              </a:rPr>
              <a:t>15.10. Контрольні запитання</a:t>
            </a:r>
            <a:endParaRPr lang="ru-RU" sz="3200" dirty="0">
              <a:solidFill>
                <a:schemeClr val="bg1"/>
              </a:solidFill>
            </a:endParaRPr>
          </a:p>
        </p:txBody>
      </p:sp>
      <p:sp>
        <p:nvSpPr>
          <p:cNvPr id="3" name="Объект 2"/>
          <p:cNvSpPr>
            <a:spLocks noGrp="1"/>
          </p:cNvSpPr>
          <p:nvPr>
            <p:ph idx="1"/>
          </p:nvPr>
        </p:nvSpPr>
        <p:spPr>
          <a:xfrm>
            <a:off x="179512" y="985292"/>
            <a:ext cx="8712968" cy="4500842"/>
          </a:xfrm>
        </p:spPr>
        <p:txBody>
          <a:bodyPr>
            <a:normAutofit fontScale="62500" lnSpcReduction="20000"/>
          </a:bodyPr>
          <a:lstStyle/>
          <a:p>
            <a:pPr marL="0" indent="0" algn="just">
              <a:buNone/>
            </a:pPr>
            <a:r>
              <a:rPr lang="uk-UA" dirty="0">
                <a:solidFill>
                  <a:schemeClr val="bg1"/>
                </a:solidFill>
              </a:rPr>
              <a:t>1. Коротка характеристика основних методів формоутворення зубчастих коліс.</a:t>
            </a:r>
          </a:p>
          <a:p>
            <a:pPr marL="0" indent="0" algn="just">
              <a:buNone/>
            </a:pPr>
            <a:r>
              <a:rPr lang="uk-UA" dirty="0">
                <a:solidFill>
                  <a:schemeClr val="bg1"/>
                </a:solidFill>
              </a:rPr>
              <a:t>2. Порівняльна характеристика показників якості основних методів формоутворення зубчастих коліс.</a:t>
            </a:r>
          </a:p>
          <a:p>
            <a:pPr marL="0" indent="0" algn="just">
              <a:buNone/>
            </a:pPr>
            <a:r>
              <a:rPr lang="uk-UA" dirty="0">
                <a:solidFill>
                  <a:schemeClr val="bg1"/>
                </a:solidFill>
              </a:rPr>
              <a:t>3. Схеми, інструменти та обладнання при нарізанні зубів циліндричних зубчастих коліс дисковими та пальцевими фрезами.</a:t>
            </a:r>
          </a:p>
          <a:p>
            <a:pPr marL="0" indent="0" algn="just">
              <a:buNone/>
            </a:pPr>
            <a:r>
              <a:rPr lang="uk-UA" dirty="0">
                <a:solidFill>
                  <a:schemeClr val="bg1"/>
                </a:solidFill>
              </a:rPr>
              <a:t>4. Тривалість основного часу при нарізанні зубів циліндричних зубчастих коліс дисковими та пальцевими фрезами.</a:t>
            </a:r>
          </a:p>
          <a:p>
            <a:pPr marL="0" indent="0" algn="just">
              <a:buNone/>
            </a:pPr>
            <a:r>
              <a:rPr lang="uk-UA" dirty="0">
                <a:solidFill>
                  <a:schemeClr val="bg1"/>
                </a:solidFill>
              </a:rPr>
              <a:t>5. Схеми, обладнання та інструменти при нарізанні зубів зубчастих коліс методом обкатки.</a:t>
            </a:r>
          </a:p>
          <a:p>
            <a:pPr marL="0" indent="0" algn="just">
              <a:buNone/>
            </a:pPr>
            <a:r>
              <a:rPr lang="uk-UA" dirty="0">
                <a:solidFill>
                  <a:schemeClr val="bg1"/>
                </a:solidFill>
              </a:rPr>
              <a:t>6. Нарізання зубів зубчастих коліс черв’ячними фрезами: схеми, тривалість основного часу.</a:t>
            </a:r>
          </a:p>
          <a:p>
            <a:pPr marL="0" indent="0" algn="just">
              <a:buNone/>
            </a:pPr>
            <a:r>
              <a:rPr lang="uk-UA" dirty="0">
                <a:solidFill>
                  <a:schemeClr val="bg1"/>
                </a:solidFill>
              </a:rPr>
              <a:t>7. Нарізання зубів зубчастих коліс </a:t>
            </a:r>
            <a:r>
              <a:rPr lang="uk-UA" dirty="0" err="1">
                <a:solidFill>
                  <a:schemeClr val="bg1"/>
                </a:solidFill>
              </a:rPr>
              <a:t>довбачами</a:t>
            </a:r>
            <a:r>
              <a:rPr lang="uk-UA" dirty="0">
                <a:solidFill>
                  <a:schemeClr val="bg1"/>
                </a:solidFill>
              </a:rPr>
              <a:t>: схеми, обладнання, інструменти, тривалість основного часу.</a:t>
            </a:r>
          </a:p>
          <a:p>
            <a:pPr marL="0" indent="0" algn="just">
              <a:buNone/>
            </a:pPr>
            <a:r>
              <a:rPr lang="uk-UA" dirty="0">
                <a:solidFill>
                  <a:schemeClr val="bg1"/>
                </a:solidFill>
              </a:rPr>
              <a:t>8. Формоутворення зубчастих коліс методом </a:t>
            </a:r>
            <a:r>
              <a:rPr lang="uk-UA" dirty="0" err="1">
                <a:solidFill>
                  <a:schemeClr val="bg1"/>
                </a:solidFill>
              </a:rPr>
              <a:t>зуботочіння</a:t>
            </a:r>
            <a:r>
              <a:rPr lang="uk-UA" dirty="0">
                <a:solidFill>
                  <a:schemeClr val="bg1"/>
                </a:solidFill>
              </a:rPr>
              <a:t> та протягування: схеми, обладнання, інструменти, тривалість основного часу.</a:t>
            </a:r>
          </a:p>
        </p:txBody>
      </p:sp>
    </p:spTree>
    <p:extLst>
      <p:ext uri="{BB962C8B-B14F-4D97-AF65-F5344CB8AC3E}">
        <p14:creationId xmlns:p14="http://schemas.microsoft.com/office/powerpoint/2010/main" val="13937140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865"/>
            <a:ext cx="8229600" cy="612411"/>
          </a:xfrm>
        </p:spPr>
        <p:txBody>
          <a:bodyPr>
            <a:normAutofit/>
          </a:bodyPr>
          <a:lstStyle/>
          <a:p>
            <a:r>
              <a:rPr lang="uk-UA" sz="3200" b="1" dirty="0">
                <a:solidFill>
                  <a:schemeClr val="bg1"/>
                </a:solidFill>
              </a:rPr>
              <a:t>15.10. Контрольні запитання</a:t>
            </a:r>
            <a:endParaRPr lang="ru-RU" sz="3200" dirty="0">
              <a:solidFill>
                <a:schemeClr val="bg1"/>
              </a:solidFill>
            </a:endParaRPr>
          </a:p>
        </p:txBody>
      </p:sp>
      <p:sp>
        <p:nvSpPr>
          <p:cNvPr id="3" name="Объект 2"/>
          <p:cNvSpPr>
            <a:spLocks noGrp="1"/>
          </p:cNvSpPr>
          <p:nvPr>
            <p:ph idx="1"/>
          </p:nvPr>
        </p:nvSpPr>
        <p:spPr>
          <a:xfrm>
            <a:off x="179512" y="841275"/>
            <a:ext cx="8712968" cy="4644859"/>
          </a:xfrm>
        </p:spPr>
        <p:txBody>
          <a:bodyPr>
            <a:normAutofit fontScale="70000" lnSpcReduction="20000"/>
          </a:bodyPr>
          <a:lstStyle/>
          <a:p>
            <a:pPr marL="0" indent="0" algn="just">
              <a:buNone/>
            </a:pPr>
            <a:r>
              <a:rPr lang="uk-UA" dirty="0">
                <a:solidFill>
                  <a:schemeClr val="bg1"/>
                </a:solidFill>
              </a:rPr>
              <a:t>9. Особливості технологічних операцій нарізання зубів конічних зубчастих коліс: схеми, інструменти, обладнання, основний час.</a:t>
            </a:r>
          </a:p>
          <a:p>
            <a:pPr marL="0" indent="0" algn="just">
              <a:buNone/>
            </a:pPr>
            <a:r>
              <a:rPr lang="uk-UA" dirty="0">
                <a:solidFill>
                  <a:schemeClr val="bg1"/>
                </a:solidFill>
              </a:rPr>
              <a:t>10. Технологічні операції заокруглення та накатування зубів зубчастих коліс: доцільність використання, обладнання, інструменти, схеми.</a:t>
            </a:r>
          </a:p>
          <a:p>
            <a:pPr marL="0" indent="0" algn="just">
              <a:buNone/>
            </a:pPr>
            <a:r>
              <a:rPr lang="uk-UA" dirty="0">
                <a:solidFill>
                  <a:schemeClr val="bg1"/>
                </a:solidFill>
              </a:rPr>
              <a:t>11. Загальна технологічна характеристика способів чистового викорчування зубів зубчастих коліс.</a:t>
            </a:r>
          </a:p>
          <a:p>
            <a:pPr marL="0" indent="0" algn="just">
              <a:buNone/>
            </a:pPr>
            <a:r>
              <a:rPr lang="uk-UA" dirty="0">
                <a:solidFill>
                  <a:schemeClr val="bg1"/>
                </a:solidFill>
              </a:rPr>
              <a:t>12. Шевінгування зубів зубчастих коліс: схеми, обладнання, інструменти, тривалість основного часу.</a:t>
            </a:r>
          </a:p>
          <a:p>
            <a:pPr marL="0" indent="0" algn="just">
              <a:buNone/>
            </a:pPr>
            <a:r>
              <a:rPr lang="uk-UA" dirty="0">
                <a:solidFill>
                  <a:schemeClr val="bg1"/>
                </a:solidFill>
              </a:rPr>
              <a:t>13. Схеми, інструменти, обладнання та показники якості операцій шліфування зубів зубчастих коліс.</a:t>
            </a:r>
          </a:p>
          <a:p>
            <a:pPr marL="0" indent="0" algn="just">
              <a:buNone/>
            </a:pPr>
            <a:r>
              <a:rPr lang="uk-UA" dirty="0">
                <a:solidFill>
                  <a:schemeClr val="bg1"/>
                </a:solidFill>
              </a:rPr>
              <a:t>14. Основний час при </a:t>
            </a:r>
            <a:r>
              <a:rPr lang="uk-UA" dirty="0" err="1">
                <a:solidFill>
                  <a:schemeClr val="bg1"/>
                </a:solidFill>
              </a:rPr>
              <a:t>зубошліфуванні</a:t>
            </a:r>
            <a:r>
              <a:rPr lang="uk-UA" dirty="0">
                <a:solidFill>
                  <a:schemeClr val="bg1"/>
                </a:solidFill>
              </a:rPr>
              <a:t>.</a:t>
            </a:r>
          </a:p>
          <a:p>
            <a:pPr marL="0" indent="0" algn="just">
              <a:buNone/>
            </a:pPr>
            <a:r>
              <a:rPr lang="uk-UA" dirty="0">
                <a:solidFill>
                  <a:schemeClr val="bg1"/>
                </a:solidFill>
              </a:rPr>
              <a:t>15. Притирання зубів зубчастих коліс: необхідність застосування, схеми, інструменти, обладнання.</a:t>
            </a:r>
          </a:p>
          <a:p>
            <a:pPr marL="0" indent="0" algn="just">
              <a:buNone/>
            </a:pPr>
            <a:r>
              <a:rPr lang="uk-UA" dirty="0">
                <a:solidFill>
                  <a:schemeClr val="bg1"/>
                </a:solidFill>
              </a:rPr>
              <a:t>16. Мета та зміст контролю обробки зубів зубчастих коліс</a:t>
            </a:r>
            <a:r>
              <a:rPr lang="uk-UA" b="1" dirty="0">
                <a:solidFill>
                  <a:schemeClr val="bg1"/>
                </a:solidFill>
              </a:rPr>
              <a:t>.</a:t>
            </a:r>
            <a:endParaRPr lang="ru-RU" dirty="0">
              <a:solidFill>
                <a:schemeClr val="bg1"/>
              </a:solidFill>
            </a:endParaRPr>
          </a:p>
        </p:txBody>
      </p:sp>
    </p:spTree>
    <p:extLst>
      <p:ext uri="{BB962C8B-B14F-4D97-AF65-F5344CB8AC3E}">
        <p14:creationId xmlns:p14="http://schemas.microsoft.com/office/powerpoint/2010/main" val="13836447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333500"/>
            <a:ext cx="8229600" cy="3108176"/>
          </a:xfrm>
        </p:spPr>
        <p:txBody>
          <a:bodyPr>
            <a:normAutofit/>
          </a:bodyPr>
          <a:lstStyle/>
          <a:p>
            <a:pPr marL="0" indent="0" algn="ctr">
              <a:buNone/>
            </a:pPr>
            <a:r>
              <a:rPr lang="uk-UA" b="1" dirty="0">
                <a:solidFill>
                  <a:schemeClr val="bg1"/>
                </a:solidFill>
              </a:rPr>
              <a:t>Більш повно тема розкрита в підручнику «Основи технологій обробки поверхонь деталей» під авторством В.А. Кирилович, П.П. Мельничук, В.А. Яновського (стор.112…160). Житомир, 2017. Освітній портал Житомирської політехніки.</a:t>
            </a:r>
            <a:endParaRPr lang="ru-RU" dirty="0">
              <a:solidFill>
                <a:schemeClr val="bg1"/>
              </a:solidFill>
            </a:endParaRPr>
          </a:p>
        </p:txBody>
      </p:sp>
    </p:spTree>
    <p:extLst>
      <p:ext uri="{BB962C8B-B14F-4D97-AF65-F5344CB8AC3E}">
        <p14:creationId xmlns:p14="http://schemas.microsoft.com/office/powerpoint/2010/main" val="417880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467544" y="913284"/>
            <a:ext cx="8208912" cy="2862322"/>
          </a:xfrm>
          <a:prstGeom prst="rect">
            <a:avLst/>
          </a:prstGeom>
        </p:spPr>
        <p:txBody>
          <a:bodyPr wrap="square">
            <a:spAutoFit/>
          </a:bodyPr>
          <a:lstStyle/>
          <a:p>
            <a:pPr indent="350838" algn="just"/>
            <a:r>
              <a:rPr lang="uk-UA" sz="2000" dirty="0" err="1">
                <a:solidFill>
                  <a:schemeClr val="bg1"/>
                </a:solidFill>
              </a:rPr>
              <a:t>Крупномодульні</a:t>
            </a:r>
            <a:r>
              <a:rPr lang="uk-UA" sz="2000" dirty="0">
                <a:solidFill>
                  <a:schemeClr val="bg1"/>
                </a:solidFill>
              </a:rPr>
              <a:t> (понад </a:t>
            </a:r>
            <a:r>
              <a:rPr lang="uk-UA" sz="2000" b="1" dirty="0">
                <a:solidFill>
                  <a:schemeClr val="bg1"/>
                </a:solidFill>
              </a:rPr>
              <a:t>20 </a:t>
            </a:r>
            <a:r>
              <a:rPr lang="uk-UA" sz="2000" dirty="0">
                <a:solidFill>
                  <a:schemeClr val="bg1"/>
                </a:solidFill>
              </a:rPr>
              <a:t>мм) зуби начорно нарізуються </a:t>
            </a:r>
            <a:r>
              <a:rPr lang="uk-UA" sz="2000" dirty="0" err="1">
                <a:solidFill>
                  <a:schemeClr val="bg1"/>
                </a:solidFill>
              </a:rPr>
              <a:t>двокутовими</a:t>
            </a:r>
            <a:r>
              <a:rPr lang="uk-UA" sz="2000" dirty="0">
                <a:solidFill>
                  <a:schemeClr val="bg1"/>
                </a:solidFill>
              </a:rPr>
              <a:t> пальцевими фрезами (</a:t>
            </a:r>
            <a:r>
              <a:rPr lang="uk-UA" sz="2000" b="1" dirty="0">
                <a:solidFill>
                  <a:schemeClr val="bg1"/>
                </a:solidFill>
              </a:rPr>
              <a:t>рисунок, в</a:t>
            </a:r>
            <a:r>
              <a:rPr lang="uk-UA" sz="2000" dirty="0">
                <a:solidFill>
                  <a:schemeClr val="bg1"/>
                </a:solidFill>
              </a:rPr>
              <a:t>) або послідовно двома кутовими пальцевими фрезами (</a:t>
            </a:r>
            <a:r>
              <a:rPr lang="uk-UA" sz="2000" b="1" dirty="0">
                <a:solidFill>
                  <a:schemeClr val="bg1"/>
                </a:solidFill>
              </a:rPr>
              <a:t>рисунок, г</a:t>
            </a:r>
            <a:r>
              <a:rPr lang="uk-UA" sz="2000" dirty="0">
                <a:solidFill>
                  <a:schemeClr val="bg1"/>
                </a:solidFill>
              </a:rPr>
              <a:t>).</a:t>
            </a:r>
            <a:endParaRPr lang="ru-RU" sz="2000" dirty="0">
              <a:solidFill>
                <a:schemeClr val="bg1"/>
              </a:solidFill>
            </a:endParaRPr>
          </a:p>
          <a:p>
            <a:pPr indent="350838" algn="just"/>
            <a:endParaRPr lang="uk-UA" sz="2000" dirty="0">
              <a:solidFill>
                <a:schemeClr val="bg1"/>
              </a:solidFill>
            </a:endParaRPr>
          </a:p>
          <a:p>
            <a:pPr indent="350838" algn="just"/>
            <a:r>
              <a:rPr lang="uk-UA" sz="2000" dirty="0">
                <a:solidFill>
                  <a:schemeClr val="bg1"/>
                </a:solidFill>
              </a:rPr>
              <a:t>Нарізання зубів циліндричних зубчастих коліс дисковими модульними фрезами, а також пальцевими фрезами застосовується переважно в одиничному і дрібносерійному виробництвах за відсутності спеціальних зуборізних верстатів у зв’язку з тим, що такий спосіб формоутворення зубів дає порівняно низьку продуктивність та точність -  9–11-го ступеня.</a:t>
            </a:r>
            <a:endParaRPr lang="ru-RU" sz="2000" dirty="0">
              <a:solidFill>
                <a:schemeClr val="bg1"/>
              </a:solidFill>
            </a:endParaRPr>
          </a:p>
        </p:txBody>
      </p:sp>
    </p:spTree>
    <p:extLst>
      <p:ext uri="{BB962C8B-B14F-4D97-AF65-F5344CB8AC3E}">
        <p14:creationId xmlns:p14="http://schemas.microsoft.com/office/powerpoint/2010/main" val="24993653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1062</TotalTime>
  <Words>9341</Words>
  <Application>Microsoft Office PowerPoint</Application>
  <PresentationFormat>Экран (16:10)</PresentationFormat>
  <Paragraphs>291</Paragraphs>
  <Slides>86</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86</vt:i4>
      </vt:variant>
    </vt:vector>
  </HeadingPairs>
  <TitlesOfParts>
    <vt:vector size="89" baseType="lpstr">
      <vt:lpstr>Arial</vt:lpstr>
      <vt:lpstr>Calibri</vt:lpstr>
      <vt:lpstr>Тема Office</vt:lpstr>
      <vt:lpstr>Лекція 12</vt:lpstr>
      <vt:lpstr>Презентация PowerPoint</vt:lpstr>
      <vt:lpstr>Презентация PowerPoint</vt:lpstr>
      <vt:lpstr>15.1. Нарізання зубів циліндричних зубчастих коліс методом копіювання дисковими та пальцевими модульними фрезами</vt:lpstr>
      <vt:lpstr>Презентация PowerPoint</vt:lpstr>
      <vt:lpstr>Презентация PowerPoint</vt:lpstr>
      <vt:lpstr>Презентация PowerPoint</vt:lpstr>
      <vt:lpstr>Презентация PowerPoint</vt:lpstr>
      <vt:lpstr>Презентация PowerPoint</vt:lpstr>
      <vt:lpstr>15.2. Нарізування зубів зубчастих коліс методом обкатування 15.2.1. Загальні положення</vt:lpstr>
      <vt:lpstr>Презентация PowerPoint</vt:lpstr>
      <vt:lpstr>15.2.2. Зубонарізування зубів черв’ячними фрезами</vt:lpstr>
      <vt:lpstr>Презентация PowerPoint</vt:lpstr>
      <vt:lpstr>Презентация PowerPoint</vt:lpstr>
      <vt:lpstr>Презентация PowerPoint</vt:lpstr>
      <vt:lpstr>Презентация PowerPoint</vt:lpstr>
      <vt:lpstr>Презентация PowerPoint</vt:lpstr>
      <vt:lpstr>15.2.3. Нарізування зубів довбачами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15.3. Нарізання циліндричних зубчастих коліс методом зуботочіння</vt:lpstr>
      <vt:lpstr>Презентация PowerPoint</vt:lpstr>
      <vt:lpstr>15.4. Протягування зубів зубчастих коліс</vt:lpstr>
      <vt:lpstr>Презентация PowerPoint</vt:lpstr>
      <vt:lpstr>15.5. Нарізання зубів конічних зубчастих коліс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15.6. Заокруглення зубів зубчастих коліс</vt:lpstr>
      <vt:lpstr>15.7. Накатування зубів зубчастих коліс</vt:lpstr>
      <vt:lpstr>Презентация PowerPoint</vt:lpstr>
      <vt:lpstr>Презентация PowerPoint</vt:lpstr>
      <vt:lpstr>Презентация PowerPoint</vt:lpstr>
      <vt:lpstr>Презентация PowerPoint</vt:lpstr>
      <vt:lpstr>15.8. Способи чистової обробки зубів зубчастих коліс 15.8.1. Загальні положення</vt:lpstr>
      <vt:lpstr>Презентация PowerPoint</vt:lpstr>
      <vt:lpstr>15.8.2. Шевінгування зубів зубчастих коліс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15.8.3. Обробка зубів циліндричних зубчастих коліс двома однокромковими шеверами (довбачами)</vt:lpstr>
      <vt:lpstr>Презентация PowerPoint</vt:lpstr>
      <vt:lpstr>Презентация PowerPoint</vt:lpstr>
      <vt:lpstr>15.8.4. Шліфування зубів зубчастих коліс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15.8.5. Притирання зубів зубчастих коліс</vt:lpstr>
      <vt:lpstr>Презентация PowerPoint</vt:lpstr>
      <vt:lpstr>Презентация PowerPoint</vt:lpstr>
      <vt:lpstr>Презентация PowerPoint</vt:lpstr>
      <vt:lpstr>Презентация PowerPoint</vt:lpstr>
      <vt:lpstr>15.9. Методи контролю обробки зубів зубчастих коліс</vt:lpstr>
      <vt:lpstr>Презентация PowerPoint</vt:lpstr>
      <vt:lpstr>Презентация PowerPoint</vt:lpstr>
      <vt:lpstr>Презентация PowerPoint</vt:lpstr>
      <vt:lpstr>15.10. Контрольні запитання</vt:lpstr>
      <vt:lpstr>15.10. Контрольні запитання</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5</dc:title>
  <dc:creator>Глембоцька Лариса Євгеніївна</dc:creator>
  <cp:lastModifiedBy>kovalenkoyana50@gmail.com</cp:lastModifiedBy>
  <cp:revision>115</cp:revision>
  <dcterms:created xsi:type="dcterms:W3CDTF">2020-03-11T11:07:26Z</dcterms:created>
  <dcterms:modified xsi:type="dcterms:W3CDTF">2026-02-20T10:56:56Z</dcterms:modified>
</cp:coreProperties>
</file>