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9" r:id="rId9"/>
    <p:sldId id="280" r:id="rId10"/>
    <p:sldId id="281" r:id="rId11"/>
    <p:sldId id="282" r:id="rId12"/>
    <p:sldId id="278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4" r:id="rId29"/>
    <p:sldId id="285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8F77A8-971D-45FD-8D01-7C24B4AC314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7B3B48-538D-4220-8ADB-03116A1AA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F77A8-971D-45FD-8D01-7C24B4AC314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B3B48-538D-4220-8ADB-03116A1AA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18F77A8-971D-45FD-8D01-7C24B4AC314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7B3B48-538D-4220-8ADB-03116A1AA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F77A8-971D-45FD-8D01-7C24B4AC314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B3B48-538D-4220-8ADB-03116A1AA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8F77A8-971D-45FD-8D01-7C24B4AC314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F7B3B48-538D-4220-8ADB-03116A1AA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F77A8-971D-45FD-8D01-7C24B4AC314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B3B48-538D-4220-8ADB-03116A1AA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F77A8-971D-45FD-8D01-7C24B4AC314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B3B48-538D-4220-8ADB-03116A1AA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F77A8-971D-45FD-8D01-7C24B4AC314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B3B48-538D-4220-8ADB-03116A1AA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8F77A8-971D-45FD-8D01-7C24B4AC314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B3B48-538D-4220-8ADB-03116A1AA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F77A8-971D-45FD-8D01-7C24B4AC314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B3B48-538D-4220-8ADB-03116A1AA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F77A8-971D-45FD-8D01-7C24B4AC314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B3B48-538D-4220-8ADB-03116A1AA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18F77A8-971D-45FD-8D01-7C24B4AC314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7B3B48-538D-4220-8ADB-03116A1AA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babybooks.com.ua/knigi-pop-u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357166"/>
            <a:ext cx="5105400" cy="2571768"/>
          </a:xfrm>
        </p:spPr>
        <p:txBody>
          <a:bodyPr/>
          <a:lstStyle/>
          <a:p>
            <a:r>
              <a:rPr lang="ru-RU" dirty="0" err="1" smtClean="0"/>
              <a:t>Конструкції</a:t>
            </a:r>
            <a:r>
              <a:rPr lang="ru-RU" dirty="0" smtClean="0"/>
              <a:t> КНИЖКОВИХ ВИДАНЬ для </a:t>
            </a:r>
            <a:r>
              <a:rPr lang="ru-RU" dirty="0" err="1" smtClean="0"/>
              <a:t>дітей</a:t>
            </a:r>
            <a:endParaRPr lang="ru-RU" dirty="0"/>
          </a:p>
        </p:txBody>
      </p:sp>
      <p:pic>
        <p:nvPicPr>
          <p:cNvPr id="97282" name="Picture 2" descr="Три Казки. Льолині вигадки. Подарункове вида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810000" cy="4905376"/>
          </a:xfrm>
          <a:prstGeom prst="rect">
            <a:avLst/>
          </a:prstGeom>
          <a:noFill/>
        </p:spPr>
      </p:pic>
      <p:pic>
        <p:nvPicPr>
          <p:cNvPr id="97284" name="Picture 4" descr="Пес Патрон. Маленька історія про велику мрію (українською мовою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1082" y="2928934"/>
            <a:ext cx="2417424" cy="2786082"/>
          </a:xfrm>
          <a:prstGeom prst="rect">
            <a:avLst/>
          </a:prstGeom>
          <a:noFill/>
        </p:spPr>
      </p:pic>
      <p:pic>
        <p:nvPicPr>
          <p:cNvPr id="97286" name="Picture 6" descr="Річний курс завдань та вправ. 3-4 ро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9" y="3714752"/>
            <a:ext cx="2214578" cy="30280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857892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Укладачка </a:t>
            </a:r>
            <a:r>
              <a:rPr lang="uk-UA" dirty="0" err="1" smtClean="0"/>
              <a:t>Зайко</a:t>
            </a:r>
            <a:r>
              <a:rPr lang="uk-UA" dirty="0" smtClean="0"/>
              <a:t> Л. Я., </a:t>
            </a:r>
            <a:r>
              <a:rPr lang="uk-UA" dirty="0" err="1" smtClean="0"/>
              <a:t>к.філос.н</a:t>
            </a:r>
            <a:r>
              <a:rPr lang="uk-UA" dirty="0" smtClean="0"/>
              <a:t>., </a:t>
            </a:r>
            <a:r>
              <a:rPr lang="uk-UA" dirty="0" smtClean="0"/>
              <a:t>доц. </a:t>
            </a:r>
            <a:r>
              <a:rPr lang="uk-UA" dirty="0" smtClean="0"/>
              <a:t>кафедри </a:t>
            </a:r>
            <a:r>
              <a:rPr lang="uk-UA" dirty="0" smtClean="0"/>
              <a:t>журналістики та філософських студій Державного </a:t>
            </a:r>
            <a:r>
              <a:rPr lang="uk-UA" dirty="0" smtClean="0"/>
              <a:t>університету </a:t>
            </a:r>
            <a:r>
              <a:rPr lang="uk-UA" dirty="0" err="1" smtClean="0"/>
              <a:t>“Житомирська</a:t>
            </a:r>
            <a:r>
              <a:rPr lang="uk-UA" dirty="0" smtClean="0"/>
              <a:t> </a:t>
            </a:r>
            <a:r>
              <a:rPr lang="uk-UA" dirty="0" err="1" smtClean="0"/>
              <a:t>політехніка”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1971660" cy="605808"/>
          </a:xfrm>
        </p:spPr>
        <p:txBody>
          <a:bodyPr/>
          <a:lstStyle/>
          <a:p>
            <a:r>
              <a:rPr lang="ru-RU" i="1" dirty="0" err="1" smtClean="0"/>
              <a:t>ДіснеЙ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4043362" cy="4846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Книги </a:t>
            </a:r>
            <a:r>
              <a:rPr lang="en-US" dirty="0" smtClean="0"/>
              <a:t>Blue Ribbon Books </a:t>
            </a:r>
            <a:r>
              <a:rPr lang="ru-RU" dirty="0" err="1" smtClean="0"/>
              <a:t>також</a:t>
            </a:r>
            <a:r>
              <a:rPr lang="ru-RU" dirty="0" smtClean="0"/>
              <a:t> справили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 </a:t>
            </a:r>
            <a:r>
              <a:rPr lang="ru-RU" i="1" dirty="0" smtClean="0"/>
              <a:t>книгами на тему </a:t>
            </a:r>
            <a:r>
              <a:rPr lang="ru-RU" i="1" dirty="0" err="1" smtClean="0"/>
              <a:t>Діснея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допомогли</a:t>
            </a:r>
            <a:r>
              <a:rPr lang="ru-RU" dirty="0" smtClean="0"/>
              <a:t> </a:t>
            </a:r>
            <a:r>
              <a:rPr lang="ru-RU" dirty="0" err="1" smtClean="0"/>
              <a:t>оживити</a:t>
            </a:r>
            <a:r>
              <a:rPr lang="ru-RU" dirty="0" smtClean="0"/>
              <a:t> </a:t>
            </a:r>
            <a:r>
              <a:rPr lang="ru-RU" dirty="0" err="1" smtClean="0"/>
              <a:t>класичні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Діснея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інтерактивних</a:t>
            </a:r>
            <a:r>
              <a:rPr lang="ru-RU" dirty="0" smtClean="0"/>
              <a:t> </a:t>
            </a:r>
            <a:r>
              <a:rPr lang="ru-RU" dirty="0" err="1" smtClean="0"/>
              <a:t>ілюстрацій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включали </a:t>
            </a:r>
            <a:r>
              <a:rPr lang="ru-RU" dirty="0" err="1" smtClean="0"/>
              <a:t>культові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*</a:t>
            </a:r>
            <a:r>
              <a:rPr lang="en-US" dirty="0" smtClean="0"/>
              <a:t>The "Pop-Up" Mickey Mouse* </a:t>
            </a:r>
            <a:r>
              <a:rPr lang="ru-RU" dirty="0" err="1" smtClean="0"/>
              <a:t>і</a:t>
            </a:r>
            <a:r>
              <a:rPr lang="ru-RU" dirty="0" smtClean="0"/>
              <a:t> *</a:t>
            </a:r>
            <a:r>
              <a:rPr lang="en-US" dirty="0" smtClean="0"/>
              <a:t>The "Pop-Up" Donald Duck*, </a:t>
            </a:r>
            <a:r>
              <a:rPr lang="ru-RU" dirty="0" err="1" smtClean="0"/>
              <a:t>які</a:t>
            </a:r>
            <a:r>
              <a:rPr lang="ru-RU" dirty="0" smtClean="0"/>
              <a:t> стали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популярними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колекціонерів</a:t>
            </a:r>
            <a:r>
              <a:rPr lang="en-US" dirty="0" smtClean="0"/>
              <a:t> [2]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Рисунок 3" descr="Walt_Disney_19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14290"/>
            <a:ext cx="2643181" cy="39612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43636" y="4286256"/>
            <a:ext cx="2714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Волт</a:t>
            </a:r>
            <a:r>
              <a:rPr lang="ru-RU" dirty="0" smtClean="0"/>
              <a:t> </a:t>
            </a:r>
            <a:r>
              <a:rPr lang="ru-RU" dirty="0" err="1" smtClean="0"/>
              <a:t>Дісней</a:t>
            </a:r>
            <a:r>
              <a:rPr lang="ru-RU" dirty="0" smtClean="0"/>
              <a:t> у 1946 </a:t>
            </a:r>
            <a:r>
              <a:rPr lang="ru-RU" dirty="0" err="1" smtClean="0"/>
              <a:t>році</a:t>
            </a:r>
            <a:endParaRPr lang="ru-RU" dirty="0" smtClean="0"/>
          </a:p>
          <a:p>
            <a:r>
              <a:rPr lang="uk-UA" dirty="0" smtClean="0"/>
              <a:t>Джерело: </a:t>
            </a:r>
            <a:r>
              <a:rPr lang="en-US" dirty="0" smtClean="0"/>
              <a:t>https://uk.wikipedia.org/wiki/%D0%92%D0%BE%D0%BB%D1%82_%D0%94%D1%96%D1%81%D0%BD%D0%B5%D0%B9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Спливаючі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</a:t>
            </a:r>
            <a:r>
              <a:rPr lang="en-US" dirty="0" smtClean="0"/>
              <a:t>Blue Ribbon Books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колекційними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їхньому</a:t>
            </a:r>
            <a:r>
              <a:rPr lang="ru-RU" dirty="0" smtClean="0"/>
              <a:t> </a:t>
            </a:r>
            <a:r>
              <a:rPr lang="ru-RU" dirty="0" err="1" smtClean="0"/>
              <a:t>історичному</a:t>
            </a:r>
            <a:r>
              <a:rPr lang="ru-RU" dirty="0" smtClean="0"/>
              <a:t> </a:t>
            </a:r>
            <a:r>
              <a:rPr lang="ru-RU" dirty="0" err="1" smtClean="0"/>
              <a:t>значенню</a:t>
            </a:r>
            <a:r>
              <a:rPr lang="ru-RU" dirty="0" smtClean="0"/>
              <a:t> та </a:t>
            </a:r>
            <a:r>
              <a:rPr lang="ru-RU" dirty="0" err="1" smtClean="0"/>
              <a:t>майстерності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, </a:t>
            </a:r>
            <a:r>
              <a:rPr lang="ru-RU" dirty="0" err="1" smtClean="0"/>
              <a:t>відзначаючи</a:t>
            </a:r>
            <a:r>
              <a:rPr lang="ru-RU" dirty="0" smtClean="0"/>
              <a:t> </a:t>
            </a:r>
            <a:r>
              <a:rPr lang="ru-RU" dirty="0" err="1" smtClean="0"/>
              <a:t>ключовий</a:t>
            </a:r>
            <a:r>
              <a:rPr lang="ru-RU" dirty="0" smtClean="0"/>
              <a:t> момент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дитячої</a:t>
            </a:r>
            <a:r>
              <a:rPr lang="ru-RU" dirty="0" smtClean="0"/>
              <a:t> </a:t>
            </a:r>
            <a:r>
              <a:rPr lang="ru-RU" dirty="0" err="1" smtClean="0"/>
              <a:t>інтерактивної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в </a:t>
            </a:r>
            <a:r>
              <a:rPr lang="ru-RU" dirty="0" err="1" smtClean="0"/>
              <a:t>Сполучених</a:t>
            </a:r>
            <a:r>
              <a:rPr lang="ru-RU" dirty="0" smtClean="0"/>
              <a:t> Штатах. </a:t>
            </a:r>
            <a:r>
              <a:rPr lang="ru-RU" dirty="0" err="1" smtClean="0"/>
              <a:t>Видавництво</a:t>
            </a:r>
            <a:r>
              <a:rPr lang="ru-RU" dirty="0" smtClean="0"/>
              <a:t> </a:t>
            </a:r>
            <a:r>
              <a:rPr lang="ru-RU" dirty="0" err="1" smtClean="0"/>
              <a:t>відоме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1930-х роках </a:t>
            </a:r>
            <a:r>
              <a:rPr lang="ru-RU" dirty="0" err="1" smtClean="0"/>
              <a:t>популяризувало</a:t>
            </a:r>
            <a:r>
              <a:rPr lang="ru-RU" dirty="0" smtClean="0"/>
              <a:t> </a:t>
            </a:r>
            <a:r>
              <a:rPr lang="ru-RU" dirty="0" err="1" smtClean="0"/>
              <a:t>рухомі</a:t>
            </a:r>
            <a:r>
              <a:rPr lang="ru-RU" dirty="0" smtClean="0"/>
              <a:t> книги на ринку США та створило </a:t>
            </a:r>
            <a:r>
              <a:rPr lang="ru-RU" dirty="0" err="1" smtClean="0"/>
              <a:t>міцну</a:t>
            </a:r>
            <a:r>
              <a:rPr lang="ru-RU" dirty="0" smtClean="0"/>
              <a:t> </a:t>
            </a:r>
            <a:r>
              <a:rPr lang="ru-RU" dirty="0" err="1" smtClean="0"/>
              <a:t>спадщину</a:t>
            </a:r>
            <a:r>
              <a:rPr lang="ru-RU" dirty="0" smtClean="0"/>
              <a:t> в </a:t>
            </a:r>
            <a:r>
              <a:rPr lang="ru-RU" dirty="0" err="1" smtClean="0"/>
              <a:t>жанрі</a:t>
            </a:r>
            <a:r>
              <a:rPr lang="ru-RU" dirty="0" smtClean="0"/>
              <a:t> </a:t>
            </a:r>
            <a:r>
              <a:rPr lang="en-US" dirty="0" smtClean="0"/>
              <a:t>pop-up </a:t>
            </a:r>
            <a:r>
              <a:rPr lang="en-US" dirty="0" smtClean="0"/>
              <a:t>books [2].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5043494" cy="6286544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dirty="0" smtClean="0"/>
              <a:t>До 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Blue</a:t>
            </a:r>
            <a:r>
              <a:rPr lang="ru-RU" dirty="0" smtClean="0"/>
              <a:t> </a:t>
            </a:r>
            <a:r>
              <a:rPr lang="ru-RU" dirty="0" err="1" smtClean="0"/>
              <a:t>Ribbon</a:t>
            </a:r>
            <a:r>
              <a:rPr lang="ru-RU" dirty="0" smtClean="0"/>
              <a:t> </a:t>
            </a:r>
            <a:r>
              <a:rPr lang="ru-RU" b="1" dirty="0" err="1" smtClean="0"/>
              <a:t>ввів</a:t>
            </a:r>
            <a:r>
              <a:rPr lang="ru-RU" b="1" dirty="0" smtClean="0"/>
              <a:t> </a:t>
            </a:r>
            <a:r>
              <a:rPr lang="ru-RU" b="1" dirty="0" err="1" smtClean="0"/>
              <a:t>термін</a:t>
            </a:r>
            <a:r>
              <a:rPr lang="ru-RU" b="1" dirty="0" smtClean="0"/>
              <a:t> «</a:t>
            </a:r>
            <a:r>
              <a:rPr lang="ru-RU" b="1" dirty="0" err="1" smtClean="0"/>
              <a:t>pop-up</a:t>
            </a:r>
            <a:r>
              <a:rPr lang="ru-RU" b="1" dirty="0" smtClean="0"/>
              <a:t>»</a:t>
            </a:r>
            <a:r>
              <a:rPr lang="ru-RU" dirty="0" smtClean="0"/>
              <a:t> на 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книговидання</a:t>
            </a:r>
            <a:r>
              <a:rPr lang="ru-RU" dirty="0" smtClean="0"/>
              <a:t>.</a:t>
            </a:r>
            <a:endParaRPr lang="ru-RU" i="1" dirty="0" smtClean="0"/>
          </a:p>
          <a:p>
            <a:pPr fontAlgn="base"/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 </a:t>
            </a:r>
            <a:r>
              <a:rPr lang="ru-RU" b="1" dirty="0" err="1" smtClean="0"/>
              <a:t>чеський</a:t>
            </a:r>
            <a:r>
              <a:rPr lang="ru-RU" b="1" dirty="0" smtClean="0"/>
              <a:t> художник-конструктор </a:t>
            </a:r>
            <a:r>
              <a:rPr lang="ru-RU" b="1" dirty="0" err="1" smtClean="0"/>
              <a:t>Войцех</a:t>
            </a:r>
            <a:r>
              <a:rPr lang="ru-RU" b="1" dirty="0" smtClean="0"/>
              <a:t> </a:t>
            </a:r>
            <a:r>
              <a:rPr lang="ru-RU" b="1" dirty="0" err="1" smtClean="0"/>
              <a:t>Кубашта</a:t>
            </a:r>
            <a:r>
              <a:rPr lang="ru-RU" dirty="0" smtClean="0"/>
              <a:t> </a:t>
            </a:r>
            <a:r>
              <a:rPr lang="ru-RU" dirty="0" err="1" smtClean="0"/>
              <a:t>підніс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поп-ап</a:t>
            </a:r>
            <a:r>
              <a:rPr lang="ru-RU" dirty="0" smtClean="0"/>
              <a:t> на 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сходинку</a:t>
            </a:r>
            <a:r>
              <a:rPr lang="ru-RU" dirty="0" smtClean="0"/>
              <a:t>. </a:t>
            </a:r>
            <a:r>
              <a:rPr lang="ru-RU" dirty="0" err="1" smtClean="0"/>
              <a:t>Архітектор</a:t>
            </a:r>
            <a:r>
              <a:rPr lang="ru-RU" dirty="0" smtClean="0"/>
              <a:t> за </a:t>
            </a:r>
            <a:r>
              <a:rPr lang="ru-RU" dirty="0" err="1" smtClean="0"/>
              <a:t>освітою</a:t>
            </a:r>
            <a:r>
              <a:rPr lang="ru-RU" dirty="0" smtClean="0"/>
              <a:t>, </a:t>
            </a:r>
            <a:r>
              <a:rPr lang="ru-RU" dirty="0" err="1" smtClean="0"/>
              <a:t>Кубашта</a:t>
            </a:r>
            <a:r>
              <a:rPr lang="ru-RU" dirty="0" smtClean="0"/>
              <a:t>, </a:t>
            </a:r>
            <a:r>
              <a:rPr lang="ru-RU" dirty="0" err="1" smtClean="0"/>
              <a:t>ілюструючи</a:t>
            </a:r>
            <a:r>
              <a:rPr lang="ru-RU" dirty="0" smtClean="0"/>
              <a:t> </a:t>
            </a:r>
            <a:r>
              <a:rPr lang="ru-RU" dirty="0" err="1" smtClean="0"/>
              <a:t>дитячі</a:t>
            </a:r>
            <a:r>
              <a:rPr lang="ru-RU" dirty="0" smtClean="0"/>
              <a:t> книжки, </a:t>
            </a:r>
            <a:r>
              <a:rPr lang="ru-RU" dirty="0" err="1" smtClean="0"/>
              <a:t>вигадував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виготовляв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об’ємні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. І </a:t>
            </a:r>
            <a:r>
              <a:rPr lang="ru-RU" dirty="0" err="1" smtClean="0"/>
              <a:t>всі</a:t>
            </a:r>
            <a:r>
              <a:rPr lang="ru-RU" dirty="0" smtClean="0"/>
              <a:t> вони при </a:t>
            </a:r>
            <a:r>
              <a:rPr lang="ru-RU" dirty="0" err="1" smtClean="0"/>
              <a:t>гортанні</a:t>
            </a:r>
            <a:r>
              <a:rPr lang="ru-RU" dirty="0" smtClean="0"/>
              <a:t> </a:t>
            </a:r>
            <a:r>
              <a:rPr lang="ru-RU" dirty="0" err="1" smtClean="0"/>
              <a:t>охайно</a:t>
            </a:r>
            <a:r>
              <a:rPr lang="ru-RU" dirty="0" smtClean="0"/>
              <a:t> </a:t>
            </a:r>
            <a:r>
              <a:rPr lang="ru-RU" dirty="0" err="1" smtClean="0"/>
              <a:t>складалися</a:t>
            </a:r>
            <a:r>
              <a:rPr lang="ru-RU" dirty="0" smtClean="0"/>
              <a:t> в </a:t>
            </a:r>
            <a:r>
              <a:rPr lang="ru-RU" dirty="0" err="1" smtClean="0"/>
              <a:t>плоску</a:t>
            </a:r>
            <a:r>
              <a:rPr lang="ru-RU" dirty="0" smtClean="0"/>
              <a:t> </a:t>
            </a:r>
            <a:r>
              <a:rPr lang="ru-RU" dirty="0" err="1" smtClean="0"/>
              <a:t>книжкову</a:t>
            </a:r>
            <a:r>
              <a:rPr lang="ru-RU" dirty="0" smtClean="0"/>
              <a:t> </a:t>
            </a:r>
            <a:r>
              <a:rPr lang="ru-RU" dirty="0" err="1" smtClean="0"/>
              <a:t>сторінку</a:t>
            </a:r>
            <a:r>
              <a:rPr lang="ru-RU" dirty="0" smtClean="0"/>
              <a:t>!</a:t>
            </a:r>
            <a:endParaRPr lang="ru-RU" i="1" dirty="0" smtClean="0"/>
          </a:p>
          <a:p>
            <a:r>
              <a:rPr lang="ru-RU" dirty="0" err="1" smtClean="0"/>
              <a:t>Тривимірні</a:t>
            </a:r>
            <a:r>
              <a:rPr lang="ru-RU" dirty="0" smtClean="0"/>
              <a:t> книги </a:t>
            </a:r>
            <a:r>
              <a:rPr lang="ru-RU" dirty="0" err="1" smtClean="0"/>
              <a:t>чеського</a:t>
            </a:r>
            <a:r>
              <a:rPr lang="ru-RU" dirty="0" smtClean="0"/>
              <a:t> </a:t>
            </a:r>
            <a:r>
              <a:rPr lang="ru-RU" dirty="0" err="1" smtClean="0"/>
              <a:t>ілюстратора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 </a:t>
            </a:r>
            <a:r>
              <a:rPr lang="ru-RU" b="1" dirty="0" err="1" smtClean="0"/>
              <a:t>мільйонні</a:t>
            </a:r>
            <a:r>
              <a:rPr lang="ru-RU" b="1" dirty="0" smtClean="0"/>
              <a:t> </a:t>
            </a:r>
            <a:r>
              <a:rPr lang="ru-RU" b="1" dirty="0" err="1" smtClean="0"/>
              <a:t>наклади</a:t>
            </a:r>
            <a:r>
              <a:rPr lang="ru-RU" b="1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перекладені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40 </a:t>
            </a:r>
            <a:r>
              <a:rPr lang="ru-RU" dirty="0" err="1" smtClean="0"/>
              <a:t>мовами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en-US" dirty="0" smtClean="0"/>
              <a:t> [1]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3357562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Войцех</a:t>
            </a:r>
            <a:r>
              <a:rPr lang="uk-UA" dirty="0" smtClean="0"/>
              <a:t> </a:t>
            </a:r>
            <a:r>
              <a:rPr lang="uk-UA" dirty="0" err="1" smtClean="0"/>
              <a:t>Кубашта</a:t>
            </a:r>
            <a:endParaRPr lang="uk-UA" dirty="0" smtClean="0"/>
          </a:p>
          <a:p>
            <a:r>
              <a:rPr lang="uk-UA" dirty="0" smtClean="0"/>
              <a:t>Джерело: </a:t>
            </a:r>
            <a:r>
              <a:rPr lang="en-US" dirty="0" smtClean="0"/>
              <a:t>https</a:t>
            </a:r>
            <a:r>
              <a:rPr lang="en-US" dirty="0" smtClean="0"/>
              <a:t>://www.albatrosmedia.eu/writer/vojtech-kubasta/</a:t>
            </a:r>
            <a:endParaRPr lang="ru-RU" dirty="0"/>
          </a:p>
        </p:txBody>
      </p:sp>
      <p:pic>
        <p:nvPicPr>
          <p:cNvPr id="5" name="Рисунок 4" descr="vojtech_kuba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14290"/>
            <a:ext cx="3667124" cy="30895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РОЗКВІТ ПОП-АП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 smtClean="0"/>
              <a:t>У </a:t>
            </a:r>
            <a:r>
              <a:rPr lang="ru-RU" b="1" dirty="0" smtClean="0"/>
              <a:t>1960</a:t>
            </a:r>
            <a:r>
              <a:rPr lang="ru-RU" dirty="0" smtClean="0"/>
              <a:t> </a:t>
            </a:r>
            <a:r>
              <a:rPr lang="ru-RU" dirty="0" smtClean="0"/>
              <a:t>—19</a:t>
            </a:r>
            <a:r>
              <a:rPr lang="ru-RU" b="1" dirty="0" smtClean="0"/>
              <a:t>90-ті </a:t>
            </a:r>
            <a:r>
              <a:rPr lang="ru-RU" b="1" dirty="0" smtClean="0"/>
              <a:t>роки</a:t>
            </a:r>
            <a:r>
              <a:rPr lang="ru-RU" dirty="0" smtClean="0"/>
              <a:t> </a:t>
            </a:r>
            <a:r>
              <a:rPr lang="ru-RU" dirty="0" err="1" smtClean="0"/>
              <a:t>відбувся</a:t>
            </a:r>
            <a:r>
              <a:rPr lang="ru-RU" dirty="0" smtClean="0"/>
              <a:t> </a:t>
            </a:r>
            <a:r>
              <a:rPr lang="ru-RU" dirty="0" err="1" smtClean="0"/>
              <a:t>справжній</a:t>
            </a:r>
            <a:r>
              <a:rPr lang="ru-RU" dirty="0" smtClean="0"/>
              <a:t> </a:t>
            </a:r>
            <a:r>
              <a:rPr lang="ru-RU" dirty="0" err="1" smtClean="0"/>
              <a:t>розквіт</a:t>
            </a:r>
            <a:r>
              <a:rPr lang="ru-RU" dirty="0" smtClean="0"/>
              <a:t> </a:t>
            </a:r>
            <a:r>
              <a:rPr lang="ru-RU" dirty="0" err="1" smtClean="0"/>
              <a:t>поп-ап</a:t>
            </a:r>
            <a:r>
              <a:rPr lang="ru-RU" dirty="0" smtClean="0"/>
              <a:t> </a:t>
            </a:r>
            <a:r>
              <a:rPr lang="ru-RU" dirty="0" err="1" smtClean="0"/>
              <a:t>видавництва</a:t>
            </a:r>
            <a:r>
              <a:rPr lang="ru-RU" dirty="0" smtClean="0"/>
              <a:t>. </a:t>
            </a:r>
            <a:r>
              <a:rPr lang="ru-RU" dirty="0" err="1" smtClean="0"/>
              <a:t>Публікувалося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дитячих</a:t>
            </a:r>
            <a:r>
              <a:rPr lang="ru-RU" dirty="0" smtClean="0"/>
              <a:t> </a:t>
            </a:r>
            <a:r>
              <a:rPr lang="ru-RU" dirty="0" err="1" smtClean="0"/>
              <a:t>розкладанок</a:t>
            </a:r>
            <a:r>
              <a:rPr lang="ru-RU" dirty="0" smtClean="0"/>
              <a:t>, а в 1993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створено «</a:t>
            </a:r>
            <a:r>
              <a:rPr lang="ru-RU" dirty="0" err="1" smtClean="0"/>
              <a:t>Movable</a:t>
            </a:r>
            <a:r>
              <a:rPr lang="ru-RU" dirty="0" smtClean="0"/>
              <a:t> </a:t>
            </a:r>
            <a:r>
              <a:rPr lang="ru-RU" dirty="0" err="1" smtClean="0"/>
              <a:t>book</a:t>
            </a:r>
            <a:r>
              <a:rPr lang="ru-RU" dirty="0" smtClean="0"/>
              <a:t> </a:t>
            </a:r>
            <a:r>
              <a:rPr lang="ru-RU" dirty="0" err="1" smtClean="0"/>
              <a:t>society</a:t>
            </a:r>
            <a:r>
              <a:rPr lang="ru-RU" dirty="0" smtClean="0"/>
              <a:t>» </a:t>
            </a:r>
            <a:r>
              <a:rPr lang="ru-RU" b="1" dirty="0" smtClean="0"/>
              <a:t>(</a:t>
            </a:r>
            <a:r>
              <a:rPr lang="ru-RU" b="1" dirty="0" err="1" smtClean="0"/>
              <a:t>Товариство</a:t>
            </a:r>
            <a:r>
              <a:rPr lang="ru-RU" b="1" dirty="0" smtClean="0"/>
              <a:t> </a:t>
            </a:r>
            <a:r>
              <a:rPr lang="ru-RU" b="1" dirty="0" err="1" smtClean="0"/>
              <a:t>рухомих</a:t>
            </a:r>
            <a:r>
              <a:rPr lang="ru-RU" b="1" dirty="0" smtClean="0"/>
              <a:t> </a:t>
            </a:r>
            <a:r>
              <a:rPr lang="ru-RU" b="1" dirty="0" err="1" smtClean="0"/>
              <a:t>книжок</a:t>
            </a:r>
            <a:r>
              <a:rPr lang="ru-RU" b="1" dirty="0" smtClean="0"/>
              <a:t>) </a:t>
            </a:r>
            <a:r>
              <a:rPr lang="ru-RU" dirty="0" smtClean="0"/>
              <a:t>для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книговидавців</a:t>
            </a:r>
            <a:r>
              <a:rPr lang="ru-RU" dirty="0" smtClean="0"/>
              <a:t>, </a:t>
            </a:r>
            <a:r>
              <a:rPr lang="ru-RU" dirty="0" err="1" smtClean="0"/>
              <a:t>митців</a:t>
            </a:r>
            <a:r>
              <a:rPr lang="ru-RU" dirty="0" smtClean="0"/>
              <a:t> та </a:t>
            </a:r>
            <a:r>
              <a:rPr lang="ru-RU" dirty="0" err="1" smtClean="0"/>
              <a:t>колекціонерів</a:t>
            </a:r>
            <a:r>
              <a:rPr lang="ru-RU" dirty="0" smtClean="0"/>
              <a:t>. </a:t>
            </a:r>
            <a:r>
              <a:rPr lang="ru-RU" dirty="0" err="1" smtClean="0"/>
              <a:t>Врешті</a:t>
            </a:r>
            <a:r>
              <a:rPr lang="ru-RU" dirty="0" smtClean="0"/>
              <a:t> </a:t>
            </a:r>
            <a:r>
              <a:rPr lang="ru-RU" dirty="0" err="1" smtClean="0"/>
              <a:t>з’явилася</a:t>
            </a:r>
            <a:r>
              <a:rPr lang="ru-RU" dirty="0" smtClean="0"/>
              <a:t> </a:t>
            </a:r>
            <a:r>
              <a:rPr lang="ru-RU" dirty="0" err="1" smtClean="0"/>
              <a:t>професія</a:t>
            </a:r>
            <a:r>
              <a:rPr lang="ru-RU" dirty="0" smtClean="0"/>
              <a:t> — </a:t>
            </a:r>
            <a:r>
              <a:rPr lang="ru-RU" dirty="0" err="1" smtClean="0"/>
              <a:t>інженер-дизайнер</a:t>
            </a:r>
            <a:r>
              <a:rPr lang="ru-RU" dirty="0" smtClean="0"/>
              <a:t> </a:t>
            </a:r>
            <a:r>
              <a:rPr lang="ru-RU" dirty="0" err="1" smtClean="0"/>
              <a:t>об’ємних</a:t>
            </a:r>
            <a:r>
              <a:rPr lang="ru-RU" dirty="0" smtClean="0"/>
              <a:t> </a:t>
            </a:r>
            <a:r>
              <a:rPr lang="ru-RU" dirty="0" err="1" smtClean="0"/>
              <a:t>книжкових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. У наш час </a:t>
            </a:r>
            <a:r>
              <a:rPr lang="ru-RU" dirty="0" err="1" smtClean="0"/>
              <a:t>діапазон</a:t>
            </a:r>
            <a:r>
              <a:rPr lang="ru-RU" dirty="0" smtClean="0"/>
              <a:t> </a:t>
            </a:r>
            <a:r>
              <a:rPr lang="ru-RU" dirty="0" err="1" smtClean="0"/>
              <a:t>поп-ап</a:t>
            </a:r>
            <a:r>
              <a:rPr lang="ru-RU" dirty="0" smtClean="0"/>
              <a:t> </a:t>
            </a:r>
            <a:r>
              <a:rPr lang="ru-RU" dirty="0" err="1" smtClean="0"/>
              <a:t>книжок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дуже</a:t>
            </a:r>
            <a:r>
              <a:rPr lang="ru-RU" dirty="0" smtClean="0"/>
              <a:t> широким: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книжок</a:t>
            </a:r>
            <a:r>
              <a:rPr lang="ru-RU" dirty="0" smtClean="0"/>
              <a:t> для </a:t>
            </a:r>
            <a:r>
              <a:rPr lang="ru-RU" dirty="0" err="1" smtClean="0"/>
              <a:t>малюків</a:t>
            </a:r>
            <a:r>
              <a:rPr lang="ru-RU" dirty="0" smtClean="0"/>
              <a:t> до </a:t>
            </a:r>
            <a:r>
              <a:rPr lang="ru-RU" dirty="0" err="1" smtClean="0"/>
              <a:t>дорослих</a:t>
            </a:r>
            <a:r>
              <a:rPr lang="ru-RU" dirty="0" smtClean="0"/>
              <a:t> </a:t>
            </a:r>
            <a:r>
              <a:rPr lang="ru-RU" dirty="0" err="1" smtClean="0"/>
              <a:t>видань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простеньких </a:t>
            </a:r>
            <a:r>
              <a:rPr lang="ru-RU" dirty="0" err="1" smtClean="0"/>
              <a:t>книжок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рухливими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 — до </a:t>
            </a:r>
            <a:r>
              <a:rPr lang="ru-RU" b="1" dirty="0" err="1" smtClean="0"/>
              <a:t>тривимірних</a:t>
            </a:r>
            <a:r>
              <a:rPr lang="ru-RU" b="1" dirty="0" smtClean="0"/>
              <a:t> </a:t>
            </a:r>
            <a:r>
              <a:rPr lang="ru-RU" b="1" dirty="0" err="1" smtClean="0"/>
              <a:t>мистецьких</a:t>
            </a:r>
            <a:r>
              <a:rPr lang="ru-RU" b="1" dirty="0" smtClean="0"/>
              <a:t> </a:t>
            </a:r>
            <a:r>
              <a:rPr lang="ru-RU" b="1" dirty="0" err="1" smtClean="0"/>
              <a:t>шедеврів</a:t>
            </a:r>
            <a:r>
              <a:rPr lang="ru-RU" b="1" dirty="0" smtClean="0"/>
              <a:t>.</a:t>
            </a:r>
            <a:endParaRPr lang="ru-RU" i="1" dirty="0" smtClean="0"/>
          </a:p>
          <a:p>
            <a:pPr fontAlgn="base"/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інженерів</a:t>
            </a:r>
            <a:r>
              <a:rPr lang="ru-RU" dirty="0" smtClean="0"/>
              <a:t> </a:t>
            </a:r>
            <a:r>
              <a:rPr lang="ru-RU" dirty="0" err="1" smtClean="0"/>
              <a:t>паперових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 </a:t>
            </a:r>
            <a:r>
              <a:rPr lang="ru-RU" dirty="0" err="1" smtClean="0"/>
              <a:t>вражають</a:t>
            </a:r>
            <a:r>
              <a:rPr lang="ru-RU" dirty="0" smtClean="0"/>
              <a:t> </a:t>
            </a:r>
            <a:r>
              <a:rPr lang="ru-RU" dirty="0" err="1" smtClean="0"/>
              <a:t>складністю</a:t>
            </a:r>
            <a:r>
              <a:rPr lang="ru-RU" dirty="0" smtClean="0"/>
              <a:t> та </a:t>
            </a:r>
            <a:r>
              <a:rPr lang="ru-RU" dirty="0" err="1" smtClean="0"/>
              <a:t>реалістичністю</a:t>
            </a:r>
            <a:r>
              <a:rPr lang="ru-RU" dirty="0" smtClean="0"/>
              <a:t> дизайну, </a:t>
            </a:r>
            <a:r>
              <a:rPr lang="ru-RU" dirty="0" err="1" smtClean="0"/>
              <a:t>досконалістю</a:t>
            </a:r>
            <a:r>
              <a:rPr lang="ru-RU" dirty="0" smtClean="0"/>
              <a:t> у </a:t>
            </a:r>
            <a:r>
              <a:rPr lang="ru-RU" dirty="0" err="1" smtClean="0"/>
              <a:t>відтворенні</a:t>
            </a:r>
            <a:r>
              <a:rPr lang="ru-RU" dirty="0" smtClean="0"/>
              <a:t> деталей та </a:t>
            </a:r>
            <a:r>
              <a:rPr lang="ru-RU" dirty="0" err="1" smtClean="0"/>
              <a:t>вигадливістю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ракурсів</a:t>
            </a:r>
            <a:r>
              <a:rPr lang="ru-RU" dirty="0" smtClean="0"/>
              <a:t> «</a:t>
            </a:r>
            <a:r>
              <a:rPr lang="ru-RU" dirty="0" err="1" smtClean="0"/>
              <a:t>книжкових</a:t>
            </a:r>
            <a:r>
              <a:rPr lang="ru-RU" dirty="0" smtClean="0"/>
              <a:t> </a:t>
            </a:r>
            <a:r>
              <a:rPr lang="ru-RU" dirty="0" err="1" smtClean="0"/>
              <a:t>інсталяцій</a:t>
            </a:r>
            <a:r>
              <a:rPr lang="ru-RU" dirty="0" smtClean="0"/>
              <a:t>».</a:t>
            </a:r>
            <a:endParaRPr lang="ru-RU" i="1" dirty="0" smtClean="0"/>
          </a:p>
          <a:p>
            <a:r>
              <a:rPr lang="ru-RU" b="1" dirty="0" err="1" smtClean="0"/>
              <a:t>Сучасними</a:t>
            </a:r>
            <a:r>
              <a:rPr lang="ru-RU" b="1" dirty="0" smtClean="0"/>
              <a:t> «королями» </a:t>
            </a:r>
            <a:r>
              <a:rPr lang="ru-RU" b="1" dirty="0" err="1" smtClean="0"/>
              <a:t>поп-ап</a:t>
            </a:r>
            <a:r>
              <a:rPr lang="ru-RU" b="1" dirty="0" smtClean="0"/>
              <a:t> </a:t>
            </a:r>
            <a:r>
              <a:rPr lang="ru-RU" b="1" dirty="0" err="1" smtClean="0"/>
              <a:t>книжок</a:t>
            </a:r>
            <a:r>
              <a:rPr lang="ru-RU" dirty="0" smtClean="0"/>
              <a:t> є: Роберт </a:t>
            </a:r>
            <a:r>
              <a:rPr lang="ru-RU" dirty="0" err="1" smtClean="0"/>
              <a:t>Сабуда</a:t>
            </a:r>
            <a:r>
              <a:rPr lang="ru-RU" dirty="0" smtClean="0"/>
              <a:t>, </a:t>
            </a:r>
            <a:r>
              <a:rPr lang="ru-RU" dirty="0" err="1" smtClean="0"/>
              <a:t>Метью</a:t>
            </a:r>
            <a:r>
              <a:rPr lang="ru-RU" dirty="0" smtClean="0"/>
              <a:t> </a:t>
            </a:r>
            <a:r>
              <a:rPr lang="ru-RU" dirty="0" err="1" smtClean="0"/>
              <a:t>Райнгард</a:t>
            </a:r>
            <a:r>
              <a:rPr lang="ru-RU" dirty="0" smtClean="0"/>
              <a:t>, </a:t>
            </a:r>
            <a:r>
              <a:rPr lang="ru-RU" dirty="0" err="1" smtClean="0"/>
              <a:t>Бенжамен</a:t>
            </a:r>
            <a:r>
              <a:rPr lang="ru-RU" dirty="0" smtClean="0"/>
              <a:t> </a:t>
            </a:r>
            <a:r>
              <a:rPr lang="ru-RU" dirty="0" err="1" smtClean="0"/>
              <a:t>Лакомб</a:t>
            </a:r>
            <a:r>
              <a:rPr lang="ru-RU" dirty="0" smtClean="0"/>
              <a:t>, Брюс </a:t>
            </a:r>
            <a:r>
              <a:rPr lang="ru-RU" dirty="0" err="1" smtClean="0"/>
              <a:t>Фостер</a:t>
            </a:r>
            <a:r>
              <a:rPr lang="ru-RU" dirty="0" smtClean="0"/>
              <a:t>, Рай Маршал, Петер </a:t>
            </a:r>
            <a:r>
              <a:rPr lang="ru-RU" dirty="0" err="1" smtClean="0"/>
              <a:t>Дамен</a:t>
            </a:r>
            <a:r>
              <a:rPr lang="ru-RU" dirty="0" smtClean="0"/>
              <a:t>, </a:t>
            </a:r>
            <a:r>
              <a:rPr lang="ru-RU" dirty="0" err="1" smtClean="0"/>
              <a:t>Девід</a:t>
            </a:r>
            <a:r>
              <a:rPr lang="ru-RU" dirty="0" smtClean="0"/>
              <a:t> Картер, </a:t>
            </a:r>
            <a:r>
              <a:rPr lang="ru-RU" dirty="0" err="1" smtClean="0"/>
              <a:t>Колетт</a:t>
            </a:r>
            <a:r>
              <a:rPr lang="ru-RU" dirty="0" smtClean="0"/>
              <a:t> Фу та 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інженери-дизайнери</a:t>
            </a:r>
            <a:r>
              <a:rPr lang="ru-RU" dirty="0" smtClean="0"/>
              <a:t> </a:t>
            </a:r>
            <a:r>
              <a:rPr lang="ru-RU" dirty="0" err="1" smtClean="0"/>
              <a:t>об’ємних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en-US" dirty="0" smtClean="0"/>
              <a:t> [1].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В одному </a:t>
            </a:r>
            <a:r>
              <a:rPr lang="ru-RU" dirty="0" err="1" smtClean="0"/>
              <a:t>зі</a:t>
            </a:r>
            <a:r>
              <a:rPr lang="ru-RU" dirty="0" smtClean="0"/>
              <a:t> 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інтерв’ю</a:t>
            </a:r>
            <a:r>
              <a:rPr lang="ru-RU" b="1" dirty="0" smtClean="0"/>
              <a:t> </a:t>
            </a:r>
            <a:r>
              <a:rPr lang="ru-RU" b="1" dirty="0" err="1" smtClean="0"/>
              <a:t>інженер</a:t>
            </a:r>
            <a:r>
              <a:rPr lang="ru-RU" b="1" dirty="0" smtClean="0"/>
              <a:t> Роберт </a:t>
            </a:r>
            <a:r>
              <a:rPr lang="ru-RU" b="1" dirty="0" err="1" smtClean="0"/>
              <a:t>Сабуда</a:t>
            </a:r>
            <a:r>
              <a:rPr lang="ru-RU" b="1" dirty="0" smtClean="0"/>
              <a:t> та </a:t>
            </a:r>
            <a:r>
              <a:rPr lang="ru-RU" b="1" dirty="0" err="1" smtClean="0"/>
              <a:t>ілюстратор</a:t>
            </a:r>
            <a:r>
              <a:rPr lang="ru-RU" b="1" dirty="0" smtClean="0"/>
              <a:t> </a:t>
            </a:r>
            <a:r>
              <a:rPr lang="ru-RU" b="1" dirty="0" err="1" smtClean="0"/>
              <a:t>Метью</a:t>
            </a:r>
            <a:r>
              <a:rPr lang="ru-RU" b="1" dirty="0" smtClean="0"/>
              <a:t> </a:t>
            </a:r>
            <a:r>
              <a:rPr lang="ru-RU" b="1" dirty="0" err="1" smtClean="0"/>
              <a:t>Райнгард</a:t>
            </a:r>
            <a:r>
              <a:rPr lang="ru-RU" b="1" dirty="0" smtClean="0"/>
              <a:t> </a:t>
            </a:r>
            <a:r>
              <a:rPr lang="ru-RU" b="1" dirty="0" err="1" smtClean="0"/>
              <a:t>діляться</a:t>
            </a:r>
            <a:r>
              <a:rPr lang="ru-RU" b="1" dirty="0" smtClean="0"/>
              <a:t>:</a:t>
            </a:r>
            <a:endParaRPr lang="ru-RU" i="1" dirty="0" smtClean="0"/>
          </a:p>
          <a:p>
            <a:pPr lvl="0" fontAlgn="base"/>
            <a:r>
              <a:rPr lang="ru-RU" dirty="0" smtClean="0"/>
              <a:t>«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залучити</a:t>
            </a:r>
            <a:r>
              <a:rPr lang="ru-RU" dirty="0" smtClean="0"/>
              <a:t> людей в </a:t>
            </a:r>
            <a:r>
              <a:rPr lang="ru-RU" dirty="0" err="1" smtClean="0"/>
              <a:t>читання</a:t>
            </a:r>
            <a:r>
              <a:rPr lang="ru-RU" dirty="0" smtClean="0"/>
              <a:t>, </a:t>
            </a:r>
            <a:r>
              <a:rPr lang="ru-RU" dirty="0" err="1" smtClean="0"/>
              <a:t>враховуючи</a:t>
            </a:r>
            <a:r>
              <a:rPr lang="ru-RU" dirty="0" smtClean="0"/>
              <a:t> </a:t>
            </a:r>
            <a:r>
              <a:rPr lang="ru-RU" dirty="0" err="1" smtClean="0"/>
              <a:t>неймовірні</a:t>
            </a:r>
            <a:r>
              <a:rPr lang="ru-RU" dirty="0" smtClean="0"/>
              <a:t> </a:t>
            </a:r>
            <a:r>
              <a:rPr lang="ru-RU" dirty="0" err="1" smtClean="0"/>
              <a:t>відеоігри</a:t>
            </a:r>
            <a:r>
              <a:rPr lang="ru-RU" dirty="0" smtClean="0"/>
              <a:t> та 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. Але </a:t>
            </a:r>
            <a:r>
              <a:rPr lang="ru-RU" dirty="0" err="1" smtClean="0"/>
              <a:t>серії</a:t>
            </a:r>
            <a:r>
              <a:rPr lang="ru-RU" dirty="0" smtClean="0"/>
              <a:t> </a:t>
            </a:r>
            <a:r>
              <a:rPr lang="ru-RU" dirty="0" err="1" smtClean="0"/>
              <a:t>книжок</a:t>
            </a:r>
            <a:r>
              <a:rPr lang="ru-RU" dirty="0" smtClean="0"/>
              <a:t> на </a:t>
            </a:r>
            <a:r>
              <a:rPr lang="ru-RU" dirty="0" err="1" smtClean="0"/>
              <a:t>кшталт</a:t>
            </a:r>
            <a:r>
              <a:rPr lang="ru-RU" dirty="0" smtClean="0"/>
              <a:t> </a:t>
            </a:r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Поттера</a:t>
            </a:r>
            <a:r>
              <a:rPr lang="ru-RU" dirty="0" smtClean="0"/>
              <a:t> (...)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, так </a:t>
            </a:r>
            <a:r>
              <a:rPr lang="ru-RU" dirty="0" err="1" smtClean="0"/>
              <a:t>що</a:t>
            </a:r>
            <a:r>
              <a:rPr lang="ru-RU" dirty="0" smtClean="0"/>
              <a:t> </a:t>
            </a:r>
            <a:r>
              <a:rPr lang="ru-RU" dirty="0" err="1" smtClean="0"/>
              <a:t>письмове</a:t>
            </a:r>
            <a:r>
              <a:rPr lang="ru-RU" dirty="0" smtClean="0"/>
              <a:t> слово все </a:t>
            </a:r>
            <a:r>
              <a:rPr lang="ru-RU" dirty="0" err="1" smtClean="0"/>
              <a:t>ще</a:t>
            </a:r>
            <a:r>
              <a:rPr lang="ru-RU" dirty="0" smtClean="0"/>
              <a:t> в </a:t>
            </a:r>
            <a:r>
              <a:rPr lang="ru-RU" dirty="0" err="1" smtClean="0"/>
              <a:t>силі</a:t>
            </a:r>
            <a:r>
              <a:rPr lang="ru-RU" dirty="0" smtClean="0"/>
              <a:t>. А </a:t>
            </a:r>
            <a:r>
              <a:rPr lang="ru-RU" dirty="0" err="1" smtClean="0"/>
              <a:t>наші</a:t>
            </a:r>
            <a:r>
              <a:rPr lang="ru-RU" dirty="0" smtClean="0"/>
              <a:t> книжки </a:t>
            </a:r>
            <a:r>
              <a:rPr lang="ru-RU" b="1" dirty="0" err="1" smtClean="0"/>
              <a:t>набагато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інтерактивні</a:t>
            </a:r>
            <a:r>
              <a:rPr lang="ru-RU" dirty="0" smtClean="0"/>
              <a:t>: в них </a:t>
            </a: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піднімаються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 </a:t>
            </a:r>
            <a:r>
              <a:rPr lang="ru-RU" dirty="0" err="1" smtClean="0"/>
              <a:t>сторінки</a:t>
            </a:r>
            <a:r>
              <a:rPr lang="ru-RU" dirty="0" smtClean="0"/>
              <a:t>, </a:t>
            </a:r>
            <a:r>
              <a:rPr lang="ru-RU" dirty="0" err="1" smtClean="0"/>
              <a:t>вітаючи</a:t>
            </a:r>
            <a:r>
              <a:rPr lang="ru-RU" dirty="0" smtClean="0"/>
              <a:t> </a:t>
            </a:r>
            <a:r>
              <a:rPr lang="ru-RU" dirty="0" err="1" smtClean="0"/>
              <a:t>читача</a:t>
            </a:r>
            <a:r>
              <a:rPr lang="ru-RU" dirty="0" smtClean="0"/>
              <a:t>. Вони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візуальні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вербальні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 </a:t>
            </a:r>
            <a:r>
              <a:rPr lang="ru-RU" dirty="0" err="1" smtClean="0"/>
              <a:t>важливий</a:t>
            </a:r>
            <a:r>
              <a:rPr lang="ru-RU" dirty="0" smtClean="0"/>
              <a:t> аспект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навчання</a:t>
            </a:r>
            <a:r>
              <a:rPr lang="ru-RU" dirty="0" smtClean="0"/>
              <a:t> (</a:t>
            </a:r>
            <a:r>
              <a:rPr lang="ru-RU" dirty="0" err="1" smtClean="0"/>
              <a:t>навіть</a:t>
            </a:r>
            <a:r>
              <a:rPr lang="ru-RU" dirty="0" smtClean="0"/>
              <a:t> для </a:t>
            </a:r>
            <a:r>
              <a:rPr lang="ru-RU" dirty="0" err="1" smtClean="0"/>
              <a:t>дорослих</a:t>
            </a:r>
            <a:r>
              <a:rPr lang="ru-RU" dirty="0" smtClean="0"/>
              <a:t>) — </a:t>
            </a:r>
            <a:r>
              <a:rPr lang="ru-RU" dirty="0" err="1" smtClean="0"/>
              <a:t>тренувати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зорові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 </a:t>
            </a:r>
            <a:r>
              <a:rPr lang="ru-RU" dirty="0" err="1" smtClean="0"/>
              <a:t>паралельно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 </a:t>
            </a:r>
            <a:r>
              <a:rPr lang="ru-RU" dirty="0" err="1" smtClean="0"/>
              <a:t>словесними</a:t>
            </a:r>
            <a:r>
              <a:rPr lang="ru-RU" dirty="0" smtClean="0"/>
              <a:t>. [</a:t>
            </a:r>
            <a:r>
              <a:rPr lang="ru-RU" dirty="0" err="1" smtClean="0"/>
              <a:t>Адже</a:t>
            </a:r>
            <a:r>
              <a:rPr lang="ru-RU" dirty="0" smtClean="0"/>
              <a:t>] </a:t>
            </a:r>
            <a:r>
              <a:rPr lang="ru-RU" dirty="0" err="1" smtClean="0"/>
              <a:t>якщо</a:t>
            </a:r>
            <a:r>
              <a:rPr lang="ru-RU" dirty="0" smtClean="0"/>
              <a:t> я </a:t>
            </a:r>
            <a:r>
              <a:rPr lang="ru-RU" dirty="0" err="1" smtClean="0"/>
              <a:t>ніколи</a:t>
            </a:r>
            <a:r>
              <a:rPr lang="ru-RU" dirty="0" smtClean="0"/>
              <a:t> не </a:t>
            </a:r>
            <a:r>
              <a:rPr lang="ru-RU" dirty="0" err="1" smtClean="0"/>
              <a:t>бачив</a:t>
            </a:r>
            <a:r>
              <a:rPr lang="ru-RU" dirty="0" smtClean="0"/>
              <a:t> слона, крокодила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 динозавра, то я </a:t>
            </a:r>
            <a:r>
              <a:rPr lang="ru-RU" dirty="0" err="1" smtClean="0"/>
              <a:t>ніколи</a:t>
            </a:r>
            <a:r>
              <a:rPr lang="ru-RU" dirty="0" smtClean="0"/>
              <a:t> не </a:t>
            </a:r>
            <a:r>
              <a:rPr lang="ru-RU" dirty="0" err="1" smtClean="0"/>
              <a:t>зможу</a:t>
            </a:r>
            <a:r>
              <a:rPr lang="ru-RU" dirty="0" smtClean="0"/>
              <a:t> </a:t>
            </a:r>
            <a:r>
              <a:rPr lang="ru-RU" dirty="0" err="1" smtClean="0"/>
              <a:t>намалювати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динозавра</a:t>
            </a:r>
            <a:r>
              <a:rPr lang="ru-RU" dirty="0" smtClean="0"/>
              <a:t>»</a:t>
            </a:r>
            <a:r>
              <a:rPr lang="en-US" dirty="0" smtClean="0"/>
              <a:t>[1]</a:t>
            </a:r>
            <a:r>
              <a:rPr lang="ru-RU" dirty="0" smtClean="0"/>
              <a:t>.</a:t>
            </a:r>
            <a:endParaRPr lang="ru-RU" i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Як </a:t>
            </a:r>
            <a:r>
              <a:rPr lang="ru-RU" dirty="0" err="1" smtClean="0"/>
              <a:t>виглядає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поп-ап</a:t>
            </a:r>
            <a:r>
              <a:rPr lang="ru-RU" dirty="0" smtClean="0"/>
              <a:t> книги?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9416"/>
            <a:ext cx="7786742" cy="496285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 </a:t>
            </a:r>
            <a:r>
              <a:rPr lang="ru-RU" dirty="0" err="1" smtClean="0"/>
              <a:t>об’ємні</a:t>
            </a:r>
            <a:r>
              <a:rPr lang="ru-RU" dirty="0" smtClean="0"/>
              <a:t> </a:t>
            </a:r>
            <a:r>
              <a:rPr lang="ru-RU" dirty="0" err="1" smtClean="0"/>
              <a:t>виданн</a:t>
            </a:r>
            <a:r>
              <a:rPr lang="ru-RU" b="1" dirty="0" err="1" smtClean="0"/>
              <a:t>я</a:t>
            </a:r>
            <a:r>
              <a:rPr lang="ru-RU" b="1" dirty="0" smtClean="0"/>
              <a:t> </a:t>
            </a:r>
            <a:r>
              <a:rPr lang="ru-RU" b="1" dirty="0" err="1" smtClean="0"/>
              <a:t>збирають</a:t>
            </a:r>
            <a:r>
              <a:rPr lang="ru-RU" b="1" dirty="0" smtClean="0"/>
              <a:t> </a:t>
            </a:r>
            <a:r>
              <a:rPr lang="ru-RU" b="1" dirty="0" err="1" smtClean="0"/>
              <a:t>вручну</a:t>
            </a:r>
            <a:r>
              <a:rPr lang="ru-RU" dirty="0" smtClean="0"/>
              <a:t> на великих </a:t>
            </a:r>
            <a:r>
              <a:rPr lang="ru-RU" dirty="0" err="1" smtClean="0"/>
              <a:t>складальних</a:t>
            </a:r>
            <a:r>
              <a:rPr lang="ru-RU" dirty="0" smtClean="0"/>
              <a:t> </a:t>
            </a:r>
            <a:r>
              <a:rPr lang="ru-RU" dirty="0" err="1" smtClean="0"/>
              <a:t>лініях</a:t>
            </a:r>
            <a:r>
              <a:rPr lang="ru-RU" dirty="0" smtClean="0"/>
              <a:t>. </a:t>
            </a:r>
            <a:r>
              <a:rPr lang="ru-RU" dirty="0" err="1" smtClean="0"/>
              <a:t>Попередньо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 книги </a:t>
            </a:r>
            <a:r>
              <a:rPr lang="ru-RU" dirty="0" err="1" smtClean="0"/>
              <a:t>друкуються</a:t>
            </a:r>
            <a:r>
              <a:rPr lang="ru-RU" dirty="0" smtClean="0"/>
              <a:t> та </a:t>
            </a:r>
            <a:r>
              <a:rPr lang="ru-RU" dirty="0" err="1" smtClean="0"/>
              <a:t>вирубуються</a:t>
            </a:r>
            <a:r>
              <a:rPr lang="ru-RU" dirty="0" smtClean="0"/>
              <a:t> на </a:t>
            </a:r>
            <a:r>
              <a:rPr lang="ru-RU" dirty="0" err="1" smtClean="0"/>
              <a:t>верстатах</a:t>
            </a:r>
            <a:r>
              <a:rPr lang="ru-RU" dirty="0" smtClean="0"/>
              <a:t>.</a:t>
            </a:r>
            <a:endParaRPr lang="ru-RU" i="1" dirty="0" smtClean="0"/>
          </a:p>
          <a:p>
            <a:pPr lvl="0" fontAlgn="base"/>
            <a:r>
              <a:rPr lang="ru-RU" dirty="0" smtClean="0"/>
              <a:t>До </a:t>
            </a:r>
            <a:r>
              <a:rPr lang="ru-RU" dirty="0" err="1" smtClean="0"/>
              <a:t>речі</a:t>
            </a:r>
            <a:r>
              <a:rPr lang="ru-RU" dirty="0" smtClean="0"/>
              <a:t>, </a:t>
            </a:r>
            <a:r>
              <a:rPr lang="ru-RU" b="1" dirty="0" smtClean="0"/>
              <a:t>тексту в </a:t>
            </a:r>
            <a:r>
              <a:rPr lang="ru-RU" b="1" dirty="0" err="1" smtClean="0"/>
              <a:t>поп-а</a:t>
            </a:r>
            <a:r>
              <a:rPr lang="ru-RU" dirty="0" err="1" smtClean="0"/>
              <a:t>п</a:t>
            </a:r>
            <a:r>
              <a:rPr lang="ru-RU" dirty="0" smtClean="0"/>
              <a:t> </a:t>
            </a:r>
            <a:r>
              <a:rPr lang="ru-RU" dirty="0" err="1" smtClean="0"/>
              <a:t>виданнях</a:t>
            </a:r>
            <a:r>
              <a:rPr lang="ru-RU" dirty="0" smtClean="0"/>
              <a:t> </a:t>
            </a:r>
            <a:r>
              <a:rPr lang="ru-RU" dirty="0" err="1" smtClean="0"/>
              <a:t>небагато</a:t>
            </a:r>
            <a:r>
              <a:rPr lang="ru-RU" dirty="0" smtClean="0"/>
              <a:t>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скорочується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/>
              <a:t>літературно</a:t>
            </a:r>
            <a:r>
              <a:rPr lang="ru-RU" dirty="0" smtClean="0"/>
              <a:t> </a:t>
            </a:r>
            <a:r>
              <a:rPr lang="ru-RU" dirty="0" err="1" smtClean="0"/>
              <a:t>адаптується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 ж </a:t>
            </a:r>
            <a:r>
              <a:rPr lang="ru-RU" dirty="0" err="1" smtClean="0"/>
              <a:t>прибирається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.</a:t>
            </a:r>
            <a:endParaRPr lang="ru-RU" i="1" dirty="0" smtClean="0"/>
          </a:p>
          <a:p>
            <a:pPr fontAlgn="base"/>
            <a:r>
              <a:rPr lang="ru-RU" dirty="0" err="1" smtClean="0"/>
              <a:t>Проектуванням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, як «</a:t>
            </a:r>
            <a:r>
              <a:rPr lang="ru-RU" dirty="0" err="1" smtClean="0"/>
              <a:t>paper</a:t>
            </a:r>
            <a:r>
              <a:rPr lang="ru-RU" dirty="0" smtClean="0"/>
              <a:t> </a:t>
            </a:r>
            <a:r>
              <a:rPr lang="ru-RU" dirty="0" err="1" smtClean="0"/>
              <a:t>engineer</a:t>
            </a:r>
            <a:r>
              <a:rPr lang="ru-RU" dirty="0" smtClean="0"/>
              <a:t>», </a:t>
            </a:r>
            <a:r>
              <a:rPr lang="ru-RU" dirty="0" err="1" smtClean="0"/>
              <a:t>або</a:t>
            </a:r>
            <a:r>
              <a:rPr lang="ru-RU" b="1" dirty="0" smtClean="0"/>
              <a:t> </a:t>
            </a:r>
            <a:r>
              <a:rPr lang="ru-RU" b="1" dirty="0" err="1" smtClean="0"/>
              <a:t>інженер</a:t>
            </a:r>
            <a:r>
              <a:rPr lang="ru-RU" b="1" dirty="0" smtClean="0"/>
              <a:t> </a:t>
            </a:r>
            <a:r>
              <a:rPr lang="ru-RU" b="1" dirty="0" err="1" smtClean="0"/>
              <a:t>паперових</a:t>
            </a:r>
            <a:r>
              <a:rPr lang="ru-RU" b="1" dirty="0" smtClean="0"/>
              <a:t> </a:t>
            </a:r>
            <a:r>
              <a:rPr lang="ru-RU" b="1" dirty="0" err="1" smtClean="0"/>
              <a:t>конструкцій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добре </a:t>
            </a:r>
            <a:r>
              <a:rPr lang="ru-RU" dirty="0" err="1" smtClean="0"/>
              <a:t>обізнаним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папером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не 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перетворюватися</a:t>
            </a:r>
            <a:r>
              <a:rPr lang="ru-RU" dirty="0" smtClean="0"/>
              <a:t> в </a:t>
            </a:r>
            <a:r>
              <a:rPr lang="ru-RU" dirty="0" err="1" smtClean="0"/>
              <a:t>об’ємну</a:t>
            </a:r>
            <a:r>
              <a:rPr lang="ru-RU" dirty="0" smtClean="0"/>
              <a:t> </a:t>
            </a:r>
            <a:r>
              <a:rPr lang="ru-RU" dirty="0" err="1" smtClean="0"/>
              <a:t>фігуру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складатися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/>
              <a:t>розкладатися</a:t>
            </a:r>
            <a:r>
              <a:rPr lang="en-US" dirty="0" smtClean="0"/>
              <a:t> [1]</a:t>
            </a:r>
            <a:r>
              <a:rPr lang="ru-RU" dirty="0" smtClean="0"/>
              <a:t>.</a:t>
            </a:r>
            <a:endParaRPr lang="ru-RU" i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Подарункові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Не 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робота </a:t>
            </a:r>
            <a:r>
              <a:rPr lang="ru-RU" b="1" dirty="0" err="1" smtClean="0"/>
              <a:t>художника-ілюстратора</a:t>
            </a:r>
            <a:r>
              <a:rPr lang="ru-RU" dirty="0" smtClean="0"/>
              <a:t>. Так, </a:t>
            </a:r>
            <a:r>
              <a:rPr lang="ru-RU" b="1" dirty="0" smtClean="0"/>
              <a:t>дизайнер Катерина </a:t>
            </a:r>
            <a:r>
              <a:rPr lang="ru-RU" b="1" dirty="0" err="1" smtClean="0"/>
              <a:t>Тестіна-Лапшина</a:t>
            </a:r>
            <a:r>
              <a:rPr lang="ru-RU" b="1" dirty="0" smtClean="0"/>
              <a:t> </a:t>
            </a:r>
            <a:r>
              <a:rPr lang="ru-RU" dirty="0" err="1" smtClean="0"/>
              <a:t>розповідає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 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інженер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художник </a:t>
            </a:r>
            <a:r>
              <a:rPr lang="ru-RU" dirty="0" err="1" smtClean="0"/>
              <a:t>працюють</a:t>
            </a:r>
            <a:r>
              <a:rPr lang="ru-RU" dirty="0" smtClean="0"/>
              <a:t> разом, у </a:t>
            </a:r>
            <a:r>
              <a:rPr lang="ru-RU" dirty="0" err="1" smtClean="0"/>
              <a:t>команді</a:t>
            </a:r>
            <a:r>
              <a:rPr lang="ru-RU" dirty="0" smtClean="0"/>
              <a:t>:</a:t>
            </a:r>
            <a:endParaRPr lang="ru-RU" i="1" dirty="0" smtClean="0"/>
          </a:p>
          <a:p>
            <a:pPr lvl="0" fontAlgn="base"/>
            <a:r>
              <a:rPr lang="ru-RU" dirty="0" smtClean="0"/>
              <a:t>«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з’являється</a:t>
            </a:r>
            <a:r>
              <a:rPr lang="ru-RU" dirty="0" smtClean="0"/>
              <a:t> </a:t>
            </a:r>
            <a:r>
              <a:rPr lang="ru-RU" dirty="0" err="1" smtClean="0"/>
              <a:t>концепція</a:t>
            </a:r>
            <a:r>
              <a:rPr lang="ru-RU" dirty="0" smtClean="0"/>
              <a:t> книги, вона </a:t>
            </a:r>
            <a:r>
              <a:rPr lang="ru-RU" dirty="0" err="1" smtClean="0"/>
              <a:t>розбивається</a:t>
            </a:r>
            <a:r>
              <a:rPr lang="ru-RU" dirty="0" smtClean="0"/>
              <a:t> на 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розворотів</a:t>
            </a:r>
            <a:r>
              <a:rPr lang="ru-RU" dirty="0" smtClean="0"/>
              <a:t>. Для кожного </a:t>
            </a:r>
            <a:r>
              <a:rPr lang="ru-RU" dirty="0" err="1" smtClean="0"/>
              <a:t>розвороту</a:t>
            </a:r>
            <a:r>
              <a:rPr lang="ru-RU" dirty="0" smtClean="0"/>
              <a:t> </a:t>
            </a:r>
            <a:r>
              <a:rPr lang="ru-RU" b="1" dirty="0" smtClean="0"/>
              <a:t>тандем [</a:t>
            </a:r>
            <a:r>
              <a:rPr lang="ru-RU" b="1" dirty="0" err="1" smtClean="0"/>
              <a:t>інженера</a:t>
            </a:r>
            <a:r>
              <a:rPr lang="ru-RU" b="1" dirty="0" smtClean="0"/>
              <a:t> та </a:t>
            </a:r>
            <a:r>
              <a:rPr lang="ru-RU" b="1" dirty="0" err="1" smtClean="0"/>
              <a:t>ілюстратора</a:t>
            </a:r>
            <a:r>
              <a:rPr lang="ru-RU" b="1" dirty="0" smtClean="0"/>
              <a:t>] </a:t>
            </a:r>
            <a:r>
              <a:rPr lang="ru-RU" b="1" dirty="0" err="1" smtClean="0"/>
              <a:t>робить</a:t>
            </a:r>
            <a:r>
              <a:rPr lang="ru-RU" b="1" dirty="0" smtClean="0"/>
              <a:t> скетч (</a:t>
            </a:r>
            <a:r>
              <a:rPr lang="ru-RU" b="1" dirty="0" err="1" smtClean="0"/>
              <a:t>ескіз</a:t>
            </a:r>
            <a:r>
              <a:rPr lang="ru-RU" b="1" dirty="0" smtClean="0"/>
              <a:t> </a:t>
            </a:r>
            <a:r>
              <a:rPr lang="ru-RU" dirty="0" smtClean="0"/>
              <a:t>— </a:t>
            </a:r>
            <a:r>
              <a:rPr lang="ru-RU" dirty="0" err="1" smtClean="0"/>
              <a:t>прим.ред</a:t>
            </a:r>
            <a:r>
              <a:rPr lang="ru-RU" dirty="0" smtClean="0"/>
              <a:t>).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інженер</a:t>
            </a:r>
            <a:r>
              <a:rPr lang="ru-RU" dirty="0" smtClean="0"/>
              <a:t> </a:t>
            </a:r>
            <a:r>
              <a:rPr lang="ru-RU" dirty="0" err="1" smtClean="0"/>
              <a:t>придумує</a:t>
            </a:r>
            <a:r>
              <a:rPr lang="ru-RU" dirty="0" smtClean="0"/>
              <a:t> </a:t>
            </a:r>
            <a:r>
              <a:rPr lang="ru-RU" dirty="0" err="1" smtClean="0"/>
              <a:t>цікаву</a:t>
            </a:r>
            <a:r>
              <a:rPr lang="ru-RU" dirty="0" smtClean="0"/>
              <a:t> </a:t>
            </a:r>
            <a:r>
              <a:rPr lang="ru-RU" dirty="0" err="1" smtClean="0"/>
              <a:t>конструкцію</a:t>
            </a:r>
            <a:r>
              <a:rPr lang="ru-RU" dirty="0" smtClean="0"/>
              <a:t>, а </a:t>
            </a:r>
            <a:r>
              <a:rPr lang="ru-RU" dirty="0" err="1" smtClean="0"/>
              <a:t>потім</a:t>
            </a:r>
            <a:r>
              <a:rPr lang="ru-RU" dirty="0" smtClean="0"/>
              <a:t> на 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накладають</a:t>
            </a:r>
            <a:r>
              <a:rPr lang="ru-RU" dirty="0" smtClean="0"/>
              <a:t> </a:t>
            </a:r>
            <a:r>
              <a:rPr lang="ru-RU" dirty="0" err="1" smtClean="0"/>
              <a:t>графіку</a:t>
            </a:r>
            <a:r>
              <a:rPr lang="ru-RU" dirty="0" smtClean="0"/>
              <a:t>, а 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навпаки</a:t>
            </a:r>
            <a:r>
              <a:rPr lang="ru-RU" dirty="0" smtClean="0"/>
              <a:t>. У художника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цікава</a:t>
            </a:r>
            <a:r>
              <a:rPr lang="ru-RU" dirty="0" smtClean="0"/>
              <a:t> задумка,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ілюстрацію</a:t>
            </a:r>
            <a:r>
              <a:rPr lang="ru-RU" dirty="0" smtClean="0"/>
              <a:t>,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 </a:t>
            </a:r>
            <a:r>
              <a:rPr lang="ru-RU" dirty="0" err="1" smtClean="0"/>
              <a:t>інженеру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розробляє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паперові</a:t>
            </a:r>
            <a:r>
              <a:rPr lang="ru-RU" dirty="0" smtClean="0"/>
              <a:t> </a:t>
            </a:r>
            <a:r>
              <a:rPr lang="ru-RU" dirty="0" err="1" smtClean="0"/>
              <a:t>обсяги</a:t>
            </a:r>
            <a:r>
              <a:rPr lang="ru-RU" dirty="0" smtClean="0"/>
              <a:t>.»</a:t>
            </a:r>
            <a:endParaRPr lang="ru-RU" i="1" dirty="0" smtClean="0"/>
          </a:p>
          <a:p>
            <a:pPr fontAlgn="base"/>
            <a:r>
              <a:rPr lang="ru-RU" dirty="0" smtClean="0"/>
              <a:t>Як ми </a:t>
            </a:r>
            <a:r>
              <a:rPr lang="ru-RU" dirty="0" err="1" smtClean="0"/>
              <a:t>бачимо</a:t>
            </a:r>
            <a:r>
              <a:rPr lang="ru-RU" dirty="0" smtClean="0"/>
              <a:t>, </a:t>
            </a:r>
            <a:r>
              <a:rPr lang="ru-RU" dirty="0" err="1" smtClean="0"/>
              <a:t>історія</a:t>
            </a:r>
            <a:r>
              <a:rPr lang="ru-RU" dirty="0" smtClean="0"/>
              <a:t> та 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шедеврів</a:t>
            </a:r>
            <a:r>
              <a:rPr lang="ru-RU" dirty="0" smtClean="0"/>
              <a:t> </a:t>
            </a:r>
            <a:r>
              <a:rPr lang="ru-RU" dirty="0" err="1" smtClean="0"/>
              <a:t>дитячої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не 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цікавими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 </a:t>
            </a:r>
            <a:r>
              <a:rPr lang="ru-RU" dirty="0" err="1" smtClean="0"/>
              <a:t>гортання</a:t>
            </a:r>
            <a:r>
              <a:rPr lang="ru-RU" dirty="0" smtClean="0"/>
              <a:t>. </a:t>
            </a:r>
            <a:r>
              <a:rPr lang="ru-RU" dirty="0" err="1" smtClean="0"/>
              <a:t>Щоправда</a:t>
            </a:r>
            <a:r>
              <a:rPr lang="ru-RU" dirty="0" smtClean="0"/>
              <a:t>, </a:t>
            </a:r>
            <a:r>
              <a:rPr lang="ru-RU" b="1" dirty="0" err="1" smtClean="0"/>
              <a:t>собівартість</a:t>
            </a:r>
            <a:r>
              <a:rPr lang="ru-RU" b="1" dirty="0" smtClean="0"/>
              <a:t> таких </a:t>
            </a:r>
            <a:r>
              <a:rPr lang="ru-RU" b="1" dirty="0" err="1" smtClean="0"/>
              <a:t>книжок</a:t>
            </a:r>
            <a:r>
              <a:rPr lang="ru-RU" dirty="0" smtClean="0"/>
              <a:t> 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. Тому </a:t>
            </a:r>
            <a:r>
              <a:rPr lang="ru-RU" dirty="0" err="1" smtClean="0"/>
              <a:t>якісні</a:t>
            </a:r>
            <a:r>
              <a:rPr lang="ru-RU" dirty="0" smtClean="0"/>
              <a:t> </a:t>
            </a:r>
            <a:r>
              <a:rPr lang="ru-RU" dirty="0" err="1" smtClean="0"/>
              <a:t>об’ємні</a:t>
            </a:r>
            <a:r>
              <a:rPr lang="ru-RU" dirty="0" smtClean="0"/>
              <a:t> </a:t>
            </a:r>
            <a:r>
              <a:rPr lang="ru-RU" dirty="0" err="1" smtClean="0"/>
              <a:t>поп-ап</a:t>
            </a:r>
            <a:r>
              <a:rPr lang="ru-RU" dirty="0" smtClean="0"/>
              <a:t> книги великого формату — по </a:t>
            </a:r>
            <a:r>
              <a:rPr lang="ru-RU" dirty="0" err="1" smtClean="0"/>
              <a:t>кишені</a:t>
            </a:r>
            <a:r>
              <a:rPr lang="ru-RU" dirty="0" smtClean="0"/>
              <a:t> далеко не кожному.</a:t>
            </a:r>
            <a:endParaRPr lang="ru-RU" i="1" dirty="0" smtClean="0"/>
          </a:p>
          <a:p>
            <a:pPr lvl="0" fontAlgn="base"/>
            <a:r>
              <a:rPr lang="ru-RU" dirty="0" smtClean="0"/>
              <a:t>Так, в 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на них</a:t>
            </a:r>
            <a:r>
              <a:rPr lang="ru-RU" b="1" dirty="0" smtClean="0"/>
              <a:t> </a:t>
            </a:r>
            <a:r>
              <a:rPr lang="ru-RU" b="1" dirty="0" err="1" smtClean="0"/>
              <a:t>стартують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340 </a:t>
            </a:r>
            <a:r>
              <a:rPr lang="ru-RU" b="1" dirty="0" err="1" smtClean="0"/>
              <a:t>грн</a:t>
            </a:r>
            <a:r>
              <a:rPr lang="ru-RU" b="1" dirty="0" smtClean="0"/>
              <a:t> </a:t>
            </a:r>
            <a:r>
              <a:rPr lang="ru-RU" dirty="0" smtClean="0"/>
              <a:t>за невеличку книжечку </a:t>
            </a:r>
            <a:r>
              <a:rPr lang="ru-RU" dirty="0" err="1" smtClean="0"/>
              <a:t>обсягом</a:t>
            </a:r>
            <a:r>
              <a:rPr lang="ru-RU" dirty="0" smtClean="0"/>
              <a:t> 10 </a:t>
            </a:r>
            <a:r>
              <a:rPr lang="ru-RU" dirty="0" err="1" smtClean="0"/>
              <a:t>сторінок</a:t>
            </a:r>
            <a:r>
              <a:rPr lang="ru-RU" dirty="0" smtClean="0"/>
              <a:t>.</a:t>
            </a:r>
            <a:endParaRPr lang="ru-RU" i="1" dirty="0" smtClean="0"/>
          </a:p>
          <a:p>
            <a:pPr fontAlgn="base"/>
            <a:r>
              <a:rPr lang="ru-RU" dirty="0" err="1" smtClean="0"/>
              <a:t>Тож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на сайтах </a:t>
            </a:r>
            <a:r>
              <a:rPr lang="ru-RU" dirty="0" err="1" smtClean="0"/>
              <a:t>книжкових</a:t>
            </a:r>
            <a:r>
              <a:rPr lang="ru-RU" dirty="0" smtClean="0"/>
              <a:t> </a:t>
            </a:r>
            <a:r>
              <a:rPr lang="ru-RU" dirty="0" err="1" smtClean="0"/>
              <a:t>інтернет-магазинів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 них </a:t>
            </a:r>
            <a:r>
              <a:rPr lang="ru-RU" dirty="0" err="1" smtClean="0"/>
              <a:t>потрапляють</a:t>
            </a:r>
            <a:r>
              <a:rPr lang="ru-RU" dirty="0" smtClean="0"/>
              <a:t> до </a:t>
            </a:r>
            <a:r>
              <a:rPr lang="ru-RU" dirty="0" err="1" smtClean="0"/>
              <a:t>розділу</a:t>
            </a:r>
            <a:r>
              <a:rPr lang="ru-RU" dirty="0" smtClean="0"/>
              <a:t> «</a:t>
            </a:r>
            <a:r>
              <a:rPr lang="ru-RU" dirty="0" err="1" smtClean="0"/>
              <a:t>Подарункові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»</a:t>
            </a:r>
            <a:r>
              <a:rPr lang="en-US" dirty="0" smtClean="0"/>
              <a:t> [1]</a:t>
            </a:r>
            <a:r>
              <a:rPr lang="ru-RU" dirty="0" smtClean="0"/>
              <a:t>. </a:t>
            </a:r>
            <a:r>
              <a:rPr lang="en-US" dirty="0" smtClean="0"/>
              <a:t>https://babybooks.com.ua/knigi-pop-up/</a:t>
            </a:r>
            <a:endParaRPr lang="ru-RU" i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605808"/>
          </a:xfrm>
        </p:spPr>
        <p:txBody>
          <a:bodyPr/>
          <a:lstStyle/>
          <a:p>
            <a:r>
              <a:rPr lang="uk-UA" dirty="0" smtClean="0"/>
              <a:t>Книжка-іграшка*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472386" cy="207170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книжки-іграшки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масиву</a:t>
            </a:r>
            <a:r>
              <a:rPr lang="ru-RU" dirty="0" smtClean="0"/>
              <a:t> </a:t>
            </a:r>
            <a:r>
              <a:rPr lang="ru-RU" dirty="0" err="1" smtClean="0"/>
              <a:t>друкованих</a:t>
            </a:r>
            <a:r>
              <a:rPr lang="ru-RU" dirty="0" smtClean="0"/>
              <a:t> </a:t>
            </a:r>
            <a:r>
              <a:rPr lang="ru-RU" dirty="0" err="1" smtClean="0"/>
              <a:t>видань</a:t>
            </a:r>
            <a:r>
              <a:rPr lang="ru-RU" dirty="0" smtClean="0"/>
              <a:t> для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обумовлено</a:t>
            </a:r>
            <a:r>
              <a:rPr lang="ru-RU" dirty="0" smtClean="0"/>
              <a:t>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початкового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. За </a:t>
            </a:r>
            <a:r>
              <a:rPr lang="ru-RU" dirty="0" err="1" smtClean="0"/>
              <a:t>свідченням</a:t>
            </a:r>
            <a:r>
              <a:rPr lang="ru-RU" dirty="0" smtClean="0"/>
              <a:t> </a:t>
            </a:r>
            <a:r>
              <a:rPr lang="ru-RU" dirty="0" err="1" smtClean="0"/>
              <a:t>психологів</a:t>
            </a:r>
            <a:r>
              <a:rPr lang="ru-RU" dirty="0" smtClean="0"/>
              <a:t>, у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жадібно</a:t>
            </a:r>
            <a:r>
              <a:rPr lang="ru-RU" dirty="0" smtClean="0"/>
              <a:t> ловить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подразнення</a:t>
            </a:r>
            <a:r>
              <a:rPr lang="ru-RU" dirty="0" smtClean="0"/>
              <a:t>, а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видавець</a:t>
            </a:r>
            <a:r>
              <a:rPr lang="ru-RU" dirty="0" smtClean="0"/>
              <a:t>, </a:t>
            </a:r>
            <a:r>
              <a:rPr lang="ru-RU" dirty="0" err="1" smtClean="0"/>
              <a:t>створюючи</a:t>
            </a:r>
            <a:r>
              <a:rPr lang="ru-RU" dirty="0" smtClean="0"/>
              <a:t> книгу, </a:t>
            </a:r>
            <a:r>
              <a:rPr lang="ru-RU" dirty="0" err="1" smtClean="0"/>
              <a:t>інстинктивно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посилити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звуконаслідуванням</a:t>
            </a:r>
            <a:r>
              <a:rPr lang="ru-RU" dirty="0" smtClean="0"/>
              <a:t>, </a:t>
            </a:r>
            <a:r>
              <a:rPr lang="ru-RU" dirty="0" err="1" smtClean="0"/>
              <a:t>театралізованою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конструктивною </a:t>
            </a:r>
            <a:r>
              <a:rPr lang="ru-RU" dirty="0" err="1" smtClean="0"/>
              <a:t>грою</a:t>
            </a:r>
            <a:r>
              <a:rPr lang="ru-RU" dirty="0" smtClean="0"/>
              <a:t>, </a:t>
            </a:r>
            <a:r>
              <a:rPr lang="ru-RU" dirty="0" err="1" smtClean="0"/>
              <a:t>зв'язком</a:t>
            </a:r>
            <a:r>
              <a:rPr lang="ru-RU" dirty="0" smtClean="0"/>
              <a:t> книжки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іграшкою</a:t>
            </a:r>
            <a:r>
              <a:rPr lang="ru-RU" dirty="0" smtClean="0"/>
              <a:t>. </a:t>
            </a:r>
            <a:r>
              <a:rPr lang="ru-RU" dirty="0" err="1" smtClean="0"/>
              <a:t>Книжка-іграшка</a:t>
            </a:r>
            <a:r>
              <a:rPr lang="ru-RU" dirty="0" smtClean="0"/>
              <a:t> як </a:t>
            </a:r>
            <a:r>
              <a:rPr lang="ru-RU" dirty="0" err="1" smtClean="0"/>
              <a:t>оригінальний</a:t>
            </a:r>
            <a:r>
              <a:rPr lang="ru-RU" dirty="0" smtClean="0"/>
              <a:t> за </a:t>
            </a:r>
            <a:r>
              <a:rPr lang="ru-RU" dirty="0" err="1" smtClean="0"/>
              <a:t>конструктивним</a:t>
            </a:r>
            <a:r>
              <a:rPr lang="ru-RU" dirty="0" smtClean="0"/>
              <a:t> </a:t>
            </a:r>
            <a:r>
              <a:rPr lang="ru-RU" dirty="0" err="1" smtClean="0"/>
              <a:t>вирішенням</a:t>
            </a:r>
            <a:r>
              <a:rPr lang="ru-RU" dirty="0" smtClean="0"/>
              <a:t> </a:t>
            </a:r>
            <a:r>
              <a:rPr lang="ru-RU" dirty="0" err="1" smtClean="0"/>
              <a:t>різновид</a:t>
            </a:r>
            <a:r>
              <a:rPr lang="ru-RU" dirty="0" smtClean="0"/>
              <a:t> </a:t>
            </a:r>
            <a:r>
              <a:rPr lang="ru-RU" dirty="0" err="1" smtClean="0"/>
              <a:t>видань</a:t>
            </a:r>
            <a:r>
              <a:rPr lang="ru-RU" dirty="0" smtClean="0"/>
              <a:t> для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доволі</a:t>
            </a:r>
            <a:r>
              <a:rPr lang="ru-RU" dirty="0" smtClean="0"/>
              <a:t> </a:t>
            </a:r>
            <a:r>
              <a:rPr lang="ru-RU" dirty="0" err="1" smtClean="0"/>
              <a:t>ефективним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розумового</a:t>
            </a:r>
            <a:r>
              <a:rPr lang="ru-RU" dirty="0" smtClean="0"/>
              <a:t> та </a:t>
            </a:r>
            <a:r>
              <a:rPr lang="ru-RU" dirty="0" err="1" smtClean="0"/>
              <a:t>естетичного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 </a:t>
            </a:r>
            <a:r>
              <a:rPr lang="ru-RU" dirty="0" err="1" smtClean="0"/>
              <a:t>Книжки-іграшки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збагачувати</a:t>
            </a:r>
            <a:r>
              <a:rPr lang="ru-RU" dirty="0" smtClean="0"/>
              <a:t> </a:t>
            </a:r>
            <a:r>
              <a:rPr lang="ru-RU" dirty="0" err="1" smtClean="0"/>
              <a:t>заняття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поєднувати</a:t>
            </a:r>
            <a:r>
              <a:rPr lang="ru-RU" dirty="0" smtClean="0"/>
              <a:t> </a:t>
            </a:r>
            <a:r>
              <a:rPr lang="ru-RU" dirty="0" err="1" smtClean="0"/>
              <a:t>гру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читанням</a:t>
            </a:r>
            <a:r>
              <a:rPr lang="ru-RU" dirty="0" smtClean="0"/>
              <a:t>,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розумовому</a:t>
            </a:r>
            <a:r>
              <a:rPr lang="ru-RU" dirty="0" smtClean="0"/>
              <a:t> та </a:t>
            </a:r>
            <a:r>
              <a:rPr lang="ru-RU" dirty="0" err="1" smtClean="0"/>
              <a:t>естетичному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en-US" dirty="0" smtClean="0"/>
              <a:t> [4]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6498" name="Picture 2" descr="Фетрова книжка-іграшка Bambini Цуценя (9789664403655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928934"/>
            <a:ext cx="2571767" cy="3146045"/>
          </a:xfrm>
          <a:prstGeom prst="rect">
            <a:avLst/>
          </a:prstGeom>
          <a:noFill/>
        </p:spPr>
      </p:pic>
      <p:pic>
        <p:nvPicPr>
          <p:cNvPr id="106500" name="Picture 4" descr="Книжка-іграшка &quot;Моя перша книжка&quot; Ks Kids (50255) – низькі ціни, кредит,  оплата частинами в інтернет-магазині ROZETKA | Купити в Україні: Києві,  Харкові, Дніпрі, Одесі, Запоріжжі, Львов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500570"/>
            <a:ext cx="3923308" cy="2033582"/>
          </a:xfrm>
          <a:prstGeom prst="rect">
            <a:avLst/>
          </a:prstGeom>
          <a:noFill/>
        </p:spPr>
      </p:pic>
      <p:sp>
        <p:nvSpPr>
          <p:cNvPr id="106502" name="AutoShape 6" descr="Книга « Іграшки. Книжка-іграшка з брязкальцем» –, купити за ціною 146 на  YAKABOO: 978-617-7498-12-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504" name="AutoShape 8" descr="Книга « Іграшки. Книжка-іграшка з брязкальцем» –, купити за ціною 146 на  YAKABOO: 978-617-7498-12-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506" name="Picture 10" descr="Дитяча книжка Відгадай-ка Мої іграшки 248022 мовою - фото 1 - id-p16171208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2738001" cy="2468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Класифікація книжок-іграшок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15262" cy="484632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вичерпну</a:t>
            </a:r>
            <a:r>
              <a:rPr lang="ru-RU" dirty="0" smtClean="0"/>
              <a:t> </a:t>
            </a:r>
            <a:r>
              <a:rPr lang="ru-RU" dirty="0" err="1" smtClean="0"/>
              <a:t>класифікацію</a:t>
            </a:r>
            <a:r>
              <a:rPr lang="ru-RU" dirty="0" smtClean="0"/>
              <a:t> </a:t>
            </a:r>
            <a:r>
              <a:rPr lang="ru-RU" dirty="0" err="1" smtClean="0"/>
              <a:t>різновидів</a:t>
            </a:r>
            <a:r>
              <a:rPr lang="ru-RU" dirty="0" smtClean="0"/>
              <a:t> </a:t>
            </a:r>
            <a:r>
              <a:rPr lang="ru-RU" dirty="0" err="1" smtClean="0"/>
              <a:t>книжки-іграшки</a:t>
            </a:r>
            <a:r>
              <a:rPr lang="ru-RU" dirty="0" smtClean="0"/>
              <a:t> </a:t>
            </a:r>
            <a:r>
              <a:rPr lang="ru-RU" dirty="0" err="1" smtClean="0"/>
              <a:t>подає</a:t>
            </a:r>
            <a:r>
              <a:rPr lang="ru-RU" dirty="0" smtClean="0"/>
              <a:t> Е. </a:t>
            </a:r>
            <a:r>
              <a:rPr lang="ru-RU" dirty="0" err="1" smtClean="0"/>
              <a:t>Огар</a:t>
            </a:r>
            <a:r>
              <a:rPr lang="ru-RU" dirty="0" smtClean="0"/>
              <a:t>. Вона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розрізняти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: книжка-«</a:t>
            </a:r>
            <a:r>
              <a:rPr lang="ru-RU" dirty="0" err="1" smtClean="0"/>
              <a:t>забавка</a:t>
            </a:r>
            <a:r>
              <a:rPr lang="ru-RU" dirty="0" smtClean="0"/>
              <a:t>», </a:t>
            </a:r>
            <a:r>
              <a:rPr lang="ru-RU" dirty="0" err="1" smtClean="0"/>
              <a:t>музична</a:t>
            </a:r>
            <a:r>
              <a:rPr lang="ru-RU" dirty="0" smtClean="0"/>
              <a:t> </a:t>
            </a:r>
            <a:r>
              <a:rPr lang="ru-RU" dirty="0" err="1" smtClean="0"/>
              <a:t>книжка-іграшка</a:t>
            </a:r>
            <a:r>
              <a:rPr lang="ru-RU" dirty="0" smtClean="0"/>
              <a:t>, книжка-«</a:t>
            </a:r>
            <a:r>
              <a:rPr lang="ru-RU" dirty="0" err="1" smtClean="0"/>
              <a:t>розкладанка</a:t>
            </a:r>
            <a:r>
              <a:rPr lang="ru-RU" dirty="0" smtClean="0"/>
              <a:t>», книжка-«</a:t>
            </a:r>
            <a:r>
              <a:rPr lang="ru-RU" dirty="0" err="1" smtClean="0"/>
              <a:t>шопка</a:t>
            </a:r>
            <a:r>
              <a:rPr lang="ru-RU" dirty="0" smtClean="0"/>
              <a:t>», книжка-«</a:t>
            </a:r>
            <a:r>
              <a:rPr lang="ru-RU" dirty="0" err="1" smtClean="0"/>
              <a:t>куліска</a:t>
            </a:r>
            <a:r>
              <a:rPr lang="ru-RU" dirty="0" smtClean="0"/>
              <a:t>», книжка-«</a:t>
            </a:r>
            <a:r>
              <a:rPr lang="ru-RU" dirty="0" err="1" smtClean="0"/>
              <a:t>вирубка</a:t>
            </a:r>
            <a:r>
              <a:rPr lang="ru-RU" dirty="0" smtClean="0"/>
              <a:t>», книжка-«</a:t>
            </a:r>
            <a:r>
              <a:rPr lang="ru-RU" dirty="0" err="1" smtClean="0"/>
              <a:t>панорамка</a:t>
            </a:r>
            <a:r>
              <a:rPr lang="ru-RU" dirty="0" smtClean="0"/>
              <a:t>», «ажурна» книжечка, книга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серії</a:t>
            </a:r>
            <a:r>
              <a:rPr lang="ru-RU" dirty="0" smtClean="0"/>
              <a:t> «</a:t>
            </a:r>
            <a:r>
              <a:rPr lang="ru-RU" dirty="0" err="1" smtClean="0"/>
              <a:t>доторкнися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відчуй</a:t>
            </a:r>
            <a:r>
              <a:rPr lang="ru-RU" dirty="0" smtClean="0"/>
              <a:t>»,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пальчикова</a:t>
            </a:r>
            <a:r>
              <a:rPr lang="ru-RU" dirty="0" smtClean="0"/>
              <a:t> </a:t>
            </a:r>
            <a:r>
              <a:rPr lang="ru-RU" dirty="0" err="1" smtClean="0"/>
              <a:t>книжка-іграшка</a:t>
            </a:r>
            <a:r>
              <a:rPr lang="ru-RU" dirty="0" smtClean="0"/>
              <a:t>. С. Антонова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класифікацією</a:t>
            </a:r>
            <a:r>
              <a:rPr lang="ru-RU" dirty="0" smtClean="0"/>
              <a:t>, </a:t>
            </a:r>
            <a:r>
              <a:rPr lang="ru-RU" dirty="0" err="1" smtClean="0"/>
              <a:t>поданою</a:t>
            </a:r>
            <a:r>
              <a:rPr lang="ru-RU" dirty="0" smtClean="0"/>
              <a:t> у Державному </a:t>
            </a:r>
            <a:r>
              <a:rPr lang="ru-RU" dirty="0" err="1" smtClean="0"/>
              <a:t>стандарті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зазначає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різновиди</a:t>
            </a:r>
            <a:r>
              <a:rPr lang="ru-RU" dirty="0" smtClean="0"/>
              <a:t> </a:t>
            </a:r>
            <a:r>
              <a:rPr lang="ru-RU" dirty="0" err="1" smtClean="0"/>
              <a:t>книжок-іграшок</a:t>
            </a:r>
            <a:r>
              <a:rPr lang="ru-RU" dirty="0" smtClean="0"/>
              <a:t>: книжка-ширмочка, книжка-гармошка, книжка-вертушка, книжка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ігровим</a:t>
            </a:r>
            <a:r>
              <a:rPr lang="ru-RU" dirty="0" smtClean="0"/>
              <a:t> </a:t>
            </a:r>
            <a:r>
              <a:rPr lang="ru-RU" dirty="0" err="1" smtClean="0"/>
              <a:t>задумом</a:t>
            </a:r>
            <a:r>
              <a:rPr lang="ru-RU" dirty="0" smtClean="0"/>
              <a:t>, книжка-панорама, </a:t>
            </a:r>
            <a:r>
              <a:rPr lang="ru-RU" dirty="0" err="1" smtClean="0"/>
              <a:t>книжка-витівка</a:t>
            </a:r>
            <a:r>
              <a:rPr lang="ru-RU" dirty="0" smtClean="0"/>
              <a:t>, </a:t>
            </a:r>
            <a:r>
              <a:rPr lang="ru-RU" dirty="0" err="1" smtClean="0"/>
              <a:t>книжка-поробка</a:t>
            </a:r>
            <a:r>
              <a:rPr lang="en-US" dirty="0" smtClean="0"/>
              <a:t> [4].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Класифікація видань </a:t>
            </a:r>
            <a:br>
              <a:rPr lang="uk-UA" dirty="0" smtClean="0"/>
            </a:br>
            <a:r>
              <a:rPr lang="uk-UA" dirty="0" smtClean="0"/>
              <a:t>для дітей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Б. </a:t>
            </a:r>
            <a:r>
              <a:rPr lang="ru-RU" dirty="0" err="1" smtClean="0"/>
              <a:t>Валуєнко</a:t>
            </a:r>
            <a:r>
              <a:rPr lang="ru-RU" dirty="0" smtClean="0"/>
              <a:t>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книзі</a:t>
            </a:r>
            <a:r>
              <a:rPr lang="ru-RU" dirty="0" smtClean="0"/>
              <a:t> «</a:t>
            </a:r>
            <a:r>
              <a:rPr lang="ru-RU" dirty="0" err="1" smtClean="0"/>
              <a:t>Архітектура</a:t>
            </a:r>
            <a:r>
              <a:rPr lang="ru-RU" dirty="0" smtClean="0"/>
              <a:t> книги» </a:t>
            </a:r>
            <a:r>
              <a:rPr lang="ru-RU" dirty="0" err="1" smtClean="0"/>
              <a:t>також</a:t>
            </a:r>
            <a:r>
              <a:rPr lang="ru-RU" dirty="0" smtClean="0"/>
              <a:t> наводить </a:t>
            </a:r>
            <a:r>
              <a:rPr lang="ru-RU" dirty="0" err="1" smtClean="0"/>
              <a:t>класифікацію</a:t>
            </a:r>
            <a:r>
              <a:rPr lang="ru-RU" dirty="0" smtClean="0"/>
              <a:t> </a:t>
            </a:r>
            <a:r>
              <a:rPr lang="ru-RU" dirty="0" err="1" smtClean="0"/>
              <a:t>книжок-іграшок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зазначає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дитині</a:t>
            </a:r>
            <a:r>
              <a:rPr lang="ru-RU" dirty="0" smtClean="0"/>
              <a:t> </a:t>
            </a:r>
            <a:r>
              <a:rPr lang="ru-RU" dirty="0" err="1" smtClean="0"/>
              <a:t>пропонується</a:t>
            </a:r>
            <a:r>
              <a:rPr lang="ru-RU" dirty="0" smtClean="0"/>
              <a:t> книжка-«</a:t>
            </a:r>
            <a:r>
              <a:rPr lang="ru-RU" dirty="0" err="1" smtClean="0"/>
              <a:t>розмальовка</a:t>
            </a:r>
            <a:r>
              <a:rPr lang="ru-RU" dirty="0" smtClean="0"/>
              <a:t>», </a:t>
            </a:r>
            <a:r>
              <a:rPr lang="ru-RU" dirty="0" err="1" smtClean="0"/>
              <a:t>рідше</a:t>
            </a:r>
            <a:r>
              <a:rPr lang="ru-RU" dirty="0" smtClean="0"/>
              <a:t> книжка-«</a:t>
            </a:r>
            <a:r>
              <a:rPr lang="ru-RU" dirty="0" err="1" smtClean="0"/>
              <a:t>висічка</a:t>
            </a:r>
            <a:r>
              <a:rPr lang="ru-RU" dirty="0" smtClean="0"/>
              <a:t>», книжка-«</a:t>
            </a:r>
            <a:r>
              <a:rPr lang="ru-RU" dirty="0" err="1" smtClean="0"/>
              <a:t>куліска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С. </a:t>
            </a:r>
            <a:r>
              <a:rPr lang="ru-RU" dirty="0" err="1" smtClean="0"/>
              <a:t>Болховітінова</a:t>
            </a:r>
            <a:r>
              <a:rPr lang="ru-RU" dirty="0" smtClean="0"/>
              <a:t> </a:t>
            </a:r>
            <a:r>
              <a:rPr lang="ru-RU" dirty="0" err="1" smtClean="0"/>
              <a:t>подає</a:t>
            </a:r>
            <a:r>
              <a:rPr lang="ru-RU" dirty="0" smtClean="0"/>
              <a:t> </a:t>
            </a:r>
            <a:r>
              <a:rPr lang="ru-RU" dirty="0" err="1" smtClean="0"/>
              <a:t>класифікацію</a:t>
            </a:r>
            <a:r>
              <a:rPr lang="ru-RU" dirty="0" smtClean="0"/>
              <a:t> </a:t>
            </a:r>
            <a:r>
              <a:rPr lang="ru-RU" dirty="0" err="1" smtClean="0"/>
              <a:t>книжок-іграшок</a:t>
            </a:r>
            <a:r>
              <a:rPr lang="ru-RU" dirty="0" smtClean="0"/>
              <a:t> у </a:t>
            </a:r>
            <a:r>
              <a:rPr lang="ru-RU" dirty="0" err="1" smtClean="0"/>
              <a:t>стислому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книжки-вертушки, </a:t>
            </a:r>
            <a:r>
              <a:rPr lang="ru-RU" dirty="0" err="1" smtClean="0"/>
              <a:t>книжки-витівки</a:t>
            </a:r>
            <a:r>
              <a:rPr lang="ru-RU" dirty="0" smtClean="0"/>
              <a:t>, книжки-ширмочки, </a:t>
            </a:r>
            <a:r>
              <a:rPr lang="ru-RU" dirty="0" err="1" smtClean="0"/>
              <a:t>книжки-розкладаночки</a:t>
            </a:r>
            <a:r>
              <a:rPr lang="ru-RU" dirty="0" smtClean="0"/>
              <a:t>. </a:t>
            </a:r>
            <a:r>
              <a:rPr lang="ru-RU" dirty="0" err="1" smtClean="0"/>
              <a:t>Цікаво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Е. </a:t>
            </a:r>
            <a:r>
              <a:rPr lang="ru-RU" dirty="0" err="1" smtClean="0"/>
              <a:t>Огар</a:t>
            </a:r>
            <a:r>
              <a:rPr lang="ru-RU" dirty="0" smtClean="0"/>
              <a:t> та </a:t>
            </a:r>
            <a:r>
              <a:rPr lang="ru-RU" dirty="0" err="1" smtClean="0"/>
              <a:t>С.Болховітінова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книжок-іграшок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книжки-малятка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вирізняються</a:t>
            </a:r>
            <a:r>
              <a:rPr lang="ru-RU" dirty="0" smtClean="0"/>
              <a:t> не </a:t>
            </a:r>
            <a:r>
              <a:rPr lang="ru-RU" dirty="0" err="1" smtClean="0"/>
              <a:t>стільки</a:t>
            </a:r>
            <a:r>
              <a:rPr lang="ru-RU" dirty="0" smtClean="0"/>
              <a:t> конструктивною формою,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smtClean="0"/>
              <a:t>форматом</a:t>
            </a:r>
            <a:r>
              <a:rPr lang="en-US" dirty="0" smtClean="0"/>
              <a:t> [4]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5715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видання</a:t>
            </a:r>
            <a:r>
              <a:rPr lang="ru-RU" dirty="0" smtClean="0"/>
              <a:t> у </a:t>
            </a:r>
            <a:r>
              <a:rPr lang="ru-RU" dirty="0" err="1" smtClean="0"/>
              <a:t>форматі</a:t>
            </a:r>
            <a:r>
              <a:rPr lang="ru-RU" dirty="0" smtClean="0"/>
              <a:t> </a:t>
            </a:r>
            <a:r>
              <a:rPr lang="ru-RU" dirty="0" err="1" smtClean="0"/>
              <a:t>поп-ап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7239000" cy="4312620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b="1" dirty="0" smtClean="0"/>
              <a:t>Книги, </a:t>
            </a:r>
            <a:r>
              <a:rPr lang="ru-RU" b="1" dirty="0" err="1" smtClean="0"/>
              <a:t>що</a:t>
            </a:r>
            <a:r>
              <a:rPr lang="ru-RU" b="1" dirty="0" smtClean="0"/>
              <a:t> </a:t>
            </a:r>
            <a:r>
              <a:rPr lang="ru-RU" b="1" dirty="0" err="1" smtClean="0"/>
              <a:t>оживають</a:t>
            </a:r>
            <a:r>
              <a:rPr lang="ru-RU" dirty="0" smtClean="0"/>
              <a:t>, </a:t>
            </a:r>
            <a:r>
              <a:rPr lang="ru-RU" dirty="0" err="1" smtClean="0"/>
              <a:t>розкладанки</a:t>
            </a:r>
            <a:r>
              <a:rPr lang="ru-RU" dirty="0" smtClean="0"/>
              <a:t>, </a:t>
            </a:r>
            <a:r>
              <a:rPr lang="ru-RU" dirty="0" err="1" smtClean="0"/>
              <a:t>книжки-панорамки</a:t>
            </a:r>
            <a:r>
              <a:rPr lang="ru-RU" dirty="0" smtClean="0"/>
              <a:t>, </a:t>
            </a:r>
            <a:r>
              <a:rPr lang="ru-RU" dirty="0" err="1" smtClean="0"/>
              <a:t>рухомі</a:t>
            </a:r>
            <a:r>
              <a:rPr lang="ru-RU" dirty="0" smtClean="0"/>
              <a:t> книги, книжки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об’ємними</a:t>
            </a:r>
            <a:r>
              <a:rPr lang="ru-RU" dirty="0" smtClean="0"/>
              <a:t> (</a:t>
            </a:r>
            <a:r>
              <a:rPr lang="ru-RU" dirty="0" err="1" smtClean="0"/>
              <a:t>тривимірними</a:t>
            </a:r>
            <a:r>
              <a:rPr lang="ru-RU" dirty="0" smtClean="0"/>
              <a:t>) </a:t>
            </a:r>
            <a:r>
              <a:rPr lang="ru-RU" dirty="0" err="1" smtClean="0"/>
              <a:t>зображеннями</a:t>
            </a:r>
            <a:r>
              <a:rPr lang="ru-RU" dirty="0" smtClean="0"/>
              <a:t>, — </a:t>
            </a:r>
            <a:r>
              <a:rPr lang="ru-RU" dirty="0" err="1" smtClean="0"/>
              <a:t>називати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у </a:t>
            </a:r>
            <a:r>
              <a:rPr lang="ru-RU" dirty="0" err="1" smtClean="0"/>
              <a:t>форматі</a:t>
            </a:r>
            <a:r>
              <a:rPr lang="ru-RU" dirty="0" smtClean="0"/>
              <a:t> </a:t>
            </a:r>
            <a:r>
              <a:rPr lang="ru-RU" dirty="0" err="1" smtClean="0"/>
              <a:t>поп-ап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по-різному</a:t>
            </a:r>
            <a:r>
              <a:rPr lang="ru-RU" dirty="0" smtClean="0"/>
              <a:t>. Та </a:t>
            </a:r>
            <a:r>
              <a:rPr lang="ru-RU" dirty="0" err="1" smtClean="0"/>
              <a:t>всі</a:t>
            </a:r>
            <a:r>
              <a:rPr lang="ru-RU" dirty="0" smtClean="0"/>
              <a:t>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спільну</a:t>
            </a:r>
            <a:r>
              <a:rPr lang="ru-RU" dirty="0" smtClean="0"/>
              <a:t> рису — </a:t>
            </a:r>
            <a:r>
              <a:rPr lang="ru-RU" dirty="0" err="1" smtClean="0"/>
              <a:t>зачаровувати</a:t>
            </a:r>
            <a:r>
              <a:rPr lang="ru-RU" dirty="0" smtClean="0"/>
              <a:t> кожного,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 </a:t>
            </a:r>
            <a:r>
              <a:rPr lang="ru-RU" dirty="0" err="1" smtClean="0"/>
              <a:t>відкриває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 </a:t>
            </a:r>
            <a:r>
              <a:rPr lang="ru-RU" dirty="0" err="1" smtClean="0"/>
              <a:t>сторінок</a:t>
            </a:r>
            <a:r>
              <a:rPr lang="ru-RU" dirty="0" smtClean="0"/>
              <a:t> </a:t>
            </a:r>
            <a:r>
              <a:rPr lang="ru-RU" dirty="0" err="1" smtClean="0"/>
              <a:t>поп-ап</a:t>
            </a:r>
            <a:r>
              <a:rPr lang="ru-RU" dirty="0" smtClean="0"/>
              <a:t> книг перед </a:t>
            </a:r>
            <a:r>
              <a:rPr lang="ru-RU" dirty="0" err="1" smtClean="0"/>
              <a:t>читачем</a:t>
            </a:r>
            <a:r>
              <a:rPr lang="ru-RU" dirty="0" smtClean="0"/>
              <a:t> </a:t>
            </a:r>
            <a:r>
              <a:rPr lang="ru-RU" dirty="0" err="1" smtClean="0"/>
              <a:t>вигулькують</a:t>
            </a:r>
            <a:r>
              <a:rPr lang="ru-RU" dirty="0" smtClean="0"/>
              <a:t> </a:t>
            </a:r>
            <a:r>
              <a:rPr lang="ru-RU" b="1" dirty="0" err="1" smtClean="0"/>
              <a:t>об’ємні</a:t>
            </a:r>
            <a:r>
              <a:rPr lang="ru-RU" b="1" dirty="0" smtClean="0"/>
              <a:t> </a:t>
            </a:r>
            <a:r>
              <a:rPr lang="ru-RU" b="1" dirty="0" err="1" smtClean="0"/>
              <a:t>фігури</a:t>
            </a:r>
            <a:r>
              <a:rPr lang="ru-RU" b="1" dirty="0" smtClean="0"/>
              <a:t>, </a:t>
            </a:r>
            <a:r>
              <a:rPr lang="ru-RU" dirty="0" err="1" smtClean="0"/>
              <a:t>що</a:t>
            </a:r>
            <a:r>
              <a:rPr lang="ru-RU" dirty="0" smtClean="0"/>
              <a:t> 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smtClean="0"/>
              <a:t>3D </a:t>
            </a:r>
            <a:r>
              <a:rPr lang="en-US" dirty="0" smtClean="0"/>
              <a:t>[</a:t>
            </a:r>
            <a:r>
              <a:rPr lang="uk-UA" dirty="0" smtClean="0"/>
              <a:t>1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 smtClean="0"/>
          </a:p>
          <a:p>
            <a:pPr fontAlgn="base"/>
            <a:r>
              <a:rPr lang="ru-RU" i="1" dirty="0" smtClean="0">
                <a:solidFill>
                  <a:srgbClr val="7030A0"/>
                </a:solidFill>
              </a:rPr>
              <a:t>У </a:t>
            </a:r>
            <a:r>
              <a:rPr lang="ru-RU" i="1" dirty="0" err="1" smtClean="0">
                <a:solidFill>
                  <a:srgbClr val="7030A0"/>
                </a:solidFill>
              </a:rPr>
              <a:t>посиланні</a:t>
            </a:r>
            <a:r>
              <a:rPr lang="ru-RU" i="1" dirty="0" smtClean="0">
                <a:solidFill>
                  <a:srgbClr val="7030A0"/>
                </a:solidFill>
              </a:rPr>
              <a:t> на </a:t>
            </a:r>
            <a:r>
              <a:rPr lang="ru-RU" i="1" dirty="0" err="1" smtClean="0">
                <a:solidFill>
                  <a:srgbClr val="7030A0"/>
                </a:solidFill>
              </a:rPr>
              <a:t>джерело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можна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переглянути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відео</a:t>
            </a:r>
            <a:r>
              <a:rPr lang="ru-RU" i="1" dirty="0" smtClean="0">
                <a:solidFill>
                  <a:srgbClr val="7030A0"/>
                </a:solidFill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429264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* М. </a:t>
            </a:r>
            <a:r>
              <a:rPr lang="uk-UA" dirty="0" err="1" smtClean="0"/>
              <a:t>Корольчук</a:t>
            </a:r>
            <a:r>
              <a:rPr lang="uk-UA" dirty="0" smtClean="0"/>
              <a:t>. </a:t>
            </a:r>
            <a:r>
              <a:rPr lang="ru-RU" dirty="0" err="1"/>
              <a:t>Дитячі</a:t>
            </a:r>
            <a:r>
              <a:rPr lang="ru-RU" dirty="0"/>
              <a:t> книги у </a:t>
            </a:r>
            <a:r>
              <a:rPr lang="ru-RU" dirty="0" err="1"/>
              <a:t>форматі</a:t>
            </a:r>
            <a:r>
              <a:rPr lang="ru-RU" dirty="0"/>
              <a:t> </a:t>
            </a:r>
            <a:r>
              <a:rPr lang="ru-RU" dirty="0" err="1"/>
              <a:t>поп-ап</a:t>
            </a:r>
            <a:r>
              <a:rPr lang="ru-RU" dirty="0"/>
              <a:t>: </a:t>
            </a:r>
            <a:r>
              <a:rPr lang="ru-RU" dirty="0" err="1"/>
              <a:t>особливості</a:t>
            </a:r>
            <a:r>
              <a:rPr lang="ru-RU" dirty="0"/>
              <a:t> та </a:t>
            </a:r>
            <a:r>
              <a:rPr lang="ru-RU" dirty="0" err="1"/>
              <a:t>секрети</a:t>
            </a:r>
            <a:r>
              <a:rPr lang="ru-RU" dirty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. </a:t>
            </a:r>
            <a:r>
              <a:rPr lang="en-US" dirty="0" smtClean="0"/>
              <a:t>URL</a:t>
            </a:r>
            <a:r>
              <a:rPr lang="ru-RU" dirty="0" smtClean="0"/>
              <a:t>: </a:t>
            </a:r>
            <a:r>
              <a:rPr lang="en-US" dirty="0" smtClean="0"/>
              <a:t>https://learning.ua/blog/201908/dytiachi-knyhy-u-formati-pop-ap-osoblyvosti-ta-sekrety-stvorennia/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Книжки-«</a:t>
            </a:r>
            <a:r>
              <a:rPr lang="ru-RU" dirty="0" err="1" smtClean="0"/>
              <a:t>забавки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86700" cy="503429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Книжки-«</a:t>
            </a:r>
            <a:r>
              <a:rPr lang="ru-RU" dirty="0" err="1" smtClean="0"/>
              <a:t>забавки</a:t>
            </a:r>
            <a:r>
              <a:rPr lang="ru-RU" dirty="0" smtClean="0"/>
              <a:t>» </a:t>
            </a:r>
            <a:r>
              <a:rPr lang="ru-RU" dirty="0" err="1" smtClean="0"/>
              <a:t>мають</a:t>
            </a:r>
            <a:r>
              <a:rPr lang="ru-RU" dirty="0" smtClean="0"/>
              <a:t> форму </a:t>
            </a:r>
            <a:r>
              <a:rPr lang="ru-RU" dirty="0" err="1" smtClean="0"/>
              <a:t>подушок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ближчими</a:t>
            </a:r>
            <a:r>
              <a:rPr lang="ru-RU" dirty="0" smtClean="0"/>
              <a:t> до </a:t>
            </a:r>
            <a:r>
              <a:rPr lang="ru-RU" dirty="0" err="1" smtClean="0"/>
              <a:t>гумових</a:t>
            </a:r>
            <a:r>
              <a:rPr lang="ru-RU" dirty="0" smtClean="0"/>
              <a:t> </a:t>
            </a:r>
            <a:r>
              <a:rPr lang="ru-RU" dirty="0" err="1" smtClean="0"/>
              <a:t>іграшок</a:t>
            </a:r>
            <a:r>
              <a:rPr lang="ru-RU" dirty="0" smtClean="0"/>
              <a:t> для </a:t>
            </a:r>
            <a:r>
              <a:rPr lang="ru-RU" dirty="0" err="1" smtClean="0"/>
              <a:t>купання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до </a:t>
            </a:r>
            <a:r>
              <a:rPr lang="ru-RU" dirty="0" err="1" smtClean="0"/>
              <a:t>традиційного</a:t>
            </a:r>
            <a:r>
              <a:rPr lang="ru-RU" dirty="0" smtClean="0"/>
              <a:t> </a:t>
            </a:r>
            <a:r>
              <a:rPr lang="ru-RU" dirty="0" err="1" smtClean="0"/>
              <a:t>паперового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en-US" dirty="0" smtClean="0"/>
              <a:t>. </a:t>
            </a:r>
            <a:r>
              <a:rPr lang="ru-RU" dirty="0" err="1" smtClean="0"/>
              <a:t>Івано-франківське</a:t>
            </a:r>
            <a:r>
              <a:rPr lang="ru-RU" dirty="0" smtClean="0"/>
              <a:t> </a:t>
            </a:r>
            <a:r>
              <a:rPr lang="ru-RU" dirty="0" err="1" smtClean="0"/>
              <a:t>видавництво</a:t>
            </a:r>
            <a:r>
              <a:rPr lang="ru-RU" dirty="0" smtClean="0"/>
              <a:t> «Кашалот» </a:t>
            </a:r>
            <a:r>
              <a:rPr lang="ru-RU" dirty="0" err="1" smtClean="0"/>
              <a:t>уперше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почало </a:t>
            </a:r>
            <a:r>
              <a:rPr lang="ru-RU" dirty="0" err="1" smtClean="0"/>
              <a:t>випускати</a:t>
            </a:r>
            <a:r>
              <a:rPr lang="ru-RU" dirty="0" smtClean="0"/>
              <a:t> книжки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,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шести </a:t>
            </a:r>
            <a:r>
              <a:rPr lang="ru-RU" dirty="0" err="1" smtClean="0"/>
              <a:t>місяців</a:t>
            </a:r>
            <a:r>
              <a:rPr lang="ru-RU" dirty="0" smtClean="0"/>
              <a:t> до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Книги «</a:t>
            </a:r>
            <a:r>
              <a:rPr lang="ru-RU" dirty="0" err="1" smtClean="0"/>
              <a:t>Йдемо</a:t>
            </a:r>
            <a:r>
              <a:rPr lang="ru-RU" dirty="0" smtClean="0"/>
              <a:t> в </a:t>
            </a:r>
            <a:r>
              <a:rPr lang="ru-RU" dirty="0" err="1" smtClean="0"/>
              <a:t>гості</a:t>
            </a:r>
            <a:r>
              <a:rPr lang="ru-RU" dirty="0" smtClean="0"/>
              <a:t>» та «Ранок у </a:t>
            </a:r>
            <a:r>
              <a:rPr lang="ru-RU" dirty="0" err="1" smtClean="0"/>
              <a:t>бабусі</a:t>
            </a:r>
            <a:r>
              <a:rPr lang="ru-RU" dirty="0" smtClean="0"/>
              <a:t>»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випрати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вони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натуральної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стійких</a:t>
            </a:r>
            <a:r>
              <a:rPr lang="ru-RU" dirty="0" smtClean="0"/>
              <a:t>,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чистих</a:t>
            </a:r>
            <a:r>
              <a:rPr lang="ru-RU" dirty="0" smtClean="0"/>
              <a:t>, </a:t>
            </a:r>
            <a:r>
              <a:rPr lang="ru-RU" dirty="0" err="1" smtClean="0"/>
              <a:t>нетоксичних</a:t>
            </a:r>
            <a:r>
              <a:rPr lang="ru-RU" dirty="0" smtClean="0"/>
              <a:t> </a:t>
            </a:r>
            <a:r>
              <a:rPr lang="ru-RU" dirty="0" err="1" smtClean="0"/>
              <a:t>фарб</a:t>
            </a:r>
            <a:r>
              <a:rPr lang="ru-RU" dirty="0" smtClean="0"/>
              <a:t>. Поролон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книжечку </a:t>
            </a:r>
            <a:r>
              <a:rPr lang="ru-RU" dirty="0" err="1" smtClean="0"/>
              <a:t>м'якою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бути </a:t>
            </a:r>
            <a:r>
              <a:rPr lang="ru-RU" dirty="0" err="1" smtClean="0"/>
              <a:t>і</a:t>
            </a:r>
            <a:r>
              <a:rPr lang="ru-RU" dirty="0" smtClean="0"/>
              <a:t> подушкою для </a:t>
            </a:r>
            <a:r>
              <a:rPr lang="ru-RU" dirty="0" err="1" smtClean="0"/>
              <a:t>дитинки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загрози</a:t>
            </a:r>
            <a:r>
              <a:rPr lang="ru-RU" dirty="0" smtClean="0"/>
              <a:t> </a:t>
            </a:r>
            <a:r>
              <a:rPr lang="ru-RU" dirty="0" err="1" smtClean="0"/>
              <a:t>вдаритися</a:t>
            </a:r>
            <a:r>
              <a:rPr lang="ru-RU" dirty="0" smtClean="0"/>
              <a:t> </a:t>
            </a:r>
            <a:r>
              <a:rPr lang="ru-RU" dirty="0" err="1" smtClean="0"/>
              <a:t>гострим</a:t>
            </a:r>
            <a:r>
              <a:rPr lang="ru-RU" dirty="0" smtClean="0"/>
              <a:t> кутом,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просто нема. </a:t>
            </a:r>
            <a:r>
              <a:rPr lang="ru-RU" dirty="0" err="1" smtClean="0"/>
              <a:t>Інтерактивні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книжку «живою», </a:t>
            </a:r>
            <a:r>
              <a:rPr lang="ru-RU" dirty="0" err="1" smtClean="0"/>
              <a:t>спонукають</a:t>
            </a:r>
            <a:r>
              <a:rPr lang="ru-RU" dirty="0" smtClean="0"/>
              <a:t> до </a:t>
            </a:r>
            <a:r>
              <a:rPr lang="ru-RU" dirty="0" err="1" smtClean="0"/>
              <a:t>гри</a:t>
            </a:r>
            <a:r>
              <a:rPr lang="ru-RU" dirty="0" smtClean="0"/>
              <a:t>, а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навчання</a:t>
            </a:r>
            <a:r>
              <a:rPr lang="ru-RU" dirty="0" smtClean="0"/>
              <a:t>.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вчиться</a:t>
            </a:r>
            <a:r>
              <a:rPr lang="ru-RU" dirty="0" smtClean="0"/>
              <a:t> за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одягатися</a:t>
            </a:r>
            <a:r>
              <a:rPr lang="ru-RU" dirty="0" smtClean="0"/>
              <a:t>, </a:t>
            </a:r>
            <a:r>
              <a:rPr lang="ru-RU" dirty="0" err="1" smtClean="0"/>
              <a:t>шнурувати</a:t>
            </a:r>
            <a:r>
              <a:rPr lang="ru-RU" dirty="0" smtClean="0"/>
              <a:t> черевики, </a:t>
            </a:r>
            <a:r>
              <a:rPr lang="ru-RU" dirty="0" err="1" smtClean="0"/>
              <a:t>зав'язувати</a:t>
            </a:r>
            <a:r>
              <a:rPr lang="ru-RU" dirty="0" smtClean="0"/>
              <a:t> </a:t>
            </a:r>
            <a:r>
              <a:rPr lang="ru-RU" dirty="0" err="1" smtClean="0"/>
              <a:t>стрічки</a:t>
            </a:r>
            <a:r>
              <a:rPr lang="ru-RU" dirty="0" smtClean="0"/>
              <a:t> на </a:t>
            </a:r>
            <a:r>
              <a:rPr lang="ru-RU" dirty="0" err="1" smtClean="0"/>
              <a:t>волоссі</a:t>
            </a:r>
            <a:r>
              <a:rPr lang="ru-RU" dirty="0" smtClean="0"/>
              <a:t>, </a:t>
            </a:r>
            <a:r>
              <a:rPr lang="ru-RU" dirty="0" err="1" smtClean="0"/>
              <a:t>защіпати</a:t>
            </a:r>
            <a:r>
              <a:rPr lang="ru-RU" dirty="0" smtClean="0"/>
              <a:t> </a:t>
            </a:r>
            <a:r>
              <a:rPr lang="ru-RU" dirty="0" err="1" smtClean="0"/>
              <a:t>ґудзики</a:t>
            </a:r>
            <a:r>
              <a:rPr lang="en-US" dirty="0" smtClean="0"/>
              <a:t> [4]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605808"/>
          </a:xfrm>
        </p:spPr>
        <p:txBody>
          <a:bodyPr/>
          <a:lstStyle/>
          <a:p>
            <a:r>
              <a:rPr lang="ru-RU" dirty="0" err="1" smtClean="0"/>
              <a:t>Музична</a:t>
            </a:r>
            <a:r>
              <a:rPr lang="ru-RU" dirty="0" smtClean="0"/>
              <a:t> книжка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7167562" cy="557216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Музична</a:t>
            </a:r>
            <a:r>
              <a:rPr lang="ru-RU" dirty="0" smtClean="0"/>
              <a:t> книжка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книжка</a:t>
            </a:r>
            <a:r>
              <a:rPr lang="ru-RU" dirty="0" smtClean="0"/>
              <a:t>, у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верхня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розвороту</a:t>
            </a:r>
            <a:r>
              <a:rPr lang="ru-RU" dirty="0" smtClean="0"/>
              <a:t> </a:t>
            </a:r>
            <a:r>
              <a:rPr lang="ru-RU" dirty="0" err="1" smtClean="0"/>
              <a:t>відводиться</a:t>
            </a:r>
            <a:r>
              <a:rPr lang="ru-RU" dirty="0" smtClean="0"/>
              <a:t> для тексту, на </a:t>
            </a:r>
            <a:r>
              <a:rPr lang="ru-RU" dirty="0" err="1" smtClean="0"/>
              <a:t>нижній</a:t>
            </a:r>
            <a:r>
              <a:rPr lang="ru-RU" dirty="0" smtClean="0"/>
              <a:t> — </a:t>
            </a:r>
            <a:r>
              <a:rPr lang="ru-RU" dirty="0" err="1" smtClean="0"/>
              <a:t>розташовується</a:t>
            </a:r>
            <a:r>
              <a:rPr lang="ru-RU" dirty="0" smtClean="0"/>
              <a:t> </a:t>
            </a:r>
            <a:r>
              <a:rPr lang="ru-RU" dirty="0" err="1" smtClean="0"/>
              <a:t>клавіатура</a:t>
            </a:r>
            <a:r>
              <a:rPr lang="ru-RU" dirty="0" smtClean="0"/>
              <a:t>, часто </a:t>
            </a:r>
            <a:r>
              <a:rPr lang="ru-RU" dirty="0" err="1" smtClean="0"/>
              <a:t>з</a:t>
            </a:r>
            <a:r>
              <a:rPr lang="ru-RU" dirty="0" smtClean="0"/>
              <a:t> цифрами для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мелодій</a:t>
            </a:r>
            <a:r>
              <a:rPr lang="en-US" dirty="0" smtClean="0"/>
              <a:t>. </a:t>
            </a:r>
            <a:r>
              <a:rPr lang="ru-RU" dirty="0" smtClean="0"/>
              <a:t>Книжка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«Ой, </a:t>
            </a:r>
            <a:r>
              <a:rPr lang="ru-RU" dirty="0" err="1" smtClean="0"/>
              <a:t>розходися-розвеселися</a:t>
            </a:r>
            <a:r>
              <a:rPr lang="ru-RU" dirty="0" smtClean="0"/>
              <a:t>»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видавництва</a:t>
            </a:r>
            <a:r>
              <a:rPr lang="ru-RU" dirty="0" smtClean="0"/>
              <a:t> «</a:t>
            </a:r>
            <a:r>
              <a:rPr lang="ru-RU" dirty="0" err="1" smtClean="0"/>
              <a:t>Розумна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»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чудова</a:t>
            </a:r>
            <a:r>
              <a:rPr lang="ru-RU" dirty="0" smtClean="0"/>
              <a:t> </a:t>
            </a:r>
            <a:r>
              <a:rPr lang="ru-RU" dirty="0" err="1" smtClean="0"/>
              <a:t>музична</a:t>
            </a:r>
            <a:r>
              <a:rPr lang="ru-RU" dirty="0" smtClean="0"/>
              <a:t> </a:t>
            </a:r>
            <a:r>
              <a:rPr lang="ru-RU" dirty="0" err="1" smtClean="0"/>
              <a:t>книжка-іграшка</a:t>
            </a:r>
            <a:r>
              <a:rPr lang="ru-RU" dirty="0" smtClean="0"/>
              <a:t>, </a:t>
            </a:r>
            <a:r>
              <a:rPr lang="ru-RU" dirty="0" err="1" smtClean="0"/>
              <a:t>сторінки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виготовлені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цупкого</a:t>
            </a:r>
            <a:r>
              <a:rPr lang="ru-RU" dirty="0" smtClean="0"/>
              <a:t> твердого картону. </a:t>
            </a:r>
            <a:r>
              <a:rPr lang="ru-RU" dirty="0" err="1" smtClean="0"/>
              <a:t>Видання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12 колядок, веснянок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дитячих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заграти</a:t>
            </a:r>
            <a:r>
              <a:rPr lang="ru-RU" dirty="0" smtClean="0"/>
              <a:t> на </a:t>
            </a:r>
            <a:r>
              <a:rPr lang="ru-RU" dirty="0" err="1" smtClean="0"/>
              <a:t>іграшковому</a:t>
            </a:r>
            <a:r>
              <a:rPr lang="ru-RU" dirty="0" smtClean="0"/>
              <a:t> </a:t>
            </a:r>
            <a:r>
              <a:rPr lang="ru-RU" dirty="0" err="1" smtClean="0"/>
              <a:t>піаніно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: </a:t>
            </a:r>
            <a:r>
              <a:rPr lang="ru-RU" dirty="0" err="1" smtClean="0"/>
              <a:t>короткі</a:t>
            </a:r>
            <a:r>
              <a:rPr lang="ru-RU" dirty="0" smtClean="0"/>
              <a:t> </a:t>
            </a:r>
            <a:r>
              <a:rPr lang="ru-RU" dirty="0" err="1" smtClean="0"/>
              <a:t>пісеньки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гарно</a:t>
            </a:r>
            <a:r>
              <a:rPr lang="ru-RU" dirty="0" smtClean="0"/>
              <a:t> </a:t>
            </a:r>
            <a:r>
              <a:rPr lang="ru-RU" dirty="0" err="1" smtClean="0"/>
              <a:t>запам’ятовуються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дітям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батькам, </a:t>
            </a:r>
            <a:r>
              <a:rPr lang="ru-RU" dirty="0" err="1" smtClean="0"/>
              <a:t>пронумеровані</a:t>
            </a:r>
            <a:r>
              <a:rPr lang="ru-RU" dirty="0" smtClean="0"/>
              <a:t> </a:t>
            </a:r>
            <a:r>
              <a:rPr lang="ru-RU" dirty="0" err="1" smtClean="0"/>
              <a:t>нотні</a:t>
            </a:r>
            <a:r>
              <a:rPr lang="ru-RU" dirty="0" smtClean="0"/>
              <a:t> </a:t>
            </a:r>
            <a:r>
              <a:rPr lang="ru-RU" dirty="0" err="1" smtClean="0"/>
              <a:t>клавіші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неважко</a:t>
            </a:r>
            <a:r>
              <a:rPr lang="ru-RU" dirty="0" smtClean="0"/>
              <a:t> </a:t>
            </a:r>
            <a:r>
              <a:rPr lang="ru-RU" dirty="0" err="1" smtClean="0"/>
              <a:t>керувати</a:t>
            </a:r>
            <a:r>
              <a:rPr lang="ru-RU" dirty="0" smtClean="0"/>
              <a:t>. </a:t>
            </a:r>
            <a:r>
              <a:rPr lang="ru-RU" dirty="0" err="1" smtClean="0"/>
              <a:t>Музична</a:t>
            </a:r>
            <a:r>
              <a:rPr lang="ru-RU" dirty="0" smtClean="0"/>
              <a:t> книжка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змінні</a:t>
            </a:r>
            <a:r>
              <a:rPr lang="ru-RU" dirty="0" smtClean="0"/>
              <a:t> батарейки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підходить</a:t>
            </a:r>
            <a:r>
              <a:rPr lang="ru-RU" dirty="0" smtClean="0"/>
              <a:t> для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 до 7 </a:t>
            </a:r>
            <a:r>
              <a:rPr lang="ru-RU" dirty="0" err="1" smtClean="0"/>
              <a:t>років</a:t>
            </a:r>
            <a:r>
              <a:rPr lang="en-US" dirty="0" smtClean="0"/>
              <a:t> [4]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нига со звуковыми эффектами My First Keyboard Book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5286412" cy="55427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934670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Книга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вуковими</a:t>
            </a:r>
            <a:r>
              <a:rPr lang="ru-RU" b="1" dirty="0" smtClean="0"/>
              <a:t> </a:t>
            </a:r>
            <a:r>
              <a:rPr lang="ru-RU" b="1" dirty="0" err="1" smtClean="0"/>
              <a:t>ефектами</a:t>
            </a:r>
            <a:r>
              <a:rPr lang="ru-RU" b="1" dirty="0" smtClean="0"/>
              <a:t> </a:t>
            </a:r>
            <a:r>
              <a:rPr lang="ru-RU" b="1" dirty="0" err="1"/>
              <a:t>My</a:t>
            </a:r>
            <a:r>
              <a:rPr lang="ru-RU" b="1" dirty="0"/>
              <a:t> </a:t>
            </a:r>
            <a:r>
              <a:rPr lang="ru-RU" b="1" dirty="0" err="1"/>
              <a:t>First</a:t>
            </a:r>
            <a:r>
              <a:rPr lang="ru-RU" b="1" dirty="0"/>
              <a:t> </a:t>
            </a:r>
            <a:r>
              <a:rPr lang="ru-RU" b="1" dirty="0" err="1"/>
              <a:t>Keyboard</a:t>
            </a:r>
            <a:r>
              <a:rPr lang="ru-RU" b="1" dirty="0"/>
              <a:t> </a:t>
            </a:r>
            <a:r>
              <a:rPr lang="ru-RU" b="1" dirty="0" err="1" smtClean="0"/>
              <a:t>Book</a:t>
            </a:r>
            <a:endParaRPr lang="en-US" b="1" dirty="0" smtClean="0"/>
          </a:p>
          <a:p>
            <a:r>
              <a:rPr lang="ru-RU" sz="1200" dirty="0" err="1" smtClean="0"/>
              <a:t>Джерело</a:t>
            </a:r>
            <a:r>
              <a:rPr lang="ru-RU" sz="1200" dirty="0" smtClean="0"/>
              <a:t>: </a:t>
            </a:r>
            <a:r>
              <a:rPr lang="en-US" sz="1200" dirty="0" smtClean="0"/>
              <a:t>https://bava.ua/p/my-first-keyboard-book-usborne?gad_source=1&amp;gclid=EAIaIQobChMIk7SNwaCTjAMVlZVoCR3S-gdIEAQYASABEgKuAvD_BwE</a:t>
            </a:r>
            <a:endParaRPr lang="ru-RU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Мініатюрні</a:t>
            </a:r>
            <a:r>
              <a:rPr lang="ru-RU" dirty="0" smtClean="0"/>
              <a:t> книжки-«</a:t>
            </a:r>
            <a:r>
              <a:rPr lang="ru-RU" dirty="0" err="1" smtClean="0"/>
              <a:t>розкладанки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Мініатюрні</a:t>
            </a:r>
            <a:r>
              <a:rPr lang="ru-RU" dirty="0" smtClean="0"/>
              <a:t> книжки-«</a:t>
            </a:r>
            <a:r>
              <a:rPr lang="ru-RU" dirty="0" err="1" smtClean="0"/>
              <a:t>розкладанки</a:t>
            </a:r>
            <a:r>
              <a:rPr lang="ru-RU" dirty="0" smtClean="0"/>
              <a:t>»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яскравими</a:t>
            </a:r>
            <a:r>
              <a:rPr lang="ru-RU" dirty="0" smtClean="0"/>
              <a:t> </a:t>
            </a:r>
            <a:r>
              <a:rPr lang="ru-RU" dirty="0" err="1" smtClean="0"/>
              <a:t>картонними</a:t>
            </a:r>
            <a:r>
              <a:rPr lang="ru-RU" dirty="0" smtClean="0"/>
              <a:t> </a:t>
            </a:r>
            <a:r>
              <a:rPr lang="ru-RU" dirty="0" err="1" smtClean="0"/>
              <a:t>сторінками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кишенькових</a:t>
            </a:r>
            <a:r>
              <a:rPr lang="ru-RU" dirty="0" smtClean="0"/>
              <a:t> </a:t>
            </a:r>
            <a:r>
              <a:rPr lang="ru-RU" dirty="0" err="1" smtClean="0"/>
              <a:t>форматів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традиційний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«</a:t>
            </a:r>
            <a:r>
              <a:rPr lang="ru-RU" dirty="0" err="1" smtClean="0"/>
              <a:t>ширмочок</a:t>
            </a:r>
            <a:r>
              <a:rPr lang="ru-RU" dirty="0" smtClean="0"/>
              <a:t>», «</a:t>
            </a:r>
            <a:r>
              <a:rPr lang="ru-RU" dirty="0" err="1" smtClean="0"/>
              <a:t>гармошок</a:t>
            </a:r>
            <a:r>
              <a:rPr lang="ru-RU" dirty="0" smtClean="0"/>
              <a:t>»</a:t>
            </a:r>
            <a:r>
              <a:rPr lang="en-US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незвичних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 – </a:t>
            </a:r>
            <a:r>
              <a:rPr lang="ru-RU" dirty="0" err="1" smtClean="0"/>
              <a:t>розкладанки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книжкові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 </a:t>
            </a:r>
            <a:r>
              <a:rPr lang="ru-RU" dirty="0" err="1" smtClean="0"/>
              <a:t>розгортаються</a:t>
            </a:r>
            <a:r>
              <a:rPr lang="ru-RU" dirty="0" smtClean="0"/>
              <a:t> не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площині</a:t>
            </a:r>
            <a:r>
              <a:rPr lang="ru-RU" dirty="0" smtClean="0"/>
              <a:t>, а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напрямках</a:t>
            </a:r>
            <a:r>
              <a:rPr lang="ru-RU" dirty="0" smtClean="0"/>
              <a:t>,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аркуш</a:t>
            </a:r>
            <a:r>
              <a:rPr lang="ru-RU" dirty="0" smtClean="0"/>
              <a:t> великого </a:t>
            </a:r>
            <a:r>
              <a:rPr lang="ru-RU" dirty="0" err="1" smtClean="0"/>
              <a:t>розміру</a:t>
            </a:r>
            <a:r>
              <a:rPr lang="ru-RU" dirty="0" smtClean="0"/>
              <a:t>. </a:t>
            </a:r>
            <a:r>
              <a:rPr lang="ru-RU" dirty="0" err="1" smtClean="0"/>
              <a:t>Розгорнута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ілюстрацію</a:t>
            </a:r>
            <a:r>
              <a:rPr lang="ru-RU" dirty="0" smtClean="0"/>
              <a:t> до </a:t>
            </a:r>
            <a:r>
              <a:rPr lang="ru-RU" dirty="0" err="1" smtClean="0"/>
              <a:t>нерозгорнутої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, де </a:t>
            </a:r>
            <a:r>
              <a:rPr lang="ru-RU" dirty="0" err="1" smtClean="0"/>
              <a:t>вміщено</a:t>
            </a:r>
            <a:r>
              <a:rPr lang="ru-RU" dirty="0" smtClean="0"/>
              <a:t> текст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стрілки</a:t>
            </a:r>
            <a:r>
              <a:rPr lang="ru-RU" dirty="0" smtClean="0"/>
              <a:t> – </a:t>
            </a:r>
            <a:r>
              <a:rPr lang="ru-RU" dirty="0" err="1" smtClean="0"/>
              <a:t>позначки</a:t>
            </a:r>
            <a:r>
              <a:rPr lang="ru-RU" dirty="0" smtClean="0"/>
              <a:t> </a:t>
            </a:r>
            <a:r>
              <a:rPr lang="ru-RU" dirty="0" err="1" smtClean="0"/>
              <a:t>напрямків</a:t>
            </a:r>
            <a:r>
              <a:rPr lang="ru-RU" dirty="0" smtClean="0"/>
              <a:t> </a:t>
            </a:r>
            <a:r>
              <a:rPr lang="ru-RU" dirty="0" err="1" smtClean="0"/>
              <a:t>розкладання</a:t>
            </a:r>
            <a:r>
              <a:rPr lang="ru-RU" dirty="0" smtClean="0"/>
              <a:t>. </a:t>
            </a:r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 err="1" smtClean="0"/>
              <a:t>конструкція</a:t>
            </a:r>
            <a:r>
              <a:rPr lang="ru-RU" dirty="0" smtClean="0"/>
              <a:t> «</a:t>
            </a:r>
            <a:r>
              <a:rPr lang="ru-RU" dirty="0" err="1" smtClean="0"/>
              <a:t>розкладанки</a:t>
            </a:r>
            <a:r>
              <a:rPr lang="ru-RU" dirty="0" smtClean="0"/>
              <a:t>» </a:t>
            </a:r>
            <a:r>
              <a:rPr lang="ru-RU" dirty="0" err="1" smtClean="0"/>
              <a:t>ускладнюється</a:t>
            </a:r>
            <a:r>
              <a:rPr lang="ru-RU" dirty="0" smtClean="0"/>
              <a:t> </a:t>
            </a:r>
            <a:r>
              <a:rPr lang="ru-RU" dirty="0" err="1" smtClean="0"/>
              <a:t>вирубками</a:t>
            </a:r>
            <a:r>
              <a:rPr lang="ru-RU" dirty="0" smtClean="0"/>
              <a:t>. </a:t>
            </a:r>
            <a:r>
              <a:rPr lang="ru-RU" dirty="0" err="1" smtClean="0"/>
              <a:t>Серію</a:t>
            </a:r>
            <a:r>
              <a:rPr lang="ru-RU" dirty="0" smtClean="0"/>
              <a:t> </a:t>
            </a:r>
            <a:r>
              <a:rPr lang="ru-RU" dirty="0" err="1" smtClean="0"/>
              <a:t>книжок-розкладанок</a:t>
            </a:r>
            <a:r>
              <a:rPr lang="ru-RU" dirty="0" smtClean="0"/>
              <a:t> на </a:t>
            </a:r>
            <a:r>
              <a:rPr lang="ru-RU" dirty="0" err="1" smtClean="0"/>
              <a:t>українському</a:t>
            </a:r>
            <a:r>
              <a:rPr lang="ru-RU" dirty="0" smtClean="0"/>
              <a:t> ринку представило </a:t>
            </a:r>
            <a:r>
              <a:rPr lang="ru-RU" dirty="0" err="1" smtClean="0"/>
              <a:t>видавництво</a:t>
            </a:r>
            <a:r>
              <a:rPr lang="ru-RU" dirty="0" smtClean="0"/>
              <a:t> «</a:t>
            </a:r>
            <a:r>
              <a:rPr lang="ru-RU" dirty="0" err="1" smtClean="0"/>
              <a:t>Розумна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». </a:t>
            </a:r>
            <a:r>
              <a:rPr lang="ru-RU" dirty="0" err="1" smtClean="0"/>
              <a:t>Розкладні</a:t>
            </a:r>
            <a:r>
              <a:rPr lang="ru-RU" dirty="0" smtClean="0"/>
              <a:t> книжечки про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фрукти</a:t>
            </a:r>
            <a:r>
              <a:rPr lang="ru-RU" dirty="0" smtClean="0"/>
              <a:t> та </a:t>
            </a:r>
            <a:r>
              <a:rPr lang="ru-RU" dirty="0" err="1" smtClean="0"/>
              <a:t>овочі</a:t>
            </a:r>
            <a:r>
              <a:rPr lang="ru-RU" dirty="0" smtClean="0"/>
              <a:t>, </a:t>
            </a:r>
            <a:r>
              <a:rPr lang="ru-RU" dirty="0" err="1" smtClean="0"/>
              <a:t>розвивають</a:t>
            </a:r>
            <a:r>
              <a:rPr lang="ru-RU" dirty="0" smtClean="0"/>
              <a:t> у </a:t>
            </a:r>
            <a:r>
              <a:rPr lang="ru-RU" dirty="0" err="1" smtClean="0"/>
              <a:t>малят</a:t>
            </a:r>
            <a:r>
              <a:rPr lang="ru-RU" dirty="0" smtClean="0"/>
              <a:t> </a:t>
            </a:r>
            <a:r>
              <a:rPr lang="ru-RU" dirty="0" err="1" smtClean="0"/>
              <a:t>логічне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вчать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розрізняти</a:t>
            </a:r>
            <a:r>
              <a:rPr lang="ru-RU" dirty="0" smtClean="0"/>
              <a:t> </a:t>
            </a:r>
            <a:r>
              <a:rPr lang="ru-RU" dirty="0" err="1" smtClean="0"/>
              <a:t>протилежності</a:t>
            </a:r>
            <a:r>
              <a:rPr lang="ru-RU" dirty="0" smtClean="0"/>
              <a:t> </a:t>
            </a:r>
            <a:r>
              <a:rPr lang="en-US" dirty="0" smtClean="0"/>
              <a:t>[4]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s://nashformat.ua/files/products/abetka-rozkladanka-800018.800x800.jpeg?2302240216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71480"/>
            <a:ext cx="3429024" cy="49786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572140"/>
            <a:ext cx="64294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нига </a:t>
            </a:r>
            <a:r>
              <a:rPr lang="ru-RU" dirty="0"/>
              <a:t>«</a:t>
            </a:r>
            <a:r>
              <a:rPr lang="ru-RU" dirty="0" err="1"/>
              <a:t>Абетка</a:t>
            </a:r>
            <a:r>
              <a:rPr lang="ru-RU" dirty="0"/>
              <a:t> (</a:t>
            </a:r>
            <a:r>
              <a:rPr lang="ru-RU" dirty="0" err="1"/>
              <a:t>розкладанка</a:t>
            </a:r>
            <a:r>
              <a:rPr lang="ru-RU" dirty="0"/>
              <a:t>)» автора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smtClean="0"/>
              <a:t>Пономаренко</a:t>
            </a:r>
            <a:endParaRPr lang="en-US" dirty="0" smtClean="0"/>
          </a:p>
          <a:p>
            <a:r>
              <a:rPr lang="uk-UA" sz="1200" dirty="0" smtClean="0"/>
              <a:t>Джерело: </a:t>
            </a:r>
            <a:r>
              <a:rPr lang="en-US" sz="1200" dirty="0" smtClean="0"/>
              <a:t>https://www.google.com.ua/books/edition/%D0%90%D0%B1%D0%B5%D1%82%D0%BA%D0%B0_%D0%A0%D0%BE%D0%B7%D0%BA%D0%BB%D0%B0%D0%B4%D0%B0%D0%BD%D0%BA%D0%B0/aA2-EAAAQBAJ?hl=uk&amp;gbpv=0</a:t>
            </a:r>
            <a:endParaRPr lang="ru-RU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Развивающая книжка Фишер Прайс Fisher-Price Laugh &amp; Learn Schoolbook изображение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7223387" cy="41318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214950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Розвиваюча</a:t>
            </a:r>
            <a:r>
              <a:rPr lang="ru-RU" dirty="0" smtClean="0"/>
              <a:t> </a:t>
            </a:r>
            <a:r>
              <a:rPr lang="ru-RU" dirty="0"/>
              <a:t>книжка </a:t>
            </a:r>
            <a:r>
              <a:rPr lang="ru-RU" dirty="0" err="1" smtClean="0"/>
              <a:t>Фішер</a:t>
            </a:r>
            <a:r>
              <a:rPr lang="ru-RU" dirty="0" smtClean="0"/>
              <a:t> </a:t>
            </a:r>
            <a:r>
              <a:rPr lang="ru-RU" dirty="0" err="1"/>
              <a:t>Прайс</a:t>
            </a:r>
            <a:r>
              <a:rPr lang="ru-RU" dirty="0"/>
              <a:t> </a:t>
            </a:r>
            <a:r>
              <a:rPr lang="en-US" dirty="0"/>
              <a:t>Fisher-Price Laugh &amp; Learn </a:t>
            </a:r>
            <a:r>
              <a:rPr lang="en-US" dirty="0" smtClean="0"/>
              <a:t>Schoolbook</a:t>
            </a:r>
            <a:endParaRPr lang="uk-UA" dirty="0" smtClean="0"/>
          </a:p>
          <a:p>
            <a:r>
              <a:rPr lang="uk-UA" sz="1200" dirty="0" smtClean="0"/>
              <a:t>Джерело: </a:t>
            </a:r>
            <a:r>
              <a:rPr lang="en-US" sz="1200" dirty="0" smtClean="0"/>
              <a:t>https://www.ebay.com/itm/126904292010?norover=1&amp;mkevt=1&amp;mkrid=711-167653-853678-5&amp;mkcid=2&amp;itemid=126904292010&amp;targetid=293946777986&amp;device=c&amp;mktype=pla&amp;googleloc=9197770&amp;poi=&amp;campaignid=20143422176&amp;mkgroupid=148565242265&amp;rlsatarget=pla-293946777986&amp;abcId=&amp;merchantid=119648210&amp;gad_source=1&amp;gclid=EAIaIQobChMIr5PLkKGTjAMVY1uRBR3E0hTzEAQYEyABEgLnSfD_BwE</a:t>
            </a:r>
            <a:endParaRPr lang="en-US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/7/5/753253__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214974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6000768"/>
            <a:ext cx="63579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Навчальна</a:t>
            </a:r>
            <a:r>
              <a:rPr lang="ru-RU" dirty="0"/>
              <a:t> книга </a:t>
            </a:r>
            <a:r>
              <a:rPr lang="en-US" dirty="0"/>
              <a:t>One Two Fun </a:t>
            </a:r>
            <a:r>
              <a:rPr lang="ru-RU" dirty="0" smtClean="0"/>
              <a:t>Лео</a:t>
            </a:r>
          </a:p>
          <a:p>
            <a:r>
              <a:rPr lang="uk-UA" sz="1200" dirty="0" smtClean="0"/>
              <a:t>Джерело: </a:t>
            </a:r>
            <a:r>
              <a:rPr lang="en-US" sz="1200" dirty="0" smtClean="0"/>
              <a:t>https://rozetka.com.ua/ua/334287238/p334287238/</a:t>
            </a:r>
            <a:endParaRPr lang="ru-RU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М'яка книжка Chicco &quot;Тваринки&quot;, арт. 11166.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7758"/>
            <a:ext cx="5572164" cy="55721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786454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М'яка</a:t>
            </a:r>
            <a:r>
              <a:rPr lang="ru-RU" b="1" dirty="0"/>
              <a:t> книжка </a:t>
            </a:r>
            <a:r>
              <a:rPr lang="en-US" b="1" dirty="0" err="1"/>
              <a:t>Chicco</a:t>
            </a:r>
            <a:r>
              <a:rPr lang="en-US" b="1" dirty="0"/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Тваринки</a:t>
            </a:r>
            <a:r>
              <a:rPr lang="ru-RU" b="1" dirty="0" smtClean="0"/>
              <a:t>»</a:t>
            </a:r>
          </a:p>
          <a:p>
            <a:pPr algn="ctr"/>
            <a:r>
              <a:rPr lang="uk-UA" sz="1200" dirty="0" smtClean="0"/>
              <a:t>Джерело: </a:t>
            </a:r>
            <a:r>
              <a:rPr lang="en-US" sz="1200" dirty="0" smtClean="0"/>
              <a:t>https</a:t>
            </a:r>
            <a:r>
              <a:rPr lang="en-US" sz="1200" dirty="0" smtClean="0"/>
              <a:t>://chicco.com.ua/ua/shop/myagkaya-knizhka-zhivotnye?gad_source=1&amp;gclid=EAIaIQobChMI3Ije-6GTjAMV0UeRBR1uHzySEAQYASABEgJ8JvD_BwE</a:t>
            </a:r>
            <a:endParaRPr lang="ru-RU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86106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Студентські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endParaRPr lang="ru-RU" dirty="0"/>
          </a:p>
        </p:txBody>
      </p:sp>
      <p:pic>
        <p:nvPicPr>
          <p:cNvPr id="22" name="Содержимое 21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2878388" cy="2241545"/>
          </a:xfrm>
        </p:spPr>
      </p:pic>
      <p:pic>
        <p:nvPicPr>
          <p:cNvPr id="23" name="Рисунок 2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5487" y="1"/>
            <a:ext cx="2449824" cy="2285992"/>
          </a:xfrm>
          <a:prstGeom prst="rect">
            <a:avLst/>
          </a:prstGeom>
        </p:spPr>
      </p:pic>
      <p:pic>
        <p:nvPicPr>
          <p:cNvPr id="24" name="Рисунок 23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143380"/>
            <a:ext cx="2626992" cy="2260855"/>
          </a:xfrm>
          <a:prstGeom prst="rect">
            <a:avLst/>
          </a:prstGeom>
        </p:spPr>
      </p:pic>
      <p:pic>
        <p:nvPicPr>
          <p:cNvPr id="25" name="Содержимое 3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2500306"/>
            <a:ext cx="3560231" cy="267017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714744" y="5500702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Сторінки</a:t>
            </a:r>
            <a:r>
              <a:rPr lang="ru-RU" dirty="0" smtClean="0"/>
              <a:t> </a:t>
            </a:r>
            <a:r>
              <a:rPr lang="ru-RU" dirty="0" smtClean="0"/>
              <a:t>книги у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поп-ап</a:t>
            </a:r>
            <a:r>
              <a:rPr lang="ru-RU" dirty="0" smtClean="0"/>
              <a:t>. </a:t>
            </a:r>
            <a:r>
              <a:rPr lang="ru-RU" dirty="0" err="1" smtClean="0"/>
              <a:t>Авторка</a:t>
            </a:r>
            <a:r>
              <a:rPr lang="ru-RU" dirty="0" smtClean="0"/>
              <a:t> </a:t>
            </a:r>
            <a:r>
              <a:rPr lang="ru-RU" dirty="0" smtClean="0"/>
              <a:t>книги М</a:t>
            </a:r>
            <a:r>
              <a:rPr lang="ru-RU" dirty="0" smtClean="0"/>
              <a:t>. </a:t>
            </a:r>
            <a:r>
              <a:rPr lang="ru-RU" dirty="0" smtClean="0"/>
              <a:t>Мельникова </a:t>
            </a:r>
            <a:r>
              <a:rPr lang="en-US" dirty="0" smtClean="0"/>
              <a:t>[5]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2952739" cy="2214554"/>
          </a:xfrm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0"/>
            <a:ext cx="2952739" cy="2214554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1229" y="571480"/>
            <a:ext cx="2952771" cy="2214578"/>
          </a:xfrm>
          <a:prstGeom prst="rect">
            <a:avLst/>
          </a:prstGeom>
        </p:spPr>
      </p:pic>
      <p:pic>
        <p:nvPicPr>
          <p:cNvPr id="10" name="Рисунок 9" descr="зображення_viber_2023-03-21_13-12-05-8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43380"/>
            <a:ext cx="2857488" cy="2143116"/>
          </a:xfrm>
          <a:prstGeom prst="rect">
            <a:avLst/>
          </a:prstGeom>
        </p:spPr>
      </p:pic>
      <p:pic>
        <p:nvPicPr>
          <p:cNvPr id="11" name="Рисунок 10" descr="зображення_viber_2023-03-21_13-12-06-0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3143248"/>
            <a:ext cx="2857520" cy="2143140"/>
          </a:xfrm>
          <a:prstGeom prst="rect">
            <a:avLst/>
          </a:prstGeom>
        </p:spPr>
      </p:pic>
      <p:pic>
        <p:nvPicPr>
          <p:cNvPr id="13" name="Рисунок 12" descr="зображення_viber_2023-03-21_13-12-35-7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4768462"/>
            <a:ext cx="2786050" cy="208953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43240" y="5715016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Книга-іграшка</a:t>
            </a:r>
            <a:r>
              <a:rPr lang="ru-RU" dirty="0" smtClean="0"/>
              <a:t> – Казка «Рукавичка». </a:t>
            </a:r>
            <a:r>
              <a:rPr lang="ru-RU" dirty="0" err="1" smtClean="0"/>
              <a:t>Авторка</a:t>
            </a:r>
            <a:r>
              <a:rPr lang="ru-RU" dirty="0" smtClean="0"/>
              <a:t> дизайну Н. </a:t>
            </a:r>
            <a:r>
              <a:rPr lang="ru-RU" dirty="0" err="1" smtClean="0"/>
              <a:t>Ярощук</a:t>
            </a:r>
            <a:r>
              <a:rPr lang="en-US" dirty="0" smtClean="0"/>
              <a:t> [5]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поп-ап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err="1" smtClean="0"/>
              <a:t>Поп-ап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англ. </a:t>
            </a:r>
            <a:r>
              <a:rPr lang="ru-RU" b="1" dirty="0" smtClean="0"/>
              <a:t>«</a:t>
            </a:r>
            <a:r>
              <a:rPr lang="ru-RU" b="1" dirty="0" err="1" smtClean="0"/>
              <a:t>pop-up</a:t>
            </a:r>
            <a:r>
              <a:rPr lang="ru-RU" b="1" dirty="0" smtClean="0"/>
              <a:t>»</a:t>
            </a:r>
            <a:r>
              <a:rPr lang="ru-RU" dirty="0" smtClean="0"/>
              <a:t> — </a:t>
            </a:r>
            <a:r>
              <a:rPr lang="ru-RU" dirty="0" err="1" smtClean="0"/>
              <a:t>раптово</a:t>
            </a:r>
            <a:r>
              <a:rPr lang="ru-RU" dirty="0" smtClean="0"/>
              <a:t> </a:t>
            </a:r>
            <a:r>
              <a:rPr lang="ru-RU" dirty="0" err="1" smtClean="0"/>
              <a:t>з’являтися</a:t>
            </a:r>
            <a:r>
              <a:rPr lang="ru-RU" dirty="0" smtClean="0"/>
              <a:t>, </a:t>
            </a:r>
            <a:r>
              <a:rPr lang="ru-RU" dirty="0" err="1" smtClean="0"/>
              <a:t>вискакувати</a:t>
            </a:r>
            <a:r>
              <a:rPr lang="ru-RU" dirty="0" smtClean="0"/>
              <a:t>) — </a:t>
            </a:r>
            <a:r>
              <a:rPr lang="ru-RU" dirty="0" err="1" smtClean="0"/>
              <a:t>це</a:t>
            </a:r>
            <a:r>
              <a:rPr lang="ru-RU" dirty="0" smtClean="0"/>
              <a:t> </a:t>
            </a:r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об’ємних</a:t>
            </a:r>
            <a:r>
              <a:rPr lang="ru-RU" dirty="0" smtClean="0"/>
              <a:t> </a:t>
            </a:r>
            <a:r>
              <a:rPr lang="ru-RU" dirty="0" err="1" smtClean="0"/>
              <a:t>рухливих</a:t>
            </a:r>
            <a:r>
              <a:rPr lang="ru-RU" dirty="0" smtClean="0"/>
              <a:t> </a:t>
            </a:r>
            <a:r>
              <a:rPr lang="ru-RU" dirty="0" err="1" smtClean="0"/>
              <a:t>ілюстрацій</a:t>
            </a:r>
            <a:r>
              <a:rPr lang="ru-RU" dirty="0" smtClean="0"/>
              <a:t> на 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паперових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.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виник</a:t>
            </a:r>
            <a:r>
              <a:rPr lang="ru-RU" dirty="0" smtClean="0"/>
              <a:t> </a:t>
            </a:r>
            <a:r>
              <a:rPr lang="ru-RU" b="1" dirty="0" smtClean="0"/>
              <a:t>у 60-70-ті роки в США </a:t>
            </a:r>
            <a:r>
              <a:rPr lang="ru-RU" dirty="0" smtClean="0"/>
              <a:t>для </a:t>
            </a:r>
            <a:r>
              <a:rPr lang="ru-RU" dirty="0" err="1" smtClean="0"/>
              <a:t>опису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 у книгах, </a:t>
            </a:r>
            <a:r>
              <a:rPr lang="ru-RU" dirty="0" err="1" smtClean="0"/>
              <a:t>що</a:t>
            </a:r>
            <a:r>
              <a:rPr lang="ru-RU" dirty="0" smtClean="0"/>
              <a:t> 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рухати</a:t>
            </a:r>
            <a:r>
              <a:rPr lang="ru-RU" dirty="0" smtClean="0"/>
              <a:t> та </a:t>
            </a:r>
            <a:r>
              <a:rPr lang="ru-RU" dirty="0" err="1" smtClean="0"/>
              <a:t>піднімати</a:t>
            </a:r>
            <a:r>
              <a:rPr lang="ru-RU" dirty="0" smtClean="0"/>
              <a:t> </a:t>
            </a:r>
            <a:r>
              <a:rPr lang="ru-RU" dirty="0" err="1" smtClean="0"/>
              <a:t>ілюстрацію</a:t>
            </a:r>
            <a:r>
              <a:rPr lang="ru-RU" dirty="0" smtClean="0"/>
              <a:t>, </a:t>
            </a:r>
            <a:r>
              <a:rPr lang="ru-RU" dirty="0" err="1" smtClean="0"/>
              <a:t>роблячи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 </a:t>
            </a:r>
            <a:r>
              <a:rPr lang="ru-RU" dirty="0" err="1" smtClean="0"/>
              <a:t>об’ємною</a:t>
            </a:r>
            <a:r>
              <a:rPr lang="ru-RU" dirty="0" smtClean="0"/>
              <a:t>.</a:t>
            </a:r>
            <a:endParaRPr lang="ru-RU" i="1" dirty="0" smtClean="0"/>
          </a:p>
          <a:p>
            <a:pPr lvl="0" fontAlgn="base"/>
            <a:r>
              <a:rPr lang="ru-RU" dirty="0" err="1" smtClean="0"/>
              <a:t>Важлива</a:t>
            </a:r>
            <a:r>
              <a:rPr lang="ru-RU" dirty="0" smtClean="0"/>
              <a:t> </a:t>
            </a:r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механізмів</a:t>
            </a:r>
            <a:r>
              <a:rPr lang="ru-RU" dirty="0" smtClean="0"/>
              <a:t> у </a:t>
            </a:r>
            <a:r>
              <a:rPr lang="ru-RU" dirty="0" err="1" smtClean="0"/>
              <a:t>техніці</a:t>
            </a:r>
            <a:r>
              <a:rPr lang="ru-RU" dirty="0" smtClean="0"/>
              <a:t> «</a:t>
            </a:r>
            <a:r>
              <a:rPr lang="ru-RU" dirty="0" err="1" smtClean="0"/>
              <a:t>pоp-up</a:t>
            </a:r>
            <a:r>
              <a:rPr lang="ru-RU" dirty="0" smtClean="0"/>
              <a:t>» — </a:t>
            </a:r>
            <a:r>
              <a:rPr lang="ru-RU" dirty="0" err="1" smtClean="0"/>
              <a:t>у</a:t>
            </a:r>
            <a:r>
              <a:rPr lang="ru-RU" dirty="0" smtClean="0"/>
              <a:t> </a:t>
            </a:r>
            <a:r>
              <a:rPr lang="ru-RU" dirty="0" err="1" smtClean="0"/>
              <a:t>закритому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b="1" dirty="0" smtClean="0"/>
              <a:t> </a:t>
            </a:r>
            <a:r>
              <a:rPr lang="ru-RU" b="1" dirty="0" err="1" smtClean="0"/>
              <a:t>всі</a:t>
            </a:r>
            <a:r>
              <a:rPr lang="ru-RU" b="1" dirty="0" smtClean="0"/>
              <a:t> вони </a:t>
            </a:r>
            <a:r>
              <a:rPr lang="ru-RU" b="1" dirty="0" err="1" smtClean="0"/>
              <a:t>стають</a:t>
            </a:r>
            <a:r>
              <a:rPr lang="ru-RU" b="1" dirty="0" smtClean="0"/>
              <a:t> плоскими.</a:t>
            </a:r>
            <a:endParaRPr lang="ru-RU" i="1" dirty="0" smtClean="0"/>
          </a:p>
          <a:p>
            <a:pPr fontAlgn="base"/>
            <a:r>
              <a:rPr lang="ru-RU" b="1" dirty="0" smtClean="0"/>
              <a:t>​</a:t>
            </a:r>
            <a:r>
              <a:rPr lang="ru-RU" dirty="0" err="1" smtClean="0"/>
              <a:t>Наразі</a:t>
            </a:r>
            <a:r>
              <a:rPr lang="ru-RU" dirty="0" smtClean="0"/>
              <a:t> </a:t>
            </a:r>
            <a:r>
              <a:rPr lang="ru-RU" dirty="0" err="1" smtClean="0"/>
              <a:t>поп-ап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при </a:t>
            </a:r>
            <a:r>
              <a:rPr lang="ru-RU" b="1" dirty="0" err="1" smtClean="0"/>
              <a:t>оформленні</a:t>
            </a:r>
            <a:r>
              <a:rPr lang="ru-RU" b="1" dirty="0" smtClean="0"/>
              <a:t> книг, </a:t>
            </a:r>
            <a:r>
              <a:rPr lang="ru-RU" b="1" dirty="0" err="1" smtClean="0"/>
              <a:t>фотоальбомів</a:t>
            </a:r>
            <a:r>
              <a:rPr lang="ru-RU" b="1" dirty="0" smtClean="0"/>
              <a:t>, </a:t>
            </a:r>
            <a:r>
              <a:rPr lang="ru-RU" b="1" dirty="0" err="1" smtClean="0"/>
              <a:t>листівок</a:t>
            </a:r>
            <a:r>
              <a:rPr lang="ru-RU" b="1" dirty="0" smtClean="0"/>
              <a:t> та </a:t>
            </a:r>
            <a:r>
              <a:rPr lang="ru-RU" b="1" dirty="0" err="1" smtClean="0"/>
              <a:t>рекламних</a:t>
            </a:r>
            <a:r>
              <a:rPr lang="ru-RU" b="1" dirty="0" smtClean="0"/>
              <a:t> </a:t>
            </a:r>
            <a:r>
              <a:rPr lang="ru-RU" b="1" dirty="0" err="1" smtClean="0"/>
              <a:t>буклетів</a:t>
            </a:r>
            <a:r>
              <a:rPr lang="ru-RU" b="1" dirty="0" smtClean="0"/>
              <a:t> </a:t>
            </a:r>
            <a:r>
              <a:rPr lang="en-US" b="1" dirty="0" smtClean="0"/>
              <a:t>[</a:t>
            </a:r>
            <a:r>
              <a:rPr lang="uk-UA" b="1" dirty="0" smtClean="0"/>
              <a:t>1</a:t>
            </a:r>
            <a:r>
              <a:rPr lang="en-US" b="1" dirty="0" smtClean="0"/>
              <a:t>]</a:t>
            </a:r>
            <a:r>
              <a:rPr lang="ru-RU" b="1" dirty="0" smtClean="0"/>
              <a:t>.</a:t>
            </a:r>
            <a:endParaRPr lang="ru-RU" i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1. М</a:t>
            </a:r>
            <a:r>
              <a:rPr lang="uk-UA" sz="1800" dirty="0" smtClean="0"/>
              <a:t>. </a:t>
            </a:r>
            <a:r>
              <a:rPr lang="uk-UA" sz="1800" dirty="0" err="1" smtClean="0"/>
              <a:t>Корольчук</a:t>
            </a:r>
            <a:r>
              <a:rPr lang="uk-UA" sz="1800" dirty="0" smtClean="0"/>
              <a:t>. </a:t>
            </a:r>
            <a:r>
              <a:rPr lang="ru-RU" sz="1800" dirty="0" err="1" smtClean="0"/>
              <a:t>Дитячі</a:t>
            </a:r>
            <a:r>
              <a:rPr lang="ru-RU" sz="1800" dirty="0" smtClean="0"/>
              <a:t> книги у </a:t>
            </a:r>
            <a:r>
              <a:rPr lang="ru-RU" sz="1800" dirty="0" err="1" smtClean="0"/>
              <a:t>форматі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поп-ап</a:t>
            </a:r>
            <a:r>
              <a:rPr lang="ru-RU" sz="1800" dirty="0" smtClean="0"/>
              <a:t>: </a:t>
            </a:r>
            <a:r>
              <a:rPr lang="ru-RU" sz="1800" dirty="0" err="1" smtClean="0"/>
              <a:t>особливості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секрети</a:t>
            </a:r>
            <a:r>
              <a:rPr lang="ru-RU" sz="1800" dirty="0" smtClean="0"/>
              <a:t> </a:t>
            </a:r>
            <a:r>
              <a:rPr lang="ru-RU" sz="1800" dirty="0" err="1" smtClean="0"/>
              <a:t>створення</a:t>
            </a:r>
            <a:r>
              <a:rPr lang="ru-RU" sz="1800" dirty="0" smtClean="0"/>
              <a:t>. </a:t>
            </a:r>
            <a:r>
              <a:rPr lang="en-US" sz="1800" i="1" dirty="0" smtClean="0"/>
              <a:t>Learning.UA</a:t>
            </a:r>
            <a:r>
              <a:rPr lang="uk-UA" sz="1800" i="1" dirty="0" smtClean="0"/>
              <a:t>. </a:t>
            </a:r>
            <a:r>
              <a:rPr lang="uk-UA" sz="1800" dirty="0" smtClean="0"/>
              <a:t>13.08.2019</a:t>
            </a:r>
            <a:r>
              <a:rPr lang="uk-UA" sz="1800" i="1" dirty="0" smtClean="0"/>
              <a:t>.</a:t>
            </a:r>
            <a:r>
              <a:rPr lang="ru-RU" sz="1800" dirty="0" smtClean="0"/>
              <a:t> </a:t>
            </a:r>
            <a:r>
              <a:rPr lang="en-US" sz="1800" dirty="0" smtClean="0"/>
              <a:t>URL</a:t>
            </a:r>
            <a:r>
              <a:rPr lang="ru-RU" sz="1800" dirty="0" smtClean="0"/>
              <a:t>: </a:t>
            </a:r>
            <a:r>
              <a:rPr lang="en-US" sz="1800" dirty="0" smtClean="0"/>
              <a:t>https://learning.ua/blog/201908/dytiachi-knyhy-u-formati-pop-ap-osoblyvosti-ta-sekrety-stvorennia/</a:t>
            </a:r>
            <a:endParaRPr lang="ru-RU" sz="1800" dirty="0" smtClean="0"/>
          </a:p>
          <a:p>
            <a:r>
              <a:rPr lang="uk-UA" sz="1800" dirty="0" smtClean="0"/>
              <a:t>2. </a:t>
            </a:r>
            <a:r>
              <a:rPr lang="en-US" sz="1800" dirty="0" smtClean="0"/>
              <a:t>Blue Ribbon </a:t>
            </a:r>
            <a:r>
              <a:rPr lang="en-US" sz="1800" dirty="0" smtClean="0"/>
              <a:t>Books. </a:t>
            </a:r>
            <a:r>
              <a:rPr lang="en-US" sz="1800" i="1" dirty="0" smtClean="0"/>
              <a:t>Wikipedia: The Free Encyclopedia</a:t>
            </a:r>
            <a:r>
              <a:rPr lang="uk-UA" sz="1800" i="1" dirty="0" smtClean="0"/>
              <a:t>. </a:t>
            </a:r>
            <a:r>
              <a:rPr lang="en-US" sz="1800" i="1" dirty="0" smtClean="0"/>
              <a:t>URL: https://en.wikipedia.org/wiki/Blue_Ribbon_Books</a:t>
            </a:r>
          </a:p>
          <a:p>
            <a:r>
              <a:rPr lang="en-US" sz="1800" dirty="0" smtClean="0"/>
              <a:t>3. URL: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 smtClean="0">
                <a:hlinkClick r:id="rId2"/>
              </a:rPr>
              <a:t>://babybooks.com.ua/knigi-pop-up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4. </a:t>
            </a:r>
            <a:r>
              <a:rPr lang="ru-RU" sz="1800" dirty="0" err="1" smtClean="0"/>
              <a:t>Волощук</a:t>
            </a:r>
            <a:r>
              <a:rPr lang="ru-RU" sz="1800" dirty="0" smtClean="0"/>
              <a:t> К</a:t>
            </a:r>
            <a:r>
              <a:rPr lang="ru-RU" sz="1800" dirty="0" smtClean="0"/>
              <a:t>.</a:t>
            </a:r>
            <a:r>
              <a:rPr lang="en-US" sz="1800" dirty="0" smtClean="0"/>
              <a:t> </a:t>
            </a:r>
            <a:r>
              <a:rPr lang="ru-RU" sz="1800" dirty="0" smtClean="0"/>
              <a:t>І</a:t>
            </a:r>
            <a:r>
              <a:rPr lang="ru-RU" sz="1800" dirty="0" smtClean="0"/>
              <a:t>. </a:t>
            </a:r>
            <a:r>
              <a:rPr lang="ru-RU" sz="1800" dirty="0" err="1" smtClean="0"/>
              <a:t>Матеріальна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конструкція</a:t>
            </a:r>
            <a:r>
              <a:rPr lang="ru-RU" sz="1800" dirty="0" smtClean="0"/>
              <a:t> </a:t>
            </a:r>
            <a:r>
              <a:rPr lang="ru-RU" sz="1800" dirty="0" err="1" smtClean="0"/>
              <a:t>сучасної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дитячої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книжки-іграшки</a:t>
            </a:r>
            <a:r>
              <a:rPr lang="ru-RU" sz="1800" dirty="0" smtClean="0"/>
              <a:t>. </a:t>
            </a:r>
            <a:r>
              <a:rPr lang="en-US" sz="1800" dirty="0" smtClean="0"/>
              <a:t>URL</a:t>
            </a:r>
            <a:r>
              <a:rPr lang="uk-UA" sz="1800" dirty="0" smtClean="0"/>
              <a:t>: </a:t>
            </a:r>
            <a:r>
              <a:rPr lang="en-US" sz="1800" dirty="0" smtClean="0"/>
              <a:t>https://web.znu.edu.ua/herald/issues/2010/fil_2010_1/152-154.pdf</a:t>
            </a:r>
            <a:endParaRPr lang="ru-RU" sz="1800" dirty="0" smtClean="0"/>
          </a:p>
          <a:p>
            <a:r>
              <a:rPr lang="en-US" sz="1800" dirty="0" smtClean="0"/>
              <a:t>5. </a:t>
            </a:r>
            <a:r>
              <a:rPr lang="ru-RU" sz="1800" dirty="0" err="1" smtClean="0"/>
              <a:t>Зайко</a:t>
            </a:r>
            <a:r>
              <a:rPr lang="ru-RU" sz="1800" dirty="0" smtClean="0"/>
              <a:t> Л. </a:t>
            </a:r>
            <a:r>
              <a:rPr lang="ru-RU" sz="1800" dirty="0" err="1" smtClean="0"/>
              <a:t>Естетика</a:t>
            </a:r>
            <a:r>
              <a:rPr lang="ru-RU" sz="1800" dirty="0" smtClean="0"/>
              <a:t> </a:t>
            </a:r>
            <a:r>
              <a:rPr lang="ru-RU" sz="1800" dirty="0" err="1" smtClean="0"/>
              <a:t>медіадизайну</a:t>
            </a:r>
            <a:r>
              <a:rPr lang="ru-RU" sz="1800" dirty="0" smtClean="0"/>
              <a:t> книг для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першої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групи</a:t>
            </a:r>
            <a:r>
              <a:rPr lang="ru-RU" sz="1800" dirty="0" smtClean="0"/>
              <a:t>. </a:t>
            </a:r>
            <a:r>
              <a:rPr lang="ru-RU" sz="1800" dirty="0" err="1" smtClean="0"/>
              <a:t>Соціально-гуманітарні</a:t>
            </a:r>
            <a:r>
              <a:rPr lang="ru-RU" sz="1800" dirty="0" smtClean="0"/>
              <a:t> </a:t>
            </a:r>
            <a:r>
              <a:rPr lang="ru-RU" sz="1800" dirty="0" err="1" smtClean="0"/>
              <a:t>студії</a:t>
            </a:r>
            <a:r>
              <a:rPr lang="ru-RU" sz="1800" dirty="0" smtClean="0"/>
              <a:t>: </a:t>
            </a:r>
            <a:r>
              <a:rPr lang="ru-RU" sz="1800" dirty="0" err="1" smtClean="0"/>
              <a:t>інновації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виклики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перспективи</a:t>
            </a:r>
            <a:r>
              <a:rPr lang="ru-RU" sz="1800" dirty="0" smtClean="0"/>
              <a:t> : </a:t>
            </a:r>
            <a:r>
              <a:rPr lang="ru-RU" sz="1800" dirty="0" err="1" smtClean="0"/>
              <a:t>зб</a:t>
            </a:r>
            <a:r>
              <a:rPr lang="ru-RU" sz="1800" dirty="0" smtClean="0"/>
              <a:t>. </a:t>
            </a:r>
            <a:r>
              <a:rPr lang="ru-RU" sz="1800" dirty="0" err="1" smtClean="0"/>
              <a:t>матеріалів</a:t>
            </a:r>
            <a:r>
              <a:rPr lang="ru-RU" sz="1800" dirty="0" smtClean="0"/>
              <a:t> І </a:t>
            </a:r>
            <a:r>
              <a:rPr lang="ru-RU" sz="1800" dirty="0" err="1" smtClean="0"/>
              <a:t>Міжнар</a:t>
            </a:r>
            <a:r>
              <a:rPr lang="ru-RU" sz="1800" dirty="0" smtClean="0"/>
              <a:t>. наук. </a:t>
            </a:r>
            <a:r>
              <a:rPr lang="ru-RU" sz="1800" dirty="0" err="1" smtClean="0"/>
              <a:t>конф</a:t>
            </a:r>
            <a:r>
              <a:rPr lang="ru-RU" sz="1800" dirty="0" smtClean="0"/>
              <a:t>., 27-28 </a:t>
            </a:r>
            <a:r>
              <a:rPr lang="ru-RU" sz="1800" dirty="0" err="1" smtClean="0"/>
              <a:t>квіт</a:t>
            </a:r>
            <a:r>
              <a:rPr lang="ru-RU" sz="1800" dirty="0" smtClean="0"/>
              <a:t>. / </a:t>
            </a:r>
            <a:r>
              <a:rPr lang="ru-RU" sz="1800" dirty="0" err="1" smtClean="0"/>
              <a:t>редкол</a:t>
            </a:r>
            <a:r>
              <a:rPr lang="ru-RU" sz="1800" dirty="0" smtClean="0"/>
              <a:t>.: О.А. </a:t>
            </a:r>
            <a:r>
              <a:rPr lang="ru-RU" sz="1800" dirty="0" err="1" smtClean="0"/>
              <a:t>Черниш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</a:t>
            </a:r>
            <a:r>
              <a:rPr lang="ru-RU" sz="1800" dirty="0" smtClean="0"/>
              <a:t>. Житомир : Житомир. </a:t>
            </a:r>
            <a:r>
              <a:rPr lang="ru-RU" sz="1800" dirty="0" err="1" smtClean="0"/>
              <a:t>політехніка</a:t>
            </a:r>
            <a:r>
              <a:rPr lang="ru-RU" sz="1800" dirty="0" smtClean="0"/>
              <a:t>, 2023. С. 215–217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итячі книги у форматі поп-ап: особливості та секрети створення на learning.u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75724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6215083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Джерело: </a:t>
            </a:r>
            <a:r>
              <a:rPr lang="en-US" dirty="0" smtClean="0"/>
              <a:t>https</a:t>
            </a:r>
            <a:r>
              <a:rPr lang="en-US" dirty="0" smtClean="0"/>
              <a:t>://learning.ua/blog/201908/dytiachi-knyhy-u-formati-pop-ap-osoblyvosti-ta-sekrety-stvorennia/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Як </a:t>
            </a:r>
            <a:r>
              <a:rPr lang="ru-RU" dirty="0" err="1" smtClean="0"/>
              <a:t>виникли</a:t>
            </a:r>
            <a:r>
              <a:rPr lang="ru-RU" dirty="0" smtClean="0"/>
              <a:t> книги у </a:t>
            </a:r>
            <a:r>
              <a:rPr lang="ru-RU" dirty="0" err="1" smtClean="0"/>
              <a:t>поп-ап</a:t>
            </a:r>
            <a:r>
              <a:rPr lang="ru-RU" dirty="0" smtClean="0"/>
              <a:t> </a:t>
            </a:r>
            <a:r>
              <a:rPr lang="ru-RU" dirty="0" err="1" smtClean="0"/>
              <a:t>форматі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err="1" smtClean="0"/>
              <a:t>Виявляється</a:t>
            </a:r>
            <a:r>
              <a:rPr lang="ru-RU" dirty="0" smtClean="0"/>
              <a:t>, </a:t>
            </a:r>
            <a:r>
              <a:rPr lang="ru-RU" dirty="0" err="1" smtClean="0"/>
              <a:t>поп-ап</a:t>
            </a:r>
            <a:r>
              <a:rPr lang="ru-RU" dirty="0" smtClean="0"/>
              <a:t> книги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винайдені</a:t>
            </a:r>
            <a:r>
              <a:rPr lang="ru-RU" dirty="0" smtClean="0"/>
              <a:t> аж </a:t>
            </a:r>
            <a:r>
              <a:rPr lang="ru-RU" dirty="0" err="1" smtClean="0"/>
              <a:t>ніяк</a:t>
            </a:r>
            <a:r>
              <a:rPr lang="ru-RU" dirty="0" smtClean="0"/>
              <a:t> не в </a:t>
            </a:r>
            <a:r>
              <a:rPr lang="ru-RU" dirty="0" err="1" smtClean="0"/>
              <a:t>останні</a:t>
            </a:r>
            <a:r>
              <a:rPr lang="ru-RU" dirty="0" smtClean="0"/>
              <a:t> роки, як 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здатися</a:t>
            </a:r>
            <a:r>
              <a:rPr lang="ru-RU" dirty="0" smtClean="0"/>
              <a:t> на перший </a:t>
            </a:r>
            <a:r>
              <a:rPr lang="ru-RU" dirty="0" err="1" smtClean="0"/>
              <a:t>погляд</a:t>
            </a:r>
            <a:r>
              <a:rPr lang="ru-RU" dirty="0" smtClean="0"/>
              <a:t>. </a:t>
            </a:r>
            <a:r>
              <a:rPr lang="ru-RU" dirty="0" err="1" smtClean="0"/>
              <a:t>Насправді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 диво </a:t>
            </a:r>
            <a:r>
              <a:rPr lang="ru-RU" dirty="0" err="1" smtClean="0"/>
              <a:t>книговидавництва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довгу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/>
              <a:t>цікаву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.</a:t>
            </a:r>
            <a:endParaRPr lang="ru-RU" i="1" dirty="0" smtClean="0"/>
          </a:p>
          <a:p>
            <a:pPr fontAlgn="base"/>
            <a:r>
              <a:rPr lang="ru-RU" dirty="0" err="1" smtClean="0"/>
              <a:t>Перші</a:t>
            </a:r>
            <a:r>
              <a:rPr lang="ru-RU" dirty="0" smtClean="0"/>
              <a:t> книги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рухомими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з’явилися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 </a:t>
            </a:r>
            <a:r>
              <a:rPr lang="ru-RU" b="1" dirty="0" smtClean="0"/>
              <a:t>в ХIII </a:t>
            </a:r>
            <a:r>
              <a:rPr lang="ru-RU" b="1" dirty="0" err="1" smtClean="0"/>
              <a:t>столітті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каталонський</a:t>
            </a:r>
            <a:r>
              <a:rPr lang="ru-RU" dirty="0" smtClean="0"/>
              <a:t> поет та </a:t>
            </a:r>
            <a:r>
              <a:rPr lang="ru-RU" dirty="0" err="1" smtClean="0"/>
              <a:t>філософ</a:t>
            </a:r>
            <a:r>
              <a:rPr lang="ru-RU" dirty="0" smtClean="0"/>
              <a:t> </a:t>
            </a:r>
            <a:r>
              <a:rPr lang="ru-RU" dirty="0" err="1" smtClean="0"/>
              <a:t>епохи</a:t>
            </a:r>
            <a:r>
              <a:rPr lang="ru-RU" dirty="0" smtClean="0"/>
              <a:t> </a:t>
            </a:r>
            <a:r>
              <a:rPr lang="ru-RU" dirty="0" err="1" smtClean="0"/>
              <a:t>Середньовіччя</a:t>
            </a:r>
            <a:r>
              <a:rPr lang="ru-RU" dirty="0" smtClean="0"/>
              <a:t> </a:t>
            </a:r>
            <a:r>
              <a:rPr lang="ru-RU" b="1" dirty="0" err="1" smtClean="0"/>
              <a:t>Раймунд</a:t>
            </a:r>
            <a:r>
              <a:rPr lang="ru-RU" b="1" dirty="0" smtClean="0"/>
              <a:t> </a:t>
            </a:r>
            <a:r>
              <a:rPr lang="ru-RU" b="1" dirty="0" err="1" smtClean="0"/>
              <a:t>Луллій</a:t>
            </a:r>
            <a:r>
              <a:rPr lang="ru-RU" dirty="0" smtClean="0"/>
              <a:t> створив </a:t>
            </a:r>
            <a:r>
              <a:rPr lang="ru-RU" dirty="0" err="1" smtClean="0"/>
              <a:t>рухомі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(</a:t>
            </a:r>
            <a:r>
              <a:rPr lang="ru-RU" dirty="0" err="1" smtClean="0"/>
              <a:t>паперові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на </a:t>
            </a:r>
            <a:r>
              <a:rPr lang="ru-RU" dirty="0" err="1" smtClean="0"/>
              <a:t>основі</a:t>
            </a:r>
            <a:r>
              <a:rPr lang="ru-RU" dirty="0" smtClean="0"/>
              <a:t> дискового </a:t>
            </a:r>
            <a:r>
              <a:rPr lang="ru-RU" dirty="0" err="1" smtClean="0"/>
              <a:t>механізму</a:t>
            </a:r>
            <a:r>
              <a:rPr lang="ru-RU" dirty="0" smtClean="0"/>
              <a:t>) для </a:t>
            </a:r>
            <a:r>
              <a:rPr lang="ru-RU" dirty="0" err="1" smtClean="0"/>
              <a:t>ілюстрації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астрологічної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.</a:t>
            </a:r>
            <a:endParaRPr lang="ru-RU" i="1" dirty="0" smtClean="0"/>
          </a:p>
          <a:p>
            <a:pPr lvl="0" fontAlgn="base"/>
            <a:r>
              <a:rPr lang="ru-RU" dirty="0" err="1" smtClean="0"/>
              <a:t>Пізніше</a:t>
            </a:r>
            <a:r>
              <a:rPr lang="ru-RU" dirty="0" smtClean="0"/>
              <a:t> формат </a:t>
            </a:r>
            <a:r>
              <a:rPr lang="ru-RU" dirty="0" err="1" smtClean="0"/>
              <a:t>об’ємних</a:t>
            </a:r>
            <a:r>
              <a:rPr lang="ru-RU" dirty="0" smtClean="0"/>
              <a:t> книг </a:t>
            </a:r>
            <a:r>
              <a:rPr lang="ru-RU" dirty="0" err="1" smtClean="0"/>
              <a:t>застосовувався</a:t>
            </a:r>
            <a:r>
              <a:rPr lang="ru-RU" dirty="0" smtClean="0"/>
              <a:t> </a:t>
            </a:r>
            <a:r>
              <a:rPr lang="ru-RU" b="1" dirty="0" smtClean="0"/>
              <a:t>медиками </a:t>
            </a:r>
            <a:r>
              <a:rPr lang="ru-RU" dirty="0" smtClean="0"/>
              <a:t>для </a:t>
            </a:r>
            <a:r>
              <a:rPr lang="ru-RU" dirty="0" err="1" smtClean="0"/>
              <a:t>анатомічних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, а 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b="1" dirty="0" err="1" smtClean="0"/>
              <a:t>архітекторами</a:t>
            </a:r>
            <a:r>
              <a:rPr lang="ru-RU" b="1" dirty="0" smtClean="0"/>
              <a:t>, астрономами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 </a:t>
            </a:r>
            <a:r>
              <a:rPr lang="ru-RU" dirty="0" err="1" smtClean="0"/>
              <a:t>видання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/>
              <a:t>хитромудрі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.</a:t>
            </a:r>
            <a:endParaRPr lang="ru-RU" i="1" dirty="0" smtClean="0"/>
          </a:p>
          <a:p>
            <a:pPr fontAlgn="base"/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відзначити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 </a:t>
            </a:r>
            <a:r>
              <a:rPr lang="ru-RU" dirty="0" err="1" smtClean="0"/>
              <a:t>перші</a:t>
            </a:r>
            <a:r>
              <a:rPr lang="ru-RU" dirty="0" smtClean="0"/>
              <a:t> книги у </a:t>
            </a:r>
            <a:r>
              <a:rPr lang="ru-RU" dirty="0" err="1" smtClean="0"/>
              <a:t>форматі</a:t>
            </a:r>
            <a:r>
              <a:rPr lang="ru-RU" dirty="0" smtClean="0"/>
              <a:t> </a:t>
            </a:r>
            <a:r>
              <a:rPr lang="ru-RU" dirty="0" err="1" smtClean="0"/>
              <a:t>поп-ап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b="1" dirty="0" smtClean="0"/>
              <a:t> </a:t>
            </a:r>
            <a:r>
              <a:rPr lang="ru-RU" b="1" dirty="0" err="1" smtClean="0"/>
              <a:t>суто</a:t>
            </a:r>
            <a:r>
              <a:rPr lang="ru-RU" b="1" dirty="0" smtClean="0"/>
              <a:t> </a:t>
            </a:r>
            <a:r>
              <a:rPr lang="ru-RU" b="1" dirty="0" err="1" smtClean="0"/>
              <a:t>науковими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створювали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 </a:t>
            </a:r>
            <a:r>
              <a:rPr lang="ru-RU" dirty="0" err="1" smtClean="0"/>
              <a:t>зовсім</a:t>
            </a:r>
            <a:r>
              <a:rPr lang="ru-RU" dirty="0" smtClean="0"/>
              <a:t> не для </a:t>
            </a:r>
            <a:r>
              <a:rPr lang="ru-RU" dirty="0" err="1" smtClean="0"/>
              <a:t>дітей</a:t>
            </a:r>
            <a:r>
              <a:rPr lang="ru-RU" dirty="0" smtClean="0"/>
              <a:t>. А от </a:t>
            </a:r>
            <a:r>
              <a:rPr lang="ru-RU" b="1" dirty="0" err="1" smtClean="0"/>
              <a:t>перші</a:t>
            </a:r>
            <a:r>
              <a:rPr lang="ru-RU" b="1" dirty="0" smtClean="0"/>
              <a:t> </a:t>
            </a:r>
            <a:r>
              <a:rPr lang="ru-RU" b="1" dirty="0" err="1" smtClean="0"/>
              <a:t>дитячі</a:t>
            </a:r>
            <a:r>
              <a:rPr lang="ru-RU" b="1" dirty="0" smtClean="0"/>
              <a:t> «</a:t>
            </a:r>
            <a:r>
              <a:rPr lang="ru-RU" b="1" dirty="0" err="1" smtClean="0"/>
              <a:t>живі</a:t>
            </a:r>
            <a:r>
              <a:rPr lang="ru-RU" b="1" dirty="0" smtClean="0"/>
              <a:t>» </a:t>
            </a:r>
            <a:r>
              <a:rPr lang="ru-RU" b="1" dirty="0" err="1" smtClean="0"/>
              <a:t>казки</a:t>
            </a:r>
            <a:r>
              <a:rPr lang="ru-RU" b="1" dirty="0" smtClean="0"/>
              <a:t> </a:t>
            </a:r>
            <a:r>
              <a:rPr lang="ru-RU" dirty="0" err="1" smtClean="0"/>
              <a:t>з’явилися</a:t>
            </a:r>
            <a:r>
              <a:rPr lang="ru-RU" dirty="0" smtClean="0"/>
              <a:t> в </a:t>
            </a:r>
            <a:r>
              <a:rPr lang="ru-RU" dirty="0" err="1" smtClean="0"/>
              <a:t>Англії</a:t>
            </a:r>
            <a:r>
              <a:rPr lang="ru-RU" dirty="0" smtClean="0"/>
              <a:t> та </a:t>
            </a:r>
            <a:r>
              <a:rPr lang="ru-RU" dirty="0" err="1" smtClean="0"/>
              <a:t>Німеччині</a:t>
            </a:r>
            <a:r>
              <a:rPr lang="ru-RU" dirty="0" smtClean="0"/>
              <a:t> у ХІХ </a:t>
            </a:r>
            <a:r>
              <a:rPr lang="ru-RU" dirty="0" err="1" smtClean="0"/>
              <a:t>столітті</a:t>
            </a:r>
            <a:r>
              <a:rPr lang="ru-RU" dirty="0" smtClean="0"/>
              <a:t>. І </a:t>
            </a:r>
            <a:r>
              <a:rPr lang="ru-RU" dirty="0" err="1" smtClean="0"/>
              <a:t>вже</a:t>
            </a:r>
            <a:r>
              <a:rPr lang="ru-RU" dirty="0" smtClean="0"/>
              <a:t> до 30-х </a:t>
            </a:r>
            <a:r>
              <a:rPr lang="ru-RU" dirty="0" err="1" smtClean="0"/>
              <a:t>років</a:t>
            </a:r>
            <a:r>
              <a:rPr lang="ru-RU" dirty="0" smtClean="0"/>
              <a:t> XX ст. </a:t>
            </a:r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поп-ап</a:t>
            </a:r>
            <a:r>
              <a:rPr lang="ru-RU" dirty="0" smtClean="0"/>
              <a:t> </a:t>
            </a:r>
            <a:r>
              <a:rPr lang="ru-RU" dirty="0" err="1" smtClean="0"/>
              <a:t>міцно</a:t>
            </a:r>
            <a:r>
              <a:rPr lang="ru-RU" dirty="0" smtClean="0"/>
              <a:t> </a:t>
            </a:r>
            <a:r>
              <a:rPr lang="ru-RU" dirty="0" err="1" smtClean="0"/>
              <a:t>закріпилася</a:t>
            </a:r>
            <a:r>
              <a:rPr lang="ru-RU" dirty="0" smtClean="0"/>
              <a:t> в </a:t>
            </a:r>
            <a:r>
              <a:rPr lang="ru-RU" dirty="0" err="1" smtClean="0"/>
              <a:t>дитячому</a:t>
            </a:r>
            <a:r>
              <a:rPr lang="ru-RU" dirty="0" smtClean="0"/>
              <a:t> </a:t>
            </a:r>
            <a:r>
              <a:rPr lang="ru-RU" dirty="0" err="1" smtClean="0"/>
              <a:t>книговиданні</a:t>
            </a:r>
            <a:r>
              <a:rPr lang="ru-RU" dirty="0" smtClean="0"/>
              <a:t> </a:t>
            </a:r>
            <a:r>
              <a:rPr lang="en-US" dirty="0" smtClean="0"/>
              <a:t>[1]</a:t>
            </a:r>
            <a:r>
              <a:rPr lang="ru-RU" dirty="0" smtClean="0"/>
              <a:t>.</a:t>
            </a:r>
            <a:endParaRPr lang="ru-RU" i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Дитячі книжки у форматі поп-ап: тренди, історія, шедевр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191250" cy="3581400"/>
          </a:xfrm>
          <a:prstGeom prst="rect">
            <a:avLst/>
          </a:prstGeom>
          <a:noFill/>
        </p:spPr>
      </p:pic>
      <p:pic>
        <p:nvPicPr>
          <p:cNvPr id="101380" name="Picture 4" descr="3D книжки как произведение искусства - Пром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162869"/>
            <a:ext cx="4071934" cy="3485576"/>
          </a:xfrm>
          <a:prstGeom prst="rect">
            <a:avLst/>
          </a:prstGeom>
          <a:noFill/>
        </p:spPr>
      </p:pic>
      <p:pic>
        <p:nvPicPr>
          <p:cNvPr id="101382" name="Picture 6" descr="Pop-up Book/ 3d Book For Children Learning Or Entertaining - Buy Pop Up  Books,3d Pop Up Books For Learning Or Entertaining,Children Pop Up Books  Product on Alibaba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00497"/>
            <a:ext cx="2857520" cy="2857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543824" cy="6170008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Великий </a:t>
            </a:r>
            <a:r>
              <a:rPr lang="ru-RU" dirty="0" err="1" smtClean="0"/>
              <a:t>стрибок</a:t>
            </a:r>
            <a:r>
              <a:rPr lang="ru-RU" dirty="0" smtClean="0"/>
              <a:t> </a:t>
            </a:r>
            <a:r>
              <a:rPr lang="ru-RU" dirty="0" err="1" smtClean="0"/>
              <a:t>уперед</a:t>
            </a:r>
            <a:r>
              <a:rPr lang="ru-RU" dirty="0" smtClean="0"/>
              <a:t> у 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дитячих</a:t>
            </a:r>
            <a:r>
              <a:rPr lang="ru-RU" dirty="0" smtClean="0"/>
              <a:t> </a:t>
            </a:r>
            <a:r>
              <a:rPr lang="ru-RU" dirty="0" err="1" smtClean="0"/>
              <a:t>об’ємних</a:t>
            </a:r>
            <a:r>
              <a:rPr lang="ru-RU" dirty="0" smtClean="0"/>
              <a:t> книг </a:t>
            </a:r>
            <a:r>
              <a:rPr lang="ru-RU" dirty="0" err="1" smtClean="0"/>
              <a:t>стався</a:t>
            </a:r>
            <a:r>
              <a:rPr lang="ru-RU" dirty="0" smtClean="0"/>
              <a:t> в </a:t>
            </a:r>
            <a:r>
              <a:rPr lang="ru-RU" b="1" dirty="0" smtClean="0"/>
              <a:t>1929 </a:t>
            </a:r>
            <a:r>
              <a:rPr lang="ru-RU" b="1" dirty="0" err="1" smtClean="0"/>
              <a:t>році</a:t>
            </a:r>
            <a:r>
              <a:rPr lang="ru-RU" b="1" dirty="0" smtClean="0"/>
              <a:t>,</a:t>
            </a:r>
            <a:r>
              <a:rPr lang="ru-RU" dirty="0" smtClean="0"/>
              <a:t> коли </a:t>
            </a:r>
            <a:r>
              <a:rPr lang="ru-RU" dirty="0" err="1" smtClean="0"/>
              <a:t>англійський</a:t>
            </a:r>
            <a:r>
              <a:rPr lang="ru-RU" dirty="0" smtClean="0"/>
              <a:t> редактор </a:t>
            </a:r>
            <a:r>
              <a:rPr lang="ru-RU" b="1" dirty="0" err="1" smtClean="0"/>
              <a:t>Луї</a:t>
            </a:r>
            <a:r>
              <a:rPr lang="ru-RU" b="1" dirty="0" smtClean="0"/>
              <a:t> Жиро </a:t>
            </a:r>
            <a:r>
              <a:rPr lang="ru-RU" dirty="0" smtClean="0"/>
              <a:t>почав </a:t>
            </a:r>
            <a:r>
              <a:rPr lang="ru-RU" dirty="0" err="1" smtClean="0"/>
              <a:t>випускати</a:t>
            </a:r>
            <a:r>
              <a:rPr lang="ru-RU" dirty="0" smtClean="0"/>
              <a:t> </a:t>
            </a:r>
            <a:r>
              <a:rPr lang="ru-RU" dirty="0" err="1" smtClean="0"/>
              <a:t>щорічний</a:t>
            </a:r>
            <a:r>
              <a:rPr lang="ru-RU" dirty="0" smtClean="0"/>
              <a:t> </a:t>
            </a:r>
            <a:r>
              <a:rPr lang="ru-RU" dirty="0" err="1" smtClean="0"/>
              <a:t>збірник</a:t>
            </a:r>
            <a:r>
              <a:rPr lang="ru-RU" dirty="0" smtClean="0"/>
              <a:t> </a:t>
            </a:r>
            <a:r>
              <a:rPr lang="ru-RU" dirty="0" err="1" smtClean="0"/>
              <a:t>дитячих</a:t>
            </a:r>
            <a:r>
              <a:rPr lang="ru-RU" dirty="0" smtClean="0"/>
              <a:t> </a:t>
            </a:r>
            <a:r>
              <a:rPr lang="ru-RU" dirty="0" err="1" smtClean="0"/>
              <a:t>оповідань</a:t>
            </a:r>
            <a:r>
              <a:rPr lang="ru-RU" dirty="0" smtClean="0"/>
              <a:t> «</a:t>
            </a:r>
            <a:r>
              <a:rPr lang="ru-RU" dirty="0" err="1" smtClean="0"/>
              <a:t>Daily</a:t>
            </a:r>
            <a:r>
              <a:rPr lang="ru-RU" dirty="0" smtClean="0"/>
              <a:t> </a:t>
            </a:r>
            <a:r>
              <a:rPr lang="ru-RU" dirty="0" err="1" smtClean="0"/>
              <a:t>Express</a:t>
            </a:r>
            <a:r>
              <a:rPr lang="ru-RU" dirty="0" smtClean="0"/>
              <a:t> </a:t>
            </a:r>
            <a:r>
              <a:rPr lang="ru-RU" dirty="0" err="1" smtClean="0"/>
              <a:t>Children’s</a:t>
            </a:r>
            <a:r>
              <a:rPr lang="ru-RU" dirty="0" smtClean="0"/>
              <a:t> </a:t>
            </a:r>
            <a:r>
              <a:rPr lang="ru-RU" dirty="0" err="1" smtClean="0"/>
              <a:t>Annual</a:t>
            </a:r>
            <a:r>
              <a:rPr lang="ru-RU" dirty="0" smtClean="0"/>
              <a:t>» (1929-1949).</a:t>
            </a:r>
            <a:endParaRPr lang="ru-RU" i="1" dirty="0" smtClean="0"/>
          </a:p>
          <a:p>
            <a:pPr lvl="0" fontAlgn="base"/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 17 </a:t>
            </a:r>
            <a:r>
              <a:rPr lang="ru-RU" dirty="0" err="1" smtClean="0"/>
              <a:t>видань</a:t>
            </a:r>
            <a:r>
              <a:rPr lang="ru-RU" dirty="0" smtClean="0"/>
              <a:t> </a:t>
            </a:r>
            <a:r>
              <a:rPr lang="ru-RU" dirty="0" err="1" smtClean="0"/>
              <a:t>Луї</a:t>
            </a:r>
            <a:r>
              <a:rPr lang="ru-RU" dirty="0" smtClean="0"/>
              <a:t> Жиро </a:t>
            </a:r>
            <a:r>
              <a:rPr lang="ru-RU" dirty="0" err="1" smtClean="0"/>
              <a:t>вважаються</a:t>
            </a:r>
            <a:r>
              <a:rPr lang="ru-RU" dirty="0" smtClean="0"/>
              <a:t> </a:t>
            </a:r>
            <a:r>
              <a:rPr lang="ru-RU" b="1" dirty="0" smtClean="0"/>
              <a:t>першими </a:t>
            </a:r>
            <a:r>
              <a:rPr lang="ru-RU" b="1" dirty="0" err="1" smtClean="0"/>
              <a:t>справжніми</a:t>
            </a:r>
            <a:r>
              <a:rPr lang="ru-RU" b="1" dirty="0" smtClean="0"/>
              <a:t> </a:t>
            </a:r>
            <a:r>
              <a:rPr lang="ru-RU" b="1" dirty="0" err="1" smtClean="0"/>
              <a:t>поп-ап</a:t>
            </a:r>
            <a:r>
              <a:rPr lang="ru-RU" b="1" dirty="0" smtClean="0"/>
              <a:t> книгами для </a:t>
            </a:r>
            <a:r>
              <a:rPr lang="ru-RU" b="1" dirty="0" err="1" smtClean="0"/>
              <a:t>дітей</a:t>
            </a:r>
            <a:r>
              <a:rPr lang="ru-RU" b="1" dirty="0" smtClean="0"/>
              <a:t>,</a:t>
            </a:r>
            <a:r>
              <a:rPr lang="ru-RU" dirty="0" smtClean="0"/>
              <a:t> тому </a:t>
            </a:r>
            <a:r>
              <a:rPr lang="ru-RU" dirty="0" err="1" smtClean="0"/>
              <a:t>що</a:t>
            </a:r>
            <a:r>
              <a:rPr lang="ru-RU" dirty="0" smtClean="0"/>
              <a:t> 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спливаючі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переглянути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кутів</a:t>
            </a:r>
            <a:r>
              <a:rPr lang="ru-RU" dirty="0" smtClean="0"/>
              <a:t> (на 360 </a:t>
            </a:r>
            <a:r>
              <a:rPr lang="ru-RU" dirty="0" err="1" smtClean="0"/>
              <a:t>градусів</a:t>
            </a:r>
            <a:r>
              <a:rPr lang="ru-RU" dirty="0" smtClean="0"/>
              <a:t>), а не 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лицьовою</a:t>
            </a:r>
            <a:r>
              <a:rPr lang="ru-RU" dirty="0" smtClean="0"/>
              <a:t> стороною, </a:t>
            </a:r>
            <a:r>
              <a:rPr lang="ru-RU" dirty="0" err="1" smtClean="0"/>
              <a:t>оберненою</a:t>
            </a:r>
            <a:r>
              <a:rPr lang="ru-RU" dirty="0" smtClean="0"/>
              <a:t> до </a:t>
            </a:r>
            <a:r>
              <a:rPr lang="ru-RU" dirty="0" err="1" smtClean="0"/>
              <a:t>глядача</a:t>
            </a:r>
            <a:r>
              <a:rPr lang="en-US" dirty="0" smtClean="0"/>
              <a:t> </a:t>
            </a:r>
            <a:r>
              <a:rPr lang="en-US" dirty="0" smtClean="0"/>
              <a:t>[1]</a:t>
            </a:r>
            <a:r>
              <a:rPr lang="ru-RU" dirty="0" smtClean="0"/>
              <a:t>.</a:t>
            </a:r>
            <a:endParaRPr lang="ru-RU" i="1" dirty="0" smtClean="0"/>
          </a:p>
          <a:p>
            <a:pPr lvl="0" fontAlgn="base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Ribbon Books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Blue Ribbon Books</a:t>
            </a:r>
            <a:r>
              <a:rPr lang="en-US" dirty="0" smtClean="0"/>
              <a:t> — </a:t>
            </a:r>
            <a:r>
              <a:rPr lang="ru-RU" dirty="0" err="1" smtClean="0"/>
              <a:t>американське</a:t>
            </a:r>
            <a:r>
              <a:rPr lang="ru-RU" dirty="0" smtClean="0"/>
              <a:t> </a:t>
            </a:r>
            <a:r>
              <a:rPr lang="ru-RU" dirty="0" err="1" smtClean="0"/>
              <a:t>видавництво</a:t>
            </a:r>
            <a:r>
              <a:rPr lang="ru-RU" dirty="0" smtClean="0"/>
              <a:t>, </a:t>
            </a:r>
            <a:r>
              <a:rPr lang="ru-RU" dirty="0" err="1" smtClean="0"/>
              <a:t>засноване</a:t>
            </a:r>
            <a:r>
              <a:rPr lang="ru-RU" dirty="0" smtClean="0"/>
              <a:t> в </a:t>
            </a:r>
            <a:r>
              <a:rPr lang="ru-RU" dirty="0" err="1" smtClean="0"/>
              <a:t>Гарден-Сіті</a:t>
            </a:r>
            <a:r>
              <a:rPr lang="ru-RU" dirty="0" smtClean="0"/>
              <a:t>, штат </a:t>
            </a:r>
            <a:r>
              <a:rPr lang="ru-RU" dirty="0" smtClean="0"/>
              <a:t>Нью-Йорк, у </a:t>
            </a:r>
            <a:r>
              <a:rPr lang="ru-RU" dirty="0" smtClean="0"/>
              <a:t>1930 </a:t>
            </a:r>
            <a:r>
              <a:rPr lang="ru-RU" dirty="0" err="1" smtClean="0"/>
              <a:t>році</a:t>
            </a:r>
            <a:r>
              <a:rPr lang="ru-RU" dirty="0" smtClean="0"/>
              <a:t> «</a:t>
            </a:r>
            <a:r>
              <a:rPr lang="ru-RU" dirty="0" err="1" smtClean="0"/>
              <a:t>консорціумом</a:t>
            </a:r>
            <a:r>
              <a:rPr lang="ru-RU" dirty="0" smtClean="0"/>
              <a:t> </a:t>
            </a:r>
            <a:r>
              <a:rPr lang="ru-RU" dirty="0" err="1" smtClean="0"/>
              <a:t>видавців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Dodd </a:t>
            </a:r>
            <a:r>
              <a:rPr lang="en-US" dirty="0" smtClean="0"/>
              <a:t>&amp; </a:t>
            </a:r>
            <a:r>
              <a:rPr lang="en-US" dirty="0" smtClean="0"/>
              <a:t>Mead,</a:t>
            </a:r>
            <a:r>
              <a:rPr lang="en-US" dirty="0" smtClean="0"/>
              <a:t> Harcourt &amp; </a:t>
            </a:r>
            <a:r>
              <a:rPr lang="en-US" dirty="0" smtClean="0"/>
              <a:t>Brace,</a:t>
            </a:r>
            <a:r>
              <a:rPr lang="en-US" dirty="0" smtClean="0"/>
              <a:t> </a:t>
            </a:r>
            <a:r>
              <a:rPr lang="en-US" dirty="0" smtClean="0"/>
              <a:t>Harper</a:t>
            </a:r>
            <a:r>
              <a:rPr lang="uk-UA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en-US" dirty="0" smtClean="0"/>
              <a:t>Little, </a:t>
            </a:r>
            <a:r>
              <a:rPr lang="en-US" dirty="0" smtClean="0"/>
              <a:t>Brown) </a:t>
            </a:r>
            <a:r>
              <a:rPr lang="ru-RU" dirty="0" smtClean="0"/>
              <a:t>як </a:t>
            </a:r>
            <a:r>
              <a:rPr lang="ru-RU" dirty="0" err="1" smtClean="0"/>
              <a:t>видавництво</a:t>
            </a:r>
            <a:r>
              <a:rPr lang="ru-RU" dirty="0" smtClean="0"/>
              <a:t> для </a:t>
            </a:r>
            <a:r>
              <a:rPr lang="ru-RU" dirty="0" err="1" smtClean="0"/>
              <a:t>перевидання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конкурувати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en-US" dirty="0" err="1" smtClean="0"/>
              <a:t>Grosset</a:t>
            </a:r>
            <a:r>
              <a:rPr lang="en-US" dirty="0" smtClean="0"/>
              <a:t> &amp; </a:t>
            </a:r>
            <a:r>
              <a:rPr lang="en-US" dirty="0" smtClean="0"/>
              <a:t>Dunlap».</a:t>
            </a:r>
            <a:endParaRPr lang="en-US" dirty="0" smtClean="0"/>
          </a:p>
          <a:p>
            <a:r>
              <a:rPr lang="ru-RU" dirty="0" smtClean="0"/>
              <a:t>Альфред </a:t>
            </a:r>
            <a:r>
              <a:rPr lang="ru-RU" dirty="0" err="1" smtClean="0"/>
              <a:t>Харкорт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Юджин </a:t>
            </a:r>
            <a:r>
              <a:rPr lang="ru-RU" dirty="0" err="1" smtClean="0"/>
              <a:t>Рейнал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. У 1933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Рейнал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повний</a:t>
            </a:r>
            <a:r>
              <a:rPr lang="ru-RU" dirty="0" smtClean="0"/>
              <a:t> контроль над </a:t>
            </a:r>
            <a:r>
              <a:rPr lang="ru-RU" dirty="0" err="1" smtClean="0"/>
              <a:t>компанією</a:t>
            </a:r>
            <a:r>
              <a:rPr lang="ru-RU" dirty="0" smtClean="0"/>
              <a:t>. У 1937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en-US" dirty="0" smtClean="0"/>
              <a:t>Blue Ribbon </a:t>
            </a:r>
            <a:r>
              <a:rPr lang="ru-RU" dirty="0" err="1" smtClean="0"/>
              <a:t>придбала</a:t>
            </a:r>
            <a:r>
              <a:rPr lang="ru-RU" dirty="0" smtClean="0"/>
              <a:t> список </a:t>
            </a:r>
            <a:r>
              <a:rPr lang="ru-RU" dirty="0" err="1" smtClean="0"/>
              <a:t>видавництва</a:t>
            </a:r>
            <a:r>
              <a:rPr lang="ru-RU" dirty="0" smtClean="0"/>
              <a:t> А. Л. </a:t>
            </a:r>
            <a:r>
              <a:rPr lang="ru-RU" dirty="0" smtClean="0"/>
              <a:t>Берта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продовжила</a:t>
            </a:r>
            <a:r>
              <a:rPr lang="ru-RU" dirty="0" smtClean="0"/>
              <a:t> </a:t>
            </a:r>
            <a:r>
              <a:rPr lang="ru-RU" dirty="0" err="1" smtClean="0"/>
              <a:t>публікацію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книг А. Л. Берта, назвавши </a:t>
            </a:r>
            <a:r>
              <a:rPr lang="ru-RU" dirty="0" err="1" smtClean="0"/>
              <a:t>їх</a:t>
            </a:r>
            <a:r>
              <a:rPr lang="ru-RU" dirty="0" smtClean="0"/>
              <a:t> «Книга Берта». У 1939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en-US" dirty="0" smtClean="0"/>
              <a:t>Blue </a:t>
            </a:r>
            <a:r>
              <a:rPr lang="en-US" dirty="0" smtClean="0"/>
              <a:t>Ribbon Books </a:t>
            </a:r>
            <a:r>
              <a:rPr lang="ru-RU" dirty="0" smtClean="0"/>
              <a:t>продала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активи</a:t>
            </a:r>
            <a:r>
              <a:rPr lang="ru-RU" dirty="0" smtClean="0"/>
              <a:t> та права на </a:t>
            </a:r>
            <a:r>
              <a:rPr lang="ru-RU" dirty="0" err="1" smtClean="0"/>
              <a:t>відтворення</a:t>
            </a:r>
            <a:r>
              <a:rPr lang="ru-RU" dirty="0" smtClean="0"/>
              <a:t> </a:t>
            </a:r>
            <a:r>
              <a:rPr lang="en-US" dirty="0" smtClean="0"/>
              <a:t>Doubleday, Doran &amp; </a:t>
            </a:r>
            <a:r>
              <a:rPr lang="en-US" dirty="0" smtClean="0"/>
              <a:t>Company [2].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Спливаючі</a:t>
            </a:r>
            <a:r>
              <a:rPr lang="ru-RU" dirty="0" smtClean="0"/>
              <a:t> </a:t>
            </a:r>
            <a:r>
              <a:rPr lang="ru-RU" dirty="0" smtClean="0"/>
              <a:t>книги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8215370" cy="5248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Фірма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інноваційним</a:t>
            </a:r>
            <a:r>
              <a:rPr lang="ru-RU" dirty="0" smtClean="0"/>
              <a:t> </a:t>
            </a:r>
            <a:r>
              <a:rPr lang="ru-RU" dirty="0" err="1" smtClean="0"/>
              <a:t>виробництвом</a:t>
            </a:r>
            <a:r>
              <a:rPr lang="ru-RU" dirty="0" smtClean="0"/>
              <a:t> </a:t>
            </a:r>
            <a:r>
              <a:rPr lang="ru-RU" dirty="0" err="1" smtClean="0"/>
              <a:t>дитячих</a:t>
            </a:r>
            <a:r>
              <a:rPr lang="ru-RU" dirty="0" smtClean="0"/>
              <a:t> </a:t>
            </a:r>
            <a:r>
              <a:rPr lang="ru-RU" dirty="0" err="1" smtClean="0"/>
              <a:t>книжок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рухомими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спливаючими</a:t>
            </a:r>
            <a:r>
              <a:rPr lang="ru-RU" dirty="0" smtClean="0"/>
              <a:t> </a:t>
            </a:r>
            <a:r>
              <a:rPr lang="ru-RU" dirty="0" err="1" smtClean="0"/>
              <a:t>вікнами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визнаний</a:t>
            </a:r>
            <a:r>
              <a:rPr lang="ru-RU" dirty="0" smtClean="0"/>
              <a:t> першим </a:t>
            </a:r>
            <a:r>
              <a:rPr lang="ru-RU" dirty="0" err="1" smtClean="0"/>
              <a:t>американським</a:t>
            </a:r>
            <a:r>
              <a:rPr lang="ru-RU" dirty="0" smtClean="0"/>
              <a:t> </a:t>
            </a:r>
            <a:r>
              <a:rPr lang="ru-RU" dirty="0" err="1" smtClean="0"/>
              <a:t>видавцем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назвав торговою маркою </a:t>
            </a:r>
            <a:r>
              <a:rPr lang="ru-RU" dirty="0" err="1" smtClean="0"/>
              <a:t>термін</a:t>
            </a:r>
            <a:r>
              <a:rPr lang="ru-RU" dirty="0" smtClean="0"/>
              <a:t> «</a:t>
            </a:r>
            <a:r>
              <a:rPr lang="ru-RU" dirty="0" err="1" smtClean="0"/>
              <a:t>спливаюче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» для </a:t>
            </a:r>
            <a:r>
              <a:rPr lang="ru-RU" dirty="0" err="1" smtClean="0"/>
              <a:t>своїх</a:t>
            </a:r>
            <a:r>
              <a:rPr lang="ru-RU" dirty="0" smtClean="0"/>
              <a:t> </a:t>
            </a:r>
            <a:r>
              <a:rPr lang="ru-RU" i="1" dirty="0" err="1" smtClean="0"/>
              <a:t>ілюстрованих</a:t>
            </a:r>
            <a:r>
              <a:rPr lang="ru-RU" i="1" dirty="0" smtClean="0"/>
              <a:t> </a:t>
            </a:r>
            <a:r>
              <a:rPr lang="ru-RU" i="1" dirty="0" err="1" smtClean="0"/>
              <a:t>спливаючих</a:t>
            </a:r>
            <a:r>
              <a:rPr lang="ru-RU" i="1" dirty="0" smtClean="0"/>
              <a:t> </a:t>
            </a:r>
            <a:r>
              <a:rPr lang="ru-RU" i="1" dirty="0" err="1" smtClean="0"/>
              <a:t>видань</a:t>
            </a:r>
            <a:r>
              <a:rPr lang="ru-RU" dirty="0" smtClean="0"/>
              <a:t>. </a:t>
            </a:r>
            <a:r>
              <a:rPr lang="ru-RU" dirty="0" err="1" smtClean="0"/>
              <a:t>Видавництво</a:t>
            </a:r>
            <a:r>
              <a:rPr lang="ru-RU" dirty="0" smtClean="0"/>
              <a:t> </a:t>
            </a:r>
            <a:r>
              <a:rPr lang="en-US" dirty="0" smtClean="0"/>
              <a:t>Blue Ribbon Books </a:t>
            </a:r>
            <a:r>
              <a:rPr lang="ru-RU" dirty="0" err="1" smtClean="0"/>
              <a:t>співпрацювало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Гарольдом Б. </a:t>
            </a:r>
            <a:r>
              <a:rPr lang="ru-RU" dirty="0" err="1" smtClean="0"/>
              <a:t>Ленцем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зіграв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в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поп-ап</a:t>
            </a:r>
            <a:r>
              <a:rPr lang="ru-RU" dirty="0" smtClean="0"/>
              <a:t> книг. </a:t>
            </a:r>
            <a:r>
              <a:rPr lang="ru-RU" dirty="0" err="1" smtClean="0"/>
              <a:t>Ленц</a:t>
            </a:r>
            <a:r>
              <a:rPr lang="ru-RU" dirty="0" smtClean="0"/>
              <a:t> створив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художнє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розробку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механізмів</a:t>
            </a:r>
            <a:r>
              <a:rPr lang="ru-RU" dirty="0" smtClean="0"/>
              <a:t> </a:t>
            </a:r>
            <a:r>
              <a:rPr lang="ru-RU" dirty="0" err="1" smtClean="0"/>
              <a:t>висування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зробило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книги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популярними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колекціонерів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книг, </a:t>
            </a:r>
            <a:r>
              <a:rPr lang="ru-RU" dirty="0" err="1" smtClean="0"/>
              <a:t>створених</a:t>
            </a:r>
            <a:r>
              <a:rPr lang="ru-RU" dirty="0" smtClean="0"/>
              <a:t> </a:t>
            </a:r>
            <a:r>
              <a:rPr lang="en-US" dirty="0" smtClean="0"/>
              <a:t>Blue Ribbon, </a:t>
            </a:r>
            <a:r>
              <a:rPr lang="ru-RU" dirty="0" err="1" smtClean="0"/>
              <a:t>включають</a:t>
            </a:r>
            <a:r>
              <a:rPr lang="ru-RU" dirty="0" smtClean="0"/>
              <a:t> *</a:t>
            </a:r>
            <a:r>
              <a:rPr lang="en-US" dirty="0" smtClean="0"/>
              <a:t>The "Pop-Up" Pinocchio* (1932) </a:t>
            </a:r>
            <a:r>
              <a:rPr lang="ru-RU" dirty="0" err="1" smtClean="0"/>
              <a:t>і</a:t>
            </a:r>
            <a:r>
              <a:rPr lang="ru-RU" dirty="0" smtClean="0"/>
              <a:t> *</a:t>
            </a:r>
            <a:r>
              <a:rPr lang="en-US" dirty="0" smtClean="0"/>
              <a:t>The "Pop-Up" Cinderella* (1933),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детальними</a:t>
            </a:r>
            <a:r>
              <a:rPr lang="ru-RU" dirty="0" smtClean="0"/>
              <a:t> </a:t>
            </a:r>
            <a:r>
              <a:rPr lang="ru-RU" dirty="0" err="1" smtClean="0"/>
              <a:t>ілюстраціями</a:t>
            </a:r>
            <a:r>
              <a:rPr lang="ru-RU" dirty="0" smtClean="0"/>
              <a:t> та </a:t>
            </a:r>
            <a:r>
              <a:rPr lang="ru-RU" dirty="0" err="1" smtClean="0"/>
              <a:t>інтерактивною</a:t>
            </a:r>
            <a:r>
              <a:rPr lang="ru-RU" dirty="0" smtClean="0"/>
              <a:t> </a:t>
            </a:r>
            <a:r>
              <a:rPr lang="ru-RU" dirty="0" err="1" smtClean="0"/>
              <a:t>механікою</a:t>
            </a:r>
            <a:r>
              <a:rPr lang="ru-RU" dirty="0" smtClean="0"/>
              <a:t> </a:t>
            </a:r>
            <a:r>
              <a:rPr lang="ru-RU" dirty="0" err="1" smtClean="0"/>
              <a:t>паперу</a:t>
            </a:r>
            <a:r>
              <a:rPr lang="en-US" dirty="0" smtClean="0"/>
              <a:t> [2]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1724</TotalTime>
  <Words>1122</Words>
  <Application>Microsoft Office PowerPoint</Application>
  <PresentationFormat>Экран (4:3)</PresentationFormat>
  <Paragraphs>82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Конструкції КНИЖКОВИХ ВИДАНЬ для дітей</vt:lpstr>
      <vt:lpstr>видання у форматі поп-ап*</vt:lpstr>
      <vt:lpstr>Чому саме поп-ап?</vt:lpstr>
      <vt:lpstr>Слайд 4</vt:lpstr>
      <vt:lpstr>Як виникли книги у поп-ап форматі?</vt:lpstr>
      <vt:lpstr>Слайд 6</vt:lpstr>
      <vt:lpstr>Слайд 7</vt:lpstr>
      <vt:lpstr>Blue Ribbon Books</vt:lpstr>
      <vt:lpstr>Спливаючі книги</vt:lpstr>
      <vt:lpstr>ДіснеЙ</vt:lpstr>
      <vt:lpstr>Слайд 11</vt:lpstr>
      <vt:lpstr>Слайд 12</vt:lpstr>
      <vt:lpstr>РОЗКВІТ ПОП-АП</vt:lpstr>
      <vt:lpstr>Слайд 14</vt:lpstr>
      <vt:lpstr>Як виглядає процес створення поп-ап книги?</vt:lpstr>
      <vt:lpstr>«Подарункові видання»</vt:lpstr>
      <vt:lpstr>Книжка-іграшка*</vt:lpstr>
      <vt:lpstr>Класифікація книжок-іграшок</vt:lpstr>
      <vt:lpstr>Класифікація видань  для дітей</vt:lpstr>
      <vt:lpstr>Книжки-«забавки»</vt:lpstr>
      <vt:lpstr>Музична книжка</vt:lpstr>
      <vt:lpstr>Слайд 22</vt:lpstr>
      <vt:lpstr>Мініатюрні книжки-«розкладанки»</vt:lpstr>
      <vt:lpstr>Слайд 24</vt:lpstr>
      <vt:lpstr>Слайд 25</vt:lpstr>
      <vt:lpstr>Слайд 26</vt:lpstr>
      <vt:lpstr>Слайд 27</vt:lpstr>
      <vt:lpstr>Студентські роботи</vt:lpstr>
      <vt:lpstr>Слайд 29</vt:lpstr>
      <vt:lpstr>Джерела: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Конструкції КНИЖКОВИХ ВИДАНЬ для дітей</dc:title>
  <dc:creator>Пользователь</dc:creator>
  <cp:lastModifiedBy>Пользователь</cp:lastModifiedBy>
  <cp:revision>108</cp:revision>
  <dcterms:created xsi:type="dcterms:W3CDTF">2023-02-23T18:16:40Z</dcterms:created>
  <dcterms:modified xsi:type="dcterms:W3CDTF">2025-03-18T09:16:03Z</dcterms:modified>
</cp:coreProperties>
</file>