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2"/>
  </p:handoutMasterIdLst>
  <p:sldIdLst>
    <p:sldId id="256" r:id="rId2"/>
    <p:sldId id="336" r:id="rId3"/>
    <p:sldId id="259" r:id="rId4"/>
    <p:sldId id="260" r:id="rId5"/>
    <p:sldId id="261" r:id="rId6"/>
    <p:sldId id="335" r:id="rId7"/>
    <p:sldId id="33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7" r:id="rId20"/>
    <p:sldId id="274" r:id="rId21"/>
    <p:sldId id="275" r:id="rId22"/>
    <p:sldId id="276" r:id="rId23"/>
    <p:sldId id="277" r:id="rId24"/>
    <p:sldId id="298" r:id="rId25"/>
    <p:sldId id="278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90" r:id="rId36"/>
    <p:sldId id="301" r:id="rId37"/>
    <p:sldId id="291" r:id="rId38"/>
    <p:sldId id="293" r:id="rId39"/>
    <p:sldId id="294" r:id="rId40"/>
    <p:sldId id="295" r:id="rId41"/>
    <p:sldId id="303" r:id="rId42"/>
    <p:sldId id="305" r:id="rId43"/>
    <p:sldId id="296" r:id="rId44"/>
    <p:sldId id="306" r:id="rId45"/>
    <p:sldId id="313" r:id="rId46"/>
    <p:sldId id="314" r:id="rId47"/>
    <p:sldId id="315" r:id="rId48"/>
    <p:sldId id="307" r:id="rId49"/>
    <p:sldId id="316" r:id="rId50"/>
    <p:sldId id="308" r:id="rId51"/>
    <p:sldId id="317" r:id="rId52"/>
    <p:sldId id="309" r:id="rId53"/>
    <p:sldId id="318" r:id="rId54"/>
    <p:sldId id="319" r:id="rId55"/>
    <p:sldId id="320" r:id="rId56"/>
    <p:sldId id="321" r:id="rId57"/>
    <p:sldId id="322" r:id="rId58"/>
    <p:sldId id="323" r:id="rId59"/>
    <p:sldId id="324" r:id="rId60"/>
    <p:sldId id="325" r:id="rId61"/>
    <p:sldId id="326" r:id="rId62"/>
    <p:sldId id="327" r:id="rId63"/>
    <p:sldId id="328" r:id="rId64"/>
    <p:sldId id="310" r:id="rId65"/>
    <p:sldId id="332" r:id="rId66"/>
    <p:sldId id="329" r:id="rId67"/>
    <p:sldId id="333" r:id="rId68"/>
    <p:sldId id="330" r:id="rId69"/>
    <p:sldId id="331" r:id="rId70"/>
    <p:sldId id="311" r:id="rId71"/>
  </p:sldIdLst>
  <p:sldSz cx="9144000" cy="6858000" type="screen4x3"/>
  <p:notesSz cx="6858000" cy="994727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99186-1E27-49DC-B1E3-454D059CC9B0}" type="datetimeFigureOut">
              <a:rPr lang="uk-UA" smtClean="0"/>
              <a:pPr/>
              <a:t>10.11.2020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DA19C-22CA-4A87-AE3C-E27A8C94232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48780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uk-UA" smtClean="0"/>
              <a:t>Зразок підзаголовка</a:t>
            </a:r>
            <a:endParaRPr lang="en-US"/>
          </a:p>
        </p:txBody>
      </p:sp>
      <p:sp>
        <p:nvSpPr>
          <p:cNvPr id="4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124CD-8582-42CD-B8B2-187987D50E9F}" type="datetimeFigureOut">
              <a:rPr lang="uk-UA"/>
              <a:pPr>
                <a:defRPr/>
              </a:pPr>
              <a:t>10.11.2020</a:t>
            </a:fld>
            <a:endParaRPr lang="uk-UA"/>
          </a:p>
        </p:txBody>
      </p:sp>
      <p:sp>
        <p:nvSpPr>
          <p:cNvPr id="5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C1E772"/>
                </a:solidFill>
              </a:defRPr>
            </a:lvl1pPr>
          </a:lstStyle>
          <a:p>
            <a:pPr>
              <a:defRPr/>
            </a:pPr>
            <a:fld id="{A4C496AA-E9C2-4D58-B2B1-68DDCDB1386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69680-3597-46EB-895D-10174C03FE27}" type="datetimeFigureOut">
              <a:rPr lang="uk-UA"/>
              <a:pPr>
                <a:defRPr/>
              </a:pPr>
              <a:t>10.11.2020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5103A-0E2D-43F8-B5D9-8452EF494AE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FEF21-463F-4AC4-B176-831D82B74B22}" type="datetimeFigureOut">
              <a:rPr lang="uk-UA"/>
              <a:pPr>
                <a:defRPr/>
              </a:pPr>
              <a:t>10.11.2020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8E79E-4B3A-4D2D-8C9C-93597CA65BA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9D5AF-2CA3-453C-AC70-4448D8CB9B66}" type="datetimeFigureOut">
              <a:rPr lang="uk-UA"/>
              <a:pPr>
                <a:defRPr/>
              </a:pPr>
              <a:t>10.11.2020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4DDBA-2EC3-4502-BAB7-713C3C01145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DF89F-0B55-4E0E-ABA1-7CBF813C78D8}" type="datetimeFigureOut">
              <a:rPr lang="uk-UA"/>
              <a:pPr>
                <a:defRPr/>
              </a:pPr>
              <a:t>10.11.2020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C1E772"/>
                </a:solidFill>
              </a:defRPr>
            </a:lvl1pPr>
          </a:lstStyle>
          <a:p>
            <a:pPr>
              <a:defRPr/>
            </a:pPr>
            <a:fld id="{B813D6DF-E345-4264-828E-E9347CCD970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D0453-C6D3-40E1-985D-8D5C775BA638}" type="datetimeFigureOut">
              <a:rPr lang="uk-UA"/>
              <a:pPr>
                <a:defRPr/>
              </a:pPr>
              <a:t>10.11.2020</a:t>
            </a:fld>
            <a:endParaRPr lang="uk-UA"/>
          </a:p>
        </p:txBody>
      </p:sp>
      <p:sp>
        <p:nvSpPr>
          <p:cNvPr id="6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E3092-A760-4165-A6B7-240F1FABB51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1140B-7BD0-435F-A286-92CA8097B153}" type="datetimeFigureOut">
              <a:rPr lang="uk-UA"/>
              <a:pPr>
                <a:defRPr/>
              </a:pPr>
              <a:t>10.11.2020</a:t>
            </a:fld>
            <a:endParaRPr lang="uk-UA"/>
          </a:p>
        </p:txBody>
      </p:sp>
      <p:sp>
        <p:nvSpPr>
          <p:cNvPr id="8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C7627-5AC0-40E6-B641-15ABFECEBCF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147F7-C44D-44CD-A4D8-06D574DF8AFA}" type="datetimeFigureOut">
              <a:rPr lang="uk-UA"/>
              <a:pPr>
                <a:defRPr/>
              </a:pPr>
              <a:t>10.11.2020</a:t>
            </a:fld>
            <a:endParaRPr lang="uk-UA"/>
          </a:p>
        </p:txBody>
      </p:sp>
      <p:sp>
        <p:nvSpPr>
          <p:cNvPr id="4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F92F0-CE56-4960-AA5B-423950C8981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C16D6-EAB3-4F63-BAC9-605E737EF11B}" type="datetimeFigureOut">
              <a:rPr lang="uk-UA"/>
              <a:pPr>
                <a:defRPr/>
              </a:pPr>
              <a:t>10.11.2020</a:t>
            </a:fld>
            <a:endParaRPr lang="uk-UA"/>
          </a:p>
        </p:txBody>
      </p:sp>
      <p:sp>
        <p:nvSpPr>
          <p:cNvPr id="3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172A9-83C1-452E-9985-56982CEF7F4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1D83B-C1DD-452D-AB3C-F0B7923F0448}" type="datetimeFigureOut">
              <a:rPr lang="uk-UA"/>
              <a:pPr>
                <a:defRPr/>
              </a:pPr>
              <a:t>10.11.2020</a:t>
            </a:fld>
            <a:endParaRPr lang="uk-UA"/>
          </a:p>
        </p:txBody>
      </p:sp>
      <p:sp>
        <p:nvSpPr>
          <p:cNvPr id="6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F1A07-1545-472A-8ACA-1D0ECD92471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з одним вирізаним округленим кут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кутний трикутник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ілінія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ілінія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uk-UA" noProof="0" smtClean="0"/>
              <a:t>Клацніть піктограму, щоб додати зображення</a:t>
            </a:r>
            <a:endParaRPr lang="en-US" noProof="0" dirty="0"/>
          </a:p>
        </p:txBody>
      </p:sp>
      <p:sp>
        <p:nvSpPr>
          <p:cNvPr id="9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8DDD6-54AE-4D4C-B587-3A6F5CCFC7A2}" type="datetimeFigureOut">
              <a:rPr lang="uk-UA"/>
              <a:pPr>
                <a:defRPr/>
              </a:pPr>
              <a:t>10.11.2020</a:t>
            </a:fld>
            <a:endParaRPr lang="uk-UA"/>
          </a:p>
        </p:txBody>
      </p:sp>
      <p:sp>
        <p:nvSpPr>
          <p:cNvPr id="10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D0A359-79C8-44B2-9884-21E3B9A10A3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Місце для заголовка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en-US" smtClean="0"/>
          </a:p>
        </p:txBody>
      </p:sp>
      <p:sp>
        <p:nvSpPr>
          <p:cNvPr id="1029" name="Місце для тексту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smtClean="0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8D210D-8B6C-4ED7-B097-8E192FD3D792}" type="datetimeFigureOut">
              <a:rPr lang="uk-UA"/>
              <a:pPr>
                <a:defRPr/>
              </a:pPr>
              <a:t>10.11.2020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B3A2A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0676A5D3-583A-4FE1-83C5-71148DD8EF5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grpSp>
        <p:nvGrpSpPr>
          <p:cNvPr id="2" name="Групувати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іліні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іліні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68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7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2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2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2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2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2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2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4" Type="http://schemas.openxmlformats.org/officeDocument/2006/relationships/image" Target="../media/image2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4" Type="http://schemas.openxmlformats.org/officeDocument/2006/relationships/image" Target="../media/image2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4" Type="http://schemas.openxmlformats.org/officeDocument/2006/relationships/image" Target="../media/image2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4" Type="http://schemas.openxmlformats.org/officeDocument/2006/relationships/image" Target="../media/image2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4" Type="http://schemas.openxmlformats.org/officeDocument/2006/relationships/image" Target="../media/image2.png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4" Type="http://schemas.openxmlformats.org/officeDocument/2006/relationships/image" Target="../media/image2.png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4" Type="http://schemas.openxmlformats.org/officeDocument/2006/relationships/image" Target="../media/image2.png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33128" y="1598017"/>
            <a:ext cx="727280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3</a:t>
            </a:r>
          </a:p>
          <a:p>
            <a:pPr algn="ctr"/>
            <a:endParaRPr lang="uk-UA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 err="1" smtClean="0">
                <a:solidFill>
                  <a:schemeClr val="bg1"/>
                </a:solidFill>
              </a:rPr>
              <a:t>Аналіз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розвитку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та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результативності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діяльності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підприємства</a:t>
            </a:r>
            <a:endParaRPr lang="uk-UA" sz="3600" b="1" dirty="0" smtClean="0">
              <a:solidFill>
                <a:schemeClr val="bg1"/>
              </a:solidFill>
            </a:endParaRPr>
          </a:p>
          <a:p>
            <a:pPr algn="ctr"/>
            <a:endParaRPr lang="uk-UA" sz="3600" b="1" dirty="0">
              <a:solidFill>
                <a:schemeClr val="bg1"/>
              </a:solidFill>
            </a:endParaRPr>
          </a:p>
          <a:p>
            <a:endParaRPr lang="ru-RU" sz="2800" i="1" dirty="0" smtClean="0">
              <a:solidFill>
                <a:schemeClr val="bg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182662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04426"/>
            <a:ext cx="806489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/>
              <a:t>Етап </a:t>
            </a:r>
            <a:r>
              <a:rPr lang="uk-UA" sz="2800" b="1" i="1" dirty="0" smtClean="0"/>
              <a:t>6. </a:t>
            </a:r>
            <a:r>
              <a:rPr lang="uk-UA" sz="2800" b="1" i="1" dirty="0"/>
              <a:t>Аналіз ефективності  використання грошових коштів </a:t>
            </a:r>
            <a:endParaRPr lang="uk-UA" sz="2800" b="1" i="1" dirty="0" smtClean="0"/>
          </a:p>
          <a:p>
            <a:pPr algn="ctr"/>
            <a:endParaRPr lang="uk-UA" dirty="0" smtClean="0"/>
          </a:p>
          <a:p>
            <a:r>
              <a:rPr lang="uk-UA" sz="2400" b="1" dirty="0" smtClean="0"/>
              <a:t>1. Рентабельність </a:t>
            </a:r>
            <a:r>
              <a:rPr lang="uk-UA" sz="2400" b="1" dirty="0"/>
              <a:t>залишку грошових </a:t>
            </a:r>
            <a:r>
              <a:rPr lang="uk-UA" sz="2400" b="1" dirty="0" smtClean="0"/>
              <a:t>коштів (</a:t>
            </a:r>
            <a:r>
              <a:rPr lang="uk-UA" sz="2400" b="1" dirty="0" err="1" smtClean="0"/>
              <a:t>Рз</a:t>
            </a:r>
            <a:r>
              <a:rPr lang="uk-UA" sz="2400" b="1" dirty="0" smtClean="0"/>
              <a:t>)</a:t>
            </a:r>
            <a:endParaRPr lang="uk-UA" sz="2400" b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58416495"/>
              </p:ext>
            </p:extLst>
          </p:nvPr>
        </p:nvGraphicFramePr>
        <p:xfrm>
          <a:off x="3059832" y="2266697"/>
          <a:ext cx="3672408" cy="1450335"/>
        </p:xfrm>
        <a:graphic>
          <a:graphicData uri="http://schemas.openxmlformats.org/presentationml/2006/ole">
            <p:oleObj spid="_x0000_s1213" name="Формула" r:id="rId3" imgW="660400" imgH="45720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3568" y="3682767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/>
              <a:t>Ф</a:t>
            </a:r>
            <a:r>
              <a:rPr lang="uk-UA" sz="2000" i="1" baseline="-25000" dirty="0" smtClean="0"/>
              <a:t>Р</a:t>
            </a:r>
            <a:r>
              <a:rPr lang="en-US" sz="2000" i="1" dirty="0"/>
              <a:t> </a:t>
            </a:r>
            <a:r>
              <a:rPr lang="uk-UA" sz="2000" dirty="0"/>
              <a:t>–</a:t>
            </a:r>
            <a:r>
              <a:rPr lang="en-US" sz="2000" dirty="0"/>
              <a:t> </a:t>
            </a:r>
            <a:r>
              <a:rPr lang="uk-UA" sz="2000" dirty="0"/>
              <a:t>фінансовий результат діяльності підприємства, грн</a:t>
            </a:r>
            <a:r>
              <a:rPr lang="uk-UA" sz="2000" dirty="0" smtClean="0"/>
              <a:t>. ; </a:t>
            </a:r>
            <a:r>
              <a:rPr lang="uk-UA" sz="2000" i="1" dirty="0" smtClean="0"/>
              <a:t>З</a:t>
            </a:r>
            <a:r>
              <a:rPr lang="uk-UA" sz="2000" i="1" baseline="-25000" dirty="0" smtClean="0"/>
              <a:t>С</a:t>
            </a:r>
            <a:r>
              <a:rPr lang="en-US" sz="2000" i="1" baseline="-25000" dirty="0"/>
              <a:t> </a:t>
            </a:r>
            <a:r>
              <a:rPr lang="uk-UA" sz="2000" dirty="0"/>
              <a:t>– середній залишок грошових коштів, </a:t>
            </a:r>
            <a:r>
              <a:rPr lang="uk-UA" sz="2000" dirty="0" smtClean="0"/>
              <a:t>грн.</a:t>
            </a:r>
            <a:r>
              <a:rPr lang="uk-UA" sz="2000" dirty="0" smtClean="0">
                <a:effectLst/>
              </a:rPr>
              <a:t> </a:t>
            </a:r>
            <a:r>
              <a:rPr lang="uk-UA" sz="2000" dirty="0"/>
              <a:t> </a:t>
            </a:r>
            <a:endParaRPr lang="uk-UA" sz="2000" dirty="0" smtClean="0"/>
          </a:p>
          <a:p>
            <a:endParaRPr lang="uk-UA" sz="2400" dirty="0" smtClean="0"/>
          </a:p>
          <a:p>
            <a:pPr algn="just"/>
            <a:r>
              <a:rPr lang="uk-UA" sz="2400" dirty="0" smtClean="0"/>
              <a:t>Показує суму прибутку </a:t>
            </a:r>
            <a:r>
              <a:rPr lang="uk-UA" sz="2400" dirty="0"/>
              <a:t>(збитку), яка припадає на 1 грн. грошових коштів, що знаходяться у розпорядженні підприємства в середньому протягом періоду, що </a:t>
            </a:r>
            <a:r>
              <a:rPr lang="uk-UA" sz="2400" dirty="0" smtClean="0"/>
              <a:t>досліджується.</a:t>
            </a:r>
            <a:endParaRPr lang="uk-UA" sz="24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315974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7" y="1177588"/>
            <a:ext cx="72454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2. Рентабельність </a:t>
            </a:r>
            <a:r>
              <a:rPr lang="uk-UA" sz="2800" b="1" dirty="0"/>
              <a:t>витрачених грошових </a:t>
            </a:r>
            <a:r>
              <a:rPr lang="uk-UA" sz="2800" b="1" dirty="0" smtClean="0"/>
              <a:t>коштів (</a:t>
            </a:r>
            <a:r>
              <a:rPr lang="uk-UA" sz="2800" b="1" dirty="0" err="1" smtClean="0"/>
              <a:t>Рв</a:t>
            </a:r>
            <a:r>
              <a:rPr lang="uk-UA" sz="2800" b="1" dirty="0" smtClean="0"/>
              <a:t>)</a:t>
            </a:r>
            <a:endParaRPr lang="uk-UA" sz="2800" b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73139117"/>
              </p:ext>
            </p:extLst>
          </p:nvPr>
        </p:nvGraphicFramePr>
        <p:xfrm>
          <a:off x="2987824" y="1890797"/>
          <a:ext cx="3888432" cy="1538203"/>
        </p:xfrm>
        <a:graphic>
          <a:graphicData uri="http://schemas.openxmlformats.org/presentationml/2006/ole">
            <p:oleObj spid="_x0000_s2236" name="Формула" r:id="rId3" imgW="672808" imgH="457002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42975" y="3639795"/>
            <a:ext cx="732758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ГП</a:t>
            </a:r>
            <a:r>
              <a:rPr lang="uk-UA" sz="2000" i="1" baseline="-250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негативний грошовий потік,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Показує суму прибутку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(збитку), яка припадає на 1 грн. грошових коштів, витрачених підприємством за період, що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досліджується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108919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96752"/>
            <a:ext cx="852893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/>
              <a:t>3. Рентабельність </a:t>
            </a:r>
            <a:r>
              <a:rPr lang="uk-UA" sz="2800" b="1" dirty="0"/>
              <a:t>грошових коштів </a:t>
            </a:r>
            <a:r>
              <a:rPr lang="uk-UA" sz="2800" b="1" dirty="0" smtClean="0"/>
              <a:t>отриманих </a:t>
            </a:r>
          </a:p>
          <a:p>
            <a:r>
              <a:rPr lang="uk-UA" sz="2800" b="1" dirty="0" smtClean="0"/>
              <a:t>(</a:t>
            </a:r>
            <a:r>
              <a:rPr lang="uk-UA" sz="2800" b="1" dirty="0" err="1" smtClean="0"/>
              <a:t>Ротр</a:t>
            </a:r>
            <a:r>
              <a:rPr lang="uk-UA" sz="2800" b="1" dirty="0" smtClean="0"/>
              <a:t>)</a:t>
            </a:r>
            <a:endParaRPr lang="uk-UA" sz="2800" b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93325022"/>
              </p:ext>
            </p:extLst>
          </p:nvPr>
        </p:nvGraphicFramePr>
        <p:xfrm>
          <a:off x="2771800" y="1844824"/>
          <a:ext cx="3960440" cy="1512168"/>
        </p:xfrm>
        <a:graphic>
          <a:graphicData uri="http://schemas.openxmlformats.org/presentationml/2006/ole">
            <p:oleObj spid="_x0000_s3260" name="Формула" r:id="rId3" imgW="800100" imgH="45720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9592" y="3501008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ГП</a:t>
            </a:r>
            <a:r>
              <a:rPr lang="uk-UA" sz="2000" i="1" baseline="-250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позитивний грошовий потік,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Показує суму прибутку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(збитку), яка припадає на 1 грн. грошових коштів, які отримало підприємство за період, що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досліджується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135761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321604"/>
            <a:ext cx="77233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/>
              <a:t>4. Рентабельність </a:t>
            </a:r>
            <a:r>
              <a:rPr lang="uk-UA" sz="2800" b="1" dirty="0"/>
              <a:t>чистого грошового </a:t>
            </a:r>
            <a:r>
              <a:rPr lang="uk-UA" sz="2800" b="1" dirty="0" smtClean="0"/>
              <a:t>потоку (</a:t>
            </a:r>
            <a:r>
              <a:rPr lang="uk-UA" sz="2800" b="1" dirty="0" err="1" smtClean="0"/>
              <a:t>Рч</a:t>
            </a:r>
            <a:r>
              <a:rPr lang="uk-UA" sz="2800" b="1" dirty="0" smtClean="0"/>
              <a:t>)</a:t>
            </a:r>
            <a:endParaRPr lang="uk-UA" sz="2800" b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95538000"/>
              </p:ext>
            </p:extLst>
          </p:nvPr>
        </p:nvGraphicFramePr>
        <p:xfrm>
          <a:off x="2339752" y="1844824"/>
          <a:ext cx="4968552" cy="1656184"/>
        </p:xfrm>
        <a:graphic>
          <a:graphicData uri="http://schemas.openxmlformats.org/presentationml/2006/ole">
            <p:oleObj spid="_x0000_s4284" name="Формула" r:id="rId3" imgW="672808" imgH="457002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43608" y="3546882"/>
            <a:ext cx="72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ГП</a:t>
            </a:r>
            <a:r>
              <a:rPr lang="uk-UA" sz="2400" i="1" baseline="-25000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чистий грошовий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потік,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Сума прибутку (збитку) на 1 грн. чистого грошового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потоку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163103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2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5. Коефіцієнт </a:t>
            </a:r>
            <a:r>
              <a:rPr lang="uk-UA" sz="2800" b="1" dirty="0"/>
              <a:t>достатності чистого грошового </a:t>
            </a:r>
            <a:r>
              <a:rPr lang="uk-UA" sz="2800" b="1" dirty="0" smtClean="0"/>
              <a:t>потоку (</a:t>
            </a:r>
            <a:r>
              <a:rPr lang="uk-UA" sz="2800" b="1" dirty="0" err="1" smtClean="0"/>
              <a:t>Кд</a:t>
            </a:r>
            <a:r>
              <a:rPr lang="uk-UA" sz="2800" b="1" dirty="0" smtClean="0"/>
              <a:t>)</a:t>
            </a:r>
            <a:endParaRPr lang="uk-UA" sz="2800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63904160"/>
              </p:ext>
            </p:extLst>
          </p:nvPr>
        </p:nvGraphicFramePr>
        <p:xfrm>
          <a:off x="2699792" y="1934835"/>
          <a:ext cx="3816424" cy="1278141"/>
        </p:xfrm>
        <a:graphic>
          <a:graphicData uri="http://schemas.openxmlformats.org/presentationml/2006/ole">
            <p:oleObj spid="_x0000_s5308" name="Формула" r:id="rId3" imgW="952087" imgH="418918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43608" y="3384282"/>
            <a:ext cx="734481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виплати за позиками,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.; </a:t>
            </a: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ΔЗ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 – прир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іст залишків оборотних активів,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.;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виплати за дивідендами власникам підприємства,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Визначає достатність чистого грошового потоку, який створюється підприємством, з урахуванням потреб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фінансування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221293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736"/>
            <a:ext cx="7901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/>
              <a:t>6. Коефіцієнт </a:t>
            </a:r>
            <a:r>
              <a:rPr lang="uk-UA" sz="2800" b="1" dirty="0"/>
              <a:t>ефективності грошових </a:t>
            </a:r>
            <a:r>
              <a:rPr lang="uk-UA" sz="2800" b="1" dirty="0" smtClean="0"/>
              <a:t>потоків (Ке)</a:t>
            </a:r>
            <a:endParaRPr lang="uk-UA" sz="2800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23511178"/>
              </p:ext>
            </p:extLst>
          </p:nvPr>
        </p:nvGraphicFramePr>
        <p:xfrm>
          <a:off x="2771800" y="2454280"/>
          <a:ext cx="3672407" cy="1550784"/>
        </p:xfrm>
        <a:graphic>
          <a:graphicData uri="http://schemas.openxmlformats.org/presentationml/2006/ole">
            <p:oleObj spid="_x0000_s6332" name="Формула" r:id="rId3" imgW="545863" imgH="431613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64725" y="4275093"/>
            <a:ext cx="739570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Показує скільки чистого грошового потоку припадає на 1 грн. витрачених грошових коштів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3232051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776864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Етап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Аналіз достатності надходження грошових коштів</a:t>
            </a:r>
            <a:endParaRPr lang="uk-UA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Визначення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оптимального залишку грошових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коштів</a:t>
            </a:r>
          </a:p>
          <a:p>
            <a:pPr algn="just"/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Баумола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прийнятна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для підприємств, грошові витрати яких стабільні та прогнозовані.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Модель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, розроблена Міллером і 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Орром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допомагає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з’ясувати: як підприємству слід управляти своїм грошовим запасом, якщо неможливо передбачити щоденне витрачання та надходження грошових коштів.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Модель базується на припущенні, що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надходження і витрачання грошей від періоду до періоду є незалежними випадковими подіями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3768639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90928753"/>
              </p:ext>
            </p:extLst>
          </p:nvPr>
        </p:nvGraphicFramePr>
        <p:xfrm>
          <a:off x="467544" y="836712"/>
          <a:ext cx="8280920" cy="4536504"/>
        </p:xfrm>
        <a:graphic>
          <a:graphicData uri="http://schemas.openxmlformats.org/presentationml/2006/ole">
            <p:oleObj spid="_x0000_s7356" name="Picture" r:id="rId3" imgW="4258056" imgH="2438400" progId="Word.Picture.8">
              <p:embed/>
            </p:oleObj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78492" y="5487615"/>
            <a:ext cx="44817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Рис. 1.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Модель </a:t>
            </a:r>
            <a:r>
              <a:rPr kumimoji="0" lang="uk-UA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Міллера-Орра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2769484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7768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Етапи формування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моделі 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Міллера-Орра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1. Встановлюється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мінімальна величина грошових коштів (О</a:t>
            </a:r>
            <a:r>
              <a:rPr lang="uk-UA" sz="2400" b="1" i="1" baseline="-25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яку доцільно постійно мати на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поточному рахунку.</a:t>
            </a:r>
          </a:p>
          <a:p>
            <a:pPr algn="just"/>
            <a:endParaRPr lang="uk-UA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2. За даними минулих періодів визначається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варіація щоденного надходження засобів на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поточний рахунок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(V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uk-UA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3. Визначаються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витрати зі зберігання засобів на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поточному рахунку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b="1" i="1" baseline="-25000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розмірі ставки щоденного доходу за короткостроковими цінними паперами, що обертаються на ринку) і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витрати із взаємної трансформації грошових коштів і цінних паперів (Р</a:t>
            </a:r>
            <a:r>
              <a:rPr lang="uk-UA" sz="2400" b="1" i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(наприклад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комісійні, що сплачуються в пунктах обміну валюти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3890973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92488924"/>
              </p:ext>
            </p:extLst>
          </p:nvPr>
        </p:nvGraphicFramePr>
        <p:xfrm>
          <a:off x="2411760" y="1916832"/>
          <a:ext cx="4896544" cy="1800200"/>
        </p:xfrm>
        <a:graphic>
          <a:graphicData uri="http://schemas.openxmlformats.org/presentationml/2006/ole">
            <p:oleObj spid="_x0000_s27944" name="Формула" r:id="rId3" imgW="1168400" imgH="558800" progId="Equation.3">
              <p:embed/>
            </p:oleObj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27584" y="941819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4. 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Розраховується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розмах варіації залишку грошових коштів на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поточному рахунку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(S)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894147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5. 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Розраховується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верхня межа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грошових коштів на банківському рахунку (</a:t>
            </a:r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uk-UA" sz="2400" b="1" i="1" baseline="-2500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87081621"/>
              </p:ext>
            </p:extLst>
          </p:nvPr>
        </p:nvGraphicFramePr>
        <p:xfrm>
          <a:off x="2771800" y="5085184"/>
          <a:ext cx="4320480" cy="720080"/>
        </p:xfrm>
        <a:graphic>
          <a:graphicData uri="http://schemas.openxmlformats.org/presentationml/2006/ole">
            <p:oleObj spid="_x0000_s27945" name="Формула" r:id="rId4" imgW="761669" imgH="203112" progId="Equation.3">
              <p:embed/>
            </p:oleObj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3446999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844824"/>
            <a:ext cx="76328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1. </a:t>
            </a:r>
            <a:r>
              <a:rPr lang="ru-RU" sz="3200" i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Аналіз</a:t>
            </a:r>
            <a:r>
              <a:rPr lang="ru-RU" sz="3200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200" i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руху</a:t>
            </a:r>
            <a:r>
              <a:rPr lang="ru-RU" sz="3200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200" i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грошових</a:t>
            </a:r>
            <a:r>
              <a:rPr lang="ru-RU" sz="3200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200" i="1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коштів</a:t>
            </a:r>
            <a:endParaRPr lang="ru-RU" sz="3200" i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/>
            <a:endParaRPr lang="uk-UA" sz="3200" dirty="0"/>
          </a:p>
          <a:p>
            <a:pPr algn="just"/>
            <a:r>
              <a:rPr lang="ru-RU" sz="32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2. </a:t>
            </a:r>
            <a:r>
              <a:rPr lang="ru-RU" sz="3200" i="1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Аналіз</a:t>
            </a:r>
            <a:r>
              <a:rPr lang="ru-RU" sz="32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200" i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ділової</a:t>
            </a:r>
            <a:r>
              <a:rPr lang="ru-RU" sz="3200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200" i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активності</a:t>
            </a:r>
            <a:r>
              <a:rPr lang="ru-RU" sz="3200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200" i="1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підприємства</a:t>
            </a:r>
            <a:endParaRPr lang="ru-RU" sz="3200" i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/>
            <a:endParaRPr lang="ru-RU" sz="3200" i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/>
            <a:r>
              <a:rPr lang="ru-RU" sz="3200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3. </a:t>
            </a:r>
            <a:r>
              <a:rPr lang="ru-RU" sz="3200" i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Аналіз</a:t>
            </a:r>
            <a:r>
              <a:rPr lang="ru-RU" sz="3200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200" i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фінансових</a:t>
            </a:r>
            <a:r>
              <a:rPr lang="ru-RU" sz="3200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200" i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результатів</a:t>
            </a:r>
            <a:r>
              <a:rPr lang="ru-RU" sz="3200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200" i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діяльності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xmlns="" val="518921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790658" y="1345992"/>
            <a:ext cx="7562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6. 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Визначається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точка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повернення (</a:t>
            </a:r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400" b="1" i="1" baseline="-2500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величину залишку грошових коштів на банківському рахунку, до якої необхідно повернутися у випадку, якщо фактичний залишок засобів на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поточному рахунку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досягає верхньої або нижньої межі: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29259290"/>
              </p:ext>
            </p:extLst>
          </p:nvPr>
        </p:nvGraphicFramePr>
        <p:xfrm>
          <a:off x="1691680" y="3573016"/>
          <a:ext cx="5328592" cy="1656184"/>
        </p:xfrm>
        <a:graphic>
          <a:graphicData uri="http://schemas.openxmlformats.org/presentationml/2006/ole">
            <p:oleObj spid="_x0000_s10470" name="Формула" r:id="rId3" imgW="723586" imgH="355446" progId="Equation.3">
              <p:embed/>
            </p:oleObj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27208067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7604" y="839614"/>
            <a:ext cx="71287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i="1" dirty="0" smtClean="0"/>
              <a:t>2</a:t>
            </a:r>
            <a:r>
              <a:rPr lang="uk-UA" sz="3200" b="1" i="1" dirty="0"/>
              <a:t>. Аналіз ділової активності підприємства</a:t>
            </a:r>
            <a:endParaRPr lang="uk-UA" sz="3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64270282"/>
              </p:ext>
            </p:extLst>
          </p:nvPr>
        </p:nvGraphicFramePr>
        <p:xfrm>
          <a:off x="755576" y="2060848"/>
          <a:ext cx="7776863" cy="3672408"/>
        </p:xfrm>
        <a:graphic>
          <a:graphicData uri="http://schemas.openxmlformats.org/presentationml/2006/ole">
            <p:oleObj spid="_x0000_s11453" name="Picture" r:id="rId3" imgW="4076576" imgH="1646691" progId="Word.Picture.8">
              <p:embed/>
            </p:oleObj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41702" y="5877272"/>
            <a:ext cx="40756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Рис. </a:t>
            </a:r>
            <a:r>
              <a:rPr lang="uk-UA" sz="2000" b="1" i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Види ділової активності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23029327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11560" y="800125"/>
            <a:ext cx="8064896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Етапи аналізу ділової активності: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8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Етап 1</a:t>
            </a:r>
            <a:r>
              <a:rPr kumimoji="0" lang="uk-UA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 Загальна оцінка динамічності (розвитку) діяльності підприємства.</a:t>
            </a:r>
            <a:r>
              <a:rPr kumimoji="0" lang="uk-UA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uk-UA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598003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1.1. Порівняння темпів зміни основних показників обсягу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діяльності:</a:t>
            </a:r>
            <a:endParaRPr lang="uk-UA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3718773"/>
            <a:ext cx="4824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/>
              <a:t>Т</a:t>
            </a:r>
            <a:r>
              <a:rPr lang="en-US" sz="3600" i="1" baseline="-25000" dirty="0"/>
              <a:t>П</a:t>
            </a:r>
            <a:r>
              <a:rPr lang="en-US" sz="3600" i="1" dirty="0"/>
              <a:t>  &gt; Т</a:t>
            </a:r>
            <a:r>
              <a:rPr lang="en-US" sz="3600" i="1" baseline="-25000" dirty="0"/>
              <a:t>Р</a:t>
            </a:r>
            <a:r>
              <a:rPr lang="en-US" sz="3600" i="1" dirty="0"/>
              <a:t> &gt; Т</a:t>
            </a:r>
            <a:r>
              <a:rPr lang="en-US" sz="3600" i="1" baseline="-25000" dirty="0"/>
              <a:t>А</a:t>
            </a:r>
            <a:r>
              <a:rPr lang="en-US" sz="3600" i="1" dirty="0"/>
              <a:t> &gt; 100 %,</a:t>
            </a:r>
            <a:endParaRPr lang="uk-UA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4646746"/>
            <a:ext cx="75608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– темп зростання (зменшення) прибутку, %;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200" i="1" baseline="-250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– темп зростання (зменшення) обсягу реалізації, %;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200" i="1" baseline="-25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– темп зростання (зменшення) вартості активів (валюти балансу), %.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8992648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24744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Співвідношення означає наступні причинно-наслідкові зв’язки:</a:t>
            </a:r>
          </a:p>
          <a:p>
            <a:pPr algn="ctr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1) 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нерівність Т</a:t>
            </a:r>
            <a:r>
              <a:rPr lang="uk-UA" sz="2400" b="1" i="1" baseline="-25000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&gt; 100 %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означає збільшення масштабів діяльності підприємства, тобто зростання його економічного потенціалу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2) 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нерівність Т</a:t>
            </a:r>
            <a:r>
              <a:rPr lang="uk-UA" sz="2400" b="1" i="1" baseline="-25000" dirty="0"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&gt; Т</a:t>
            </a:r>
            <a:r>
              <a:rPr lang="uk-UA" sz="2400" b="1" i="1" baseline="-25000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означає, що обсяги реалізації зростають більшими темпами за темпи нарощування економічного потенціалу, тобто відбувається підвищення ефективності використання активів підприємства, їх віддача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1723449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280949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3) 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нерівність Т</a:t>
            </a:r>
            <a:r>
              <a:rPr lang="uk-UA" sz="2400" b="1" i="1" baseline="-25000" dirty="0">
                <a:latin typeface="Times New Roman" pitchFamily="18" charset="0"/>
                <a:cs typeface="Times New Roman" pitchFamily="18" charset="0"/>
              </a:rPr>
              <a:t>П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&gt; Т</a:t>
            </a:r>
            <a:r>
              <a:rPr lang="uk-UA" sz="2400" b="1" i="1" baseline="-250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засвідчує прискорення зростання прибутку і відповідно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Tx/>
              <a:buChar char="-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темпи зростання прибутку більші за темпи зростання обсягу продажу, це може бути результатом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зниження собівартості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 algn="just">
              <a:buFontTx/>
              <a:buChar char="-"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якщо темпи зростання прибутку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більші за темпи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зростання активів, а темпи зростання обсягу продаж – менші, то підвищення ефективності використання активів відбувалося тільки за рахунок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зростання цін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 продукцію (роботи, послуги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35036322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033572"/>
            <a:ext cx="76390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1.2. Оцінка стійкості економічного зростання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54358402"/>
              </p:ext>
            </p:extLst>
          </p:nvPr>
        </p:nvGraphicFramePr>
        <p:xfrm>
          <a:off x="2123728" y="2708920"/>
          <a:ext cx="4824536" cy="1080120"/>
        </p:xfrm>
        <a:graphic>
          <a:graphicData uri="http://schemas.openxmlformats.org/presentationml/2006/ole">
            <p:oleObj spid="_x0000_s13500" name="Формула" r:id="rId3" imgW="1295400" imgH="34290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8268" y="4077072"/>
            <a:ext cx="7706179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ЧП</a:t>
            </a: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чистий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грн.;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000" i="1" baseline="-25000" dirty="0">
                <a:latin typeface="Times New Roman" pitchFamily="18" charset="0"/>
                <a:cs typeface="Times New Roman" pitchFamily="18" charset="0"/>
              </a:rPr>
              <a:t>ив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сума дивідендів, що виплачується акціонерам, грн.; ВК – власний капітал, грн.;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реінвестований прибуток,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Показує якими темпами в середньому зростає економічний потенціал підприємства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1959223"/>
            <a:ext cx="74914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Коефіцієнт стійкості економічного зростання (</a:t>
            </a:r>
            <a:r>
              <a:rPr lang="uk-UA" sz="24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Кст</a:t>
            </a:r>
            <a:r>
              <a:rPr lang="uk-UA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32502060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988840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оборотності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Коа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29533074"/>
              </p:ext>
            </p:extLst>
          </p:nvPr>
        </p:nvGraphicFramePr>
        <p:xfrm>
          <a:off x="2843808" y="2708920"/>
          <a:ext cx="3888432" cy="1080120"/>
        </p:xfrm>
        <a:graphic>
          <a:graphicData uri="http://schemas.openxmlformats.org/presentationml/2006/ole">
            <p:oleObj spid="_x0000_s14522" name="Формула" r:id="rId3" imgW="647419" imgH="355446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9592" y="4077072"/>
            <a:ext cx="7560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де ЧД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чистий дохід,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.;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СВБ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середня вартість активів,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Пизитивна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тенденція: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1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скільки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обертається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капітал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вкладений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818709"/>
            <a:ext cx="792088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900" b="1" dirty="0" smtClean="0">
                <a:latin typeface="Times New Roman" pitchFamily="18" charset="0"/>
                <a:cs typeface="Times New Roman" pitchFamily="18" charset="0"/>
              </a:rPr>
              <a:t>Етап 2.</a:t>
            </a:r>
            <a:r>
              <a:rPr lang="uk-UA" sz="2900" b="1" dirty="0">
                <a:latin typeface="Times New Roman" pitchFamily="18" charset="0"/>
                <a:cs typeface="Times New Roman" pitchFamily="18" charset="0"/>
              </a:rPr>
              <a:t> Аналіз оборотності та ефективності використання ресурсів </a:t>
            </a:r>
            <a:r>
              <a:rPr lang="uk-UA" sz="2900" b="1" dirty="0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endParaRPr lang="uk-UA" sz="2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807040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1" y="836712"/>
            <a:ext cx="71287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оборотності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800" b="1" baseline="-25000" dirty="0" err="1" smtClean="0">
                <a:latin typeface="Times New Roman" pitchFamily="18" charset="0"/>
                <a:cs typeface="Times New Roman" pitchFamily="18" charset="0"/>
              </a:rPr>
              <a:t>ООбЗ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78945850"/>
              </p:ext>
            </p:extLst>
          </p:nvPr>
        </p:nvGraphicFramePr>
        <p:xfrm>
          <a:off x="1693863" y="1854200"/>
          <a:ext cx="5540375" cy="1287463"/>
        </p:xfrm>
        <a:graphic>
          <a:graphicData uri="http://schemas.openxmlformats.org/presentationml/2006/ole">
            <p:oleObj spid="_x0000_s15549" name="Формула" r:id="rId3" imgW="1028254" imgH="393529" progId="Equation.3">
              <p:embed/>
            </p:oleObj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51174" y="3425225"/>
            <a:ext cx="7560840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 </a:t>
            </a:r>
            <a:r>
              <a:rPr kumimoji="0" lang="uk-UA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СВОбЗ</a:t>
            </a:r>
            <a:r>
              <a:rPr kumimoji="0" lang="en-US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en-US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середньорічна</a:t>
            </a:r>
            <a:r>
              <a:rPr kumimoji="0" lang="en-US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вартість</a:t>
            </a:r>
            <a:r>
              <a:rPr kumimoji="0" lang="en-US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оборотних</a:t>
            </a:r>
            <a:r>
              <a:rPr kumimoji="0" lang="en-US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засобів</a:t>
            </a:r>
            <a:r>
              <a:rPr kumimoji="0" lang="en-US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грн</a:t>
            </a:r>
            <a:r>
              <a:rPr kumimoji="0" lang="en-US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uk-UA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швидкість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обороту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суму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доходу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яка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отримується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гривні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вкладеної в оборотні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актив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kumimoji="0" lang="uk-UA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2772123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340768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оборотності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800" b="1" baseline="-25000" dirty="0" err="1">
                <a:latin typeface="Times New Roman" pitchFamily="18" charset="0"/>
                <a:cs typeface="Times New Roman" pitchFamily="18" charset="0"/>
              </a:rPr>
              <a:t>оз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19451160"/>
              </p:ext>
            </p:extLst>
          </p:nvPr>
        </p:nvGraphicFramePr>
        <p:xfrm>
          <a:off x="2411760" y="2132856"/>
          <a:ext cx="4464496" cy="1296144"/>
        </p:xfrm>
        <a:graphic>
          <a:graphicData uri="http://schemas.openxmlformats.org/presentationml/2006/ole">
            <p:oleObj spid="_x0000_s16570" name="Формула" r:id="rId3" imgW="571252" imgH="330057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71464" y="3645024"/>
            <a:ext cx="68407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СЗ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середньорічна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оборотів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en-US" sz="2400" i="1" dirty="0"/>
              <a:t>.</a:t>
            </a:r>
            <a:endParaRPr lang="uk-UA" sz="24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40285746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085835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оборотності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розрахунках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ОДЗ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18543776"/>
              </p:ext>
            </p:extLst>
          </p:nvPr>
        </p:nvGraphicFramePr>
        <p:xfrm>
          <a:off x="2915816" y="2132856"/>
          <a:ext cx="3816424" cy="1152128"/>
        </p:xfrm>
        <a:graphic>
          <a:graphicData uri="http://schemas.openxmlformats.org/presentationml/2006/ole">
            <p:oleObj spid="_x0000_s17594" name="Формула" r:id="rId3" imgW="710891" imgH="355446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7584" y="3558495"/>
            <a:ext cx="760055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СДЗ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середньорічна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сума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оборотів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353100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08720"/>
            <a:ext cx="741682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i="1" dirty="0"/>
              <a:t>1. Аналіз руху грошових коштів</a:t>
            </a:r>
            <a:endParaRPr lang="uk-UA" sz="3200" b="1" dirty="0"/>
          </a:p>
          <a:p>
            <a:endParaRPr lang="uk-UA" sz="2800" dirty="0"/>
          </a:p>
          <a:p>
            <a:pPr algn="ctr"/>
            <a:r>
              <a:rPr lang="en-US" sz="2800" dirty="0" err="1" smtClean="0"/>
              <a:t>Під</a:t>
            </a:r>
            <a:r>
              <a:rPr lang="en-US" sz="2800" dirty="0" smtClean="0"/>
              <a:t> </a:t>
            </a:r>
            <a:r>
              <a:rPr lang="en-US" sz="2800" b="1" i="1" dirty="0" err="1"/>
              <a:t>грошовими</a:t>
            </a:r>
            <a:r>
              <a:rPr lang="en-US" sz="2800" b="1" i="1" dirty="0"/>
              <a:t> </a:t>
            </a:r>
            <a:r>
              <a:rPr lang="en-US" sz="2800" b="1" i="1" dirty="0" err="1"/>
              <a:t>потоками</a:t>
            </a:r>
            <a:r>
              <a:rPr lang="en-US" sz="2800" b="1" dirty="0"/>
              <a:t> </a:t>
            </a:r>
            <a:r>
              <a:rPr lang="en-US" sz="2800" dirty="0" err="1"/>
              <a:t>розуміють</a:t>
            </a:r>
            <a:r>
              <a:rPr lang="en-US" sz="2800" dirty="0"/>
              <a:t> </a:t>
            </a:r>
            <a:r>
              <a:rPr lang="en-US" sz="2800" dirty="0" err="1"/>
              <a:t>всі</a:t>
            </a:r>
            <a:r>
              <a:rPr lang="en-US" sz="2800" dirty="0"/>
              <a:t> </a:t>
            </a:r>
            <a:r>
              <a:rPr lang="en-US" sz="2800" dirty="0" err="1"/>
              <a:t>надходження</a:t>
            </a:r>
            <a:r>
              <a:rPr lang="en-US" sz="2800" dirty="0"/>
              <a:t> </a:t>
            </a:r>
            <a:r>
              <a:rPr lang="en-US" sz="2800" dirty="0" err="1"/>
              <a:t>та</a:t>
            </a:r>
            <a:r>
              <a:rPr lang="en-US" sz="2800" dirty="0"/>
              <a:t> </a:t>
            </a:r>
            <a:r>
              <a:rPr lang="en-US" sz="2800" dirty="0" err="1"/>
              <a:t>виплати</a:t>
            </a:r>
            <a:r>
              <a:rPr lang="en-US" sz="2800" dirty="0"/>
              <a:t> </a:t>
            </a:r>
            <a:r>
              <a:rPr lang="en-US" sz="2800" dirty="0" err="1"/>
              <a:t>грошових</a:t>
            </a:r>
            <a:r>
              <a:rPr lang="en-US" sz="2800" dirty="0"/>
              <a:t> </a:t>
            </a:r>
            <a:r>
              <a:rPr lang="en-US" sz="2800" dirty="0" err="1"/>
              <a:t>коштів</a:t>
            </a:r>
            <a:r>
              <a:rPr lang="en-US" sz="2800" dirty="0" smtClean="0"/>
              <a:t>.</a:t>
            </a:r>
            <a:endParaRPr lang="uk-UA" sz="2800" dirty="0" smtClean="0"/>
          </a:p>
          <a:p>
            <a:pPr algn="ctr"/>
            <a:r>
              <a:rPr lang="en-US" sz="2800" dirty="0" smtClean="0"/>
              <a:t> </a:t>
            </a:r>
            <a:endParaRPr lang="uk-UA" sz="2800" dirty="0" smtClean="0"/>
          </a:p>
          <a:p>
            <a:pPr algn="ctr"/>
            <a:r>
              <a:rPr lang="uk-UA" sz="2800" dirty="0"/>
              <a:t>Надходження грошових коштів називається </a:t>
            </a:r>
            <a:r>
              <a:rPr lang="uk-UA" sz="2800" b="1" i="1" dirty="0"/>
              <a:t>позитивним грошовим потоком</a:t>
            </a:r>
            <a:r>
              <a:rPr lang="uk-UA" sz="2800" dirty="0"/>
              <a:t>, </a:t>
            </a:r>
            <a:endParaRPr lang="uk-UA" sz="2800" dirty="0" smtClean="0"/>
          </a:p>
          <a:p>
            <a:pPr algn="ctr"/>
            <a:r>
              <a:rPr lang="uk-UA" sz="2800" dirty="0"/>
              <a:t>в</a:t>
            </a:r>
            <a:r>
              <a:rPr lang="uk-UA" sz="2800" dirty="0" smtClean="0"/>
              <a:t>ибуття </a:t>
            </a:r>
            <a:r>
              <a:rPr lang="uk-UA" sz="2800" dirty="0"/>
              <a:t>– </a:t>
            </a:r>
            <a:r>
              <a:rPr lang="uk-UA" sz="2800" i="1" dirty="0"/>
              <a:t>негативним</a:t>
            </a:r>
            <a:r>
              <a:rPr lang="uk-UA" sz="2800" dirty="0"/>
              <a:t>. </a:t>
            </a:r>
            <a:endParaRPr lang="uk-UA" sz="2800" dirty="0" smtClean="0"/>
          </a:p>
          <a:p>
            <a:pPr algn="ctr"/>
            <a:endParaRPr lang="uk-UA" sz="2800" dirty="0" smtClean="0"/>
          </a:p>
          <a:p>
            <a:pPr algn="ctr"/>
            <a:r>
              <a:rPr lang="uk-UA" sz="2800" dirty="0" smtClean="0"/>
              <a:t>Різниця </a:t>
            </a:r>
            <a:r>
              <a:rPr lang="uk-UA" sz="2800" dirty="0"/>
              <a:t>між позитивним і негативним грошовими потоками </a:t>
            </a:r>
            <a:r>
              <a:rPr lang="uk-UA" sz="2800" dirty="0" smtClean="0"/>
              <a:t>є </a:t>
            </a:r>
            <a:r>
              <a:rPr lang="uk-UA" sz="2800" b="1" i="1" dirty="0" smtClean="0"/>
              <a:t>чистим </a:t>
            </a:r>
            <a:r>
              <a:rPr lang="uk-UA" sz="2800" b="1" i="1" dirty="0"/>
              <a:t>грошовим потоком</a:t>
            </a:r>
            <a:r>
              <a:rPr lang="uk-UA" sz="2800" b="1" dirty="0"/>
              <a:t>.</a:t>
            </a:r>
            <a:r>
              <a:rPr lang="uk-UA" sz="2800" dirty="0"/>
              <a:t> 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184035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373867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оборотності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400" b="1" baseline="-25000" dirty="0" err="1">
                <a:latin typeface="Times New Roman" pitchFamily="18" charset="0"/>
                <a:cs typeface="Times New Roman" pitchFamily="18" charset="0"/>
              </a:rPr>
              <a:t>окз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91506890"/>
              </p:ext>
            </p:extLst>
          </p:nvPr>
        </p:nvGraphicFramePr>
        <p:xfrm>
          <a:off x="2699792" y="2420888"/>
          <a:ext cx="3744416" cy="1008112"/>
        </p:xfrm>
        <a:graphic>
          <a:graphicData uri="http://schemas.openxmlformats.org/presentationml/2006/ole">
            <p:oleObj spid="_x0000_s18617" name="Формула" r:id="rId3" imgW="710891" imgH="330057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76" y="3573016"/>
            <a:ext cx="77768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СКЗ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середня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сума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зменшення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Кількість оборотів кредиторської заборгованості за аналізований період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21882881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311151"/>
            <a:ext cx="69245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завантаженості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Кза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68194456"/>
              </p:ext>
            </p:extLst>
          </p:nvPr>
        </p:nvGraphicFramePr>
        <p:xfrm>
          <a:off x="2483768" y="2204864"/>
          <a:ext cx="4248472" cy="1512168"/>
        </p:xfrm>
        <a:graphic>
          <a:graphicData uri="http://schemas.openxmlformats.org/presentationml/2006/ole">
            <p:oleObj spid="_x0000_s19641" name="Формула" r:id="rId3" imgW="647419" imgH="355446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43608" y="3933056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зменшення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Показує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ефективн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18076916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455167"/>
            <a:ext cx="785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Коефіцєнт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завантаженості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обороті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Кзао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57614075"/>
              </p:ext>
            </p:extLst>
          </p:nvPr>
        </p:nvGraphicFramePr>
        <p:xfrm>
          <a:off x="2641600" y="2348880"/>
          <a:ext cx="3860800" cy="1443037"/>
        </p:xfrm>
        <a:graphic>
          <a:graphicData uri="http://schemas.openxmlformats.org/presentationml/2006/ole">
            <p:oleObj spid="_x0000_s20664" name="Формула" r:id="rId3" imgW="850531" imgH="418918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43608" y="4005064"/>
            <a:ext cx="76079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зменшення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ефективн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оборотних засобів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2016048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383159"/>
            <a:ext cx="5531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8. Тривалість операційного циклу (ОЦ)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204864"/>
            <a:ext cx="760797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ОЦ = </a:t>
            </a:r>
            <a:r>
              <a:rPr lang="uk-UA" sz="4000" b="1" dirty="0" err="1" smtClean="0">
                <a:latin typeface="Times New Roman" pitchFamily="18" charset="0"/>
                <a:cs typeface="Times New Roman" pitchFamily="18" charset="0"/>
              </a:rPr>
              <a:t>Тз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4000" b="1" dirty="0" err="1" smtClean="0">
                <a:latin typeface="Times New Roman" pitchFamily="18" charset="0"/>
                <a:cs typeface="Times New Roman" pitchFamily="18" charset="0"/>
              </a:rPr>
              <a:t>Тдз</a:t>
            </a:r>
            <a:endParaRPr lang="uk-UA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Тз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– період обороту запасів, днів;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Тдз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– період обороту дебіторської заборгованості, днів.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Позитивна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тенденція: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зменшення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Показує період від моменту придбання запасів до погашення  дебіторської заборгованості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15318760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268760"/>
            <a:ext cx="5418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9. Тривалість фінансового циклу (ФЦ)</a:t>
            </a:r>
            <a:endParaRPr lang="uk-UA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132856"/>
            <a:ext cx="760797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Ц = ОЦ - </a:t>
            </a:r>
            <a:r>
              <a:rPr lang="uk-UA" sz="4000" b="1" dirty="0" err="1" smtClean="0">
                <a:latin typeface="Times New Roman" pitchFamily="18" charset="0"/>
                <a:cs typeface="Times New Roman" pitchFamily="18" charset="0"/>
              </a:rPr>
              <a:t>Ткз</a:t>
            </a:r>
            <a:endParaRPr lang="uk-UA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Ткз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період обороту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кредиторської заборгованості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днів.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Позитивна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тенденція: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зменшення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Показує період від моменту погашення кредиторської заборгованості до погашення  дебіторської заборгованості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10457249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535881"/>
            <a:ext cx="77048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600" b="1" i="1" dirty="0" smtClean="0">
                <a:latin typeface="Times New Roman" pitchFamily="18" charset="0"/>
                <a:cs typeface="Times New Roman" pitchFamily="18" charset="0"/>
              </a:rPr>
              <a:t>Етап 3</a:t>
            </a:r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600" b="1" i="1" dirty="0">
                <a:latin typeface="Times New Roman" pitchFamily="18" charset="0"/>
                <a:cs typeface="Times New Roman" pitchFamily="18" charset="0"/>
              </a:rPr>
              <a:t>Аналіз дебіторської та кредиторської </a:t>
            </a:r>
            <a:r>
              <a:rPr lang="uk-UA" sz="2600" b="1" i="1" dirty="0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endParaRPr lang="uk-UA" sz="2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.1. Оцінка розміру 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і динаміки дебіторської та кредиторської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заборгованості.</a:t>
            </a:r>
          </a:p>
          <a:p>
            <a:pPr lvl="0" algn="just"/>
            <a:endParaRPr lang="uk-UA" sz="26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3.2. Аналіз структури 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дебіторської та кредиторської заборгованості за термінами виникнення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з’ясування стану розрахунково-платіжної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дисципліни (табл. 1)</a:t>
            </a:r>
            <a:endParaRPr lang="uk-UA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39852557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1307932"/>
              </p:ext>
            </p:extLst>
          </p:nvPr>
        </p:nvGraphicFramePr>
        <p:xfrm>
          <a:off x="683570" y="2245968"/>
          <a:ext cx="7848869" cy="3387852"/>
        </p:xfrm>
        <a:graphic>
          <a:graphicData uri="http://schemas.openxmlformats.org/drawingml/2006/table">
            <a:tbl>
              <a:tblPr/>
              <a:tblGrid>
                <a:gridCol w="504054"/>
                <a:gridCol w="2090890"/>
                <a:gridCol w="789430"/>
                <a:gridCol w="1005586"/>
                <a:gridCol w="722606"/>
                <a:gridCol w="1007356"/>
                <a:gridCol w="720836"/>
                <a:gridCol w="1008111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Times New Roman"/>
                          <a:ea typeface="Times New Roman"/>
                        </a:rPr>
                        <a:t>№ з/п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Times New Roman"/>
                          <a:ea typeface="Times New Roman"/>
                        </a:rPr>
                        <a:t>Строки погашення дебіторської </a:t>
                      </a:r>
                      <a:r>
                        <a:rPr lang="uk-UA" sz="1800" i="1" dirty="0" smtClean="0">
                          <a:effectLst/>
                          <a:latin typeface="Times New Roman"/>
                          <a:ea typeface="Times New Roman"/>
                        </a:rPr>
                        <a:t>(кредиторської) заборгованості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smtClean="0">
                          <a:effectLst/>
                          <a:latin typeface="Times New Roman"/>
                          <a:ea typeface="Times New Roman"/>
                        </a:rPr>
                        <a:t>Дебіторська (кредиторська) </a:t>
                      </a:r>
                      <a:r>
                        <a:rPr lang="uk-UA" sz="1800" i="1" dirty="0">
                          <a:effectLst/>
                          <a:latin typeface="Times New Roman"/>
                          <a:ea typeface="Times New Roman"/>
                        </a:rPr>
                        <a:t>заборгованість за товари, роботи, послуги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Times New Roman"/>
                          <a:ea typeface="Times New Roman"/>
                        </a:rPr>
                        <a:t>Інша поточна дебіторська </a:t>
                      </a:r>
                      <a:r>
                        <a:rPr lang="uk-UA" sz="1800" i="1" dirty="0" smtClean="0">
                          <a:effectLst/>
                          <a:latin typeface="Times New Roman"/>
                          <a:ea typeface="Times New Roman"/>
                        </a:rPr>
                        <a:t> (кредиторська) заборгованість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/>
                          <a:ea typeface="Times New Roman"/>
                        </a:rPr>
                        <a:t>Разом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/>
                          <a:ea typeface="Times New Roman"/>
                        </a:rPr>
                        <a:t>сума, тис. грн.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/>
                          <a:ea typeface="Times New Roman"/>
                        </a:rPr>
                        <a:t>питома вага, %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/>
                          <a:ea typeface="Times New Roman"/>
                        </a:rPr>
                        <a:t>сума, тис.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/>
                          <a:ea typeface="Times New Roman"/>
                        </a:rPr>
                        <a:t> грн.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/>
                          <a:ea typeface="Times New Roman"/>
                        </a:rPr>
                        <a:t>питома вага, %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/>
                          <a:ea typeface="Times New Roman"/>
                        </a:rPr>
                        <a:t>сума, тис.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/>
                          <a:ea typeface="Times New Roman"/>
                        </a:rPr>
                        <a:t> грн.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/>
                          <a:ea typeface="Times New Roman"/>
                        </a:rPr>
                        <a:t>питома вага, %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3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</a:rPr>
                        <a:t>До 3 місяців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Від 3 до 6 місяців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Від 6 до 12 місяців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Більше року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Разом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15616" y="1383542"/>
            <a:ext cx="698477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2.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Аналіз стану дебіторської (кредиторської) заборгованості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26073011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26172378"/>
              </p:ext>
            </p:extLst>
          </p:nvPr>
        </p:nvGraphicFramePr>
        <p:xfrm>
          <a:off x="827584" y="2918048"/>
          <a:ext cx="7531740" cy="2468880"/>
        </p:xfrm>
        <a:graphic>
          <a:graphicData uri="http://schemas.openxmlformats.org/drawingml/2006/table">
            <a:tbl>
              <a:tblPr/>
              <a:tblGrid>
                <a:gridCol w="2222000"/>
                <a:gridCol w="1576740"/>
                <a:gridCol w="1576740"/>
                <a:gridCol w="1152972"/>
                <a:gridCol w="1003288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Times New Roman"/>
                          <a:ea typeface="Times New Roman"/>
                        </a:rPr>
                        <a:t>Показники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Times New Roman"/>
                          <a:ea typeface="Times New Roman"/>
                        </a:rPr>
                        <a:t>На початок звітного періоду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Times New Roman"/>
                          <a:ea typeface="Times New Roman"/>
                        </a:rPr>
                        <a:t>На кінець звітного періоду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/>
                          <a:ea typeface="Times New Roman"/>
                        </a:rPr>
                        <a:t>Відхилення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абсо-лютне</a:t>
                      </a:r>
                      <a:endParaRPr lang="uk-UA" sz="1800" i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відносне, 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Дебіторська заборгованість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Кредиторська заборгованість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Активне сальдо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Пасивне сальдо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68652" y="2380818"/>
            <a:ext cx="76757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3.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Розрахунковий баланс підприємства, тис. грн.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5" y="1157843"/>
            <a:ext cx="712879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3.3. 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Аналіз співвідношення дебіторської та кредиторської заборгованості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14973831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49603"/>
            <a:ext cx="76328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3.4. 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Аналіз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оборотності дебіторської 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та кредиторської заборгованості</a:t>
            </a:r>
          </a:p>
          <a:p>
            <a:endParaRPr lang="uk-UA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/>
              <a:t>1. Коефіцієнт оборотності дебіторської заборгованості (КОДЗ)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04960096"/>
              </p:ext>
            </p:extLst>
          </p:nvPr>
        </p:nvGraphicFramePr>
        <p:xfrm>
          <a:off x="2123728" y="2780928"/>
          <a:ext cx="4536504" cy="1152128"/>
        </p:xfrm>
        <a:graphic>
          <a:graphicData uri="http://schemas.openxmlformats.org/presentationml/2006/ole">
            <p:oleObj spid="_x0000_s24760" name="Формула" r:id="rId3" imgW="711200" imgH="36830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44782" y="4005064"/>
            <a:ext cx="741682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де СДЗ – середня сума дебіторської заборгованості,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зростання</a:t>
            </a: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Характеризує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швидкість обороту дебіторської заборгованості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17898618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013827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 smtClean="0"/>
              <a:t>2. Тривалість погашення </a:t>
            </a:r>
            <a:r>
              <a:rPr lang="uk-UA" sz="2400" i="1" dirty="0"/>
              <a:t>дебіторської </a:t>
            </a:r>
            <a:r>
              <a:rPr lang="uk-UA" sz="2400" i="1" dirty="0" smtClean="0"/>
              <a:t>заборгованості </a:t>
            </a:r>
            <a:r>
              <a:rPr lang="uk-UA" sz="2400" i="1" dirty="0"/>
              <a:t>(</a:t>
            </a:r>
            <a:r>
              <a:rPr lang="uk-UA" sz="2400" i="1" dirty="0" err="1" smtClean="0"/>
              <a:t>Тобдз</a:t>
            </a:r>
            <a:r>
              <a:rPr lang="uk-UA" sz="2400" i="1" dirty="0" smtClean="0"/>
              <a:t>)</a:t>
            </a:r>
            <a:endParaRPr lang="uk-UA" sz="2400" i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50984254"/>
              </p:ext>
            </p:extLst>
          </p:nvPr>
        </p:nvGraphicFramePr>
        <p:xfrm>
          <a:off x="1536700" y="2047875"/>
          <a:ext cx="6070600" cy="1468438"/>
        </p:xfrm>
        <a:graphic>
          <a:graphicData uri="http://schemas.openxmlformats.org/presentationml/2006/ole">
            <p:oleObj spid="_x0000_s25782" name="Формула" r:id="rId3" imgW="748975" imgH="431613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50754" y="3573016"/>
            <a:ext cx="709365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де Д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дні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періоду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зниження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Визначає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терміни погашення дебіторської заборгованості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1532912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77048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/>
              <a:t>Етапи аналізу </a:t>
            </a:r>
            <a:r>
              <a:rPr lang="uk-UA" sz="2800" b="1" i="1" dirty="0"/>
              <a:t>руху грошових </a:t>
            </a:r>
            <a:r>
              <a:rPr lang="uk-UA" sz="2800" b="1" i="1" dirty="0" smtClean="0"/>
              <a:t>потоків:</a:t>
            </a:r>
          </a:p>
          <a:p>
            <a:endParaRPr lang="uk-UA" sz="2800" i="1" dirty="0" smtClean="0"/>
          </a:p>
          <a:p>
            <a:r>
              <a:rPr lang="uk-UA" sz="2800" b="1" i="1" dirty="0" smtClean="0"/>
              <a:t>Етап 1. Аналіз </a:t>
            </a:r>
            <a:r>
              <a:rPr lang="uk-UA" sz="2800" b="1" i="1" dirty="0"/>
              <a:t>позитивного грошового потоку</a:t>
            </a:r>
            <a:endParaRPr lang="uk-UA" sz="2800" b="1" dirty="0"/>
          </a:p>
          <a:p>
            <a:endParaRPr lang="uk-UA" sz="2800" dirty="0" smtClean="0"/>
          </a:p>
          <a:p>
            <a:pPr algn="just"/>
            <a:r>
              <a:rPr lang="uk-UA" sz="2800" dirty="0" smtClean="0"/>
              <a:t>1.1. Аналіз структури </a:t>
            </a:r>
            <a:r>
              <a:rPr lang="uk-UA" sz="2800" dirty="0"/>
              <a:t>джерел надходження грошових коштів</a:t>
            </a:r>
          </a:p>
          <a:p>
            <a:pPr algn="just"/>
            <a:endParaRPr lang="uk-UA" sz="2800" dirty="0" smtClean="0"/>
          </a:p>
          <a:p>
            <a:pPr algn="just"/>
            <a:r>
              <a:rPr lang="uk-UA" sz="2800" dirty="0" smtClean="0"/>
              <a:t>1.2. Аналіз динаміки </a:t>
            </a:r>
            <a:r>
              <a:rPr lang="uk-UA" sz="2800" dirty="0"/>
              <a:t>джерел надходження грошових коштів</a:t>
            </a:r>
          </a:p>
          <a:p>
            <a:pPr algn="just"/>
            <a:endParaRPr lang="uk-UA" sz="2800" dirty="0" smtClean="0"/>
          </a:p>
          <a:p>
            <a:pPr algn="just"/>
            <a:r>
              <a:rPr lang="uk-UA" sz="2800" dirty="0" smtClean="0"/>
              <a:t>1.3. Зіставлення темпів </a:t>
            </a:r>
            <a:r>
              <a:rPr lang="uk-UA" sz="2800" dirty="0"/>
              <a:t>приросту позитивного </a:t>
            </a:r>
            <a:r>
              <a:rPr lang="uk-UA" sz="2800" dirty="0" smtClean="0"/>
              <a:t> грошового потоку з </a:t>
            </a:r>
            <a:r>
              <a:rPr lang="uk-UA" sz="2800" dirty="0"/>
              <a:t>темпами приросту обсягів виробництва та реалізації </a:t>
            </a:r>
            <a:r>
              <a:rPr lang="uk-UA" sz="2800" dirty="0" smtClean="0"/>
              <a:t>продукції</a:t>
            </a:r>
            <a:endParaRPr lang="uk-UA" sz="28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239556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7604" y="1268760"/>
            <a:ext cx="71647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/>
              <a:t>3. Частка дебіторської заборгованості в загальному обсязі оборотних активів (</a:t>
            </a:r>
            <a:r>
              <a:rPr lang="uk-UA" sz="2400" i="1" dirty="0" err="1" smtClean="0"/>
              <a:t>Чдз</a:t>
            </a:r>
            <a:r>
              <a:rPr lang="uk-UA" sz="2400" i="1" dirty="0" smtClean="0"/>
              <a:t>)</a:t>
            </a:r>
            <a:endParaRPr lang="uk-UA" sz="2400" i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84678188"/>
              </p:ext>
            </p:extLst>
          </p:nvPr>
        </p:nvGraphicFramePr>
        <p:xfrm>
          <a:off x="2915816" y="2420888"/>
          <a:ext cx="4104456" cy="1144513"/>
        </p:xfrm>
        <a:graphic>
          <a:graphicData uri="http://schemas.openxmlformats.org/presentationml/2006/ole">
            <p:oleObj spid="_x0000_s26806" name="Формула" r:id="rId3" imgW="1040948" imgH="355446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07604" y="3861048"/>
            <a:ext cx="712879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ДЗ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сума дебіторської заборгованості,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Характеризує частку дебіторської заборгованості в загальному обсязі оборотних активів підприємства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29601579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4782" y="1340768"/>
            <a:ext cx="74436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 smtClean="0"/>
              <a:t>4. Коефіцієнт </a:t>
            </a:r>
            <a:r>
              <a:rPr lang="uk-UA" sz="2400" i="1" dirty="0"/>
              <a:t>оборотності </a:t>
            </a:r>
            <a:r>
              <a:rPr lang="uk-UA" sz="2400" i="1" dirty="0" smtClean="0"/>
              <a:t>кредиторської заборгованості </a:t>
            </a:r>
            <a:r>
              <a:rPr lang="uk-UA" sz="2400" i="1" dirty="0"/>
              <a:t>(</a:t>
            </a:r>
            <a:r>
              <a:rPr lang="uk-UA" sz="2400" i="1" dirty="0" smtClean="0"/>
              <a:t>К</a:t>
            </a:r>
            <a:r>
              <a:rPr lang="uk-UA" sz="2400" i="1" baseline="-25000" dirty="0" smtClean="0"/>
              <a:t>ОКЗ</a:t>
            </a:r>
            <a:r>
              <a:rPr lang="uk-UA" sz="2400" i="1" dirty="0"/>
              <a:t>)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25787355"/>
              </p:ext>
            </p:extLst>
          </p:nvPr>
        </p:nvGraphicFramePr>
        <p:xfrm>
          <a:off x="1801813" y="2276872"/>
          <a:ext cx="5183187" cy="1231900"/>
        </p:xfrm>
        <a:graphic>
          <a:graphicData uri="http://schemas.openxmlformats.org/presentationml/2006/ole">
            <p:oleObj spid="_x0000_s29792" name="Формула" r:id="rId3" imgW="812447" imgH="393529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44782" y="3717032"/>
            <a:ext cx="741682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СКЗ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середня сума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кредиторської заборгованості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грн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зростання</a:t>
            </a: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Характеризує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швидкість обороту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кредиторської заборгованості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7844522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013827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 smtClean="0"/>
              <a:t>5. Тривалість погашення кредиторської заборгованості </a:t>
            </a:r>
            <a:r>
              <a:rPr lang="uk-UA" sz="2400" i="1" dirty="0"/>
              <a:t>(</a:t>
            </a:r>
            <a:r>
              <a:rPr lang="uk-UA" sz="2400" i="1" dirty="0" err="1" smtClean="0"/>
              <a:t>Тобкз</a:t>
            </a:r>
            <a:r>
              <a:rPr lang="uk-UA" sz="2400" i="1" dirty="0" smtClean="0"/>
              <a:t>)</a:t>
            </a:r>
            <a:endParaRPr lang="uk-UA" sz="2400" i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55437766"/>
              </p:ext>
            </p:extLst>
          </p:nvPr>
        </p:nvGraphicFramePr>
        <p:xfrm>
          <a:off x="2483768" y="2047875"/>
          <a:ext cx="4680520" cy="1468438"/>
        </p:xfrm>
        <a:graphic>
          <a:graphicData uri="http://schemas.openxmlformats.org/presentationml/2006/ole">
            <p:oleObj spid="_x0000_s30816" name="Формула" r:id="rId3" imgW="748975" imgH="431613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50754" y="3640956"/>
            <a:ext cx="709365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де Д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дні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періоду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зниження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Визначає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терміни погашення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кредиторської заборгованості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25144026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792088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Можливі пропозиції за результатами аналізу дебіторської та кредиторської заборгованості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1) слідкувати за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співвідношенням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дебіторської і кредиторської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заборгованості;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2) орієнтуватися на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збільшення кількості замовників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для зменшення ризику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неоплати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3) контролювати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стан розрахунків за простроченою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заборгованістю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4) своєчасно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виявляти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недопустимі види дебіторської та кредиторської заборгованості, до яких, в першу чергу, відносять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прострочену заборгованість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постачальникам і прострочену заборгованість покупцям понад трьох місяців, заборгованість за платежами до бюджету тощо.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35224455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2308" y="1700808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/>
              <a:t>3. </a:t>
            </a:r>
            <a:r>
              <a:rPr lang="ru-RU" sz="3200" b="1" i="1" dirty="0" err="1"/>
              <a:t>Аналіз</a:t>
            </a:r>
            <a:r>
              <a:rPr lang="ru-RU" sz="3200" b="1" i="1" dirty="0"/>
              <a:t> </a:t>
            </a:r>
            <a:r>
              <a:rPr lang="ru-RU" sz="3200" b="1" i="1" dirty="0" err="1"/>
              <a:t>фінансових</a:t>
            </a:r>
            <a:r>
              <a:rPr lang="ru-RU" sz="3200" b="1" i="1" dirty="0"/>
              <a:t> </a:t>
            </a:r>
            <a:r>
              <a:rPr lang="ru-RU" sz="3200" b="1" i="1" dirty="0" err="1"/>
              <a:t>результатів</a:t>
            </a:r>
            <a:r>
              <a:rPr lang="ru-RU" sz="3200" b="1" i="1" dirty="0"/>
              <a:t> </a:t>
            </a:r>
            <a:r>
              <a:rPr lang="ru-RU" sz="3200" b="1" i="1" dirty="0" err="1" smtClean="0"/>
              <a:t>діяльності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підприємства</a:t>
            </a:r>
            <a:endParaRPr lang="ru-RU" sz="32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3212976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 smtClean="0"/>
              <a:t>Послідовність проведення аналізу:</a:t>
            </a:r>
          </a:p>
          <a:p>
            <a:pPr algn="ctr"/>
            <a:endParaRPr lang="uk-UA" sz="2400" b="1" dirty="0" smtClean="0"/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Етап 1.  Аналіз обсягів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, динаміки та структури фінансових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endParaRPr lang="uk-UA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112709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6871970"/>
              </p:ext>
            </p:extLst>
          </p:nvPr>
        </p:nvGraphicFramePr>
        <p:xfrm>
          <a:off x="251519" y="908719"/>
          <a:ext cx="8640962" cy="5671422"/>
        </p:xfrm>
        <a:graphic>
          <a:graphicData uri="http://schemas.openxmlformats.org/drawingml/2006/table">
            <a:tbl>
              <a:tblPr/>
              <a:tblGrid>
                <a:gridCol w="439372"/>
                <a:gridCol w="2855911"/>
                <a:gridCol w="659056"/>
                <a:gridCol w="869605"/>
                <a:gridCol w="668193"/>
                <a:gridCol w="848578"/>
                <a:gridCol w="755279"/>
                <a:gridCol w="725992"/>
                <a:gridCol w="818976"/>
              </a:tblGrid>
              <a:tr h="257513"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з/п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Показники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1-й рік</a:t>
                      </a: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2-й рік</a:t>
                      </a: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Відхилення</a:t>
                      </a: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78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сума, грн.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питома вага, %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сума, грн.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питома вага, %</a:t>
                      </a: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абсо-лютне, грн.</a:t>
                      </a: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 spc="-3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відно-сне</a:t>
                      </a:r>
                      <a:r>
                        <a:rPr lang="uk-UA" sz="1600" i="1" spc="-3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uk-UA" sz="1600" i="1" spc="-3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пунктів струк-тури</a:t>
                      </a: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770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Доходи від операційної діяльності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80010"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67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67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770"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Разом доходів</a:t>
                      </a:r>
                      <a:r>
                        <a:rPr lang="uk-UA" sz="16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від операційної діяльності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770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Доходи від фінансової  діяльності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67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67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770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Разом доходів</a:t>
                      </a:r>
                      <a:r>
                        <a:rPr lang="uk-UA" sz="16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від фінансової діяльності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770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Доходи від інвестиційної діяльності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85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3.1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513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3.2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282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Разом доходів</a:t>
                      </a:r>
                      <a:r>
                        <a:rPr lang="uk-UA" sz="16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від інвестиційної діяльності</a:t>
                      </a:r>
                      <a:endParaRPr lang="ru-RU" sz="16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41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Всього доходів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06531" y="436602"/>
            <a:ext cx="78624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793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 4.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Аналіз структури і динаміки доходів підприємства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0" y="-2453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399883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11560" y="482769"/>
            <a:ext cx="8064896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Таблиця 5.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Аналіз структури і динаміки витрат підприємства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2199639"/>
              </p:ext>
            </p:extLst>
          </p:nvPr>
        </p:nvGraphicFramePr>
        <p:xfrm>
          <a:off x="251519" y="1007663"/>
          <a:ext cx="8640961" cy="5661697"/>
        </p:xfrm>
        <a:graphic>
          <a:graphicData uri="http://schemas.openxmlformats.org/drawingml/2006/table">
            <a:tbl>
              <a:tblPr/>
              <a:tblGrid>
                <a:gridCol w="432049"/>
                <a:gridCol w="2808312"/>
                <a:gridCol w="720080"/>
                <a:gridCol w="863503"/>
                <a:gridCol w="648665"/>
                <a:gridCol w="868106"/>
                <a:gridCol w="755279"/>
                <a:gridCol w="725992"/>
                <a:gridCol w="818975"/>
              </a:tblGrid>
              <a:tr h="264166"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з/п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Показники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1-й рік</a:t>
                      </a: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2-й рік</a:t>
                      </a: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Відхилення</a:t>
                      </a: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780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сума, грн.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питома вага, %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сума, грн.</a:t>
                      </a: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питома вага, %</a:t>
                      </a: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абсо-лютне, грн.</a:t>
                      </a: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 spc="-3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відно-сне</a:t>
                      </a:r>
                      <a:r>
                        <a:rPr lang="uk-UA" sz="1600" i="1" spc="-3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uk-UA" sz="1600" i="1" spc="-3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пунктів струк-тури</a:t>
                      </a: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63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Витрати від операційної діяльності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80010"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77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469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53"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Разом</a:t>
                      </a:r>
                      <a:r>
                        <a:rPr lang="uk-UA" sz="16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витрат від операційної діяльності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214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Витрати від фінансової  діяльності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97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89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Разом витрат</a:t>
                      </a:r>
                      <a:r>
                        <a:rPr lang="uk-UA" sz="16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від фінансової діяльності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214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Витрати від інвестиційної діяльності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09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3.1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66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3.2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03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Разом витрат</a:t>
                      </a:r>
                      <a:r>
                        <a:rPr lang="uk-UA" sz="16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від інвестиційної діяльності</a:t>
                      </a:r>
                      <a:endParaRPr lang="ru-RU" sz="16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43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Всього витрат</a:t>
                      </a:r>
                      <a:r>
                        <a:rPr lang="uk-UA" sz="1600" b="1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387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6849874"/>
              </p:ext>
            </p:extLst>
          </p:nvPr>
        </p:nvGraphicFramePr>
        <p:xfrm>
          <a:off x="467545" y="2105246"/>
          <a:ext cx="8240247" cy="3964305"/>
        </p:xfrm>
        <a:graphic>
          <a:graphicData uri="http://schemas.openxmlformats.org/drawingml/2006/table">
            <a:tbl>
              <a:tblPr/>
              <a:tblGrid>
                <a:gridCol w="463384"/>
                <a:gridCol w="2205848"/>
                <a:gridCol w="759359"/>
                <a:gridCol w="759359"/>
                <a:gridCol w="760252"/>
                <a:gridCol w="760252"/>
                <a:gridCol w="759359"/>
                <a:gridCol w="886217"/>
                <a:gridCol w="886217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i="1" spc="-30" dirty="0">
                          <a:effectLst/>
                          <a:latin typeface="Times New Roman"/>
                          <a:ea typeface="Times New Roman"/>
                        </a:rPr>
                        <a:t>№ з/п</a:t>
                      </a: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i="1" dirty="0">
                          <a:effectLst/>
                          <a:latin typeface="Times New Roman"/>
                          <a:ea typeface="Times New Roman"/>
                        </a:rPr>
                        <a:t>Показники</a:t>
                      </a: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i="1" dirty="0">
                          <a:effectLst/>
                          <a:latin typeface="Times New Roman"/>
                          <a:ea typeface="Times New Roman"/>
                        </a:rPr>
                        <a:t>1-й рік</a:t>
                      </a: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i="1">
                          <a:effectLst/>
                          <a:latin typeface="Times New Roman"/>
                          <a:ea typeface="Times New Roman"/>
                        </a:rPr>
                        <a:t>2-й рік</a:t>
                      </a: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i="1">
                          <a:effectLst/>
                          <a:latin typeface="Times New Roman"/>
                          <a:ea typeface="Times New Roman"/>
                        </a:rPr>
                        <a:t>Відхилення</a:t>
                      </a: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i="1" spc="-30" dirty="0">
                          <a:effectLst/>
                          <a:latin typeface="Times New Roman"/>
                          <a:ea typeface="Times New Roman"/>
                        </a:rPr>
                        <a:t>сума, тис. грн.</a:t>
                      </a: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i="1" spc="-30">
                          <a:effectLst/>
                          <a:latin typeface="Times New Roman"/>
                          <a:ea typeface="Times New Roman"/>
                        </a:rPr>
                        <a:t>питома вага, %</a:t>
                      </a: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i="1" spc="-30">
                          <a:effectLst/>
                          <a:latin typeface="Times New Roman"/>
                          <a:ea typeface="Times New Roman"/>
                        </a:rPr>
                        <a:t>сума, тис. грн.</a:t>
                      </a: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i="1" spc="-30">
                          <a:effectLst/>
                          <a:latin typeface="Times New Roman"/>
                          <a:ea typeface="Times New Roman"/>
                        </a:rPr>
                        <a:t>питома </a:t>
                      </a: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i="1" spc="-30">
                          <a:effectLst/>
                          <a:latin typeface="Times New Roman"/>
                          <a:ea typeface="Times New Roman"/>
                        </a:rPr>
                        <a:t>вага, %</a:t>
                      </a: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i="1" spc="-30" dirty="0" err="1">
                          <a:effectLst/>
                          <a:latin typeface="Times New Roman"/>
                          <a:ea typeface="Times New Roman"/>
                        </a:rPr>
                        <a:t>абсо</a:t>
                      </a:r>
                      <a:r>
                        <a:rPr lang="uk-UA" sz="1700" b="0" i="1" spc="-30" dirty="0">
                          <a:effectLst/>
                          <a:latin typeface="Times New Roman"/>
                          <a:ea typeface="Times New Roman"/>
                        </a:rPr>
                        <a:t>-лютне, грн.</a:t>
                      </a: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i="1" spc="-30" dirty="0" err="1" smtClean="0">
                          <a:effectLst/>
                          <a:latin typeface="Times New Roman"/>
                          <a:ea typeface="Times New Roman"/>
                        </a:rPr>
                        <a:t>відно-сне</a:t>
                      </a:r>
                      <a:r>
                        <a:rPr lang="uk-UA" sz="1700" b="0" i="1" spc="-30" dirty="0" smtClean="0">
                          <a:effectLst/>
                          <a:latin typeface="Times New Roman"/>
                          <a:ea typeface="Times New Roman"/>
                        </a:rPr>
                        <a:t>,%</a:t>
                      </a: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i="1" spc="-30">
                          <a:effectLst/>
                          <a:latin typeface="Times New Roman"/>
                          <a:ea typeface="Times New Roman"/>
                        </a:rPr>
                        <a:t>пунктів струк-тури</a:t>
                      </a: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/>
                          <a:ea typeface="Times New Roman"/>
                        </a:rPr>
                        <a:t>Прибуток </a:t>
                      </a:r>
                      <a:r>
                        <a:rPr lang="uk-UA" sz="1700" b="0" dirty="0" smtClean="0">
                          <a:effectLst/>
                          <a:latin typeface="Times New Roman"/>
                          <a:ea typeface="Times New Roman"/>
                        </a:rPr>
                        <a:t>всього,</a:t>
                      </a:r>
                    </a:p>
                    <a:p>
                      <a:pPr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dirty="0" smtClean="0">
                          <a:effectLst/>
                          <a:latin typeface="Times New Roman"/>
                          <a:ea typeface="Times New Roman"/>
                        </a:rPr>
                        <a:t> у </a:t>
                      </a:r>
                      <a:r>
                        <a:rPr lang="uk-UA" sz="1700" b="0" dirty="0">
                          <a:effectLst/>
                          <a:latin typeface="Times New Roman"/>
                          <a:ea typeface="Times New Roman"/>
                        </a:rPr>
                        <a:t>т. ч.:</a:t>
                      </a: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>
                          <a:effectLst/>
                          <a:latin typeface="Times New Roman"/>
                          <a:ea typeface="Times New Roman"/>
                        </a:rPr>
                        <a:t>1.1</a:t>
                      </a: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spc="-30" dirty="0">
                          <a:effectLst/>
                          <a:latin typeface="Times New Roman"/>
                          <a:ea typeface="Times New Roman"/>
                        </a:rPr>
                        <a:t>Прибуток від </a:t>
                      </a:r>
                      <a:r>
                        <a:rPr lang="uk-UA" sz="1700" b="0" spc="-30" dirty="0" err="1" smtClean="0">
                          <a:effectLst/>
                          <a:latin typeface="Times New Roman"/>
                          <a:ea typeface="Times New Roman"/>
                        </a:rPr>
                        <a:t>операці-йної</a:t>
                      </a:r>
                      <a:r>
                        <a:rPr lang="uk-UA" sz="1700" b="0" spc="-3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700" b="0" spc="-30" dirty="0">
                          <a:effectLst/>
                          <a:latin typeface="Times New Roman"/>
                          <a:ea typeface="Times New Roman"/>
                        </a:rPr>
                        <a:t>діяльності</a:t>
                      </a:r>
                      <a:r>
                        <a:rPr lang="uk-UA" sz="1700" b="0" spc="-3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endParaRPr lang="uk-UA" sz="1700" b="0" spc="-3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spc="-30" smtClean="0">
                          <a:effectLst/>
                          <a:latin typeface="Times New Roman"/>
                          <a:ea typeface="Times New Roman"/>
                        </a:rPr>
                        <a:t>у </a:t>
                      </a:r>
                      <a:r>
                        <a:rPr lang="uk-UA" sz="1700" b="0" spc="-30" dirty="0">
                          <a:effectLst/>
                          <a:latin typeface="Times New Roman"/>
                          <a:ea typeface="Times New Roman"/>
                        </a:rPr>
                        <a:t>т.ч.:</a:t>
                      </a: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>
                          <a:effectLst/>
                          <a:latin typeface="Times New Roman"/>
                          <a:ea typeface="Times New Roman"/>
                        </a:rPr>
                        <a:t>валовий прибуток</a:t>
                      </a: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>
                          <a:effectLst/>
                          <a:latin typeface="Times New Roman"/>
                          <a:ea typeface="Times New Roman"/>
                        </a:rPr>
                        <a:t>1.2</a:t>
                      </a: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/>
                          <a:ea typeface="Times New Roman"/>
                        </a:rPr>
                        <a:t>Прибуток від фінансової діяльності</a:t>
                      </a: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>
                          <a:effectLst/>
                          <a:latin typeface="Times New Roman"/>
                          <a:ea typeface="Times New Roman"/>
                        </a:rPr>
                        <a:t>1.3</a:t>
                      </a: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/>
                          <a:ea typeface="Times New Roman"/>
                        </a:rPr>
                        <a:t>Прибуток від </a:t>
                      </a:r>
                      <a:r>
                        <a:rPr lang="uk-UA" sz="1700" b="0" dirty="0" err="1" smtClean="0">
                          <a:effectLst/>
                          <a:latin typeface="Times New Roman"/>
                          <a:ea typeface="Times New Roman"/>
                        </a:rPr>
                        <a:t>інвести-ційної</a:t>
                      </a:r>
                      <a:r>
                        <a:rPr lang="uk-UA" sz="1700" b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700" b="0" dirty="0">
                          <a:effectLst/>
                          <a:latin typeface="Times New Roman"/>
                          <a:ea typeface="Times New Roman"/>
                        </a:rPr>
                        <a:t>діяльності</a:t>
                      </a: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uk-UA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70426" y="1064930"/>
            <a:ext cx="79928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5.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Аналіз структури і динаміки фінансових результатів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126000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92696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Етап 2. Аналіз фінансових результатів від різних видів діяльності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73083189"/>
              </p:ext>
            </p:extLst>
          </p:nvPr>
        </p:nvGraphicFramePr>
        <p:xfrm>
          <a:off x="988159" y="1772816"/>
          <a:ext cx="7400265" cy="3672408"/>
        </p:xfrm>
        <a:graphic>
          <a:graphicData uri="http://schemas.openxmlformats.org/presentationml/2006/ole">
            <p:oleObj spid="_x0000_s31829" name="Picture" r:id="rId3" imgW="4634132" imgH="2777875" progId="Word.Picture.8">
              <p:embed/>
            </p:oleObj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27584" y="5657473"/>
            <a:ext cx="78488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 3.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Фактори, що впливають на величину фінансового результату від основної діяльності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388431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3949610"/>
          </a:xfrm>
        </p:spPr>
        <p:txBody>
          <a:bodyPr>
            <a:norm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Фінансовий результат (ФР) від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іншої операційної, фінансової, інвестиційної та надзвичайної діяльності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визначається за формулою:</a:t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ФР = Д – В</a:t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де Д – доходи; В – витрати.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574147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76067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/>
              <a:t>Етап 2. Аналіз </a:t>
            </a:r>
            <a:r>
              <a:rPr lang="uk-UA" sz="2800" b="1" i="1" dirty="0"/>
              <a:t>негативного грошового </a:t>
            </a:r>
            <a:r>
              <a:rPr lang="uk-UA" sz="2800" b="1" i="1" dirty="0" smtClean="0"/>
              <a:t>потоку</a:t>
            </a:r>
          </a:p>
          <a:p>
            <a:endParaRPr lang="uk-UA" sz="2800" dirty="0" smtClean="0"/>
          </a:p>
          <a:p>
            <a:pPr algn="just"/>
            <a:r>
              <a:rPr lang="uk-UA" sz="2800" dirty="0" smtClean="0"/>
              <a:t>2.1. Аналіз структури </a:t>
            </a:r>
            <a:r>
              <a:rPr lang="uk-UA" sz="2800" dirty="0"/>
              <a:t>напрямів використання </a:t>
            </a:r>
            <a:r>
              <a:rPr lang="uk-UA" sz="2800" dirty="0" smtClean="0"/>
              <a:t>грошових </a:t>
            </a:r>
            <a:r>
              <a:rPr lang="uk-UA" sz="2800" dirty="0"/>
              <a:t>коштів</a:t>
            </a:r>
          </a:p>
          <a:p>
            <a:endParaRPr lang="uk-UA" sz="2800" dirty="0" smtClean="0"/>
          </a:p>
          <a:p>
            <a:r>
              <a:rPr lang="uk-UA" sz="2800" dirty="0" smtClean="0"/>
              <a:t>2.2. Аналіз динаміки </a:t>
            </a:r>
            <a:r>
              <a:rPr lang="uk-UA" sz="2800" dirty="0"/>
              <a:t>використання </a:t>
            </a:r>
            <a:r>
              <a:rPr lang="uk-UA" sz="2800" dirty="0" smtClean="0"/>
              <a:t>грошових </a:t>
            </a:r>
            <a:r>
              <a:rPr lang="uk-UA" sz="2800" dirty="0"/>
              <a:t>коштів</a:t>
            </a:r>
          </a:p>
          <a:p>
            <a:endParaRPr lang="uk-UA" sz="2800" dirty="0"/>
          </a:p>
          <a:p>
            <a:pPr algn="ctr"/>
            <a:endParaRPr lang="uk-UA" sz="28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391278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Етап 3. Аналіз взаємозв’язку “витрати-обсяг-прибуток”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859340"/>
            <a:ext cx="74168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Основними етапами аналізу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є: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1) збір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підготовка й аналітична обробка вихідної інформації відповідно до умов аналізу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 algn="just">
              <a:buFontTx/>
              <a:buChar char="-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2) розрахунок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умовно-постійних та умовно-змінних витрат, рівня беззбитковості та зони безпеки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3) аналітичне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обґрунтування обсягу реалізації, необхідного для забезпечення запланованої суми прибутку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295413037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3848" y="1556792"/>
            <a:ext cx="29523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В</a:t>
            </a:r>
            <a:r>
              <a:rPr lang="ru-RU" sz="2800" baseline="-25000" dirty="0" smtClean="0"/>
              <a:t>З</a:t>
            </a:r>
            <a:r>
              <a:rPr lang="ru-RU" sz="2800" dirty="0" smtClean="0"/>
              <a:t> + В</a:t>
            </a:r>
            <a:r>
              <a:rPr lang="ru-RU" sz="2800" baseline="-25000" dirty="0" smtClean="0"/>
              <a:t>П </a:t>
            </a:r>
            <a:r>
              <a:rPr lang="ru-RU" sz="2800" dirty="0" smtClean="0"/>
              <a:t>= </a:t>
            </a:r>
            <a:r>
              <a:rPr lang="ru-RU" sz="2800" dirty="0" err="1" smtClean="0"/>
              <a:t>ТБ</a:t>
            </a:r>
            <a:r>
              <a:rPr lang="ru-RU" sz="2800" baseline="-25000" dirty="0" err="1" smtClean="0"/>
              <a:t>гр.од</a:t>
            </a:r>
            <a:r>
              <a:rPr lang="ru-RU" sz="2800" baseline="-25000" dirty="0" smtClean="0"/>
              <a:t>.</a:t>
            </a:r>
            <a:endParaRPr lang="uk-UA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0096" y="2204864"/>
            <a:ext cx="75683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де В</a:t>
            </a:r>
            <a:r>
              <a:rPr lang="ru-RU" sz="2000" i="1" baseline="-250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i="1" baseline="-25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змінні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постійні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ТБгр.од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– точка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беззбитковості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одиницях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54286521"/>
              </p:ext>
            </p:extLst>
          </p:nvPr>
        </p:nvGraphicFramePr>
        <p:xfrm>
          <a:off x="3110491" y="2780928"/>
          <a:ext cx="3117693" cy="982662"/>
        </p:xfrm>
        <a:graphic>
          <a:graphicData uri="http://schemas.openxmlformats.org/presentationml/2006/ole">
            <p:oleObj spid="_x0000_s32933" name="Формула" r:id="rId3" imgW="1269449" imgH="469696" progId="Equation.3">
              <p:embed/>
            </p:oleObj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62812205"/>
              </p:ext>
            </p:extLst>
          </p:nvPr>
        </p:nvGraphicFramePr>
        <p:xfrm>
          <a:off x="3131840" y="4869160"/>
          <a:ext cx="3240360" cy="478532"/>
        </p:xfrm>
        <a:graphic>
          <a:graphicData uri="http://schemas.openxmlformats.org/presentationml/2006/ole">
            <p:oleObj spid="_x0000_s32934" name="Формула" r:id="rId4" imgW="1066800" imgH="19050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20096" y="5373216"/>
            <a:ext cx="75683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Запас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міцності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(ЗМ)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граничну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величину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можливого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(ОР) без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зазнати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збитків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0096" y="548680"/>
            <a:ext cx="7568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3) аналітичне обґрунтування обсягу реалізації, необхідного для забезпечення запланованої суми прибутку.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7836" y="3789040"/>
            <a:ext cx="75683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ТБнат.од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точка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беззбитковості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натуральних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одиницях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постійні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Ц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ЗО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змінні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одиницю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17426142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8401" y="1023119"/>
            <a:ext cx="60379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Етап 4. Аналіз показників рентабельності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31840" y="1815207"/>
            <a:ext cx="31952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/>
              <a:t>ВИТРАТНІ ПОКАЗНИКИ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420888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1. Рентабельність </a:t>
            </a:r>
            <a:r>
              <a:rPr lang="uk-UA" sz="2400" dirty="0"/>
              <a:t>продукції (товарів, робіт, послуг</a:t>
            </a:r>
            <a:r>
              <a:rPr lang="uk-UA" sz="2400" dirty="0" smtClean="0"/>
              <a:t>) (</a:t>
            </a:r>
            <a:r>
              <a:rPr lang="uk-UA" sz="2400" dirty="0" err="1" smtClean="0"/>
              <a:t>Рп</a:t>
            </a:r>
            <a:r>
              <a:rPr lang="uk-UA" sz="2400" dirty="0" smtClean="0"/>
              <a:t>)</a:t>
            </a:r>
            <a:endParaRPr lang="uk-UA" sz="24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34469135"/>
              </p:ext>
            </p:extLst>
          </p:nvPr>
        </p:nvGraphicFramePr>
        <p:xfrm>
          <a:off x="2887056" y="3082851"/>
          <a:ext cx="3629160" cy="1066229"/>
        </p:xfrm>
        <a:graphic>
          <a:graphicData uri="http://schemas.openxmlformats.org/presentationml/2006/ole">
            <p:oleObj spid="_x0000_s33872" name="Формула" r:id="rId3" imgW="825500" imgH="330200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47654" y="4287287"/>
            <a:ext cx="746876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ВП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валовий прибуток;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собівартість реалізованої продукції (товарів, робіт, послуг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скільки отримано валового прибутку з 1 грн. понесених витрат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17508154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8605" y="1556792"/>
            <a:ext cx="72298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2. Рентабельність </a:t>
            </a:r>
            <a:r>
              <a:rPr lang="uk-UA" sz="2400" dirty="0"/>
              <a:t>операційної </a:t>
            </a:r>
            <a:r>
              <a:rPr lang="uk-UA" sz="2400" dirty="0" smtClean="0"/>
              <a:t>діяльності (</a:t>
            </a:r>
            <a:r>
              <a:rPr lang="uk-UA" sz="2400" dirty="0" err="1" smtClean="0"/>
              <a:t>Род</a:t>
            </a:r>
            <a:r>
              <a:rPr lang="uk-UA" sz="2400" dirty="0" smtClean="0"/>
              <a:t>)</a:t>
            </a:r>
            <a:endParaRPr lang="uk-UA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35122289"/>
              </p:ext>
            </p:extLst>
          </p:nvPr>
        </p:nvGraphicFramePr>
        <p:xfrm>
          <a:off x="2627784" y="2492896"/>
          <a:ext cx="3888432" cy="1152128"/>
        </p:xfrm>
        <a:graphic>
          <a:graphicData uri="http://schemas.openxmlformats.org/presentationml/2006/ole">
            <p:oleObj spid="_x0000_s34896" name="Формула" r:id="rId3" imgW="939392" imgH="380835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76" y="3933056"/>
            <a:ext cx="770485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ФР</a:t>
            </a:r>
            <a:r>
              <a:rPr lang="uk-UA" i="1" baseline="-25000" dirty="0" err="1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фінансовий результат від операційної діяльності;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i="1" baseline="-25000" dirty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операційні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витрати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скільки отримано прибутку від операційної діяльності з 1 грн. операційних витрат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38956966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455167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3. Рентабельність</a:t>
            </a:r>
            <a:r>
              <a:rPr lang="uk-UA" dirty="0" smtClean="0"/>
              <a:t> </a:t>
            </a:r>
            <a:r>
              <a:rPr lang="uk-UA" sz="2400" dirty="0"/>
              <a:t>звичайної </a:t>
            </a:r>
            <a:r>
              <a:rPr lang="uk-UA" sz="2400" dirty="0" smtClean="0"/>
              <a:t>діяльності (</a:t>
            </a:r>
            <a:r>
              <a:rPr lang="uk-UA" sz="2400" dirty="0" err="1" smtClean="0"/>
              <a:t>Рзд</a:t>
            </a:r>
            <a:r>
              <a:rPr lang="uk-UA" sz="2400" dirty="0" smtClean="0"/>
              <a:t>)</a:t>
            </a:r>
            <a:endParaRPr lang="uk-UA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63095839"/>
              </p:ext>
            </p:extLst>
          </p:nvPr>
        </p:nvGraphicFramePr>
        <p:xfrm>
          <a:off x="2843808" y="2471936"/>
          <a:ext cx="3600399" cy="885056"/>
        </p:xfrm>
        <a:graphic>
          <a:graphicData uri="http://schemas.openxmlformats.org/presentationml/2006/ole">
            <p:oleObj spid="_x0000_s35920" name="Формула" r:id="rId3" imgW="939392" imgH="380835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69609" y="3645024"/>
            <a:ext cx="763284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ФР</a:t>
            </a:r>
            <a:r>
              <a:rPr lang="uk-UA" i="1" baseline="-25000" dirty="0" err="1">
                <a:latin typeface="Times New Roman" pitchFamily="18" charset="0"/>
                <a:cs typeface="Times New Roman" pitchFamily="18" charset="0"/>
              </a:rPr>
              <a:t>зд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фінансовий результат від звичайної діяльності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i="1" baseline="-25000" dirty="0" err="1" smtClean="0">
                <a:latin typeface="Times New Roman" pitchFamily="18" charset="0"/>
                <a:cs typeface="Times New Roman" pitchFamily="18" charset="0"/>
              </a:rPr>
              <a:t>зд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витрати звичайної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діяльності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скільки отримано прибутку від звичайної діяльності з 1 грн. звичайних витрат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89826963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167135"/>
            <a:ext cx="6449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4. Рентабельність </a:t>
            </a:r>
            <a:r>
              <a:rPr lang="uk-UA" sz="2400" dirty="0"/>
              <a:t>господарської </a:t>
            </a:r>
            <a:r>
              <a:rPr lang="uk-UA" sz="2400" dirty="0" smtClean="0"/>
              <a:t>діяльності (</a:t>
            </a:r>
            <a:r>
              <a:rPr lang="uk-UA" sz="2400" dirty="0" err="1" smtClean="0"/>
              <a:t>Ргд</a:t>
            </a:r>
            <a:r>
              <a:rPr lang="uk-UA" sz="2400" dirty="0" smtClean="0"/>
              <a:t>)</a:t>
            </a:r>
            <a:endParaRPr lang="uk-UA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76039178"/>
              </p:ext>
            </p:extLst>
          </p:nvPr>
        </p:nvGraphicFramePr>
        <p:xfrm>
          <a:off x="2411760" y="2111896"/>
          <a:ext cx="4248472" cy="1029072"/>
        </p:xfrm>
        <a:graphic>
          <a:graphicData uri="http://schemas.openxmlformats.org/presentationml/2006/ole">
            <p:oleObj spid="_x0000_s36945" name="Формула" r:id="rId3" imgW="939392" imgH="380835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9592" y="3645024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err="1">
                <a:latin typeface="Times New Roman" pitchFamily="18" charset="0"/>
                <a:cs typeface="Times New Roman" pitchFamily="18" charset="0"/>
              </a:rPr>
              <a:t>ФР</a:t>
            </a:r>
            <a:r>
              <a:rPr lang="uk-UA" sz="2000" i="1" baseline="-25000" dirty="0" err="1">
                <a:latin typeface="Times New Roman" pitchFamily="18" charset="0"/>
                <a:cs typeface="Times New Roman" pitchFamily="18" charset="0"/>
              </a:rPr>
              <a:t>зд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фінансовий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результат від звичайної діяльності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000" i="1" baseline="-25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загальні витрати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скільки отримано прибутку від господарської діяльності з 1 грн. загальних витрат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245044571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30761" y="908720"/>
            <a:ext cx="31479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/>
              <a:t>РЕСУРСНІ</a:t>
            </a:r>
            <a:r>
              <a:rPr lang="uk-UA" b="1" i="1" dirty="0" smtClean="0"/>
              <a:t> </a:t>
            </a:r>
            <a:r>
              <a:rPr lang="uk-UA" sz="2400" b="1" i="1" dirty="0"/>
              <a:t>ПОКАЗНИКИ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628800"/>
            <a:ext cx="49264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5. Рентабельність</a:t>
            </a:r>
            <a:r>
              <a:rPr lang="uk-UA" dirty="0" smtClean="0"/>
              <a:t> </a:t>
            </a:r>
            <a:r>
              <a:rPr lang="uk-UA" sz="2400" dirty="0" smtClean="0"/>
              <a:t>підприємства (</a:t>
            </a:r>
            <a:r>
              <a:rPr lang="uk-UA" sz="2400" dirty="0" err="1" smtClean="0"/>
              <a:t>Рп</a:t>
            </a:r>
            <a:r>
              <a:rPr lang="uk-UA" sz="2400" dirty="0" smtClean="0"/>
              <a:t>)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39319020"/>
              </p:ext>
            </p:extLst>
          </p:nvPr>
        </p:nvGraphicFramePr>
        <p:xfrm>
          <a:off x="3330761" y="2420888"/>
          <a:ext cx="3329471" cy="1008112"/>
        </p:xfrm>
        <a:graphic>
          <a:graphicData uri="http://schemas.openxmlformats.org/presentationml/2006/ole">
            <p:oleObj spid="_x0000_s37968" name="Формула" r:id="rId3" imgW="825500" imgH="33020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71600" y="3895888"/>
            <a:ext cx="74168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ЧП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чистий прибуток підприємства;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середньорічна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вартість активів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Показує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величину чистого прибутку, яка припадає на 1 грн. активів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37233635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383159"/>
            <a:ext cx="5616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6. Рентабельність власного </a:t>
            </a:r>
            <a:r>
              <a:rPr lang="uk-UA" sz="2400" dirty="0" smtClean="0"/>
              <a:t>капіталу (</a:t>
            </a:r>
            <a:r>
              <a:rPr lang="uk-UA" sz="2400" dirty="0" err="1" smtClean="0"/>
              <a:t>Рвк</a:t>
            </a:r>
            <a:r>
              <a:rPr lang="uk-UA" sz="2400" dirty="0" smtClean="0"/>
              <a:t>)</a:t>
            </a:r>
            <a:endParaRPr lang="uk-UA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87732074"/>
              </p:ext>
            </p:extLst>
          </p:nvPr>
        </p:nvGraphicFramePr>
        <p:xfrm>
          <a:off x="2195737" y="2132856"/>
          <a:ext cx="4248472" cy="1152128"/>
        </p:xfrm>
        <a:graphic>
          <a:graphicData uri="http://schemas.openxmlformats.org/presentationml/2006/ole">
            <p:oleObj spid="_x0000_s38991" name="Формула" r:id="rId3" imgW="1015559" imgH="355446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43608" y="3717032"/>
            <a:ext cx="74168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Пд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 оп – прибуток до оподаткування;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СВК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середньорічна вартості власного капіталу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величину прибутку, яка припадає на 1 грн. власного капіталу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290627717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700807"/>
            <a:ext cx="5833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7. Рентабельність </a:t>
            </a:r>
            <a:r>
              <a:rPr lang="uk-UA" sz="2400" dirty="0"/>
              <a:t>залученого </a:t>
            </a:r>
            <a:r>
              <a:rPr lang="uk-UA" sz="2400" dirty="0" smtClean="0"/>
              <a:t>капіталу (</a:t>
            </a:r>
            <a:r>
              <a:rPr lang="uk-UA" sz="2400" dirty="0" err="1" smtClean="0"/>
              <a:t>Рзк</a:t>
            </a:r>
            <a:r>
              <a:rPr lang="uk-UA" sz="2400" dirty="0" smtClean="0"/>
              <a:t>)</a:t>
            </a:r>
            <a:endParaRPr lang="uk-UA" sz="2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74664056"/>
              </p:ext>
            </p:extLst>
          </p:nvPr>
        </p:nvGraphicFramePr>
        <p:xfrm>
          <a:off x="2483768" y="2348880"/>
          <a:ext cx="4032447" cy="1368152"/>
        </p:xfrm>
        <a:graphic>
          <a:graphicData uri="http://schemas.openxmlformats.org/presentationml/2006/ole">
            <p:oleObj spid="_x0000_s40015" name="Формула" r:id="rId3" imgW="990170" imgH="355446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31640" y="4077072"/>
            <a:ext cx="669674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СЗК – середньорічна вартість залученого капіталу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величину прибутку, яка припадає на 1 грн. залученого капіталу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13269926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671191"/>
            <a:ext cx="60527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8. Рентабельність </a:t>
            </a:r>
            <a:r>
              <a:rPr lang="uk-UA" sz="2400" dirty="0"/>
              <a:t>необоротних </a:t>
            </a:r>
            <a:r>
              <a:rPr lang="uk-UA" sz="2400" dirty="0" smtClean="0"/>
              <a:t>активів (</a:t>
            </a:r>
            <a:r>
              <a:rPr lang="uk-UA" sz="2400" dirty="0" err="1" smtClean="0"/>
              <a:t>Рна</a:t>
            </a:r>
            <a:r>
              <a:rPr lang="uk-UA" sz="2400" dirty="0" smtClean="0"/>
              <a:t>) </a:t>
            </a:r>
            <a:endParaRPr lang="uk-UA" sz="2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78937039"/>
              </p:ext>
            </p:extLst>
          </p:nvPr>
        </p:nvGraphicFramePr>
        <p:xfrm>
          <a:off x="2267744" y="2348880"/>
          <a:ext cx="4320480" cy="1152128"/>
        </p:xfrm>
        <a:graphic>
          <a:graphicData uri="http://schemas.openxmlformats.org/presentationml/2006/ole">
            <p:oleObj spid="_x0000_s41039" name="Формула" r:id="rId3" imgW="1054100" imgH="38100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15616" y="4005064"/>
            <a:ext cx="713569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СНА – середньорічна вартість необоротних активів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величину прибутку, яка припадає на 1 грн. необоротних активів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1478577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53938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Таблиця 1. Аналіз руху грошових коштів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915004"/>
              </p:ext>
            </p:extLst>
          </p:nvPr>
        </p:nvGraphicFramePr>
        <p:xfrm>
          <a:off x="243323" y="931523"/>
          <a:ext cx="8721168" cy="58318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0245"/>
                <a:gridCol w="2448272"/>
                <a:gridCol w="936104"/>
                <a:gridCol w="864096"/>
                <a:gridCol w="648072"/>
                <a:gridCol w="936104"/>
                <a:gridCol w="864096"/>
                <a:gridCol w="792088"/>
                <a:gridCol w="792091"/>
              </a:tblGrid>
              <a:tr h="30938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з/п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Грошові потоки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Початок періоду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Кінець періоду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Відхилення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6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Сума, </a:t>
                      </a: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тис</a:t>
                      </a:r>
                      <a:r>
                        <a:rPr lang="ru-RU" sz="12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грн</a:t>
                      </a: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Питома вага, %</a:t>
                      </a: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Сума, </a:t>
                      </a: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тис</a:t>
                      </a:r>
                      <a:r>
                        <a:rPr lang="ru-RU" sz="12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грн</a:t>
                      </a: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Питома вага, %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Абсолютне, </a:t>
                      </a: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тис</a:t>
                      </a:r>
                      <a:r>
                        <a:rPr lang="uk-UA" sz="12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грн</a:t>
                      </a: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Відносне, </a:t>
                      </a: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Пунктів структури, %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 anchor="ctr"/>
                </a:tc>
              </a:tr>
              <a:tr h="2169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Позитивний грошовий потік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226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Операційна діяльність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698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33773"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від операційної діяльності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698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Фінансова діяльність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973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28283"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від фінансової діяльності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226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Інвестиційна діяльність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73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09673"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від інвестиційної діяльності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88716">
                <a:tc>
                  <a:txBody>
                    <a:bodyPr/>
                    <a:lstStyle/>
                    <a:p>
                      <a:endParaRPr lang="ru-RU" sz="1200" i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uk-UA" sz="12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позитивний грошовий потік</a:t>
                      </a:r>
                      <a:endParaRPr kumimoji="0" lang="ru-RU" sz="1200" b="1" i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i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i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i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i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i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2257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Негативний грошовий потік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698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Операційна діяльність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739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.1.1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675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від операційної діяльності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Фінансова діяльність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73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.2.1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від фінансової діяльності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73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Інвестиційна діяльність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959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.3.1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936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від інвестиційної діяльності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590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1" i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негативний грошовий потік</a:t>
                      </a:r>
                      <a:endParaRPr kumimoji="0" lang="ru-RU" sz="1200" b="1" i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  <a:tr h="1718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чистий грошовий потік</a:t>
                      </a:r>
                      <a:endParaRPr lang="ru-RU" sz="12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4" marR="23134" marT="0" marB="0"/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-8706" y="0"/>
            <a:ext cx="252028" cy="252028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201520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556792"/>
            <a:ext cx="4938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9. Рентабельність </a:t>
            </a:r>
            <a:r>
              <a:rPr lang="uk-UA" sz="2400" dirty="0"/>
              <a:t>оборотних активів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16700071"/>
              </p:ext>
            </p:extLst>
          </p:nvPr>
        </p:nvGraphicFramePr>
        <p:xfrm>
          <a:off x="2051720" y="2420888"/>
          <a:ext cx="4176464" cy="1224136"/>
        </p:xfrm>
        <a:graphic>
          <a:graphicData uri="http://schemas.openxmlformats.org/presentationml/2006/ole">
            <p:oleObj spid="_x0000_s42063" name="Формула" r:id="rId3" imgW="990170" imgH="355446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0745" y="4077072"/>
            <a:ext cx="724763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СОА – середньорічна вартість оборотних активів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величину прибутку, яка припадає на 1 грн. оборотних активів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291509103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1023119"/>
            <a:ext cx="3171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/>
              <a:t>ДОХОДНІ ПОКАЗНИКИ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743199"/>
            <a:ext cx="56314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10. Валова </a:t>
            </a:r>
            <a:r>
              <a:rPr lang="uk-UA" sz="2400" dirty="0"/>
              <a:t>рентабельність </a:t>
            </a:r>
            <a:r>
              <a:rPr lang="uk-UA" sz="2400" dirty="0" smtClean="0"/>
              <a:t>продажу (</a:t>
            </a:r>
            <a:r>
              <a:rPr lang="uk-UA" sz="2400" dirty="0" err="1" smtClean="0"/>
              <a:t>Рвп</a:t>
            </a:r>
            <a:r>
              <a:rPr lang="uk-UA" sz="2400" dirty="0" smtClean="0"/>
              <a:t>) </a:t>
            </a:r>
            <a:endParaRPr lang="uk-UA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31225593"/>
              </p:ext>
            </p:extLst>
          </p:nvPr>
        </p:nvGraphicFramePr>
        <p:xfrm>
          <a:off x="2176463" y="2457450"/>
          <a:ext cx="4587875" cy="1441450"/>
        </p:xfrm>
        <a:graphic>
          <a:graphicData uri="http://schemas.openxmlformats.org/presentationml/2006/ole">
            <p:oleObj spid="_x0000_s43087" name="Формула" r:id="rId3" imgW="990600" imgH="41910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43608" y="4124979"/>
            <a:ext cx="71287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ВП – валовий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прибуток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розмір валового прибутку, що отримується з 1 грн. доходу від продажу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(продукції, товарів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робіт, послуг) 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383234825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700808"/>
            <a:ext cx="5434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11. Чиста </a:t>
            </a:r>
            <a:r>
              <a:rPr lang="uk-UA" sz="2400" dirty="0"/>
              <a:t>рентабельність </a:t>
            </a:r>
            <a:r>
              <a:rPr lang="uk-UA" sz="2400" dirty="0" smtClean="0"/>
              <a:t>продажу (</a:t>
            </a:r>
            <a:r>
              <a:rPr lang="uk-UA" sz="2400" dirty="0" err="1" smtClean="0"/>
              <a:t>Рчп</a:t>
            </a:r>
            <a:r>
              <a:rPr lang="uk-UA" sz="2400" dirty="0" smtClean="0"/>
              <a:t> )</a:t>
            </a:r>
            <a:endParaRPr lang="uk-UA" sz="2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86313939"/>
              </p:ext>
            </p:extLst>
          </p:nvPr>
        </p:nvGraphicFramePr>
        <p:xfrm>
          <a:off x="2549525" y="2770188"/>
          <a:ext cx="3903663" cy="1093787"/>
        </p:xfrm>
        <a:graphic>
          <a:graphicData uri="http://schemas.openxmlformats.org/presentationml/2006/ole">
            <p:oleObj spid="_x0000_s44110" name="Формула" r:id="rId3" imgW="977900" imgH="41910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35596" y="4293096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розмір чистого прибутку з 1 грн. чистого доходу від реалізації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(продукції, товарів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робіт, послуг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423797203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124744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/>
              <a:t>12. Рентабельність </a:t>
            </a:r>
            <a:r>
              <a:rPr lang="uk-UA" sz="2400" dirty="0"/>
              <a:t>доходу від операційної </a:t>
            </a:r>
            <a:r>
              <a:rPr lang="uk-UA" sz="2400" dirty="0" smtClean="0"/>
              <a:t>діяльності (</a:t>
            </a:r>
            <a:r>
              <a:rPr lang="uk-UA" sz="2400" dirty="0" err="1" smtClean="0"/>
              <a:t>Рдод</a:t>
            </a:r>
            <a:r>
              <a:rPr lang="uk-UA" sz="2400" dirty="0" smtClean="0"/>
              <a:t>) </a:t>
            </a:r>
            <a:endParaRPr lang="uk-UA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73123460"/>
              </p:ext>
            </p:extLst>
          </p:nvPr>
        </p:nvGraphicFramePr>
        <p:xfrm>
          <a:off x="2771800" y="2276872"/>
          <a:ext cx="4176464" cy="1152128"/>
        </p:xfrm>
        <a:graphic>
          <a:graphicData uri="http://schemas.openxmlformats.org/presentationml/2006/ole">
            <p:oleObj spid="_x0000_s45134" name="Формула" r:id="rId3" imgW="1002865" imgH="380835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06025" y="3861048"/>
            <a:ext cx="752641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ФРод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фінансовий результат від операційної діяльності;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Дод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дохід від операційної діяльності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розмір прибутку з 1 грн. доходу від операційної діяльності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317841258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724615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Етап 5. Аналіз розподілу та використання прибутку підприємства, його впливу на фінансовий стан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264239"/>
            <a:ext cx="7776864" cy="1964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Співвідношення використання прибутку на споживання / накопичення здійснює вирішальний вплив на фінансовий стан підприємства.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Такий взаємозв’язок характеризує категорія левериджу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181631926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124744"/>
            <a:ext cx="7508158" cy="4521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1000"/>
              </a:lnSpc>
            </a:pP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Виробничий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леверидж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(ЛВ)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потенційній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впливати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постійно-змінних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структурі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собівартості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1000"/>
              </a:lnSpc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1000"/>
              </a:lnSpc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зменшує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постійних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одиницю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збільшує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одиницю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311143572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34687706"/>
              </p:ext>
            </p:extLst>
          </p:nvPr>
        </p:nvGraphicFramePr>
        <p:xfrm>
          <a:off x="2411760" y="908720"/>
          <a:ext cx="3960440" cy="1584176"/>
        </p:xfrm>
        <a:graphic>
          <a:graphicData uri="http://schemas.openxmlformats.org/presentationml/2006/ole">
            <p:oleObj spid="_x0000_s46158" name="Формула" r:id="rId3" imgW="660400" imgH="41910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33662" y="2924944"/>
            <a:ext cx="77159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де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000" i="1" baseline="-250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приріст прибутку від реалізації продукції, %;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∆ОР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приріст обсягу реалізації продукції (в натуральних одиницях виміру),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%.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чутливості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валового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Високий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виробничого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левериджу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високий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виробничого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293799217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196752"/>
            <a:ext cx="7344816" cy="44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леверидж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(ЛФ)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потенційною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можливістю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впливати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рентабельність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пасивів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залучених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довгострокових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банку,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облігаційних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позик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lnSpc>
                <a:spcPct val="120000"/>
              </a:lnSpc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оптимізувати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залученими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ресурсами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прибуток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284745196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1193098"/>
              </p:ext>
            </p:extLst>
          </p:nvPr>
        </p:nvGraphicFramePr>
        <p:xfrm>
          <a:off x="2879812" y="692696"/>
          <a:ext cx="3384376" cy="1368152"/>
        </p:xfrm>
        <a:graphic>
          <a:graphicData uri="http://schemas.openxmlformats.org/presentationml/2006/ole">
            <p:oleObj spid="_x0000_s47179" name="Формула" r:id="rId3" imgW="660113" imgH="431613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01300" y="2060848"/>
            <a:ext cx="77768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∆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i="1" baseline="-25000" dirty="0" err="1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приріст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чистого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%;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Пдо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оп.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приріст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%.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левериджу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Позитивним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важеля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рентабельність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вище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ставки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залученого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скільки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приріст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чистого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перевищує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348717770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59832" y="3328828"/>
            <a:ext cx="41044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ЛВФ = ЛВ  х  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ЛФ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052736"/>
            <a:ext cx="7632848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Виробничо-фінансовий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леверидж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(ЛВФ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оптимальної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залучених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останніх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08867" y="4293096"/>
            <a:ext cx="7488832" cy="13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Відображає взаємозв’язок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трьох показників: виручки, витрат виробничого та фінансового характеру і чистого прибутку.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2357646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44824"/>
            <a:ext cx="7272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/>
              <a:t>Етап 3. Аналіз чистого грошового потоку</a:t>
            </a:r>
            <a:endParaRPr lang="uk-UA" sz="2800" b="1" dirty="0"/>
          </a:p>
          <a:p>
            <a:endParaRPr lang="uk-UA" sz="2800" dirty="0"/>
          </a:p>
          <a:p>
            <a:pPr algn="just"/>
            <a:r>
              <a:rPr lang="uk-UA" sz="2800" dirty="0"/>
              <a:t>3.1. Оцінка збалансованості позитивного та негативного потоків</a:t>
            </a:r>
          </a:p>
          <a:p>
            <a:endParaRPr lang="uk-UA" sz="2800" dirty="0"/>
          </a:p>
          <a:p>
            <a:r>
              <a:rPr lang="uk-UA" sz="2800" dirty="0"/>
              <a:t>3.2. Аналіз якості чистого грошового потоку</a:t>
            </a:r>
          </a:p>
        </p:txBody>
      </p:sp>
    </p:spTree>
    <p:extLst>
      <p:ext uri="{BB962C8B-B14F-4D97-AF65-F5344CB8AC3E}">
        <p14:creationId xmlns:p14="http://schemas.microsoft.com/office/powerpoint/2010/main" xmlns="" val="178446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96752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Етап 6. Аналіз резервів збільшення прибутку та підвищення рентабельності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91580" y="2204864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Основою загального прибутку є прибуток від основної діяльності,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резервами збільшення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якого є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Tx/>
              <a:buChar char="-"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збільшення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обсягу реалізації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продукції (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робіт, послуг);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Tx/>
              <a:buChar char="-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зниження собівартості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продукції (робіт, послуг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indent="-342900" algn="just">
              <a:buFontTx/>
              <a:buChar char="-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Tx/>
              <a:buChar char="-"/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підвищення ціни реалізації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 умови підвищення якості продукції, продажу на більш вигідних ринках збуту. 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1615802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045180"/>
            <a:ext cx="70567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/>
              <a:t>Етап 4. Аналіз </a:t>
            </a:r>
            <a:r>
              <a:rPr lang="uk-UA" sz="2800" b="1" i="1" dirty="0"/>
              <a:t>грошового потоку за видами </a:t>
            </a:r>
            <a:r>
              <a:rPr lang="uk-UA" sz="2800" b="1" i="1" dirty="0" smtClean="0"/>
              <a:t>діяльності</a:t>
            </a:r>
          </a:p>
          <a:p>
            <a:endParaRPr lang="uk-UA" sz="2800" i="1" dirty="0" smtClean="0"/>
          </a:p>
          <a:p>
            <a:pPr algn="just"/>
            <a:r>
              <a:rPr lang="uk-UA" sz="2800" dirty="0" smtClean="0"/>
              <a:t>4.1. Аналіз структури </a:t>
            </a:r>
            <a:r>
              <a:rPr lang="uk-UA" sz="2800" dirty="0"/>
              <a:t>грошового потоку від операційної діяльності</a:t>
            </a:r>
          </a:p>
          <a:p>
            <a:pPr algn="just"/>
            <a:endParaRPr lang="uk-UA" sz="2800" i="1" dirty="0"/>
          </a:p>
          <a:p>
            <a:pPr algn="just"/>
            <a:r>
              <a:rPr lang="uk-UA" sz="2800" dirty="0" smtClean="0"/>
              <a:t>4.2. Аналіз структури </a:t>
            </a:r>
            <a:r>
              <a:rPr lang="uk-UA" sz="2800" dirty="0"/>
              <a:t>грошового потоку від інвестиційної діяльності</a:t>
            </a:r>
          </a:p>
          <a:p>
            <a:pPr algn="just"/>
            <a:endParaRPr lang="uk-UA" sz="2800" dirty="0" smtClean="0"/>
          </a:p>
          <a:p>
            <a:pPr algn="just"/>
            <a:r>
              <a:rPr lang="uk-UA" sz="2800" dirty="0" smtClean="0"/>
              <a:t>4.3. </a:t>
            </a:r>
            <a:r>
              <a:rPr lang="uk-UA" sz="2800" dirty="0"/>
              <a:t>Аналіз </a:t>
            </a:r>
            <a:r>
              <a:rPr lang="uk-UA" sz="2800" dirty="0" smtClean="0"/>
              <a:t>структури </a:t>
            </a:r>
            <a:r>
              <a:rPr lang="uk-UA" sz="2800" dirty="0"/>
              <a:t>грошового потоку від фінансової </a:t>
            </a:r>
            <a:r>
              <a:rPr lang="uk-UA" sz="2800" dirty="0" smtClean="0"/>
              <a:t>діяльності</a:t>
            </a:r>
            <a:endParaRPr lang="uk-UA" sz="28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418315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617762"/>
            <a:ext cx="7200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/>
              <a:t>Етап 5. Аналіз </a:t>
            </a:r>
            <a:r>
              <a:rPr lang="uk-UA" sz="2800" b="1" i="1" dirty="0"/>
              <a:t>відхилення залишку грошових коштів від чистого фінансового </a:t>
            </a:r>
            <a:r>
              <a:rPr lang="uk-UA" sz="2800" b="1" i="1" dirty="0" smtClean="0"/>
              <a:t>результату</a:t>
            </a:r>
          </a:p>
          <a:p>
            <a:endParaRPr lang="uk-UA" sz="2800" dirty="0" smtClean="0"/>
          </a:p>
          <a:p>
            <a:pPr algn="just"/>
            <a:r>
              <a:rPr lang="uk-UA" sz="2800" dirty="0" smtClean="0"/>
              <a:t>5.1. Оцінка наявності грошових </a:t>
            </a:r>
            <a:r>
              <a:rPr lang="uk-UA" sz="2800" dirty="0"/>
              <a:t>коштів</a:t>
            </a:r>
          </a:p>
          <a:p>
            <a:pPr algn="just"/>
            <a:endParaRPr lang="uk-UA" sz="2800" dirty="0" smtClean="0"/>
          </a:p>
          <a:p>
            <a:pPr algn="just"/>
            <a:r>
              <a:rPr lang="uk-UA" sz="2800" dirty="0" smtClean="0"/>
              <a:t>5.2. Відхилення залишку </a:t>
            </a:r>
            <a:r>
              <a:rPr lang="uk-UA" sz="2800" dirty="0"/>
              <a:t>грошових коштів </a:t>
            </a:r>
            <a:r>
              <a:rPr lang="uk-UA" sz="2800" dirty="0" smtClean="0"/>
              <a:t>від </a:t>
            </a:r>
            <a:r>
              <a:rPr lang="uk-UA" sz="2800" dirty="0"/>
              <a:t>фінансового </a:t>
            </a:r>
            <a:r>
              <a:rPr lang="uk-UA" sz="2800" dirty="0" smtClean="0"/>
              <a:t>результату</a:t>
            </a:r>
            <a:endParaRPr lang="uk-UA" sz="28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423350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і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Поті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і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1388</TotalTime>
  <Words>2302</Words>
  <Application>Microsoft Office PowerPoint</Application>
  <PresentationFormat>Экран (4:3)</PresentationFormat>
  <Paragraphs>562</Paragraphs>
  <Slides>70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70</vt:i4>
      </vt:variant>
    </vt:vector>
  </HeadingPairs>
  <TitlesOfParts>
    <vt:vector size="73" baseType="lpstr">
      <vt:lpstr>Потік</vt:lpstr>
      <vt:lpstr>Формула</vt:lpstr>
      <vt:lpstr>Picture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Фінансовий результат (ФР) від іншої операційної, фінансової, інвестиційної та надзвичайної діяльності визначається за формулою:  ФР = Д – В  де Д – доходи; В – витрати.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  <vt:lpstr>Слайд 69</vt:lpstr>
      <vt:lpstr>Слайд 70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Лена</cp:lastModifiedBy>
  <cp:revision>159</cp:revision>
  <cp:lastPrinted>2012-10-12T12:18:17Z</cp:lastPrinted>
  <dcterms:created xsi:type="dcterms:W3CDTF">2012-10-11T13:38:17Z</dcterms:created>
  <dcterms:modified xsi:type="dcterms:W3CDTF">2020-11-10T18:23:45Z</dcterms:modified>
</cp:coreProperties>
</file>