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92" r:id="rId3"/>
    <p:sldId id="293" r:id="rId4"/>
    <p:sldId id="295" r:id="rId5"/>
    <p:sldId id="294" r:id="rId6"/>
    <p:sldId id="296" r:id="rId7"/>
    <p:sldId id="299" r:id="rId8"/>
    <p:sldId id="298" r:id="rId9"/>
    <p:sldId id="297" r:id="rId10"/>
    <p:sldId id="300" r:id="rId11"/>
    <p:sldId id="256" r:id="rId12"/>
    <p:sldId id="259" r:id="rId13"/>
    <p:sldId id="260" r:id="rId14"/>
    <p:sldId id="261" r:id="rId15"/>
    <p:sldId id="257" r:id="rId16"/>
    <p:sldId id="262" r:id="rId17"/>
    <p:sldId id="263" r:id="rId18"/>
    <p:sldId id="264" r:id="rId19"/>
    <p:sldId id="268" r:id="rId20"/>
    <p:sldId id="266" r:id="rId21"/>
    <p:sldId id="265" r:id="rId22"/>
    <p:sldId id="274" r:id="rId23"/>
    <p:sldId id="270" r:id="rId24"/>
    <p:sldId id="267" r:id="rId25"/>
    <p:sldId id="273" r:id="rId26"/>
    <p:sldId id="272" r:id="rId27"/>
    <p:sldId id="271" r:id="rId28"/>
    <p:sldId id="269" r:id="rId29"/>
    <p:sldId id="275" r:id="rId30"/>
    <p:sldId id="281" r:id="rId31"/>
    <p:sldId id="280" r:id="rId32"/>
    <p:sldId id="283" r:id="rId33"/>
    <p:sldId id="282" r:id="rId34"/>
    <p:sldId id="278" r:id="rId35"/>
    <p:sldId id="279" r:id="rId36"/>
    <p:sldId id="285" r:id="rId37"/>
    <p:sldId id="284" r:id="rId38"/>
    <p:sldId id="286" r:id="rId39"/>
    <p:sldId id="289" r:id="rId40"/>
    <p:sldId id="287" r:id="rId41"/>
    <p:sldId id="288" r:id="rId42"/>
    <p:sldId id="290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54CDF-36C1-44B6-3840-BE76386FAD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03B67E-F39D-A075-128C-4CEEE7F68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43E87-A1C6-F7E3-6DF4-46281B89D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2B898-A24F-4A3A-80D6-89CFCFEC6F5E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824C3-4054-4208-08B5-000FCC201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D0779-6BF6-ABD7-EEC6-4F747166B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080A-FBD9-40BF-B3B4-9C73018A1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7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1D804-A596-DC97-BEBE-6C71CEBEC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AED959-438E-37F8-25D4-27D077B88A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8674D-2F28-C292-91C1-7C020BC07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2B898-A24F-4A3A-80D6-89CFCFEC6F5E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ADD38-04CC-DE4A-32C3-61B0218EB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3A63F-C9B6-6882-2F00-9B79C29AD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080A-FBD9-40BF-B3B4-9C73018A1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0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1C83B3-6351-88E0-9C74-BEF585CF61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DB1EAC-6D67-5C3C-FC34-FC65F3EAEC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53B13-6253-B94E-DF18-3282AF842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2B898-A24F-4A3A-80D6-89CFCFEC6F5E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9E13C-4E46-DE8D-FA0D-CD4D9C3BB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AF356-6F48-6CF0-1FA5-170B5F77B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080A-FBD9-40BF-B3B4-9C73018A1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71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16D5D-308B-045F-97C7-BAAADE0A4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689B3-D54D-43D9-32E8-70EF58A6C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D1BB0-498C-AD22-E23F-01762D4FA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2B898-A24F-4A3A-80D6-89CFCFEC6F5E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91E1C-4694-B41B-EE9F-9EB914743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A5BC4-591F-CCDD-0F76-EAFD43027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080A-FBD9-40BF-B3B4-9C73018A1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943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3887B-E0B7-2F58-2EBE-8D0F0EE9B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C8CDC1-EDC5-ECBE-9DFC-9F438DF5D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F32CA-6169-1022-4590-629027196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2B898-A24F-4A3A-80D6-89CFCFEC6F5E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F2C96-BE12-4B0C-4F67-FED0A6B11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D34861-3645-9AC9-3DD3-245AFE5FE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080A-FBD9-40BF-B3B4-9C73018A1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68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DA987-8A61-46A0-5FB0-D6587C022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2C429-1D0B-901A-5708-48DDB019E2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B735A5-4638-C4E3-EE99-37DB884C45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2CE2B4-7D0E-CA8D-4610-43D60649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2B898-A24F-4A3A-80D6-89CFCFEC6F5E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30F8C3-7BC0-7F0A-5B74-73AFBDFEF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5E3E4-A84F-E544-D289-159792028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080A-FBD9-40BF-B3B4-9C73018A1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18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F6B4E-A725-DF54-D2D8-31CF8EB4F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F665F-E4CC-8710-56CF-E9BDAB2BB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382073-77C7-2C77-01B3-BA49D20AE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7BED67-1557-E93A-35A6-085952A774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233A73-3133-6320-2CF2-86060BEB93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5049FD-43B5-FC61-C5FC-DFAB65A17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2B898-A24F-4A3A-80D6-89CFCFEC6F5E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66D071-F739-B542-B017-9D017F3BE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842F9E-76EF-8C61-970E-653EC3D52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080A-FBD9-40BF-B3B4-9C73018A1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33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09C6D-FFE8-DBE0-AB08-53169EDBD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6C241C-551D-4C1C-F9E3-D8D75124A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2B898-A24F-4A3A-80D6-89CFCFEC6F5E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595AB6-AA4B-5DFD-F320-B040A09E8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3A8FA5-7CE7-7A36-BC3A-E8D034B5C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080A-FBD9-40BF-B3B4-9C73018A1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5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CFBB42-9FF6-23BA-859E-5E9B584D9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2B898-A24F-4A3A-80D6-89CFCFEC6F5E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D37623-E745-B5E3-422A-6735E56D3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87DBA3-D336-3E97-FB13-AB0E2E98A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080A-FBD9-40BF-B3B4-9C73018A1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25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70C75-38CE-F768-7A94-31BF0356E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D5456-23A4-1C1A-034A-1A5974DCC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5B525E-DA11-B779-DE12-F72DB0D2E5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A9C2D2-7F01-238F-7315-FCFD267D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2B898-A24F-4A3A-80D6-89CFCFEC6F5E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6C793A-A5A0-9510-1C74-6FB82067C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2336E7-1EAD-ACB3-78DB-9B89D5C73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080A-FBD9-40BF-B3B4-9C73018A1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50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E83D2-9427-702B-6AD7-64A8CC4C4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0D50FF-890B-96F9-81EB-5BC6AE089E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70D853-E0CA-9D02-4B30-28A3B41F02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C840F-65E8-0208-502E-CCCD8A85A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2B898-A24F-4A3A-80D6-89CFCFEC6F5E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09102C-1F63-BB18-FBA6-D6F149FA8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401A7-D7D5-B195-5998-AE6556DE4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080A-FBD9-40BF-B3B4-9C73018A1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7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D4A1B2-1DD5-0015-76FC-59F2C2746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19DC6C-F906-B5A6-6AD5-3EBFA3702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4968D-0ECF-0B37-BA97-2C90D18199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2B898-A24F-4A3A-80D6-89CFCFEC6F5E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C4670-3581-D9ED-0B80-4F791B6169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13765-DD23-929A-C5DB-F4C8ADFBEA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8080A-FBD9-40BF-B3B4-9C73018A1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7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9AF5F-4388-BA08-B032-DE9E67DF9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300" b="1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KISS </a:t>
            </a:r>
            <a:br>
              <a:rPr lang="ru-RU" sz="4800" b="1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800" b="1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(Keep It Simple, Stupid)</a:t>
            </a:r>
            <a:endParaRPr lang="en-US" sz="9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AB5D5-5E27-698E-4BC6-FE62CFA70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Принцип </a:t>
            </a:r>
            <a:r>
              <a:rPr lang="en-US" dirty="0"/>
              <a:t>KISS (Keep It Simple, Stupid) </a:t>
            </a:r>
            <a:r>
              <a:rPr lang="ru-RU" dirty="0" err="1"/>
              <a:t>підкреслює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у </a:t>
            </a:r>
            <a:r>
              <a:rPr lang="ru-RU" dirty="0" err="1"/>
              <a:t>розробці</a:t>
            </a:r>
            <a:r>
              <a:rPr lang="ru-RU" dirty="0"/>
              <a:t> </a:t>
            </a:r>
            <a:r>
              <a:rPr lang="ru-RU" dirty="0" err="1"/>
              <a:t>програмного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прагнути</a:t>
            </a:r>
            <a:r>
              <a:rPr lang="ru-RU" dirty="0"/>
              <a:t> </a:t>
            </a:r>
            <a:r>
              <a:rPr lang="ru-RU" dirty="0" err="1"/>
              <a:t>максимальної</a:t>
            </a:r>
            <a:r>
              <a:rPr lang="ru-RU" dirty="0"/>
              <a:t> </a:t>
            </a:r>
            <a:r>
              <a:rPr lang="ru-RU" dirty="0" err="1"/>
              <a:t>простоті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. Принцип </a:t>
            </a:r>
            <a:r>
              <a:rPr lang="ru-RU" dirty="0" err="1"/>
              <a:t>виник</a:t>
            </a:r>
            <a:r>
              <a:rPr lang="ru-RU" dirty="0"/>
              <a:t> з </a:t>
            </a:r>
            <a:r>
              <a:rPr lang="ru-RU" dirty="0" err="1"/>
              <a:t>розуміння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прості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легше</a:t>
            </a:r>
            <a:r>
              <a:rPr lang="ru-RU" dirty="0"/>
              <a:t> </a:t>
            </a:r>
            <a:r>
              <a:rPr lang="ru-RU" dirty="0" err="1"/>
              <a:t>зрозуміти</a:t>
            </a:r>
            <a:r>
              <a:rPr lang="ru-RU" dirty="0"/>
              <a:t>, </a:t>
            </a:r>
            <a:r>
              <a:rPr lang="ru-RU" dirty="0" err="1"/>
              <a:t>супроводжувати</a:t>
            </a:r>
            <a:r>
              <a:rPr lang="ru-RU" dirty="0"/>
              <a:t> і </a:t>
            </a:r>
            <a:r>
              <a:rPr lang="ru-RU" dirty="0" err="1"/>
              <a:t>розробляти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складні</a:t>
            </a:r>
            <a:r>
              <a:rPr lang="ru-RU" dirty="0"/>
              <a:t>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Принцип </a:t>
            </a:r>
            <a:r>
              <a:rPr lang="en-US" dirty="0"/>
              <a:t>KISS </a:t>
            </a:r>
            <a:r>
              <a:rPr lang="ru-RU" dirty="0" err="1"/>
              <a:t>закликає</a:t>
            </a:r>
            <a:r>
              <a:rPr lang="ru-RU" dirty="0"/>
              <a:t> до </a:t>
            </a:r>
            <a:r>
              <a:rPr lang="ru-RU" dirty="0" err="1"/>
              <a:t>осмисленого</a:t>
            </a:r>
            <a:r>
              <a:rPr lang="ru-RU" dirty="0"/>
              <a:t> </a:t>
            </a:r>
            <a:r>
              <a:rPr lang="ru-RU" dirty="0" err="1"/>
              <a:t>підходу</a:t>
            </a:r>
            <a:r>
              <a:rPr lang="ru-RU" dirty="0"/>
              <a:t> до </a:t>
            </a:r>
            <a:r>
              <a:rPr lang="ru-RU" dirty="0" err="1"/>
              <a:t>проектування</a:t>
            </a:r>
            <a:r>
              <a:rPr lang="ru-RU" dirty="0"/>
              <a:t> та </a:t>
            </a:r>
            <a:r>
              <a:rPr lang="ru-RU" dirty="0" err="1"/>
              <a:t>розробки</a:t>
            </a:r>
            <a:r>
              <a:rPr lang="ru-RU" dirty="0"/>
              <a:t> </a:t>
            </a:r>
            <a:r>
              <a:rPr lang="ru-RU" dirty="0" err="1"/>
              <a:t>програмного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досягти</a:t>
            </a:r>
            <a:r>
              <a:rPr lang="ru-RU" dirty="0"/>
              <a:t> балансу </a:t>
            </a:r>
            <a:r>
              <a:rPr lang="ru-RU" dirty="0" err="1"/>
              <a:t>між</a:t>
            </a:r>
            <a:r>
              <a:rPr lang="ru-RU" dirty="0"/>
              <a:t> простотою та </a:t>
            </a:r>
            <a:r>
              <a:rPr lang="ru-RU" dirty="0" err="1"/>
              <a:t>функціональністю</a:t>
            </a:r>
            <a:r>
              <a:rPr lang="ru-RU" dirty="0"/>
              <a:t>, </a:t>
            </a:r>
            <a:r>
              <a:rPr lang="ru-RU" dirty="0" err="1"/>
              <a:t>забезпечуючи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 самим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ефективних</a:t>
            </a:r>
            <a:r>
              <a:rPr lang="ru-RU" dirty="0"/>
              <a:t> та </a:t>
            </a:r>
            <a:r>
              <a:rPr lang="ru-RU" dirty="0" err="1"/>
              <a:t>надійних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082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22C10-9082-B476-423A-3701DC54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0606"/>
            <a:ext cx="10232923" cy="18976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Припустимо</a:t>
            </a:r>
            <a:r>
              <a:rPr lang="ru-RU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у нас є проста </a:t>
            </a:r>
            <a:r>
              <a:rPr lang="ru-RU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програма</a:t>
            </a:r>
            <a:r>
              <a:rPr lang="ru-RU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показати</a:t>
            </a:r>
            <a:r>
              <a:rPr lang="ru-RU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привітання</a:t>
            </a:r>
            <a:r>
              <a:rPr lang="ru-RU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користувачеві</a:t>
            </a:r>
            <a:r>
              <a:rPr lang="ru-RU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Замість</a:t>
            </a:r>
            <a:r>
              <a:rPr lang="ru-RU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того, </a:t>
            </a:r>
            <a:r>
              <a:rPr lang="ru-RU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одразу</a:t>
            </a:r>
            <a:r>
              <a:rPr lang="ru-RU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додавати</a:t>
            </a:r>
            <a:r>
              <a:rPr lang="ru-RU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директиву </a:t>
            </a:r>
            <a:r>
              <a:rPr lang="ru-RU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using</a:t>
            </a:r>
            <a:r>
              <a:rPr lang="ru-RU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namespace</a:t>
            </a:r>
            <a:r>
              <a:rPr lang="ru-RU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std</a:t>
            </a:r>
            <a:r>
              <a:rPr lang="ru-RU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функціональність</a:t>
            </a:r>
            <a:r>
              <a:rPr lang="ru-RU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мов, ми </a:t>
            </a:r>
            <a:r>
              <a:rPr lang="ru-RU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почнемо</a:t>
            </a:r>
            <a:r>
              <a:rPr lang="ru-RU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мінімальної</a:t>
            </a:r>
            <a:r>
              <a:rPr lang="ru-RU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реалізації</a:t>
            </a:r>
            <a:r>
              <a:rPr lang="ru-RU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англійською</a:t>
            </a:r>
            <a:r>
              <a:rPr lang="ru-RU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мовою. </a:t>
            </a: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5EAA94-205B-9609-50CF-B1CBD8CF4D79}"/>
              </a:ext>
            </a:extLst>
          </p:cNvPr>
          <p:cNvSpPr txBox="1"/>
          <p:nvPr/>
        </p:nvSpPr>
        <p:spPr>
          <a:xfrm>
            <a:off x="8514735" y="2448232"/>
            <a:ext cx="2989007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err="1"/>
              <a:t>Цей</a:t>
            </a:r>
            <a:r>
              <a:rPr lang="ru-RU" dirty="0"/>
              <a:t> код </a:t>
            </a:r>
            <a:r>
              <a:rPr lang="ru-RU" dirty="0" err="1"/>
              <a:t>відповідає</a:t>
            </a:r>
            <a:r>
              <a:rPr lang="ru-RU" dirty="0"/>
              <a:t> принципу </a:t>
            </a:r>
            <a:r>
              <a:rPr lang="en-US" dirty="0"/>
              <a:t>YAGNI, </a:t>
            </a:r>
            <a:r>
              <a:rPr lang="ru-RU" dirty="0" err="1"/>
              <a:t>оскільки</a:t>
            </a:r>
            <a:r>
              <a:rPr lang="ru-RU" dirty="0"/>
              <a:t> ми </a:t>
            </a:r>
            <a:r>
              <a:rPr lang="ru-RU" dirty="0" err="1"/>
              <a:t>додаємо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мінімально</a:t>
            </a:r>
            <a:r>
              <a:rPr lang="ru-RU" dirty="0"/>
              <a:t> </a:t>
            </a:r>
            <a:r>
              <a:rPr lang="ru-RU" dirty="0" err="1"/>
              <a:t>необхідну</a:t>
            </a:r>
            <a:r>
              <a:rPr lang="ru-RU" dirty="0"/>
              <a:t> </a:t>
            </a:r>
            <a:r>
              <a:rPr lang="ru-RU" dirty="0" err="1"/>
              <a:t>функціональність</a:t>
            </a:r>
            <a:r>
              <a:rPr lang="ru-RU" dirty="0"/>
              <a:t>, а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виведення</a:t>
            </a:r>
            <a:r>
              <a:rPr lang="ru-RU" dirty="0"/>
              <a:t> </a:t>
            </a:r>
            <a:r>
              <a:rPr lang="ru-RU" dirty="0" err="1"/>
              <a:t>вітання</a:t>
            </a:r>
            <a:r>
              <a:rPr lang="ru-RU" dirty="0"/>
              <a:t> </a:t>
            </a:r>
            <a:r>
              <a:rPr lang="ru-RU" dirty="0" err="1"/>
              <a:t>англійською</a:t>
            </a:r>
            <a:r>
              <a:rPr lang="ru-RU" dirty="0"/>
              <a:t> мовою. </a:t>
            </a:r>
            <a:r>
              <a:rPr lang="ru-RU" dirty="0" err="1"/>
              <a:t>Якщо</a:t>
            </a:r>
            <a:r>
              <a:rPr lang="ru-RU" dirty="0"/>
              <a:t> в </a:t>
            </a:r>
            <a:r>
              <a:rPr lang="ru-RU" dirty="0" err="1"/>
              <a:t>майбутньому</a:t>
            </a:r>
            <a:r>
              <a:rPr lang="ru-RU" dirty="0"/>
              <a:t> буде </a:t>
            </a:r>
            <a:r>
              <a:rPr lang="ru-RU" dirty="0" err="1"/>
              <a:t>потрібна</a:t>
            </a:r>
            <a:r>
              <a:rPr lang="ru-RU" dirty="0"/>
              <a:t> </a:t>
            </a:r>
            <a:r>
              <a:rPr lang="ru-RU" dirty="0" err="1"/>
              <a:t>підтримка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мов, ми </a:t>
            </a:r>
            <a:r>
              <a:rPr lang="ru-RU" dirty="0" err="1"/>
              <a:t>можемо</a:t>
            </a:r>
            <a:r>
              <a:rPr lang="ru-RU" dirty="0"/>
              <a:t> </a:t>
            </a:r>
            <a:r>
              <a:rPr lang="ru-RU" dirty="0" err="1"/>
              <a:t>додати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функціональність</a:t>
            </a:r>
            <a:r>
              <a:rPr lang="ru-RU" dirty="0"/>
              <a:t> до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реальних</a:t>
            </a:r>
            <a:r>
              <a:rPr lang="ru-RU" dirty="0"/>
              <a:t> потреб.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F836CF9-246B-F0D9-AEC7-692AAD19BD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186" y="2457568"/>
            <a:ext cx="7330851" cy="3107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879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A5996-2C3A-1429-975D-ACACA1B4E0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490" y="68826"/>
            <a:ext cx="12024852" cy="1655763"/>
          </a:xfrm>
        </p:spPr>
        <p:txBody>
          <a:bodyPr>
            <a:normAutofit/>
          </a:bodyPr>
          <a:lstStyle/>
          <a:p>
            <a:r>
              <a:rPr lang="en-US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BDUF</a:t>
            </a:r>
            <a:br>
              <a:rPr lang="en-US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</a:br>
            <a:r>
              <a:rPr lang="ru-RU" sz="54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Принцип </a:t>
            </a:r>
            <a:r>
              <a:rPr lang="en-US" sz="54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BDUF (Big Design Up Front)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14F135-ADBB-6E46-81C8-C8126BF71D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316" y="1809135"/>
            <a:ext cx="11877368" cy="4980039"/>
          </a:xfrm>
        </p:spPr>
        <p:txBody>
          <a:bodyPr/>
          <a:lstStyle/>
          <a:p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Принцип BDUF (Big Design Up Front) -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це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методологія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розробки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програмного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забезпечення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яка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передбачає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створення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детального та великого дизайну до початку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фактичної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розробки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Основна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ідея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полягає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в тому,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щоб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докладно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спроектувати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всі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аспекти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системи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включаючи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структуру,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архітектуру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інтерфейси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і т.д., перш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ніж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приступати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до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написання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коду.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Принцип BDUF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може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бути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корисним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у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деяких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сценаріях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розробки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особливо при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роботі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над великими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складними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проектами,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проте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важливо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враховувати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його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обмеження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прагнути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до балансу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між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попереднім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проектуванням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гнучкістю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у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процесі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розробки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970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7DFFF-8683-D010-8837-37412AF27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Основні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принципи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2A87B-0DA5-B493-394A-29DAF7F9B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Попереднє</a:t>
            </a: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планування</a:t>
            </a: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: 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Весь дизайн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системи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виконується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до початку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розробки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що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дозволяє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виявити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врахувати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всі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аспекти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проекту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заздалегідь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Детальна </a:t>
            </a:r>
            <a:r>
              <a:rPr lang="ru-RU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специфікація</a:t>
            </a: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: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Кожна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частина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системи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детально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описується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проектується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включаючи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функціональні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нефункціональні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вимоги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що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забезпечує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чітке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уявлення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про те, як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працюватиме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система.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r>
              <a:rPr lang="ru-RU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Мінімізація</a:t>
            </a: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змін</a:t>
            </a: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: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Після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завершення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дизайну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мінімізуються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зміни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в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архітектурі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або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функціональності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системи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що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дозволяє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уникнути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необхідності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перепроектування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зміни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вже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написаного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коду.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89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F0462-4E50-3269-D385-C74282DF8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Приклади</a:t>
            </a:r>
            <a:r>
              <a:rPr lang="ru-RU" dirty="0"/>
              <a:t> та </a:t>
            </a:r>
            <a:r>
              <a:rPr lang="ru-RU" dirty="0" err="1"/>
              <a:t>сценарії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BDUF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A4350-0A0D-2E65-ECF4-C225A2BCC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26310"/>
            <a:ext cx="10636045" cy="204828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Приклад 2: </a:t>
            </a:r>
            <a:r>
              <a:rPr lang="ru-RU" sz="2000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Розробка</a:t>
            </a:r>
            <a:r>
              <a:rPr lang="ru-RU" sz="2000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мобільної</a:t>
            </a:r>
            <a:r>
              <a:rPr lang="ru-RU" sz="2000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програми</a:t>
            </a:r>
            <a:r>
              <a:rPr lang="ru-RU" sz="2000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endParaRPr lang="en-US" sz="2000" b="1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Поганий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приклад: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Розробка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докладного дизайну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інтерфейсу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функціональності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докладання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до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проведення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тестів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користувача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або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отримання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зворотного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зв'язку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від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замовника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endParaRPr lang="en-US" sz="2000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Хороший приклад: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Швидке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створення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прототипів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en-US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MVP-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версій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додатка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для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отримання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зворотного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зв'язку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визначення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реальних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вимог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користувачів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а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потім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уточнення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доповнення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дизайну на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основі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цієї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інформації</a:t>
            </a:r>
            <a:r>
              <a:rPr lang="ru-RU" sz="20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</a:t>
            </a:r>
            <a:endParaRPr lang="en-US" sz="32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B74F74C-030A-8E36-6BA7-C77E6B06B76F}"/>
              </a:ext>
            </a:extLst>
          </p:cNvPr>
          <p:cNvSpPr txBox="1">
            <a:spLocks/>
          </p:cNvSpPr>
          <p:nvPr/>
        </p:nvSpPr>
        <p:spPr>
          <a:xfrm>
            <a:off x="990599" y="1978025"/>
            <a:ext cx="10636045" cy="2048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000" b="1">
                <a:solidFill>
                  <a:srgbClr val="3C4043"/>
                </a:solidFill>
                <a:latin typeface="Roboto" panose="02000000000000000000" pitchFamily="2" charset="0"/>
              </a:rPr>
              <a:t>Приклад 1: Розробка великої корпоративної програми. </a:t>
            </a:r>
            <a:endParaRPr lang="en-US" sz="2000" b="1">
              <a:solidFill>
                <a:srgbClr val="3C4043"/>
              </a:solidFill>
              <a:latin typeface="Roboto" panose="02000000000000000000" pitchFamily="2" charset="0"/>
            </a:endParaRPr>
          </a:p>
          <a:p>
            <a:r>
              <a:rPr lang="ru-RU" sz="2000">
                <a:solidFill>
                  <a:srgbClr val="3C4043"/>
                </a:solidFill>
                <a:latin typeface="Roboto" panose="02000000000000000000" pitchFamily="2" charset="0"/>
              </a:rPr>
              <a:t>Поганий приклад: Детальна специфікація та дизайн усієї системи заздалегідь, не враховуючи можливі зміни вимог чи технологій. </a:t>
            </a:r>
            <a:endParaRPr lang="en-US" sz="2000">
              <a:solidFill>
                <a:srgbClr val="3C4043"/>
              </a:solidFill>
              <a:latin typeface="Roboto" panose="02000000000000000000" pitchFamily="2" charset="0"/>
            </a:endParaRPr>
          </a:p>
          <a:p>
            <a:r>
              <a:rPr lang="ru-RU" sz="2000">
                <a:solidFill>
                  <a:srgbClr val="3C4043"/>
                </a:solidFill>
                <a:latin typeface="Roboto" panose="02000000000000000000" pitchFamily="2" charset="0"/>
              </a:rPr>
              <a:t>Хороший приклад: Створення високорівневого загального дизайну системи з подальшим уточненням та доповненням дизайну в міру просування проекту.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74251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7309D-AAFA-166B-1B8E-B44DA91F5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Плюси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мінуси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BDUF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470BF-9589-31E4-8C4D-30D23CED0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Плюси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: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Повне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розуміння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вимог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архітектури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системи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до початку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розробки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Зменшення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ризику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виникнення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проблем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помилок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у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процесі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розробки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Можливість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більш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ефективного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планування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управління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проектом.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Мінуси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: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Ризик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недостатньої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гнучкості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і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адаптивності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до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вимог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що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змінюються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Витрати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часу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ресурсів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створення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докладного дизайну,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який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може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вимагати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переробки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у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процесі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розробки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848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389EA-FC7B-001E-880A-BFE645137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483" y="157316"/>
            <a:ext cx="11847871" cy="209427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Припустимо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у нас є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завдання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створення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простого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додатка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для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запису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нотаток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Замість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того,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щоб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відразу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створювати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докладний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план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усієї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програми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з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описом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кожної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функції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інтерфейсу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ми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почнемо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з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мінімального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прототипу,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який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дозволить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користувачеві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додавати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переглядати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нотатки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686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1384F27-989E-5C40-91B8-639FE3CB0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122" y="745371"/>
            <a:ext cx="3165988" cy="540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03136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F5871F"/>
                </a:solidFill>
                <a:effectLst/>
                <a:latin typeface="Menlo"/>
              </a:rPr>
              <a:t>#include &lt;iostream&gt;</a:t>
            </a: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</a:b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F5871F"/>
                </a:solidFill>
                <a:effectLst/>
                <a:latin typeface="Menlo"/>
              </a:rPr>
              <a:t>#include &lt;vector&gt;</a:t>
            </a: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</a:b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F5871F"/>
                </a:solidFill>
                <a:effectLst/>
                <a:latin typeface="Menlo"/>
              </a:rPr>
              <a:t>#include &lt;string&gt;</a:t>
            </a: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</a:b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8959A8"/>
                </a:solidFill>
                <a:effectLst/>
                <a:latin typeface="Menlo"/>
              </a:rPr>
              <a:t>class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71AE"/>
                </a:solidFill>
                <a:effectLst/>
                <a:latin typeface="Menlo"/>
              </a:rPr>
              <a:t>Note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 {</a:t>
            </a: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</a:b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8959A8"/>
                </a:solidFill>
                <a:effectLst/>
                <a:latin typeface="Menlo"/>
              </a:rPr>
              <a:t>private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:</a:t>
            </a: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</a:b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71AE"/>
                </a:solidFill>
                <a:effectLst/>
                <a:latin typeface="Menlo"/>
              </a:rPr>
              <a:t>std::string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71AE"/>
                </a:solidFill>
                <a:effectLst/>
                <a:latin typeface="Menlo"/>
              </a:rPr>
              <a:t>content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;</a:t>
            </a: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</a:b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8959A8"/>
                </a:solidFill>
                <a:effectLst/>
                <a:latin typeface="Menlo"/>
              </a:rPr>
              <a:t>public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:</a:t>
            </a: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</a:b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71AE"/>
                </a:solidFill>
                <a:effectLst/>
                <a:latin typeface="Menlo"/>
              </a:rPr>
              <a:t>Note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(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8959A8"/>
                </a:solidFill>
                <a:effectLst/>
                <a:latin typeface="Menlo"/>
              </a:rPr>
              <a:t>const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71AE"/>
                </a:solidFill>
                <a:effectLst/>
                <a:latin typeface="Menlo"/>
              </a:rPr>
              <a:t>std::string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D4D4C"/>
                </a:solidFill>
                <a:effectLst/>
                <a:latin typeface="Menlo"/>
              </a:rPr>
              <a:t>&amp;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71AE"/>
                </a:solidFill>
                <a:effectLst/>
                <a:latin typeface="Menlo"/>
              </a:rPr>
              <a:t>content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) :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71AE"/>
                </a:solidFill>
                <a:effectLst/>
                <a:latin typeface="Menlo"/>
              </a:rPr>
              <a:t>content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(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71AE"/>
                </a:solidFill>
                <a:effectLst/>
                <a:latin typeface="Menlo"/>
              </a:rPr>
              <a:t>content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) {}</a:t>
            </a: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</a:b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</a:b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8959A8"/>
                </a:solidFill>
                <a:effectLst/>
                <a:latin typeface="Menlo"/>
              </a:rPr>
              <a:t>void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71AE"/>
                </a:solidFill>
                <a:effectLst/>
                <a:latin typeface="Menlo"/>
              </a:rPr>
              <a:t>display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()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8959A8"/>
                </a:solidFill>
                <a:effectLst/>
                <a:latin typeface="Menlo"/>
              </a:rPr>
              <a:t>const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 {</a:t>
            </a: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</a:b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71AE"/>
                </a:solidFill>
                <a:effectLst/>
                <a:latin typeface="Menlo"/>
              </a:rPr>
              <a:t>std::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71AE"/>
                </a:solidFill>
                <a:effectLst/>
                <a:latin typeface="Menlo"/>
              </a:rPr>
              <a:t>cout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D4D4C"/>
                </a:solidFill>
                <a:effectLst/>
                <a:latin typeface="Menlo"/>
              </a:rPr>
              <a:t>&lt;&lt;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718C00"/>
                </a:solidFill>
                <a:effectLst/>
                <a:latin typeface="Menlo"/>
              </a:rPr>
              <a:t>"Note: "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D4D4C"/>
                </a:solidFill>
                <a:effectLst/>
                <a:latin typeface="Menlo"/>
              </a:rPr>
              <a:t>&lt;&lt;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71AE"/>
                </a:solidFill>
                <a:effectLst/>
                <a:latin typeface="Menlo"/>
              </a:rPr>
              <a:t>content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D4D4C"/>
                </a:solidFill>
                <a:effectLst/>
                <a:latin typeface="Menlo"/>
              </a:rPr>
              <a:t>&lt;&lt;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71AE"/>
                </a:solidFill>
                <a:effectLst/>
                <a:latin typeface="Menlo"/>
              </a:rPr>
              <a:t>std::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71AE"/>
                </a:solidFill>
                <a:effectLst/>
                <a:latin typeface="Menlo"/>
              </a:rPr>
              <a:t>endl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;</a:t>
            </a: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</a:b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</a:b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8959A8"/>
                </a:solidFill>
                <a:effectLst/>
                <a:latin typeface="Menlo"/>
              </a:rPr>
              <a:t>class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71AE"/>
                </a:solidFill>
                <a:effectLst/>
                <a:latin typeface="Menlo"/>
              </a:rPr>
              <a:t>Notebook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 {</a:t>
            </a: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</a:b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8959A8"/>
                </a:solidFill>
                <a:effectLst/>
                <a:latin typeface="Menlo"/>
              </a:rPr>
              <a:t>private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:</a:t>
            </a: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</a:b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71AE"/>
                </a:solidFill>
                <a:effectLst/>
                <a:latin typeface="Menlo"/>
              </a:rPr>
              <a:t>std::vector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D4D4C"/>
                </a:solidFill>
                <a:effectLst/>
                <a:latin typeface="Menlo"/>
              </a:rPr>
              <a:t>&lt;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71AE"/>
                </a:solidFill>
                <a:effectLst/>
                <a:latin typeface="Menlo"/>
              </a:rPr>
              <a:t>Note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D4D4C"/>
                </a:solidFill>
                <a:effectLst/>
                <a:latin typeface="Menlo"/>
              </a:rPr>
              <a:t>&gt;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71AE"/>
                </a:solidFill>
                <a:effectLst/>
                <a:latin typeface="Menlo"/>
              </a:rPr>
              <a:t>notes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;</a:t>
            </a: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</a:b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8959A8"/>
                </a:solidFill>
                <a:effectLst/>
                <a:latin typeface="Menlo"/>
              </a:rPr>
              <a:t>public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:</a:t>
            </a: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</a:b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8959A8"/>
                </a:solidFill>
                <a:effectLst/>
                <a:latin typeface="Menlo"/>
              </a:rPr>
              <a:t>void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71AE"/>
                </a:solidFill>
                <a:effectLst/>
                <a:latin typeface="Menlo"/>
              </a:rPr>
              <a:t>add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(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8959A8"/>
                </a:solidFill>
                <a:effectLst/>
                <a:latin typeface="Menlo"/>
              </a:rPr>
              <a:t>const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71AE"/>
                </a:solidFill>
                <a:effectLst/>
                <a:latin typeface="Menlo"/>
              </a:rPr>
              <a:t>std::string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D4D4C"/>
                </a:solidFill>
                <a:effectLst/>
                <a:latin typeface="Menlo"/>
              </a:rPr>
              <a:t>&amp;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71AE"/>
                </a:solidFill>
                <a:effectLst/>
                <a:latin typeface="Menlo"/>
              </a:rPr>
              <a:t>content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) {</a:t>
            </a: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</a:b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71AE"/>
                </a:solidFill>
                <a:effectLst/>
                <a:latin typeface="Menlo"/>
              </a:rPr>
              <a:t>notes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.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71AE"/>
                </a:solidFill>
                <a:effectLst/>
                <a:latin typeface="Menlo"/>
              </a:rPr>
              <a:t>push_back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(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71AE"/>
                </a:solidFill>
                <a:effectLst/>
                <a:latin typeface="Menlo"/>
              </a:rPr>
              <a:t>Note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(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71AE"/>
                </a:solidFill>
                <a:effectLst/>
                <a:latin typeface="Menlo"/>
              </a:rPr>
              <a:t>content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));</a:t>
            </a: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</a:b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</a:b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</a:b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8959A8"/>
                </a:solidFill>
                <a:effectLst/>
                <a:latin typeface="Menlo"/>
              </a:rPr>
              <a:t>void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71AE"/>
                </a:solidFill>
                <a:effectLst/>
                <a:latin typeface="Menlo"/>
              </a:rPr>
              <a:t>displayAll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()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8959A8"/>
                </a:solidFill>
                <a:effectLst/>
                <a:latin typeface="Menlo"/>
              </a:rPr>
              <a:t>const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 {</a:t>
            </a: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</a:b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71AE"/>
                </a:solidFill>
                <a:effectLst/>
                <a:latin typeface="Menlo"/>
              </a:rPr>
              <a:t>std::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71AE"/>
                </a:solidFill>
                <a:effectLst/>
                <a:latin typeface="Menlo"/>
              </a:rPr>
              <a:t>cout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D4D4C"/>
                </a:solidFill>
                <a:effectLst/>
                <a:latin typeface="Menlo"/>
              </a:rPr>
              <a:t>&lt;&lt;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718C00"/>
                </a:solidFill>
                <a:effectLst/>
                <a:latin typeface="Menlo"/>
              </a:rPr>
              <a:t>"All Notes:"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D4D4C"/>
                </a:solidFill>
                <a:effectLst/>
                <a:latin typeface="Menlo"/>
              </a:rPr>
              <a:t>&lt;&lt;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71AE"/>
                </a:solidFill>
                <a:effectLst/>
                <a:latin typeface="Menlo"/>
              </a:rPr>
              <a:t>std::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71AE"/>
                </a:solidFill>
                <a:effectLst/>
                <a:latin typeface="Menlo"/>
              </a:rPr>
              <a:t>endl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;</a:t>
            </a: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</a:b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8959A8"/>
                </a:solidFill>
                <a:effectLst/>
                <a:latin typeface="Menlo"/>
              </a:rPr>
              <a:t>for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 (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8959A8"/>
                </a:solidFill>
                <a:effectLst/>
                <a:latin typeface="Menlo"/>
              </a:rPr>
              <a:t>const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8959A8"/>
                </a:solidFill>
                <a:effectLst/>
                <a:latin typeface="Menlo"/>
              </a:rPr>
              <a:t>auto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D4D4C"/>
                </a:solidFill>
                <a:effectLst/>
                <a:latin typeface="Menlo"/>
              </a:rPr>
              <a:t>&amp;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71AE"/>
                </a:solidFill>
                <a:effectLst/>
                <a:latin typeface="Menlo"/>
              </a:rPr>
              <a:t>note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 :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71AE"/>
                </a:solidFill>
                <a:effectLst/>
                <a:latin typeface="Menlo"/>
              </a:rPr>
              <a:t>notes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) {</a:t>
            </a: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</a:b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71AE"/>
                </a:solidFill>
                <a:effectLst/>
                <a:latin typeface="Menlo"/>
              </a:rPr>
              <a:t>note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.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71AE"/>
                </a:solidFill>
                <a:effectLst/>
                <a:latin typeface="Menlo"/>
              </a:rPr>
              <a:t>display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();</a:t>
            </a: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</a:b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8959A8"/>
                </a:solidFill>
                <a:effectLst/>
                <a:latin typeface="Menlo"/>
              </a:rPr>
              <a:t>int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71AE"/>
                </a:solidFill>
                <a:effectLst/>
                <a:latin typeface="Menlo"/>
              </a:rPr>
              <a:t>main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() {</a:t>
            </a: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</a:b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71AE"/>
                </a:solidFill>
                <a:effectLst/>
                <a:latin typeface="Menlo"/>
              </a:rPr>
              <a:t>Notebook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71AE"/>
                </a:solidFill>
                <a:effectLst/>
                <a:latin typeface="Menlo"/>
              </a:rPr>
              <a:t>notebook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;</a:t>
            </a: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</a:b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71AE"/>
                </a:solidFill>
                <a:effectLst/>
                <a:latin typeface="Menlo"/>
              </a:rPr>
              <a:t>notebook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.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71AE"/>
                </a:solidFill>
                <a:effectLst/>
                <a:latin typeface="Menlo"/>
              </a:rPr>
              <a:t>add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(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718C00"/>
                </a:solidFill>
                <a:effectLst/>
                <a:latin typeface="Menlo"/>
              </a:rPr>
              <a:t>"First note"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);</a:t>
            </a: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</a:b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71AE"/>
                </a:solidFill>
                <a:effectLst/>
                <a:latin typeface="Menlo"/>
              </a:rPr>
              <a:t>notebook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.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71AE"/>
                </a:solidFill>
                <a:effectLst/>
                <a:latin typeface="Menlo"/>
              </a:rPr>
              <a:t>add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(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718C00"/>
                </a:solidFill>
                <a:effectLst/>
                <a:latin typeface="Menlo"/>
              </a:rPr>
              <a:t>"Second note"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);</a:t>
            </a: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</a:b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</a:b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71AE"/>
                </a:solidFill>
                <a:effectLst/>
                <a:latin typeface="Menlo"/>
              </a:rPr>
              <a:t>notebook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.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71AE"/>
                </a:solidFill>
                <a:effectLst/>
                <a:latin typeface="Menlo"/>
              </a:rPr>
              <a:t>displayAll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();</a:t>
            </a: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</a:b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</a:b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8959A8"/>
                </a:solidFill>
                <a:effectLst/>
                <a:latin typeface="Menlo"/>
              </a:rPr>
              <a:t>return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F5871F"/>
                </a:solidFill>
                <a:effectLst/>
                <a:latin typeface="Menlo"/>
              </a:rPr>
              <a:t>0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  <a:t>;</a:t>
            </a: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DDDDD"/>
                </a:solidFill>
                <a:effectLst/>
                <a:latin typeface="Menlo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967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389EA-FC7B-001E-880A-BFE645137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483" y="3824747"/>
            <a:ext cx="10962969" cy="26153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У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цьому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прикладі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ми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розпочали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створення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мінімальної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функціональності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для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програми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-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додавання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і перегляду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нотаток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Ми не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витрачаємо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час на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детальне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проектування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всієї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програми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заздалегідь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поступово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доповнюємо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її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новими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функціями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в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міру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потреби.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293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6B064-DE9C-0F8E-DF49-D5DEA115F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5696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i="0" dirty="0">
                <a:effectLst/>
                <a:latin typeface="Fira Sans" panose="020B0503050000020004" pitchFamily="34" charset="0"/>
              </a:rPr>
              <a:t>APO</a:t>
            </a:r>
            <a:br>
              <a:rPr lang="ru-RU" b="0" i="0" dirty="0">
                <a:effectLst/>
                <a:latin typeface="Fira Sans" panose="020B0503050000020004" pitchFamily="34" charset="0"/>
              </a:rPr>
            </a:br>
            <a:r>
              <a:rPr lang="ru-RU" b="0" i="0" dirty="0">
                <a:effectLst/>
                <a:latin typeface="-apple-system"/>
              </a:rPr>
              <a:t>Принцип </a:t>
            </a:r>
            <a:r>
              <a:rPr lang="en-US" b="0" i="0" dirty="0">
                <a:effectLst/>
                <a:latin typeface="-apple-system"/>
              </a:rPr>
              <a:t>APO (Avoid Premature Optimization)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F52C0-02FE-6174-B637-34274F5A7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00515"/>
            <a:ext cx="10515600" cy="3276447"/>
          </a:xfrm>
        </p:spPr>
        <p:txBody>
          <a:bodyPr/>
          <a:lstStyle/>
          <a:p>
            <a:pPr marL="0" indent="0">
              <a:buNone/>
            </a:pP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Принцип </a:t>
            </a:r>
            <a:r>
              <a:rPr lang="en-US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APO (Avoid Premature Optimization)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закликає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розробників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уникати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оптимізації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коду до того часу,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поки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це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стане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необхідним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Передчасна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оптимізація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може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призвести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до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надмірного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ускладнення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коду,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збільшення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часу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розробки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зниження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його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читання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не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приносячи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при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цьому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суттєвого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поліпшення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продуктивності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6071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879C0-1FDC-2B2B-D364-A7C94A3D1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8101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Основні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принципи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D5648-3AD4-997D-97BA-3C27976C0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3226"/>
            <a:ext cx="10515600" cy="5193737"/>
          </a:xfrm>
        </p:spPr>
        <p:txBody>
          <a:bodyPr>
            <a:normAutofit lnSpcReduction="10000"/>
          </a:bodyPr>
          <a:lstStyle/>
          <a:p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Фокус на </a:t>
            </a:r>
            <a:r>
              <a:rPr lang="ru-RU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функціональності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: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Головним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пріоритетом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при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розробці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має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бути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функціональність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програмного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забезпечення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його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відповідність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вимогам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а не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оптимізація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коду для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покращення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продуктивності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br>
              <a:rPr lang="ru-RU" dirty="0"/>
            </a:br>
            <a:endParaRPr lang="en-US" dirty="0"/>
          </a:p>
          <a:p>
            <a:r>
              <a:rPr lang="ru-RU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Вимірювання</a:t>
            </a: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продуктивності</a:t>
            </a: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: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Оптимізація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коду повинна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ґрунтуватися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на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реальних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даних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про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продуктивність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програми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отриманих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в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результаті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тестування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а не на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припущеннях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або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припущеннях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r>
              <a:rPr lang="ru-RU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Розумний</a:t>
            </a: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баланс: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Важливо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знайти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баланс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між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продуктивністю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читання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коду.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Передчасна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оптимізація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може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призвести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до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ускладнення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коду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збільшення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його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складності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що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ускладнить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його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супровід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розробку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309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ED151-94C1-FDA2-7FB8-34D0FBEAB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/>
              <a:t>Значення</a:t>
            </a:r>
            <a:r>
              <a:rPr lang="ru-RU" b="1" dirty="0"/>
              <a:t> "</a:t>
            </a:r>
            <a:r>
              <a:rPr lang="ru-RU" b="1" dirty="0" err="1"/>
              <a:t>Простоти</a:t>
            </a:r>
            <a:r>
              <a:rPr lang="ru-RU" b="1" dirty="0"/>
              <a:t>":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B5E0F-A091-60E0-7B2D-1996C80D1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Простота </a:t>
            </a:r>
            <a:r>
              <a:rPr lang="ru-RU" b="1" dirty="0" err="1"/>
              <a:t>проектування</a:t>
            </a:r>
            <a:r>
              <a:rPr lang="ru-RU" b="1" dirty="0"/>
              <a:t>: </a:t>
            </a:r>
            <a:r>
              <a:rPr lang="ru-RU" dirty="0" err="1"/>
              <a:t>Відмінна</a:t>
            </a:r>
            <a:r>
              <a:rPr lang="ru-RU" dirty="0"/>
              <a:t> риса простого дизайну -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зайвої</a:t>
            </a:r>
            <a:r>
              <a:rPr lang="ru-RU" dirty="0"/>
              <a:t> </a:t>
            </a:r>
            <a:r>
              <a:rPr lang="ru-RU" dirty="0" err="1"/>
              <a:t>складності</a:t>
            </a:r>
            <a:r>
              <a:rPr lang="ru-RU" dirty="0"/>
              <a:t> і </a:t>
            </a:r>
            <a:r>
              <a:rPr lang="ru-RU" dirty="0" err="1"/>
              <a:t>зайвих</a:t>
            </a:r>
            <a:r>
              <a:rPr lang="ru-RU" dirty="0"/>
              <a:t> деталей. </a:t>
            </a:r>
            <a:r>
              <a:rPr lang="ru-RU" dirty="0" err="1"/>
              <a:t>Простий</a:t>
            </a:r>
            <a:r>
              <a:rPr lang="ru-RU" dirty="0"/>
              <a:t> дизайн легко </a:t>
            </a:r>
            <a:r>
              <a:rPr lang="ru-RU" dirty="0" err="1"/>
              <a:t>розуміти</a:t>
            </a:r>
            <a:r>
              <a:rPr lang="ru-RU" dirty="0"/>
              <a:t> і </a:t>
            </a:r>
            <a:r>
              <a:rPr lang="ru-RU" dirty="0" err="1"/>
              <a:t>змінювати</a:t>
            </a:r>
            <a:r>
              <a:rPr lang="ru-RU" dirty="0"/>
              <a:t>. </a:t>
            </a:r>
          </a:p>
          <a:p>
            <a:r>
              <a:rPr lang="ru-RU" b="1" dirty="0"/>
              <a:t>Простота коду: </a:t>
            </a:r>
            <a:r>
              <a:rPr lang="ru-RU" dirty="0" err="1"/>
              <a:t>Простий</a:t>
            </a:r>
            <a:r>
              <a:rPr lang="ru-RU" dirty="0"/>
              <a:t> код – </a:t>
            </a:r>
            <a:r>
              <a:rPr lang="ru-RU" dirty="0" err="1"/>
              <a:t>це</a:t>
            </a:r>
            <a:r>
              <a:rPr lang="ru-RU" dirty="0"/>
              <a:t> код, </a:t>
            </a:r>
            <a:r>
              <a:rPr lang="ru-RU" dirty="0" err="1"/>
              <a:t>який</a:t>
            </a:r>
            <a:r>
              <a:rPr lang="ru-RU" dirty="0"/>
              <a:t> написаний ясно та </a:t>
            </a:r>
            <a:r>
              <a:rPr lang="ru-RU" dirty="0" err="1"/>
              <a:t>лаконічно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легко </a:t>
            </a:r>
            <a:r>
              <a:rPr lang="ru-RU" dirty="0" err="1"/>
              <a:t>читається</a:t>
            </a:r>
            <a:r>
              <a:rPr lang="ru-RU" dirty="0"/>
              <a:t> та </a:t>
            </a:r>
            <a:r>
              <a:rPr lang="ru-RU" dirty="0" err="1"/>
              <a:t>розуміється</a:t>
            </a:r>
            <a:r>
              <a:rPr lang="ru-RU" dirty="0"/>
              <a:t>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розробниками</a:t>
            </a:r>
            <a:r>
              <a:rPr lang="ru-RU" dirty="0"/>
              <a:t>. </a:t>
            </a:r>
          </a:p>
          <a:p>
            <a:r>
              <a:rPr lang="ru-RU" b="1" dirty="0"/>
              <a:t>Простота </a:t>
            </a:r>
            <a:r>
              <a:rPr lang="ru-RU" b="1" dirty="0" err="1"/>
              <a:t>використання</a:t>
            </a:r>
            <a:r>
              <a:rPr lang="ru-RU" b="1" dirty="0"/>
              <a:t>: </a:t>
            </a:r>
            <a:r>
              <a:rPr lang="ru-RU" dirty="0" err="1"/>
              <a:t>Простий</a:t>
            </a:r>
            <a:r>
              <a:rPr lang="ru-RU" dirty="0"/>
              <a:t> </a:t>
            </a:r>
            <a:r>
              <a:rPr lang="ru-RU" dirty="0" err="1"/>
              <a:t>інтерфейс</a:t>
            </a:r>
            <a:r>
              <a:rPr lang="ru-RU" dirty="0"/>
              <a:t> </a:t>
            </a:r>
            <a:r>
              <a:rPr lang="ru-RU" dirty="0" err="1"/>
              <a:t>користувача</a:t>
            </a:r>
            <a:r>
              <a:rPr lang="ru-RU" dirty="0"/>
              <a:t> не </a:t>
            </a:r>
            <a:r>
              <a:rPr lang="ru-RU" dirty="0" err="1"/>
              <a:t>захаращений</a:t>
            </a:r>
            <a:r>
              <a:rPr lang="ru-RU" dirty="0"/>
              <a:t> </a:t>
            </a:r>
            <a:r>
              <a:rPr lang="ru-RU" dirty="0" err="1"/>
              <a:t>зайвими</a:t>
            </a:r>
            <a:r>
              <a:rPr lang="ru-RU" dirty="0"/>
              <a:t> </a:t>
            </a:r>
            <a:r>
              <a:rPr lang="ru-RU" dirty="0" err="1"/>
              <a:t>елементами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та </a:t>
            </a:r>
            <a:r>
              <a:rPr lang="ru-RU" dirty="0" err="1"/>
              <a:t>функціями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робить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інтуїтивно</a:t>
            </a:r>
            <a:r>
              <a:rPr lang="ru-RU" dirty="0"/>
              <a:t> </a:t>
            </a:r>
            <a:r>
              <a:rPr lang="ru-RU" dirty="0" err="1"/>
              <a:t>зрозумілим</a:t>
            </a:r>
            <a:r>
              <a:rPr lang="ru-RU" dirty="0"/>
              <a:t> та легким у </a:t>
            </a:r>
            <a:r>
              <a:rPr lang="ru-RU" dirty="0" err="1"/>
              <a:t>використанні</a:t>
            </a:r>
            <a:r>
              <a:rPr lang="ru-RU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7475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69D4A-A025-39C2-32AB-6ACF631B4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969" y="365125"/>
            <a:ext cx="11464412" cy="686927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Приклади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сценарії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застосування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APO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690E6-63D8-FBA3-419B-3464EEF2A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2052"/>
            <a:ext cx="10515600" cy="55748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Приклад 1: </a:t>
            </a:r>
            <a:r>
              <a:rPr lang="ru-RU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Оптимізація</a:t>
            </a: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алгоритму. </a:t>
            </a:r>
            <a:endParaRPr lang="en-US" b="1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Поганий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приклад: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Проведення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оптимізації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складного алгоритму до того, як буде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встановлено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що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він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є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вузьким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місцем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у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продуктивності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програми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Хороший приклад: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Проведення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оптимізації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алгоритму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тільки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після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того, як буде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встановлено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що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він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є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вузьким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місцем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у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продуктивності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програми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і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оптимізація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цього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алгоритму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принесе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значне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покращення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продуктивності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Приклад 2: </a:t>
            </a:r>
            <a:r>
              <a:rPr lang="ru-RU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Використання</a:t>
            </a: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структури</a:t>
            </a: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даних</a:t>
            </a: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endParaRPr lang="en-US" b="1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Поганий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приклад: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Вибір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складної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структури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даних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для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зберігання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даних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без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аналізу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їх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використання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частоти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доступу.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Хороший приклад: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Вибір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структури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даних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на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основі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реальних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даних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про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її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використання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частоту доступу,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що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дозволить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оптимізувати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продуктивність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програми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3136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86513-D98D-4EC8-B091-00D75DD10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323"/>
            <a:ext cx="10515600" cy="825909"/>
          </a:xfrm>
        </p:spPr>
        <p:txBody>
          <a:bodyPr>
            <a:normAutofit/>
          </a:bodyPr>
          <a:lstStyle/>
          <a:p>
            <a:pPr algn="ctr"/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Плюси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і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мінуси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3E16A-E430-1D5C-1A08-21516B672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4232"/>
            <a:ext cx="10515600" cy="52527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Плюси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: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Зменшення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ризику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надмірної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складності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коду.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Збільшення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швидкості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розробки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з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допомогою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зосередження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функціональності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Поліпшення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читаності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підтримуваності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коду.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Мінуси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: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Ризик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упустити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можливості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для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оптимізації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які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можуть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бути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важливими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для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продуктивності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програми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Необхідність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перегляду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оптимізації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коду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надалі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якщо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це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стане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необхідним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4669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389EA-FC7B-001E-880A-BFE645137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483" y="157317"/>
            <a:ext cx="10962969" cy="1809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Припустимо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ми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маємо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завдання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з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написання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програми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для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знаходження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суми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елементів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у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масиві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Ми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почнемо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з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простої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зрозумілої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реалізації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потім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якщо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це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буде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необхідно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проведемо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оптимізацію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коду.</a:t>
            </a:r>
            <a:endParaRPr lang="en-US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E7ED067-E40E-34DF-FEFD-3630D22DE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606" y="358877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03136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F5871F"/>
                </a:solidFill>
                <a:effectLst/>
                <a:latin typeface="Menlo"/>
                <a:cs typeface="Courier New" panose="02070309020205020404" pitchFamily="49" charset="0"/>
              </a:rPr>
              <a:t>#include &lt;iostream&gt;</a:t>
            </a: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</a:b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F5871F"/>
                </a:solidFill>
                <a:effectLst/>
                <a:latin typeface="Menlo"/>
                <a:cs typeface="Courier New" panose="02070309020205020404" pitchFamily="49" charset="0"/>
              </a:rPr>
              <a:t>#include &lt;vector&gt;</a:t>
            </a: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</a:b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</a:b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</a:b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8E908C"/>
                </a:solidFill>
                <a:effectLst/>
                <a:latin typeface="Menlo"/>
                <a:cs typeface="Courier New" panose="02070309020205020404" pitchFamily="49" charset="0"/>
              </a:rPr>
              <a:t>// Функция для нахождения суммы элементов в массиве</a:t>
            </a: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8959A8"/>
                </a:solidFill>
                <a:effectLst/>
                <a:latin typeface="Menlo"/>
                <a:cs typeface="Courier New" panose="02070309020205020404" pitchFamily="49" charset="0"/>
              </a:rPr>
              <a:t>int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4271AE"/>
                </a:solidFill>
                <a:effectLst/>
                <a:latin typeface="Menlo"/>
                <a:cs typeface="Courier New" panose="02070309020205020404" pitchFamily="49" charset="0"/>
              </a:rPr>
              <a:t>sum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  <a:t>(</a:t>
            </a: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8959A8"/>
                </a:solidFill>
                <a:effectLst/>
                <a:latin typeface="Menlo"/>
                <a:cs typeface="Courier New" panose="02070309020205020404" pitchFamily="49" charset="0"/>
              </a:rPr>
              <a:t>const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4271AE"/>
                </a:solidFill>
                <a:effectLst/>
                <a:latin typeface="Menlo"/>
                <a:cs typeface="Courier New" panose="02070309020205020404" pitchFamily="49" charset="0"/>
              </a:rPr>
              <a:t>std::vector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4D4D4C"/>
                </a:solidFill>
                <a:effectLst/>
                <a:latin typeface="Menlo"/>
                <a:cs typeface="Courier New" panose="02070309020205020404" pitchFamily="49" charset="0"/>
              </a:rPr>
              <a:t>&lt;</a:t>
            </a: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8959A8"/>
                </a:solidFill>
                <a:effectLst/>
                <a:latin typeface="Menlo"/>
                <a:cs typeface="Courier New" panose="02070309020205020404" pitchFamily="49" charset="0"/>
              </a:rPr>
              <a:t>int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4D4D4C"/>
                </a:solidFill>
                <a:effectLst/>
                <a:latin typeface="Menlo"/>
                <a:cs typeface="Courier New" panose="02070309020205020404" pitchFamily="49" charset="0"/>
              </a:rPr>
              <a:t>&gt;&amp;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4271AE"/>
                </a:solidFill>
                <a:effectLst/>
                <a:latin typeface="Menlo"/>
                <a:cs typeface="Courier New" panose="02070309020205020404" pitchFamily="49" charset="0"/>
              </a:rPr>
              <a:t>array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  <a:t>) {</a:t>
            </a: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8959A8"/>
                </a:solidFill>
                <a:effectLst/>
                <a:latin typeface="Menlo"/>
                <a:cs typeface="Courier New" panose="02070309020205020404" pitchFamily="49" charset="0"/>
              </a:rPr>
              <a:t>int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4271AE"/>
                </a:solidFill>
                <a:effectLst/>
                <a:latin typeface="Menlo"/>
                <a:cs typeface="Courier New" panose="02070309020205020404" pitchFamily="49" charset="0"/>
              </a:rPr>
              <a:t>result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4D4D4C"/>
                </a:solidFill>
                <a:effectLst/>
                <a:latin typeface="Menlo"/>
                <a:cs typeface="Courier New" panose="02070309020205020404" pitchFamily="49" charset="0"/>
              </a:rPr>
              <a:t>=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F5871F"/>
                </a:solidFill>
                <a:effectLst/>
                <a:latin typeface="Menlo"/>
                <a:cs typeface="Courier New" panose="02070309020205020404" pitchFamily="49" charset="0"/>
              </a:rPr>
              <a:t>0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  <a:t>;</a:t>
            </a: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8959A8"/>
                </a:solidFill>
                <a:effectLst/>
                <a:latin typeface="Menlo"/>
                <a:cs typeface="Courier New" panose="02070309020205020404" pitchFamily="49" charset="0"/>
              </a:rPr>
              <a:t>for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  <a:t> (</a:t>
            </a: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8959A8"/>
                </a:solidFill>
                <a:effectLst/>
                <a:latin typeface="Menlo"/>
                <a:cs typeface="Courier New" panose="02070309020205020404" pitchFamily="49" charset="0"/>
              </a:rPr>
              <a:t>int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4271AE"/>
                </a:solidFill>
                <a:effectLst/>
                <a:latin typeface="Menlo"/>
                <a:cs typeface="Courier New" panose="02070309020205020404" pitchFamily="49" charset="0"/>
              </a:rPr>
              <a:t>num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  <a:t> :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4271AE"/>
                </a:solidFill>
                <a:effectLst/>
                <a:latin typeface="Menlo"/>
                <a:cs typeface="Courier New" panose="02070309020205020404" pitchFamily="49" charset="0"/>
              </a:rPr>
              <a:t>array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  <a:t>) {</a:t>
            </a: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</a:b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4271AE"/>
                </a:solidFill>
                <a:effectLst/>
                <a:latin typeface="Menlo"/>
                <a:cs typeface="Courier New" panose="02070309020205020404" pitchFamily="49" charset="0"/>
              </a:rPr>
              <a:t>result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4D4D4C"/>
                </a:solidFill>
                <a:effectLst/>
                <a:latin typeface="Menlo"/>
                <a:cs typeface="Courier New" panose="02070309020205020404" pitchFamily="49" charset="0"/>
              </a:rPr>
              <a:t>+=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4271AE"/>
                </a:solidFill>
                <a:effectLst/>
                <a:latin typeface="Menlo"/>
                <a:cs typeface="Courier New" panose="02070309020205020404" pitchFamily="49" charset="0"/>
              </a:rPr>
              <a:t>num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  <a:t>;</a:t>
            </a: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</a:b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  <a:t>}</a:t>
            </a: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8959A8"/>
                </a:solidFill>
                <a:effectLst/>
                <a:latin typeface="Menlo"/>
                <a:cs typeface="Courier New" panose="02070309020205020404" pitchFamily="49" charset="0"/>
              </a:rPr>
              <a:t>return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4271AE"/>
                </a:solidFill>
                <a:effectLst/>
                <a:latin typeface="Menlo"/>
                <a:cs typeface="Courier New" panose="02070309020205020404" pitchFamily="49" charset="0"/>
              </a:rPr>
              <a:t>result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  <a:t>;</a:t>
            </a: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</a:b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  <a:t>}</a:t>
            </a: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</a:b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</a:b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8959A8"/>
                </a:solidFill>
                <a:effectLst/>
                <a:latin typeface="Menlo"/>
                <a:cs typeface="Courier New" panose="02070309020205020404" pitchFamily="49" charset="0"/>
              </a:rPr>
              <a:t>int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4271AE"/>
                </a:solidFill>
                <a:effectLst/>
                <a:latin typeface="Menlo"/>
                <a:cs typeface="Courier New" panose="02070309020205020404" pitchFamily="49" charset="0"/>
              </a:rPr>
              <a:t>main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  <a:t>() {</a:t>
            </a: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</a:b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4271AE"/>
                </a:solidFill>
                <a:effectLst/>
                <a:latin typeface="Menlo"/>
                <a:cs typeface="Courier New" panose="02070309020205020404" pitchFamily="49" charset="0"/>
              </a:rPr>
              <a:t>std::vector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4D4D4C"/>
                </a:solidFill>
                <a:effectLst/>
                <a:latin typeface="Menlo"/>
                <a:cs typeface="Courier New" panose="02070309020205020404" pitchFamily="49" charset="0"/>
              </a:rPr>
              <a:t>&lt;</a:t>
            </a: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8959A8"/>
                </a:solidFill>
                <a:effectLst/>
                <a:latin typeface="Menlo"/>
                <a:cs typeface="Courier New" panose="02070309020205020404" pitchFamily="49" charset="0"/>
              </a:rPr>
              <a:t>int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4D4D4C"/>
                </a:solidFill>
                <a:effectLst/>
                <a:latin typeface="Menlo"/>
                <a:cs typeface="Courier New" panose="02070309020205020404" pitchFamily="49" charset="0"/>
              </a:rPr>
              <a:t>&gt;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4271AE"/>
                </a:solidFill>
                <a:effectLst/>
                <a:latin typeface="Menlo"/>
                <a:cs typeface="Courier New" panose="02070309020205020404" pitchFamily="49" charset="0"/>
              </a:rPr>
              <a:t>array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4D4D4C"/>
                </a:solidFill>
                <a:effectLst/>
                <a:latin typeface="Menlo"/>
                <a:cs typeface="Courier New" panose="02070309020205020404" pitchFamily="49" charset="0"/>
              </a:rPr>
              <a:t>=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  <a:t> {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F5871F"/>
                </a:solidFill>
                <a:effectLst/>
                <a:latin typeface="Menlo"/>
                <a:cs typeface="Courier New" panose="02070309020205020404" pitchFamily="49" charset="0"/>
              </a:rPr>
              <a:t>1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  <a:t>,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F5871F"/>
                </a:solidFill>
                <a:effectLst/>
                <a:latin typeface="Menlo"/>
                <a:cs typeface="Courier New" panose="02070309020205020404" pitchFamily="49" charset="0"/>
              </a:rPr>
              <a:t>2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  <a:t>,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F5871F"/>
                </a:solidFill>
                <a:effectLst/>
                <a:latin typeface="Menlo"/>
                <a:cs typeface="Courier New" panose="02070309020205020404" pitchFamily="49" charset="0"/>
              </a:rPr>
              <a:t>3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  <a:t>,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F5871F"/>
                </a:solidFill>
                <a:effectLst/>
                <a:latin typeface="Menlo"/>
                <a:cs typeface="Courier New" panose="02070309020205020404" pitchFamily="49" charset="0"/>
              </a:rPr>
              <a:t>4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  <a:t>,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F5871F"/>
                </a:solidFill>
                <a:effectLst/>
                <a:latin typeface="Menlo"/>
                <a:cs typeface="Courier New" panose="02070309020205020404" pitchFamily="49" charset="0"/>
              </a:rPr>
              <a:t>5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  <a:t>};</a:t>
            </a: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</a:b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</a:b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</a:b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8E908C"/>
                </a:solidFill>
                <a:effectLst/>
                <a:latin typeface="Menlo"/>
                <a:cs typeface="Courier New" panose="02070309020205020404" pitchFamily="49" charset="0"/>
              </a:rPr>
              <a:t>// Вывод суммы элементов массива</a:t>
            </a: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</a:b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4271AE"/>
                </a:solidFill>
                <a:effectLst/>
                <a:latin typeface="Menlo"/>
                <a:cs typeface="Courier New" panose="02070309020205020404" pitchFamily="49" charset="0"/>
              </a:rPr>
              <a:t>std::cout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4D4D4C"/>
                </a:solidFill>
                <a:effectLst/>
                <a:latin typeface="Menlo"/>
                <a:cs typeface="Courier New" panose="02070309020205020404" pitchFamily="49" charset="0"/>
              </a:rPr>
              <a:t>&lt;&lt;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718C00"/>
                </a:solidFill>
                <a:effectLst/>
                <a:latin typeface="Menlo"/>
                <a:cs typeface="Courier New" panose="02070309020205020404" pitchFamily="49" charset="0"/>
              </a:rPr>
              <a:t>"Sum of elements: "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4D4D4C"/>
                </a:solidFill>
                <a:effectLst/>
                <a:latin typeface="Menlo"/>
                <a:cs typeface="Courier New" panose="02070309020205020404" pitchFamily="49" charset="0"/>
              </a:rPr>
              <a:t>&lt;&lt;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4271AE"/>
                </a:solidFill>
                <a:effectLst/>
                <a:latin typeface="Menlo"/>
                <a:cs typeface="Courier New" panose="02070309020205020404" pitchFamily="49" charset="0"/>
              </a:rPr>
              <a:t>sum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  <a:t>(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4271AE"/>
                </a:solidFill>
                <a:effectLst/>
                <a:latin typeface="Menlo"/>
                <a:cs typeface="Courier New" panose="02070309020205020404" pitchFamily="49" charset="0"/>
              </a:rPr>
              <a:t>array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  <a:t>)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4D4D4C"/>
                </a:solidFill>
                <a:effectLst/>
                <a:latin typeface="Menlo"/>
                <a:cs typeface="Courier New" panose="02070309020205020404" pitchFamily="49" charset="0"/>
              </a:rPr>
              <a:t>&lt;&lt;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4271AE"/>
                </a:solidFill>
                <a:effectLst/>
                <a:latin typeface="Menlo"/>
                <a:cs typeface="Courier New" panose="02070309020205020404" pitchFamily="49" charset="0"/>
              </a:rPr>
              <a:t>std::endl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  <a:t>;</a:t>
            </a: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</a:b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</a:b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8959A8"/>
                </a:solidFill>
                <a:effectLst/>
                <a:latin typeface="Menlo"/>
                <a:cs typeface="Courier New" panose="02070309020205020404" pitchFamily="49" charset="0"/>
              </a:rPr>
              <a:t>return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  <a:t>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F5871F"/>
                </a:solidFill>
                <a:effectLst/>
                <a:latin typeface="Menlo"/>
                <a:cs typeface="Courier New" panose="02070309020205020404" pitchFamily="49" charset="0"/>
              </a:rPr>
              <a:t>0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  <a:t>;</a:t>
            </a: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</a:b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DDDDDD"/>
                </a:solidFill>
                <a:effectLst/>
                <a:latin typeface="Menlo"/>
                <a:cs typeface="Courier New" panose="02070309020205020404" pitchFamily="49" charset="0"/>
              </a:rPr>
              <a:t>}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5527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389EA-FC7B-001E-880A-BFE645137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618" y="4070555"/>
            <a:ext cx="10962969" cy="26252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У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цьому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прикладі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ми почали з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простої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зрозумілої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реалізації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функції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для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знаходження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суми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елементів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у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масиві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Цей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код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відповідає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принципу </a:t>
            </a:r>
            <a:r>
              <a:rPr lang="en-US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APO, 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тому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що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ми не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витрачаємо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час на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оптимізацію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коду,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який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працює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правильно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відповідає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поточним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вимогам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Якщо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в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майбутньому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виявимо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що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ця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функція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стає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вузьким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місцем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у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продуктивності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програми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ми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можемо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провести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оптимізацію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коду.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80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15D2A-E1A6-D0BE-4991-495B773C3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2955"/>
            <a:ext cx="10515600" cy="1887792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i="0" dirty="0">
                <a:effectLst/>
                <a:latin typeface="Fira Sans" panose="020B0503050000020004" pitchFamily="34" charset="0"/>
              </a:rPr>
              <a:t>Бритва Оккама </a:t>
            </a:r>
            <a:br>
              <a:rPr lang="ru-RU" b="0" i="0" dirty="0">
                <a:effectLst/>
                <a:latin typeface="Fira Sans" panose="020B0503050000020004" pitchFamily="34" charset="0"/>
              </a:rPr>
            </a:br>
            <a:r>
              <a:rPr lang="ru-RU" sz="6000" b="1" i="0" dirty="0">
                <a:effectLst/>
                <a:latin typeface="Fira Sans" panose="020B0503050000020004" pitchFamily="34" charset="0"/>
              </a:rPr>
              <a:t>(</a:t>
            </a:r>
            <a:r>
              <a:rPr lang="en-US" sz="6000" b="1" i="0" dirty="0">
                <a:effectLst/>
                <a:latin typeface="Fira Sans" panose="020B0503050000020004" pitchFamily="34" charset="0"/>
              </a:rPr>
              <a:t>Occam's Razor)</a:t>
            </a:r>
            <a:br>
              <a:rPr lang="en-US" sz="6000" b="1" i="0" dirty="0">
                <a:effectLst/>
                <a:latin typeface="Fira Sans" panose="020B0503050000020004" pitchFamily="34" charset="0"/>
              </a:rPr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3C6A6-B763-0A68-D541-942F418D4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6555"/>
            <a:ext cx="10515600" cy="3630408"/>
          </a:xfrm>
        </p:spPr>
        <p:txBody>
          <a:bodyPr/>
          <a:lstStyle/>
          <a:p>
            <a:pPr marL="0" indent="0">
              <a:buNone/>
            </a:pP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У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програмуванні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принцип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бритви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Оккама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передбачає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вибір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найпростішого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і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зрозумілого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рішення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на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вирішення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завдання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Це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включає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в себе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написання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чистого,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зрозумілого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ефективного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коду,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уникаючи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зайвих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складнощів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надмірної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функціональності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6887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15D2A-E1A6-D0BE-4991-495B773C3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Основні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принципи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3C6A6-B763-0A68-D541-942F418D4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Простота коду: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Програміст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повинен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прагнути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до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написання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простого коду,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що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легко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читається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Це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робить код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більш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підтримуваним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зрозумілим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для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інших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розробників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r>
              <a:rPr lang="ru-RU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Мінімалізм</a:t>
            </a: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: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Уникайте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додавання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надмірної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функціональності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чи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складних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алгоритмів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там, де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це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необхідно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Краще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використовувати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прості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рішення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які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вирішують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поставлене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завдання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r>
              <a:rPr lang="ru-RU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Ефективність</a:t>
            </a: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: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Простий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код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зазвичай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ефективніший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і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продуктивніший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Складні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структури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алгоритми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можуть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уповільнити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роботу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програми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3826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15D2A-E1A6-D0BE-4991-495B773C3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827"/>
            <a:ext cx="10515600" cy="776747"/>
          </a:xfrm>
        </p:spPr>
        <p:txBody>
          <a:bodyPr/>
          <a:lstStyle/>
          <a:p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Приклади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сценарії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застосування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3C6A6-B763-0A68-D541-942F418D4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2052"/>
            <a:ext cx="10515600" cy="54765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Приклад 1: </a:t>
            </a:r>
            <a:r>
              <a:rPr lang="ru-RU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Вибір</a:t>
            </a: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структури</a:t>
            </a: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даних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Поганий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приклад: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Використання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складної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структури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даних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як дерево, коли для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зберігання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даних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достатньо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масиву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Хороший приклад: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використання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простих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структур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даних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таких як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масив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або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хеш-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таблиця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коли вони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відповідають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вимогам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завдання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Приклад 2: Рефакторинг коду. </a:t>
            </a:r>
            <a:endParaRPr lang="en-US" b="1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Поганий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приклад: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Дублювання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коду у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різних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частинах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програми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щоб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уникнути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невеликого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збільшення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складності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коду.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Хороший приклад: Рефакторинг коду для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видалення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дублювання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створення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більш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простих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підтримуваних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структур.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699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15D2A-E1A6-D0BE-4991-495B773C3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Плюси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і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мінуси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3C6A6-B763-0A68-D541-942F418D4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Плюси</a:t>
            </a: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: </a:t>
            </a:r>
            <a:endParaRPr lang="en-US" b="1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Зрозуміліший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і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підтримуваний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код.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Збільшення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продуктивності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ефективності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програми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Зменшення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ймовірності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помилок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багів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ru-RU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Мінуси</a:t>
            </a: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: </a:t>
            </a:r>
            <a:endParaRPr lang="en-US" b="1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Може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знадобитися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більше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часу на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проектування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аналіз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щоб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знайти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найкраще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просте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рішення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Не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завжди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просте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рішення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є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найкращим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у конкретному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контексті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1480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389EA-FC7B-001E-880A-BFE645137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483" y="157316"/>
            <a:ext cx="10962969" cy="20451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Припустимо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у нас є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програма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для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визначення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чи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є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введене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число простим. Ми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можемо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використовувати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простий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ефективний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алгоритм,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який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перевіряє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чи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ділиться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число на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цілі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числа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від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2 до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кореня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з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цього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числа.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Цей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підхід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дотримується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принципу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Бритви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Оккама,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оскільки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ми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використовуємо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найменшу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кількість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припущень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для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вирішення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задачі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5744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389EA-FC7B-001E-880A-BFE645137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618" y="4070555"/>
            <a:ext cx="10962969" cy="2625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У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цьому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прикладі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ми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використовуємо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простий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алгоритм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визначення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чи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є число простим. Ми не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використовуємо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більш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складні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чи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надлишкові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методи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оскільки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вони не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потрібні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для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вирішення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поставленого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завдання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Такий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підхід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відповідає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принципу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Бритви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Оккама,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який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допомагає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нам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вибирати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найпростіші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найефективніші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рішення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для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завдань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62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06977-6E2F-B163-7386-2339F02C6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Приклади</a:t>
            </a:r>
            <a:r>
              <a:rPr lang="ru-RU" dirty="0"/>
              <a:t> та </a:t>
            </a:r>
            <a:r>
              <a:rPr lang="ru-RU" dirty="0" err="1"/>
              <a:t>сценарії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KISS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8C61E-DE50-DB06-AD32-90F8E179E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Приклад 1: </a:t>
            </a:r>
            <a:r>
              <a:rPr lang="ru-RU" b="1" dirty="0" err="1"/>
              <a:t>Проектування</a:t>
            </a:r>
            <a:r>
              <a:rPr lang="ru-RU" b="1" dirty="0"/>
              <a:t> </a:t>
            </a:r>
            <a:r>
              <a:rPr lang="ru-RU" b="1" dirty="0" err="1"/>
              <a:t>класу</a:t>
            </a:r>
            <a:r>
              <a:rPr lang="ru-RU" b="1" dirty="0"/>
              <a:t>. </a:t>
            </a:r>
          </a:p>
          <a:p>
            <a:r>
              <a:rPr lang="ru-RU" dirty="0" err="1"/>
              <a:t>Поганий</a:t>
            </a:r>
            <a:r>
              <a:rPr lang="ru-RU" dirty="0"/>
              <a:t> приклад: Клас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надмірною</a:t>
            </a:r>
            <a:r>
              <a:rPr lang="ru-RU" dirty="0"/>
              <a:t> </a:t>
            </a:r>
            <a:r>
              <a:rPr lang="ru-RU" dirty="0" err="1"/>
              <a:t>кількістю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та складною </a:t>
            </a:r>
            <a:r>
              <a:rPr lang="ru-RU" dirty="0" err="1"/>
              <a:t>логікою</a:t>
            </a:r>
            <a:r>
              <a:rPr lang="ru-RU" dirty="0"/>
              <a:t>, яка </a:t>
            </a:r>
            <a:r>
              <a:rPr lang="ru-RU" dirty="0" err="1"/>
              <a:t>важко</a:t>
            </a:r>
            <a:r>
              <a:rPr lang="ru-RU" dirty="0"/>
              <a:t> </a:t>
            </a:r>
            <a:r>
              <a:rPr lang="ru-RU" dirty="0" err="1"/>
              <a:t>підтримувати</a:t>
            </a:r>
            <a:r>
              <a:rPr lang="ru-RU" dirty="0"/>
              <a:t> та </a:t>
            </a:r>
            <a:r>
              <a:rPr lang="ru-RU" dirty="0" err="1"/>
              <a:t>змінювати</a:t>
            </a:r>
            <a:r>
              <a:rPr lang="ru-RU" dirty="0"/>
              <a:t>. </a:t>
            </a:r>
          </a:p>
          <a:p>
            <a:r>
              <a:rPr lang="ru-RU" dirty="0"/>
              <a:t>Хороший приклад: Клас,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вирішує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одне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та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визначену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Приклад 2: </a:t>
            </a:r>
            <a:r>
              <a:rPr lang="ru-RU" b="1" dirty="0" err="1"/>
              <a:t>Вибір</a:t>
            </a:r>
            <a:r>
              <a:rPr lang="ru-RU" b="1" dirty="0"/>
              <a:t> </a:t>
            </a:r>
            <a:r>
              <a:rPr lang="ru-RU" b="1" dirty="0" err="1"/>
              <a:t>архітектури</a:t>
            </a:r>
            <a:r>
              <a:rPr lang="ru-RU" b="1" dirty="0"/>
              <a:t> </a:t>
            </a:r>
            <a:r>
              <a:rPr lang="ru-RU" b="1" dirty="0" err="1"/>
              <a:t>програми</a:t>
            </a:r>
            <a:r>
              <a:rPr lang="ru-RU" b="1" dirty="0"/>
              <a:t>. </a:t>
            </a:r>
          </a:p>
          <a:p>
            <a:r>
              <a:rPr lang="ru-RU" dirty="0" err="1"/>
              <a:t>Поганий</a:t>
            </a:r>
            <a:r>
              <a:rPr lang="ru-RU" dirty="0"/>
              <a:t> приклад: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складної</a:t>
            </a:r>
            <a:r>
              <a:rPr lang="ru-RU" dirty="0"/>
              <a:t> </a:t>
            </a:r>
            <a:r>
              <a:rPr lang="ru-RU" dirty="0" err="1"/>
              <a:t>багаторівневої</a:t>
            </a:r>
            <a:r>
              <a:rPr lang="ru-RU" dirty="0"/>
              <a:t> </a:t>
            </a:r>
            <a:r>
              <a:rPr lang="ru-RU" dirty="0" err="1"/>
              <a:t>архітектури</a:t>
            </a:r>
            <a:r>
              <a:rPr lang="ru-RU" dirty="0"/>
              <a:t>, коли для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простий</a:t>
            </a:r>
            <a:r>
              <a:rPr lang="ru-RU" dirty="0"/>
              <a:t> </a:t>
            </a:r>
            <a:r>
              <a:rPr lang="ru-RU" dirty="0" err="1"/>
              <a:t>клієнт-серверна</a:t>
            </a:r>
            <a:r>
              <a:rPr lang="ru-RU" dirty="0"/>
              <a:t> модель. </a:t>
            </a:r>
          </a:p>
          <a:p>
            <a:r>
              <a:rPr lang="ru-RU" dirty="0"/>
              <a:t>Хороший приклад: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простої</a:t>
            </a:r>
            <a:r>
              <a:rPr lang="ru-RU" dirty="0"/>
              <a:t> </a:t>
            </a:r>
            <a:r>
              <a:rPr lang="ru-RU" dirty="0" err="1"/>
              <a:t>архітектури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 проекту без </a:t>
            </a:r>
            <a:r>
              <a:rPr lang="ru-RU" dirty="0" err="1"/>
              <a:t>зайвої</a:t>
            </a:r>
            <a:r>
              <a:rPr lang="ru-RU" dirty="0"/>
              <a:t> </a:t>
            </a:r>
            <a:r>
              <a:rPr lang="ru-RU" dirty="0" err="1"/>
              <a:t>складності</a:t>
            </a:r>
            <a:r>
              <a:rPr lang="ru-RU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828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E337D-EB0F-BD4C-DB9F-7902456E8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02772"/>
          </a:xfrm>
        </p:spPr>
        <p:txBody>
          <a:bodyPr>
            <a:normAutofit/>
          </a:bodyPr>
          <a:lstStyle/>
          <a:p>
            <a:pPr algn="ctr"/>
            <a:r>
              <a:rPr lang="en-US" sz="5400" b="0" i="0" dirty="0">
                <a:effectLst/>
                <a:latin typeface="Fira Sans" panose="020B0503050000020004" pitchFamily="34" charset="0"/>
              </a:rPr>
              <a:t>DRY</a:t>
            </a:r>
            <a:br>
              <a:rPr lang="en-US" b="0" i="0" dirty="0">
                <a:effectLst/>
                <a:latin typeface="Fira Sans" panose="020B0503050000020004" pitchFamily="34" charset="0"/>
              </a:rPr>
            </a:br>
            <a:r>
              <a:rPr lang="en-US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(Don't Repeat Yourself)</a:t>
            </a:r>
            <a:br>
              <a:rPr lang="en-US" b="0" i="0" dirty="0">
                <a:solidFill>
                  <a:srgbClr val="DDDDDD"/>
                </a:solidFill>
                <a:effectLst/>
                <a:latin typeface="Fira Sans" panose="020B05030500000200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E3913-9EC5-1CFF-60CD-F6BABF834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199"/>
            <a:ext cx="10515600" cy="3433763"/>
          </a:xfrm>
        </p:spPr>
        <p:txBody>
          <a:bodyPr/>
          <a:lstStyle/>
          <a:p>
            <a:pPr marL="0" indent="0">
              <a:buNone/>
            </a:pP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Принцип </a:t>
            </a:r>
            <a:r>
              <a:rPr lang="en-US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DRY (Don't Repeat Yourself)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наголошує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на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важливості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уникнення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дублювання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коду в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програмному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забезпеченні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Суть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цього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принципу у тому,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кожен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фрагмент коду повинен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мати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єдине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постійне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уявлення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у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системі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Якщо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у вас є код,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що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повторюється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це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може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призвести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до проблем з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підтримкою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таких як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необхідність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внесення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змін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у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кілька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місць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при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зміні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вимог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2325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010B5-F0C9-6906-6C15-1AF2B5D3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Основні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принципи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60546-0D20-CA02-8809-D0D9F4E77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Уникайте</a:t>
            </a: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дублювання</a:t>
            </a: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коду: 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Не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повторюйте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ті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самі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фрагменти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коду в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різних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частинах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програми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Натомість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виносите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загальну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логіку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в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окремі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функції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методи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або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модулі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r>
              <a:rPr lang="ru-RU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Перевикористовуйте</a:t>
            </a: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код: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Щоб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уникнути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повторень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використовуйте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механізми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перевикористання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коду,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такі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як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функції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класи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або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бібліотеки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Це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робить код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більш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підтримуваним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зменшує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ймовірність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помилок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r>
              <a:rPr lang="ru-RU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Створюйте</a:t>
            </a: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абстракції</a:t>
            </a: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: 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Подумайте про те, як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можна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узагальнити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повторювані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конструкції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щоб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створити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абстракції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які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можна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використовувати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повторно у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різних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контекстах.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6133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165FB-EF0C-64C9-01A9-25C7CCA95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Приклади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сценарії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застосування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8E4AD-6B0C-57B7-EDF7-A1B517E0E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5174"/>
            <a:ext cx="10515600" cy="47217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Приклад 1: </a:t>
            </a:r>
            <a:r>
              <a:rPr lang="ru-RU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Функції</a:t>
            </a: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обробки</a:t>
            </a: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даних</a:t>
            </a: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endParaRPr lang="en-US" b="1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Поганий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приклад: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Повторення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тих самих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операцій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обробки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даних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у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різних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частинах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програми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Хороший приклад: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Створення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окремої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функції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для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обробки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даних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виклик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цієї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функції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скрізь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де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це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необхідно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Приклад 2: </a:t>
            </a:r>
            <a:r>
              <a:rPr lang="ru-RU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Використання</a:t>
            </a: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класів</a:t>
            </a: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успадкування</a:t>
            </a: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endParaRPr lang="en-US" b="1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Поганий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приклад: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Повторення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аналогічної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логіки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у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різних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класах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Хороший приклад: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Створення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базового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класу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із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загальною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функціональністю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успадкування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від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нього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в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класах-нащадках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щоб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уникнути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дублювання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коду.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7502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8C9C7-5962-BAB3-0A62-4C0919FDE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Плюси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мінуси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DRY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0733A-C8FA-FA36-123E-D508AFC0B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Плюси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: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Поліпшення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підтримуваності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коду.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Скорочення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ймовірності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помилок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багів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Збільшення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продуктивності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розробки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з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допомогою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повторного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використання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коду.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Мінуси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: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Введення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абстракцій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може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ускладнити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розуміння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коду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нових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розробників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Іноді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прагнення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DRY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може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призвести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до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надмірної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складності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коду, особливо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якщо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винесена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логіка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використовується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лише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в одному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місці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1354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389EA-FC7B-001E-880A-BFE645137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483" y="157316"/>
            <a:ext cx="10962969" cy="271370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Припустимо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у нас є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програма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для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обробки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даних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про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студентів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Ми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маємо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структуру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Student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яка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представляє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кожного студента, і ми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хочемо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обчислити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середній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бал для кожного студента на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основі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його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оцінок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Замість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того,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щоб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дублювати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код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обчислення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середнього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балу для кожного студента, ми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можемо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створити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спільну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функцію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для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обчислення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середнього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бала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використовувати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її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для кожного студента.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6224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389EA-FC7B-001E-880A-BFE645137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618" y="3429001"/>
            <a:ext cx="10962969" cy="3266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У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цьому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прикладі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ми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визначаємо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загальний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метод </a:t>
            </a:r>
            <a:r>
              <a:rPr lang="en-US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calculateAverageGrade</a:t>
            </a:r>
            <a:r>
              <a:rPr lang="en-US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() 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у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структурі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Student,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який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може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бути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використаний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для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обчислення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середнього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балу для будь-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якого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студента.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Це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дозволяє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уникнути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дублювання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коду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забезпечує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єдиний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підхід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до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обчислення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середнього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балу для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всіх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студентів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Таким чином, ми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дотримуємося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принципу </a:t>
            </a:r>
            <a:r>
              <a:rPr lang="en-US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DRY,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роблячи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наш код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чистішим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підтримуваним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8817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31951-E608-84F2-2108-BEC41C3FA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dirty="0">
                <a:effectLst/>
                <a:latin typeface="-apple-system"/>
              </a:rPr>
              <a:t>LOD </a:t>
            </a:r>
            <a:br>
              <a:rPr lang="en-US" b="1" i="0" dirty="0">
                <a:effectLst/>
                <a:latin typeface="-apple-system"/>
              </a:rPr>
            </a:br>
            <a:r>
              <a:rPr lang="en-US" b="1" i="0" dirty="0">
                <a:effectLst/>
                <a:latin typeface="-apple-system"/>
              </a:rPr>
              <a:t>(Law of Demeter)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3E85-ABA6-44BE-6AAF-E4BF19C65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endParaRPr lang="en-US" dirty="0">
              <a:solidFill>
                <a:srgbClr val="3C4043"/>
              </a:solidFill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Принцип </a:t>
            </a:r>
            <a:r>
              <a:rPr lang="en-US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LOD (Law of Demeter), 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також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відомий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як принцип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мінімальної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зв'язності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представлений як "закон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розуму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"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або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"закон золотого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середнього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",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стверджує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що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об'єкт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повинен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мати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доступ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лише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до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своїх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безпосередніх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"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друзів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" (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безпосередніх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членів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класу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), а не до "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друзів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друзів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" (через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свої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поля).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2747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4B197-DA52-BD3E-585F-5CBFE3432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8940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Основні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принципи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5FD4B-CC7A-0485-00BF-54EC1B708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1381"/>
            <a:ext cx="10515600" cy="5085582"/>
          </a:xfrm>
        </p:spPr>
        <p:txBody>
          <a:bodyPr/>
          <a:lstStyle/>
          <a:p>
            <a:r>
              <a:rPr lang="ru-RU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Мінімізація</a:t>
            </a: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зв'язків</a:t>
            </a: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: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Об'єкт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повинен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мати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доступ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лише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до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об'єктів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які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безпосередньо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містить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а не до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об'єктів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до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яких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він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має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доступ через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свої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поля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або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методи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r>
              <a:rPr lang="ru-RU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Зменшення</a:t>
            </a: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залежностей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: Мета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полягає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в тому,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щоб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знизити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рівень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залежностей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між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класами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що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робить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програму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більш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гнучкою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менш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вразливою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до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змін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r>
              <a:rPr lang="ru-RU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Використання</a:t>
            </a: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інтерфейсів</a:t>
            </a: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: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Важливо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використовувати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інтерфейси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для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взаємодії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між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об'єктами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щоб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зменшити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залежність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від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конкретної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реалізації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0124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73FFD-0E1D-DD26-0C3F-199DADBC6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748661"/>
          </a:xfrm>
        </p:spPr>
        <p:txBody>
          <a:bodyPr/>
          <a:lstStyle/>
          <a:p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Приклади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сценарії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застосування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0A194-F54D-FAC9-1D96-5850C0600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6916"/>
            <a:ext cx="10515600" cy="54100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Приклад 1: </a:t>
            </a:r>
            <a:r>
              <a:rPr lang="ru-RU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Взаємодія</a:t>
            </a: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між</a:t>
            </a: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об'єктами</a:t>
            </a: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endParaRPr lang="en-US" b="1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Поганий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приклад: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Об'єкт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A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безпосередньо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викликає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метод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об'єкта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B,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який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своєю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чергою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викликає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метод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об'єкта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C. </a:t>
            </a:r>
          </a:p>
          <a:p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Хороший приклад: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Об'єкт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A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викликає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метод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об'єкта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B,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який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надає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йому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необхідну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інформацію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не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потребуючи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безпосереднього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доступу до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об'єкта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C. </a:t>
            </a:r>
          </a:p>
          <a:p>
            <a:pPr marL="0" indent="0">
              <a:buNone/>
            </a:pP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Приклад 2: </a:t>
            </a:r>
            <a:r>
              <a:rPr lang="ru-RU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Читання</a:t>
            </a: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даних</a:t>
            </a: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endParaRPr lang="en-US" b="1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Поганий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приклад: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Об'єкт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отримує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дані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з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бази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даних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і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обробляє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їх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безпосередньо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замість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того,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щоб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використовувати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шар доступу до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даних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Хороший приклад: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Об'єкт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використовує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шар доступу до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даних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для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отримання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необхідних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даних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щоб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знизити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зв'язок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з базою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даних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спростити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тестування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059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AFE34-42A1-F896-5679-471572CCB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Плюси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і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мінуси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F5C39-D718-EA28-8FCF-B7C0FB016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Плюси</a:t>
            </a: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: </a:t>
            </a:r>
            <a:endParaRPr lang="en-US" b="1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Зменшення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зв'язності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залежностей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між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класами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Збільшення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гнучкості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підтримуваності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програмного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забезпечення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Поліпшення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тестування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коду за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рахунок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зменшення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залежностей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ru-RU" b="1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Мінуси</a:t>
            </a:r>
            <a:r>
              <a:rPr lang="ru-RU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: </a:t>
            </a:r>
            <a:endParaRPr lang="en-US" b="1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Можливе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збільшення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кількості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класів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інтерфейсів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що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може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ускладнити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структуру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програми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  <a:endParaRPr lang="en-US" b="0" i="0" dirty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Деякі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сценарії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можуть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вимагати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більше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зусиль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для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дотримання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принципу </a:t>
            </a:r>
            <a:r>
              <a:rPr lang="en-US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LOD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97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DB784-DD71-AAB3-47C3-7AAD2BFBD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Плюси</a:t>
            </a:r>
            <a:r>
              <a:rPr lang="ru-RU" sz="36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36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мінуси</a:t>
            </a:r>
            <a:r>
              <a:rPr lang="ru-RU" sz="36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7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459E1-B241-2657-6A18-2A5CC88EE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/>
              <a:t>Плюси</a:t>
            </a:r>
            <a:r>
              <a:rPr lang="ru-RU" dirty="0"/>
              <a:t>: </a:t>
            </a:r>
          </a:p>
          <a:p>
            <a:r>
              <a:rPr lang="ru-RU" dirty="0" err="1"/>
              <a:t>Поліпшення</a:t>
            </a:r>
            <a:r>
              <a:rPr lang="ru-RU" dirty="0"/>
              <a:t> </a:t>
            </a:r>
            <a:r>
              <a:rPr lang="ru-RU" dirty="0" err="1"/>
              <a:t>розуміння</a:t>
            </a:r>
            <a:r>
              <a:rPr lang="ru-RU" dirty="0"/>
              <a:t> та </a:t>
            </a:r>
            <a:r>
              <a:rPr lang="ru-RU" dirty="0" err="1"/>
              <a:t>читання</a:t>
            </a:r>
            <a:r>
              <a:rPr lang="ru-RU" dirty="0"/>
              <a:t> коду. </a:t>
            </a:r>
          </a:p>
          <a:p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на </a:t>
            </a:r>
            <a:r>
              <a:rPr lang="ru-RU" dirty="0" err="1"/>
              <a:t>розробку</a:t>
            </a:r>
            <a:r>
              <a:rPr lang="ru-RU" dirty="0"/>
              <a:t> та </a:t>
            </a:r>
            <a:r>
              <a:rPr lang="ru-RU" dirty="0" err="1"/>
              <a:t>супровід</a:t>
            </a:r>
            <a:r>
              <a:rPr lang="ru-RU" dirty="0"/>
              <a:t> </a:t>
            </a:r>
            <a:r>
              <a:rPr lang="ru-RU" dirty="0" err="1"/>
              <a:t>програмного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.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та </a:t>
            </a:r>
            <a:r>
              <a:rPr lang="ru-RU" dirty="0" err="1"/>
              <a:t>надійності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 err="1"/>
              <a:t>Мінуси</a:t>
            </a:r>
            <a:r>
              <a:rPr lang="ru-RU" dirty="0"/>
              <a:t>: </a:t>
            </a:r>
          </a:p>
          <a:p>
            <a:r>
              <a:rPr lang="ru-RU" dirty="0" err="1"/>
              <a:t>Ризик</a:t>
            </a:r>
            <a:r>
              <a:rPr lang="ru-RU" dirty="0"/>
              <a:t> </a:t>
            </a:r>
            <a:r>
              <a:rPr lang="ru-RU" dirty="0" err="1"/>
              <a:t>спрощення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, коли </a:t>
            </a:r>
            <a:r>
              <a:rPr lang="ru-RU" dirty="0" err="1"/>
              <a:t>функціональність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недостатньою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. </a:t>
            </a:r>
          </a:p>
          <a:p>
            <a:r>
              <a:rPr lang="ru-RU" dirty="0"/>
              <a:t>Не </a:t>
            </a:r>
            <a:r>
              <a:rPr lang="ru-RU" dirty="0" err="1"/>
              <a:t>завжди</a:t>
            </a:r>
            <a:r>
              <a:rPr lang="ru-RU" dirty="0"/>
              <a:t> легко </a:t>
            </a:r>
            <a:r>
              <a:rPr lang="ru-RU" dirty="0" err="1"/>
              <a:t>визначити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простоти</a:t>
            </a:r>
            <a:r>
              <a:rPr lang="ru-RU" dirty="0"/>
              <a:t> є </a:t>
            </a:r>
            <a:r>
              <a:rPr lang="ru-RU" dirty="0" err="1"/>
              <a:t>оптимальним</a:t>
            </a:r>
            <a:r>
              <a:rPr lang="ru-RU" dirty="0"/>
              <a:t> для конкретного проекту.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46977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389EA-FC7B-001E-880A-BFE645137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483" y="157316"/>
            <a:ext cx="10962969" cy="27137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Припустимо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у нас є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клас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Person,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який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представляє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людину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клас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Job,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який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представляє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робочу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посаду. Ми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хочемо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щоб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Person 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мав метод для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встановлення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робочої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посади, але ми не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хочемо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щоб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Person 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мав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безпосередньо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доступ до деталей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класу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Job.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Натомість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ми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можемо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передати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лише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необхідну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інформацію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про посаду.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810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389EA-FC7B-001E-880A-BFE645137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618" y="3429001"/>
            <a:ext cx="10962969" cy="3266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0" i="0" dirty="0">
                <a:effectLst/>
                <a:latin typeface="-apple-system"/>
              </a:rPr>
              <a:t>В этом примере </a:t>
            </a:r>
            <a:r>
              <a:rPr lang="ru-RU" b="0" i="0" dirty="0" err="1">
                <a:effectLst/>
                <a:latin typeface="-apple-system"/>
              </a:rPr>
              <a:t>Person</a:t>
            </a:r>
            <a:r>
              <a:rPr lang="ru-RU" b="0" i="0" dirty="0">
                <a:effectLst/>
                <a:latin typeface="-apple-system"/>
              </a:rPr>
              <a:t> имеет метод </a:t>
            </a:r>
            <a:r>
              <a:rPr lang="ru-RU" b="0" i="0" dirty="0" err="1">
                <a:effectLst/>
                <a:latin typeface="-apple-system"/>
              </a:rPr>
              <a:t>setJobTitle</a:t>
            </a:r>
            <a:r>
              <a:rPr lang="ru-RU" b="0" i="0" dirty="0">
                <a:effectLst/>
                <a:latin typeface="-apple-system"/>
              </a:rPr>
              <a:t>, который позволяет устанавливать рабочую должность для человека. Однако </a:t>
            </a:r>
            <a:r>
              <a:rPr lang="ru-RU" b="0" i="0" dirty="0" err="1">
                <a:effectLst/>
                <a:latin typeface="-apple-system"/>
              </a:rPr>
              <a:t>Person</a:t>
            </a:r>
            <a:r>
              <a:rPr lang="ru-RU" b="0" i="0" dirty="0">
                <a:effectLst/>
                <a:latin typeface="-apple-system"/>
              </a:rPr>
              <a:t> не имеет прямого доступа к деталям класса </a:t>
            </a:r>
            <a:r>
              <a:rPr lang="ru-RU" b="0" i="0" dirty="0" err="1">
                <a:effectLst/>
                <a:latin typeface="-apple-system"/>
              </a:rPr>
              <a:t>Job</a:t>
            </a:r>
            <a:r>
              <a:rPr lang="ru-RU" b="0" i="0" dirty="0">
                <a:effectLst/>
                <a:latin typeface="-apple-system"/>
              </a:rPr>
              <a:t>. Вместо этого мы передаем только необходимую информацию о должности методу </a:t>
            </a:r>
            <a:r>
              <a:rPr lang="ru-RU" b="0" i="0" dirty="0" err="1">
                <a:effectLst/>
                <a:latin typeface="-apple-system"/>
              </a:rPr>
              <a:t>setJob</a:t>
            </a:r>
            <a:r>
              <a:rPr lang="ru-RU" b="0" i="0" dirty="0">
                <a:effectLst/>
                <a:latin typeface="-apple-system"/>
              </a:rPr>
              <a:t>, который устанавливает соответствующий объект </a:t>
            </a:r>
            <a:r>
              <a:rPr lang="ru-RU" b="0" i="0" dirty="0" err="1">
                <a:effectLst/>
                <a:latin typeface="-apple-system"/>
              </a:rPr>
              <a:t>Job</a:t>
            </a:r>
            <a:r>
              <a:rPr lang="ru-RU" b="0" i="0" dirty="0">
                <a:effectLst/>
                <a:latin typeface="-apple-system"/>
              </a:rPr>
              <a:t>. Это соответствует принципу LOD, так как </a:t>
            </a:r>
            <a:r>
              <a:rPr lang="ru-RU" b="0" i="0" dirty="0" err="1">
                <a:effectLst/>
                <a:latin typeface="-apple-system"/>
              </a:rPr>
              <a:t>Person</a:t>
            </a:r>
            <a:r>
              <a:rPr lang="ru-RU" b="0" i="0" dirty="0">
                <a:effectLst/>
                <a:latin typeface="-apple-system"/>
              </a:rPr>
              <a:t> имеет доступ только к необходимой информации для выполнения своих задач</a:t>
            </a:r>
            <a:r>
              <a:rPr lang="ru-RU" b="0" i="0" dirty="0">
                <a:solidFill>
                  <a:srgbClr val="DDDDDD"/>
                </a:solidFill>
                <a:effectLst/>
                <a:latin typeface="-apple-system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2362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389EA-FC7B-001E-880A-BFE645137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618" y="924232"/>
            <a:ext cx="10962969" cy="57715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Кожен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із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принципів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має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свої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переваги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недоліки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і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їх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вибір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залежить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від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конкретних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вимог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контексту проекту.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Однак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дотримання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цих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принципів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сприяє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створенню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високоякісного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підтримуваного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програмного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забезпечення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. </a:t>
            </a:r>
          </a:p>
          <a:p>
            <a:pPr marL="0" indent="0">
              <a:buNone/>
            </a:pPr>
            <a:endParaRPr lang="ru-RU" dirty="0">
              <a:solidFill>
                <a:srgbClr val="3C4043"/>
              </a:solidFill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Виходячи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з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проведеного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аналізу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можна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зробити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висновок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про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важливість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застосування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принципів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проектування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розробки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програмного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забезпечення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для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створення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ефективних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надійних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програмних</a:t>
            </a:r>
            <a:r>
              <a:rPr lang="ru-RU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систем.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98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8AE2C-52BF-E40A-6A20-DBF09BCBB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587" y="331121"/>
            <a:ext cx="10515600" cy="1006065"/>
          </a:xfrm>
        </p:spPr>
        <p:txBody>
          <a:bodyPr/>
          <a:lstStyle/>
          <a:p>
            <a:pPr marL="0" indent="0">
              <a:buNone/>
            </a:pP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Припустимо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у нас є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завдання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щодо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створення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простої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програми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обчислення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факторіалу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числа. Ми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хочемо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дотримуватися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принципу KISS і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написати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програму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максимально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просту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зрозумілу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DE643D-751C-DDFF-25E2-131D4DDFD270}"/>
              </a:ext>
            </a:extLst>
          </p:cNvPr>
          <p:cNvSpPr txBox="1"/>
          <p:nvPr/>
        </p:nvSpPr>
        <p:spPr>
          <a:xfrm>
            <a:off x="6469626" y="1124133"/>
            <a:ext cx="5545393" cy="44327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Цей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приклад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демонструє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просту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зрозумілу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реалізацію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задачі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без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зайвих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ускладнень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складних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алгоритмів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Він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дотримується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принципу KISS,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роблячи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код легко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читати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зрозумілим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розробників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використовуємо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директиву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using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namespace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std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дозволяє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вказувати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std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::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Щоразу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підвищує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читаність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програми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гарним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тоном для KISS.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Можна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вказувати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цю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директиву і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всередині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методів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функцій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спростить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роботу,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якщо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проект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масштабуватиметься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крім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std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::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з'являться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інші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простори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kern="100" dirty="0" err="1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імен</a:t>
            </a:r>
            <a:r>
              <a:rPr lang="ru-RU" sz="1800" kern="100" dirty="0">
                <a:solidFill>
                  <a:srgbClr val="3C404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1A3029-ED59-6394-A2BE-7B00BBB50915}"/>
              </a:ext>
            </a:extLst>
          </p:cNvPr>
          <p:cNvSpPr txBox="1"/>
          <p:nvPr/>
        </p:nvSpPr>
        <p:spPr>
          <a:xfrm>
            <a:off x="373626" y="1410355"/>
            <a:ext cx="5722374" cy="49216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kern="0" dirty="0">
                <a:solidFill>
                  <a:srgbClr val="F5871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#include &lt;iostream&gt;</a:t>
            </a:r>
            <a:b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1100" kern="0" dirty="0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</a:t>
            </a:r>
            <a:r>
              <a:rPr lang="en-US" sz="1100" kern="0" dirty="0" err="1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Директива</a:t>
            </a:r>
            <a:r>
              <a:rPr lang="en-US" sz="1100" kern="0" dirty="0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 err="1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для</a:t>
            </a:r>
            <a:r>
              <a:rPr lang="en-US" sz="1100" kern="0" dirty="0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 err="1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использования</a:t>
            </a:r>
            <a:r>
              <a:rPr lang="en-US" sz="1100" kern="0" dirty="0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 err="1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пространства</a:t>
            </a:r>
            <a:r>
              <a:rPr lang="en-US" sz="1100" kern="0" dirty="0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 err="1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имен</a:t>
            </a:r>
            <a:r>
              <a:rPr lang="en-US" sz="1100" kern="0" dirty="0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std</a:t>
            </a:r>
            <a:b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1100" b="1" kern="0" dirty="0">
                <a:solidFill>
                  <a:srgbClr val="8959A8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using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b="1" kern="0" dirty="0">
                <a:solidFill>
                  <a:srgbClr val="8959A8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namespace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>
                <a:solidFill>
                  <a:srgbClr val="4271AE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std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b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1100" kern="0" dirty="0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</a:t>
            </a:r>
            <a:r>
              <a:rPr lang="en-US" sz="1100" kern="0" dirty="0" err="1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Функция</a:t>
            </a:r>
            <a:r>
              <a:rPr lang="en-US" sz="1100" kern="0" dirty="0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 err="1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для</a:t>
            </a:r>
            <a:r>
              <a:rPr lang="en-US" sz="1100" kern="0" dirty="0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 err="1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вычисления</a:t>
            </a:r>
            <a:r>
              <a:rPr lang="en-US" sz="1100" kern="0" dirty="0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 err="1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факториала</a:t>
            </a:r>
            <a:r>
              <a:rPr lang="en-US" sz="1100" kern="0" dirty="0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 err="1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числа</a:t>
            </a:r>
            <a:b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1100" b="1" kern="0" dirty="0">
                <a:solidFill>
                  <a:srgbClr val="8959A8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unsigned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b="1" kern="0" dirty="0">
                <a:solidFill>
                  <a:srgbClr val="8959A8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long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b="1" kern="0" dirty="0" err="1">
                <a:solidFill>
                  <a:srgbClr val="8959A8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long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>
                <a:solidFill>
                  <a:srgbClr val="4271AE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factorial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sz="1100" b="1" kern="0" dirty="0">
                <a:solidFill>
                  <a:srgbClr val="8959A8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>
                <a:solidFill>
                  <a:srgbClr val="4271AE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 {</a:t>
            </a:r>
            <a:b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</a:t>
            </a:r>
            <a:r>
              <a:rPr lang="en-US" sz="1100" b="1" kern="0" dirty="0">
                <a:solidFill>
                  <a:srgbClr val="8959A8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unsigned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b="1" kern="0" dirty="0">
                <a:solidFill>
                  <a:srgbClr val="8959A8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long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b="1" kern="0" dirty="0" err="1">
                <a:solidFill>
                  <a:srgbClr val="8959A8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long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>
                <a:solidFill>
                  <a:srgbClr val="4271AE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result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>
                <a:solidFill>
                  <a:srgbClr val="4D4D4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=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>
                <a:solidFill>
                  <a:srgbClr val="F5871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b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</a:t>
            </a:r>
            <a:r>
              <a:rPr lang="en-US" sz="1100" kern="0" dirty="0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</a:t>
            </a:r>
            <a:r>
              <a:rPr lang="en-US" sz="1100" kern="0" dirty="0" err="1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Используем</a:t>
            </a:r>
            <a:r>
              <a:rPr lang="en-US" sz="1100" kern="0" dirty="0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 err="1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цикл</a:t>
            </a:r>
            <a:r>
              <a:rPr lang="en-US" sz="1100" kern="0" dirty="0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 err="1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для</a:t>
            </a:r>
            <a:r>
              <a:rPr lang="en-US" sz="1100" kern="0" dirty="0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 err="1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умножения</a:t>
            </a:r>
            <a:r>
              <a:rPr lang="en-US" sz="1100" kern="0" dirty="0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 err="1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чисел</a:t>
            </a:r>
            <a:r>
              <a:rPr lang="en-US" sz="1100" kern="0" dirty="0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 err="1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от</a:t>
            </a:r>
            <a:r>
              <a:rPr lang="en-US" sz="1100" kern="0" dirty="0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2 </a:t>
            </a:r>
            <a:r>
              <a:rPr lang="en-US" sz="1100" kern="0" dirty="0" err="1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до</a:t>
            </a:r>
            <a:r>
              <a:rPr lang="en-US" sz="1100" kern="0" dirty="0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n</a:t>
            </a:r>
            <a:b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</a:t>
            </a:r>
            <a:r>
              <a:rPr lang="en-US" sz="1100" b="1" kern="0" dirty="0">
                <a:solidFill>
                  <a:srgbClr val="8959A8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</a:t>
            </a:r>
            <a:r>
              <a:rPr lang="en-US" sz="1100" b="1" kern="0" dirty="0">
                <a:solidFill>
                  <a:srgbClr val="8959A8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 err="1">
                <a:solidFill>
                  <a:srgbClr val="4271AE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>
                <a:solidFill>
                  <a:srgbClr val="4D4D4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=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>
                <a:solidFill>
                  <a:srgbClr val="F5871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 </a:t>
            </a:r>
            <a:r>
              <a:rPr lang="en-US" sz="1100" kern="0" dirty="0" err="1">
                <a:solidFill>
                  <a:srgbClr val="4271AE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>
                <a:solidFill>
                  <a:srgbClr val="4D4D4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&lt;=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>
                <a:solidFill>
                  <a:srgbClr val="4271AE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 </a:t>
            </a:r>
            <a:r>
              <a:rPr lang="en-US" sz="1100" kern="0" dirty="0">
                <a:solidFill>
                  <a:srgbClr val="4D4D4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++</a:t>
            </a:r>
            <a:r>
              <a:rPr lang="en-US" sz="1100" kern="0" dirty="0" err="1">
                <a:solidFill>
                  <a:srgbClr val="4271AE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 {</a:t>
            </a:r>
            <a:b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</a:t>
            </a:r>
            <a:r>
              <a:rPr lang="en-US" sz="1100" kern="0" dirty="0">
                <a:solidFill>
                  <a:srgbClr val="4271AE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result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>
                <a:solidFill>
                  <a:srgbClr val="4D4D4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*=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 err="1">
                <a:solidFill>
                  <a:srgbClr val="4271AE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b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}</a:t>
            </a:r>
            <a:b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</a:t>
            </a:r>
            <a:r>
              <a:rPr lang="en-US" sz="1100" b="1" kern="0" dirty="0">
                <a:solidFill>
                  <a:srgbClr val="8959A8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return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>
                <a:solidFill>
                  <a:srgbClr val="4271AE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result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b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b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b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1100" b="1" kern="0" dirty="0">
                <a:solidFill>
                  <a:srgbClr val="8959A8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>
                <a:solidFill>
                  <a:srgbClr val="4271AE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main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() {</a:t>
            </a:r>
            <a:b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</a:t>
            </a:r>
            <a:r>
              <a:rPr lang="en-US" sz="1100" b="1" kern="0" dirty="0">
                <a:solidFill>
                  <a:srgbClr val="8959A8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>
                <a:solidFill>
                  <a:srgbClr val="4271AE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b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</a:t>
            </a:r>
            <a:r>
              <a:rPr lang="en-US" sz="1100" kern="0" dirty="0" err="1">
                <a:solidFill>
                  <a:srgbClr val="4271AE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>
                <a:solidFill>
                  <a:srgbClr val="4D4D4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&lt;&lt;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>
                <a:solidFill>
                  <a:srgbClr val="718C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"Enter a number: "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b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</a:t>
            </a:r>
            <a:r>
              <a:rPr lang="en-US" sz="1100" kern="0" dirty="0" err="1">
                <a:solidFill>
                  <a:srgbClr val="4271AE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cin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>
                <a:solidFill>
                  <a:srgbClr val="4D4D4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&gt;&gt;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>
                <a:solidFill>
                  <a:srgbClr val="4271AE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b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b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</a:t>
            </a:r>
            <a:r>
              <a:rPr lang="en-US" sz="1100" kern="0" dirty="0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</a:t>
            </a:r>
            <a:r>
              <a:rPr lang="en-US" sz="1100" kern="0" dirty="0" err="1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Проверка</a:t>
            </a:r>
            <a:r>
              <a:rPr lang="en-US" sz="1100" kern="0" dirty="0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 err="1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на</a:t>
            </a:r>
            <a:r>
              <a:rPr lang="en-US" sz="1100" kern="0" dirty="0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 err="1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отрицательные</a:t>
            </a:r>
            <a:r>
              <a:rPr lang="en-US" sz="1100" kern="0" dirty="0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 err="1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числа</a:t>
            </a:r>
            <a:b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</a:t>
            </a:r>
            <a:r>
              <a:rPr lang="en-US" sz="1100" b="1" kern="0" dirty="0">
                <a:solidFill>
                  <a:srgbClr val="8959A8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</a:t>
            </a:r>
            <a:r>
              <a:rPr lang="en-US" sz="1100" kern="0" dirty="0">
                <a:solidFill>
                  <a:srgbClr val="4271AE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>
                <a:solidFill>
                  <a:srgbClr val="4D4D4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>
                <a:solidFill>
                  <a:srgbClr val="F5871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0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 {</a:t>
            </a:r>
            <a:b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</a:t>
            </a:r>
            <a:r>
              <a:rPr lang="en-US" sz="1100" kern="0" dirty="0" err="1">
                <a:solidFill>
                  <a:srgbClr val="4271AE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>
                <a:solidFill>
                  <a:srgbClr val="4D4D4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&lt;&lt;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>
                <a:solidFill>
                  <a:srgbClr val="718C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"Factorial is not defined for negative numbers."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>
                <a:solidFill>
                  <a:srgbClr val="4D4D4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&lt;&lt;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 err="1">
                <a:solidFill>
                  <a:srgbClr val="4271AE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endl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b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} </a:t>
            </a:r>
            <a:r>
              <a:rPr lang="en-US" sz="1100" b="1" kern="0" dirty="0">
                <a:solidFill>
                  <a:srgbClr val="8959A8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else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{</a:t>
            </a:r>
            <a:b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</a:t>
            </a:r>
            <a:r>
              <a:rPr lang="en-US" sz="1100" kern="0" dirty="0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</a:t>
            </a:r>
            <a:r>
              <a:rPr lang="en-US" sz="1100" kern="0" dirty="0" err="1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Вывод</a:t>
            </a:r>
            <a:r>
              <a:rPr lang="en-US" sz="1100" kern="0" dirty="0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 err="1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результата</a:t>
            </a:r>
            <a:r>
              <a:rPr lang="en-US" sz="1100" kern="0" dirty="0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 err="1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вычисления</a:t>
            </a:r>
            <a:r>
              <a:rPr lang="en-US" sz="1100" kern="0" dirty="0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 err="1">
                <a:solidFill>
                  <a:srgbClr val="8E908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факториала</a:t>
            </a:r>
            <a:b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</a:t>
            </a:r>
            <a:r>
              <a:rPr lang="en-US" sz="1100" kern="0" dirty="0" err="1">
                <a:solidFill>
                  <a:srgbClr val="4271AE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>
                <a:solidFill>
                  <a:srgbClr val="4D4D4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&lt;&lt;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>
                <a:solidFill>
                  <a:srgbClr val="718C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"Factorial of "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>
                <a:solidFill>
                  <a:srgbClr val="4D4D4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&lt;&lt;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>
                <a:solidFill>
                  <a:srgbClr val="4271AE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>
                <a:solidFill>
                  <a:srgbClr val="4D4D4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&lt;&lt;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>
                <a:solidFill>
                  <a:srgbClr val="718C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 is: "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>
                <a:solidFill>
                  <a:srgbClr val="4D4D4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&lt;&lt;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>
                <a:solidFill>
                  <a:srgbClr val="4271AE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factorial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sz="1100" kern="0" dirty="0">
                <a:solidFill>
                  <a:srgbClr val="4271AE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 </a:t>
            </a:r>
            <a:r>
              <a:rPr lang="en-US" sz="1100" kern="0" dirty="0">
                <a:solidFill>
                  <a:srgbClr val="4D4D4C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&lt;&lt;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 err="1">
                <a:solidFill>
                  <a:srgbClr val="4271AE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endl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b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}</a:t>
            </a:r>
            <a:b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b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</a:t>
            </a:r>
            <a:r>
              <a:rPr lang="en-US" sz="1100" b="1" kern="0" dirty="0">
                <a:solidFill>
                  <a:srgbClr val="8959A8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return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100" kern="0" dirty="0">
                <a:solidFill>
                  <a:srgbClr val="F5871F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0</a:t>
            </a:r>
            <a:r>
              <a:rPr lang="en-US" sz="1100" kern="0" dirty="0">
                <a:solidFill>
                  <a:srgbClr val="DDDDDD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699703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D4ECC-6F48-F277-C8CE-3B8EB1B91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33946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YAGNI </a:t>
            </a:r>
            <a:br>
              <a:rPr lang="ru-RU" dirty="0"/>
            </a:br>
            <a:r>
              <a:rPr lang="en-US" dirty="0"/>
              <a:t>(You Aren't </a:t>
            </a:r>
            <a:r>
              <a:rPr lang="en-US" dirty="0" err="1"/>
              <a:t>Gonna</a:t>
            </a:r>
            <a:r>
              <a:rPr lang="en-US" dirty="0"/>
              <a:t> Need It)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EA2F9-A8D8-C2D5-0DC9-56D00AC91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26889"/>
            <a:ext cx="10515600" cy="365007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Принцип </a:t>
            </a:r>
            <a:r>
              <a:rPr lang="en-US" dirty="0"/>
              <a:t>YAGNI (You Aren't </a:t>
            </a:r>
            <a:r>
              <a:rPr lang="en-US" dirty="0" err="1"/>
              <a:t>Gonna</a:t>
            </a:r>
            <a:r>
              <a:rPr lang="en-US" dirty="0"/>
              <a:t> Need It) </a:t>
            </a:r>
            <a:r>
              <a:rPr lang="ru-RU" dirty="0"/>
              <a:t>є </a:t>
            </a:r>
            <a:r>
              <a:rPr lang="ru-RU" dirty="0" err="1"/>
              <a:t>методологією</a:t>
            </a:r>
            <a:r>
              <a:rPr lang="ru-RU" dirty="0"/>
              <a:t> </a:t>
            </a:r>
            <a:r>
              <a:rPr lang="ru-RU" dirty="0" err="1"/>
              <a:t>розробки</a:t>
            </a:r>
            <a:r>
              <a:rPr lang="ru-RU" dirty="0"/>
              <a:t> </a:t>
            </a:r>
            <a:r>
              <a:rPr lang="ru-RU" dirty="0" err="1"/>
              <a:t>програмного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, яка </a:t>
            </a:r>
            <a:r>
              <a:rPr lang="ru-RU" dirty="0" err="1"/>
              <a:t>закликає</a:t>
            </a:r>
            <a:r>
              <a:rPr lang="ru-RU" dirty="0"/>
              <a:t> </a:t>
            </a:r>
            <a:r>
              <a:rPr lang="ru-RU" dirty="0" err="1"/>
              <a:t>уникати</a:t>
            </a:r>
            <a:r>
              <a:rPr lang="ru-RU" dirty="0"/>
              <a:t> </a:t>
            </a:r>
            <a:r>
              <a:rPr lang="ru-RU" dirty="0" err="1"/>
              <a:t>додавання</a:t>
            </a:r>
            <a:r>
              <a:rPr lang="ru-RU" dirty="0"/>
              <a:t> </a:t>
            </a:r>
            <a:r>
              <a:rPr lang="ru-RU" dirty="0" err="1"/>
              <a:t>функціональності</a:t>
            </a:r>
            <a:r>
              <a:rPr lang="ru-RU" dirty="0"/>
              <a:t>, яка не </a:t>
            </a:r>
            <a:r>
              <a:rPr lang="ru-RU" dirty="0" err="1"/>
              <a:t>потрібна</a:t>
            </a:r>
            <a:r>
              <a:rPr lang="ru-RU" dirty="0"/>
              <a:t> на даний момент. Суть принципу </a:t>
            </a:r>
            <a:r>
              <a:rPr lang="ru-RU" dirty="0" err="1"/>
              <a:t>полягає</a:t>
            </a:r>
            <a:r>
              <a:rPr lang="ru-RU" dirty="0"/>
              <a:t> в тому, </a:t>
            </a:r>
            <a:r>
              <a:rPr lang="ru-RU" dirty="0" err="1"/>
              <a:t>щоб</a:t>
            </a:r>
            <a:r>
              <a:rPr lang="ru-RU" dirty="0"/>
              <a:t> не </a:t>
            </a:r>
            <a:r>
              <a:rPr lang="ru-RU" dirty="0" err="1"/>
              <a:t>вносити</a:t>
            </a:r>
            <a:r>
              <a:rPr lang="ru-RU" dirty="0"/>
              <a:t> </a:t>
            </a:r>
            <a:r>
              <a:rPr lang="ru-RU" dirty="0" err="1"/>
              <a:t>зайву</a:t>
            </a:r>
            <a:r>
              <a:rPr lang="ru-RU" dirty="0"/>
              <a:t> </a:t>
            </a:r>
            <a:r>
              <a:rPr lang="ru-RU" dirty="0" err="1"/>
              <a:t>складність</a:t>
            </a:r>
            <a:r>
              <a:rPr lang="ru-RU" dirty="0"/>
              <a:t> до проекту, </a:t>
            </a:r>
            <a:r>
              <a:rPr lang="ru-RU" dirty="0" err="1"/>
              <a:t>припускаючи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функціональність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корисною</a:t>
            </a:r>
            <a:r>
              <a:rPr lang="ru-RU" dirty="0"/>
              <a:t> у </a:t>
            </a:r>
            <a:r>
              <a:rPr lang="ru-RU" dirty="0" err="1"/>
              <a:t>майбутньому</a:t>
            </a:r>
            <a:r>
              <a:rPr lang="ru-RU" dirty="0"/>
              <a:t>. </a:t>
            </a:r>
            <a:r>
              <a:rPr lang="ru-RU" dirty="0" err="1"/>
              <a:t>Натомість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зосередитись</a:t>
            </a:r>
            <a:r>
              <a:rPr lang="ru-RU" dirty="0"/>
              <a:t> на </a:t>
            </a:r>
            <a:r>
              <a:rPr lang="ru-RU" dirty="0" err="1"/>
              <a:t>вирішенні</a:t>
            </a:r>
            <a:r>
              <a:rPr lang="ru-RU" dirty="0"/>
              <a:t> </a:t>
            </a:r>
            <a:r>
              <a:rPr lang="ru-RU" dirty="0" err="1"/>
              <a:t>поточних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 та </a:t>
            </a:r>
            <a:r>
              <a:rPr lang="ru-RU" dirty="0" err="1"/>
              <a:t>додавати</a:t>
            </a:r>
            <a:r>
              <a:rPr lang="ru-RU" dirty="0"/>
              <a:t> </a:t>
            </a:r>
            <a:r>
              <a:rPr lang="ru-RU" dirty="0" err="1"/>
              <a:t>нову</a:t>
            </a:r>
            <a:r>
              <a:rPr lang="ru-RU" dirty="0"/>
              <a:t> </a:t>
            </a:r>
            <a:r>
              <a:rPr lang="ru-RU" dirty="0" err="1"/>
              <a:t>функціональність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за </a:t>
            </a:r>
            <a:r>
              <a:rPr lang="ru-RU" dirty="0" err="1"/>
              <a:t>необхідності</a:t>
            </a:r>
            <a:r>
              <a:rPr lang="ru-RU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418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EFC81-346C-F536-FB07-D2E17632A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B6A75-6F49-AB1B-0F0E-08A9AB92A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Відстрочене</a:t>
            </a:r>
            <a:r>
              <a:rPr lang="ru-RU" b="1" dirty="0"/>
              <a:t> </a:t>
            </a:r>
            <a:r>
              <a:rPr lang="ru-RU" b="1" dirty="0" err="1"/>
              <a:t>вирішення</a:t>
            </a:r>
            <a:r>
              <a:rPr lang="ru-RU" b="1" dirty="0"/>
              <a:t> </a:t>
            </a:r>
            <a:r>
              <a:rPr lang="ru-RU" b="1" dirty="0" err="1"/>
              <a:t>проблеми</a:t>
            </a:r>
            <a:r>
              <a:rPr lang="ru-RU" b="1" dirty="0"/>
              <a:t>: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відкладається</a:t>
            </a:r>
            <a:r>
              <a:rPr lang="ru-RU" dirty="0"/>
              <a:t> </a:t>
            </a:r>
            <a:r>
              <a:rPr lang="ru-RU" dirty="0" err="1"/>
              <a:t>доти</a:t>
            </a:r>
            <a:r>
              <a:rPr lang="ru-RU" dirty="0"/>
              <a:t>, доки вона не стане актуальною для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поточних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. </a:t>
            </a:r>
          </a:p>
          <a:p>
            <a:r>
              <a:rPr lang="ru-RU" b="1" dirty="0" err="1"/>
              <a:t>Мінімалізм</a:t>
            </a:r>
            <a:r>
              <a:rPr lang="ru-RU" b="1" dirty="0"/>
              <a:t> у </a:t>
            </a:r>
            <a:r>
              <a:rPr lang="ru-RU" b="1" dirty="0" err="1"/>
              <a:t>рішеннях</a:t>
            </a:r>
            <a:r>
              <a:rPr lang="ru-RU" b="1" dirty="0"/>
              <a:t>: </a:t>
            </a:r>
            <a:r>
              <a:rPr lang="ru-RU" dirty="0" err="1"/>
              <a:t>Перевага</a:t>
            </a:r>
            <a:r>
              <a:rPr lang="ru-RU" dirty="0"/>
              <a:t> </a:t>
            </a:r>
            <a:r>
              <a:rPr lang="ru-RU" dirty="0" err="1"/>
              <a:t>надається</a:t>
            </a:r>
            <a:r>
              <a:rPr lang="ru-RU" dirty="0"/>
              <a:t> простим та </a:t>
            </a:r>
            <a:r>
              <a:rPr lang="ru-RU" dirty="0" err="1"/>
              <a:t>мінімальним</a:t>
            </a:r>
            <a:r>
              <a:rPr lang="ru-RU" dirty="0"/>
              <a:t> </a:t>
            </a:r>
            <a:r>
              <a:rPr lang="ru-RU" dirty="0" err="1"/>
              <a:t>рішенням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вирішують</a:t>
            </a:r>
            <a:r>
              <a:rPr lang="ru-RU" dirty="0"/>
              <a:t> </a:t>
            </a:r>
            <a:r>
              <a:rPr lang="ru-RU" dirty="0" err="1"/>
              <a:t>поточне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, без </a:t>
            </a:r>
            <a:r>
              <a:rPr lang="ru-RU" dirty="0" err="1"/>
              <a:t>зайвої</a:t>
            </a:r>
            <a:r>
              <a:rPr lang="ru-RU" dirty="0"/>
              <a:t> </a:t>
            </a:r>
            <a:r>
              <a:rPr lang="ru-RU" dirty="0" err="1"/>
              <a:t>функціональності</a:t>
            </a:r>
            <a:r>
              <a:rPr lang="ru-RU" dirty="0"/>
              <a:t>. </a:t>
            </a:r>
          </a:p>
          <a:p>
            <a:r>
              <a:rPr lang="ru-RU" b="1" dirty="0" err="1"/>
              <a:t>Реактивний</a:t>
            </a:r>
            <a:r>
              <a:rPr lang="ru-RU" b="1" dirty="0"/>
              <a:t> </a:t>
            </a:r>
            <a:r>
              <a:rPr lang="ru-RU" b="1" dirty="0" err="1"/>
              <a:t>підхід</a:t>
            </a:r>
            <a:r>
              <a:rPr lang="ru-RU" b="1" dirty="0"/>
              <a:t>: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розробляються</a:t>
            </a:r>
            <a:r>
              <a:rPr lang="ru-RU" dirty="0"/>
              <a:t> у </a:t>
            </a:r>
            <a:r>
              <a:rPr lang="ru-RU" dirty="0" err="1"/>
              <a:t>відповідь</a:t>
            </a:r>
            <a:r>
              <a:rPr lang="ru-RU" dirty="0"/>
              <a:t> </a:t>
            </a:r>
            <a:r>
              <a:rPr lang="ru-RU" dirty="0" err="1"/>
              <a:t>реальні</a:t>
            </a:r>
            <a:r>
              <a:rPr lang="ru-RU" dirty="0"/>
              <a:t> потреби, а </a:t>
            </a:r>
            <a:r>
              <a:rPr lang="ru-RU" dirty="0" err="1"/>
              <a:t>чи</a:t>
            </a:r>
            <a:r>
              <a:rPr lang="ru-RU" dirty="0"/>
              <a:t> не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гіпотетичних</a:t>
            </a:r>
            <a:r>
              <a:rPr lang="ru-RU" dirty="0"/>
              <a:t> </a:t>
            </a:r>
            <a:r>
              <a:rPr lang="ru-RU" dirty="0" err="1"/>
              <a:t>ситуацій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можливих</a:t>
            </a:r>
            <a:r>
              <a:rPr lang="ru-RU" dirty="0"/>
              <a:t> </a:t>
            </a:r>
            <a:r>
              <a:rPr lang="ru-RU" dirty="0" err="1"/>
              <a:t>майбутніх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781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1C724-213B-19B5-D4A6-27385493A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599767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Приклади</a:t>
            </a:r>
            <a:r>
              <a:rPr lang="ru-RU" dirty="0"/>
              <a:t> та </a:t>
            </a:r>
            <a:r>
              <a:rPr lang="ru-RU" dirty="0" err="1"/>
              <a:t>сценарії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YAGNI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0C3A8-4A5D-9093-A3B0-5F2A240D6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9768"/>
            <a:ext cx="10515600" cy="55771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Приклад 1: </a:t>
            </a:r>
            <a:r>
              <a:rPr lang="ru-RU" b="1" dirty="0" err="1"/>
              <a:t>Розробка</a:t>
            </a:r>
            <a:r>
              <a:rPr lang="ru-RU" b="1" dirty="0"/>
              <a:t> </a:t>
            </a:r>
            <a:r>
              <a:rPr lang="ru-RU" b="1" dirty="0" err="1"/>
              <a:t>функціональності</a:t>
            </a:r>
            <a:r>
              <a:rPr lang="ru-RU" b="1" dirty="0"/>
              <a:t>. </a:t>
            </a:r>
          </a:p>
          <a:p>
            <a:r>
              <a:rPr lang="ru-RU" dirty="0" err="1"/>
              <a:t>Поганий</a:t>
            </a:r>
            <a:r>
              <a:rPr lang="ru-RU" dirty="0"/>
              <a:t> приклад: </a:t>
            </a:r>
            <a:r>
              <a:rPr lang="ru-RU" dirty="0" err="1"/>
              <a:t>Додавання</a:t>
            </a:r>
            <a:r>
              <a:rPr lang="ru-RU" dirty="0"/>
              <a:t> </a:t>
            </a:r>
            <a:r>
              <a:rPr lang="ru-RU" dirty="0" err="1"/>
              <a:t>складної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керування</a:t>
            </a:r>
            <a:r>
              <a:rPr lang="ru-RU" dirty="0"/>
              <a:t> </a:t>
            </a:r>
            <a:r>
              <a:rPr lang="ru-RU" dirty="0" err="1"/>
              <a:t>користувачами</a:t>
            </a:r>
            <a:r>
              <a:rPr lang="ru-RU" dirty="0"/>
              <a:t>, коли проекту </a:t>
            </a:r>
            <a:r>
              <a:rPr lang="ru-RU" dirty="0" err="1"/>
              <a:t>потрібна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базова</a:t>
            </a:r>
            <a:r>
              <a:rPr lang="ru-RU" dirty="0"/>
              <a:t> </a:t>
            </a:r>
            <a:r>
              <a:rPr lang="ru-RU" dirty="0" err="1"/>
              <a:t>автентифікація</a:t>
            </a:r>
            <a:r>
              <a:rPr lang="ru-RU" dirty="0"/>
              <a:t>. </a:t>
            </a:r>
          </a:p>
          <a:p>
            <a:r>
              <a:rPr lang="ru-RU" dirty="0"/>
              <a:t>Хороший приклад: </a:t>
            </a:r>
            <a:r>
              <a:rPr lang="ru-RU" dirty="0" err="1"/>
              <a:t>Створення</a:t>
            </a:r>
            <a:r>
              <a:rPr lang="ru-RU" dirty="0"/>
              <a:t> простого </a:t>
            </a:r>
            <a:r>
              <a:rPr lang="ru-RU" dirty="0" err="1"/>
              <a:t>механізму</a:t>
            </a:r>
            <a:r>
              <a:rPr lang="ru-RU" dirty="0"/>
              <a:t> </a:t>
            </a:r>
            <a:r>
              <a:rPr lang="ru-RU" dirty="0" err="1"/>
              <a:t>автентифікації</a:t>
            </a:r>
            <a:r>
              <a:rPr lang="ru-RU" dirty="0"/>
              <a:t> для </a:t>
            </a:r>
            <a:r>
              <a:rPr lang="ru-RU" dirty="0" err="1"/>
              <a:t>задоволення</a:t>
            </a:r>
            <a:r>
              <a:rPr lang="ru-RU" dirty="0"/>
              <a:t> </a:t>
            </a:r>
            <a:r>
              <a:rPr lang="ru-RU" dirty="0" err="1"/>
              <a:t>поточних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з </a:t>
            </a:r>
            <a:r>
              <a:rPr lang="ru-RU" dirty="0" err="1"/>
              <a:t>можливістю</a:t>
            </a:r>
            <a:r>
              <a:rPr lang="ru-RU" dirty="0"/>
              <a:t> </a:t>
            </a:r>
            <a:r>
              <a:rPr lang="ru-RU" dirty="0" err="1"/>
              <a:t>додавання</a:t>
            </a:r>
            <a:r>
              <a:rPr lang="ru-RU" dirty="0"/>
              <a:t> </a:t>
            </a:r>
            <a:r>
              <a:rPr lang="ru-RU" dirty="0" err="1"/>
              <a:t>додаткової</a:t>
            </a:r>
            <a:r>
              <a:rPr lang="ru-RU" dirty="0"/>
              <a:t> </a:t>
            </a:r>
            <a:r>
              <a:rPr lang="ru-RU" dirty="0" err="1"/>
              <a:t>функціональності</a:t>
            </a:r>
            <a:r>
              <a:rPr lang="ru-RU" dirty="0"/>
              <a:t> в </a:t>
            </a:r>
            <a:r>
              <a:rPr lang="ru-RU" dirty="0" err="1"/>
              <a:t>майбутньому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буде </a:t>
            </a:r>
            <a:r>
              <a:rPr lang="ru-RU" dirty="0" err="1"/>
              <a:t>потрібно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b="1" dirty="0"/>
              <a:t>Приклад 2: </a:t>
            </a:r>
            <a:r>
              <a:rPr lang="ru-RU" b="1" dirty="0" err="1"/>
              <a:t>Вибір</a:t>
            </a:r>
            <a:r>
              <a:rPr lang="ru-RU" b="1" dirty="0"/>
              <a:t> </a:t>
            </a:r>
            <a:r>
              <a:rPr lang="ru-RU" b="1" dirty="0" err="1"/>
              <a:t>технологій</a:t>
            </a:r>
            <a:r>
              <a:rPr lang="ru-RU" b="1" dirty="0"/>
              <a:t>. </a:t>
            </a:r>
          </a:p>
          <a:p>
            <a:r>
              <a:rPr lang="ru-RU" dirty="0" err="1"/>
              <a:t>Поганий</a:t>
            </a:r>
            <a:r>
              <a:rPr lang="ru-RU" dirty="0"/>
              <a:t> приклад: </a:t>
            </a:r>
            <a:r>
              <a:rPr lang="ru-RU" dirty="0" err="1"/>
              <a:t>Використання</a:t>
            </a:r>
            <a:r>
              <a:rPr lang="ru-RU" dirty="0"/>
              <a:t> складного фреймворку, коли для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достатньо</a:t>
            </a:r>
            <a:r>
              <a:rPr lang="ru-RU" dirty="0"/>
              <a:t> </a:t>
            </a:r>
            <a:r>
              <a:rPr lang="ru-RU" dirty="0" err="1"/>
              <a:t>простих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. </a:t>
            </a:r>
          </a:p>
          <a:p>
            <a:r>
              <a:rPr lang="ru-RU" dirty="0"/>
              <a:t>Хороший приклад: </a:t>
            </a:r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простих</a:t>
            </a:r>
            <a:r>
              <a:rPr lang="ru-RU" dirty="0"/>
              <a:t> та </a:t>
            </a:r>
            <a:r>
              <a:rPr lang="ru-RU" dirty="0" err="1"/>
              <a:t>легковажних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відповідають</a:t>
            </a:r>
            <a:r>
              <a:rPr lang="ru-RU" dirty="0"/>
              <a:t> </a:t>
            </a:r>
            <a:r>
              <a:rPr lang="ru-RU" dirty="0" err="1"/>
              <a:t>поточним</a:t>
            </a:r>
            <a:r>
              <a:rPr lang="ru-RU" dirty="0"/>
              <a:t> потребам проекту, з </a:t>
            </a:r>
            <a:r>
              <a:rPr lang="ru-RU" dirty="0" err="1"/>
              <a:t>можливістю</a:t>
            </a:r>
            <a:r>
              <a:rPr lang="ru-RU" dirty="0"/>
              <a:t> </a:t>
            </a:r>
            <a:r>
              <a:rPr lang="ru-RU" dirty="0" err="1"/>
              <a:t>масштабування</a:t>
            </a:r>
            <a:r>
              <a:rPr lang="ru-RU" dirty="0"/>
              <a:t> та </a:t>
            </a:r>
            <a:r>
              <a:rPr lang="ru-RU" dirty="0" err="1"/>
              <a:t>зміни</a:t>
            </a:r>
            <a:r>
              <a:rPr lang="ru-RU" dirty="0"/>
              <a:t> у </a:t>
            </a:r>
            <a:r>
              <a:rPr lang="ru-RU" dirty="0" err="1"/>
              <a:t>майбутньому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734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B81AB-23D9-73B9-0C73-C03D9D358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Плюси</a:t>
            </a:r>
            <a:r>
              <a:rPr lang="ru-RU" dirty="0"/>
              <a:t> і </a:t>
            </a:r>
            <a:r>
              <a:rPr lang="ru-RU" dirty="0" err="1"/>
              <a:t>мінуси</a:t>
            </a:r>
            <a:r>
              <a:rPr lang="ru-RU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77936-087D-9664-DF5C-9964F78C1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/>
              <a:t>Плюси</a:t>
            </a:r>
            <a:r>
              <a:rPr lang="ru-RU" dirty="0"/>
              <a:t>: </a:t>
            </a:r>
          </a:p>
          <a:p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складності</a:t>
            </a:r>
            <a:r>
              <a:rPr lang="ru-RU" dirty="0"/>
              <a:t> </a:t>
            </a:r>
            <a:r>
              <a:rPr lang="ru-RU" dirty="0" err="1"/>
              <a:t>програмного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. </a:t>
            </a:r>
          </a:p>
          <a:p>
            <a:r>
              <a:rPr lang="ru-RU" dirty="0" err="1"/>
              <a:t>Поліпшення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та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розробки</a:t>
            </a:r>
            <a:r>
              <a:rPr lang="ru-RU" dirty="0"/>
              <a:t>. </a:t>
            </a:r>
          </a:p>
          <a:p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гнучке</a:t>
            </a:r>
            <a:r>
              <a:rPr lang="ru-RU" dirty="0"/>
              <a:t> та </a:t>
            </a:r>
            <a:r>
              <a:rPr lang="ru-RU" dirty="0" err="1"/>
              <a:t>адаптивне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проблем. </a:t>
            </a:r>
          </a:p>
          <a:p>
            <a:pPr marL="0" indent="0">
              <a:buNone/>
            </a:pPr>
            <a:r>
              <a:rPr lang="ru-RU" dirty="0" err="1"/>
              <a:t>Мінуси</a:t>
            </a:r>
            <a:r>
              <a:rPr lang="ru-RU" dirty="0"/>
              <a:t>: </a:t>
            </a:r>
          </a:p>
          <a:p>
            <a:r>
              <a:rPr lang="ru-RU" dirty="0" err="1"/>
              <a:t>Ризик</a:t>
            </a:r>
            <a:r>
              <a:rPr lang="ru-RU" dirty="0"/>
              <a:t> </a:t>
            </a:r>
            <a:r>
              <a:rPr lang="ru-RU" dirty="0" err="1"/>
              <a:t>недооцінки</a:t>
            </a:r>
            <a:r>
              <a:rPr lang="ru-RU" dirty="0"/>
              <a:t> </a:t>
            </a:r>
            <a:r>
              <a:rPr lang="ru-RU" dirty="0" err="1"/>
              <a:t>майбутніх</a:t>
            </a:r>
            <a:r>
              <a:rPr lang="ru-RU" dirty="0"/>
              <a:t> потреб та </a:t>
            </a:r>
            <a:r>
              <a:rPr lang="ru-RU" dirty="0" err="1"/>
              <a:t>необхідності</a:t>
            </a:r>
            <a:r>
              <a:rPr lang="ru-RU" dirty="0"/>
              <a:t> </a:t>
            </a:r>
            <a:r>
              <a:rPr lang="ru-RU" dirty="0" err="1"/>
              <a:t>функціональності</a:t>
            </a:r>
            <a:r>
              <a:rPr lang="ru-RU" dirty="0"/>
              <a:t>. </a:t>
            </a:r>
          </a:p>
          <a:p>
            <a:r>
              <a:rPr lang="ru-RU" dirty="0"/>
              <a:t>Не </a:t>
            </a:r>
            <a:r>
              <a:rPr lang="ru-RU" dirty="0" err="1"/>
              <a:t>завжди</a:t>
            </a:r>
            <a:r>
              <a:rPr lang="ru-RU" dirty="0"/>
              <a:t> легко </a:t>
            </a:r>
            <a:r>
              <a:rPr lang="ru-RU" dirty="0" err="1"/>
              <a:t>визначити</a:t>
            </a:r>
            <a:r>
              <a:rPr lang="ru-RU" dirty="0"/>
              <a:t>, яка </a:t>
            </a:r>
            <a:r>
              <a:rPr lang="ru-RU" dirty="0" err="1"/>
              <a:t>функціональність</a:t>
            </a:r>
            <a:r>
              <a:rPr lang="ru-RU" dirty="0"/>
              <a:t> </a:t>
            </a:r>
            <a:r>
              <a:rPr lang="ru-RU" dirty="0" err="1"/>
              <a:t>зайва</a:t>
            </a:r>
            <a:r>
              <a:rPr lang="ru-RU" dirty="0"/>
              <a:t> в даний момент часу.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368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3367</Words>
  <Application>Microsoft Office PowerPoint</Application>
  <PresentationFormat>Widescreen</PresentationFormat>
  <Paragraphs>176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-apple-system</vt:lpstr>
      <vt:lpstr>Arial</vt:lpstr>
      <vt:lpstr>Calibri</vt:lpstr>
      <vt:lpstr>Calibri Light</vt:lpstr>
      <vt:lpstr>Consolas</vt:lpstr>
      <vt:lpstr>Fira Sans</vt:lpstr>
      <vt:lpstr>Menlo</vt:lpstr>
      <vt:lpstr>Roboto</vt:lpstr>
      <vt:lpstr>Office Theme</vt:lpstr>
      <vt:lpstr>KISS  (Keep It Simple, Stupid)</vt:lpstr>
      <vt:lpstr>Значення "Простоти": </vt:lpstr>
      <vt:lpstr>Приклади та сценарії застосування KISS </vt:lpstr>
      <vt:lpstr>Плюси і мінуси </vt:lpstr>
      <vt:lpstr>PowerPoint Presentation</vt:lpstr>
      <vt:lpstr>YAGNI  (You Aren't Gonna Need It) </vt:lpstr>
      <vt:lpstr>Основні принципи </vt:lpstr>
      <vt:lpstr>Приклади та сценарії застосування YAGNI </vt:lpstr>
      <vt:lpstr>Плюси і мінуси </vt:lpstr>
      <vt:lpstr>PowerPoint Presentation</vt:lpstr>
      <vt:lpstr>BDUF Принцип BDUF (Big Design Up Front) </vt:lpstr>
      <vt:lpstr>Основні принципи</vt:lpstr>
      <vt:lpstr>Приклади та сценарії застосування BDUF</vt:lpstr>
      <vt:lpstr>Плюси та мінуси BDUF</vt:lpstr>
      <vt:lpstr>PowerPoint Presentation</vt:lpstr>
      <vt:lpstr>PowerPoint Presentation</vt:lpstr>
      <vt:lpstr>PowerPoint Presentation</vt:lpstr>
      <vt:lpstr>APO Принцип APO (Avoid Premature Optimization) </vt:lpstr>
      <vt:lpstr>Основні принципи</vt:lpstr>
      <vt:lpstr>Приклади та сценарії застосування APO</vt:lpstr>
      <vt:lpstr>Плюси і мінуси</vt:lpstr>
      <vt:lpstr>PowerPoint Presentation</vt:lpstr>
      <vt:lpstr>PowerPoint Presentation</vt:lpstr>
      <vt:lpstr>Бритва Оккама  (Occam's Razor) </vt:lpstr>
      <vt:lpstr>Основні принципи</vt:lpstr>
      <vt:lpstr>Приклади та сценарії застосування</vt:lpstr>
      <vt:lpstr>Плюси і мінуси</vt:lpstr>
      <vt:lpstr>PowerPoint Presentation</vt:lpstr>
      <vt:lpstr>PowerPoint Presentation</vt:lpstr>
      <vt:lpstr>DRY (Don't Repeat Yourself) </vt:lpstr>
      <vt:lpstr>Основні принципи</vt:lpstr>
      <vt:lpstr>Приклади та сценарії застосування</vt:lpstr>
      <vt:lpstr>Плюси та мінуси DRY</vt:lpstr>
      <vt:lpstr>PowerPoint Presentation</vt:lpstr>
      <vt:lpstr>PowerPoint Presentation</vt:lpstr>
      <vt:lpstr>LOD  (Law of Demeter)</vt:lpstr>
      <vt:lpstr>Основні принципи</vt:lpstr>
      <vt:lpstr>Приклади та сценарії застосування</vt:lpstr>
      <vt:lpstr>Плюси і мінуси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BDUF Принцип BDUF (Big Design Up Front) </dc:title>
  <dc:creator>Oleksandr Prazdnikov</dc:creator>
  <cp:lastModifiedBy>Oleksandr Prazdnikov</cp:lastModifiedBy>
  <cp:revision>2</cp:revision>
  <dcterms:created xsi:type="dcterms:W3CDTF">2024-05-13T05:47:46Z</dcterms:created>
  <dcterms:modified xsi:type="dcterms:W3CDTF">2024-05-13T06:49:45Z</dcterms:modified>
</cp:coreProperties>
</file>