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23"/>
  </p:notesMasterIdLst>
  <p:sldIdLst>
    <p:sldId id="876" r:id="rId2"/>
    <p:sldId id="1058" r:id="rId3"/>
    <p:sldId id="759" r:id="rId4"/>
    <p:sldId id="788" r:id="rId5"/>
    <p:sldId id="790" r:id="rId6"/>
    <p:sldId id="927" r:id="rId7"/>
    <p:sldId id="928" r:id="rId8"/>
    <p:sldId id="929" r:id="rId9"/>
    <p:sldId id="886" r:id="rId10"/>
    <p:sldId id="792" r:id="rId11"/>
    <p:sldId id="881" r:id="rId12"/>
    <p:sldId id="795" r:id="rId13"/>
    <p:sldId id="959" r:id="rId14"/>
    <p:sldId id="812" r:id="rId15"/>
    <p:sldId id="960" r:id="rId16"/>
    <p:sldId id="808" r:id="rId17"/>
    <p:sldId id="961" r:id="rId18"/>
    <p:sldId id="932" r:id="rId19"/>
    <p:sldId id="933" r:id="rId20"/>
    <p:sldId id="962" r:id="rId21"/>
    <p:sldId id="963" r:id="rId22"/>
  </p:sldIdLst>
  <p:sldSz cx="9144000" cy="5143500" type="screen16x9"/>
  <p:notesSz cx="6858000" cy="9144000"/>
  <p:custDataLst>
    <p:tags r:id="rId24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>
      <p:ext uri="{19B8F6BF-5375-455C-9EA6-DF929625EA0E}">
        <p15:presenceInfo xmlns:p15="http://schemas.microsoft.com/office/powerpoint/2012/main" userId="S-1-5-21-1708537768-1303643608-725345543-200204" providerId="AD"/>
      </p:ext>
    </p:extLst>
  </p:cmAuthor>
  <p:cmAuthor id="2" name="Bob Vachon" initials="BV" lastIdx="24" clrIdx="2">
    <p:extLst>
      <p:ext uri="{19B8F6BF-5375-455C-9EA6-DF929625EA0E}">
        <p15:presenceInfo xmlns:p15="http://schemas.microsoft.com/office/powerpoint/2012/main" userId="c7abe87968a0b633" providerId="Windows Live"/>
      </p:ext>
    </p:extLst>
  </p:cmAuthor>
  <p:cmAuthor id="3" name="Sue Livingston -X (suliving - UNICON INC at Cisco)" initials="SL-(-UIaC" lastIdx="15" clrIdx="3">
    <p:extLst>
      <p:ext uri="{19B8F6BF-5375-455C-9EA6-DF929625EA0E}">
        <p15:presenceInfo xmlns:p15="http://schemas.microsoft.com/office/powerpoint/2012/main" userId="S::suliving@cisco.com::dc701d48-dd51-411a-9041-b7f1328f1486" providerId="AD"/>
      </p:ext>
    </p:extLst>
  </p:cmAuthor>
  <p:cmAuthor id="4" name="jagibbon" initials="jmg" lastIdx="8" clrIdx="4">
    <p:extLst>
      <p:ext uri="{19B8F6BF-5375-455C-9EA6-DF929625EA0E}">
        <p15:presenceInfo xmlns:p15="http://schemas.microsoft.com/office/powerpoint/2012/main" userId="jagibb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402" autoAdjust="0"/>
  </p:normalViewPr>
  <p:slideViewPr>
    <p:cSldViewPr snapToGrid="0" showGuides="1">
      <p:cViewPr varScale="1">
        <p:scale>
          <a:sx n="67" d="100"/>
          <a:sy n="67" d="100"/>
        </p:scale>
        <p:origin x="730" y="58"/>
      </p:cViewPr>
      <p:guideLst>
        <p:guide orient="horz" pos="1620"/>
        <p:guide pos="336"/>
      </p:guideLst>
    </p:cSldViewPr>
  </p:slideViewPr>
  <p:outlineViewPr>
    <p:cViewPr>
      <p:scale>
        <a:sx n="33" d="100"/>
        <a:sy n="33" d="100"/>
      </p:scale>
      <p:origin x="0" y="-226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9/14/2021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uk-UA"/>
              <a:t>Програма мережних академій Cisco</a:t>
            </a:r>
          </a:p>
          <a:p>
            <a:pPr rtl="0"/>
            <a:r>
              <a:rPr lang="uk-UA"/>
              <a:t>Вступ до мереж версія 7.0 (ITN)</a:t>
            </a:r>
          </a:p>
          <a:p>
            <a:pPr rtl="0"/>
            <a:r>
              <a:rPr lang="uk-UA"/>
              <a:t>Розділ 2: Базові налаштування комутатора та кінцевого пристрою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8118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10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2.2 – </a:t>
            </a:r>
            <a:r>
              <a:rPr lang="uk-UA" sz="1200" kern="120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Навігація в IOS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2.2.1 – Основні командні режими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604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11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2.2 – </a:t>
            </a:r>
            <a:r>
              <a:rPr lang="uk-UA" sz="1200" kern="120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Навігація в IOS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2.2.2 – Режим конфігурації та підрежими конфігурації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691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2.2 – </a:t>
            </a:r>
            <a:r>
              <a:rPr lang="uk-UA" sz="1200" kern="120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Навігація в IOS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2.2.4 – Навігація між режимами IOS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12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28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2.2 – </a:t>
            </a:r>
            <a:r>
              <a:rPr lang="uk-UA" sz="1200" kern="120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Навігація в IOS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2.2.4 – Навігація між режимами IOS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13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35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14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17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2.3.1 – Базова структура команди IOS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15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54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2.3.2 – Перевірка синтаксису команд IOS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16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51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2.3.2 – Перевірка синтаксису команд IOS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17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9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2.3.3 – Функції довідки IOS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18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46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2.3.5 – Гарячі клавіші та ярлики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19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65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/>
            <a:fld id="{7C839C26-801B-42B6-A101-60F37FE2B0A8}" type="slidenum">
              <a:rPr sz="800" b="0">
                <a:solidFill>
                  <a:prstClr val="black"/>
                </a:solidFill>
              </a:rPr>
              <a:pPr algn="r" rtl="0"/>
              <a:t>2</a:t>
            </a:fld>
            <a:endParaRPr sz="800" b="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2.0.2 – Що нового я дізнаюсь у цьому розділі?</a:t>
            </a:r>
          </a:p>
          <a:p>
            <a:pPr>
              <a:buFontTx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0891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2.3.5 – Гарячі клавіші та ярлики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20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01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2.3.5 – Гарячі клавіші та ярлики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21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38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2.1 – Доступ до Cisco IOS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4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2.1 – </a:t>
            </a:r>
            <a:r>
              <a:rPr lang="uk-UA" sz="1200" kern="120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Доступ до Cisco IOS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2.1.1 – Операційні системи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54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5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і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2.1 – </a:t>
            </a:r>
            <a:r>
              <a:rPr lang="uk-UA" sz="1200" kern="120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Доступ до Cisco IOS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2.1.2 – Графічний інтерфейс користувача (GUI)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3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6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2.1 – </a:t>
            </a:r>
            <a:r>
              <a:rPr lang="uk-UA" sz="1200" kern="120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Доступ до Cisco IOS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2.1.3 – Призначення ОС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73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7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2.1 – </a:t>
            </a:r>
            <a:r>
              <a:rPr lang="uk-UA" sz="1200" kern="120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Доступ до Cisco IOS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2.1.4 – Методи доступу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493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8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2.1 – </a:t>
            </a:r>
            <a:r>
              <a:rPr lang="uk-UA" sz="1200" kern="120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Доступ до Cisco IOS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2.1.5 – Програми емуляції терміналу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2.1.6 – Питання для самоперевірки - Доступ до Cisco IOS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579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2.2 – </a:t>
            </a:r>
            <a:r>
              <a:rPr lang="uk-UA" sz="1200" kern="120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Навігація в IOS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9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8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34" charset="0"/>
              </a:rPr>
              <a:t>Second level</a:t>
            </a:r>
          </a:p>
          <a:p>
            <a:pPr lvl="2"/>
            <a:r>
              <a:rPr lang="en-US">
                <a:sym typeface="Arial" pitchFamily="34" charset="0"/>
              </a:rPr>
              <a:t>Third level</a:t>
            </a:r>
          </a:p>
          <a:p>
            <a:pPr lvl="3"/>
            <a:r>
              <a:rPr lang="en-US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>
                <a:sym typeface="Arial" pitchFamily="34" charset="0"/>
              </a:rPr>
              <a:t>Click to edit Master title style</a:t>
            </a:r>
            <a:endParaRPr lang="en-US" dirty="0"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60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2016 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60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2016 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.tif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5" Type="http://schemas.openxmlformats.org/officeDocument/2006/relationships/image" Target="../media/image4.tiff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2368954" cy="902174"/>
          </a:xfrm>
        </p:spPr>
        <p:txBody>
          <a:bodyPr/>
          <a:lstStyle/>
          <a:p>
            <a:pPr rtl="0"/>
            <a:r>
              <a:rPr lang="uk-UA">
                <a:solidFill>
                  <a:schemeClr val="accent5">
                    <a:lumMod val="40000"/>
                    <a:lumOff val="60000"/>
                  </a:schemeClr>
                </a:solidFill>
              </a:rPr>
              <a:t>Вступ до мереж версія 7.0 (ITN)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69497" y="2316480"/>
            <a:ext cx="6672708" cy="1080143"/>
          </a:xfrm>
        </p:spPr>
        <p:txBody>
          <a:bodyPr/>
          <a:lstStyle/>
          <a:p>
            <a:pPr rtl="0"/>
            <a:r>
              <a:rPr lang="uk-UA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Лекція </a:t>
            </a:r>
            <a:r>
              <a:rPr lang="uk-U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2: Базові налаштування комутатора та кінцевого пристрою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938986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Навігація в IOS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Основні командні режими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522435" y="798944"/>
            <a:ext cx="3439965" cy="1574604"/>
          </a:xfrm>
        </p:spPr>
        <p:txBody>
          <a:bodyPr/>
          <a:lstStyle/>
          <a:p>
            <a:pPr marL="0" indent="0" rtl="0">
              <a:buNone/>
            </a:pPr>
            <a:r>
              <a:rPr lang="uk-UA" b="1" dirty="0"/>
              <a:t>Користувацький режим EXEC: </a:t>
            </a:r>
          </a:p>
          <a:p>
            <a:pPr lvl="1" rtl="0"/>
            <a:r>
              <a:rPr lang="uk-UA" dirty="0"/>
              <a:t>Забезпечує доступ до обмеженої кількості базових команд моніторингу.</a:t>
            </a:r>
          </a:p>
          <a:p>
            <a:pPr lvl="1" rtl="0"/>
            <a:r>
              <a:rPr lang="uk-UA" dirty="0"/>
              <a:t>Визначається командним рядком CLI, що закінчується символом &gt;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42D0F156-D90C-5047-9BB3-63A540FE7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34" y="2575244"/>
            <a:ext cx="3283658" cy="157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uk-UA" b="1" dirty="0"/>
              <a:t>Привілейований режим EXEC: </a:t>
            </a:r>
          </a:p>
          <a:p>
            <a:pPr lvl="1" rtl="0"/>
            <a:r>
              <a:rPr lang="uk-UA" dirty="0"/>
              <a:t>Дозволяє отримати доступ до всіх команд і функцій.</a:t>
            </a:r>
          </a:p>
          <a:p>
            <a:pPr lvl="1" rtl="0"/>
            <a:r>
              <a:rPr lang="uk-UA" dirty="0"/>
              <a:t>Визначається командним рядком CLI, що закінчується символом#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452C8CA-3845-FE4F-BF60-6D89C2D65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694" y="988595"/>
            <a:ext cx="2121408" cy="6945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862851-51F3-B34C-8669-3E72C60F2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948" y="1448758"/>
            <a:ext cx="2120900" cy="698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A0C0C3-E181-E84E-9208-4792B7E7C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4994" y="2898392"/>
            <a:ext cx="2133600" cy="698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A24282-3258-8243-BECA-D55102259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4994" y="3362546"/>
            <a:ext cx="2133600" cy="647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727055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Навігація в IOS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Режим конфігурації та підрежими конфігурації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3EA599-9EF6-BE44-900E-A2949CF66B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2031" y="1238227"/>
            <a:ext cx="4759569" cy="3433526"/>
          </a:xfrm>
        </p:spPr>
        <p:txBody>
          <a:bodyPr/>
          <a:lstStyle/>
          <a:p>
            <a:pPr marL="0" indent="0" rtl="0">
              <a:spcAft>
                <a:spcPts val="100"/>
              </a:spcAft>
              <a:buNone/>
            </a:pPr>
            <a:r>
              <a:rPr lang="uk-UA" sz="1600" b="1" dirty="0"/>
              <a:t>Режим глобальної конфігурації:</a:t>
            </a:r>
          </a:p>
          <a:p>
            <a:pPr lvl="1" rtl="0">
              <a:spcAft>
                <a:spcPts val="100"/>
              </a:spcAft>
            </a:pPr>
            <a:r>
              <a:rPr lang="uk-UA" sz="1600" dirty="0"/>
              <a:t>Використовується для доступу до параметрів конфігурації на пристрої </a:t>
            </a:r>
          </a:p>
          <a:p>
            <a:pPr marL="142875" lvl="1" indent="0">
              <a:spcAft>
                <a:spcPts val="100"/>
              </a:spcAft>
              <a:buNone/>
            </a:pPr>
            <a:endParaRPr lang="en-US" sz="1600" dirty="0"/>
          </a:p>
          <a:p>
            <a:pPr marL="0" indent="0" rtl="0">
              <a:spcAft>
                <a:spcPts val="100"/>
              </a:spcAft>
              <a:buNone/>
            </a:pPr>
            <a:r>
              <a:rPr lang="uk-UA" sz="1600" b="1" dirty="0"/>
              <a:t>Режим конфігурації лінії: </a:t>
            </a:r>
          </a:p>
          <a:p>
            <a:pPr lvl="1" rtl="0"/>
            <a:r>
              <a:rPr lang="uk-UA" sz="1600" dirty="0"/>
              <a:t>Використовується для налаштування доступу до консолі, SSH, </a:t>
            </a:r>
            <a:r>
              <a:rPr lang="uk-UA" sz="1600" dirty="0" err="1"/>
              <a:t>Telnet</a:t>
            </a:r>
            <a:r>
              <a:rPr lang="uk-UA" sz="1600" dirty="0"/>
              <a:t> або AUX</a:t>
            </a:r>
          </a:p>
          <a:p>
            <a:pPr marL="142875" lvl="1" indent="0">
              <a:spcAft>
                <a:spcPts val="100"/>
              </a:spcAft>
              <a:buNone/>
            </a:pPr>
            <a:endParaRPr lang="en-US" sz="1600" dirty="0"/>
          </a:p>
          <a:p>
            <a:pPr marL="0" indent="0" rtl="0">
              <a:spcAft>
                <a:spcPts val="100"/>
              </a:spcAft>
              <a:buNone/>
            </a:pPr>
            <a:r>
              <a:rPr lang="uk-UA" sz="1600" b="1" dirty="0"/>
              <a:t>Режим конфігурації інтерфейсу:</a:t>
            </a:r>
            <a:r>
              <a:rPr lang="uk-UA" sz="1600" dirty="0"/>
              <a:t> </a:t>
            </a:r>
          </a:p>
          <a:p>
            <a:pPr lvl="1" rtl="0"/>
            <a:r>
              <a:rPr lang="uk-UA" sz="1600" dirty="0"/>
              <a:t>Використовується для налаштування порту комутатора або інтерфейсу маршрутизатора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966FC2-4F98-F245-A162-5BB7C5881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982" y="1422306"/>
            <a:ext cx="2857500" cy="77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E4C97E-6654-054B-91B6-B1B5807F4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982" y="2598189"/>
            <a:ext cx="28575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1EA0E3-6FD1-244C-9DE6-99BF741C0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2982" y="3774073"/>
            <a:ext cx="2857500" cy="774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442252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Навігація в IOS</a:t>
            </a:r>
            <a:r>
              <a:rPr lang="en-US" altLang="en-US" sz="1600" dirty="0"/>
              <a:t/>
            </a:r>
            <a:br>
              <a:rPr lang="en-US" altLang="en-US" sz="1600" dirty="0"/>
            </a:br>
            <a:r>
              <a:rPr lang="uk-UA"/>
              <a:t>Навігація між режимами IOS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B50C7D-A789-1947-A197-D4C18A6B4C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4336" y="896222"/>
            <a:ext cx="4779326" cy="3675778"/>
          </a:xfrm>
        </p:spPr>
        <p:txBody>
          <a:bodyPr/>
          <a:lstStyle/>
          <a:p>
            <a:pPr rtl="0"/>
            <a:r>
              <a:rPr lang="uk-UA" b="1" dirty="0"/>
              <a:t>Привілейований режим EXEC:</a:t>
            </a:r>
          </a:p>
          <a:p>
            <a:pPr lvl="1" rtl="0">
              <a:spcAft>
                <a:spcPts val="400"/>
              </a:spcAft>
            </a:pPr>
            <a:r>
              <a:rPr lang="uk-UA" dirty="0"/>
              <a:t>Щоб перейти з користувацького режиму EXEC в привілейований режим EXEC, використовуйте команду </a:t>
            </a:r>
            <a:r>
              <a:rPr lang="uk-UA" b="1" dirty="0" err="1"/>
              <a:t>enable</a:t>
            </a:r>
            <a:r>
              <a:rPr lang="uk-UA" dirty="0"/>
              <a:t>.</a:t>
            </a:r>
          </a:p>
          <a:p>
            <a:pPr rtl="0"/>
            <a:r>
              <a:rPr lang="uk-UA" b="1" dirty="0"/>
              <a:t>Режим глобальної конфігурації: </a:t>
            </a:r>
          </a:p>
          <a:p>
            <a:pPr lvl="1" rtl="0"/>
            <a:r>
              <a:rPr lang="uk-UA" dirty="0"/>
              <a:t>Щоб перейти в режим глобальної конфігурації і вийти з нього, використовуйте команду </a:t>
            </a:r>
            <a:r>
              <a:rPr lang="uk-UA" b="1" dirty="0" err="1"/>
              <a:t>configure</a:t>
            </a:r>
            <a:r>
              <a:rPr lang="uk-UA" b="1" dirty="0"/>
              <a:t> </a:t>
            </a:r>
            <a:r>
              <a:rPr lang="uk-UA" b="1" dirty="0" err="1"/>
              <a:t>terminal</a:t>
            </a:r>
            <a:r>
              <a:rPr lang="uk-UA" dirty="0"/>
              <a:t>. Щоб повернутися до привілейованого режиму EXEC використовуйте команду </a:t>
            </a:r>
            <a:r>
              <a:rPr lang="uk-UA" b="1" dirty="0" err="1"/>
              <a:t>exit</a:t>
            </a:r>
            <a:r>
              <a:rPr lang="uk-UA" dirty="0"/>
              <a:t>. </a:t>
            </a:r>
          </a:p>
          <a:p>
            <a:pPr rtl="0"/>
            <a:r>
              <a:rPr lang="uk-UA" b="1" dirty="0"/>
              <a:t>Режим конфігурації лінії: </a:t>
            </a:r>
          </a:p>
          <a:p>
            <a:pPr lvl="1" rtl="0"/>
            <a:r>
              <a:rPr lang="uk-UA" dirty="0"/>
              <a:t>Для входу в режим конфігурації лінії використовуйте команду </a:t>
            </a:r>
            <a:r>
              <a:rPr lang="uk-UA" b="1" dirty="0" err="1"/>
              <a:t>line</a:t>
            </a:r>
            <a:r>
              <a:rPr lang="uk-UA" dirty="0"/>
              <a:t>, а потім тип лінії. Для повернення до режиму глобальної конфігурації використовуйте команду </a:t>
            </a:r>
            <a:r>
              <a:rPr lang="uk-UA" b="1" dirty="0" err="1"/>
              <a:t>exit</a:t>
            </a:r>
            <a:r>
              <a:rPr lang="uk-UA" dirty="0"/>
              <a:t>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altLang="ja-JP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A3A149-BACA-2349-9D11-C0BE82F37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461" y="1019733"/>
            <a:ext cx="2908300" cy="546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F9FD8A-05C8-D44A-8F30-79A483FB6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736" y="2120447"/>
            <a:ext cx="2991751" cy="5577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0DB018-9109-864C-B0B8-85608C19A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3662" y="3528446"/>
            <a:ext cx="3009900" cy="53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83012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Навігація в IOS</a:t>
            </a:r>
            <a:r>
              <a:rPr lang="en-US" altLang="en-US" sz="1600" dirty="0"/>
              <a:t/>
            </a:r>
            <a:br>
              <a:rPr lang="en-US" altLang="en-US" sz="1600" dirty="0"/>
            </a:br>
            <a:r>
              <a:rPr lang="uk-UA"/>
              <a:t>Навігація між режимами IOS (Продовж.)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B50C7D-A789-1947-A197-D4C18A6B4C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4337" y="896222"/>
            <a:ext cx="4244686" cy="2928646"/>
          </a:xfrm>
        </p:spPr>
        <p:txBody>
          <a:bodyPr/>
          <a:lstStyle/>
          <a:p>
            <a:pPr marL="0" indent="0" rtl="0">
              <a:buNone/>
            </a:pPr>
            <a:r>
              <a:rPr lang="uk-UA" b="1"/>
              <a:t>Підрежими конфігурації: </a:t>
            </a:r>
          </a:p>
          <a:p>
            <a:pPr lvl="1" rtl="0"/>
            <a:r>
              <a:rPr lang="uk-UA"/>
              <a:t>Щоб вийти з будь-якого підрежиму конфігурації та повернутися в режим глобальної конфігурації, використовуйте команду </a:t>
            </a:r>
            <a:r>
              <a:rPr lang="uk-UA" b="1"/>
              <a:t>exit</a:t>
            </a:r>
            <a:r>
              <a:rPr lang="uk-UA" b="1" i="1"/>
              <a:t> </a:t>
            </a:r>
            <a:r>
              <a:rPr lang="uk-UA"/>
              <a:t>. Щоб повернутися до привілейованого EXEC режиму використовуйте команду </a:t>
            </a:r>
            <a:r>
              <a:rPr lang="uk-UA" b="1"/>
              <a:t>end</a:t>
            </a:r>
            <a:r>
              <a:rPr lang="uk-UA"/>
              <a:t> або комбінацію клавіш </a:t>
            </a:r>
            <a:r>
              <a:rPr lang="uk-UA" b="1"/>
              <a:t>Ctrl +Z</a:t>
            </a:r>
            <a:r>
              <a:rPr lang="uk-UA"/>
              <a:t>. </a:t>
            </a:r>
          </a:p>
          <a:p>
            <a:pPr marL="142875" lvl="1" indent="0">
              <a:buNone/>
            </a:pPr>
            <a:endParaRPr lang="en-US" dirty="0"/>
          </a:p>
          <a:p>
            <a:pPr lvl="1" rtl="0"/>
            <a:r>
              <a:rPr lang="uk-UA"/>
              <a:t>Щоб перейти безпосередньо з одного підрежиму конфігурації в інший, введіть потрібну команду підрежиму конфігурації. У прикладі, командний рядок змінюється з </a:t>
            </a:r>
            <a:r>
              <a:rPr lang="uk-UA" b="1"/>
              <a:t>(config-line)# </a:t>
            </a:r>
            <a:r>
              <a:rPr lang="uk-UA"/>
              <a:t>на </a:t>
            </a:r>
            <a:r>
              <a:rPr lang="uk-UA" b="1"/>
              <a:t>(config-if)#</a:t>
            </a:r>
            <a:r>
              <a:rPr lang="uk-UA"/>
              <a:t>. </a:t>
            </a:r>
            <a:r>
              <a:rPr lang="uk-UA" b="1"/>
              <a:t> </a:t>
            </a:r>
          </a:p>
          <a:p>
            <a:pPr marL="0" indent="0">
              <a:buNone/>
            </a:pPr>
            <a:endParaRPr lang="en-US" dirty="0"/>
          </a:p>
          <a:p>
            <a:endParaRPr lang="en-US" altLang="ja-JP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4761F0-3B51-F447-AF31-ED4259157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978" y="1649731"/>
            <a:ext cx="3784600" cy="48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E61373-4A92-7647-872A-CA2E86F98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978" y="2983119"/>
            <a:ext cx="3784600" cy="44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933383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98320"/>
            <a:ext cx="8231464" cy="919480"/>
          </a:xfrm>
        </p:spPr>
        <p:txBody>
          <a:bodyPr/>
          <a:lstStyle/>
          <a:p>
            <a:pPr rtl="0"/>
            <a:r>
              <a:rPr lang="uk-UA" sz="4000">
                <a:solidFill>
                  <a:schemeClr val="accent5">
                    <a:lumMod val="40000"/>
                    <a:lumOff val="60000"/>
                  </a:schemeClr>
                </a:solidFill>
              </a:rPr>
              <a:t>2.3 Структура команд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369368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Структура команди</a:t>
            </a:r>
            <a:r>
              <a:rPr lang="en-US" dirty="0"/>
              <a:t/>
            </a:r>
            <a:br>
              <a:rPr lang="en-US" dirty="0"/>
            </a:br>
            <a:r>
              <a:rPr lang="uk-UA"/>
              <a:t>Базова структура команд IOS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3AB3B0-9D4C-4845-86A8-9CDB13B2A8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0099" y="3123949"/>
            <a:ext cx="7543801" cy="1201518"/>
          </a:xfrm>
        </p:spPr>
        <p:txBody>
          <a:bodyPr/>
          <a:lstStyle/>
          <a:p>
            <a:pPr rtl="0">
              <a:buFont typeface="Arial" panose="020B0604020202020204" pitchFamily="34" charset="0"/>
              <a:buChar char="•"/>
            </a:pPr>
            <a:r>
              <a:rPr lang="uk-UA" b="1"/>
              <a:t>Ключове слово (Keyword)</a:t>
            </a:r>
            <a:r>
              <a:rPr lang="uk-UA"/>
              <a:t> – </a:t>
            </a:r>
            <a:r>
              <a:rPr lang="uk-UA" sz="1400"/>
              <a:t>це особливий параметр, визначений в операційній системі (на рисунку,  </a:t>
            </a:r>
            <a:r>
              <a:rPr lang="uk-UA" sz="1400" b="1"/>
              <a:t>ip protocols</a:t>
            </a:r>
            <a:r>
              <a:rPr lang="uk-UA" sz="1400"/>
              <a:t>).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uk-UA" b="1"/>
              <a:t>Аргумент (Argument) </a:t>
            </a:r>
            <a:r>
              <a:rPr lang="uk-UA"/>
              <a:t> - </a:t>
            </a:r>
            <a:r>
              <a:rPr lang="uk-UA" sz="1400"/>
              <a:t>не заданий заздалегідь, це значення або змінну визначає користувач (на рисунку, </a:t>
            </a:r>
            <a:r>
              <a:rPr lang="uk-UA" sz="1400" b="1"/>
              <a:t>192.168.10.5</a:t>
            </a:r>
            <a:r>
              <a:rPr lang="uk-UA" sz="1400"/>
              <a:t>).</a:t>
            </a:r>
          </a:p>
          <a:p>
            <a:pPr marL="0" indent="0">
              <a:buNone/>
            </a:pPr>
            <a:endParaRPr lang="en-US" dirty="0"/>
          </a:p>
          <a:p>
            <a:endParaRPr lang="en-US" altLang="ja-JP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C5DF7-E4C5-654F-89C0-5DF1D6C2B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0" y="818033"/>
            <a:ext cx="5219700" cy="2108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145413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 dirty="0"/>
              <a:t>Структура команд</a:t>
            </a:r>
            <a:r>
              <a:rPr lang="en-US" dirty="0"/>
              <a:t/>
            </a:r>
            <a:br>
              <a:rPr lang="en-US" dirty="0"/>
            </a:br>
            <a:r>
              <a:rPr lang="uk-UA" dirty="0"/>
              <a:t>Перевірка синтаксису команд IOS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3AB3B0-9D4C-4845-86A8-9CDB13B2A8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114" y="712974"/>
            <a:ext cx="8137378" cy="1151776"/>
          </a:xfrm>
        </p:spPr>
        <p:txBody>
          <a:bodyPr/>
          <a:lstStyle/>
          <a:p>
            <a:pPr marL="0" indent="0" rtl="0">
              <a:buNone/>
            </a:pPr>
            <a:r>
              <a:rPr lang="uk-UA" sz="1600" dirty="0"/>
              <a:t>Команда може вимагати одного або декількох аргументів. Щоб визначити ключові слова та аргументи, необхідні для команди, зверніться до синтаксису команд. </a:t>
            </a:r>
          </a:p>
          <a:p>
            <a:pPr lvl="1" rtl="0"/>
            <a:r>
              <a:rPr lang="uk-UA" sz="1600" dirty="0"/>
              <a:t>Напівжирним шрифтом показано команди та ключові слова, що вводяться. </a:t>
            </a:r>
          </a:p>
          <a:p>
            <a:pPr lvl="1" rtl="0"/>
            <a:r>
              <a:rPr lang="uk-UA" sz="1600" dirty="0"/>
              <a:t>Курсивом виділено аргумент, значення якого надає користувач.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8EF1640-8E09-B446-B06E-259AF15A6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645463"/>
              </p:ext>
            </p:extLst>
          </p:nvPr>
        </p:nvGraphicFramePr>
        <p:xfrm>
          <a:off x="1249922" y="1974371"/>
          <a:ext cx="6469090" cy="2945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281">
                  <a:extLst>
                    <a:ext uri="{9D8B030D-6E8A-4147-A177-3AD203B41FA5}">
                      <a16:colId xmlns:a16="http://schemas.microsoft.com/office/drawing/2014/main" val="1180500583"/>
                    </a:ext>
                  </a:extLst>
                </a:gridCol>
                <a:gridCol w="5370809">
                  <a:extLst>
                    <a:ext uri="{9D8B030D-6E8A-4147-A177-3AD203B41FA5}">
                      <a16:colId xmlns:a16="http://schemas.microsoft.com/office/drawing/2014/main" val="2741835617"/>
                    </a:ext>
                  </a:extLst>
                </a:gridCol>
              </a:tblGrid>
              <a:tr h="183316">
                <a:tc>
                  <a:txBody>
                    <a:bodyPr/>
                    <a:lstStyle/>
                    <a:p>
                      <a:pPr rtl="0"/>
                      <a:r>
                        <a:rPr lang="uk-UA" sz="1200"/>
                        <a:t>Умовне позначення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uk-UA" sz="1200"/>
                        <a:t>Опис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626540"/>
                  </a:ext>
                </a:extLst>
              </a:tr>
              <a:tr h="308073"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1">
                          <a:effectLst/>
                        </a:rPr>
                        <a:t>напівжирний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 dirty="0">
                          <a:effectLst/>
                        </a:rPr>
                        <a:t>Команди і ключові слова, які вводяться, відображаються напівжирним шрифтом, як показано на рисунку.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639080909"/>
                  </a:ext>
                </a:extLst>
              </a:tr>
              <a:tr h="308073"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 i="1">
                          <a:effectLst/>
                        </a:rPr>
                        <a:t>курсив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Курсивом відображаються аргументи, для яких потрібно вказати значення.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4082093158"/>
                  </a:ext>
                </a:extLst>
              </a:tr>
              <a:tr h="308073"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1">
                          <a:effectLst/>
                        </a:rPr>
                        <a:t>[</a:t>
                      </a:r>
                      <a:r>
                        <a:rPr lang="uk-UA" sz="1200" b="0">
                          <a:effectLst/>
                        </a:rPr>
                        <a:t>x</a:t>
                      </a:r>
                      <a:r>
                        <a:rPr lang="uk-UA" sz="1200" b="1">
                          <a:effectLst/>
                        </a:rPr>
                        <a:t>]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В квадратних дужках відображаються додаткові елементи (ключове слово або аргумент).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021840048"/>
                  </a:ext>
                </a:extLst>
              </a:tr>
              <a:tr h="331663"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1">
                          <a:effectLst/>
                        </a:rPr>
                        <a:t>{</a:t>
                      </a:r>
                      <a:r>
                        <a:rPr lang="uk-UA" sz="1200" b="0">
                          <a:effectLst/>
                        </a:rPr>
                        <a:t>x</a:t>
                      </a:r>
                      <a:r>
                        <a:rPr lang="uk-UA" sz="1200" b="1">
                          <a:effectLst/>
                        </a:rPr>
                        <a:t>}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У фігурних дужках вказується необхідний елемент, такий як ключове слово або аргумент.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968577270"/>
                  </a:ext>
                </a:extLst>
              </a:tr>
              <a:tr h="552495"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1">
                          <a:effectLst/>
                        </a:rPr>
                        <a:t>[</a:t>
                      </a:r>
                      <a:r>
                        <a:rPr lang="uk-UA" sz="1200" b="0">
                          <a:effectLst/>
                        </a:rPr>
                        <a:t>x</a:t>
                      </a:r>
                      <a:r>
                        <a:rPr lang="uk-UA" sz="1200" b="1">
                          <a:effectLst/>
                        </a:rPr>
                        <a:t> {</a:t>
                      </a:r>
                      <a:r>
                        <a:rPr lang="uk-UA" sz="1200" b="0">
                          <a:effectLst/>
                        </a:rPr>
                        <a:t>y </a:t>
                      </a:r>
                      <a:r>
                        <a:rPr lang="uk-UA" sz="1200" b="1">
                          <a:effectLst/>
                        </a:rPr>
                        <a:t>| </a:t>
                      </a:r>
                      <a:r>
                        <a:rPr lang="uk-UA" sz="1200" b="0">
                          <a:effectLst/>
                        </a:rPr>
                        <a:t>z </a:t>
                      </a:r>
                      <a:r>
                        <a:rPr lang="uk-UA" sz="1200" b="1">
                          <a:effectLst/>
                        </a:rPr>
                        <a:t>}]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 dirty="0">
                          <a:effectLst/>
                        </a:rPr>
                        <a:t>Фігурні дужки і вертикальні лінії у квадратних дужках вказують на те, що необхідно обрати додатковий елемент. Пробіли використовуються для чіткого розмежування частин команди.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22497077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8814508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Структура команд</a:t>
            </a:r>
            <a:r>
              <a:rPr lang="en-US" dirty="0"/>
              <a:t/>
            </a:r>
            <a:br>
              <a:rPr lang="en-US" dirty="0"/>
            </a:br>
            <a:r>
              <a:rPr lang="uk-UA"/>
              <a:t>Перевірка синтаксису команд IOS (Продовж.)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3AB3B0-9D4C-4845-86A8-9CDB13B2A8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7040" y="810994"/>
            <a:ext cx="7724140" cy="435515"/>
          </a:xfrm>
        </p:spPr>
        <p:txBody>
          <a:bodyPr/>
          <a:lstStyle/>
          <a:p>
            <a:pPr rtl="0"/>
            <a:r>
              <a:rPr lang="uk-UA"/>
              <a:t>Командний синтаксис визначає шаблон або формат, який необхідно використовувати при введенні команди.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F13B8143-D541-D34B-B488-356F18766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" y="1539328"/>
            <a:ext cx="4124960" cy="9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uk-UA"/>
              <a:t>Команда - це </a:t>
            </a:r>
            <a:r>
              <a:rPr lang="uk-UA" b="1"/>
              <a:t>ping</a:t>
            </a:r>
            <a:r>
              <a:rPr lang="uk-UA"/>
              <a:t> , а аргумент, визначений користувачем, ІР-адреса вузла призначення  </a:t>
            </a:r>
            <a:r>
              <a:rPr lang="uk-UA" i="1"/>
              <a:t>ip-address</a:t>
            </a:r>
            <a:r>
              <a:rPr lang="uk-UA"/>
              <a:t> . Наприклад, </a:t>
            </a:r>
            <a:r>
              <a:rPr lang="uk-UA" b="1"/>
              <a:t>ping 10.10.10.5</a:t>
            </a:r>
            <a:r>
              <a:rPr lang="uk-UA"/>
              <a:t>.</a:t>
            </a:r>
          </a:p>
          <a:p>
            <a:endParaRPr lang="en-US" i="1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59F58B2-0EF4-F34B-927B-FE08C36D8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" y="2571750"/>
            <a:ext cx="3860800" cy="96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uk-UA"/>
              <a:t>Команда - це </a:t>
            </a:r>
            <a:r>
              <a:rPr lang="uk-UA" b="1"/>
              <a:t>traceroute</a:t>
            </a:r>
            <a:r>
              <a:rPr lang="uk-UA"/>
              <a:t> , а аргумент, визначений користувачем, ІР-адреса вузла призначення </a:t>
            </a:r>
            <a:r>
              <a:rPr lang="uk-UA" i="1"/>
              <a:t>ip-address</a:t>
            </a:r>
            <a:r>
              <a:rPr lang="uk-UA"/>
              <a:t> . Наприклад, </a:t>
            </a:r>
            <a:r>
              <a:rPr lang="uk-UA" b="1"/>
              <a:t>traceroute 192.168.254.254</a:t>
            </a:r>
            <a:r>
              <a:rPr lang="uk-UA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298B5B-2456-0C40-99DF-246F3AEEF0F3}"/>
              </a:ext>
            </a:extLst>
          </p:cNvPr>
          <p:cNvSpPr txBox="1"/>
          <p:nvPr/>
        </p:nvSpPr>
        <p:spPr>
          <a:xfrm>
            <a:off x="362350" y="3659497"/>
            <a:ext cx="78566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rtl="0">
              <a:buClr>
                <a:schemeClr val="tx1"/>
              </a:buClr>
              <a:buSzPct val="90000"/>
              <a:buFont typeface="Wingdings" pitchFamily="2" charset="2"/>
              <a:buChar char="§"/>
            </a:pPr>
            <a:r>
              <a:rPr lang="uk-UA" sz="1500">
                <a:solidFill>
                  <a:srgbClr val="000000"/>
                </a:solidFill>
              </a:rPr>
              <a:t>Якщо команда складна з декількома аргументами,  її можна представити таким чином: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B7B515-A62C-4647-8773-F21750D83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380" y="1694878"/>
            <a:ext cx="2971800" cy="48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DCC989-9291-8144-A17B-A5F6191D9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080" y="2777029"/>
            <a:ext cx="29591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E622BB-7278-3F4D-828E-B1AE378C8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998" y="4103630"/>
            <a:ext cx="6400800" cy="420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970807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pPr rtl="0"/>
            <a:r>
              <a:rPr lang="uk-UA" sz="1600"/>
              <a:t>Структура команд</a:t>
            </a:r>
            <a:r>
              <a:rPr lang="en-US" dirty="0"/>
              <a:t/>
            </a:r>
            <a:br>
              <a:rPr lang="en-US" dirty="0"/>
            </a:br>
            <a:r>
              <a:rPr lang="uk-UA"/>
              <a:t>Функції довідки IOS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08BDD6-5B8B-CF4E-B525-A3D2A9FA98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5759" y="798944"/>
            <a:ext cx="7406641" cy="582816"/>
          </a:xfrm>
        </p:spPr>
        <p:txBody>
          <a:bodyPr/>
          <a:lstStyle/>
          <a:p>
            <a:pPr marL="0" indent="0" rtl="0">
              <a:buNone/>
            </a:pPr>
            <a:r>
              <a:rPr lang="uk-UA" sz="1600"/>
              <a:t>У IOS доступні дві форми допомоги: контекстна довідка та перевірка синтаксису команд.</a:t>
            </a:r>
          </a:p>
          <a:p>
            <a:pPr marL="261937" lvl="2" indent="0">
              <a:buNone/>
            </a:pPr>
            <a:endParaRPr lang="en-US" dirty="0"/>
          </a:p>
          <a:p>
            <a:pPr marL="261937" lvl="2" indent="0">
              <a:buNone/>
            </a:pPr>
            <a:endParaRPr lang="en-US" dirty="0"/>
          </a:p>
          <a:p>
            <a:endParaRPr lang="en-US" dirty="0"/>
          </a:p>
          <a:p>
            <a:endParaRPr lang="en-US" altLang="ja-JP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37E77DC-6EC5-C740-A91D-90AA88B5D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59" y="1453572"/>
            <a:ext cx="4206241" cy="201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buFont typeface="Arial" panose="020B0604020202020204" pitchFamily="34" charset="0"/>
              <a:buChar char="•"/>
            </a:pPr>
            <a:r>
              <a:rPr lang="uk-UA"/>
              <a:t>Контекстна довідка дозволяє швидко знайти відповіді на такі питання:</a:t>
            </a:r>
          </a:p>
          <a:p>
            <a:pPr lvl="2" rtl="0"/>
            <a:r>
              <a:rPr lang="uk-UA"/>
              <a:t>Які команди доступні в кожному режимі команд?</a:t>
            </a:r>
          </a:p>
          <a:p>
            <a:pPr lvl="2" rtl="0"/>
            <a:r>
              <a:rPr lang="uk-UA"/>
              <a:t>Які команди починаються з конкретних символів або групи символів?</a:t>
            </a:r>
          </a:p>
          <a:p>
            <a:pPr lvl="2" rtl="0"/>
            <a:r>
              <a:rPr lang="uk-UA"/>
              <a:t>Які аргументи та ключові слова доступні для певних команд?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ECCD72D-1F69-3241-8248-C477E21A6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961" y="1453572"/>
            <a:ext cx="3535680" cy="181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buFont typeface="Arial" panose="020B0604020202020204" pitchFamily="34" charset="0"/>
              <a:buChar char="•"/>
            </a:pPr>
            <a:r>
              <a:rPr lang="uk-UA"/>
              <a:t>Перевірка синтаксису команд підтверджує, що користувачем було введено діючу команду. </a:t>
            </a:r>
          </a:p>
          <a:p>
            <a:pPr lvl="2" rtl="0"/>
            <a:r>
              <a:rPr lang="uk-UA"/>
              <a:t>Якщо інтерпретатор не може зрозуміти введену команду, він надасть зворотній зв'язок із описом того, що з командою не так.</a:t>
            </a:r>
          </a:p>
          <a:p>
            <a:endParaRPr lang="en-US" altLang="ja-JP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E42013-82B1-204A-A187-92F88CF95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99" y="3563781"/>
            <a:ext cx="2743200" cy="445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95D835-D284-C64C-8128-9D0E859F4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201" y="3563781"/>
            <a:ext cx="2743200" cy="445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823211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Структура команд</a:t>
            </a:r>
            <a:r>
              <a:rPr lang="en-US" dirty="0"/>
              <a:t/>
            </a:r>
            <a:br>
              <a:rPr lang="en-US" dirty="0"/>
            </a:br>
            <a:r>
              <a:rPr lang="uk-UA"/>
              <a:t>Гарячі клавіші та ярлики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4C0645-E185-E14D-BE57-D9D754DCF7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0399" y="852663"/>
            <a:ext cx="8107681" cy="1463817"/>
          </a:xfrm>
        </p:spPr>
        <p:txBody>
          <a:bodyPr/>
          <a:lstStyle/>
          <a:p>
            <a:pPr rtl="0">
              <a:buFont typeface="Arial" panose="020B0604020202020204" pitchFamily="34" charset="0"/>
              <a:buChar char="•"/>
            </a:pPr>
            <a:r>
              <a:rPr lang="uk-UA" sz="1600"/>
              <a:t>CLI в IOS підтримує використання гарячих клавіш та ярликів, які спрощують налаштування, моніторинг та усунення несправностей.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uk-UA" sz="1600"/>
              <a:t>Команди та ключові слова можна скоротити до мінімальної кількості символів, що ідентифікують унікальний вибір. Наприклад, команду  </a:t>
            </a:r>
            <a:r>
              <a:rPr lang="uk-UA" sz="1600" b="1"/>
              <a:t>configure</a:t>
            </a:r>
            <a:r>
              <a:rPr lang="uk-UA" sz="1600"/>
              <a:t>  можна скоротити до  </a:t>
            </a:r>
            <a:r>
              <a:rPr lang="uk-UA" sz="1600" b="1"/>
              <a:t>conf</a:t>
            </a:r>
            <a:r>
              <a:rPr lang="uk-UA" sz="1600"/>
              <a:t>  оскільки  </a:t>
            </a:r>
            <a:r>
              <a:rPr lang="uk-UA" sz="1600" b="1"/>
              <a:t>configure</a:t>
            </a:r>
            <a:r>
              <a:rPr lang="uk-UA" sz="1600"/>
              <a:t>  є єдиною командою, яка починається з  </a:t>
            </a:r>
            <a:r>
              <a:rPr lang="uk-UA" sz="1600" b="1"/>
              <a:t>conf</a:t>
            </a:r>
            <a:r>
              <a:rPr lang="uk-UA" sz="160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altLang="ja-JP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F01AB2-104C-D94E-AE37-A95B7349F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020" y="2571750"/>
            <a:ext cx="2717800" cy="63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FA3EFC-521E-2F4F-B03D-C10C9DA9E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250" y="3401060"/>
            <a:ext cx="4889500" cy="50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182630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>
          <a:xfrm>
            <a:off x="3052483" y="512040"/>
            <a:ext cx="2420470" cy="757551"/>
          </a:xfrm>
        </p:spPr>
        <p:txBody>
          <a:bodyPr/>
          <a:lstStyle/>
          <a:p>
            <a:pPr rtl="0" eaLnBrk="1" hangingPunct="1"/>
            <a:r>
              <a:rPr lang="uk-UA" dirty="0" smtClean="0"/>
              <a:t>Питання лекції</a:t>
            </a:r>
            <a:endParaRPr lang="uk-UA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C07AB0-6822-FB4C-9445-25B1C20C9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349157"/>
              </p:ext>
            </p:extLst>
          </p:nvPr>
        </p:nvGraphicFramePr>
        <p:xfrm>
          <a:off x="572879" y="1521848"/>
          <a:ext cx="7456362" cy="3173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28181">
                  <a:extLst>
                    <a:ext uri="{9D8B030D-6E8A-4147-A177-3AD203B41FA5}">
                      <a16:colId xmlns:a16="http://schemas.microsoft.com/office/drawing/2014/main" val="1523797708"/>
                    </a:ext>
                  </a:extLst>
                </a:gridCol>
                <a:gridCol w="3728181">
                  <a:extLst>
                    <a:ext uri="{9D8B030D-6E8A-4147-A177-3AD203B41FA5}">
                      <a16:colId xmlns:a16="http://schemas.microsoft.com/office/drawing/2014/main" val="2750207184"/>
                    </a:ext>
                  </a:extLst>
                </a:gridCol>
              </a:tblGrid>
              <a:tr h="134479">
                <a:tc>
                  <a:txBody>
                    <a:bodyPr/>
                    <a:lstStyle/>
                    <a:p>
                      <a:pPr marL="0" marR="0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Назва теми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Мета вивчення теми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4061904"/>
                  </a:ext>
                </a:extLst>
              </a:tr>
              <a:tr h="333554"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1">
                          <a:effectLst/>
                        </a:rPr>
                        <a:t>Доступ до Cisco IOS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0" dirty="0">
                          <a:effectLst/>
                        </a:rPr>
                        <a:t>Пояснити як отримати доступ до пристрою під керуванням </a:t>
                      </a:r>
                      <a:r>
                        <a:rPr lang="uk-UA" sz="1050" b="0" dirty="0" err="1">
                          <a:effectLst/>
                        </a:rPr>
                        <a:t>Cisco</a:t>
                      </a:r>
                      <a:r>
                        <a:rPr lang="uk-UA" sz="1050" b="0" dirty="0">
                          <a:effectLst/>
                        </a:rPr>
                        <a:t> IOS з метою налаштування.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646858405"/>
                  </a:ext>
                </a:extLst>
              </a:tr>
              <a:tr h="333554"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1" dirty="0">
                          <a:effectLst/>
                        </a:rPr>
                        <a:t>Навігація в IOS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0">
                          <a:effectLst/>
                        </a:rPr>
                        <a:t>Пояснити як орієнтуватися у Cisco IOS для конфігурування мережних пристроїв.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216917477"/>
                  </a:ext>
                </a:extLst>
              </a:tr>
              <a:tr h="333554"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1" dirty="0">
                          <a:effectLst/>
                        </a:rPr>
                        <a:t>Структура команд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0" dirty="0">
                          <a:effectLst/>
                        </a:rPr>
                        <a:t>Описати структуру команд програмного забезпечення </a:t>
                      </a:r>
                      <a:r>
                        <a:rPr lang="uk-UA" sz="1050" b="0" dirty="0" err="1">
                          <a:effectLst/>
                        </a:rPr>
                        <a:t>Cisco</a:t>
                      </a:r>
                      <a:r>
                        <a:rPr lang="uk-UA" sz="1050" b="0" dirty="0">
                          <a:effectLst/>
                        </a:rPr>
                        <a:t> IOS.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23668542"/>
                  </a:ext>
                </a:extLst>
              </a:tr>
              <a:tr h="201235"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1">
                          <a:effectLst/>
                        </a:rPr>
                        <a:t>Базові налаштування пристрою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0">
                          <a:effectLst/>
                        </a:rPr>
                        <a:t>Налаштування пристрою під керуванням Cisco IOS за допомогою CLI.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435904258"/>
                  </a:ext>
                </a:extLst>
              </a:tr>
              <a:tr h="333554"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1">
                          <a:effectLst/>
                        </a:rPr>
                        <a:t>Зберігання налаштувань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0">
                          <a:effectLst/>
                        </a:rPr>
                        <a:t>Використання команд IOS для зберігання поточних налаштувань.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31737215"/>
                  </a:ext>
                </a:extLst>
              </a:tr>
              <a:tr h="333554"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1">
                          <a:effectLst/>
                        </a:rPr>
                        <a:t>Порти і адреси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0">
                          <a:effectLst/>
                        </a:rPr>
                        <a:t>Пояснити, як пристрої взаємодіють у мережному середовищі.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818444524"/>
                  </a:ext>
                </a:extLst>
              </a:tr>
              <a:tr h="201235"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1">
                          <a:effectLst/>
                        </a:rPr>
                        <a:t>Налаштування IP-адресації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0">
                          <a:effectLst/>
                        </a:rPr>
                        <a:t>Налаштування IP-адреси на кінцевому пристрої.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846877670"/>
                  </a:ext>
                </a:extLst>
              </a:tr>
              <a:tr h="201235"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1">
                          <a:effectLst/>
                        </a:rPr>
                        <a:t>Перевірка з'єднання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0" dirty="0">
                          <a:effectLst/>
                        </a:rPr>
                        <a:t>Перевірка з'єднання між двома кінцевими пристроями.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88605084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34003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Структура команд</a:t>
            </a:r>
            <a:r>
              <a:rPr lang="en-US" dirty="0"/>
              <a:t/>
            </a:r>
            <a:br>
              <a:rPr lang="en-US" dirty="0"/>
            </a:br>
            <a:r>
              <a:rPr lang="uk-UA"/>
              <a:t>Гарячі клавіші та ярлики (Продовж.)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4C0645-E185-E14D-BE57-D9D754DCF7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0399" y="852663"/>
            <a:ext cx="8107681" cy="346217"/>
          </a:xfrm>
        </p:spPr>
        <p:txBody>
          <a:bodyPr/>
          <a:lstStyle/>
          <a:p>
            <a:pPr rtl="0"/>
            <a:r>
              <a:rPr lang="uk-UA" sz="1600"/>
              <a:t>У таблиці нижче наведено короткий перелік комбінацій клавіш для вдосконалення редагування командного рядка</a:t>
            </a:r>
            <a:r>
              <a:rPr lang="uk-UA"/>
              <a:t>.</a:t>
            </a:r>
          </a:p>
          <a:p>
            <a:endParaRPr lang="en-US" altLang="ja-JP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7926FB-C2EF-1548-A7A3-1FDF65CDA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881435"/>
              </p:ext>
            </p:extLst>
          </p:nvPr>
        </p:nvGraphicFramePr>
        <p:xfrm>
          <a:off x="1524000" y="1584689"/>
          <a:ext cx="6096000" cy="2495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748">
                  <a:extLst>
                    <a:ext uri="{9D8B030D-6E8A-4147-A177-3AD203B41FA5}">
                      <a16:colId xmlns:a16="http://schemas.microsoft.com/office/drawing/2014/main" val="1180500583"/>
                    </a:ext>
                  </a:extLst>
                </a:gridCol>
                <a:gridCol w="4187252">
                  <a:extLst>
                    <a:ext uri="{9D8B030D-6E8A-4147-A177-3AD203B41FA5}">
                      <a16:colId xmlns:a16="http://schemas.microsoft.com/office/drawing/2014/main" val="27418356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uk-UA"/>
                        <a:t>Комбінація клавіш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uk-UA"/>
                        <a:t>Опис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626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1">
                          <a:effectLst/>
                        </a:rPr>
                        <a:t>Tab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Завершує частковий запис команди.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63908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1">
                          <a:effectLst/>
                        </a:rPr>
                        <a:t>Backspace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Стирає символ зліва від курсору.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408209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1">
                          <a:effectLst/>
                        </a:rPr>
                        <a:t>Стрілка ліворуч </a:t>
                      </a:r>
                      <a:r>
                        <a:rPr lang="uk-UA" sz="1200" b="0">
                          <a:effectLst/>
                        </a:rPr>
                        <a:t>або</a:t>
                      </a:r>
                      <a:r>
                        <a:rPr lang="uk-UA" sz="1200" b="1">
                          <a:effectLst/>
                        </a:rPr>
                        <a:t> Ctrl+B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Переміщує курсор на один символ ліворуч.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021840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1">
                          <a:effectLst/>
                        </a:rPr>
                        <a:t>Стрілка праворуч </a:t>
                      </a:r>
                      <a:r>
                        <a:rPr lang="uk-UA" sz="1200" b="0">
                          <a:effectLst/>
                        </a:rPr>
                        <a:t>або</a:t>
                      </a:r>
                      <a:r>
                        <a:rPr lang="uk-UA" sz="1200" b="1">
                          <a:effectLst/>
                        </a:rPr>
                        <a:t> Ctrl+F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Переміщує курсор на один символ праворуч.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968577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1">
                          <a:effectLst/>
                        </a:rPr>
                        <a:t>Стрілка вгору </a:t>
                      </a:r>
                      <a:r>
                        <a:rPr lang="uk-UA" sz="1200" b="0">
                          <a:effectLst/>
                        </a:rPr>
                        <a:t>або</a:t>
                      </a:r>
                      <a:r>
                        <a:rPr lang="uk-UA" sz="1200" b="1">
                          <a:effectLst/>
                        </a:rPr>
                        <a:t> Ctrl+P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Повторює команду в буфері історії, починаючи з останніх команд.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22497077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094463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Структура команд</a:t>
            </a:r>
            <a:r>
              <a:rPr lang="en-US" dirty="0"/>
              <a:t/>
            </a:r>
            <a:br>
              <a:rPr lang="en-US" dirty="0"/>
            </a:br>
            <a:r>
              <a:rPr lang="uk-UA"/>
              <a:t>Гарячі клавіші та ярлики (Продовж.)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4C0645-E185-E14D-BE57-D9D754DCF7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7037" y="852663"/>
            <a:ext cx="4043687" cy="1310400"/>
          </a:xfrm>
        </p:spPr>
        <p:txBody>
          <a:bodyPr/>
          <a:lstStyle/>
          <a:p>
            <a:pPr rtl="0">
              <a:buFont typeface="Arial" panose="020B0604020202020204" pitchFamily="34" charset="0"/>
              <a:buChar char="•"/>
            </a:pPr>
            <a:r>
              <a:rPr lang="uk-UA" sz="1400"/>
              <a:t>Коли результат виконання команди повертає більше тексту, ніж можна відобразити у вікні терміналу, IOS відобразить підказку  </a:t>
            </a:r>
            <a:r>
              <a:rPr lang="uk-UA" sz="1400" b="1"/>
              <a:t>“--More--”</a:t>
            </a:r>
            <a:r>
              <a:rPr lang="uk-UA" sz="1400"/>
              <a:t> . У таблиці нижче описано комбінації клавіш, які можна використовувати в такому випадку.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725177-1828-664C-8118-894B1B291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762" y="1092891"/>
            <a:ext cx="3759201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buFont typeface="Arial" panose="020B0604020202020204" pitchFamily="34" charset="0"/>
              <a:buChar char="•"/>
            </a:pPr>
            <a:r>
              <a:rPr lang="uk-UA" sz="1400"/>
              <a:t>У таблиці нижче наведені команди, які можна використовувати для виходу з операції.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CE2A07B-4FCF-B84B-9C9F-0212AB070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721810"/>
              </p:ext>
            </p:extLst>
          </p:nvPr>
        </p:nvGraphicFramePr>
        <p:xfrm>
          <a:off x="4571998" y="2163063"/>
          <a:ext cx="4490728" cy="2183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9136">
                  <a:extLst>
                    <a:ext uri="{9D8B030D-6E8A-4147-A177-3AD203B41FA5}">
                      <a16:colId xmlns:a16="http://schemas.microsoft.com/office/drawing/2014/main" val="1180500583"/>
                    </a:ext>
                  </a:extLst>
                </a:gridCol>
                <a:gridCol w="3171592">
                  <a:extLst>
                    <a:ext uri="{9D8B030D-6E8A-4147-A177-3AD203B41FA5}">
                      <a16:colId xmlns:a16="http://schemas.microsoft.com/office/drawing/2014/main" val="2741835617"/>
                    </a:ext>
                  </a:extLst>
                </a:gridCol>
              </a:tblGrid>
              <a:tr h="227045">
                <a:tc>
                  <a:txBody>
                    <a:bodyPr/>
                    <a:lstStyle/>
                    <a:p>
                      <a:pPr rtl="0"/>
                      <a:r>
                        <a:rPr lang="uk-UA" sz="1200"/>
                        <a:t>Комбінація клавіш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uk-UA" sz="1200"/>
                        <a:t>Опис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626540"/>
                  </a:ext>
                </a:extLst>
              </a:tr>
              <a:tr h="502075"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1">
                          <a:effectLst/>
                        </a:rPr>
                        <a:t>Ctrl-C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0">
                          <a:effectLst/>
                        </a:rPr>
                        <a:t>У будь-якому режимі конфігурації завершує цей режим та повертається у привілейований режим EXEC. 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639080909"/>
                  </a:ext>
                </a:extLst>
              </a:tr>
              <a:tr h="476164"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1">
                          <a:effectLst/>
                        </a:rPr>
                        <a:t>Ctrl-Z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0">
                          <a:effectLst/>
                        </a:rPr>
                        <a:t>У будь-якому режимі конфігурації завершує цей режим та повертається у привілейований режим EXEC.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4082093158"/>
                  </a:ext>
                </a:extLst>
              </a:tr>
              <a:tr h="476164"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1">
                          <a:effectLst/>
                        </a:rPr>
                        <a:t>Ctrl-Shift-6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0" dirty="0">
                          <a:effectLst/>
                        </a:rPr>
                        <a:t>Універсальна послідовність для переривань, яка використовується для припинення пошуку DNS-каналів, трасування, </a:t>
                      </a:r>
                      <a:r>
                        <a:rPr lang="uk-UA" sz="1050" b="0" dirty="0" err="1">
                          <a:effectLst/>
                        </a:rPr>
                        <a:t>пінгування</a:t>
                      </a:r>
                      <a:r>
                        <a:rPr lang="uk-UA" sz="1050" b="0" dirty="0">
                          <a:effectLst/>
                        </a:rPr>
                        <a:t>, тощо.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02184004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0169B05-C0C2-8F40-9CAB-6506A2AF69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981153"/>
              </p:ext>
            </p:extLst>
          </p:nvPr>
        </p:nvGraphicFramePr>
        <p:xfrm>
          <a:off x="447037" y="2216782"/>
          <a:ext cx="3861462" cy="2056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0018">
                  <a:extLst>
                    <a:ext uri="{9D8B030D-6E8A-4147-A177-3AD203B41FA5}">
                      <a16:colId xmlns:a16="http://schemas.microsoft.com/office/drawing/2014/main" val="1180500583"/>
                    </a:ext>
                  </a:extLst>
                </a:gridCol>
                <a:gridCol w="2391444">
                  <a:extLst>
                    <a:ext uri="{9D8B030D-6E8A-4147-A177-3AD203B41FA5}">
                      <a16:colId xmlns:a16="http://schemas.microsoft.com/office/drawing/2014/main" val="2741835617"/>
                    </a:ext>
                  </a:extLst>
                </a:gridCol>
              </a:tblGrid>
              <a:tr h="301674">
                <a:tc>
                  <a:txBody>
                    <a:bodyPr/>
                    <a:lstStyle/>
                    <a:p>
                      <a:pPr rtl="0"/>
                      <a:r>
                        <a:rPr lang="uk-UA" sz="1200"/>
                        <a:t>Комбінація клавіш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uk-UA" sz="1200"/>
                        <a:t>Опис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626540"/>
                  </a:ext>
                </a:extLst>
              </a:tr>
              <a:tr h="552140"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0">
                          <a:effectLst/>
                        </a:rPr>
                        <a:t>Клавіша </a:t>
                      </a:r>
                      <a:r>
                        <a:rPr lang="uk-UA" sz="1050" b="1">
                          <a:effectLst/>
                        </a:rPr>
                        <a:t>Enter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0">
                          <a:effectLst/>
                        </a:rPr>
                        <a:t>Показує наступний рядок.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639080909"/>
                  </a:ext>
                </a:extLst>
              </a:tr>
              <a:tr h="523645"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0" dirty="0">
                          <a:effectLst/>
                        </a:rPr>
                        <a:t>Клавіша </a:t>
                      </a:r>
                      <a:r>
                        <a:rPr lang="uk-UA" sz="1050" b="1" dirty="0">
                          <a:effectLst/>
                        </a:rPr>
                        <a:t>Пробіл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0" dirty="0">
                          <a:effectLst/>
                        </a:rPr>
                        <a:t>Відображає наступний екран.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4082093158"/>
                  </a:ext>
                </a:extLst>
              </a:tr>
              <a:tr h="523645"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0">
                          <a:effectLst/>
                        </a:rPr>
                        <a:t>Будь-яка інша клавіша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050" b="0" dirty="0">
                          <a:effectLst/>
                        </a:rPr>
                        <a:t>Закінчує рядок, повертаючись у привілейований режим EXEC.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02184004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5958242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7598042" cy="929640"/>
          </a:xfrm>
        </p:spPr>
        <p:txBody>
          <a:bodyPr/>
          <a:lstStyle/>
          <a:p>
            <a:pPr rtl="0"/>
            <a:r>
              <a:rPr lang="uk-UA">
                <a:solidFill>
                  <a:schemeClr val="accent5">
                    <a:lumMod val="40000"/>
                    <a:lumOff val="60000"/>
                  </a:schemeClr>
                </a:solidFill>
              </a:rPr>
              <a:t>2.1 Доступ до Cisco IOS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Доступ до Cisco IOS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Операційні системи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888396"/>
            <a:ext cx="3950857" cy="2967985"/>
          </a:xfrm>
        </p:spPr>
        <p:txBody>
          <a:bodyPr/>
          <a:lstStyle/>
          <a:p>
            <a:pPr rtl="0">
              <a:buFont typeface="Arial" panose="020B0604020202020204" pitchFamily="34" charset="0"/>
              <a:buChar char="•"/>
            </a:pPr>
            <a:r>
              <a:rPr lang="uk-UA" sz="1600" b="1" dirty="0"/>
              <a:t>Оболонка (</a:t>
            </a:r>
            <a:r>
              <a:rPr lang="uk-UA" sz="1600" b="1" dirty="0" err="1"/>
              <a:t>Shell</a:t>
            </a:r>
            <a:r>
              <a:rPr lang="uk-UA" sz="1600" b="1" dirty="0"/>
              <a:t>)</a:t>
            </a:r>
            <a:r>
              <a:rPr lang="uk-UA" sz="1600" dirty="0"/>
              <a:t> - Інтерфейс користувача, який дозволяє користувачам робити конкретні запити до комп'ютера. Ці запити можна </a:t>
            </a:r>
            <a:r>
              <a:rPr lang="ru-RU" sz="1600" dirty="0" err="1"/>
              <a:t>робити</a:t>
            </a:r>
            <a:r>
              <a:rPr lang="ru-RU" sz="1600" dirty="0"/>
              <a:t> через </a:t>
            </a:r>
            <a:r>
              <a:rPr lang="ru-RU" sz="1600" dirty="0" err="1"/>
              <a:t>інтерфейси</a:t>
            </a:r>
            <a:r>
              <a:rPr lang="ru-RU" sz="1600" dirty="0"/>
              <a:t> CLI </a:t>
            </a:r>
            <a:r>
              <a:rPr lang="ru-RU" sz="1600" dirty="0" err="1"/>
              <a:t>або</a:t>
            </a:r>
            <a:r>
              <a:rPr lang="ru-RU" sz="1600" dirty="0"/>
              <a:t> GUI.</a:t>
            </a:r>
            <a:endParaRPr lang="uk-UA" sz="1600" dirty="0"/>
          </a:p>
          <a:p>
            <a:pPr rtl="0">
              <a:buFont typeface="Arial" panose="020B0604020202020204" pitchFamily="34" charset="0"/>
              <a:buChar char="•"/>
            </a:pPr>
            <a:r>
              <a:rPr lang="uk-UA" sz="1600" b="1" dirty="0"/>
              <a:t>Ядро (</a:t>
            </a:r>
            <a:r>
              <a:rPr lang="uk-UA" sz="1600" b="1" dirty="0" err="1"/>
              <a:t>Kernel</a:t>
            </a:r>
            <a:r>
              <a:rPr lang="uk-UA" sz="1600" b="1" dirty="0"/>
              <a:t>)</a:t>
            </a:r>
            <a:r>
              <a:rPr lang="uk-UA" sz="1600" dirty="0"/>
              <a:t> - частина операційної системи, що забезпечує взаємодію апаратних засобів і програмного забезпечення комп'ютера, розподіл системних ресурсів і </a:t>
            </a:r>
            <a:r>
              <a:rPr lang="uk-UA" sz="1600" dirty="0" err="1"/>
              <a:t>т.д</a:t>
            </a:r>
            <a:r>
              <a:rPr lang="uk-UA" sz="1600" dirty="0"/>
              <a:t>.</a:t>
            </a:r>
            <a:r>
              <a:rPr lang="uk-UA" sz="1600" b="1" dirty="0"/>
              <a:t>  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uk-UA" sz="1600" b="1" dirty="0"/>
              <a:t>Апаратні засоби (</a:t>
            </a:r>
            <a:r>
              <a:rPr lang="uk-UA" sz="1600" b="1" dirty="0" err="1"/>
              <a:t>Hardware</a:t>
            </a:r>
            <a:r>
              <a:rPr lang="uk-UA" sz="1600" b="1" dirty="0"/>
              <a:t>)</a:t>
            </a:r>
            <a:r>
              <a:rPr lang="uk-UA" sz="1600" dirty="0"/>
              <a:t> - електронні та інші "фізичні" компоненти комп'ютера.</a:t>
            </a:r>
          </a:p>
          <a:p>
            <a:endParaRPr lang="en-US" altLang="ja-JP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6C089F-8565-9F41-B04D-AD843C4D4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497" y="798944"/>
            <a:ext cx="4673438" cy="2722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2330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Доступ до Cisco IOS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Графічний інтерфейс користувача (GUI)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5357" y="798944"/>
            <a:ext cx="3939626" cy="373593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Графічний інтерфейс (</a:t>
            </a:r>
            <a:r>
              <a:rPr lang="uk-UA" dirty="0" smtClean="0"/>
              <a:t>GUI - </a:t>
            </a:r>
            <a:r>
              <a:rPr lang="en-US" dirty="0"/>
              <a:t>Graphic User Interface</a:t>
            </a:r>
            <a:r>
              <a:rPr lang="uk-UA" dirty="0" smtClean="0"/>
              <a:t>) </a:t>
            </a:r>
            <a:r>
              <a:rPr lang="uk-UA" dirty="0"/>
              <a:t>дозволяє користувачеві взаємодіяти з системою, використовуючи графічне середовище, меню та вікон.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uk-UA" dirty="0"/>
              <a:t>GUI більш зручний у користуванні та не вимагає великих знань про базову структуру команд для керування системою.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uk-UA" dirty="0"/>
              <a:t>Прикладами є: Windows, </a:t>
            </a:r>
            <a:r>
              <a:rPr lang="uk-UA" dirty="0" err="1"/>
              <a:t>macOS</a:t>
            </a:r>
            <a:r>
              <a:rPr lang="uk-UA" dirty="0"/>
              <a:t>, </a:t>
            </a:r>
            <a:r>
              <a:rPr lang="uk-UA" dirty="0" err="1"/>
              <a:t>Linux</a:t>
            </a:r>
            <a:r>
              <a:rPr lang="uk-UA" dirty="0"/>
              <a:t> KDE, </a:t>
            </a:r>
            <a:r>
              <a:rPr lang="uk-UA" dirty="0" err="1"/>
              <a:t>Apple</a:t>
            </a:r>
            <a:r>
              <a:rPr lang="uk-UA" dirty="0"/>
              <a:t> </a:t>
            </a:r>
            <a:r>
              <a:rPr lang="uk-UA" dirty="0" err="1"/>
              <a:t>iOS</a:t>
            </a:r>
            <a:r>
              <a:rPr lang="uk-UA" dirty="0"/>
              <a:t> та </a:t>
            </a:r>
            <a:r>
              <a:rPr lang="uk-UA" dirty="0" err="1"/>
              <a:t>Android</a:t>
            </a:r>
            <a:r>
              <a:rPr lang="uk-UA" dirty="0"/>
              <a:t>.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uk-UA" dirty="0"/>
              <a:t>GUI можуть зависати, виходити з ладу або просто не працювати, як зазначено. Тому до мережних пристроїв, як правило, звертаються через CLI.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DEAEA9-9EB4-0945-AFC7-F32A24E8D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871" y="1179476"/>
            <a:ext cx="4640912" cy="27845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46644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Доступ до Cisco IOS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Призначення ОС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5357" y="798944"/>
            <a:ext cx="3939626" cy="1612619"/>
          </a:xfrm>
        </p:spPr>
        <p:txBody>
          <a:bodyPr/>
          <a:lstStyle/>
          <a:p>
            <a:pPr marL="0" indent="0" rtl="0">
              <a:spcAft>
                <a:spcPts val="100"/>
              </a:spcAft>
              <a:buNone/>
            </a:pPr>
            <a:r>
              <a:rPr lang="uk-UA" dirty="0"/>
              <a:t>Операційна система ПК дозволяє користувачеві:</a:t>
            </a:r>
          </a:p>
          <a:p>
            <a:pPr lvl="1" rtl="0">
              <a:spcAft>
                <a:spcPts val="100"/>
              </a:spcAft>
            </a:pPr>
            <a:r>
              <a:rPr lang="uk-UA" sz="1600" dirty="0"/>
              <a:t>Використовувати мишу для вибору та запуску програм</a:t>
            </a:r>
          </a:p>
          <a:p>
            <a:pPr lvl="1" rtl="0">
              <a:spcAft>
                <a:spcPts val="100"/>
              </a:spcAft>
            </a:pPr>
            <a:r>
              <a:rPr lang="uk-UA" sz="1600" dirty="0"/>
              <a:t>Вводити текст та текстові команди</a:t>
            </a:r>
          </a:p>
          <a:p>
            <a:pPr lvl="1" rtl="0">
              <a:spcAft>
                <a:spcPts val="100"/>
              </a:spcAft>
            </a:pPr>
            <a:r>
              <a:rPr lang="uk-UA" sz="1600" dirty="0"/>
              <a:t>Переглядати результат на моніторі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CD1440-8B72-004C-856F-8B0CCDB57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639" y="3277329"/>
            <a:ext cx="4572000" cy="477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D2A273-C28D-844C-96D6-C04B52B686ED}"/>
              </a:ext>
            </a:extLst>
          </p:cNvPr>
          <p:cNvSpPr txBox="1"/>
          <p:nvPr/>
        </p:nvSpPr>
        <p:spPr>
          <a:xfrm>
            <a:off x="4639938" y="532726"/>
            <a:ext cx="4204251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dirty="0">
                <a:solidFill>
                  <a:srgbClr val="000000"/>
                </a:solidFill>
              </a:rPr>
              <a:t>Мережна операційна система на основі </a:t>
            </a:r>
            <a:r>
              <a:rPr lang="uk-UA" sz="1500" dirty="0" smtClean="0">
                <a:solidFill>
                  <a:srgbClr val="000000"/>
                </a:solidFill>
              </a:rPr>
              <a:t>CLI </a:t>
            </a:r>
            <a:r>
              <a:rPr lang="uk-UA" sz="1500" dirty="0">
                <a:solidFill>
                  <a:srgbClr val="000000"/>
                </a:solidFill>
              </a:rPr>
              <a:t>(</a:t>
            </a:r>
            <a:r>
              <a:rPr lang="en-US" sz="1500" dirty="0">
                <a:solidFill>
                  <a:srgbClr val="000000"/>
                </a:solidFill>
              </a:rPr>
              <a:t>command line </a:t>
            </a:r>
            <a:r>
              <a:rPr lang="en-US" sz="1500" dirty="0" smtClean="0">
                <a:solidFill>
                  <a:srgbClr val="000000"/>
                </a:solidFill>
              </a:rPr>
              <a:t>interface</a:t>
            </a:r>
            <a:r>
              <a:rPr lang="uk-UA" sz="1500" dirty="0" smtClean="0">
                <a:solidFill>
                  <a:srgbClr val="000000"/>
                </a:solidFill>
              </a:rPr>
              <a:t> інтерфейс командної строки) </a:t>
            </a:r>
            <a:r>
              <a:rPr lang="uk-UA" sz="1500" dirty="0">
                <a:solidFill>
                  <a:srgbClr val="000000"/>
                </a:solidFill>
              </a:rPr>
              <a:t>дозволяє мережному спеціалісту:</a:t>
            </a:r>
          </a:p>
          <a:p>
            <a:pPr marL="742950" lvl="1" indent="-285750" rtl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00"/>
                </a:solidFill>
              </a:rPr>
              <a:t>Використовувати клавіатуру для запуску мережних програм на базі CLI</a:t>
            </a:r>
          </a:p>
          <a:p>
            <a:pPr marL="742950" lvl="1" indent="-285750" rtl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00"/>
                </a:solidFill>
              </a:rPr>
              <a:t>Використовувати клавіатуру для введення тексту та текстових команд</a:t>
            </a:r>
          </a:p>
          <a:p>
            <a:pPr marL="742950" lvl="1" indent="-285750" rtl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00"/>
                </a:solidFill>
              </a:rPr>
              <a:t>Переглядати результат на моніторі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C56AB7-B6FD-7C4A-AE93-5B970B9C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18" y="2605368"/>
            <a:ext cx="3035165" cy="18210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7806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Доступ до Cisco IOS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Методи доступу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idx="1"/>
          </p:nvPr>
        </p:nvSpPr>
        <p:spPr>
          <a:xfrm>
            <a:off x="0" y="823049"/>
            <a:ext cx="4181231" cy="3848341"/>
          </a:xfrm>
        </p:spPr>
        <p:txBody>
          <a:bodyPr/>
          <a:lstStyle/>
          <a:p>
            <a:pPr rtl="0">
              <a:buFont typeface="Arial" panose="020B0604020202020204" pitchFamily="34" charset="0"/>
              <a:buChar char="•"/>
            </a:pPr>
            <a:r>
              <a:rPr lang="uk-UA" sz="1400" b="1" dirty="0"/>
              <a:t>Консоль (</a:t>
            </a:r>
            <a:r>
              <a:rPr lang="uk-UA" sz="1400" b="1" dirty="0" err="1"/>
              <a:t>Console</a:t>
            </a:r>
            <a:r>
              <a:rPr lang="uk-UA" sz="1400" b="1" dirty="0"/>
              <a:t>)</a:t>
            </a:r>
            <a:r>
              <a:rPr lang="uk-UA" sz="1400" dirty="0"/>
              <a:t> – фізичний порт управління, який використовується для доступу до пристрою з метою забезпечення технічного обслуговування, наприклад виконання початкових налаштувань.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uk-UA" sz="1400" b="1" dirty="0"/>
              <a:t>Безпечна оболонка (SSH - </a:t>
            </a:r>
            <a:r>
              <a:rPr lang="uk-UA" sz="1400" b="1" dirty="0" err="1"/>
              <a:t>Secure</a:t>
            </a:r>
            <a:r>
              <a:rPr lang="uk-UA" sz="1400" b="1" dirty="0"/>
              <a:t> </a:t>
            </a:r>
            <a:r>
              <a:rPr lang="uk-UA" sz="1400" b="1" dirty="0" err="1"/>
              <a:t>Shell</a:t>
            </a:r>
            <a:r>
              <a:rPr lang="uk-UA" sz="1400" b="1" dirty="0"/>
              <a:t>) </a:t>
            </a:r>
            <a:r>
              <a:rPr lang="uk-UA" sz="1400" dirty="0"/>
              <a:t>– встановлює захищене віддалене з'єднання CLI з пристроєм через віртуальний інтерфейс через мережу. (Примітка. Це рекомендований спосіб дистанційного з'єднання з пристроєм.)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uk-UA" sz="1400" b="1" dirty="0" err="1"/>
              <a:t>Telnet</a:t>
            </a:r>
            <a:r>
              <a:rPr lang="uk-UA" sz="1400" dirty="0"/>
              <a:t> – встановлює незахищене віддалене під'єднання CLI до пристрою через мережу.</a:t>
            </a:r>
            <a:r>
              <a:rPr lang="uk-UA" sz="1400" b="1" dirty="0"/>
              <a:t> </a:t>
            </a:r>
            <a:r>
              <a:rPr lang="uk-UA" sz="1400" dirty="0"/>
              <a:t>(Примітка. Ідентифікація користувача, паролі та команди надсилаються через мережу у вигляді простого тексту.)</a:t>
            </a:r>
            <a:r>
              <a:rPr lang="uk-UA" sz="1400" b="1" dirty="0"/>
              <a:t> </a:t>
            </a:r>
          </a:p>
          <a:p>
            <a:endParaRPr lang="en-US" dirty="0"/>
          </a:p>
        </p:txBody>
      </p:sp>
      <p:pic>
        <p:nvPicPr>
          <p:cNvPr id="1030" name="Picture 6" descr="Computer, Utp, Network, Cisco, Color, Jack, Electronics">
            <a:extLst>
              <a:ext uri="{FF2B5EF4-FFF2-40B4-BE49-F238E27FC236}">
                <a16:creationId xmlns:a16="http://schemas.microsoft.com/office/drawing/2014/main" id="{4C65664B-D975-564C-9CD3-D54002E34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719" y="420168"/>
            <a:ext cx="2255201" cy="168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2">
            <a:extLst>
              <a:ext uri="{FF2B5EF4-FFF2-40B4-BE49-F238E27FC236}">
                <a16:creationId xmlns:a16="http://schemas.microsoft.com/office/drawing/2014/main" id="{278A32F5-A519-9740-94B3-F014EAE86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233" y="2487998"/>
            <a:ext cx="4805378" cy="20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242075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Доступ до Cisco IOS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Програми емуляції терміналу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idx="1"/>
          </p:nvPr>
        </p:nvSpPr>
        <p:spPr>
          <a:xfrm>
            <a:off x="145357" y="823049"/>
            <a:ext cx="8710408" cy="1125021"/>
          </a:xfrm>
        </p:spPr>
        <p:txBody>
          <a:bodyPr/>
          <a:lstStyle/>
          <a:p>
            <a:pPr rtl="0">
              <a:buFont typeface="Arial" panose="020B0604020202020204" pitchFamily="34" charset="0"/>
              <a:buChar char="•"/>
            </a:pPr>
            <a:r>
              <a:rPr lang="uk-UA" sz="1600" dirty="0"/>
              <a:t>Програми емуляції терміналів використовуються для під'єднання до мережного пристрою або через консольний порт, або через з'єднання SSH/</a:t>
            </a:r>
            <a:r>
              <a:rPr lang="uk-UA" sz="1600" dirty="0" err="1"/>
              <a:t>Telnet</a:t>
            </a:r>
            <a:r>
              <a:rPr lang="uk-UA" sz="1600" dirty="0"/>
              <a:t>. 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uk-UA" sz="1600" dirty="0"/>
              <a:t>Існує декілька програм емуляції терміналів, таких як </a:t>
            </a:r>
            <a:r>
              <a:rPr lang="uk-UA" sz="1600" dirty="0" err="1"/>
              <a:t>PuTTY</a:t>
            </a:r>
            <a:r>
              <a:rPr lang="uk-UA" sz="1600" dirty="0"/>
              <a:t>, </a:t>
            </a:r>
            <a:r>
              <a:rPr lang="uk-UA" sz="1600" dirty="0" err="1"/>
              <a:t>Tera</a:t>
            </a:r>
            <a:r>
              <a:rPr lang="uk-UA" sz="1600" dirty="0"/>
              <a:t> </a:t>
            </a:r>
            <a:r>
              <a:rPr lang="uk-UA" sz="1600" dirty="0" err="1"/>
              <a:t>Term</a:t>
            </a:r>
            <a:r>
              <a:rPr lang="uk-UA" sz="1600" dirty="0"/>
              <a:t> та </a:t>
            </a:r>
            <a:r>
              <a:rPr lang="uk-UA" sz="1600" dirty="0" err="1"/>
              <a:t>SecureCRT</a:t>
            </a:r>
            <a:r>
              <a:rPr lang="uk-UA" sz="1600" dirty="0"/>
              <a:t>. </a:t>
            </a:r>
          </a:p>
          <a:p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F0AF5D8-D9EB-024A-817B-C5DEB0242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702" y="2255384"/>
            <a:ext cx="2353048" cy="231834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4A3A789-DD45-614B-B429-DF1B86DEE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782" y="2255384"/>
            <a:ext cx="4091609" cy="2297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71620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8231464" cy="929640"/>
          </a:xfrm>
        </p:spPr>
        <p:txBody>
          <a:bodyPr/>
          <a:lstStyle/>
          <a:p>
            <a:pPr rtl="0"/>
            <a:r>
              <a:rPr lang="uk-UA" sz="4000">
                <a:solidFill>
                  <a:schemeClr val="accent5">
                    <a:lumMod val="40000"/>
                    <a:lumOff val="60000"/>
                  </a:schemeClr>
                </a:solidFill>
              </a:rPr>
              <a:t>2.2 Навігація в IOS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985433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TE7_Chp1_Example-1" id="{4A20ED44-3835-F149-9AE4-C332C230E09E}" vid="{AFB5BC48-58F8-AD45-912F-AE2AD65EB6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8477</TotalTime>
  <Words>1510</Words>
  <Application>Microsoft Office PowerPoint</Application>
  <PresentationFormat>Экран (16:9)</PresentationFormat>
  <Paragraphs>232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MS PGothic</vt:lpstr>
      <vt:lpstr>Arial</vt:lpstr>
      <vt:lpstr>Calibri</vt:lpstr>
      <vt:lpstr>CiscoSans</vt:lpstr>
      <vt:lpstr>CiscoSans ExtraLight</vt:lpstr>
      <vt:lpstr>CiscoSans Thin</vt:lpstr>
      <vt:lpstr>Wingdings</vt:lpstr>
      <vt:lpstr>Default Theme</vt:lpstr>
      <vt:lpstr>Лекція 2: Базові налаштування комутатора та кінцевого пристрою</vt:lpstr>
      <vt:lpstr>Питання лекції</vt:lpstr>
      <vt:lpstr>2.1 Доступ до Cisco IOS</vt:lpstr>
      <vt:lpstr>Доступ до Cisco IOS Операційні системи</vt:lpstr>
      <vt:lpstr>Доступ до Cisco IOS Графічний інтерфейс користувача (GUI)</vt:lpstr>
      <vt:lpstr>Доступ до Cisco IOS Призначення ОС</vt:lpstr>
      <vt:lpstr>Доступ до Cisco IOS Методи доступу</vt:lpstr>
      <vt:lpstr>Доступ до Cisco IOS Програми емуляції терміналу</vt:lpstr>
      <vt:lpstr>2.2 Навігація в IOS</vt:lpstr>
      <vt:lpstr>Навігація в IOS Основні командні режими</vt:lpstr>
      <vt:lpstr>Навігація в IOS Режим конфігурації та підрежими конфігурації</vt:lpstr>
      <vt:lpstr>Навігація в IOS Навігація між режимами IOS</vt:lpstr>
      <vt:lpstr>Навігація в IOS Навігація між режимами IOS (Продовж.)</vt:lpstr>
      <vt:lpstr>2.3 Структура команд</vt:lpstr>
      <vt:lpstr>Структура команди Базова структура команд IOS</vt:lpstr>
      <vt:lpstr>Структура команд Перевірка синтаксису команд IOS</vt:lpstr>
      <vt:lpstr>Структура команд Перевірка синтаксису команд IOS (Продовж.)</vt:lpstr>
      <vt:lpstr>Структура команд Функції довідки IOS</vt:lpstr>
      <vt:lpstr>Структура команд Гарячі клавіші та ярлики</vt:lpstr>
      <vt:lpstr>Структура команд Гарячі клавіші та ярлики (Продовж.)</vt:lpstr>
      <vt:lpstr>Структура команд Гарячі клавіші та ярлики (Продовж.)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Basic Switch and End Device Configuration</dc:title>
  <dc:creator>Stephanie Harvey</dc:creator>
  <cp:lastModifiedBy>admin</cp:lastModifiedBy>
  <cp:revision>242</cp:revision>
  <dcterms:created xsi:type="dcterms:W3CDTF">2019-10-18T06:21:22Z</dcterms:created>
  <dcterms:modified xsi:type="dcterms:W3CDTF">2021-09-14T11:17:07Z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  <property fmtid="{D5CDD505-2E9C-101B-9397-08002B2CF9AE}" pid="8" name="ArticulateGUID">
    <vt:lpwstr>F9A496F7-57D7-4028-9572-D40DFDF3715A</vt:lpwstr>
  </property>
  <property fmtid="{D5CDD505-2E9C-101B-9397-08002B2CF9AE}" pid="9" name="ArticulatePath">
    <vt:lpwstr>ITE7_Chp9_by_jg</vt:lpwstr>
  </property>
</Properties>
</file>