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80" r:id="rId5"/>
    <p:sldId id="259" r:id="rId6"/>
    <p:sldId id="281" r:id="rId7"/>
    <p:sldId id="260" r:id="rId8"/>
    <p:sldId id="282" r:id="rId9"/>
    <p:sldId id="261" r:id="rId10"/>
    <p:sldId id="283" r:id="rId11"/>
    <p:sldId id="262" r:id="rId12"/>
    <p:sldId id="284" r:id="rId13"/>
    <p:sldId id="263" r:id="rId14"/>
    <p:sldId id="285" r:id="rId15"/>
    <p:sldId id="264" r:id="rId16"/>
    <p:sldId id="286" r:id="rId17"/>
    <p:sldId id="265" r:id="rId18"/>
    <p:sldId id="287" r:id="rId19"/>
    <p:sldId id="266" r:id="rId20"/>
    <p:sldId id="288" r:id="rId21"/>
    <p:sldId id="267" r:id="rId22"/>
    <p:sldId id="289" r:id="rId23"/>
    <p:sldId id="268" r:id="rId24"/>
    <p:sldId id="270" r:id="rId25"/>
    <p:sldId id="271" r:id="rId26"/>
    <p:sldId id="290" r:id="rId27"/>
    <p:sldId id="272" r:id="rId28"/>
    <p:sldId id="273" r:id="rId29"/>
    <p:sldId id="291" r:id="rId30"/>
    <p:sldId id="274" r:id="rId31"/>
    <p:sldId id="292" r:id="rId32"/>
    <p:sldId id="275" r:id="rId33"/>
    <p:sldId id="293" r:id="rId34"/>
    <p:sldId id="276" r:id="rId35"/>
    <p:sldId id="294" r:id="rId36"/>
    <p:sldId id="277" r:id="rId37"/>
    <p:sldId id="295" r:id="rId38"/>
    <p:sldId id="278" r:id="rId39"/>
    <p:sldId id="279"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5" d="100"/>
          <a:sy n="85" d="100"/>
        </p:scale>
        <p:origin x="547"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uk-UA"/>
              <a:t>Зразок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9/25/2025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uk-UA"/>
              <a:t>Зразок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5" name="Date Placeholder 4"/>
          <p:cNvSpPr>
            <a:spLocks noGrp="1"/>
          </p:cNvSpPr>
          <p:nvPr>
            <p:ph type="dt" sz="half" idx="10"/>
          </p:nvPr>
        </p:nvSpPr>
        <p:spPr/>
        <p:txBody>
          <a:bodyPr/>
          <a:lstStyle/>
          <a:p>
            <a:fld id="{4509A250-FF31-4206-8172-F9D3106AACB1}" type="datetimeFigureOut">
              <a:rPr lang="en-US" dirty="0"/>
              <a:t>9/25/2025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uk-UA"/>
              <a:t>Зразок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4" name="Date Placeholder 3"/>
          <p:cNvSpPr>
            <a:spLocks noGrp="1"/>
          </p:cNvSpPr>
          <p:nvPr>
            <p:ph type="dt" sz="half" idx="10"/>
          </p:nvPr>
        </p:nvSpPr>
        <p:spPr/>
        <p:txBody>
          <a:bodyPr/>
          <a:lstStyle/>
          <a:p>
            <a:fld id="{4509A250-FF31-4206-8172-F9D3106AACB1}" type="datetimeFigureOut">
              <a:rPr lang="en-US" dirty="0"/>
              <a:t>9/25/2025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uk-UA"/>
              <a:t>Зразок заголовка</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4" name="Date Placeholder 3"/>
          <p:cNvSpPr>
            <a:spLocks noGrp="1"/>
          </p:cNvSpPr>
          <p:nvPr>
            <p:ph type="dt" sz="half" idx="10"/>
          </p:nvPr>
        </p:nvSpPr>
        <p:spPr/>
        <p:txBody>
          <a:bodyPr/>
          <a:lstStyle/>
          <a:p>
            <a:fld id="{4509A250-FF31-4206-8172-F9D3106AACB1}" type="datetimeFigureOut">
              <a:rPr lang="en-US" dirty="0"/>
              <a:t>9/25/2025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uk-UA"/>
              <a:t>Зразок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Редагувати стиль зразка тексту</a:t>
            </a:r>
          </a:p>
        </p:txBody>
      </p:sp>
      <p:sp>
        <p:nvSpPr>
          <p:cNvPr id="4" name="Date Placeholder 3"/>
          <p:cNvSpPr>
            <a:spLocks noGrp="1"/>
          </p:cNvSpPr>
          <p:nvPr>
            <p:ph type="dt" sz="half" idx="10"/>
          </p:nvPr>
        </p:nvSpPr>
        <p:spPr/>
        <p:txBody>
          <a:bodyPr/>
          <a:lstStyle/>
          <a:p>
            <a:fld id="{4509A250-FF31-4206-8172-F9D3106AACB1}" type="datetimeFigureOut">
              <a:rPr lang="en-US" dirty="0"/>
              <a:t>9/25/2025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uk-UA"/>
              <a:t>Зразок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9/25/2025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колонки з малю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uk-UA"/>
              <a:t>Зразок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9/25/2025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Зразок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9/25/2025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uk-UA"/>
              <a:t>Зразок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9/25/2025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Зразок заголовка</a:t>
            </a:r>
            <a:endParaRPr lang="en-US" dirty="0"/>
          </a:p>
        </p:txBody>
      </p:sp>
      <p:sp>
        <p:nvSpPr>
          <p:cNvPr id="3" name="Content Placeholder 2"/>
          <p:cNvSpPr>
            <a:spLocks noGrp="1"/>
          </p:cNvSpPr>
          <p:nvPr>
            <p:ph idx="1"/>
          </p:nvPr>
        </p:nvSpPr>
        <p:spPr/>
        <p:txBody>
          <a:body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9/25/2025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uk-UA"/>
              <a:t>Зразок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Редагувати стиль зразка тексту</a:t>
            </a:r>
          </a:p>
        </p:txBody>
      </p:sp>
      <p:sp>
        <p:nvSpPr>
          <p:cNvPr id="4" name="Date Placeholder 3"/>
          <p:cNvSpPr>
            <a:spLocks noGrp="1"/>
          </p:cNvSpPr>
          <p:nvPr>
            <p:ph type="dt" sz="half" idx="10"/>
          </p:nvPr>
        </p:nvSpPr>
        <p:spPr/>
        <p:txBody>
          <a:bodyPr/>
          <a:lstStyle/>
          <a:p>
            <a:fld id="{4509A250-FF31-4206-8172-F9D3106AACB1}" type="datetimeFigureOut">
              <a:rPr lang="en-US" dirty="0"/>
              <a:t>9/25/2025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Зразок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4509A250-FF31-4206-8172-F9D3106AACB1}" type="datetimeFigureOut">
              <a:rPr lang="en-US" dirty="0"/>
              <a:t>9/25/2025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Зразок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Редагувати стиль зразка тексту</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dirty="0"/>
              <a:t>9/25/2025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Зразок заголовка</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9/25/2025</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9/25/2025</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uk-UA"/>
              <a:t>Зразок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7" name="Date Placeholder 4"/>
          <p:cNvSpPr>
            <a:spLocks noGrp="1"/>
          </p:cNvSpPr>
          <p:nvPr>
            <p:ph type="dt" sz="half" idx="10"/>
          </p:nvPr>
        </p:nvSpPr>
        <p:spPr/>
        <p:txBody>
          <a:bodyPr/>
          <a:lstStyle/>
          <a:p>
            <a:fld id="{4509A250-FF31-4206-8172-F9D3106AACB1}" type="datetimeFigureOut">
              <a:rPr lang="en-US" dirty="0"/>
              <a:t>9/25/2025</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uk-UA"/>
              <a:t>Зразок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Редагувати стиль зразка тексту</a:t>
            </a:r>
          </a:p>
        </p:txBody>
      </p:sp>
      <p:sp>
        <p:nvSpPr>
          <p:cNvPr id="5" name="Date Placeholder 4"/>
          <p:cNvSpPr>
            <a:spLocks noGrp="1"/>
          </p:cNvSpPr>
          <p:nvPr>
            <p:ph type="dt" sz="half" idx="10"/>
          </p:nvPr>
        </p:nvSpPr>
        <p:spPr/>
        <p:txBody>
          <a:bodyPr/>
          <a:lstStyle/>
          <a:p>
            <a:fld id="{4509A250-FF31-4206-8172-F9D3106AACB1}" type="datetimeFigureOut">
              <a:rPr lang="en-US" dirty="0"/>
              <a:t>9/25/2025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uk-UA"/>
              <a:t>Зразок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uk-UA"/>
              <a:t>Редагувати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509A250-FF31-4206-8172-F9D3106AACB1}" type="datetimeFigureOut">
              <a:rPr lang="en-US" dirty="0"/>
              <a:t>9/25/2025</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ctr"/>
            <a:r>
              <a:rPr lang="uk-UA" dirty="0"/>
              <a:t>Види діяльності журналіста</a:t>
            </a:r>
          </a:p>
        </p:txBody>
      </p:sp>
      <p:sp>
        <p:nvSpPr>
          <p:cNvPr id="3" name="Підзаголовок 2"/>
          <p:cNvSpPr>
            <a:spLocks noGrp="1"/>
          </p:cNvSpPr>
          <p:nvPr>
            <p:ph type="subTitle" idx="1"/>
          </p:nvPr>
        </p:nvSpPr>
        <p:spPr/>
        <p:txBody>
          <a:bodyPr/>
          <a:lstStyle/>
          <a:p>
            <a:endParaRPr lang="uk-UA"/>
          </a:p>
        </p:txBody>
      </p:sp>
    </p:spTree>
    <p:extLst>
      <p:ext uri="{BB962C8B-B14F-4D97-AF65-F5344CB8AC3E}">
        <p14:creationId xmlns:p14="http://schemas.microsoft.com/office/powerpoint/2010/main" val="3209071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24B0CED-D09A-498F-B60C-8F98B399A16E}"/>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6FE484F0-924B-4074-B43A-20A2227F290F}"/>
              </a:ext>
            </a:extLst>
          </p:cNvPr>
          <p:cNvSpPr>
            <a:spLocks noGrp="1"/>
          </p:cNvSpPr>
          <p:nvPr>
            <p:ph idx="1"/>
          </p:nvPr>
        </p:nvSpPr>
        <p:spPr/>
        <p:txBody>
          <a:bodyPr/>
          <a:lstStyle/>
          <a:p>
            <a:pPr algn="just"/>
            <a:r>
              <a:rPr lang="uk-UA" dirty="0"/>
              <a:t>Під час війни відбір інформації часто фокусується на воєнних подіях, гуманітарних кризах чи розслідуваннях, що відображають суспільний запит. Критерії відбору, такі як актуальність і достовірність, розглядаються в розділах про новинну журналістику.</a:t>
            </a:r>
          </a:p>
          <a:p>
            <a:pPr algn="just"/>
            <a:r>
              <a:rPr lang="uk-UA" dirty="0"/>
              <a:t>Ефективний відбір дозволяє українським медіа створювати якісний контент, що відповідає потребам аудиторії.</a:t>
            </a:r>
          </a:p>
          <a:p>
            <a:endParaRPr lang="uk-UA" dirty="0"/>
          </a:p>
        </p:txBody>
      </p:sp>
    </p:spTree>
    <p:extLst>
      <p:ext uri="{BB962C8B-B14F-4D97-AF65-F5344CB8AC3E}">
        <p14:creationId xmlns:p14="http://schemas.microsoft.com/office/powerpoint/2010/main" val="21979360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sz="3600" dirty="0"/>
              <a:t>Відбір інформації в журналістиці: "період солоних огірків"</a:t>
            </a:r>
            <a:endParaRPr lang="uk-UA" dirty="0"/>
          </a:p>
        </p:txBody>
      </p:sp>
      <p:sp>
        <p:nvSpPr>
          <p:cNvPr id="3" name="Місце для вмісту 2"/>
          <p:cNvSpPr>
            <a:spLocks noGrp="1"/>
          </p:cNvSpPr>
          <p:nvPr>
            <p:ph idx="1"/>
          </p:nvPr>
        </p:nvSpPr>
        <p:spPr/>
        <p:txBody>
          <a:bodyPr>
            <a:normAutofit/>
          </a:bodyPr>
          <a:lstStyle/>
          <a:p>
            <a:pPr algn="just"/>
            <a:r>
              <a:rPr lang="uk-UA" dirty="0"/>
              <a:t>У "період солоних огірків", наприклад, у районних виданнях на кшталт "Вісник Конотопа" чи "Район.</a:t>
            </a:r>
            <a:r>
              <a:rPr lang="en-US" dirty="0"/>
              <a:t>in.ua", </a:t>
            </a:r>
            <a:r>
              <a:rPr lang="uk-UA" dirty="0"/>
              <a:t>новин замало через відпустки, відсутність засідань місцевих рад чи свят.</a:t>
            </a:r>
          </a:p>
          <a:p>
            <a:pPr algn="just"/>
            <a:r>
              <a:rPr lang="uk-UA" dirty="0"/>
              <a:t>Редактор місцевих новин змушений шукати матеріали серед менш актуальних повідомлень або використовувати "непорушний запас" — заготовлені ідеї та тексти для тихих періодів.</a:t>
            </a:r>
          </a:p>
          <a:p>
            <a:pPr algn="just"/>
            <a:r>
              <a:rPr lang="uk-UA" dirty="0"/>
              <a:t>Наприклад, у невеликому місті журналісти можуть звернутися до архівів чи матеріалів конкурентів, як "Голос України", щоб знайти ідеї для позачасових історій.</a:t>
            </a:r>
          </a:p>
        </p:txBody>
      </p:sp>
    </p:spTree>
    <p:extLst>
      <p:ext uri="{BB962C8B-B14F-4D97-AF65-F5344CB8AC3E}">
        <p14:creationId xmlns:p14="http://schemas.microsoft.com/office/powerpoint/2010/main" val="25377288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CDCFF9B-4CCF-4E77-BBEC-8EDBC7F89E26}"/>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BDE8058-D1AC-49CC-A632-0443B418B568}"/>
              </a:ext>
            </a:extLst>
          </p:cNvPr>
          <p:cNvSpPr>
            <a:spLocks noGrp="1"/>
          </p:cNvSpPr>
          <p:nvPr>
            <p:ph idx="1"/>
          </p:nvPr>
        </p:nvSpPr>
        <p:spPr/>
        <p:txBody>
          <a:bodyPr/>
          <a:lstStyle/>
          <a:p>
            <a:pPr algn="just"/>
            <a:r>
              <a:rPr lang="uk-UA" dirty="0"/>
              <a:t>Спокійніший час дає змогу глибше розслідувати локальні проблеми, досліджувати соціальні теми чи висвітлювати історії місцевих жителів.</a:t>
            </a:r>
          </a:p>
          <a:p>
            <a:pPr algn="just"/>
            <a:r>
              <a:rPr lang="uk-UA" dirty="0"/>
              <a:t>Такі періоди дозволяють редакціям, наприклад, "Твоє місто" у Львові, створювати якісний контент, який впливає на роботу в наступні місяці.</a:t>
            </a:r>
          </a:p>
          <a:p>
            <a:pPr algn="just"/>
            <a:r>
              <a:rPr lang="uk-UA" dirty="0"/>
              <a:t>Детальніше про стратегії відбору в тихі періоди — у розділі "Пошук новин у спокійний час"</a:t>
            </a:r>
          </a:p>
          <a:p>
            <a:endParaRPr lang="uk-UA" dirty="0"/>
          </a:p>
        </p:txBody>
      </p:sp>
    </p:spTree>
    <p:extLst>
      <p:ext uri="{BB962C8B-B14F-4D97-AF65-F5344CB8AC3E}">
        <p14:creationId xmlns:p14="http://schemas.microsoft.com/office/powerpoint/2010/main" val="6966975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err="1"/>
              <a:t>Опрацювання</a:t>
            </a:r>
            <a:r>
              <a:rPr lang="ru-RU" dirty="0"/>
              <a:t> </a:t>
            </a:r>
            <a:r>
              <a:rPr lang="ru-RU" dirty="0" err="1"/>
              <a:t>матеріалу</a:t>
            </a:r>
            <a:r>
              <a:rPr lang="ru-RU" dirty="0"/>
              <a:t> в </a:t>
            </a:r>
            <a:r>
              <a:rPr lang="ru-RU" dirty="0" err="1"/>
              <a:t>журналістиці</a:t>
            </a:r>
            <a:endParaRPr lang="uk-UA" dirty="0"/>
          </a:p>
        </p:txBody>
      </p:sp>
      <p:sp>
        <p:nvSpPr>
          <p:cNvPr id="3" name="Місце для вмісту 2"/>
          <p:cNvSpPr>
            <a:spLocks noGrp="1"/>
          </p:cNvSpPr>
          <p:nvPr>
            <p:ph idx="1"/>
          </p:nvPr>
        </p:nvSpPr>
        <p:spPr/>
        <p:txBody>
          <a:bodyPr>
            <a:normAutofit/>
          </a:bodyPr>
          <a:lstStyle/>
          <a:p>
            <a:r>
              <a:rPr lang="ru-RU" dirty="0"/>
              <a:t>Редактор </a:t>
            </a:r>
            <a:r>
              <a:rPr lang="ru-RU" dirty="0" err="1"/>
              <a:t>оцінює</a:t>
            </a:r>
            <a:r>
              <a:rPr lang="ru-RU" dirty="0"/>
              <a:t> </a:t>
            </a:r>
            <a:r>
              <a:rPr lang="ru-RU" dirty="0" err="1"/>
              <a:t>матеріал</a:t>
            </a:r>
            <a:r>
              <a:rPr lang="ru-RU" dirty="0"/>
              <a:t> за </a:t>
            </a:r>
            <a:r>
              <a:rPr lang="ru-RU" dirty="0" err="1"/>
              <a:t>двома</a:t>
            </a:r>
            <a:r>
              <a:rPr lang="ru-RU" dirty="0"/>
              <a:t> </a:t>
            </a:r>
            <a:r>
              <a:rPr lang="ru-RU" dirty="0" err="1"/>
              <a:t>критеріями</a:t>
            </a:r>
            <a:r>
              <a:rPr lang="ru-RU" dirty="0"/>
              <a:t>: </a:t>
            </a:r>
            <a:r>
              <a:rPr lang="ru-RU" dirty="0" err="1"/>
              <a:t>зміст</a:t>
            </a:r>
            <a:r>
              <a:rPr lang="ru-RU" dirty="0"/>
              <a:t> (</a:t>
            </a:r>
            <a:r>
              <a:rPr lang="ru-RU" dirty="0" err="1"/>
              <a:t>достовірність</a:t>
            </a:r>
            <a:r>
              <a:rPr lang="ru-RU" dirty="0"/>
              <a:t>, </a:t>
            </a:r>
            <a:r>
              <a:rPr lang="ru-RU" dirty="0" err="1"/>
              <a:t>релевантність</a:t>
            </a:r>
            <a:r>
              <a:rPr lang="ru-RU" dirty="0"/>
              <a:t>) і форма (</a:t>
            </a:r>
            <a:r>
              <a:rPr lang="ru-RU" dirty="0" err="1"/>
              <a:t>композиція</a:t>
            </a:r>
            <a:r>
              <a:rPr lang="ru-RU" dirty="0"/>
              <a:t>, стиль, </a:t>
            </a:r>
            <a:r>
              <a:rPr lang="ru-RU" dirty="0" err="1"/>
              <a:t>правопис</a:t>
            </a:r>
            <a:r>
              <a:rPr lang="ru-RU" dirty="0"/>
              <a:t>, </a:t>
            </a:r>
            <a:r>
              <a:rPr lang="ru-RU" dirty="0" err="1"/>
              <a:t>обсяг</a:t>
            </a:r>
            <a:r>
              <a:rPr lang="ru-RU" dirty="0"/>
              <a:t> </a:t>
            </a:r>
            <a:r>
              <a:rPr lang="ru-RU" dirty="0" err="1"/>
              <a:t>статті</a:t>
            </a:r>
            <a:r>
              <a:rPr lang="ru-RU" dirty="0"/>
              <a:t>).</a:t>
            </a:r>
          </a:p>
          <a:p>
            <a:r>
              <a:rPr lang="ru-RU" dirty="0" err="1"/>
              <a:t>Журналіст</a:t>
            </a:r>
            <a:r>
              <a:rPr lang="ru-RU" dirty="0"/>
              <a:t> не </a:t>
            </a:r>
            <a:r>
              <a:rPr lang="ru-RU" dirty="0" err="1"/>
              <a:t>може</a:t>
            </a:r>
            <a:r>
              <a:rPr lang="ru-RU" dirty="0"/>
              <a:t> </a:t>
            </a:r>
            <a:r>
              <a:rPr lang="ru-RU" dirty="0" err="1"/>
              <a:t>перекладати</a:t>
            </a:r>
            <a:r>
              <a:rPr lang="ru-RU" dirty="0"/>
              <a:t> </a:t>
            </a:r>
            <a:r>
              <a:rPr lang="ru-RU" dirty="0" err="1"/>
              <a:t>виправлення</a:t>
            </a:r>
            <a:r>
              <a:rPr lang="ru-RU" dirty="0"/>
              <a:t> </a:t>
            </a:r>
            <a:r>
              <a:rPr lang="ru-RU" dirty="0" err="1"/>
              <a:t>помилок</a:t>
            </a:r>
            <a:r>
              <a:rPr lang="ru-RU" dirty="0"/>
              <a:t> на редактора, </a:t>
            </a:r>
            <a:r>
              <a:rPr lang="ru-RU" dirty="0" err="1"/>
              <a:t>адже</a:t>
            </a:r>
            <a:r>
              <a:rPr lang="ru-RU" dirty="0"/>
              <a:t> </a:t>
            </a:r>
            <a:r>
              <a:rPr lang="ru-RU" dirty="0" err="1"/>
              <a:t>змістовні</a:t>
            </a:r>
            <a:r>
              <a:rPr lang="ru-RU" dirty="0"/>
              <a:t> </a:t>
            </a:r>
            <a:r>
              <a:rPr lang="ru-RU" dirty="0" err="1"/>
              <a:t>неточності</a:t>
            </a:r>
            <a:r>
              <a:rPr lang="ru-RU" dirty="0"/>
              <a:t>, як-от </a:t>
            </a:r>
            <a:r>
              <a:rPr lang="ru-RU" dirty="0" err="1"/>
              <a:t>неправильне</a:t>
            </a:r>
            <a:r>
              <a:rPr lang="ru-RU" dirty="0"/>
              <a:t> </a:t>
            </a:r>
            <a:r>
              <a:rPr lang="ru-RU" dirty="0" err="1"/>
              <a:t>прізвище</a:t>
            </a:r>
            <a:r>
              <a:rPr lang="ru-RU" dirty="0"/>
              <a:t> </a:t>
            </a:r>
            <a:r>
              <a:rPr lang="ru-RU" dirty="0" err="1"/>
              <a:t>чи</a:t>
            </a:r>
            <a:r>
              <a:rPr lang="ru-RU" dirty="0"/>
              <a:t> </a:t>
            </a:r>
            <a:r>
              <a:rPr lang="ru-RU" dirty="0" err="1"/>
              <a:t>пропущені</a:t>
            </a:r>
            <a:r>
              <a:rPr lang="ru-RU" dirty="0"/>
              <a:t> </a:t>
            </a:r>
            <a:r>
              <a:rPr lang="ru-RU" dirty="0" err="1"/>
              <a:t>ключові</a:t>
            </a:r>
            <a:r>
              <a:rPr lang="ru-RU" dirty="0"/>
              <a:t> </a:t>
            </a:r>
            <a:r>
              <a:rPr lang="ru-RU" dirty="0" err="1"/>
              <a:t>аспекти</a:t>
            </a:r>
            <a:r>
              <a:rPr lang="ru-RU" dirty="0"/>
              <a:t>, </a:t>
            </a:r>
            <a:r>
              <a:rPr lang="ru-RU" dirty="0" err="1"/>
              <a:t>важче</a:t>
            </a:r>
            <a:r>
              <a:rPr lang="ru-RU" dirty="0"/>
              <a:t> </a:t>
            </a:r>
            <a:r>
              <a:rPr lang="ru-RU" dirty="0" err="1"/>
              <a:t>виявити</a:t>
            </a:r>
            <a:r>
              <a:rPr lang="ru-RU" dirty="0"/>
              <a:t> редактору.</a:t>
            </a:r>
          </a:p>
          <a:p>
            <a:r>
              <a:rPr lang="ru-RU" dirty="0" err="1"/>
              <a:t>Повторні</a:t>
            </a:r>
            <a:r>
              <a:rPr lang="ru-RU" dirty="0"/>
              <a:t> </a:t>
            </a:r>
            <a:r>
              <a:rPr lang="ru-RU" dirty="0" err="1"/>
              <a:t>запити</a:t>
            </a:r>
            <a:r>
              <a:rPr lang="ru-RU" dirty="0"/>
              <a:t> для </a:t>
            </a:r>
            <a:r>
              <a:rPr lang="ru-RU" dirty="0" err="1"/>
              <a:t>уточнень</a:t>
            </a:r>
            <a:r>
              <a:rPr lang="ru-RU" dirty="0"/>
              <a:t> </a:t>
            </a:r>
            <a:r>
              <a:rPr lang="ru-RU" dirty="0" err="1"/>
              <a:t>забирають</a:t>
            </a:r>
            <a:r>
              <a:rPr lang="ru-RU" dirty="0"/>
              <a:t> час, а в </a:t>
            </a:r>
            <a:r>
              <a:rPr lang="ru-RU" dirty="0" err="1"/>
              <a:t>умовах</a:t>
            </a:r>
            <a:r>
              <a:rPr lang="ru-RU" dirty="0"/>
              <a:t> </a:t>
            </a:r>
            <a:r>
              <a:rPr lang="ru-RU" dirty="0" err="1"/>
              <a:t>дедлайнів</a:t>
            </a:r>
            <a:r>
              <a:rPr lang="ru-RU" dirty="0"/>
              <a:t> часто </a:t>
            </a:r>
            <a:r>
              <a:rPr lang="ru-RU" dirty="0" err="1"/>
              <a:t>стають</a:t>
            </a:r>
            <a:r>
              <a:rPr lang="ru-RU" dirty="0"/>
              <a:t> </a:t>
            </a:r>
            <a:r>
              <a:rPr lang="ru-RU" dirty="0" err="1"/>
              <a:t>неможливими</a:t>
            </a:r>
            <a:r>
              <a:rPr lang="ru-RU" dirty="0"/>
              <a:t>, тому редактор </a:t>
            </a:r>
            <a:r>
              <a:rPr lang="ru-RU" dirty="0" err="1"/>
              <a:t>мусить</a:t>
            </a:r>
            <a:r>
              <a:rPr lang="ru-RU" dirty="0"/>
              <a:t> </a:t>
            </a:r>
            <a:r>
              <a:rPr lang="ru-RU" dirty="0" err="1"/>
              <a:t>покладатися</a:t>
            </a:r>
            <a:r>
              <a:rPr lang="ru-RU" dirty="0"/>
              <a:t> на </a:t>
            </a:r>
            <a:r>
              <a:rPr lang="ru-RU" dirty="0" err="1"/>
              <a:t>якісну</a:t>
            </a:r>
            <a:r>
              <a:rPr lang="ru-RU" dirty="0"/>
              <a:t> </a:t>
            </a:r>
            <a:r>
              <a:rPr lang="ru-RU" dirty="0" err="1"/>
              <a:t>підготовку</a:t>
            </a:r>
            <a:r>
              <a:rPr lang="ru-RU" dirty="0"/>
              <a:t> </a:t>
            </a:r>
            <a:r>
              <a:rPr lang="ru-RU" dirty="0" err="1"/>
              <a:t>матеріалу</a:t>
            </a:r>
            <a:r>
              <a:rPr lang="ru-RU" dirty="0"/>
              <a:t>.</a:t>
            </a:r>
          </a:p>
        </p:txBody>
      </p:sp>
    </p:spTree>
    <p:extLst>
      <p:ext uri="{BB962C8B-B14F-4D97-AF65-F5344CB8AC3E}">
        <p14:creationId xmlns:p14="http://schemas.microsoft.com/office/powerpoint/2010/main" val="11512336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7EAA4D7-E7EB-43F9-96DD-7DBCCBC7CA99}"/>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A9B35912-B97B-48C7-9EE0-CB128343464B}"/>
              </a:ext>
            </a:extLst>
          </p:cNvPr>
          <p:cNvSpPr>
            <a:spLocks noGrp="1"/>
          </p:cNvSpPr>
          <p:nvPr>
            <p:ph idx="1"/>
          </p:nvPr>
        </p:nvSpPr>
        <p:spPr/>
        <p:txBody>
          <a:bodyPr/>
          <a:lstStyle/>
          <a:p>
            <a:r>
              <a:rPr lang="ru-RU" dirty="0" err="1"/>
              <a:t>Стилістична</a:t>
            </a:r>
            <a:r>
              <a:rPr lang="ru-RU" dirty="0"/>
              <a:t> правка та </a:t>
            </a:r>
            <a:r>
              <a:rPr lang="ru-RU" dirty="0" err="1"/>
              <a:t>виправлення</a:t>
            </a:r>
            <a:r>
              <a:rPr lang="ru-RU" dirty="0"/>
              <a:t> </a:t>
            </a:r>
            <a:r>
              <a:rPr lang="ru-RU" dirty="0" err="1"/>
              <a:t>пунктуації</a:t>
            </a:r>
            <a:r>
              <a:rPr lang="ru-RU" dirty="0"/>
              <a:t> — </a:t>
            </a:r>
            <a:r>
              <a:rPr lang="ru-RU" dirty="0" err="1"/>
              <a:t>частина</a:t>
            </a:r>
            <a:r>
              <a:rPr lang="ru-RU" dirty="0"/>
              <a:t> </a:t>
            </a:r>
            <a:r>
              <a:rPr lang="ru-RU" dirty="0" err="1"/>
              <a:t>роботи</a:t>
            </a:r>
            <a:r>
              <a:rPr lang="ru-RU" dirty="0"/>
              <a:t> редактора, але </a:t>
            </a:r>
            <a:r>
              <a:rPr lang="ru-RU" dirty="0" err="1"/>
              <a:t>повне</a:t>
            </a:r>
            <a:r>
              <a:rPr lang="ru-RU" dirty="0"/>
              <a:t> </a:t>
            </a:r>
            <a:r>
              <a:rPr lang="ru-RU" dirty="0" err="1"/>
              <a:t>переписування</a:t>
            </a:r>
            <a:r>
              <a:rPr lang="ru-RU" dirty="0"/>
              <a:t> </a:t>
            </a:r>
            <a:r>
              <a:rPr lang="ru-RU" dirty="0" err="1"/>
              <a:t>недбалого</a:t>
            </a:r>
            <a:r>
              <a:rPr lang="ru-RU" dirty="0"/>
              <a:t> тексту </a:t>
            </a:r>
            <a:r>
              <a:rPr lang="ru-RU" dirty="0" err="1"/>
              <a:t>неприпустиме</a:t>
            </a:r>
            <a:r>
              <a:rPr lang="ru-RU" dirty="0"/>
              <a:t>.</a:t>
            </a:r>
          </a:p>
          <a:p>
            <a:r>
              <a:rPr lang="ru-RU" dirty="0" err="1"/>
              <a:t>Недбалість</a:t>
            </a:r>
            <a:r>
              <a:rPr lang="ru-RU" dirty="0"/>
              <a:t> </a:t>
            </a:r>
            <a:r>
              <a:rPr lang="ru-RU" dirty="0" err="1"/>
              <a:t>журналіста</a:t>
            </a:r>
            <a:r>
              <a:rPr lang="ru-RU" dirty="0"/>
              <a:t> </a:t>
            </a:r>
            <a:r>
              <a:rPr lang="ru-RU" dirty="0" err="1"/>
              <a:t>може</a:t>
            </a:r>
            <a:r>
              <a:rPr lang="ru-RU" dirty="0"/>
              <a:t> </a:t>
            </a:r>
            <a:r>
              <a:rPr lang="ru-RU" dirty="0" err="1"/>
              <a:t>призвести</a:t>
            </a:r>
            <a:r>
              <a:rPr lang="ru-RU" dirty="0"/>
              <a:t> до </a:t>
            </a:r>
            <a:r>
              <a:rPr lang="ru-RU" dirty="0" err="1"/>
              <a:t>втрати</a:t>
            </a:r>
            <a:r>
              <a:rPr lang="ru-RU" dirty="0"/>
              <a:t> </a:t>
            </a:r>
            <a:r>
              <a:rPr lang="ru-RU" dirty="0" err="1"/>
              <a:t>вдалих</a:t>
            </a:r>
            <a:r>
              <a:rPr lang="ru-RU" dirty="0"/>
              <a:t> деталей у </a:t>
            </a:r>
            <a:r>
              <a:rPr lang="ru-RU" dirty="0" err="1"/>
              <a:t>матеріалі</a:t>
            </a:r>
            <a:r>
              <a:rPr lang="ru-RU" dirty="0"/>
              <a:t> </a:t>
            </a:r>
            <a:r>
              <a:rPr lang="ru-RU" dirty="0" err="1"/>
              <a:t>чи</a:t>
            </a:r>
            <a:r>
              <a:rPr lang="ru-RU" dirty="0"/>
              <a:t> </a:t>
            </a:r>
            <a:r>
              <a:rPr lang="ru-RU" dirty="0" err="1"/>
              <a:t>навіть</a:t>
            </a:r>
            <a:r>
              <a:rPr lang="ru-RU" dirty="0"/>
              <a:t> до </a:t>
            </a:r>
            <a:r>
              <a:rPr lang="ru-RU" dirty="0" err="1"/>
              <a:t>заміни</a:t>
            </a:r>
            <a:r>
              <a:rPr lang="ru-RU" dirty="0"/>
              <a:t> автора редактором на </a:t>
            </a:r>
            <a:r>
              <a:rPr lang="ru-RU" dirty="0" err="1"/>
              <a:t>більш</a:t>
            </a:r>
            <a:r>
              <a:rPr lang="ru-RU" dirty="0"/>
              <a:t> </a:t>
            </a:r>
            <a:r>
              <a:rPr lang="ru-RU" dirty="0" err="1"/>
              <a:t>відповідального</a:t>
            </a:r>
            <a:r>
              <a:rPr lang="ru-RU" dirty="0"/>
              <a:t>.</a:t>
            </a:r>
            <a:endParaRPr lang="uk-UA" dirty="0"/>
          </a:p>
          <a:p>
            <a:endParaRPr lang="uk-UA" dirty="0"/>
          </a:p>
        </p:txBody>
      </p:sp>
    </p:spTree>
    <p:extLst>
      <p:ext uri="{BB962C8B-B14F-4D97-AF65-F5344CB8AC3E}">
        <p14:creationId xmlns:p14="http://schemas.microsoft.com/office/powerpoint/2010/main" val="8615879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Презентація в ЗМІ</a:t>
            </a:r>
          </a:p>
        </p:txBody>
      </p:sp>
      <p:sp>
        <p:nvSpPr>
          <p:cNvPr id="3" name="Місце для вмісту 2"/>
          <p:cNvSpPr>
            <a:spLocks noGrp="1"/>
          </p:cNvSpPr>
          <p:nvPr>
            <p:ph idx="1"/>
          </p:nvPr>
        </p:nvSpPr>
        <p:spPr/>
        <p:txBody>
          <a:bodyPr>
            <a:normAutofit/>
          </a:bodyPr>
          <a:lstStyle/>
          <a:p>
            <a:pPr algn="just"/>
            <a:r>
              <a:rPr lang="uk-UA" dirty="0"/>
              <a:t>Кожен засіб масової інформації в Україні, як-от "День" чи "Радіо Свобода", має унікальні форми подачі: газети відрізняються від журналів, радіо — від телебачення чи сайтів, як "Українська правда".</a:t>
            </a:r>
          </a:p>
          <a:p>
            <a:pPr algn="just"/>
            <a:r>
              <a:rPr lang="uk-UA" dirty="0"/>
              <a:t>Газети варіюють презентацію через верстку (кількість шпальт: 4, 5 чи 6), оформлення заголовків (однакові чи різновисокі рядки) та вибір шрифтів (наприклад, гротеск, антиква, жирний, курсив).</a:t>
            </a:r>
          </a:p>
          <a:p>
            <a:pPr algn="just"/>
            <a:r>
              <a:rPr lang="uk-UA" dirty="0"/>
              <a:t>Ілюстративні засоби, такі як фото, карти, діаграми, карикатури чи буквиці, додають наочності, як це роблять у виданнях на кшталт "Газета по-українськи".</a:t>
            </a:r>
          </a:p>
        </p:txBody>
      </p:sp>
    </p:spTree>
    <p:extLst>
      <p:ext uri="{BB962C8B-B14F-4D97-AF65-F5344CB8AC3E}">
        <p14:creationId xmlns:p14="http://schemas.microsoft.com/office/powerpoint/2010/main" val="8350996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D059A99-CF16-4CAE-8809-69B2BBDF0A39}"/>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C9A2AF24-5824-47AD-85E7-ADBE41C5DF49}"/>
              </a:ext>
            </a:extLst>
          </p:cNvPr>
          <p:cNvSpPr>
            <a:spLocks noGrp="1"/>
          </p:cNvSpPr>
          <p:nvPr>
            <p:ph idx="1"/>
          </p:nvPr>
        </p:nvSpPr>
        <p:spPr/>
        <p:txBody>
          <a:bodyPr/>
          <a:lstStyle/>
          <a:p>
            <a:pPr algn="just"/>
            <a:r>
              <a:rPr lang="uk-UA" dirty="0"/>
              <a:t>Макетники регіональних видань, як "Волинь-нова", створюють профіль шпальт, обмежуючи простір для матеріалів журналістів залежно від тем та ілюстрацій.</a:t>
            </a:r>
          </a:p>
          <a:p>
            <a:pPr algn="just"/>
            <a:r>
              <a:rPr lang="uk-UA" dirty="0"/>
              <a:t>Виробничі аспекти, як формат, тип паперу чи кольоровий/чорно-білий друк, також визначають презентацію, наприклад, у "Львівській пошті".</a:t>
            </a:r>
          </a:p>
          <a:p>
            <a:endParaRPr lang="uk-UA" dirty="0"/>
          </a:p>
        </p:txBody>
      </p:sp>
    </p:spTree>
    <p:extLst>
      <p:ext uri="{BB962C8B-B14F-4D97-AF65-F5344CB8AC3E}">
        <p14:creationId xmlns:p14="http://schemas.microsoft.com/office/powerpoint/2010/main" val="25060313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Презентація в ЗМІ: радіо, телебачення, інтернет</a:t>
            </a:r>
          </a:p>
        </p:txBody>
      </p:sp>
      <p:sp>
        <p:nvSpPr>
          <p:cNvPr id="3" name="Місце для вмісту 2"/>
          <p:cNvSpPr>
            <a:spLocks noGrp="1"/>
          </p:cNvSpPr>
          <p:nvPr>
            <p:ph idx="1"/>
          </p:nvPr>
        </p:nvSpPr>
        <p:spPr/>
        <p:txBody>
          <a:bodyPr>
            <a:normAutofit/>
          </a:bodyPr>
          <a:lstStyle/>
          <a:p>
            <a:pPr algn="just"/>
            <a:r>
              <a:rPr lang="uk-UA" dirty="0"/>
              <a:t>На українському радіо, як-от "Радіо Свобода" чи "Громадське радіо", текст може читати один диктор або кілька, з використанням заяв, інтерв’ю, дискусій, шумів, музики чи акустичних сигналів для наочності.</a:t>
            </a:r>
          </a:p>
          <a:p>
            <a:pPr algn="just"/>
            <a:r>
              <a:rPr lang="uk-UA" dirty="0"/>
              <a:t>Радіопрограми, наприклад, "</a:t>
            </a:r>
            <a:r>
              <a:rPr lang="en-US" dirty="0"/>
              <a:t>UA: </a:t>
            </a:r>
            <a:r>
              <a:rPr lang="uk-UA" dirty="0"/>
              <a:t>Українське радіо", можуть бути у прямому ефірі чи записі, з музичним супроводом або ефектами, як луна чи темброві зміни, для пожвавлення матеріалу.</a:t>
            </a:r>
          </a:p>
        </p:txBody>
      </p:sp>
    </p:spTree>
    <p:extLst>
      <p:ext uri="{BB962C8B-B14F-4D97-AF65-F5344CB8AC3E}">
        <p14:creationId xmlns:p14="http://schemas.microsoft.com/office/powerpoint/2010/main" val="9152887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4004FEA-B325-4A72-B916-8BA311591BD2}"/>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8E165965-92A9-4D88-99A2-8E09095E0DA8}"/>
              </a:ext>
            </a:extLst>
          </p:cNvPr>
          <p:cNvSpPr>
            <a:spLocks noGrp="1"/>
          </p:cNvSpPr>
          <p:nvPr>
            <p:ph idx="1"/>
          </p:nvPr>
        </p:nvSpPr>
        <p:spPr/>
        <p:txBody>
          <a:bodyPr/>
          <a:lstStyle/>
          <a:p>
            <a:pPr algn="just"/>
            <a:r>
              <a:rPr lang="uk-UA" dirty="0"/>
              <a:t>Телебачення, як "1+1" чи "Суспільне", використовує дикторів у кадрі або за кадром, </a:t>
            </a:r>
            <a:r>
              <a:rPr lang="uk-UA" dirty="0" err="1"/>
              <a:t>врізки</a:t>
            </a:r>
            <a:r>
              <a:rPr lang="uk-UA" dirty="0"/>
              <a:t> (малюнки, написи), технології "</a:t>
            </a:r>
            <a:r>
              <a:rPr lang="en-US" dirty="0"/>
              <a:t>blue-box" </a:t>
            </a:r>
            <a:r>
              <a:rPr lang="uk-UA" dirty="0"/>
              <a:t>та електронні ефекти для створення ілюзій.</a:t>
            </a:r>
          </a:p>
          <a:p>
            <a:pPr algn="just"/>
            <a:r>
              <a:rPr lang="uk-UA" dirty="0"/>
              <a:t>В інтернеті, на платформах типу "Українська правда" чи "</a:t>
            </a:r>
            <a:r>
              <a:rPr lang="en-US" dirty="0" err="1"/>
              <a:t>hromadske</a:t>
            </a:r>
            <a:r>
              <a:rPr lang="en-US" dirty="0"/>
              <a:t>", </a:t>
            </a:r>
            <a:r>
              <a:rPr lang="uk-UA" dirty="0"/>
              <a:t>комбінуються текст, фото, відео, звук і анімація, що вимагає від журналістів нових навичок.</a:t>
            </a:r>
          </a:p>
          <a:p>
            <a:pPr algn="just"/>
            <a:r>
              <a:rPr lang="uk-UA" dirty="0"/>
              <a:t>Онлайн-журналістика, попри центральну роль тексту, активно розвиває мультимедійні формати для залучення аудиторії.</a:t>
            </a:r>
          </a:p>
          <a:p>
            <a:endParaRPr lang="uk-UA" dirty="0"/>
          </a:p>
        </p:txBody>
      </p:sp>
    </p:spTree>
    <p:extLst>
      <p:ext uri="{BB962C8B-B14F-4D97-AF65-F5344CB8AC3E}">
        <p14:creationId xmlns:p14="http://schemas.microsoft.com/office/powerpoint/2010/main" val="39755535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Організація та планування в журналістиці</a:t>
            </a:r>
          </a:p>
        </p:txBody>
      </p:sp>
      <p:sp>
        <p:nvSpPr>
          <p:cNvPr id="3" name="Місце для вмісту 2"/>
          <p:cNvSpPr>
            <a:spLocks noGrp="1"/>
          </p:cNvSpPr>
          <p:nvPr>
            <p:ph idx="1"/>
          </p:nvPr>
        </p:nvSpPr>
        <p:spPr/>
        <p:txBody>
          <a:bodyPr>
            <a:normAutofit/>
          </a:bodyPr>
          <a:lstStyle/>
          <a:p>
            <a:pPr algn="just"/>
            <a:r>
              <a:rPr lang="uk-UA" dirty="0"/>
              <a:t>Журналістські продукти в Україні, як-от статті в "Дні" чи передачі на "Суспільному", створюються редакційними командами, а не окремими журналістами.</a:t>
            </a:r>
          </a:p>
          <a:p>
            <a:pPr algn="just"/>
            <a:r>
              <a:rPr lang="uk-UA" dirty="0"/>
              <a:t>У редакціях, наприклад, "</a:t>
            </a:r>
            <a:r>
              <a:rPr lang="uk-UA" dirty="0" err="1"/>
              <a:t>Новинарні</a:t>
            </a:r>
            <a:r>
              <a:rPr lang="uk-UA" dirty="0"/>
              <a:t>" чи "Радіо Свобода", організація включає планування тематики випусків, розробку нових концепцій та координацію між підрозділами.</a:t>
            </a:r>
          </a:p>
          <a:p>
            <a:pPr algn="just"/>
            <a:r>
              <a:rPr lang="uk-UA" dirty="0"/>
              <a:t>На нарадах у виданнях, як "Українська правда", здійснюється коротко- чи довготермінове планування, а також встановлюються контакти з позаштатними авторами.</a:t>
            </a:r>
          </a:p>
        </p:txBody>
      </p:sp>
    </p:spTree>
    <p:extLst>
      <p:ext uri="{BB962C8B-B14F-4D97-AF65-F5344CB8AC3E}">
        <p14:creationId xmlns:p14="http://schemas.microsoft.com/office/powerpoint/2010/main" val="4096271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92500" lnSpcReduction="20000"/>
          </a:bodyPr>
          <a:lstStyle/>
          <a:p>
            <a:pPr algn="just"/>
            <a:r>
              <a:rPr lang="uk-UA" dirty="0"/>
              <a:t>Журналістом може вважатися той, хто має бажання працювати в цій сфері, адже професія не має чіткого визначення чи кваліфікаційних вимог.</a:t>
            </a:r>
          </a:p>
          <a:p>
            <a:pPr algn="just"/>
            <a:r>
              <a:rPr lang="uk-UA" dirty="0"/>
              <a:t>За даними Національної спілки журналістів України (НСЖУ), станом на 2024 рік, спілка об'єднує тисячі членів, але точна загальна кількість професійних журналістів не фіксується офіційно; оцінки варіюються від 10-15 тисяч активних </a:t>
            </a:r>
            <a:r>
              <a:rPr lang="uk-UA" dirty="0" err="1"/>
              <a:t>медійників</a:t>
            </a:r>
            <a:r>
              <a:rPr lang="uk-UA" dirty="0"/>
              <a:t>, враховуючи акредитації та опитування.</a:t>
            </a:r>
          </a:p>
          <a:p>
            <a:pPr algn="just"/>
            <a:r>
              <a:rPr lang="uk-UA" dirty="0"/>
              <a:t>Журналісти забезпечують інформування та коментування подій, сприяючи виконанню завдань засобів масової інформації.</a:t>
            </a:r>
          </a:p>
          <a:p>
            <a:pPr algn="just"/>
            <a:r>
              <a:rPr lang="uk-UA" dirty="0"/>
              <a:t>Через поділ праці та спеціалізацію описати типового журналіста складно, але їхня мета — створювати інформаційні продукти для громадськості.</a:t>
            </a:r>
          </a:p>
          <a:p>
            <a:pPr algn="just"/>
            <a:r>
              <a:rPr lang="uk-UA" dirty="0"/>
              <a:t>Детальніше про сфери діяльності журналістів — у відповідному розділі презентації.</a:t>
            </a:r>
          </a:p>
        </p:txBody>
      </p:sp>
    </p:spTree>
    <p:extLst>
      <p:ext uri="{BB962C8B-B14F-4D97-AF65-F5344CB8AC3E}">
        <p14:creationId xmlns:p14="http://schemas.microsoft.com/office/powerpoint/2010/main" val="17299452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CD2C3D3-05E7-48AE-9740-A01B46E2638C}"/>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C8A20504-2FD3-4710-A641-292F7DFF2770}"/>
              </a:ext>
            </a:extLst>
          </p:cNvPr>
          <p:cNvSpPr>
            <a:spLocks noGrp="1"/>
          </p:cNvSpPr>
          <p:nvPr>
            <p:ph idx="1"/>
          </p:nvPr>
        </p:nvSpPr>
        <p:spPr/>
        <p:txBody>
          <a:bodyPr/>
          <a:lstStyle/>
          <a:p>
            <a:pPr algn="just"/>
            <a:r>
              <a:rPr lang="uk-UA" dirty="0"/>
              <a:t>Контакти з аудиторією стають ключовими: редакції, як "</a:t>
            </a:r>
            <a:r>
              <a:rPr lang="en-US" dirty="0" err="1"/>
              <a:t>hromadske</a:t>
            </a:r>
            <a:r>
              <a:rPr lang="en-US" dirty="0"/>
              <a:t>", </a:t>
            </a:r>
            <a:r>
              <a:rPr lang="uk-UA" dirty="0"/>
              <a:t>обслуговують гарячі лінії, читацькі листи та взаємодіють через інтернет.</a:t>
            </a:r>
          </a:p>
          <a:p>
            <a:pPr algn="just"/>
            <a:r>
              <a:rPr lang="uk-UA" dirty="0"/>
              <a:t>У багатьох українських ЗМІ, наприклад, "Лівий берег", є посада редактора з прав читачів, який обробляє скарги, запити та пропозиції аудиторії.</a:t>
            </a:r>
          </a:p>
          <a:p>
            <a:endParaRPr lang="uk-UA" dirty="0"/>
          </a:p>
        </p:txBody>
      </p:sp>
    </p:spTree>
    <p:extLst>
      <p:ext uri="{BB962C8B-B14F-4D97-AF65-F5344CB8AC3E}">
        <p14:creationId xmlns:p14="http://schemas.microsoft.com/office/powerpoint/2010/main" val="32709356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Регулярні редакційні наради в ЗМІ</a:t>
            </a:r>
          </a:p>
        </p:txBody>
      </p:sp>
      <p:sp>
        <p:nvSpPr>
          <p:cNvPr id="3" name="Місце для вмісту 2"/>
          <p:cNvSpPr>
            <a:spLocks noGrp="1"/>
          </p:cNvSpPr>
          <p:nvPr>
            <p:ph idx="1"/>
          </p:nvPr>
        </p:nvSpPr>
        <p:spPr/>
        <p:txBody>
          <a:bodyPr>
            <a:normAutofit/>
          </a:bodyPr>
          <a:lstStyle/>
          <a:p>
            <a:r>
              <a:rPr lang="uk-UA" dirty="0"/>
              <a:t>В українських щоденних виданнях, як-от "Українська правда" чи "День", редакційні наради зазвичай проводяться двічі на день для координації роботи відділів.</a:t>
            </a:r>
          </a:p>
          <a:p>
            <a:r>
              <a:rPr lang="uk-UA" dirty="0"/>
              <a:t>На ранковій нараді, наприклад, у "</a:t>
            </a:r>
            <a:r>
              <a:rPr lang="uk-UA" dirty="0" err="1"/>
              <a:t>Новинарні</a:t>
            </a:r>
            <a:r>
              <a:rPr lang="uk-UA" dirty="0"/>
              <a:t>", керівники відділів презентують ключові теми, обговорюють авторів коментарів і уникають дублювання, коли кілька відділів працюють над однією подією.</a:t>
            </a:r>
          </a:p>
          <a:p>
            <a:r>
              <a:rPr lang="uk-UA" dirty="0"/>
              <a:t>.</a:t>
            </a:r>
          </a:p>
        </p:txBody>
      </p:sp>
    </p:spTree>
    <p:extLst>
      <p:ext uri="{BB962C8B-B14F-4D97-AF65-F5344CB8AC3E}">
        <p14:creationId xmlns:p14="http://schemas.microsoft.com/office/powerpoint/2010/main" val="19056303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C57C33F-DEEC-4493-B12A-F152805E759D}"/>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DC5AE343-0DA7-4BBE-8FF0-473973DE3CEF}"/>
              </a:ext>
            </a:extLst>
          </p:cNvPr>
          <p:cNvSpPr>
            <a:spLocks noGrp="1"/>
          </p:cNvSpPr>
          <p:nvPr>
            <p:ph idx="1"/>
          </p:nvPr>
        </p:nvSpPr>
        <p:spPr/>
        <p:txBody>
          <a:bodyPr/>
          <a:lstStyle/>
          <a:p>
            <a:r>
              <a:rPr lang="uk-UA" dirty="0"/>
              <a:t>Ввечері, перед здачею номера до друку чи публікацією онлайн, як у "Лівому березі", затверджується дизайн головної сторінки та ключові заголовки.</a:t>
            </a:r>
          </a:p>
          <a:p>
            <a:r>
              <a:rPr lang="uk-UA" dirty="0"/>
              <a:t>Подібно працюють телевізійні редакції, наприклад, "Суспільне", де щоденні онлайн-наради координують теми вечірніх випусків новин, таких як "Новини" чи "Підсумки дня".</a:t>
            </a:r>
          </a:p>
          <a:p>
            <a:r>
              <a:rPr lang="uk-UA" dirty="0"/>
              <a:t>Наради також включають критичний аналіз попередніх матеріалів і обмін інформацією між колегами для підвищення якості контенту</a:t>
            </a:r>
          </a:p>
        </p:txBody>
      </p:sp>
    </p:spTree>
    <p:extLst>
      <p:ext uri="{BB962C8B-B14F-4D97-AF65-F5344CB8AC3E}">
        <p14:creationId xmlns:p14="http://schemas.microsoft.com/office/powerpoint/2010/main" val="11551717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Основні завдання з менеджменту </a:t>
            </a:r>
          </a:p>
        </p:txBody>
      </p:sp>
      <p:sp>
        <p:nvSpPr>
          <p:cNvPr id="3" name="Місце для вмісту 2"/>
          <p:cNvSpPr>
            <a:spLocks noGrp="1"/>
          </p:cNvSpPr>
          <p:nvPr>
            <p:ph idx="1"/>
          </p:nvPr>
        </p:nvSpPr>
        <p:spPr/>
        <p:txBody>
          <a:bodyPr>
            <a:normAutofit/>
          </a:bodyPr>
          <a:lstStyle/>
          <a:p>
            <a:pPr algn="just"/>
            <a:r>
              <a:rPr lang="uk-UA" dirty="0"/>
              <a:t>покладаються на головних редакторів та керівників відділів – їм часто бракує часу, щоб зібрати інформацію для власних матеріалів та написати їх. Однак і окремі редактори повинні координувати свою роботу та завжди працювати у команді: у газетах та журналах – з макетниками шпальт, на телебаченні – з операторами та монтажерами.</a:t>
            </a:r>
          </a:p>
          <a:p>
            <a:pPr algn="just"/>
            <a:r>
              <a:rPr lang="uk-UA" dirty="0">
                <a:solidFill>
                  <a:srgbClr val="FFFF00"/>
                </a:solidFill>
              </a:rPr>
              <a:t>Вільні (позаштатні) журналісти </a:t>
            </a:r>
            <a:r>
              <a:rPr lang="uk-UA" dirty="0"/>
              <a:t>мають постійно підтримувати контакти з редакціями, встановлювати та розвивати нові зв’язки. Адже вони залежать від ринкової реалізації результатів своєї праці. Співпраця з журналістським бюро може зробити роботу успішнішою та сприяти зменшенню витрат. </a:t>
            </a:r>
          </a:p>
        </p:txBody>
      </p:sp>
    </p:spTree>
    <p:extLst>
      <p:ext uri="{BB962C8B-B14F-4D97-AF65-F5344CB8AC3E}">
        <p14:creationId xmlns:p14="http://schemas.microsoft.com/office/powerpoint/2010/main" val="29093094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Сфери діяльності журналістів</a:t>
            </a:r>
          </a:p>
        </p:txBody>
      </p:sp>
      <p:sp>
        <p:nvSpPr>
          <p:cNvPr id="3" name="Місце для вмісту 2"/>
          <p:cNvSpPr>
            <a:spLocks noGrp="1"/>
          </p:cNvSpPr>
          <p:nvPr>
            <p:ph idx="1"/>
          </p:nvPr>
        </p:nvSpPr>
        <p:spPr/>
        <p:txBody>
          <a:bodyPr>
            <a:normAutofit/>
          </a:bodyPr>
          <a:lstStyle/>
          <a:p>
            <a:r>
              <a:rPr lang="uk-UA" dirty="0"/>
              <a:t>Журналістика охоплює широкий спектр професійних напрямів, кожен з яких має свої особливості та вимоги. Журналісти працюють у різних медіа, таких як преса, радіо, телебачення, онлайн-платформи та інформаційні агенції. </a:t>
            </a:r>
          </a:p>
          <a:p>
            <a:r>
              <a:rPr lang="uk-UA" dirty="0"/>
              <a:t>Їхня діяльність включає збирання, обробку та поширення інформації для широкої аудиторії.</a:t>
            </a:r>
          </a:p>
          <a:p>
            <a:r>
              <a:rPr lang="uk-UA" dirty="0"/>
              <a:t>Професія вимагає навичок критичного мислення, аналітичного підходу та вміння працювати в умовах обмеженого часу. </a:t>
            </a:r>
          </a:p>
          <a:p>
            <a:r>
              <a:rPr lang="uk-UA" dirty="0"/>
              <a:t>Журналісти часто спеціалізуються в певних галузях, таких як політика, економіка, культура чи спорт.</a:t>
            </a:r>
          </a:p>
        </p:txBody>
      </p:sp>
    </p:spTree>
    <p:extLst>
      <p:ext uri="{BB962C8B-B14F-4D97-AF65-F5344CB8AC3E}">
        <p14:creationId xmlns:p14="http://schemas.microsoft.com/office/powerpoint/2010/main" val="25635948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a:xfrm>
            <a:off x="955964" y="2052918"/>
            <a:ext cx="9093889" cy="4613889"/>
          </a:xfrm>
        </p:spPr>
        <p:txBody>
          <a:bodyPr>
            <a:normAutofit/>
          </a:bodyPr>
          <a:lstStyle/>
          <a:p>
            <a:r>
              <a:rPr lang="uk-UA" dirty="0"/>
              <a:t>Робота журналіста передбачає постійну взаємодію з джерелами інформації, від офіційних осіб до звичайних громадян. </a:t>
            </a:r>
          </a:p>
          <a:p>
            <a:r>
              <a:rPr lang="uk-UA" dirty="0"/>
              <a:t>Вони створюють репортажі, інтерв’ю, аналітичні статті, які допомагають формувати суспільну думку. </a:t>
            </a:r>
          </a:p>
          <a:p>
            <a:r>
              <a:rPr lang="uk-UA" dirty="0"/>
              <a:t>Важливою частиною їхньої діяльності є перевірка фактів, щоб забезпечити достовірність матеріалу. </a:t>
            </a:r>
          </a:p>
          <a:p>
            <a:r>
              <a:rPr lang="uk-UA" dirty="0"/>
              <a:t>Журналісти також адаптуються до нових технологій, таких як соціальні мережі та мультимедійні платформи. Їхня роль у суспільстві полягає у висвітленні подій та підтримці демократичних процесів.</a:t>
            </a:r>
          </a:p>
          <a:p>
            <a:endParaRPr lang="uk-UA" dirty="0"/>
          </a:p>
        </p:txBody>
      </p:sp>
    </p:spTree>
    <p:extLst>
      <p:ext uri="{BB962C8B-B14F-4D97-AF65-F5344CB8AC3E}">
        <p14:creationId xmlns:p14="http://schemas.microsoft.com/office/powerpoint/2010/main" val="38386476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E5AF557-39E6-4E4F-B6D8-DD640EC3B93B}"/>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DB1BB464-18DC-4B0E-BD72-5D961BF66309}"/>
              </a:ext>
            </a:extLst>
          </p:cNvPr>
          <p:cNvSpPr>
            <a:spLocks noGrp="1"/>
          </p:cNvSpPr>
          <p:nvPr>
            <p:ph idx="1"/>
          </p:nvPr>
        </p:nvSpPr>
        <p:spPr/>
        <p:txBody>
          <a:bodyPr/>
          <a:lstStyle/>
          <a:p>
            <a:r>
              <a:rPr lang="uk-UA" dirty="0"/>
              <a:t>Етика журналістики відіграє ключову роль у всіх сферах діяльності. Журналісти повинні дотримуватися принципів об’єктивності, неупередженості та поваги до </a:t>
            </a:r>
            <a:r>
              <a:rPr lang="uk-UA" dirty="0" err="1"/>
              <a:t>приватності</a:t>
            </a:r>
            <a:r>
              <a:rPr lang="uk-UA" dirty="0"/>
              <a:t>. </a:t>
            </a:r>
          </a:p>
          <a:p>
            <a:r>
              <a:rPr lang="uk-UA" dirty="0"/>
              <a:t>Вони часто стикаються з викликами, такими як цензура чи тиск із боку влади або бізнесу. </a:t>
            </a:r>
          </a:p>
          <a:p>
            <a:r>
              <a:rPr lang="uk-UA" dirty="0"/>
              <a:t>Професія вимагає гнучкості, адже журналісти можуть працювати як у редакціях, так і на фрілансі. </a:t>
            </a:r>
          </a:p>
          <a:p>
            <a:r>
              <a:rPr lang="uk-UA" dirty="0"/>
              <a:t>У сучасному світі їхня робота залишається незамінною для інформування суспільства.</a:t>
            </a:r>
          </a:p>
          <a:p>
            <a:endParaRPr lang="uk-UA" dirty="0"/>
          </a:p>
        </p:txBody>
      </p:sp>
    </p:spTree>
    <p:extLst>
      <p:ext uri="{BB962C8B-B14F-4D97-AF65-F5344CB8AC3E}">
        <p14:creationId xmlns:p14="http://schemas.microsoft.com/office/powerpoint/2010/main" val="23825751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70000" lnSpcReduction="20000"/>
          </a:bodyPr>
          <a:lstStyle/>
          <a:p>
            <a:r>
              <a:rPr lang="uk-UA" b="1" dirty="0"/>
              <a:t>Преса</a:t>
            </a:r>
          </a:p>
          <a:p>
            <a:r>
              <a:rPr lang="uk-UA" dirty="0"/>
              <a:t>Преса є однією з найстаріших форм журналістики, що включає газети, журнали та онлайн-видання. Журналісти преси пишуть статті, репортажі, колонки, які охоплюють різноманітні теми – від політики до культури. Вони працюють у редакціях, де тісно співпрацюють із редакторами, дизайнерами та фотографами. Робота в пресі вимагає вміння створювати якісний текст, який привертає увагу читача. Кожен матеріал проходить кілька етапів редагування перед публікацією.</a:t>
            </a:r>
          </a:p>
          <a:p>
            <a:r>
              <a:rPr lang="uk-UA" dirty="0"/>
              <a:t>Журналісти преси часто спеціалізуються на певних темах, таких як </a:t>
            </a:r>
            <a:r>
              <a:rPr lang="uk-UA" dirty="0" err="1"/>
              <a:t>розслідувальна</a:t>
            </a:r>
            <a:r>
              <a:rPr lang="uk-UA" dirty="0"/>
              <a:t> журналістика чи репортажі з місця подій. Вони проводять інтерв’ю, аналізують документи та відвідують події, щоб зібрати матеріал. Важливим аспектом є вміння працювати з </a:t>
            </a:r>
            <a:r>
              <a:rPr lang="uk-UA" dirty="0" err="1"/>
              <a:t>дедлайнами</a:t>
            </a:r>
            <a:r>
              <a:rPr lang="uk-UA" dirty="0"/>
              <a:t>, адже преса часто має чіткі графіки випусків. Онлайн-преса додає нові виклики, такі як необхідність швидкого реагування на події. Журналісти також використовують </a:t>
            </a:r>
            <a:r>
              <a:rPr lang="en-US" dirty="0"/>
              <a:t>SEO-</a:t>
            </a:r>
            <a:r>
              <a:rPr lang="uk-UA" dirty="0"/>
              <a:t>оптимізацію для підвищення видимості своїх матеріалів.</a:t>
            </a:r>
          </a:p>
          <a:p>
            <a:r>
              <a:rPr lang="uk-UA" dirty="0"/>
              <a:t>У сучасній пресі дедалі більше уваги приділяється мультимедійним форматам, таким як </a:t>
            </a:r>
            <a:r>
              <a:rPr lang="uk-UA" dirty="0" err="1"/>
              <a:t>інфографіка</a:t>
            </a:r>
            <a:r>
              <a:rPr lang="uk-UA" dirty="0"/>
              <a:t> чи відео. Журналісти повинні бути готовими до змін у технологіях і вподобаннях аудиторії. Вони також стикаються з проблемами, такими як зменшення тиражів друкованих видань. Проте преса залишається важливим джерелом глибокого аналізу та якісного контенту. Журналісти преси відіграють ключову роль у формуванні суспільного дискурсу.</a:t>
            </a:r>
          </a:p>
          <a:p>
            <a:endParaRPr lang="uk-UA" dirty="0"/>
          </a:p>
        </p:txBody>
      </p:sp>
    </p:spTree>
    <p:extLst>
      <p:ext uri="{BB962C8B-B14F-4D97-AF65-F5344CB8AC3E}">
        <p14:creationId xmlns:p14="http://schemas.microsoft.com/office/powerpoint/2010/main" val="32299232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a:bodyPr>
          <a:lstStyle/>
          <a:p>
            <a:r>
              <a:rPr lang="uk-UA" b="1" dirty="0"/>
              <a:t>Радіо та телебачення</a:t>
            </a:r>
          </a:p>
          <a:p>
            <a:r>
              <a:rPr lang="uk-UA" dirty="0"/>
              <a:t>Радіо та телебачення є динамічними сферами журналістики, що поєднують текст, звук та візуальні елементи. Журналісти в цих медіа створюють репортажі, ведуть програми та беруть інтерв’ю в прямому ефірі. Їхня робота вимагає чіткої дикції, харизми та вміння імпровізувати. На радіо акцент робиться на </a:t>
            </a:r>
            <a:r>
              <a:rPr lang="uk-UA" dirty="0" err="1"/>
              <a:t>аудіоформат</a:t>
            </a:r>
            <a:r>
              <a:rPr lang="uk-UA" dirty="0"/>
              <a:t>, де голос і звуковий супровід відіграють ключову роль. Телебачення додає візуальний компонент, що вимагає навичок роботи перед камерою.</a:t>
            </a:r>
          </a:p>
          <a:p>
            <a:endParaRPr lang="uk-UA" dirty="0"/>
          </a:p>
        </p:txBody>
      </p:sp>
    </p:spTree>
    <p:extLst>
      <p:ext uri="{BB962C8B-B14F-4D97-AF65-F5344CB8AC3E}">
        <p14:creationId xmlns:p14="http://schemas.microsoft.com/office/powerpoint/2010/main" val="8300418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D6DB423-4788-402E-823A-85ADD042453D}"/>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4FF21C90-A9FA-4848-80B1-9D926E5D131F}"/>
              </a:ext>
            </a:extLst>
          </p:cNvPr>
          <p:cNvSpPr>
            <a:spLocks noGrp="1"/>
          </p:cNvSpPr>
          <p:nvPr>
            <p:ph idx="1"/>
          </p:nvPr>
        </p:nvSpPr>
        <p:spPr/>
        <p:txBody>
          <a:bodyPr>
            <a:normAutofit fontScale="92500" lnSpcReduction="20000"/>
          </a:bodyPr>
          <a:lstStyle/>
          <a:p>
            <a:pPr algn="just"/>
            <a:r>
              <a:rPr lang="uk-UA" dirty="0"/>
              <a:t>Робота на радіо чи телебаченні часто пов’язана з напруженим графіком і необхідністю швидкого реагування на події. Журналісти готують сценарії, але також повинні бути готові до незапланованих ситуацій. Вони співпрацюють із режисерами, операторами та звукорежисерами для створення якісного контенту. Важливою є здатність адаптувати матеріал до формату передачі, будь то короткий новинний сюжет чи розгорнуте ток-шоу. Технологічні інновації, як-от </a:t>
            </a:r>
            <a:r>
              <a:rPr lang="uk-UA" dirty="0" err="1"/>
              <a:t>стрімінгові</a:t>
            </a:r>
            <a:r>
              <a:rPr lang="uk-UA" dirty="0"/>
              <a:t> платформи, розширюють можливості цих медіа.</a:t>
            </a:r>
          </a:p>
          <a:p>
            <a:pPr algn="just"/>
            <a:r>
              <a:rPr lang="uk-UA" dirty="0"/>
              <a:t>Журналісти радіо та телебачення часто стають впізнаваними особами, що додає відповідальності за їхні слова та дії. Вони повинні дотримуватися етичних стандартів, адже їхній контент досягає широкої аудиторії. Робота в прямому ефірі вимагає високого рівня концентрації та </a:t>
            </a:r>
            <a:r>
              <a:rPr lang="uk-UA" dirty="0" err="1"/>
              <a:t>стресостійкості</a:t>
            </a:r>
            <a:r>
              <a:rPr lang="uk-UA" dirty="0"/>
              <a:t>. Ці сфери також активно інтегрують соціальні мережі для взаємодії з аудиторією. Радіо та телебачення залишаються потужними інструментами впливу на суспільство.</a:t>
            </a:r>
          </a:p>
          <a:p>
            <a:endParaRPr lang="uk-UA" dirty="0"/>
          </a:p>
        </p:txBody>
      </p:sp>
    </p:spTree>
    <p:extLst>
      <p:ext uri="{BB962C8B-B14F-4D97-AF65-F5344CB8AC3E}">
        <p14:creationId xmlns:p14="http://schemas.microsoft.com/office/powerpoint/2010/main" val="297391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Збирання та дослідження матеріалу, документація</a:t>
            </a:r>
          </a:p>
        </p:txBody>
      </p:sp>
      <p:sp>
        <p:nvSpPr>
          <p:cNvPr id="3" name="Місце для вмісту 2"/>
          <p:cNvSpPr>
            <a:spLocks noGrp="1"/>
          </p:cNvSpPr>
          <p:nvPr>
            <p:ph idx="1"/>
          </p:nvPr>
        </p:nvSpPr>
        <p:spPr/>
        <p:txBody>
          <a:bodyPr>
            <a:normAutofit/>
          </a:bodyPr>
          <a:lstStyle/>
          <a:p>
            <a:pPr algn="just"/>
            <a:r>
              <a:rPr lang="uk-UA" dirty="0"/>
              <a:t>Збирання та дослідження матеріалу — ключові аспекти роботи журналіста, які часто важливіші за вміння писати, адже саме вони забезпечують достовірність інформації. </a:t>
            </a:r>
          </a:p>
          <a:p>
            <a:pPr algn="just"/>
            <a:r>
              <a:rPr lang="uk-UA" dirty="0"/>
              <a:t>Пошук і дослідження матеріалу — одні з найцікавіших завдань у журналістиці.</a:t>
            </a:r>
          </a:p>
          <a:p>
            <a:pPr algn="just"/>
            <a:r>
              <a:rPr lang="uk-UA" dirty="0"/>
              <a:t>Вирішальне значення має здатність точно фіксувати побачене й почуте, уникаючи вигадки, притаманної письменникам.</a:t>
            </a:r>
          </a:p>
        </p:txBody>
      </p:sp>
    </p:spTree>
    <p:extLst>
      <p:ext uri="{BB962C8B-B14F-4D97-AF65-F5344CB8AC3E}">
        <p14:creationId xmlns:p14="http://schemas.microsoft.com/office/powerpoint/2010/main" val="39771018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a:bodyPr>
          <a:lstStyle/>
          <a:p>
            <a:r>
              <a:rPr lang="uk-UA" b="1" dirty="0" err="1"/>
              <a:t>Мультимедії</a:t>
            </a:r>
            <a:endParaRPr lang="uk-UA" b="1" dirty="0"/>
          </a:p>
          <a:p>
            <a:pPr algn="just"/>
            <a:r>
              <a:rPr lang="uk-UA" dirty="0"/>
              <a:t>Мультимедійна журналістика поєднує текст, аудіо, відео, графіку та інтерактивні елементи для створення контенту. Журналісти в цій сфері використовують цифрові платформи, такі як </a:t>
            </a:r>
            <a:r>
              <a:rPr lang="uk-UA" dirty="0" err="1"/>
              <a:t>вебсайти</a:t>
            </a:r>
            <a:r>
              <a:rPr lang="uk-UA" dirty="0"/>
              <a:t>, соціальні мережі та додатки. Вони створюють інтерактивні історії, які дозволяють аудиторії глибше зануритися в матеріал. Робота вимагає знання сучасних технологій, таких як </a:t>
            </a:r>
            <a:r>
              <a:rPr lang="uk-UA" dirty="0" err="1"/>
              <a:t>відеомонтаж</a:t>
            </a:r>
            <a:r>
              <a:rPr lang="uk-UA" dirty="0"/>
              <a:t> чи створення інфографіки. Мультимедійні </a:t>
            </a:r>
            <a:r>
              <a:rPr lang="uk-UA" dirty="0" err="1"/>
              <a:t>проєкти</a:t>
            </a:r>
            <a:r>
              <a:rPr lang="uk-UA" dirty="0"/>
              <a:t> часто є результатом командної роботи кількох спеціалістів.</a:t>
            </a:r>
          </a:p>
        </p:txBody>
      </p:sp>
    </p:spTree>
    <p:extLst>
      <p:ext uri="{BB962C8B-B14F-4D97-AF65-F5344CB8AC3E}">
        <p14:creationId xmlns:p14="http://schemas.microsoft.com/office/powerpoint/2010/main" val="29652167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CD9F0A2-D26E-486F-A7BA-E5CA6EB393FE}"/>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36A49174-A49D-4A1A-A52C-ADF5285C90D0}"/>
              </a:ext>
            </a:extLst>
          </p:cNvPr>
          <p:cNvSpPr>
            <a:spLocks noGrp="1"/>
          </p:cNvSpPr>
          <p:nvPr>
            <p:ph idx="1"/>
          </p:nvPr>
        </p:nvSpPr>
        <p:spPr/>
        <p:txBody>
          <a:bodyPr>
            <a:normAutofit fontScale="92500" lnSpcReduction="20000"/>
          </a:bodyPr>
          <a:lstStyle/>
          <a:p>
            <a:pPr algn="just"/>
            <a:r>
              <a:rPr lang="uk-UA" dirty="0"/>
              <a:t>Мультимедійні журналісти адаптують контент до різних пристроїв, таких як смартфони, планшети чи комп’ютери. Вони використовують інструменти аналітики для оцінки популярності матеріалів і взаємодії з аудиторією. Важливим аспектом є створення візуально привабливого контенту, який легко сприймається. Ця сфера дозволяє експериментувати з форматами, наприклад, подкастами чи віртуальною реальністю. Журналісти також повинні стежити за трендами в цифрових технологіях.</a:t>
            </a:r>
          </a:p>
          <a:p>
            <a:pPr algn="just"/>
            <a:r>
              <a:rPr lang="uk-UA" dirty="0"/>
              <a:t>Мультимедійна журналістика відкриває нові можливості для залучення аудиторії, але вимагає багатозадачності. Журналісти часто поєднують ролі репортера, оператора та монтажера. Вони стикаються з викликами, такими як необхідність швидкого освоєння нових інструментів. Етика залишається ключовою, адже мультимедійний контент може швидко поширюватися в мережі. Ця сфера продовжує розвиватися, пропонуючи нові способи розповіді історій.</a:t>
            </a:r>
          </a:p>
          <a:p>
            <a:endParaRPr lang="uk-UA" dirty="0"/>
          </a:p>
        </p:txBody>
      </p:sp>
    </p:spTree>
    <p:extLst>
      <p:ext uri="{BB962C8B-B14F-4D97-AF65-F5344CB8AC3E}">
        <p14:creationId xmlns:p14="http://schemas.microsoft.com/office/powerpoint/2010/main" val="34792328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a:bodyPr>
          <a:lstStyle/>
          <a:p>
            <a:r>
              <a:rPr lang="uk-UA" b="1" dirty="0"/>
              <a:t>Агенції новин та інформаційні служби</a:t>
            </a:r>
          </a:p>
          <a:p>
            <a:r>
              <a:rPr lang="uk-UA" dirty="0"/>
              <a:t>Агенції новин та інформаційні служби є основним джерелом швидкої та достовірної інформації для інших медіа. Журналісти в цій сфері працюють над створенням коротких, точних повідомлень про події в усьому світі. Їхня робота вимагає оперативності, адже агенції часто першими повідомляють про важливі новини. Вони співпрацюють із редакціями газет, телеканалів і онлайн-платформ, надаючи їм матеріали. Ключовим завданням є забезпечення точності та неупередженості інформації.</a:t>
            </a:r>
          </a:p>
          <a:p>
            <a:endParaRPr lang="uk-UA" dirty="0"/>
          </a:p>
        </p:txBody>
      </p:sp>
    </p:spTree>
    <p:extLst>
      <p:ext uri="{BB962C8B-B14F-4D97-AF65-F5344CB8AC3E}">
        <p14:creationId xmlns:p14="http://schemas.microsoft.com/office/powerpoint/2010/main" val="2447771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E3BC7B-B4A5-4F4D-A351-A628C53E65D8}"/>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FC1C2F45-B360-4F1F-A682-FAAB81F6EA65}"/>
              </a:ext>
            </a:extLst>
          </p:cNvPr>
          <p:cNvSpPr>
            <a:spLocks noGrp="1"/>
          </p:cNvSpPr>
          <p:nvPr>
            <p:ph idx="1"/>
          </p:nvPr>
        </p:nvSpPr>
        <p:spPr/>
        <p:txBody>
          <a:bodyPr>
            <a:normAutofit lnSpcReduction="10000"/>
          </a:bodyPr>
          <a:lstStyle/>
          <a:p>
            <a:pPr algn="just"/>
            <a:r>
              <a:rPr lang="uk-UA" dirty="0"/>
              <a:t>Робота в агенціях новин передбачає постійний моніторинг подій і швидке реагування. Журналісти часто працюють у міжнародному контексті, висвітлюючи події з різних країн. Вони використовують широку мережу кореспондентів і джерел для збору інформації. Матеріали агенцій зазвичай лаконічні, але містять усі ключові факти. Журналісти також можуть готувати аналітичні звіти чи спеціальні репортажі.</a:t>
            </a:r>
          </a:p>
          <a:p>
            <a:pPr algn="just"/>
            <a:r>
              <a:rPr lang="uk-UA" dirty="0"/>
              <a:t>Агенції новин стикаються з викликами, такими як конкуренція та потреба в миттєвій реакції. Журналісти повинні вміти перевіряти інформацію за короткий час. Вони також використовують сучасні технології для передачі новин у реальному часі. Робота в цій сфері вимагає високого рівня організованості та </a:t>
            </a:r>
            <a:r>
              <a:rPr lang="uk-UA" dirty="0" err="1"/>
              <a:t>стресостійкості</a:t>
            </a:r>
            <a:r>
              <a:rPr lang="uk-UA" dirty="0"/>
              <a:t>. Агенції залишаються важливим елементом </a:t>
            </a:r>
            <a:r>
              <a:rPr lang="uk-UA" dirty="0" err="1"/>
              <a:t>медіаекосистеми</a:t>
            </a:r>
            <a:r>
              <a:rPr lang="uk-UA" dirty="0"/>
              <a:t>, забезпечуючи потік інформації.</a:t>
            </a:r>
          </a:p>
          <a:p>
            <a:endParaRPr lang="uk-UA" dirty="0"/>
          </a:p>
        </p:txBody>
      </p:sp>
    </p:spTree>
    <p:extLst>
      <p:ext uri="{BB962C8B-B14F-4D97-AF65-F5344CB8AC3E}">
        <p14:creationId xmlns:p14="http://schemas.microsoft.com/office/powerpoint/2010/main" val="403983639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a:bodyPr>
          <a:lstStyle/>
          <a:p>
            <a:r>
              <a:rPr lang="uk-UA" b="1" dirty="0"/>
              <a:t>Робота з пресою та громадськістю</a:t>
            </a:r>
          </a:p>
          <a:p>
            <a:r>
              <a:rPr lang="uk-UA" dirty="0"/>
              <a:t>Робота з пресою та громадськістю (</a:t>
            </a:r>
            <a:r>
              <a:rPr lang="en-US" dirty="0"/>
              <a:t>PR) </a:t>
            </a:r>
            <a:r>
              <a:rPr lang="uk-UA" dirty="0"/>
              <a:t>передбачає взаємодію журналістів із організаціями та публікою. Журналісти в цій сфері готують </a:t>
            </a:r>
            <a:r>
              <a:rPr lang="uk-UA" dirty="0" err="1"/>
              <a:t>пресрелізи</a:t>
            </a:r>
            <a:r>
              <a:rPr lang="uk-UA" dirty="0"/>
              <a:t>, організовують прес-конференції та </a:t>
            </a:r>
            <a:r>
              <a:rPr lang="uk-UA" dirty="0" err="1"/>
              <a:t>медіакампанії</a:t>
            </a:r>
            <a:r>
              <a:rPr lang="uk-UA" dirty="0"/>
              <a:t>. Їхня мета – забезпечити позитивне висвітлення діяльності компаній, установ чи окремих осіб. Вони тісно співпрацюють із медіа, надаючи їм інформацію та коментарі. Ця робота вимагає навичок комунікації та вміння будувати довіру.</a:t>
            </a:r>
          </a:p>
          <a:p>
            <a:endParaRPr lang="uk-UA" dirty="0"/>
          </a:p>
        </p:txBody>
      </p:sp>
    </p:spTree>
    <p:extLst>
      <p:ext uri="{BB962C8B-B14F-4D97-AF65-F5344CB8AC3E}">
        <p14:creationId xmlns:p14="http://schemas.microsoft.com/office/powerpoint/2010/main" val="10049107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5B976D-A877-431D-A4D9-2FCB160E3B0F}"/>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614371ED-E30F-4A4E-8F45-4232B9FED81D}"/>
              </a:ext>
            </a:extLst>
          </p:cNvPr>
          <p:cNvSpPr>
            <a:spLocks noGrp="1"/>
          </p:cNvSpPr>
          <p:nvPr>
            <p:ph idx="1"/>
          </p:nvPr>
        </p:nvSpPr>
        <p:spPr/>
        <p:txBody>
          <a:bodyPr>
            <a:normAutofit fontScale="92500" lnSpcReduction="10000"/>
          </a:bodyPr>
          <a:lstStyle/>
          <a:p>
            <a:pPr algn="just"/>
            <a:r>
              <a:rPr lang="en-US" dirty="0"/>
              <a:t>PR-</a:t>
            </a:r>
            <a:r>
              <a:rPr lang="uk-UA" dirty="0"/>
              <a:t>журналісти аналізують потреби аудиторії та розробляють стратегії для ефективного донесення повідомлень. Вони створюють контент, який відповідає інтересам як організації, так і громадськості. Робота включає моніторинг медіа та реагування на кризові ситуації. Журналісти також використовують соціальні мережі для просування брендів чи ініціатив. Важливою є здатність працювати в команді з маркетологами та менеджерами.</a:t>
            </a:r>
          </a:p>
          <a:p>
            <a:pPr algn="just"/>
            <a:r>
              <a:rPr lang="uk-UA" dirty="0"/>
              <a:t>Етичні виклики в </a:t>
            </a:r>
            <a:r>
              <a:rPr lang="en-US" dirty="0"/>
              <a:t>PR-</a:t>
            </a:r>
            <a:r>
              <a:rPr lang="uk-UA" dirty="0"/>
              <a:t>журналістиці включають баланс між інтересами клієнта та правдивістю інформації. Журналісти повинні уникати маніпуляцій і дотримуватися прозорості. Робота вимагає гнучкості, адже завдання можуть варіюватися від написання текстів до організації подій. </a:t>
            </a:r>
            <a:r>
              <a:rPr lang="en-US" dirty="0"/>
              <a:t>PR-</a:t>
            </a:r>
            <a:r>
              <a:rPr lang="uk-UA" dirty="0"/>
              <a:t>журналістика відіграє важливу роль у формуванні іміджу організацій. Ця сфера продовжує еволюціонувати з появою нових комунікаційних каналів.</a:t>
            </a:r>
          </a:p>
          <a:p>
            <a:endParaRPr lang="uk-UA" dirty="0"/>
          </a:p>
        </p:txBody>
      </p:sp>
    </p:spTree>
    <p:extLst>
      <p:ext uri="{BB962C8B-B14F-4D97-AF65-F5344CB8AC3E}">
        <p14:creationId xmlns:p14="http://schemas.microsoft.com/office/powerpoint/2010/main" val="34764411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a:bodyPr>
          <a:lstStyle/>
          <a:p>
            <a:r>
              <a:rPr lang="uk-UA" b="1" dirty="0"/>
              <a:t>Тематичні відділи</a:t>
            </a:r>
          </a:p>
          <a:p>
            <a:r>
              <a:rPr lang="uk-UA" dirty="0"/>
              <a:t>Тематичні відділи в журналістиці спеціалізуються на висвітленні певних галузей, таких як економіка, культура, спорт чи наука. Журналісти цих відділів мають глибокі знання в своїй сфері та часто співпрацюють із експертами. Вони створюють аналітичні статті, репортажі та інтерв’ю, які розкривають деталі теми. Робота вимагає вміння працювати з великими обсягами інформації та аналізувати її. Тематичні відділи є основою для якісного контенту в медіа.</a:t>
            </a:r>
          </a:p>
          <a:p>
            <a:endParaRPr lang="uk-UA" dirty="0"/>
          </a:p>
        </p:txBody>
      </p:sp>
    </p:spTree>
    <p:extLst>
      <p:ext uri="{BB962C8B-B14F-4D97-AF65-F5344CB8AC3E}">
        <p14:creationId xmlns:p14="http://schemas.microsoft.com/office/powerpoint/2010/main" val="20192552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FC8B0BD-D9F7-492A-90CC-844908A7C833}"/>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8730BB23-C1CF-4E7E-BB68-51F5E5BCE303}"/>
              </a:ext>
            </a:extLst>
          </p:cNvPr>
          <p:cNvSpPr>
            <a:spLocks noGrp="1"/>
          </p:cNvSpPr>
          <p:nvPr>
            <p:ph idx="1"/>
          </p:nvPr>
        </p:nvSpPr>
        <p:spPr/>
        <p:txBody>
          <a:bodyPr>
            <a:normAutofit fontScale="92500" lnSpcReduction="10000"/>
          </a:bodyPr>
          <a:lstStyle/>
          <a:p>
            <a:pPr algn="just"/>
            <a:r>
              <a:rPr lang="uk-UA" dirty="0"/>
              <a:t>Журналісти тематичних відділів часто беруть участь у довгострокових </a:t>
            </a:r>
            <a:r>
              <a:rPr lang="uk-UA" dirty="0" err="1"/>
              <a:t>проєктах</a:t>
            </a:r>
            <a:r>
              <a:rPr lang="uk-UA" dirty="0"/>
              <a:t>, таких як розслідування чи серії статей. Вони стежать за трендами у своїй галузі та адаптують контент до інтересів аудиторії. Робота включає відвідування подій, таких як конференції чи спортивні змагання. Журналісти також використовують дані та статистику для створення обґрунтованих матеріалів. Співпраця з іншими відділами допомагає створювати комплексні історії.</a:t>
            </a:r>
          </a:p>
          <a:p>
            <a:pPr algn="just"/>
            <a:r>
              <a:rPr lang="uk-UA" dirty="0"/>
              <a:t>Тематична журналістика вимагає постійного навчання, адже галузі швидко розвиваються. Журналісти повинні бути готовими до нових викликів, таких як зміна технологій чи суспільних інтересів. Вони також стикаються з конкуренцією, адже якісний контент вимагає унікальності. Етичні стандарти залишаються ключовими для збереження довіри аудиторії. Тематичні відділи забезпечують глибоке розуміння складних питань для читачів.</a:t>
            </a:r>
          </a:p>
          <a:p>
            <a:endParaRPr lang="uk-UA" dirty="0"/>
          </a:p>
        </p:txBody>
      </p:sp>
    </p:spTree>
    <p:extLst>
      <p:ext uri="{BB962C8B-B14F-4D97-AF65-F5344CB8AC3E}">
        <p14:creationId xmlns:p14="http://schemas.microsoft.com/office/powerpoint/2010/main" val="25129896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a:bodyPr>
          <a:lstStyle/>
          <a:p>
            <a:pPr algn="just"/>
            <a:r>
              <a:rPr lang="uk-UA" sz="2300" b="1" dirty="0"/>
              <a:t>Від позаштатного співробітника до головного редактора</a:t>
            </a:r>
          </a:p>
          <a:p>
            <a:pPr algn="just"/>
            <a:r>
              <a:rPr lang="uk-UA" sz="2300" dirty="0"/>
              <a:t>Кар’єра в журналістиці може починатися з позаштатної роботи, де журналісти працюють над окремими </a:t>
            </a:r>
            <a:r>
              <a:rPr lang="uk-UA" sz="2300" dirty="0" err="1"/>
              <a:t>проєктами</a:t>
            </a:r>
            <a:r>
              <a:rPr lang="uk-UA" sz="2300" dirty="0"/>
              <a:t>. Позаштатні співробітники пишуть статті, репортажі чи створюють контент для різних медіа. Ця роль вимагає самостійності, адже журналісти самі шукають замовлення та керують своїм часом. Вони часто працюють із кількома виданнями, що дозволяє розширити професійний досвід. Позаштатна робота є хорошим стартом для тих, хто прагне гнучкості.</a:t>
            </a:r>
          </a:p>
          <a:p>
            <a:endParaRPr lang="uk-UA" dirty="0"/>
          </a:p>
        </p:txBody>
      </p:sp>
    </p:spTree>
    <p:extLst>
      <p:ext uri="{BB962C8B-B14F-4D97-AF65-F5344CB8AC3E}">
        <p14:creationId xmlns:p14="http://schemas.microsoft.com/office/powerpoint/2010/main" val="54995047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B725C67-8070-4C1F-AC40-B28B5AD99372}"/>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38557D83-EF2B-425D-81D7-9932359C209A}"/>
              </a:ext>
            </a:extLst>
          </p:cNvPr>
          <p:cNvSpPr>
            <a:spLocks noGrp="1"/>
          </p:cNvSpPr>
          <p:nvPr>
            <p:ph idx="1"/>
          </p:nvPr>
        </p:nvSpPr>
        <p:spPr/>
        <p:txBody>
          <a:bodyPr>
            <a:normAutofit fontScale="92500" lnSpcReduction="20000"/>
          </a:bodyPr>
          <a:lstStyle/>
          <a:p>
            <a:pPr algn="just"/>
            <a:r>
              <a:rPr lang="uk-UA" sz="2000" dirty="0"/>
              <a:t>Наступним етапом може бути посада штатного журналіста, де працівник отримує стабільну зарплату та чіткі обов’язки. Штатні журналісти працюють у редакціях, беручи участь у плануванні випусків і створенні контенту. Вони можуть просуватися до ролей редакторів, які координують роботу авторів і відповідають за якість матеріалів. Роль редактора вимагає лідерських якостей і вміння працювати в команді. Кар’єрне зростання залежить від досвіду, навичок і амбіцій.</a:t>
            </a:r>
          </a:p>
          <a:p>
            <a:pPr algn="just"/>
            <a:r>
              <a:rPr lang="uk-UA" sz="2000" dirty="0"/>
              <a:t>Головний редактор є найвищою посадою в редакції, відповідальною за стратегію видання. Він визначає редакційну політику, затверджує матеріали та керує командою. Робота головного редактора вимагає стратегічного мислення та вміння приймати складні рішення. Ця посада передбачає велику відповідальність за репутацію видання та його вплив. Кар’єра від позаштатного співробітника до головного редактора є прикладом професійного розвитку в журналістиці.</a:t>
            </a:r>
          </a:p>
          <a:p>
            <a:endParaRPr lang="uk-UA" dirty="0"/>
          </a:p>
        </p:txBody>
      </p:sp>
    </p:spTree>
    <p:extLst>
      <p:ext uri="{BB962C8B-B14F-4D97-AF65-F5344CB8AC3E}">
        <p14:creationId xmlns:p14="http://schemas.microsoft.com/office/powerpoint/2010/main" val="39713507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3055A0-A49C-4DC8-8F06-BCA405268550}"/>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C3495D56-F44B-44AE-ACD7-F7CCE644BC86}"/>
              </a:ext>
            </a:extLst>
          </p:cNvPr>
          <p:cNvSpPr>
            <a:spLocks noGrp="1"/>
          </p:cNvSpPr>
          <p:nvPr>
            <p:ph idx="1"/>
          </p:nvPr>
        </p:nvSpPr>
        <p:spPr/>
        <p:txBody>
          <a:bodyPr/>
          <a:lstStyle/>
          <a:p>
            <a:pPr algn="just"/>
            <a:r>
              <a:rPr lang="uk-UA" dirty="0"/>
              <a:t>Журналісти мають відповідати на громадський інтерес, надаючи передусім факти, а не лише власні коментарі чи оцінки.</a:t>
            </a:r>
          </a:p>
          <a:p>
            <a:pPr algn="just"/>
            <a:r>
              <a:rPr lang="uk-UA" dirty="0"/>
              <a:t>Аудиторія цінує достовірну інформацію, тоді як коментарі журналістів відходять на другий план.</a:t>
            </a:r>
          </a:p>
          <a:p>
            <a:endParaRPr lang="uk-UA" dirty="0"/>
          </a:p>
        </p:txBody>
      </p:sp>
    </p:spTree>
    <p:extLst>
      <p:ext uri="{BB962C8B-B14F-4D97-AF65-F5344CB8AC3E}">
        <p14:creationId xmlns:p14="http://schemas.microsoft.com/office/powerpoint/2010/main" val="39900308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Документування та розслідування в журналістиці</a:t>
            </a:r>
          </a:p>
        </p:txBody>
      </p:sp>
      <p:sp>
        <p:nvSpPr>
          <p:cNvPr id="3" name="Місце для вмісту 2"/>
          <p:cNvSpPr>
            <a:spLocks noGrp="1"/>
          </p:cNvSpPr>
          <p:nvPr>
            <p:ph idx="1"/>
          </p:nvPr>
        </p:nvSpPr>
        <p:spPr/>
        <p:txBody>
          <a:bodyPr>
            <a:normAutofit/>
          </a:bodyPr>
          <a:lstStyle/>
          <a:p>
            <a:pPr algn="just"/>
            <a:r>
              <a:rPr lang="uk-UA" dirty="0"/>
              <a:t>Розслідування, пошук фактів та збирання різних точок зору вимагають значних зусиль, але саме це створює основу для якісного інформаційного повідомлення чи коментаря.</a:t>
            </a:r>
          </a:p>
          <a:p>
            <a:pPr algn="just"/>
            <a:r>
              <a:rPr lang="uk-UA" dirty="0"/>
              <a:t>Журналістика починається з уміння визначити, чи є в темі щось цікаве, і як її можна розвинути, що потребує навичок </a:t>
            </a:r>
            <a:r>
              <a:rPr lang="uk-UA" dirty="0" err="1"/>
              <a:t>розслідувача</a:t>
            </a:r>
            <a:r>
              <a:rPr lang="uk-UA" dirty="0"/>
              <a:t>.</a:t>
            </a:r>
          </a:p>
          <a:p>
            <a:pPr algn="just"/>
            <a:r>
              <a:rPr lang="uk-UA" dirty="0"/>
              <a:t>Документування — особливий вид пошуку, коли журналісти використовують уже наявні знання, а не шукають нові історії.</a:t>
            </a:r>
          </a:p>
        </p:txBody>
      </p:sp>
    </p:spTree>
    <p:extLst>
      <p:ext uri="{BB962C8B-B14F-4D97-AF65-F5344CB8AC3E}">
        <p14:creationId xmlns:p14="http://schemas.microsoft.com/office/powerpoint/2010/main" val="7606537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C8C6D6-5AB1-460A-AA2D-5A73F79A60F3}"/>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4C84135A-7B4C-464A-A11A-A9F7195DCD65}"/>
              </a:ext>
            </a:extLst>
          </p:cNvPr>
          <p:cNvSpPr>
            <a:spLocks noGrp="1"/>
          </p:cNvSpPr>
          <p:nvPr>
            <p:ph idx="1"/>
          </p:nvPr>
        </p:nvSpPr>
        <p:spPr/>
        <p:txBody>
          <a:bodyPr/>
          <a:lstStyle/>
          <a:p>
            <a:pPr algn="just"/>
            <a:r>
              <a:rPr lang="uk-UA" dirty="0"/>
              <a:t>Редакційні архіви та банки даних замінюють традиційні паперові архіви, надаючи журналістам доступ до зібраних матеріалів, наприклад, цитат чи біографій.</a:t>
            </a:r>
          </a:p>
          <a:p>
            <a:pPr algn="just"/>
            <a:r>
              <a:rPr lang="uk-UA" dirty="0"/>
              <a:t>Фахівці з документування не лише знаходять інформацію, а й перевіряють готові матеріали на достовірність перед публікацією.</a:t>
            </a:r>
          </a:p>
          <a:p>
            <a:pPr algn="just"/>
            <a:r>
              <a:rPr lang="uk-UA" dirty="0"/>
              <a:t>Детальніше про процеси пошуку та розслідування читайте в розділі «Як журналіст приходить до своєї історії».</a:t>
            </a:r>
          </a:p>
          <a:p>
            <a:endParaRPr lang="uk-UA" dirty="0"/>
          </a:p>
        </p:txBody>
      </p:sp>
    </p:spTree>
    <p:extLst>
      <p:ext uri="{BB962C8B-B14F-4D97-AF65-F5344CB8AC3E}">
        <p14:creationId xmlns:p14="http://schemas.microsoft.com/office/powerpoint/2010/main" val="1164703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Оформлення думки та редагування</a:t>
            </a:r>
          </a:p>
        </p:txBody>
      </p:sp>
      <p:sp>
        <p:nvSpPr>
          <p:cNvPr id="3" name="Місце для вмісту 2"/>
          <p:cNvSpPr>
            <a:spLocks noGrp="1"/>
          </p:cNvSpPr>
          <p:nvPr>
            <p:ph idx="1"/>
          </p:nvPr>
        </p:nvSpPr>
        <p:spPr/>
        <p:txBody>
          <a:bodyPr>
            <a:normAutofit/>
          </a:bodyPr>
          <a:lstStyle/>
          <a:p>
            <a:pPr algn="just"/>
            <a:r>
              <a:rPr lang="uk-UA" dirty="0"/>
              <a:t>Оформлення думки в журналістиці відбувається через різні жанри: коротка інформація подається у новинному повідомленні, а розгорнутий матеріал — у кореспонденції.</a:t>
            </a:r>
          </a:p>
          <a:p>
            <a:pPr algn="just"/>
            <a:r>
              <a:rPr lang="uk-UA" dirty="0"/>
              <a:t>Репортаж, інтерв’ю та опитування забезпечують наочність і автентичність, тоді як нарис і аналітична стаття дозволяють заглибитися в проблему.</a:t>
            </a:r>
          </a:p>
          <a:p>
            <a:pPr algn="just"/>
            <a:r>
              <a:rPr lang="uk-UA" dirty="0"/>
              <a:t>Для стислого висловлення погляду використовуються коментар або глоса — іронічна чи критична примітка.</a:t>
            </a:r>
          </a:p>
        </p:txBody>
      </p:sp>
    </p:spTree>
    <p:extLst>
      <p:ext uri="{BB962C8B-B14F-4D97-AF65-F5344CB8AC3E}">
        <p14:creationId xmlns:p14="http://schemas.microsoft.com/office/powerpoint/2010/main" val="3736486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427AEFD-3687-4793-9CCC-845269F166B3}"/>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DD30E837-857A-41AB-8D86-88FF0C03C308}"/>
              </a:ext>
            </a:extLst>
          </p:cNvPr>
          <p:cNvSpPr>
            <a:spLocks noGrp="1"/>
          </p:cNvSpPr>
          <p:nvPr>
            <p:ph idx="1"/>
          </p:nvPr>
        </p:nvSpPr>
        <p:spPr/>
        <p:txBody>
          <a:bodyPr/>
          <a:lstStyle/>
          <a:p>
            <a:pPr algn="just"/>
            <a:r>
              <a:rPr lang="uk-UA" dirty="0"/>
              <a:t>Розлогі міркування оформлюються в передових статтях, а в царині культури інформування та коментування поєднуються в рецензії.</a:t>
            </a:r>
          </a:p>
          <a:p>
            <a:pPr algn="just"/>
            <a:r>
              <a:rPr lang="uk-UA" dirty="0"/>
              <a:t>Редагування відіграє ключову роль, забезпечуючи чіткість, точність і відповідність жанру перед публікацією.</a:t>
            </a:r>
          </a:p>
          <a:p>
            <a:endParaRPr lang="uk-UA" dirty="0"/>
          </a:p>
        </p:txBody>
      </p:sp>
    </p:spTree>
    <p:extLst>
      <p:ext uri="{BB962C8B-B14F-4D97-AF65-F5344CB8AC3E}">
        <p14:creationId xmlns:p14="http://schemas.microsoft.com/office/powerpoint/2010/main" val="15848952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Відбір інформації в журналістиці</a:t>
            </a:r>
          </a:p>
        </p:txBody>
      </p:sp>
      <p:sp>
        <p:nvSpPr>
          <p:cNvPr id="3" name="Місце для вмісту 2"/>
          <p:cNvSpPr>
            <a:spLocks noGrp="1"/>
          </p:cNvSpPr>
          <p:nvPr>
            <p:ph idx="1"/>
          </p:nvPr>
        </p:nvSpPr>
        <p:spPr/>
        <p:txBody>
          <a:bodyPr>
            <a:normAutofit/>
          </a:bodyPr>
          <a:lstStyle/>
          <a:p>
            <a:pPr algn="just"/>
            <a:r>
              <a:rPr lang="uk-UA" dirty="0"/>
              <a:t>Відбір інформації є основою роботи журналіста в Україні, чи то в процесі пошуку фактів, оформлення матеріалу, чи редагування.</a:t>
            </a:r>
          </a:p>
          <a:p>
            <a:pPr algn="just"/>
            <a:r>
              <a:rPr lang="uk-UA" dirty="0"/>
              <a:t>Редактори українських медіа, наприклад, "Української правди" чи "</a:t>
            </a:r>
            <a:r>
              <a:rPr lang="en-US" dirty="0" err="1"/>
              <a:t>hromadske</a:t>
            </a:r>
            <a:r>
              <a:rPr lang="en-US" dirty="0"/>
              <a:t>", </a:t>
            </a:r>
            <a:r>
              <a:rPr lang="uk-UA" dirty="0"/>
              <a:t>щодня стикаються з надлишком матеріалів від інформаційних агенцій, таких як УНІАН, відбираючи лише </a:t>
            </a:r>
            <a:r>
              <a:rPr lang="uk-UA" dirty="0" err="1"/>
              <a:t>найрелевантніше</a:t>
            </a:r>
            <a:r>
              <a:rPr lang="uk-UA" dirty="0"/>
              <a:t>.</a:t>
            </a:r>
          </a:p>
          <a:p>
            <a:pPr algn="just"/>
            <a:r>
              <a:rPr lang="uk-UA" dirty="0"/>
              <a:t>За оцінками, УНІАН щодня публікує сотні новин, але, наприклад, регіональні видання, як "Лівий берег", можуть використати лише 20–30% через обмеження формату.</a:t>
            </a:r>
          </a:p>
        </p:txBody>
      </p:sp>
    </p:spTree>
    <p:extLst>
      <p:ext uri="{BB962C8B-B14F-4D97-AF65-F5344CB8AC3E}">
        <p14:creationId xmlns:p14="http://schemas.microsoft.com/office/powerpoint/2010/main" val="19721373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Іон">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50</TotalTime>
  <Words>3139</Words>
  <Application>Microsoft Office PowerPoint</Application>
  <PresentationFormat>Широкий екран</PresentationFormat>
  <Paragraphs>113</Paragraphs>
  <Slides>39</Slides>
  <Notes>0</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39</vt:i4>
      </vt:variant>
    </vt:vector>
  </HeadingPairs>
  <TitlesOfParts>
    <vt:vector size="43" baseType="lpstr">
      <vt:lpstr>Arial</vt:lpstr>
      <vt:lpstr>Century Gothic</vt:lpstr>
      <vt:lpstr>Wingdings 3</vt:lpstr>
      <vt:lpstr>Іон</vt:lpstr>
      <vt:lpstr>Види діяльності журналіста</vt:lpstr>
      <vt:lpstr>Презентація PowerPoint</vt:lpstr>
      <vt:lpstr>Збирання та дослідження матеріалу, документація</vt:lpstr>
      <vt:lpstr>Презентація PowerPoint</vt:lpstr>
      <vt:lpstr>Документування та розслідування в журналістиці</vt:lpstr>
      <vt:lpstr>Презентація PowerPoint</vt:lpstr>
      <vt:lpstr>Оформлення думки та редагування</vt:lpstr>
      <vt:lpstr>Презентація PowerPoint</vt:lpstr>
      <vt:lpstr>Відбір інформації в журналістиці</vt:lpstr>
      <vt:lpstr>Презентація PowerPoint</vt:lpstr>
      <vt:lpstr>Відбір інформації в журналістиці: "період солоних огірків"</vt:lpstr>
      <vt:lpstr>Презентація PowerPoint</vt:lpstr>
      <vt:lpstr>Опрацювання матеріалу в журналістиці</vt:lpstr>
      <vt:lpstr>Презентація PowerPoint</vt:lpstr>
      <vt:lpstr>Презентація в ЗМІ</vt:lpstr>
      <vt:lpstr>Презентація PowerPoint</vt:lpstr>
      <vt:lpstr>Презентація в ЗМІ: радіо, телебачення, інтернет</vt:lpstr>
      <vt:lpstr>Презентація PowerPoint</vt:lpstr>
      <vt:lpstr>Організація та планування в журналістиці</vt:lpstr>
      <vt:lpstr>Презентація PowerPoint</vt:lpstr>
      <vt:lpstr>Регулярні редакційні наради в ЗМІ</vt:lpstr>
      <vt:lpstr>Презентація PowerPoint</vt:lpstr>
      <vt:lpstr>Основні завдання з менеджменту </vt:lpstr>
      <vt:lpstr>Сфери діяльності журналістів</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Види діяльності журналіста</dc:title>
  <dc:creator>Слюсар Вадим Миколайович</dc:creator>
  <cp:lastModifiedBy>Слюсар Вадим Миколайович</cp:lastModifiedBy>
  <cp:revision>6</cp:revision>
  <dcterms:created xsi:type="dcterms:W3CDTF">2025-09-12T09:47:02Z</dcterms:created>
  <dcterms:modified xsi:type="dcterms:W3CDTF">2025-09-25T19:24:29Z</dcterms:modified>
</cp:coreProperties>
</file>